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 id="2147483936" r:id="rId2"/>
    <p:sldMasterId id="2147483943" r:id="rId3"/>
    <p:sldMasterId id="2147483965" r:id="rId4"/>
    <p:sldMasterId id="2147483968" r:id="rId5"/>
    <p:sldMasterId id="2147483971" r:id="rId6"/>
    <p:sldMasterId id="2147483976" r:id="rId7"/>
  </p:sldMasterIdLst>
  <p:notesMasterIdLst>
    <p:notesMasterId r:id="rId90"/>
  </p:notesMasterIdLst>
  <p:sldIdLst>
    <p:sldId id="563" r:id="rId8"/>
    <p:sldId id="267" r:id="rId9"/>
    <p:sldId id="843" r:id="rId10"/>
    <p:sldId id="431" r:id="rId11"/>
    <p:sldId id="777" r:id="rId12"/>
    <p:sldId id="776" r:id="rId13"/>
    <p:sldId id="781" r:id="rId14"/>
    <p:sldId id="780" r:id="rId15"/>
    <p:sldId id="782" r:id="rId16"/>
    <p:sldId id="783" r:id="rId17"/>
    <p:sldId id="784" r:id="rId18"/>
    <p:sldId id="871" r:id="rId19"/>
    <p:sldId id="785" r:id="rId20"/>
    <p:sldId id="673" r:id="rId21"/>
    <p:sldId id="786" r:id="rId22"/>
    <p:sldId id="789" r:id="rId23"/>
    <p:sldId id="790" r:id="rId24"/>
    <p:sldId id="791" r:id="rId25"/>
    <p:sldId id="792" r:id="rId26"/>
    <p:sldId id="844" r:id="rId27"/>
    <p:sldId id="793" r:id="rId28"/>
    <p:sldId id="794" r:id="rId29"/>
    <p:sldId id="795" r:id="rId30"/>
    <p:sldId id="796" r:id="rId31"/>
    <p:sldId id="798" r:id="rId32"/>
    <p:sldId id="800" r:id="rId33"/>
    <p:sldId id="797" r:id="rId34"/>
    <p:sldId id="801" r:id="rId35"/>
    <p:sldId id="802" r:id="rId36"/>
    <p:sldId id="803" r:id="rId37"/>
    <p:sldId id="804" r:id="rId38"/>
    <p:sldId id="845" r:id="rId39"/>
    <p:sldId id="806" r:id="rId40"/>
    <p:sldId id="728" r:id="rId41"/>
    <p:sldId id="807" r:id="rId42"/>
    <p:sldId id="847" r:id="rId43"/>
    <p:sldId id="809" r:id="rId44"/>
    <p:sldId id="868" r:id="rId45"/>
    <p:sldId id="811" r:id="rId46"/>
    <p:sldId id="812" r:id="rId47"/>
    <p:sldId id="813" r:id="rId48"/>
    <p:sldId id="814" r:id="rId49"/>
    <p:sldId id="815" r:id="rId50"/>
    <p:sldId id="816" r:id="rId51"/>
    <p:sldId id="817" r:id="rId52"/>
    <p:sldId id="818" r:id="rId53"/>
    <p:sldId id="819" r:id="rId54"/>
    <p:sldId id="820" r:id="rId55"/>
    <p:sldId id="849" r:id="rId56"/>
    <p:sldId id="821" r:id="rId57"/>
    <p:sldId id="822" r:id="rId58"/>
    <p:sldId id="850" r:id="rId59"/>
    <p:sldId id="851" r:id="rId60"/>
    <p:sldId id="852" r:id="rId61"/>
    <p:sldId id="870" r:id="rId62"/>
    <p:sldId id="854" r:id="rId63"/>
    <p:sldId id="855" r:id="rId64"/>
    <p:sldId id="856" r:id="rId65"/>
    <p:sldId id="824" r:id="rId66"/>
    <p:sldId id="825" r:id="rId67"/>
    <p:sldId id="827" r:id="rId68"/>
    <p:sldId id="872" r:id="rId69"/>
    <p:sldId id="859" r:id="rId70"/>
    <p:sldId id="835" r:id="rId71"/>
    <p:sldId id="858" r:id="rId72"/>
    <p:sldId id="834" r:id="rId73"/>
    <p:sldId id="860" r:id="rId74"/>
    <p:sldId id="869" r:id="rId75"/>
    <p:sldId id="826" r:id="rId76"/>
    <p:sldId id="861" r:id="rId77"/>
    <p:sldId id="838" r:id="rId78"/>
    <p:sldId id="839" r:id="rId79"/>
    <p:sldId id="840" r:id="rId80"/>
    <p:sldId id="841" r:id="rId81"/>
    <p:sldId id="862" r:id="rId82"/>
    <p:sldId id="771" r:id="rId83"/>
    <p:sldId id="863" r:id="rId84"/>
    <p:sldId id="864" r:id="rId85"/>
    <p:sldId id="865" r:id="rId86"/>
    <p:sldId id="866" r:id="rId87"/>
    <p:sldId id="867" r:id="rId88"/>
    <p:sldId id="298" r:id="rId8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E78"/>
    <a:srgbClr val="990000"/>
    <a:srgbClr val="0070C0"/>
    <a:srgbClr val="B9ECF1"/>
    <a:srgbClr val="26A6B4"/>
    <a:srgbClr val="C4F8EE"/>
    <a:srgbClr val="0000CC"/>
    <a:srgbClr val="17CBA9"/>
    <a:srgbClr val="FAF5C9"/>
    <a:srgbClr val="CF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9" autoAdjust="0"/>
    <p:restoredTop sz="94949" autoAdjust="0"/>
  </p:normalViewPr>
  <p:slideViewPr>
    <p:cSldViewPr>
      <p:cViewPr varScale="1">
        <p:scale>
          <a:sx n="115" d="100"/>
          <a:sy n="115" d="100"/>
        </p:scale>
        <p:origin x="1458" y="108"/>
      </p:cViewPr>
      <p:guideLst>
        <p:guide orient="horz" pos="2160"/>
        <p:guide pos="288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10720"/>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9/18/2019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a:t>
            </a:fld>
            <a:endParaRPr lang="en-US" dirty="0"/>
          </a:p>
        </p:txBody>
      </p:sp>
    </p:spTree>
    <p:extLst>
      <p:ext uri="{BB962C8B-B14F-4D97-AF65-F5344CB8AC3E}">
        <p14:creationId xmlns:p14="http://schemas.microsoft.com/office/powerpoint/2010/main" val="158674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13</a:t>
            </a:fld>
            <a:endParaRPr lang="en-US" dirty="0"/>
          </a:p>
        </p:txBody>
      </p:sp>
    </p:spTree>
    <p:extLst>
      <p:ext uri="{BB962C8B-B14F-4D97-AF65-F5344CB8AC3E}">
        <p14:creationId xmlns:p14="http://schemas.microsoft.com/office/powerpoint/2010/main" val="30089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a:t>
            </a:fld>
            <a:endParaRPr lang="en-US" dirty="0"/>
          </a:p>
        </p:txBody>
      </p:sp>
    </p:spTree>
    <p:extLst>
      <p:ext uri="{BB962C8B-B14F-4D97-AF65-F5344CB8AC3E}">
        <p14:creationId xmlns:p14="http://schemas.microsoft.com/office/powerpoint/2010/main" val="58002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15</a:t>
            </a:fld>
            <a:endParaRPr lang="en-US" dirty="0"/>
          </a:p>
        </p:txBody>
      </p:sp>
    </p:spTree>
    <p:extLst>
      <p:ext uri="{BB962C8B-B14F-4D97-AF65-F5344CB8AC3E}">
        <p14:creationId xmlns:p14="http://schemas.microsoft.com/office/powerpoint/2010/main" val="2953021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173949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17</a:t>
            </a:fld>
            <a:endParaRPr lang="en-US" dirty="0"/>
          </a:p>
        </p:txBody>
      </p:sp>
    </p:spTree>
    <p:extLst>
      <p:ext uri="{BB962C8B-B14F-4D97-AF65-F5344CB8AC3E}">
        <p14:creationId xmlns:p14="http://schemas.microsoft.com/office/powerpoint/2010/main" val="2282318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82875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3158784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21</a:t>
            </a:fld>
            <a:endParaRPr lang="en-US" dirty="0"/>
          </a:p>
        </p:txBody>
      </p:sp>
    </p:spTree>
    <p:extLst>
      <p:ext uri="{BB962C8B-B14F-4D97-AF65-F5344CB8AC3E}">
        <p14:creationId xmlns:p14="http://schemas.microsoft.com/office/powerpoint/2010/main" val="329481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428440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23</a:t>
            </a:fld>
            <a:endParaRPr lang="en-US" dirty="0"/>
          </a:p>
        </p:txBody>
      </p:sp>
    </p:spTree>
    <p:extLst>
      <p:ext uri="{BB962C8B-B14F-4D97-AF65-F5344CB8AC3E}">
        <p14:creationId xmlns:p14="http://schemas.microsoft.com/office/powerpoint/2010/main" val="192260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a:t>
            </a:fld>
            <a:endParaRPr lang="en-US" dirty="0"/>
          </a:p>
        </p:txBody>
      </p:sp>
    </p:spTree>
    <p:extLst>
      <p:ext uri="{BB962C8B-B14F-4D97-AF65-F5344CB8AC3E}">
        <p14:creationId xmlns:p14="http://schemas.microsoft.com/office/powerpoint/2010/main" val="268599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24</a:t>
            </a:fld>
            <a:endParaRPr lang="en-US" dirty="0"/>
          </a:p>
        </p:txBody>
      </p:sp>
    </p:spTree>
    <p:extLst>
      <p:ext uri="{BB962C8B-B14F-4D97-AF65-F5344CB8AC3E}">
        <p14:creationId xmlns:p14="http://schemas.microsoft.com/office/powerpoint/2010/main" val="990128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25</a:t>
            </a:fld>
            <a:endParaRPr lang="en-US" dirty="0"/>
          </a:p>
        </p:txBody>
      </p:sp>
    </p:spTree>
    <p:extLst>
      <p:ext uri="{BB962C8B-B14F-4D97-AF65-F5344CB8AC3E}">
        <p14:creationId xmlns:p14="http://schemas.microsoft.com/office/powerpoint/2010/main" val="2612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26</a:t>
            </a:fld>
            <a:endParaRPr lang="en-US" dirty="0"/>
          </a:p>
        </p:txBody>
      </p:sp>
    </p:spTree>
    <p:extLst>
      <p:ext uri="{BB962C8B-B14F-4D97-AF65-F5344CB8AC3E}">
        <p14:creationId xmlns:p14="http://schemas.microsoft.com/office/powerpoint/2010/main" val="3386570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27</a:t>
            </a:fld>
            <a:endParaRPr lang="en-US" dirty="0"/>
          </a:p>
        </p:txBody>
      </p:sp>
    </p:spTree>
    <p:extLst>
      <p:ext uri="{BB962C8B-B14F-4D97-AF65-F5344CB8AC3E}">
        <p14:creationId xmlns:p14="http://schemas.microsoft.com/office/powerpoint/2010/main" val="280736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28</a:t>
            </a:fld>
            <a:endParaRPr lang="en-US" dirty="0"/>
          </a:p>
        </p:txBody>
      </p:sp>
    </p:spTree>
    <p:extLst>
      <p:ext uri="{BB962C8B-B14F-4D97-AF65-F5344CB8AC3E}">
        <p14:creationId xmlns:p14="http://schemas.microsoft.com/office/powerpoint/2010/main" val="4256714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29</a:t>
            </a:fld>
            <a:endParaRPr lang="en-US" dirty="0"/>
          </a:p>
        </p:txBody>
      </p:sp>
    </p:spTree>
    <p:extLst>
      <p:ext uri="{BB962C8B-B14F-4D97-AF65-F5344CB8AC3E}">
        <p14:creationId xmlns:p14="http://schemas.microsoft.com/office/powerpoint/2010/main" val="1406424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30</a:t>
            </a:fld>
            <a:endParaRPr lang="en-US" dirty="0"/>
          </a:p>
        </p:txBody>
      </p:sp>
    </p:spTree>
    <p:extLst>
      <p:ext uri="{BB962C8B-B14F-4D97-AF65-F5344CB8AC3E}">
        <p14:creationId xmlns:p14="http://schemas.microsoft.com/office/powerpoint/2010/main" val="320853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31</a:t>
            </a:fld>
            <a:endParaRPr lang="en-US" dirty="0"/>
          </a:p>
        </p:txBody>
      </p:sp>
    </p:spTree>
    <p:extLst>
      <p:ext uri="{BB962C8B-B14F-4D97-AF65-F5344CB8AC3E}">
        <p14:creationId xmlns:p14="http://schemas.microsoft.com/office/powerpoint/2010/main" val="3235310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33</a:t>
            </a:fld>
            <a:endParaRPr lang="en-US" dirty="0"/>
          </a:p>
        </p:txBody>
      </p:sp>
    </p:spTree>
    <p:extLst>
      <p:ext uri="{BB962C8B-B14F-4D97-AF65-F5344CB8AC3E}">
        <p14:creationId xmlns:p14="http://schemas.microsoft.com/office/powerpoint/2010/main" val="1880244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34</a:t>
            </a:fld>
            <a:endParaRPr lang="en-US" dirty="0"/>
          </a:p>
        </p:txBody>
      </p:sp>
    </p:spTree>
    <p:extLst>
      <p:ext uri="{BB962C8B-B14F-4D97-AF65-F5344CB8AC3E}">
        <p14:creationId xmlns:p14="http://schemas.microsoft.com/office/powerpoint/2010/main" val="153797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a:t>
            </a:fld>
            <a:endParaRPr lang="en-US" dirty="0"/>
          </a:p>
        </p:txBody>
      </p:sp>
    </p:spTree>
    <p:extLst>
      <p:ext uri="{BB962C8B-B14F-4D97-AF65-F5344CB8AC3E}">
        <p14:creationId xmlns:p14="http://schemas.microsoft.com/office/powerpoint/2010/main" val="4143434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35</a:t>
            </a:fld>
            <a:endParaRPr lang="en-US" dirty="0"/>
          </a:p>
        </p:txBody>
      </p:sp>
    </p:spTree>
    <p:extLst>
      <p:ext uri="{BB962C8B-B14F-4D97-AF65-F5344CB8AC3E}">
        <p14:creationId xmlns:p14="http://schemas.microsoft.com/office/powerpoint/2010/main" val="2000515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36</a:t>
            </a:fld>
            <a:endParaRPr lang="en-US" dirty="0"/>
          </a:p>
        </p:txBody>
      </p:sp>
    </p:spTree>
    <p:extLst>
      <p:ext uri="{BB962C8B-B14F-4D97-AF65-F5344CB8AC3E}">
        <p14:creationId xmlns:p14="http://schemas.microsoft.com/office/powerpoint/2010/main" val="3842153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37</a:t>
            </a:fld>
            <a:endParaRPr lang="en-US" dirty="0"/>
          </a:p>
        </p:txBody>
      </p:sp>
    </p:spTree>
    <p:extLst>
      <p:ext uri="{BB962C8B-B14F-4D97-AF65-F5344CB8AC3E}">
        <p14:creationId xmlns:p14="http://schemas.microsoft.com/office/powerpoint/2010/main" val="1362792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38</a:t>
            </a:fld>
            <a:endParaRPr lang="en-US" dirty="0"/>
          </a:p>
        </p:txBody>
      </p:sp>
    </p:spTree>
    <p:extLst>
      <p:ext uri="{BB962C8B-B14F-4D97-AF65-F5344CB8AC3E}">
        <p14:creationId xmlns:p14="http://schemas.microsoft.com/office/powerpoint/2010/main" val="3628654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39</a:t>
            </a:fld>
            <a:endParaRPr lang="en-US" dirty="0"/>
          </a:p>
        </p:txBody>
      </p:sp>
    </p:spTree>
    <p:extLst>
      <p:ext uri="{BB962C8B-B14F-4D97-AF65-F5344CB8AC3E}">
        <p14:creationId xmlns:p14="http://schemas.microsoft.com/office/powerpoint/2010/main" val="3592036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40</a:t>
            </a:fld>
            <a:endParaRPr lang="en-US" dirty="0"/>
          </a:p>
        </p:txBody>
      </p:sp>
    </p:spTree>
    <p:extLst>
      <p:ext uri="{BB962C8B-B14F-4D97-AF65-F5344CB8AC3E}">
        <p14:creationId xmlns:p14="http://schemas.microsoft.com/office/powerpoint/2010/main" val="1117482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41</a:t>
            </a:fld>
            <a:endParaRPr lang="en-US" dirty="0"/>
          </a:p>
        </p:txBody>
      </p:sp>
    </p:spTree>
    <p:extLst>
      <p:ext uri="{BB962C8B-B14F-4D97-AF65-F5344CB8AC3E}">
        <p14:creationId xmlns:p14="http://schemas.microsoft.com/office/powerpoint/2010/main" val="678418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1720686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43</a:t>
            </a:fld>
            <a:endParaRPr lang="en-US" dirty="0"/>
          </a:p>
        </p:txBody>
      </p:sp>
    </p:spTree>
    <p:extLst>
      <p:ext uri="{BB962C8B-B14F-4D97-AF65-F5344CB8AC3E}">
        <p14:creationId xmlns:p14="http://schemas.microsoft.com/office/powerpoint/2010/main" val="2357072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44</a:t>
            </a:fld>
            <a:endParaRPr lang="en-US" dirty="0"/>
          </a:p>
        </p:txBody>
      </p:sp>
    </p:spTree>
    <p:extLst>
      <p:ext uri="{BB962C8B-B14F-4D97-AF65-F5344CB8AC3E}">
        <p14:creationId xmlns:p14="http://schemas.microsoft.com/office/powerpoint/2010/main" val="1286590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a:t>
            </a:fld>
            <a:endParaRPr lang="en-US" dirty="0"/>
          </a:p>
        </p:txBody>
      </p:sp>
    </p:spTree>
    <p:extLst>
      <p:ext uri="{BB962C8B-B14F-4D97-AF65-F5344CB8AC3E}">
        <p14:creationId xmlns:p14="http://schemas.microsoft.com/office/powerpoint/2010/main" val="1005445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45</a:t>
            </a:fld>
            <a:endParaRPr lang="en-US" dirty="0"/>
          </a:p>
        </p:txBody>
      </p:sp>
    </p:spTree>
    <p:extLst>
      <p:ext uri="{BB962C8B-B14F-4D97-AF65-F5344CB8AC3E}">
        <p14:creationId xmlns:p14="http://schemas.microsoft.com/office/powerpoint/2010/main" val="1917505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46</a:t>
            </a:fld>
            <a:endParaRPr lang="en-US" dirty="0"/>
          </a:p>
        </p:txBody>
      </p:sp>
    </p:spTree>
    <p:extLst>
      <p:ext uri="{BB962C8B-B14F-4D97-AF65-F5344CB8AC3E}">
        <p14:creationId xmlns:p14="http://schemas.microsoft.com/office/powerpoint/2010/main" val="2756093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47</a:t>
            </a:fld>
            <a:endParaRPr lang="en-US" dirty="0"/>
          </a:p>
        </p:txBody>
      </p:sp>
    </p:spTree>
    <p:extLst>
      <p:ext uri="{BB962C8B-B14F-4D97-AF65-F5344CB8AC3E}">
        <p14:creationId xmlns:p14="http://schemas.microsoft.com/office/powerpoint/2010/main" val="1591242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48</a:t>
            </a:fld>
            <a:endParaRPr lang="en-US" dirty="0"/>
          </a:p>
        </p:txBody>
      </p:sp>
    </p:spTree>
    <p:extLst>
      <p:ext uri="{BB962C8B-B14F-4D97-AF65-F5344CB8AC3E}">
        <p14:creationId xmlns:p14="http://schemas.microsoft.com/office/powerpoint/2010/main" val="1720031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50</a:t>
            </a:fld>
            <a:endParaRPr lang="en-US" dirty="0"/>
          </a:p>
        </p:txBody>
      </p:sp>
    </p:spTree>
    <p:extLst>
      <p:ext uri="{BB962C8B-B14F-4D97-AF65-F5344CB8AC3E}">
        <p14:creationId xmlns:p14="http://schemas.microsoft.com/office/powerpoint/2010/main" val="4072700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51</a:t>
            </a:fld>
            <a:endParaRPr lang="en-US" dirty="0"/>
          </a:p>
        </p:txBody>
      </p:sp>
    </p:spTree>
    <p:extLst>
      <p:ext uri="{BB962C8B-B14F-4D97-AF65-F5344CB8AC3E}">
        <p14:creationId xmlns:p14="http://schemas.microsoft.com/office/powerpoint/2010/main" val="4058417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52</a:t>
            </a:fld>
            <a:endParaRPr lang="en-US" dirty="0"/>
          </a:p>
        </p:txBody>
      </p:sp>
    </p:spTree>
    <p:extLst>
      <p:ext uri="{BB962C8B-B14F-4D97-AF65-F5344CB8AC3E}">
        <p14:creationId xmlns:p14="http://schemas.microsoft.com/office/powerpoint/2010/main" val="4271358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3777491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54</a:t>
            </a:fld>
            <a:endParaRPr lang="en-US" dirty="0"/>
          </a:p>
        </p:txBody>
      </p:sp>
    </p:spTree>
    <p:extLst>
      <p:ext uri="{BB962C8B-B14F-4D97-AF65-F5344CB8AC3E}">
        <p14:creationId xmlns:p14="http://schemas.microsoft.com/office/powerpoint/2010/main" val="30531946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55</a:t>
            </a:fld>
            <a:endParaRPr lang="en-US" dirty="0"/>
          </a:p>
        </p:txBody>
      </p:sp>
    </p:spTree>
    <p:extLst>
      <p:ext uri="{BB962C8B-B14F-4D97-AF65-F5344CB8AC3E}">
        <p14:creationId xmlns:p14="http://schemas.microsoft.com/office/powerpoint/2010/main" val="80236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a:t>
            </a:fld>
            <a:endParaRPr lang="en-US" dirty="0"/>
          </a:p>
        </p:txBody>
      </p:sp>
    </p:spTree>
    <p:extLst>
      <p:ext uri="{BB962C8B-B14F-4D97-AF65-F5344CB8AC3E}">
        <p14:creationId xmlns:p14="http://schemas.microsoft.com/office/powerpoint/2010/main" val="2398863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56</a:t>
            </a:fld>
            <a:endParaRPr lang="en-US" dirty="0"/>
          </a:p>
        </p:txBody>
      </p:sp>
    </p:spTree>
    <p:extLst>
      <p:ext uri="{BB962C8B-B14F-4D97-AF65-F5344CB8AC3E}">
        <p14:creationId xmlns:p14="http://schemas.microsoft.com/office/powerpoint/2010/main" val="28056926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57</a:t>
            </a:fld>
            <a:endParaRPr lang="en-US" dirty="0"/>
          </a:p>
        </p:txBody>
      </p:sp>
    </p:spTree>
    <p:extLst>
      <p:ext uri="{BB962C8B-B14F-4D97-AF65-F5344CB8AC3E}">
        <p14:creationId xmlns:p14="http://schemas.microsoft.com/office/powerpoint/2010/main" val="33023348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58</a:t>
            </a:fld>
            <a:endParaRPr lang="en-US" dirty="0"/>
          </a:p>
        </p:txBody>
      </p:sp>
    </p:spTree>
    <p:extLst>
      <p:ext uri="{BB962C8B-B14F-4D97-AF65-F5344CB8AC3E}">
        <p14:creationId xmlns:p14="http://schemas.microsoft.com/office/powerpoint/2010/main" val="6288366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59</a:t>
            </a:fld>
            <a:endParaRPr lang="en-US" dirty="0"/>
          </a:p>
        </p:txBody>
      </p:sp>
    </p:spTree>
    <p:extLst>
      <p:ext uri="{BB962C8B-B14F-4D97-AF65-F5344CB8AC3E}">
        <p14:creationId xmlns:p14="http://schemas.microsoft.com/office/powerpoint/2010/main" val="3588281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60</a:t>
            </a:fld>
            <a:endParaRPr lang="en-US" dirty="0"/>
          </a:p>
        </p:txBody>
      </p:sp>
    </p:spTree>
    <p:extLst>
      <p:ext uri="{BB962C8B-B14F-4D97-AF65-F5344CB8AC3E}">
        <p14:creationId xmlns:p14="http://schemas.microsoft.com/office/powerpoint/2010/main" val="30135186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61</a:t>
            </a:fld>
            <a:endParaRPr lang="en-US" dirty="0"/>
          </a:p>
        </p:txBody>
      </p:sp>
    </p:spTree>
    <p:extLst>
      <p:ext uri="{BB962C8B-B14F-4D97-AF65-F5344CB8AC3E}">
        <p14:creationId xmlns:p14="http://schemas.microsoft.com/office/powerpoint/2010/main" val="38868794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62</a:t>
            </a:fld>
            <a:endParaRPr lang="en-US" dirty="0"/>
          </a:p>
        </p:txBody>
      </p:sp>
    </p:spTree>
    <p:extLst>
      <p:ext uri="{BB962C8B-B14F-4D97-AF65-F5344CB8AC3E}">
        <p14:creationId xmlns:p14="http://schemas.microsoft.com/office/powerpoint/2010/main" val="2353592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63</a:t>
            </a:fld>
            <a:endParaRPr lang="en-US" dirty="0"/>
          </a:p>
        </p:txBody>
      </p:sp>
    </p:spTree>
    <p:extLst>
      <p:ext uri="{BB962C8B-B14F-4D97-AF65-F5344CB8AC3E}">
        <p14:creationId xmlns:p14="http://schemas.microsoft.com/office/powerpoint/2010/main" val="1822784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64</a:t>
            </a:fld>
            <a:endParaRPr lang="en-US" dirty="0"/>
          </a:p>
        </p:txBody>
      </p:sp>
    </p:spTree>
    <p:extLst>
      <p:ext uri="{BB962C8B-B14F-4D97-AF65-F5344CB8AC3E}">
        <p14:creationId xmlns:p14="http://schemas.microsoft.com/office/powerpoint/2010/main" val="8240536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65</a:t>
            </a:fld>
            <a:endParaRPr lang="en-US" dirty="0"/>
          </a:p>
        </p:txBody>
      </p:sp>
    </p:spTree>
    <p:extLst>
      <p:ext uri="{BB962C8B-B14F-4D97-AF65-F5344CB8AC3E}">
        <p14:creationId xmlns:p14="http://schemas.microsoft.com/office/powerpoint/2010/main" val="402409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9</a:t>
            </a:fld>
            <a:endParaRPr lang="en-US" dirty="0"/>
          </a:p>
        </p:txBody>
      </p:sp>
    </p:spTree>
    <p:extLst>
      <p:ext uri="{BB962C8B-B14F-4D97-AF65-F5344CB8AC3E}">
        <p14:creationId xmlns:p14="http://schemas.microsoft.com/office/powerpoint/2010/main" val="22023833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66</a:t>
            </a:fld>
            <a:endParaRPr lang="en-US" dirty="0"/>
          </a:p>
        </p:txBody>
      </p:sp>
    </p:spTree>
    <p:extLst>
      <p:ext uri="{BB962C8B-B14F-4D97-AF65-F5344CB8AC3E}">
        <p14:creationId xmlns:p14="http://schemas.microsoft.com/office/powerpoint/2010/main" val="9874043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67</a:t>
            </a:fld>
            <a:endParaRPr lang="en-US" dirty="0"/>
          </a:p>
        </p:txBody>
      </p:sp>
    </p:spTree>
    <p:extLst>
      <p:ext uri="{BB962C8B-B14F-4D97-AF65-F5344CB8AC3E}">
        <p14:creationId xmlns:p14="http://schemas.microsoft.com/office/powerpoint/2010/main" val="34348921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68</a:t>
            </a:fld>
            <a:endParaRPr lang="en-US" dirty="0"/>
          </a:p>
        </p:txBody>
      </p:sp>
    </p:spTree>
    <p:extLst>
      <p:ext uri="{BB962C8B-B14F-4D97-AF65-F5344CB8AC3E}">
        <p14:creationId xmlns:p14="http://schemas.microsoft.com/office/powerpoint/2010/main" val="24478224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69</a:t>
            </a:fld>
            <a:endParaRPr lang="en-US" dirty="0"/>
          </a:p>
        </p:txBody>
      </p:sp>
    </p:spTree>
    <p:extLst>
      <p:ext uri="{BB962C8B-B14F-4D97-AF65-F5344CB8AC3E}">
        <p14:creationId xmlns:p14="http://schemas.microsoft.com/office/powerpoint/2010/main" val="5360468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71</a:t>
            </a:fld>
            <a:endParaRPr lang="en-US" dirty="0"/>
          </a:p>
        </p:txBody>
      </p:sp>
    </p:spTree>
    <p:extLst>
      <p:ext uri="{BB962C8B-B14F-4D97-AF65-F5344CB8AC3E}">
        <p14:creationId xmlns:p14="http://schemas.microsoft.com/office/powerpoint/2010/main" val="23517865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72</a:t>
            </a:fld>
            <a:endParaRPr lang="en-US" dirty="0"/>
          </a:p>
        </p:txBody>
      </p:sp>
    </p:spTree>
    <p:extLst>
      <p:ext uri="{BB962C8B-B14F-4D97-AF65-F5344CB8AC3E}">
        <p14:creationId xmlns:p14="http://schemas.microsoft.com/office/powerpoint/2010/main" val="12977261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73</a:t>
            </a:fld>
            <a:endParaRPr lang="en-US" dirty="0"/>
          </a:p>
        </p:txBody>
      </p:sp>
    </p:spTree>
    <p:extLst>
      <p:ext uri="{BB962C8B-B14F-4D97-AF65-F5344CB8AC3E}">
        <p14:creationId xmlns:p14="http://schemas.microsoft.com/office/powerpoint/2010/main" val="27934913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74</a:t>
            </a:fld>
            <a:endParaRPr lang="en-US" dirty="0"/>
          </a:p>
        </p:txBody>
      </p:sp>
    </p:spTree>
    <p:extLst>
      <p:ext uri="{BB962C8B-B14F-4D97-AF65-F5344CB8AC3E}">
        <p14:creationId xmlns:p14="http://schemas.microsoft.com/office/powerpoint/2010/main" val="16558668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76</a:t>
            </a:fld>
            <a:endParaRPr lang="en-US" dirty="0"/>
          </a:p>
        </p:txBody>
      </p:sp>
    </p:spTree>
    <p:extLst>
      <p:ext uri="{BB962C8B-B14F-4D97-AF65-F5344CB8AC3E}">
        <p14:creationId xmlns:p14="http://schemas.microsoft.com/office/powerpoint/2010/main" val="525702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77</a:t>
            </a:fld>
            <a:endParaRPr lang="en-US" dirty="0"/>
          </a:p>
        </p:txBody>
      </p:sp>
    </p:spTree>
    <p:extLst>
      <p:ext uri="{BB962C8B-B14F-4D97-AF65-F5344CB8AC3E}">
        <p14:creationId xmlns:p14="http://schemas.microsoft.com/office/powerpoint/2010/main" val="84797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10</a:t>
            </a:fld>
            <a:endParaRPr lang="en-US" dirty="0"/>
          </a:p>
        </p:txBody>
      </p:sp>
    </p:spTree>
    <p:extLst>
      <p:ext uri="{BB962C8B-B14F-4D97-AF65-F5344CB8AC3E}">
        <p14:creationId xmlns:p14="http://schemas.microsoft.com/office/powerpoint/2010/main" val="29229577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78</a:t>
            </a:fld>
            <a:endParaRPr lang="en-US" dirty="0"/>
          </a:p>
        </p:txBody>
      </p:sp>
    </p:spTree>
    <p:extLst>
      <p:ext uri="{BB962C8B-B14F-4D97-AF65-F5344CB8AC3E}">
        <p14:creationId xmlns:p14="http://schemas.microsoft.com/office/powerpoint/2010/main" val="7936149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79</a:t>
            </a:fld>
            <a:endParaRPr lang="en-US" dirty="0"/>
          </a:p>
        </p:txBody>
      </p:sp>
    </p:spTree>
    <p:extLst>
      <p:ext uri="{BB962C8B-B14F-4D97-AF65-F5344CB8AC3E}">
        <p14:creationId xmlns:p14="http://schemas.microsoft.com/office/powerpoint/2010/main" val="39750016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80</a:t>
            </a:fld>
            <a:endParaRPr lang="en-US" dirty="0"/>
          </a:p>
        </p:txBody>
      </p:sp>
    </p:spTree>
    <p:extLst>
      <p:ext uri="{BB962C8B-B14F-4D97-AF65-F5344CB8AC3E}">
        <p14:creationId xmlns:p14="http://schemas.microsoft.com/office/powerpoint/2010/main" val="18421897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81</a:t>
            </a:fld>
            <a:endParaRPr lang="en-US" dirty="0"/>
          </a:p>
        </p:txBody>
      </p:sp>
    </p:spTree>
    <p:extLst>
      <p:ext uri="{BB962C8B-B14F-4D97-AF65-F5344CB8AC3E}">
        <p14:creationId xmlns:p14="http://schemas.microsoft.com/office/powerpoint/2010/main" val="29186630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82</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11</a:t>
            </a:fld>
            <a:endParaRPr lang="en-US" dirty="0"/>
          </a:p>
        </p:txBody>
      </p:sp>
    </p:spTree>
    <p:extLst>
      <p:ext uri="{BB962C8B-B14F-4D97-AF65-F5344CB8AC3E}">
        <p14:creationId xmlns:p14="http://schemas.microsoft.com/office/powerpoint/2010/main" val="10414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12</a:t>
            </a:fld>
            <a:endParaRPr lang="en-US" dirty="0"/>
          </a:p>
        </p:txBody>
      </p:sp>
    </p:spTree>
    <p:extLst>
      <p:ext uri="{BB962C8B-B14F-4D97-AF65-F5344CB8AC3E}">
        <p14:creationId xmlns:p14="http://schemas.microsoft.com/office/powerpoint/2010/main" val="250007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803275" indent="-282575">
              <a:tabLst/>
              <a:defRPr sz="2600" b="0" i="0" baseline="0">
                <a:latin typeface="Calibri" panose="020F0502020204030204" pitchFamily="34" charset="0"/>
                <a:ea typeface="Calibri" panose="020F0502020204030204" pitchFamily="34" charset="0"/>
                <a:cs typeface="Calibri" panose="020F0502020204030204" pitchFamily="34"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8" name="Title 1"/>
          <p:cNvSpPr>
            <a:spLocks noGrp="1"/>
          </p:cNvSpPr>
          <p:nvPr>
            <p:ph type="title"/>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520700" indent="-508000">
              <a:spcBef>
                <a:spcPts val="2000"/>
              </a:spcBef>
              <a:buNone/>
              <a:tabLst/>
              <a:defRPr sz="2800"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a:t>
            </a:r>
          </a:p>
          <a:p>
            <a:pPr lvl="1"/>
            <a:r>
              <a:rPr lang="en-US" b="0" i="0" dirty="0">
                <a:latin typeface="Source Sans Pro" charset="0"/>
                <a:ea typeface="Source Sans Pro" charset="0"/>
                <a:cs typeface="Source Sans Pro" charset="0"/>
              </a:rPr>
              <a:t>Learning Objectives</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6" name="Title 1"/>
          <p:cNvSpPr>
            <a:spLocks noGrp="1"/>
          </p:cNvSpPr>
          <p:nvPr>
            <p:ph type="title"/>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574675" indent="-350838">
              <a:buClr>
                <a:schemeClr val="accent2"/>
              </a:buClr>
              <a:buFont typeface="Arial" charset="0"/>
              <a:buChar char="•"/>
              <a:defRPr sz="28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Sons, Inc. </a:t>
            </a:r>
          </a:p>
        </p:txBody>
      </p:sp>
    </p:spTree>
    <p:extLst>
      <p:ext uri="{BB962C8B-B14F-4D97-AF65-F5344CB8AC3E}">
        <p14:creationId xmlns:p14="http://schemas.microsoft.com/office/powerpoint/2010/main" val="2178911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15" name="Title"/>
          <p:cNvSpPr>
            <a:spLocks noGrp="1"/>
          </p:cNvSpPr>
          <p:nvPr>
            <p:ph type="title" hasCustomPrompt="1"/>
          </p:nvPr>
        </p:nvSpPr>
        <p:spPr>
          <a:xfrm>
            <a:off x="304800" y="762001"/>
            <a:ext cx="8534400" cy="990600"/>
          </a:xfrm>
          <a:prstGeom prst="rect">
            <a:avLst/>
          </a:prstGeom>
        </p:spPr>
        <p:txBody>
          <a:bodyPr anchor="t"/>
          <a:lstStyle>
            <a:lvl1pPr>
              <a:defRPr sz="4400">
                <a:solidFill>
                  <a:schemeClr val="accent2"/>
                </a:solidFill>
                <a:latin typeface="Calibri" panose="020F0502020204030204" pitchFamily="34" charset="0"/>
                <a:cs typeface="Calibri" panose="020F0502020204030204" pitchFamily="34" charset="0"/>
              </a:defRPr>
            </a:lvl1pPr>
          </a:lstStyle>
          <a:p>
            <a:pPr lvl="0"/>
            <a:r>
              <a:rPr lang="en-US" sz="4000" b="0" i="0" dirty="0">
                <a:latin typeface="Source Sans Pro" charset="0"/>
                <a:ea typeface="Source Sans Pro" charset="0"/>
                <a:cs typeface="Source Sans Pro" charset="0"/>
              </a:rPr>
              <a:t>Learning Objectives</a:t>
            </a:r>
            <a:endParaRPr lang="en-US" dirty="0"/>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©2019 John Wiley &amp; Son, Inc.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12" name="Title"/>
          <p:cNvSpPr>
            <a:spLocks noGrp="1"/>
          </p:cNvSpPr>
          <p:nvPr>
            <p:ph type="title" hasCustomPrompt="1"/>
          </p:nvPr>
        </p:nvSpPr>
        <p:spPr>
          <a:xfrm>
            <a:off x="304800" y="762001"/>
            <a:ext cx="8534400" cy="990600"/>
          </a:xfrm>
          <a:prstGeom prst="rect">
            <a:avLst/>
          </a:prstGeom>
        </p:spPr>
        <p:txBody>
          <a:bodyPr anchor="t"/>
          <a:lstStyle>
            <a:lvl1pPr>
              <a:defRPr sz="4400">
                <a:solidFill>
                  <a:schemeClr val="accent2"/>
                </a:solidFill>
                <a:latin typeface="Calibri" panose="020F0502020204030204" pitchFamily="34" charset="0"/>
                <a:cs typeface="Calibri" panose="020F0502020204030204" pitchFamily="34" charset="0"/>
              </a:defRPr>
            </a:lvl1pPr>
          </a:lstStyle>
          <a:p>
            <a:pPr lvl="0"/>
            <a:r>
              <a:rPr lang="en-US" sz="4000" b="0" i="0" dirty="0">
                <a:latin typeface="Source Sans Pro" charset="0"/>
                <a:ea typeface="Source Sans Pro" charset="0"/>
                <a:cs typeface="Source Sans Pro" charset="0"/>
              </a:rPr>
              <a:t>Learning Objectives</a:t>
            </a:r>
            <a:endParaRPr lang="en-US" dirty="0"/>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14" name="Title 13"/>
          <p:cNvSpPr>
            <a:spLocks noGrp="1"/>
          </p:cNvSpPr>
          <p:nvPr>
            <p:ph type="title" hasCustomPrompt="1"/>
          </p:nvPr>
        </p:nvSpPr>
        <p:spPr>
          <a:xfrm>
            <a:off x="304800" y="762001"/>
            <a:ext cx="85344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812438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None/>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803275" indent="-790575">
              <a:buNone/>
              <a:tabLst/>
              <a:defRPr sz="2800" b="0" i="0">
                <a:latin typeface="Calibri" panose="020F0502020204030204" pitchFamily="34" charset="0"/>
                <a:ea typeface="Calibri" panose="020F0502020204030204" pitchFamily="34" charset="0"/>
                <a:cs typeface="Calibri" panose="020F0502020204030204" pitchFamily="34" charset="0"/>
              </a:defRPr>
            </a:lvl3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18" name="Title"/>
          <p:cNvSpPr>
            <a:spLocks noGrp="1"/>
          </p:cNvSpPr>
          <p:nvPr>
            <p:ph sz="quarter" idx="16"/>
          </p:nvPr>
        </p:nvSpPr>
        <p:spPr>
          <a:xfrm>
            <a:off x="304800" y="762000"/>
            <a:ext cx="8534400" cy="9906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Tree>
    <p:extLst>
      <p:ext uri="{BB962C8B-B14F-4D97-AF65-F5344CB8AC3E}">
        <p14:creationId xmlns:p14="http://schemas.microsoft.com/office/powerpoint/2010/main" val="852393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574675" indent="-350838">
              <a:buClr>
                <a:schemeClr val="accent2"/>
              </a:buClr>
              <a:buFont typeface="Arial" charset="0"/>
              <a:buChar char="•"/>
              <a:defRPr sz="28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Sons, Inc. </a:t>
            </a:r>
          </a:p>
        </p:txBody>
      </p:sp>
    </p:spTree>
    <p:extLst>
      <p:ext uri="{BB962C8B-B14F-4D97-AF65-F5344CB8AC3E}">
        <p14:creationId xmlns:p14="http://schemas.microsoft.com/office/powerpoint/2010/main" val="106585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16" name="Title"/>
          <p:cNvSpPr>
            <a:spLocks noGrp="1"/>
          </p:cNvSpPr>
          <p:nvPr>
            <p:ph sz="quarter" idx="17" hasCustomPrompt="1"/>
          </p:nvPr>
        </p:nvSpPr>
        <p:spPr>
          <a:xfrm>
            <a:off x="304800" y="762000"/>
            <a:ext cx="8534400" cy="9906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panose="020F0502020204030204" pitchFamily="34" charset="0"/>
                <a:ea typeface="Calibri" panose="020F0502020204030204" pitchFamily="34" charset="0"/>
                <a:cs typeface="Calibri" panose="020F0502020204030204" pitchFamily="34"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12" name="Title"/>
          <p:cNvSpPr>
            <a:spLocks noGrp="1"/>
          </p:cNvSpPr>
          <p:nvPr>
            <p:ph sz="quarter" idx="16" hasCustomPrompt="1"/>
          </p:nvPr>
        </p:nvSpPr>
        <p:spPr>
          <a:xfrm>
            <a:off x="304800" y="838201"/>
            <a:ext cx="8534400" cy="10668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1264760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613298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a:latin typeface="Calibri" panose="020F0502020204030204" pitchFamily="34" charset="0"/>
                <a:cs typeface="Calibri" panose="020F0502020204030204" pitchFamily="34" charset="0"/>
              </a:defRPr>
            </a:lvl1pPr>
          </a:lstStyle>
          <a:p>
            <a:pPr lvl="0"/>
            <a:r>
              <a:rPr lang="en-US" sz="2000" dirty="0"/>
              <a:t>Figure Title</a:t>
            </a:r>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panose="020F0502020204030204" pitchFamily="34" charset="0"/>
                <a:ea typeface="Calibri" panose="020F0502020204030204" pitchFamily="34" charset="0"/>
                <a:cs typeface="Calibri" panose="020F0502020204030204" pitchFamily="34"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p>
            <a:fld id="{42181430-7FCB-BA4C-90CE-EB7ACCC9EC50}"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126673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4" name="Title 3"/>
          <p:cNvSpPr>
            <a:spLocks noGrp="1"/>
          </p:cNvSpPr>
          <p:nvPr>
            <p:ph type="title" hasCustomPrompt="1"/>
          </p:nvPr>
        </p:nvSpPr>
        <p:spPr>
          <a:xfrm>
            <a:off x="304800" y="5920581"/>
            <a:ext cx="8534400" cy="435770"/>
          </a:xfrm>
          <a:prstGeom prst="rect">
            <a:avLst/>
          </a:prstGeom>
        </p:spPr>
        <p:txBody>
          <a:bodyPr/>
          <a:lstStyle>
            <a:lvl1pPr algn="ctr">
              <a:defRPr>
                <a:latin typeface="Calibri" panose="020F0502020204030204" pitchFamily="34" charset="0"/>
                <a:cs typeface="Calibri" panose="020F0502020204030204" pitchFamily="34" charset="0"/>
              </a:defRPr>
            </a:lvl1pPr>
          </a:lstStyle>
          <a:p>
            <a:r>
              <a:rPr lang="en-US" dirty="0"/>
              <a:t>Image Title</a:t>
            </a:r>
          </a:p>
        </p:txBody>
      </p:sp>
      <p:sp>
        <p:nvSpPr>
          <p:cNvPr id="6" name="Slide Number Placeholder 5"/>
          <p:cNvSpPr>
            <a:spLocks noGrp="1"/>
          </p:cNvSpPr>
          <p:nvPr>
            <p:ph type="sldNum" sz="quarter" idx="12"/>
          </p:nvPr>
        </p:nvSpPr>
        <p:spPr>
          <a:xfrm>
            <a:off x="6457950" y="6356350"/>
            <a:ext cx="2381250" cy="365125"/>
          </a:xfrm>
        </p:spPr>
        <p:txBody>
          <a:bodyPr/>
          <a:lstStyle/>
          <a:p>
            <a:fld id="{42181430-7FCB-BA4C-90CE-EB7ACCC9EC50}"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Copyright ©2019 John Wiley &amp; Son, Inc.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p>
            <a:fld id="{67B19427-F580-D146-B60E-4CADEE75497F}"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Copyright ©2019 John Wiley &amp; Son, Inc. </a:t>
            </a:r>
          </a:p>
        </p:txBody>
      </p:sp>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endParaRPr lang="en-US" dirty="0"/>
          </a:p>
          <a:p>
            <a:pPr lvl="0"/>
            <a:r>
              <a:rPr lang="en-US" dirty="0"/>
              <a:t>Outline Items Usually Have No Ending Punctuation</a:t>
            </a:r>
          </a:p>
          <a:p>
            <a:pPr lvl="0"/>
            <a:r>
              <a:rPr lang="en-US" dirty="0"/>
              <a:t>This is Another Heading</a:t>
            </a:r>
          </a:p>
          <a:p>
            <a:pPr lvl="0"/>
            <a:r>
              <a:rPr lang="en-US" dirty="0"/>
              <a:t>This is Another Heading</a:t>
            </a:r>
          </a:p>
        </p:txBody>
      </p:sp>
      <p:sp>
        <p:nvSpPr>
          <p:cNvPr id="7" name="Slide Number Placeholder 6"/>
          <p:cNvSpPr>
            <a:spLocks noGrp="1"/>
          </p:cNvSpPr>
          <p:nvPr>
            <p:ph type="sldNum" sz="quarter" idx="14"/>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3"/>
          </p:nvPr>
        </p:nvSpPr>
        <p:spPr/>
        <p:txBody>
          <a:bodyPr/>
          <a:lstStyle/>
          <a:p>
            <a:r>
              <a:rPr lang="en-US" dirty="0"/>
              <a:t>Copyright ©2019 John Wiley &amp; Son, Inc. </a:t>
            </a:r>
          </a:p>
        </p:txBody>
      </p:sp>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3"/>
          </p:nvPr>
        </p:nvSpPr>
        <p:spPr/>
        <p:txBody>
          <a:bodyPr/>
          <a:lstStyle/>
          <a:p>
            <a:r>
              <a:rPr lang="en-US" dirty="0"/>
              <a:t>Copyright ©2019 John Wiley &amp; Son, Inc. </a:t>
            </a:r>
          </a:p>
        </p:txBody>
      </p:sp>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5"/>
          </p:nvPr>
        </p:nvSpPr>
        <p:spPr/>
        <p:txBody>
          <a:bodyPr/>
          <a:lstStyle/>
          <a:p>
            <a:r>
              <a:rPr lang="en-US" dirty="0"/>
              <a:t>Copyright ©2019 John Wiley &amp; Son, Inc. </a:t>
            </a:r>
          </a:p>
        </p:txBody>
      </p:sp>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600" b="0" i="0" baseline="0">
                <a:latin typeface="Calibri" panose="020F0502020204030204" pitchFamily="34" charset="0"/>
                <a:ea typeface="Calibri" panose="020F0502020204030204" pitchFamily="34" charset="0"/>
                <a:cs typeface="Calibri" panose="020F0502020204030204" pitchFamily="34"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p>
            <a:r>
              <a:rPr lang="en-US" dirty="0"/>
              <a:t>Copyright ©2019 John Wiley &amp; Son, Inc. </a:t>
            </a:r>
          </a:p>
        </p:txBody>
      </p:sp>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803275" indent="-282575">
              <a:buClr>
                <a:schemeClr val="accent2"/>
              </a:buClr>
              <a:tabLst/>
              <a:defRPr sz="2600" b="0" i="0" baseline="0">
                <a:latin typeface="Calibri" panose="020F0502020204030204" pitchFamily="34" charset="0"/>
                <a:ea typeface="Calibri" panose="020F0502020204030204" pitchFamily="34" charset="0"/>
                <a:cs typeface="Calibri" panose="020F0502020204030204" pitchFamily="34"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1143000" indent="-292608">
              <a:buClr>
                <a:schemeClr val="accent2"/>
              </a:buClr>
              <a:defRPr sz="2600" b="0" i="0" baseline="0">
                <a:latin typeface="Calibri" panose="020F0502020204030204" pitchFamily="34" charset="0"/>
                <a:ea typeface="Calibri" panose="020F0502020204030204" pitchFamily="34" charset="0"/>
                <a:cs typeface="Calibri" panose="020F0502020204030204" pitchFamily="34"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p>
            <a:r>
              <a:rPr lang="en-US" dirty="0"/>
              <a:t>Copyright ©2019 John 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©2019 John Wiley &amp; Son,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©2019 John Wiley &amp; Son,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©2019 John Wiley &amp; Son,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81"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©2019 John Wiley &amp; Son,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Copyright ©2019 John Wiley &amp; Son,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 Inc.</a:t>
            </a:r>
          </a:p>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81000"/>
            <a:ext cx="8839200" cy="1042431"/>
          </a:xfrm>
        </p:spPr>
        <p:txBody>
          <a:bodyPr anchor="ctr" anchorCtr="0"/>
          <a:lstStyle/>
          <a:p>
            <a:r>
              <a:rPr lang="en-US" dirty="0"/>
              <a:t>Financial Accounting</a:t>
            </a:r>
          </a:p>
        </p:txBody>
      </p:sp>
      <p:sp>
        <p:nvSpPr>
          <p:cNvPr id="3" name="Edition"/>
          <p:cNvSpPr>
            <a:spLocks noGrp="1"/>
          </p:cNvSpPr>
          <p:nvPr>
            <p:ph sz="quarter" idx="17"/>
          </p:nvPr>
        </p:nvSpPr>
        <p:spPr>
          <a:xfrm>
            <a:off x="152400" y="1553598"/>
            <a:ext cx="8839200" cy="503802"/>
          </a:xfrm>
        </p:spPr>
        <p:txBody>
          <a:bodyPr/>
          <a:lstStyle/>
          <a:p>
            <a:r>
              <a:rPr lang="en-US" dirty="0"/>
              <a:t>IFRS 4th Edition</a:t>
            </a:r>
          </a:p>
        </p:txBody>
      </p:sp>
      <p:sp>
        <p:nvSpPr>
          <p:cNvPr id="5" name="CN"/>
          <p:cNvSpPr>
            <a:spLocks noGrp="1"/>
          </p:cNvSpPr>
          <p:nvPr>
            <p:ph sz="quarter" idx="19"/>
          </p:nvPr>
        </p:nvSpPr>
        <p:spPr>
          <a:xfrm>
            <a:off x="152400" y="3810000"/>
            <a:ext cx="8839200" cy="533400"/>
          </a:xfrm>
        </p:spPr>
        <p:txBody>
          <a:bodyPr/>
          <a:lstStyle/>
          <a:p>
            <a:r>
              <a:rPr lang="en-US" b="1" dirty="0"/>
              <a:t>Chapter </a:t>
            </a:r>
            <a:r>
              <a:rPr lang="en-US" dirty="0"/>
              <a:t>4</a:t>
            </a:r>
            <a:endParaRPr lang="en-US" b="1" dirty="0"/>
          </a:p>
        </p:txBody>
      </p:sp>
      <p:sp>
        <p:nvSpPr>
          <p:cNvPr id="6" name="CT"/>
          <p:cNvSpPr>
            <a:spLocks noGrp="1"/>
          </p:cNvSpPr>
          <p:nvPr>
            <p:ph sz="quarter" idx="20"/>
          </p:nvPr>
        </p:nvSpPr>
        <p:spPr>
          <a:xfrm>
            <a:off x="554182" y="4615818"/>
            <a:ext cx="8035636" cy="1251285"/>
          </a:xfrm>
        </p:spPr>
        <p:txBody>
          <a:bodyPr/>
          <a:lstStyle/>
          <a:p>
            <a:pPr>
              <a:spcBef>
                <a:spcPts val="0"/>
              </a:spcBef>
            </a:pPr>
            <a:r>
              <a:rPr lang="en-US" sz="4800" dirty="0"/>
              <a:t>Completing the </a:t>
            </a:r>
          </a:p>
          <a:p>
            <a:pPr>
              <a:spcBef>
                <a:spcPts val="0"/>
              </a:spcBef>
            </a:pPr>
            <a:r>
              <a:rPr lang="en-US" sz="4800" dirty="0"/>
              <a:t>Accounting Cycle</a:t>
            </a:r>
          </a:p>
        </p:txBody>
      </p:sp>
      <p:sp>
        <p:nvSpPr>
          <p:cNvPr id="12" name="Author"/>
          <p:cNvSpPr>
            <a:spLocks noGrp="1"/>
          </p:cNvSpPr>
          <p:nvPr>
            <p:ph sz="quarter" idx="4294967295"/>
          </p:nvPr>
        </p:nvSpPr>
        <p:spPr>
          <a:xfrm>
            <a:off x="152400" y="2211324"/>
            <a:ext cx="8839200" cy="531876"/>
          </a:xfrm>
          <a:prstGeom prst="rect">
            <a:avLst/>
          </a:prstGeom>
        </p:spPr>
        <p:txBody>
          <a:bodyPr/>
          <a:lstStyle/>
          <a:p>
            <a:pPr marL="0" indent="0" algn="ctr">
              <a:buNone/>
            </a:pPr>
            <a:r>
              <a:rPr lang="en-US" dirty="0">
                <a:solidFill>
                  <a:schemeClr val="accent2"/>
                </a:solidFill>
                <a:latin typeface="Calibri" panose="020F0502020204030204" pitchFamily="34" charset="0"/>
                <a:ea typeface="STIX" charset="0"/>
                <a:cs typeface="STIX" charset="0"/>
              </a:rPr>
              <a:t>Weygandt </a:t>
            </a:r>
            <a:r>
              <a:rPr lang="en-US" dirty="0">
                <a:solidFill>
                  <a:srgbClr val="990000"/>
                </a:solidFill>
                <a:ea typeface="STIX" charset="0"/>
                <a:cs typeface="STIX" charset="0"/>
              </a:rPr>
              <a:t>● </a:t>
            </a:r>
            <a:r>
              <a:rPr lang="en-US" dirty="0">
                <a:solidFill>
                  <a:schemeClr val="accent2"/>
                </a:solidFill>
                <a:latin typeface="Calibri" panose="020F0502020204030204" pitchFamily="34" charset="0"/>
                <a:ea typeface="STIX" charset="0"/>
                <a:cs typeface="STIX" charset="0"/>
              </a:rPr>
              <a:t>Kimmel </a:t>
            </a:r>
            <a:r>
              <a:rPr lang="en-US" dirty="0">
                <a:solidFill>
                  <a:srgbClr val="990000"/>
                </a:solidFill>
                <a:ea typeface="STIX" charset="0"/>
                <a:cs typeface="STIX" charset="0"/>
              </a:rPr>
              <a:t>● Kieso</a:t>
            </a:r>
          </a:p>
        </p:txBody>
      </p:sp>
    </p:spTree>
    <p:extLst>
      <p:ext uri="{BB962C8B-B14F-4D97-AF65-F5344CB8AC3E}">
        <p14:creationId xmlns:p14="http://schemas.microsoft.com/office/powerpoint/2010/main" val="91532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able is accessible to screen readers."/>
          <p:cNvGraphicFramePr>
            <a:graphicFrameLocks noGrp="1"/>
          </p:cNvGraphicFramePr>
          <p:nvPr>
            <p:extLst>
              <p:ext uri="{D42A27DB-BD31-4B8C-83A1-F6EECF244321}">
                <p14:modId xmlns:p14="http://schemas.microsoft.com/office/powerpoint/2010/main" val="3885471976"/>
              </p:ext>
            </p:extLst>
          </p:nvPr>
        </p:nvGraphicFramePr>
        <p:xfrm>
          <a:off x="216662" y="302007"/>
          <a:ext cx="8698742" cy="5870193"/>
        </p:xfrm>
        <a:graphic>
          <a:graphicData uri="http://schemas.openxmlformats.org/drawingml/2006/table">
            <a:tbl>
              <a:tblPr firstRow="1">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a:solidFill>
                            <a:schemeClr val="dk1"/>
                          </a:solidFill>
                          <a:latin typeface="+mn-lt"/>
                          <a:ea typeface="+mn-ea"/>
                          <a:cs typeface="+mn-cs"/>
                        </a:rPr>
                        <a:t>Yazici Advertising A.S.</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 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kern="1200" dirty="0">
                          <a:solidFill>
                            <a:schemeClr val="dk1"/>
                          </a:solidFill>
                          <a:effectLst/>
                          <a:latin typeface="+mn-lt"/>
                          <a:ea typeface="+mn-ea"/>
                          <a:cs typeface="+mn-cs"/>
                        </a:rPr>
                        <a:t>Share Capital—Ordinary</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Dividends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10" name="Title "/>
          <p:cNvSpPr>
            <a:spLocks noGrp="1"/>
          </p:cNvSpPr>
          <p:nvPr>
            <p:ph type="title" idx="4294967295"/>
          </p:nvPr>
        </p:nvSpPr>
        <p:spPr>
          <a:xfrm>
            <a:off x="304800" y="346973"/>
            <a:ext cx="1975814" cy="535531"/>
          </a:xfrm>
          <a:prstGeom prst="rect">
            <a:avLst/>
          </a:prstGeom>
        </p:spPr>
        <p:txBody>
          <a:bodyPr wrap="square">
            <a:spAutoFit/>
          </a:bodyPr>
          <a:lstStyle/>
          <a:p>
            <a:r>
              <a:rPr lang="en-US" sz="3200" b="1" dirty="0">
                <a:solidFill>
                  <a:schemeClr val="accent1"/>
                </a:solidFill>
                <a:latin typeface="Calibri" panose="020F0502020204030204" pitchFamily="34" charset="0"/>
                <a:ea typeface="Source Sans Pro" charset="0"/>
                <a:cs typeface="Calibri" panose="020F0502020204030204" pitchFamily="34" charset="0"/>
              </a:rPr>
              <a:t>Step 4</a:t>
            </a:r>
          </a:p>
        </p:txBody>
      </p:sp>
      <p:sp>
        <p:nvSpPr>
          <p:cNvPr id="18" name="Rectangle 6"/>
          <p:cNvSpPr>
            <a:spLocks noChangeArrowheads="1"/>
          </p:cNvSpPr>
          <p:nvPr/>
        </p:nvSpPr>
        <p:spPr bwMode="auto">
          <a:xfrm>
            <a:off x="1018309" y="5943600"/>
            <a:ext cx="7897091"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buClrTx/>
              <a:buSzTx/>
              <a:buFontTx/>
              <a:buNone/>
            </a:pPr>
            <a:r>
              <a:rPr lang="en-US" altLang="en-US" dirty="0"/>
              <a:t>Extend adjusted trial balance amounts to appropriate financial statement columns.</a:t>
            </a:r>
          </a:p>
        </p:txBody>
      </p:sp>
      <p:cxnSp>
        <p:nvCxnSpPr>
          <p:cNvPr id="9" name="Straight Arrow Connector 8" descr="Arrow up to income statement columns"/>
          <p:cNvCxnSpPr/>
          <p:nvPr/>
        </p:nvCxnSpPr>
        <p:spPr>
          <a:xfrm flipV="1">
            <a:off x="6868632" y="5638800"/>
            <a:ext cx="0" cy="304800"/>
          </a:xfrm>
          <a:prstGeom prst="straightConnector1">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descr="Arrow up to statement of financial position colunmns"/>
          <p:cNvCxnSpPr/>
          <p:nvPr/>
        </p:nvCxnSpPr>
        <p:spPr>
          <a:xfrm flipV="1">
            <a:off x="8234916" y="5638800"/>
            <a:ext cx="0" cy="304800"/>
          </a:xfrm>
          <a:prstGeom prst="straightConnector1">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Slide Number Placeholder "/>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1"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363005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able is accessible to screen readers."/>
          <p:cNvGraphicFramePr>
            <a:graphicFrameLocks noGrp="1"/>
          </p:cNvGraphicFramePr>
          <p:nvPr>
            <p:extLst>
              <p:ext uri="{D42A27DB-BD31-4B8C-83A1-F6EECF244321}">
                <p14:modId xmlns:p14="http://schemas.microsoft.com/office/powerpoint/2010/main" val="913685790"/>
              </p:ext>
            </p:extLst>
          </p:nvPr>
        </p:nvGraphicFramePr>
        <p:xfrm>
          <a:off x="216662" y="302007"/>
          <a:ext cx="8698742" cy="5870193"/>
        </p:xfrm>
        <a:graphic>
          <a:graphicData uri="http://schemas.openxmlformats.org/drawingml/2006/table">
            <a:tbl>
              <a:tblPr firstRow="1">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a:solidFill>
                            <a:schemeClr val="dk1"/>
                          </a:solidFill>
                          <a:latin typeface="+mn-lt"/>
                          <a:ea typeface="+mn-ea"/>
                          <a:cs typeface="+mn-cs"/>
                        </a:rPr>
                        <a:t>Yazici Advertising A.S.</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 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kern="1200" dirty="0">
                          <a:solidFill>
                            <a:schemeClr val="dk1"/>
                          </a:solidFill>
                          <a:effectLst/>
                          <a:latin typeface="+mn-lt"/>
                          <a:ea typeface="+mn-ea"/>
                          <a:cs typeface="+mn-cs"/>
                        </a:rPr>
                        <a:t>Share Capital—Ordinary</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Dividends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kern="1200" dirty="0">
                          <a:solidFill>
                            <a:schemeClr val="tx1"/>
                          </a:solidFill>
                          <a:effectLst/>
                          <a:latin typeface="+mn-lt"/>
                          <a:ea typeface="+mn-ea"/>
                          <a:cs typeface="+mn-cs"/>
                        </a:rPr>
                        <a:t>Totals</a:t>
                      </a: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kern="1200" dirty="0">
                          <a:solidFill>
                            <a:schemeClr val="tx1"/>
                          </a:solidFill>
                          <a:effectLst/>
                          <a:latin typeface="+mn-lt"/>
                          <a:ea typeface="+mn-ea"/>
                          <a:cs typeface="+mn-cs"/>
                        </a:rPr>
                        <a:t>Net Income</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kern="1200" dirty="0">
                          <a:solidFill>
                            <a:schemeClr val="tx1"/>
                          </a:solidFill>
                          <a:effectLst/>
                          <a:latin typeface="+mn-lt"/>
                          <a:ea typeface="+mn-ea"/>
                          <a:cs typeface="+mn-cs"/>
                        </a:rPr>
                        <a:t>Totals</a:t>
                      </a: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16" name="Title "/>
          <p:cNvSpPr>
            <a:spLocks noGrp="1"/>
          </p:cNvSpPr>
          <p:nvPr>
            <p:ph type="title" idx="4294967295"/>
          </p:nvPr>
        </p:nvSpPr>
        <p:spPr>
          <a:xfrm>
            <a:off x="304800" y="346973"/>
            <a:ext cx="1975814" cy="535531"/>
          </a:xfrm>
          <a:prstGeom prst="rect">
            <a:avLst/>
          </a:prstGeom>
        </p:spPr>
        <p:txBody>
          <a:bodyPr wrap="square">
            <a:spAutoFit/>
          </a:bodyPr>
          <a:lstStyle/>
          <a:p>
            <a:r>
              <a:rPr lang="en-US" sz="3200" b="1" dirty="0">
                <a:solidFill>
                  <a:schemeClr val="accent1"/>
                </a:solidFill>
                <a:latin typeface="Calibri" panose="020F0502020204030204" pitchFamily="34" charset="0"/>
                <a:ea typeface="Source Sans Pro" charset="0"/>
                <a:cs typeface="Calibri" panose="020F0502020204030204" pitchFamily="34" charset="0"/>
              </a:rPr>
              <a:t>Step 5</a:t>
            </a:r>
          </a:p>
        </p:txBody>
      </p:sp>
      <p:sp>
        <p:nvSpPr>
          <p:cNvPr id="18" name="Rectangle 6"/>
          <p:cNvSpPr>
            <a:spLocks noChangeArrowheads="1"/>
          </p:cNvSpPr>
          <p:nvPr/>
        </p:nvSpPr>
        <p:spPr bwMode="auto">
          <a:xfrm>
            <a:off x="1524000" y="5943600"/>
            <a:ext cx="3868338"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buClrTx/>
              <a:buSzTx/>
              <a:buFontTx/>
              <a:buNone/>
            </a:pPr>
            <a:r>
              <a:rPr lang="en-US" altLang="en-US" dirty="0"/>
              <a:t>Compute net income or net loss.</a:t>
            </a:r>
          </a:p>
        </p:txBody>
      </p:sp>
      <p:sp>
        <p:nvSpPr>
          <p:cNvPr id="11" name="Line 9" descr="line to net income"/>
          <p:cNvSpPr>
            <a:spLocks noChangeShapeType="1"/>
          </p:cNvSpPr>
          <p:nvPr/>
        </p:nvSpPr>
        <p:spPr bwMode="auto">
          <a:xfrm flipH="1">
            <a:off x="5394252" y="6129672"/>
            <a:ext cx="381000" cy="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2" name="Line 7" descr="line to net income"/>
          <p:cNvSpPr>
            <a:spLocks noChangeShapeType="1"/>
          </p:cNvSpPr>
          <p:nvPr/>
        </p:nvSpPr>
        <p:spPr bwMode="auto">
          <a:xfrm>
            <a:off x="5775252" y="5888664"/>
            <a:ext cx="457200"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4" name="Line 8" descr="line to net income"/>
          <p:cNvSpPr>
            <a:spLocks noChangeShapeType="1"/>
          </p:cNvSpPr>
          <p:nvPr/>
        </p:nvSpPr>
        <p:spPr bwMode="auto">
          <a:xfrm>
            <a:off x="5775252" y="5889982"/>
            <a:ext cx="0" cy="215065"/>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5" name="Line 10" descr="line to net income"/>
          <p:cNvSpPr>
            <a:spLocks noChangeShapeType="1"/>
          </p:cNvSpPr>
          <p:nvPr/>
        </p:nvSpPr>
        <p:spPr bwMode="auto">
          <a:xfrm>
            <a:off x="6987525" y="5888664"/>
            <a:ext cx="1385455"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6" name="Slide Number Placeholder "/>
          <p:cNvSpPr>
            <a:spLocks noGrp="1"/>
          </p:cNvSpPr>
          <p:nvPr>
            <p:ph type="sldNum" sz="quarter" idx="10"/>
          </p:nvPr>
        </p:nvSpPr>
        <p:spPr/>
        <p:txBody>
          <a:bodyPr/>
          <a:lstStyle/>
          <a:p>
            <a:fld id="{67B19427-F580-D146-B60E-4CADEE75497F}" type="slidenum">
              <a:rPr lang="en-US" smtClean="0"/>
              <a:pPr/>
              <a:t>11</a:t>
            </a:fld>
            <a:endParaRPr lang="en-US" dirty="0"/>
          </a:p>
        </p:txBody>
      </p:sp>
      <p:sp>
        <p:nvSpPr>
          <p:cNvPr id="13"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316194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Steps in Preparing a Worksheet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7" name="LOBL"/>
          <p:cNvSpPr>
            <a:spLocks noGrp="1"/>
          </p:cNvSpPr>
          <p:nvPr>
            <p:ph sz="quarter" idx="4294967295"/>
          </p:nvPr>
        </p:nvSpPr>
        <p:spPr>
          <a:xfrm>
            <a:off x="310776" y="1447800"/>
            <a:ext cx="8223624" cy="4495800"/>
          </a:xfrm>
          <a:prstGeom prst="rect">
            <a:avLst/>
          </a:prstGeom>
        </p:spPr>
        <p:txBody>
          <a:bodyPr/>
          <a:lstStyle/>
          <a:p>
            <a:pPr marL="0" lvl="1" indent="0">
              <a:lnSpc>
                <a:spcPct val="100000"/>
              </a:lnSpc>
              <a:spcBef>
                <a:spcPts val="1200"/>
              </a:spcBef>
              <a:buClr>
                <a:schemeClr val="tx1"/>
              </a:buClr>
              <a:buNone/>
            </a:pPr>
            <a:r>
              <a:rPr lang="en-US" dirty="0"/>
              <a:t>Which of the following statements is incorrect concerning the worksheet?</a:t>
            </a:r>
            <a:endParaRPr lang="en-US" altLang="en-US" dirty="0"/>
          </a:p>
          <a:p>
            <a:pPr marL="914400" lvl="1" indent="-457200">
              <a:lnSpc>
                <a:spcPct val="100000"/>
              </a:lnSpc>
              <a:spcBef>
                <a:spcPts val="1200"/>
              </a:spcBef>
              <a:buClr>
                <a:schemeClr val="tx1"/>
              </a:buClr>
              <a:buFont typeface="Wingdings" pitchFamily="2" charset="2"/>
              <a:buAutoNum type="alphaLcPeriod"/>
            </a:pPr>
            <a:r>
              <a:rPr lang="en-US" dirty="0"/>
              <a:t>The worksheet is essentially a working tool of the accountant.</a:t>
            </a:r>
          </a:p>
          <a:p>
            <a:pPr marL="914400" lvl="1" indent="-457200">
              <a:lnSpc>
                <a:spcPct val="100000"/>
              </a:lnSpc>
              <a:spcBef>
                <a:spcPts val="1200"/>
              </a:spcBef>
              <a:buClr>
                <a:schemeClr val="tx1"/>
              </a:buClr>
              <a:buFont typeface="Wingdings" pitchFamily="2" charset="2"/>
              <a:buAutoNum type="alphaLcPeriod"/>
            </a:pPr>
            <a:r>
              <a:rPr lang="en-US" dirty="0"/>
              <a:t>The worksheet is distributed to management and other interested parties.</a:t>
            </a:r>
          </a:p>
          <a:p>
            <a:pPr marL="914400" lvl="1" indent="-457200">
              <a:lnSpc>
                <a:spcPct val="100000"/>
              </a:lnSpc>
              <a:spcBef>
                <a:spcPts val="1200"/>
              </a:spcBef>
              <a:buClr>
                <a:schemeClr val="tx1"/>
              </a:buClr>
              <a:buFont typeface="Wingdings" pitchFamily="2" charset="2"/>
              <a:buAutoNum type="alphaLcPeriod"/>
            </a:pPr>
            <a:r>
              <a:rPr lang="en-US" dirty="0"/>
              <a:t>The worksheet cannot be used as a basis for posting to ledger accounts.</a:t>
            </a:r>
          </a:p>
          <a:p>
            <a:pPr marL="914400" lvl="1" indent="-457200">
              <a:lnSpc>
                <a:spcPct val="100000"/>
              </a:lnSpc>
              <a:spcBef>
                <a:spcPts val="1200"/>
              </a:spcBef>
              <a:buClr>
                <a:schemeClr val="tx1"/>
              </a:buClr>
              <a:buFont typeface="Wingdings" pitchFamily="2" charset="2"/>
              <a:buAutoNum type="alphaLcPeriod"/>
            </a:pPr>
            <a:r>
              <a:rPr lang="en-US" dirty="0"/>
              <a:t>Financial statements can be prepared directly from the worksheet before journalizing and posting the adjusting entries.</a:t>
            </a:r>
            <a:endParaRPr lang="en-US" altLang="en-US" sz="8000" dirty="0"/>
          </a:p>
        </p:txBody>
      </p:sp>
      <p:sp>
        <p:nvSpPr>
          <p:cNvPr id="6" name="Slide Number Placeholder "/>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1"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157011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Steps in Preparing a Worksheet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p>
        </p:txBody>
      </p:sp>
      <p:sp>
        <p:nvSpPr>
          <p:cNvPr id="7" name="LOBL"/>
          <p:cNvSpPr>
            <a:spLocks noGrp="1"/>
          </p:cNvSpPr>
          <p:nvPr>
            <p:ph sz="quarter" idx="4294967295"/>
          </p:nvPr>
        </p:nvSpPr>
        <p:spPr>
          <a:xfrm>
            <a:off x="310776" y="1447800"/>
            <a:ext cx="8223624" cy="4495800"/>
          </a:xfrm>
          <a:prstGeom prst="rect">
            <a:avLst/>
          </a:prstGeom>
        </p:spPr>
        <p:txBody>
          <a:bodyPr/>
          <a:lstStyle/>
          <a:p>
            <a:pPr marL="0" lvl="1" indent="0">
              <a:lnSpc>
                <a:spcPct val="100000"/>
              </a:lnSpc>
              <a:spcBef>
                <a:spcPts val="1200"/>
              </a:spcBef>
              <a:buClr>
                <a:schemeClr val="tx1"/>
              </a:buClr>
              <a:buNone/>
            </a:pPr>
            <a:r>
              <a:rPr lang="en-US" dirty="0"/>
              <a:t>Which of the following statements is incorrect concerning the worksheet?</a:t>
            </a:r>
            <a:endParaRPr lang="en-US" altLang="en-US" dirty="0"/>
          </a:p>
          <a:p>
            <a:pPr marL="914400" lvl="1" indent="-457200">
              <a:lnSpc>
                <a:spcPct val="100000"/>
              </a:lnSpc>
              <a:spcBef>
                <a:spcPts val="1200"/>
              </a:spcBef>
              <a:buClr>
                <a:schemeClr val="tx1"/>
              </a:buClr>
              <a:buFont typeface="Wingdings" pitchFamily="2" charset="2"/>
              <a:buAutoNum type="alphaLcPeriod"/>
            </a:pPr>
            <a:r>
              <a:rPr lang="en-US" dirty="0"/>
              <a:t>The worksheet is essentially a working tool of the accountant.</a:t>
            </a:r>
          </a:p>
          <a:p>
            <a:pPr marL="914400" lvl="1" indent="-457200">
              <a:lnSpc>
                <a:spcPct val="100000"/>
              </a:lnSpc>
              <a:spcBef>
                <a:spcPts val="1200"/>
              </a:spcBef>
              <a:buClr>
                <a:schemeClr val="tx1"/>
              </a:buClr>
              <a:buFont typeface="Wingdings" pitchFamily="2" charset="2"/>
              <a:buAutoNum type="alphaLcPeriod"/>
            </a:pPr>
            <a:r>
              <a:rPr lang="en-US" dirty="0"/>
              <a:t>The worksheet is distributed to management and other interested parties.</a:t>
            </a:r>
          </a:p>
          <a:p>
            <a:pPr marL="914400" lvl="1" indent="-457200">
              <a:lnSpc>
                <a:spcPct val="100000"/>
              </a:lnSpc>
              <a:spcBef>
                <a:spcPts val="1200"/>
              </a:spcBef>
              <a:buClr>
                <a:schemeClr val="tx1"/>
              </a:buClr>
              <a:buFont typeface="Wingdings" pitchFamily="2" charset="2"/>
              <a:buAutoNum type="alphaLcPeriod"/>
            </a:pPr>
            <a:r>
              <a:rPr lang="en-US" dirty="0"/>
              <a:t>The worksheet cannot be used as a basis for posting to ledger accounts.</a:t>
            </a:r>
          </a:p>
          <a:p>
            <a:pPr marL="914400" lvl="1" indent="-457200">
              <a:lnSpc>
                <a:spcPct val="100000"/>
              </a:lnSpc>
              <a:spcBef>
                <a:spcPts val="1200"/>
              </a:spcBef>
              <a:buClr>
                <a:schemeClr val="tx1"/>
              </a:buClr>
              <a:buFont typeface="Wingdings" pitchFamily="2" charset="2"/>
              <a:buAutoNum type="alphaLcPeriod"/>
            </a:pPr>
            <a:r>
              <a:rPr lang="en-US" dirty="0"/>
              <a:t>Financial statements can be prepared directly from the worksheet before journalizing and posting the adjusting entries.</a:t>
            </a:r>
            <a:endParaRPr lang="en-US" altLang="en-US" sz="8000" dirty="0"/>
          </a:p>
        </p:txBody>
      </p:sp>
      <p:sp>
        <p:nvSpPr>
          <p:cNvPr id="9" name="Notched Right Arrow 8" descr="Arrow pointing to letter b, the worksheet is distributed to management and other interested parties.&#10;"/>
          <p:cNvSpPr/>
          <p:nvPr/>
        </p:nvSpPr>
        <p:spPr bwMode="auto">
          <a:xfrm>
            <a:off x="276690" y="3266655"/>
            <a:ext cx="458002" cy="377851"/>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1"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215651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981200"/>
            <a:ext cx="8534400" cy="37338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Income statement is prepared from the income statement columns</a:t>
            </a:r>
          </a:p>
          <a:p>
            <a:pPr marL="574675" lvl="2" indent="-346075">
              <a:lnSpc>
                <a:spcPct val="100000"/>
              </a:lnSpc>
              <a:spcBef>
                <a:spcPts val="1200"/>
              </a:spcBef>
              <a:buClr>
                <a:srgbClr val="990000"/>
              </a:buClr>
              <a:buSzPct val="100000"/>
            </a:pPr>
            <a:r>
              <a:rPr lang="en-US" altLang="en-US" sz="2800" dirty="0"/>
              <a:t>Statement of financial position and retained earnings statement are prepared from the statement of financial position columns</a:t>
            </a:r>
          </a:p>
          <a:p>
            <a:pPr marL="574675" lvl="2" indent="-346075">
              <a:lnSpc>
                <a:spcPct val="100000"/>
              </a:lnSpc>
              <a:spcBef>
                <a:spcPts val="1200"/>
              </a:spcBef>
              <a:buClr>
                <a:srgbClr val="990000"/>
              </a:buClr>
              <a:buSzPct val="100000"/>
            </a:pPr>
            <a:r>
              <a:rPr lang="en-US" altLang="en-US" sz="2800" dirty="0"/>
              <a:t>Companies can prepare financial statements before they journalize and post adjusting entries</a:t>
            </a:r>
          </a:p>
        </p:txBody>
      </p:sp>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Financial Statements from a Worksheet</a:t>
            </a:r>
          </a:p>
        </p:txBody>
      </p:sp>
      <p:sp>
        <p:nvSpPr>
          <p:cNvPr id="9"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73281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
          <p:cNvSpPr>
            <a:spLocks noGrp="1"/>
          </p:cNvSpPr>
          <p:nvPr>
            <p:ph type="title" idx="4294967295"/>
          </p:nvPr>
        </p:nvSpPr>
        <p:spPr>
          <a:xfrm>
            <a:off x="309562" y="762000"/>
            <a:ext cx="87582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Statements from a Worksheet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p>
        </p:txBody>
      </p:sp>
      <p:sp>
        <p:nvSpPr>
          <p:cNvPr id="3" name="Rectangle 2"/>
          <p:cNvSpPr/>
          <p:nvPr/>
        </p:nvSpPr>
        <p:spPr>
          <a:xfrm>
            <a:off x="533400" y="2651879"/>
            <a:ext cx="8153400" cy="3477875"/>
          </a:xfrm>
          <a:prstGeom prst="rect">
            <a:avLst/>
          </a:prstGeom>
        </p:spPr>
        <p:txBody>
          <a:bodyPr wrap="square">
            <a:spAutoFit/>
          </a:bodyPr>
          <a:lstStyle/>
          <a:p>
            <a:pPr marL="346075" indent="-346075">
              <a:tabLst>
                <a:tab pos="6061075" algn="r"/>
                <a:tab pos="7889875" algn="r"/>
              </a:tabLst>
            </a:pPr>
            <a:r>
              <a:rPr lang="en-US" sz="2000" dirty="0"/>
              <a:t>Revenues</a:t>
            </a:r>
          </a:p>
          <a:p>
            <a:pPr marL="346075" indent="-346075">
              <a:tabLst>
                <a:tab pos="6061075" algn="r"/>
                <a:tab pos="7889875" algn="r"/>
              </a:tabLst>
            </a:pPr>
            <a:r>
              <a:rPr lang="en-US" sz="2000" dirty="0"/>
              <a:t>	Service revenue 		 ₺10,600</a:t>
            </a:r>
          </a:p>
          <a:p>
            <a:pPr marL="346075" indent="-346075">
              <a:tabLst>
                <a:tab pos="6061075" algn="r"/>
                <a:tab pos="7889875" algn="r"/>
              </a:tabLst>
            </a:pPr>
            <a:r>
              <a:rPr lang="en-US" sz="2000" dirty="0"/>
              <a:t>Expenses</a:t>
            </a:r>
          </a:p>
          <a:p>
            <a:pPr marL="346075" lvl="1" indent="-346075">
              <a:tabLst>
                <a:tab pos="6061075" algn="r"/>
                <a:tab pos="7889875" algn="r"/>
              </a:tabLst>
            </a:pPr>
            <a:r>
              <a:rPr lang="en-US" sz="2000" dirty="0"/>
              <a:t>	Salaries and wages expense 	 ₺5,200</a:t>
            </a:r>
          </a:p>
          <a:p>
            <a:pPr marL="346075" lvl="1" indent="-346075">
              <a:tabLst>
                <a:tab pos="6061075" algn="r"/>
                <a:tab pos="7889875" algn="r"/>
              </a:tabLst>
            </a:pPr>
            <a:r>
              <a:rPr lang="en-US" sz="2000" dirty="0"/>
              <a:t>	Supplies expense 	1,500</a:t>
            </a:r>
          </a:p>
          <a:p>
            <a:pPr marL="346075" lvl="1" indent="-346075">
              <a:tabLst>
                <a:tab pos="6061075" algn="r"/>
                <a:tab pos="7889875" algn="r"/>
              </a:tabLst>
            </a:pPr>
            <a:r>
              <a:rPr lang="en-US" sz="2000" dirty="0"/>
              <a:t>	Rent expense 	900</a:t>
            </a:r>
          </a:p>
          <a:p>
            <a:pPr marL="346075" lvl="1" indent="-346075">
              <a:tabLst>
                <a:tab pos="6061075" algn="r"/>
                <a:tab pos="7889875" algn="r"/>
              </a:tabLst>
            </a:pPr>
            <a:r>
              <a:rPr lang="en-US" sz="2000" dirty="0"/>
              <a:t>	Insurance expense 	50</a:t>
            </a:r>
          </a:p>
          <a:p>
            <a:pPr marL="346075" lvl="1" indent="-346075">
              <a:tabLst>
                <a:tab pos="6061075" algn="r"/>
                <a:tab pos="7889875" algn="r"/>
              </a:tabLst>
            </a:pPr>
            <a:r>
              <a:rPr lang="en-US" sz="2000" dirty="0"/>
              <a:t>	Interest expense 	50</a:t>
            </a:r>
          </a:p>
          <a:p>
            <a:pPr marL="346075" lvl="1" indent="-346075">
              <a:tabLst>
                <a:tab pos="6061075" algn="r"/>
                <a:tab pos="7889875" algn="r"/>
              </a:tabLst>
            </a:pPr>
            <a:r>
              <a:rPr lang="en-US" sz="2000" dirty="0"/>
              <a:t>	Depreciation expense 	40</a:t>
            </a:r>
          </a:p>
          <a:p>
            <a:pPr marL="346075" indent="-346075">
              <a:tabLst>
                <a:tab pos="6061075" algn="r"/>
                <a:tab pos="7889875" algn="r"/>
              </a:tabLst>
            </a:pPr>
            <a:r>
              <a:rPr lang="en-US" sz="2000" dirty="0"/>
              <a:t>Total expenses 		7,740</a:t>
            </a:r>
          </a:p>
          <a:p>
            <a:pPr marL="346075" indent="-346075">
              <a:tabLst>
                <a:tab pos="6061075" algn="r"/>
                <a:tab pos="7889875" algn="r"/>
              </a:tabLst>
            </a:pPr>
            <a:r>
              <a:rPr lang="en-US" sz="2000" dirty="0"/>
              <a:t>Net income 		 ₺  2,860</a:t>
            </a:r>
          </a:p>
        </p:txBody>
      </p:sp>
      <p:graphicFrame>
        <p:nvGraphicFramePr>
          <p:cNvPr id="2" name="Table 1" descr="Table is accessible to screen readers."/>
          <p:cNvGraphicFramePr>
            <a:graphicFrameLocks noGrp="1"/>
          </p:cNvGraphicFramePr>
          <p:nvPr>
            <p:extLst>
              <p:ext uri="{D42A27DB-BD31-4B8C-83A1-F6EECF244321}">
                <p14:modId xmlns:p14="http://schemas.microsoft.com/office/powerpoint/2010/main" val="1385128679"/>
              </p:ext>
            </p:extLst>
          </p:nvPr>
        </p:nvGraphicFramePr>
        <p:xfrm>
          <a:off x="533400" y="1524000"/>
          <a:ext cx="8060606" cy="1051560"/>
        </p:xfrm>
        <a:graphic>
          <a:graphicData uri="http://schemas.openxmlformats.org/drawingml/2006/table">
            <a:tbl>
              <a:tblPr firstRow="1">
                <a:tableStyleId>{5C22544A-7EE6-4342-B048-85BDC9FD1C3A}</a:tableStyleId>
              </a:tblPr>
              <a:tblGrid>
                <a:gridCol w="8060606">
                  <a:extLst>
                    <a:ext uri="{9D8B030D-6E8A-4147-A177-3AD203B41FA5}">
                      <a16:colId xmlns:a16="http://schemas.microsoft.com/office/drawing/2014/main" val="20000"/>
                    </a:ext>
                  </a:extLst>
                </a:gridCol>
              </a:tblGrid>
              <a:tr h="182245">
                <a:tc>
                  <a:txBody>
                    <a:bodyPr/>
                    <a:lstStyle/>
                    <a:p>
                      <a:pPr algn="ctr"/>
                      <a:r>
                        <a:rPr lang="en-US" sz="2000" b="1" i="0" u="none" strike="noStrike" kern="1200" baseline="0" dirty="0">
                          <a:solidFill>
                            <a:schemeClr val="dk1"/>
                          </a:solidFill>
                          <a:latin typeface="+mn-lt"/>
                          <a:ea typeface="+mn-ea"/>
                          <a:cs typeface="+mn-cs"/>
                        </a:rPr>
                        <a:t>Yazici Advertising A.S.</a:t>
                      </a:r>
                    </a:p>
                    <a:p>
                      <a:pPr algn="ctr"/>
                      <a:r>
                        <a:rPr lang="en-US" sz="2000" b="1" i="0" u="none" strike="noStrike" kern="1200" baseline="0" dirty="0">
                          <a:solidFill>
                            <a:schemeClr val="dk1"/>
                          </a:solidFill>
                          <a:latin typeface="+mn-lt"/>
                          <a:ea typeface="+mn-ea"/>
                          <a:cs typeface="+mn-cs"/>
                        </a:rPr>
                        <a:t>Income Statement</a:t>
                      </a:r>
                    </a:p>
                    <a:p>
                      <a:pPr algn="ctr"/>
                      <a:r>
                        <a:rPr lang="en-US" sz="2000" b="1" i="0" u="none" strike="noStrike" kern="1200" baseline="0" dirty="0">
                          <a:solidFill>
                            <a:schemeClr val="dk1"/>
                          </a:solidFill>
                          <a:latin typeface="+mn-lt"/>
                          <a:ea typeface="+mn-ea"/>
                          <a:cs typeface="+mn-cs"/>
                        </a:rPr>
                        <a:t>For the Month Ended October 31, 2020</a:t>
                      </a:r>
                      <a:endParaRPr lang="en-US" sz="24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24" name="Straight Connector 23" descr="line under 7,740"/>
          <p:cNvCxnSpPr/>
          <p:nvPr/>
        </p:nvCxnSpPr>
        <p:spPr>
          <a:xfrm flipH="1">
            <a:off x="7604052" y="575043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descr="double underline"/>
          <p:cNvCxnSpPr/>
          <p:nvPr/>
        </p:nvCxnSpPr>
        <p:spPr>
          <a:xfrm flipH="1">
            <a:off x="7604052" y="607296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double underline"/>
          <p:cNvCxnSpPr/>
          <p:nvPr/>
        </p:nvCxnSpPr>
        <p:spPr>
          <a:xfrm flipH="1">
            <a:off x="7604052" y="612258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descr="line under 40"/>
          <p:cNvCxnSpPr/>
          <p:nvPr/>
        </p:nvCxnSpPr>
        <p:spPr>
          <a:xfrm flipH="1">
            <a:off x="5964864" y="5473992"/>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6" name="Slide Number Placeholder "/>
          <p:cNvSpPr>
            <a:spLocks noGrp="1"/>
          </p:cNvSpPr>
          <p:nvPr>
            <p:ph type="sldNum" sz="quarter" idx="10"/>
          </p:nvPr>
        </p:nvSpPr>
        <p:spPr/>
        <p:txBody>
          <a:bodyPr/>
          <a:lstStyle/>
          <a:p>
            <a:fld id="{67B19427-F580-D146-B60E-4CADEE75497F}" type="slidenum">
              <a:rPr lang="en-US" smtClean="0"/>
              <a:pPr/>
              <a:t>15</a:t>
            </a:fld>
            <a:endParaRPr lang="en-US" dirty="0"/>
          </a:p>
        </p:txBody>
      </p:sp>
      <p:sp>
        <p:nvSpPr>
          <p:cNvPr id="14" name="Footer Placeholder "/>
          <p:cNvSpPr>
            <a:spLocks noGrp="1"/>
          </p:cNvSpPr>
          <p:nvPr>
            <p:ph type="ftr" sz="quarter" idx="11"/>
          </p:nvPr>
        </p:nvSpPr>
        <p:spPr>
          <a:xfrm>
            <a:off x="3028950" y="6356350"/>
            <a:ext cx="3086100" cy="365125"/>
          </a:xfrm>
        </p:spPr>
        <p:txBody>
          <a:bodyPr/>
          <a:lstStyle/>
          <a:p>
            <a:r>
              <a:rPr lang="en-US" dirty="0"/>
              <a:t>Copyright ©2019 John Wiley &amp; Son, Inc. </a:t>
            </a:r>
          </a:p>
        </p:txBody>
      </p:sp>
    </p:spTree>
    <p:extLst>
      <p:ext uri="{BB962C8B-B14F-4D97-AF65-F5344CB8AC3E}">
        <p14:creationId xmlns:p14="http://schemas.microsoft.com/office/powerpoint/2010/main" val="190051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
          <p:cNvSpPr>
            <a:spLocks noGrp="1"/>
          </p:cNvSpPr>
          <p:nvPr>
            <p:ph type="title" idx="4294967295"/>
          </p:nvPr>
        </p:nvSpPr>
        <p:spPr>
          <a:xfrm>
            <a:off x="309562" y="762000"/>
            <a:ext cx="87582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Statements from a Worksheet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p>
        </p:txBody>
      </p:sp>
      <p:sp>
        <p:nvSpPr>
          <p:cNvPr id="21" name="Rectangle 20"/>
          <p:cNvSpPr/>
          <p:nvPr/>
        </p:nvSpPr>
        <p:spPr>
          <a:xfrm>
            <a:off x="533400" y="2651879"/>
            <a:ext cx="8153400" cy="1631216"/>
          </a:xfrm>
          <a:prstGeom prst="rect">
            <a:avLst/>
          </a:prstGeom>
        </p:spPr>
        <p:txBody>
          <a:bodyPr wrap="square">
            <a:spAutoFit/>
          </a:bodyPr>
          <a:lstStyle/>
          <a:p>
            <a:pPr>
              <a:tabLst>
                <a:tab pos="6061075" algn="r"/>
                <a:tab pos="7889875" algn="r"/>
              </a:tabLst>
            </a:pPr>
            <a:r>
              <a:rPr lang="en-US" sz="2000" dirty="0"/>
              <a:t>Retained earnings, October 1 		 ₺     –0–</a:t>
            </a:r>
          </a:p>
          <a:p>
            <a:pPr>
              <a:tabLst>
                <a:tab pos="6061075" algn="r"/>
                <a:tab pos="7889875" algn="r"/>
              </a:tabLst>
            </a:pPr>
            <a:r>
              <a:rPr lang="en-US" sz="2000" dirty="0"/>
              <a:t>Add: Net income 		2,860</a:t>
            </a:r>
          </a:p>
          <a:p>
            <a:pPr>
              <a:tabLst>
                <a:tab pos="6061075" algn="r"/>
                <a:tab pos="7889875" algn="r"/>
              </a:tabLst>
            </a:pPr>
            <a:r>
              <a:rPr lang="en-US" sz="2000" dirty="0"/>
              <a:t>		2,860</a:t>
            </a:r>
          </a:p>
          <a:p>
            <a:pPr>
              <a:tabLst>
                <a:tab pos="6061075" algn="r"/>
                <a:tab pos="7889875" algn="r"/>
              </a:tabLst>
            </a:pPr>
            <a:r>
              <a:rPr lang="en-US" sz="2000" dirty="0"/>
              <a:t>Less: Dividends 		500</a:t>
            </a:r>
          </a:p>
          <a:p>
            <a:pPr>
              <a:tabLst>
                <a:tab pos="6061075" algn="r"/>
                <a:tab pos="7889875" algn="r"/>
              </a:tabLst>
            </a:pPr>
            <a:r>
              <a:rPr lang="en-US" sz="2000" dirty="0"/>
              <a:t>Retained earnings, October 31 		 ₺ 2,360</a:t>
            </a:r>
          </a:p>
        </p:txBody>
      </p:sp>
      <p:graphicFrame>
        <p:nvGraphicFramePr>
          <p:cNvPr id="2" name="Table 1" descr="table is accessible to screen readers"/>
          <p:cNvGraphicFramePr>
            <a:graphicFrameLocks noGrp="1"/>
          </p:cNvGraphicFramePr>
          <p:nvPr>
            <p:extLst>
              <p:ext uri="{D42A27DB-BD31-4B8C-83A1-F6EECF244321}">
                <p14:modId xmlns:p14="http://schemas.microsoft.com/office/powerpoint/2010/main" val="245908875"/>
              </p:ext>
            </p:extLst>
          </p:nvPr>
        </p:nvGraphicFramePr>
        <p:xfrm>
          <a:off x="533400" y="1524000"/>
          <a:ext cx="8060606" cy="1051560"/>
        </p:xfrm>
        <a:graphic>
          <a:graphicData uri="http://schemas.openxmlformats.org/drawingml/2006/table">
            <a:tbl>
              <a:tblPr firstRow="1">
                <a:tableStyleId>{5C22544A-7EE6-4342-B048-85BDC9FD1C3A}</a:tableStyleId>
              </a:tblPr>
              <a:tblGrid>
                <a:gridCol w="8060606">
                  <a:extLst>
                    <a:ext uri="{9D8B030D-6E8A-4147-A177-3AD203B41FA5}">
                      <a16:colId xmlns:a16="http://schemas.microsoft.com/office/drawing/2014/main" val="20000"/>
                    </a:ext>
                  </a:extLst>
                </a:gridCol>
              </a:tblGrid>
              <a:tr h="182245">
                <a:tc>
                  <a:txBody>
                    <a:bodyPr/>
                    <a:lstStyle/>
                    <a:p>
                      <a:pPr algn="ctr"/>
                      <a:r>
                        <a:rPr lang="en-US" sz="2000" b="1" i="0" u="none" strike="noStrike" kern="1200" baseline="0" dirty="0">
                          <a:solidFill>
                            <a:schemeClr val="dk1"/>
                          </a:solidFill>
                          <a:latin typeface="+mn-lt"/>
                          <a:ea typeface="+mn-ea"/>
                          <a:cs typeface="+mn-cs"/>
                        </a:rPr>
                        <a:t>Yazici Advertising A.S.</a:t>
                      </a:r>
                    </a:p>
                    <a:p>
                      <a:pPr algn="ctr"/>
                      <a:r>
                        <a:rPr lang="en-US" sz="2000" b="1" i="0" u="none" strike="noStrike" kern="1200" baseline="0" dirty="0">
                          <a:solidFill>
                            <a:schemeClr val="dk1"/>
                          </a:solidFill>
                          <a:latin typeface="+mn-lt"/>
                          <a:ea typeface="+mn-ea"/>
                          <a:cs typeface="+mn-cs"/>
                        </a:rPr>
                        <a:t>Retained Earnings Statement</a:t>
                      </a:r>
                    </a:p>
                    <a:p>
                      <a:pPr algn="ctr"/>
                      <a:r>
                        <a:rPr lang="en-US" sz="2000" b="1" i="0" u="none" strike="noStrike" kern="1200" baseline="0" dirty="0">
                          <a:solidFill>
                            <a:schemeClr val="dk1"/>
                          </a:solidFill>
                          <a:latin typeface="+mn-lt"/>
                          <a:ea typeface="+mn-ea"/>
                          <a:cs typeface="+mn-cs"/>
                        </a:rPr>
                        <a:t>For the Month Ended October 31, 2020</a:t>
                      </a:r>
                      <a:endParaRPr lang="en-US" sz="20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24" name="Straight Connector 23" descr="line under 500"/>
          <p:cNvCxnSpPr/>
          <p:nvPr/>
        </p:nvCxnSpPr>
        <p:spPr>
          <a:xfrm flipH="1">
            <a:off x="7604052" y="391408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descr="double underline"/>
          <p:cNvCxnSpPr/>
          <p:nvPr/>
        </p:nvCxnSpPr>
        <p:spPr>
          <a:xfrm flipH="1">
            <a:off x="7604052" y="4235608"/>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double underline"/>
          <p:cNvCxnSpPr/>
          <p:nvPr/>
        </p:nvCxnSpPr>
        <p:spPr>
          <a:xfrm flipH="1">
            <a:off x="7604052" y="4285228"/>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line under 2,860"/>
          <p:cNvCxnSpPr/>
          <p:nvPr/>
        </p:nvCxnSpPr>
        <p:spPr>
          <a:xfrm flipH="1">
            <a:off x="7604052" y="330448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ooter Placeholder "/>
          <p:cNvSpPr>
            <a:spLocks noGrp="1"/>
          </p:cNvSpPr>
          <p:nvPr>
            <p:ph type="ftr" sz="quarter" idx="11"/>
          </p:nvPr>
        </p:nvSpPr>
        <p:spPr>
          <a:xfrm>
            <a:off x="4457700" y="6356350"/>
            <a:ext cx="3086100" cy="365125"/>
          </a:xfrm>
        </p:spPr>
        <p:txBody>
          <a:bodyPr/>
          <a:lstStyle/>
          <a:p>
            <a:r>
              <a:rPr lang="en-US" dirty="0"/>
              <a:t>Copyright ©2019 John Wiley &amp; Son, Inc. </a:t>
            </a:r>
          </a:p>
        </p:txBody>
      </p:sp>
      <p:sp>
        <p:nvSpPr>
          <p:cNvPr id="6" name="Slide Number Placeholder "/>
          <p:cNvSpPr>
            <a:spLocks noGrp="1"/>
          </p:cNvSpPr>
          <p:nvPr>
            <p:ph type="sldNum" sz="quarter" idx="10"/>
          </p:nvPr>
        </p:nvSpPr>
        <p:spPr/>
        <p:txBody>
          <a:bodyPr/>
          <a:lstStyle/>
          <a:p>
            <a:fld id="{67B19427-F580-D146-B60E-4CADEE75497F}" type="slidenum">
              <a:rPr lang="en-US" smtClean="0"/>
              <a:pPr/>
              <a:t>16</a:t>
            </a:fld>
            <a:endParaRPr lang="en-US" dirty="0"/>
          </a:p>
        </p:txBody>
      </p:sp>
      <p:sp>
        <p:nvSpPr>
          <p:cNvPr id="23"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40593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
          <p:cNvSpPr>
            <a:spLocks noGrp="1"/>
          </p:cNvSpPr>
          <p:nvPr>
            <p:ph type="title" idx="4294967295"/>
          </p:nvPr>
        </p:nvSpPr>
        <p:spPr>
          <a:xfrm>
            <a:off x="533400" y="152400"/>
            <a:ext cx="8060606" cy="969496"/>
          </a:xfrm>
          <a:prstGeom prst="rect">
            <a:avLst/>
          </a:prstGeom>
          <a:solidFill>
            <a:schemeClr val="bg1">
              <a:lumMod val="85000"/>
            </a:schemeClr>
          </a:solidFill>
          <a:ln w="19050">
            <a:solidFill>
              <a:schemeClr val="tx1"/>
            </a:solidFill>
          </a:ln>
        </p:spPr>
        <p:txBody>
          <a:bodyPr wrap="square" tIns="91440">
            <a:spAutoFit/>
          </a:bodyPr>
          <a:lstStyle/>
          <a:p>
            <a:pPr algn="ctr">
              <a:lnSpc>
                <a:spcPct val="100000"/>
              </a:lnSpc>
            </a:pPr>
            <a:r>
              <a:rPr lang="en-US" sz="1800" b="1" dirty="0">
                <a:solidFill>
                  <a:schemeClr val="dk1"/>
                </a:solidFill>
                <a:latin typeface="+mn-lt"/>
              </a:rPr>
              <a:t>Yazici Advertising A.S.</a:t>
            </a:r>
            <a:br>
              <a:rPr lang="en-US" sz="1800" b="1" dirty="0">
                <a:solidFill>
                  <a:schemeClr val="dk1"/>
                </a:solidFill>
                <a:latin typeface="+mn-lt"/>
              </a:rPr>
            </a:br>
            <a:r>
              <a:rPr lang="en-US" sz="1700" b="1" dirty="0">
                <a:solidFill>
                  <a:schemeClr val="dk1"/>
                </a:solidFill>
                <a:latin typeface="+mn-lt"/>
              </a:rPr>
              <a:t>Statement of Financial Position</a:t>
            </a:r>
            <a:br>
              <a:rPr lang="en-US" sz="1700" b="1" dirty="0">
                <a:solidFill>
                  <a:schemeClr val="dk1"/>
                </a:solidFill>
                <a:latin typeface="+mn-lt"/>
              </a:rPr>
            </a:br>
            <a:r>
              <a:rPr lang="en-US" sz="1700" b="1" dirty="0">
                <a:solidFill>
                  <a:schemeClr val="dk1"/>
                </a:solidFill>
                <a:latin typeface="+mn-lt"/>
              </a:rPr>
              <a:t>October 31, 2020</a:t>
            </a:r>
            <a:endParaRPr lang="en-US" sz="1700" b="1" dirty="0">
              <a:solidFill>
                <a:srgbClr val="000000"/>
              </a:solidFill>
              <a:latin typeface="+mn-lt"/>
            </a:endParaRPr>
          </a:p>
        </p:txBody>
      </p:sp>
      <p:sp>
        <p:nvSpPr>
          <p:cNvPr id="16" name="Rectangle 15"/>
          <p:cNvSpPr/>
          <p:nvPr/>
        </p:nvSpPr>
        <p:spPr>
          <a:xfrm>
            <a:off x="533400" y="1143000"/>
            <a:ext cx="8153400" cy="5062924"/>
          </a:xfrm>
          <a:prstGeom prst="rect">
            <a:avLst/>
          </a:prstGeom>
        </p:spPr>
        <p:txBody>
          <a:bodyPr wrap="square">
            <a:spAutoFit/>
          </a:bodyPr>
          <a:lstStyle/>
          <a:p>
            <a:pPr marL="346075" indent="-346075" algn="ctr">
              <a:tabLst>
                <a:tab pos="6061075" algn="r"/>
                <a:tab pos="7889875" algn="r"/>
              </a:tabLst>
            </a:pPr>
            <a:r>
              <a:rPr lang="en-US" sz="1700" b="1" u="sng" dirty="0"/>
              <a:t>Assets</a:t>
            </a:r>
          </a:p>
          <a:p>
            <a:pPr marL="346075" indent="-346075">
              <a:tabLst>
                <a:tab pos="6061075" algn="r"/>
                <a:tab pos="7889875" algn="r"/>
              </a:tabLst>
            </a:pPr>
            <a:r>
              <a:rPr lang="en-US" sz="1700" dirty="0"/>
              <a:t>Equipment 	₺5,000</a:t>
            </a:r>
          </a:p>
          <a:p>
            <a:pPr marL="346075" indent="-346075">
              <a:tabLst>
                <a:tab pos="6061075" algn="r"/>
                <a:tab pos="7889875" algn="r"/>
              </a:tabLst>
            </a:pPr>
            <a:r>
              <a:rPr lang="en-US" sz="1700" dirty="0"/>
              <a:t>Less: Accumulated depreciation—equipment 	40 	 ₺ 4,960</a:t>
            </a:r>
          </a:p>
          <a:p>
            <a:pPr marL="346075" indent="-346075">
              <a:tabLst>
                <a:tab pos="6061075" algn="r"/>
                <a:tab pos="7889875" algn="r"/>
              </a:tabLst>
            </a:pPr>
            <a:r>
              <a:rPr lang="en-US" sz="1700" dirty="0"/>
              <a:t>Prepaid insurance 		550</a:t>
            </a:r>
          </a:p>
          <a:p>
            <a:pPr marL="346075" indent="-346075">
              <a:tabLst>
                <a:tab pos="6061075" algn="r"/>
                <a:tab pos="7889875" algn="r"/>
              </a:tabLst>
            </a:pPr>
            <a:r>
              <a:rPr lang="en-US" sz="1700" dirty="0"/>
              <a:t>Supplies 		1,000</a:t>
            </a:r>
          </a:p>
          <a:p>
            <a:pPr marL="346075" indent="-346075">
              <a:tabLst>
                <a:tab pos="6061075" algn="r"/>
                <a:tab pos="7889875" algn="r"/>
              </a:tabLst>
            </a:pPr>
            <a:r>
              <a:rPr lang="en-US" sz="1700" dirty="0"/>
              <a:t>Accounts receivable 		200</a:t>
            </a:r>
          </a:p>
          <a:p>
            <a:pPr marL="346075" indent="-346075">
              <a:tabLst>
                <a:tab pos="6061075" algn="r"/>
                <a:tab pos="7889875" algn="r"/>
              </a:tabLst>
            </a:pPr>
            <a:r>
              <a:rPr lang="en-US" sz="1700" dirty="0"/>
              <a:t>Cash 		15,200</a:t>
            </a:r>
          </a:p>
          <a:p>
            <a:pPr marL="346075" indent="-346075">
              <a:tabLst>
                <a:tab pos="6061075" algn="r"/>
                <a:tab pos="7889875" algn="r"/>
              </a:tabLst>
            </a:pPr>
            <a:r>
              <a:rPr lang="en-US" sz="1700" dirty="0"/>
              <a:t>	Total assets 		 ₺21,910</a:t>
            </a:r>
          </a:p>
          <a:p>
            <a:pPr marL="346075" indent="-346075" algn="ctr">
              <a:tabLst>
                <a:tab pos="6061075" algn="r"/>
                <a:tab pos="7889875" algn="r"/>
              </a:tabLst>
            </a:pPr>
            <a:r>
              <a:rPr lang="en-US" sz="1700" b="1" u="sng" dirty="0"/>
              <a:t>Equity and Liabilities</a:t>
            </a:r>
          </a:p>
          <a:p>
            <a:pPr marL="346075" indent="-346075">
              <a:tabLst>
                <a:tab pos="6061075" algn="r"/>
                <a:tab pos="7889875" algn="r"/>
              </a:tabLst>
            </a:pPr>
            <a:r>
              <a:rPr lang="en-US" sz="1700" dirty="0"/>
              <a:t>Equity</a:t>
            </a:r>
          </a:p>
          <a:p>
            <a:pPr marL="346075" lvl="1" indent="-346075">
              <a:tabLst>
                <a:tab pos="6061075" algn="r"/>
                <a:tab pos="7889875" algn="r"/>
              </a:tabLst>
            </a:pPr>
            <a:r>
              <a:rPr lang="en-US" sz="1700" dirty="0"/>
              <a:t>	Share capital—ordinary 	 ₺10,000</a:t>
            </a:r>
          </a:p>
          <a:p>
            <a:pPr marL="346075" lvl="1" indent="-346075">
              <a:tabLst>
                <a:tab pos="6061075" algn="r"/>
                <a:tab pos="7889875" algn="r"/>
              </a:tabLst>
            </a:pPr>
            <a:r>
              <a:rPr lang="en-US" sz="1700" dirty="0"/>
              <a:t>	Retained earnings 	2,360 	 ₺12,360</a:t>
            </a:r>
          </a:p>
          <a:p>
            <a:pPr marL="346075" indent="-346075">
              <a:tabLst>
                <a:tab pos="6061075" algn="r"/>
                <a:tab pos="7889875" algn="r"/>
              </a:tabLst>
            </a:pPr>
            <a:r>
              <a:rPr lang="en-US" sz="1700" dirty="0"/>
              <a:t>Liabilities</a:t>
            </a:r>
          </a:p>
          <a:p>
            <a:pPr marL="346075" indent="-346075">
              <a:tabLst>
                <a:tab pos="6061075" algn="r"/>
                <a:tab pos="7889875" algn="r"/>
              </a:tabLst>
            </a:pPr>
            <a:r>
              <a:rPr lang="en-US" sz="1700" dirty="0"/>
              <a:t>	Notes payable 	5,000</a:t>
            </a:r>
          </a:p>
          <a:p>
            <a:pPr marL="346075" indent="-346075">
              <a:tabLst>
                <a:tab pos="6061075" algn="r"/>
                <a:tab pos="7889875" algn="r"/>
              </a:tabLst>
            </a:pPr>
            <a:r>
              <a:rPr lang="en-US" sz="1700" dirty="0"/>
              <a:t>	Accounts payable 	2,500</a:t>
            </a:r>
          </a:p>
          <a:p>
            <a:pPr marL="346075" indent="-346075">
              <a:tabLst>
                <a:tab pos="6061075" algn="r"/>
                <a:tab pos="7889875" algn="r"/>
              </a:tabLst>
            </a:pPr>
            <a:r>
              <a:rPr lang="en-US" sz="1700" dirty="0"/>
              <a:t>	Interest payable 	50</a:t>
            </a:r>
          </a:p>
          <a:p>
            <a:pPr marL="346075" indent="-346075">
              <a:tabLst>
                <a:tab pos="6061075" algn="r"/>
                <a:tab pos="7889875" algn="r"/>
              </a:tabLst>
            </a:pPr>
            <a:r>
              <a:rPr lang="en-US" sz="1700" dirty="0"/>
              <a:t>	Unearned service revenue 	800</a:t>
            </a:r>
          </a:p>
          <a:p>
            <a:pPr marL="346075" indent="-346075">
              <a:tabLst>
                <a:tab pos="6061075" algn="r"/>
                <a:tab pos="7889875" algn="r"/>
              </a:tabLst>
            </a:pPr>
            <a:r>
              <a:rPr lang="en-US" sz="1700" dirty="0"/>
              <a:t>	Salaries and wages payable 	1,200 	9,550</a:t>
            </a:r>
          </a:p>
          <a:p>
            <a:pPr marL="346075" indent="-346075">
              <a:tabLst>
                <a:tab pos="685800" algn="l"/>
                <a:tab pos="6061075" algn="r"/>
                <a:tab pos="7889875" algn="r"/>
              </a:tabLst>
            </a:pPr>
            <a:r>
              <a:rPr lang="en-US" sz="1700" dirty="0"/>
              <a:t>		Total equity and liabilities 		 ₺21,910</a:t>
            </a:r>
          </a:p>
        </p:txBody>
      </p:sp>
      <p:cxnSp>
        <p:nvCxnSpPr>
          <p:cNvPr id="24" name="Straight Connector 23" descr="Line below 9,550"/>
          <p:cNvCxnSpPr/>
          <p:nvPr/>
        </p:nvCxnSpPr>
        <p:spPr>
          <a:xfrm flipH="1">
            <a:off x="7756452" y="5854948"/>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descr="double underline"/>
          <p:cNvCxnSpPr/>
          <p:nvPr/>
        </p:nvCxnSpPr>
        <p:spPr>
          <a:xfrm flipH="1">
            <a:off x="7756452" y="611847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double underline"/>
          <p:cNvCxnSpPr/>
          <p:nvPr/>
        </p:nvCxnSpPr>
        <p:spPr>
          <a:xfrm flipH="1">
            <a:off x="7756452" y="61680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line under 2,360"/>
          <p:cNvCxnSpPr/>
          <p:nvPr/>
        </p:nvCxnSpPr>
        <p:spPr>
          <a:xfrm flipH="1">
            <a:off x="5959548" y="4311808"/>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line under 15,200"/>
          <p:cNvCxnSpPr/>
          <p:nvPr/>
        </p:nvCxnSpPr>
        <p:spPr>
          <a:xfrm flipH="1">
            <a:off x="7756452" y="30036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descr="double underline"/>
          <p:cNvCxnSpPr/>
          <p:nvPr/>
        </p:nvCxnSpPr>
        <p:spPr>
          <a:xfrm flipH="1">
            <a:off x="7756452" y="327837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double underline"/>
          <p:cNvCxnSpPr/>
          <p:nvPr/>
        </p:nvCxnSpPr>
        <p:spPr>
          <a:xfrm flipH="1">
            <a:off x="7756452" y="33279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descr="line under 40"/>
          <p:cNvCxnSpPr/>
          <p:nvPr/>
        </p:nvCxnSpPr>
        <p:spPr>
          <a:xfrm flipH="1">
            <a:off x="5959548" y="1964472"/>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
          <p:cNvSpPr>
            <a:spLocks noGrp="1"/>
          </p:cNvSpPr>
          <p:nvPr>
            <p:ph type="ftr" sz="quarter" idx="11"/>
          </p:nvPr>
        </p:nvSpPr>
        <p:spPr>
          <a:xfrm>
            <a:off x="4457700" y="6356350"/>
            <a:ext cx="3086100" cy="365125"/>
          </a:xfrm>
        </p:spPr>
        <p:txBody>
          <a:bodyPr/>
          <a:lstStyle/>
          <a:p>
            <a:r>
              <a:rPr lang="en-US" dirty="0"/>
              <a:t>Copyright ©2019 John Wiley &amp; Son, Inc. </a:t>
            </a:r>
          </a:p>
        </p:txBody>
      </p:sp>
      <p:sp>
        <p:nvSpPr>
          <p:cNvPr id="6" name="Slide Number Placeholder "/>
          <p:cNvSpPr>
            <a:spLocks noGrp="1"/>
          </p:cNvSpPr>
          <p:nvPr>
            <p:ph type="sldNum" sz="quarter" idx="10"/>
          </p:nvPr>
        </p:nvSpPr>
        <p:spPr/>
        <p:txBody>
          <a:bodyPr/>
          <a:lstStyle/>
          <a:p>
            <a:fld id="{67B19427-F580-D146-B60E-4CADEE75497F}" type="slidenum">
              <a:rPr lang="en-US" smtClean="0"/>
              <a:pPr/>
              <a:t>17</a:t>
            </a:fld>
            <a:endParaRPr lang="en-US" dirty="0"/>
          </a:p>
        </p:txBody>
      </p:sp>
      <p:sp>
        <p:nvSpPr>
          <p:cNvPr id="18"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cxnSp>
        <p:nvCxnSpPr>
          <p:cNvPr id="20" name="Straight Connector 19" descr="line under 2,360"/>
          <p:cNvCxnSpPr/>
          <p:nvPr/>
        </p:nvCxnSpPr>
        <p:spPr>
          <a:xfrm flipH="1">
            <a:off x="5964040" y="5856248"/>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379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9812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Adjusting entries are prepared from the adjustments columns of worksheet</a:t>
            </a:r>
          </a:p>
          <a:p>
            <a:pPr marL="574675" lvl="2" indent="-346075">
              <a:lnSpc>
                <a:spcPct val="100000"/>
              </a:lnSpc>
              <a:spcBef>
                <a:spcPts val="1200"/>
              </a:spcBef>
              <a:buClr>
                <a:srgbClr val="990000"/>
              </a:buClr>
              <a:buSzPct val="100000"/>
            </a:pPr>
            <a:r>
              <a:rPr lang="en-US" altLang="en-US" sz="2800" dirty="0"/>
              <a:t>Journalizing and posting of adjusting entries </a:t>
            </a:r>
            <a:r>
              <a:rPr lang="en-US" altLang="en-US" sz="2800" b="1" dirty="0"/>
              <a:t>follows</a:t>
            </a:r>
            <a:r>
              <a:rPr lang="en-US" altLang="en-US" sz="2800" dirty="0"/>
              <a:t> the preparation of financial statements when a worksheet is used</a:t>
            </a:r>
          </a:p>
        </p:txBody>
      </p:sp>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Adjusting Entries from a Worksheet</a:t>
            </a:r>
          </a:p>
        </p:txBody>
      </p:sp>
      <p:sp>
        <p:nvSpPr>
          <p:cNvPr id="9"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338263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OBL"/>
          <p:cNvSpPr>
            <a:spLocks noGrp="1"/>
          </p:cNvSpPr>
          <p:nvPr>
            <p:ph sz="quarter" idx="4294967295"/>
          </p:nvPr>
        </p:nvSpPr>
        <p:spPr>
          <a:xfrm>
            <a:off x="310624" y="1447799"/>
            <a:ext cx="8534400" cy="4572001"/>
          </a:xfrm>
          <a:prstGeom prst="rect">
            <a:avLst/>
          </a:prstGeom>
        </p:spPr>
        <p:txBody>
          <a:bodyPr/>
          <a:lstStyle/>
          <a:p>
            <a:pPr marL="0" indent="0">
              <a:lnSpc>
                <a:spcPct val="100000"/>
              </a:lnSpc>
              <a:spcBef>
                <a:spcPts val="1200"/>
              </a:spcBef>
              <a:buNone/>
            </a:pPr>
            <a:r>
              <a:rPr lang="en-US" sz="2300" dirty="0"/>
              <a:t>Susan Elbe is preparing a worksheet. Explain to Susan how she should extend the following adjusted trial balance accounts to the financial statement </a:t>
            </a:r>
            <a:r>
              <a:rPr lang="en-US" sz="2300" b="1" dirty="0"/>
              <a:t>columns of the worksheet</a:t>
            </a:r>
            <a:r>
              <a:rPr lang="en-US" sz="2300" dirty="0"/>
              <a:t>.</a:t>
            </a:r>
          </a:p>
          <a:p>
            <a:pPr marL="0" indent="0">
              <a:lnSpc>
                <a:spcPct val="100000"/>
              </a:lnSpc>
              <a:spcBef>
                <a:spcPts val="1200"/>
              </a:spcBef>
              <a:buNone/>
              <a:tabLst>
                <a:tab pos="3657600" algn="l"/>
              </a:tabLst>
            </a:pPr>
            <a:r>
              <a:rPr lang="en-US" sz="2300" dirty="0"/>
              <a:t>Cash 	</a:t>
            </a:r>
          </a:p>
          <a:p>
            <a:pPr marL="0" indent="0">
              <a:lnSpc>
                <a:spcPct val="100000"/>
              </a:lnSpc>
              <a:spcBef>
                <a:spcPts val="1200"/>
              </a:spcBef>
              <a:buNone/>
              <a:tabLst>
                <a:tab pos="3657600" algn="l"/>
              </a:tabLst>
            </a:pPr>
            <a:r>
              <a:rPr lang="en-US" sz="2300" dirty="0"/>
              <a:t>Owner’s Drawings	</a:t>
            </a:r>
          </a:p>
          <a:p>
            <a:pPr marL="0" indent="0">
              <a:lnSpc>
                <a:spcPct val="100000"/>
              </a:lnSpc>
              <a:spcBef>
                <a:spcPts val="1200"/>
              </a:spcBef>
              <a:buNone/>
              <a:tabLst>
                <a:tab pos="3657600" algn="l"/>
              </a:tabLst>
            </a:pPr>
            <a:r>
              <a:rPr lang="en-US" sz="2300" dirty="0"/>
              <a:t>Accumulated Depreciation	</a:t>
            </a:r>
          </a:p>
          <a:p>
            <a:pPr marL="0" indent="0">
              <a:lnSpc>
                <a:spcPct val="100000"/>
              </a:lnSpc>
              <a:spcBef>
                <a:spcPts val="1200"/>
              </a:spcBef>
              <a:buNone/>
              <a:tabLst>
                <a:tab pos="3657600" algn="l"/>
              </a:tabLst>
            </a:pPr>
            <a:r>
              <a:rPr lang="en-US" sz="2300" dirty="0"/>
              <a:t>Service Revenue	</a:t>
            </a:r>
          </a:p>
          <a:p>
            <a:pPr marL="0" indent="0">
              <a:lnSpc>
                <a:spcPct val="100000"/>
              </a:lnSpc>
              <a:spcBef>
                <a:spcPts val="1200"/>
              </a:spcBef>
              <a:buNone/>
              <a:tabLst>
                <a:tab pos="3657600" algn="l"/>
              </a:tabLst>
            </a:pPr>
            <a:r>
              <a:rPr lang="en-US" sz="2300" dirty="0"/>
              <a:t>Accounts Payable 	</a:t>
            </a:r>
          </a:p>
          <a:p>
            <a:pPr marL="0" indent="0">
              <a:lnSpc>
                <a:spcPct val="100000"/>
              </a:lnSpc>
              <a:spcBef>
                <a:spcPts val="1200"/>
              </a:spcBef>
              <a:buNone/>
              <a:tabLst>
                <a:tab pos="3657600" algn="l"/>
              </a:tabLst>
            </a:pPr>
            <a:r>
              <a:rPr lang="en-US" sz="2300" dirty="0"/>
              <a:t>Salaries and Wages Expense	</a:t>
            </a:r>
          </a:p>
        </p:txBody>
      </p:sp>
      <p:sp>
        <p:nvSpPr>
          <p:cNvPr id="6" name="Slide Number Placeholder "/>
          <p:cNvSpPr>
            <a:spLocks noGrp="1"/>
          </p:cNvSpPr>
          <p:nvPr>
            <p:ph type="sldNum" sz="quarter" idx="10"/>
          </p:nvPr>
        </p:nvSpPr>
        <p:spPr/>
        <p:txBody>
          <a:bodyPr/>
          <a:lstStyle/>
          <a:p>
            <a:fld id="{67B19427-F580-D146-B60E-4CADEE75497F}" type="slidenum">
              <a:rPr lang="en-US" smtClean="0"/>
              <a:pPr/>
              <a:t>19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8" name="Title 2"/>
          <p:cNvSpPr>
            <a:spLocks noGrp="1"/>
          </p:cNvSpPr>
          <p:nvPr>
            <p:ph type="title"/>
          </p:nvPr>
        </p:nvSpPr>
        <p:spPr>
          <a:xfrm>
            <a:off x="304800" y="762001"/>
            <a:ext cx="8534400" cy="646331"/>
          </a:xfrm>
        </p:spPr>
        <p:txBody>
          <a:bodyPr>
            <a:spAutoFit/>
          </a:bodyPr>
          <a:lstStyle/>
          <a:p>
            <a:r>
              <a:rPr lang="en-US" b="1" dirty="0">
                <a:ea typeface="Source Sans Pro" charset="0"/>
              </a:rPr>
              <a:t>DO IT! 1:  </a:t>
            </a:r>
            <a:r>
              <a:rPr lang="en-US" b="1" dirty="0">
                <a:solidFill>
                  <a:srgbClr val="196E78"/>
                </a:solidFill>
                <a:ea typeface="Source Sans Pro" charset="0"/>
              </a:rPr>
              <a:t>Worksheet</a:t>
            </a:r>
            <a:endParaRPr lang="en-US" sz="2000" b="1" dirty="0"/>
          </a:p>
        </p:txBody>
      </p:sp>
      <p:sp>
        <p:nvSpPr>
          <p:cNvPr id="14" name="LOBL"/>
          <p:cNvSpPr>
            <a:spLocks noGrp="1"/>
          </p:cNvSpPr>
          <p:nvPr>
            <p:ph sz="quarter" idx="4294967295"/>
          </p:nvPr>
        </p:nvSpPr>
        <p:spPr>
          <a:xfrm>
            <a:off x="4038600" y="2649528"/>
            <a:ext cx="5029200" cy="3124200"/>
          </a:xfrm>
          <a:prstGeom prst="rect">
            <a:avLst/>
          </a:prstGeom>
        </p:spPr>
        <p:txBody>
          <a:bodyPr/>
          <a:lstStyle/>
          <a:p>
            <a:pPr marL="0" indent="0">
              <a:lnSpc>
                <a:spcPct val="100000"/>
              </a:lnSpc>
              <a:spcBef>
                <a:spcPts val="1200"/>
              </a:spcBef>
              <a:buNone/>
            </a:pPr>
            <a:r>
              <a:rPr lang="en-US" sz="2300" dirty="0"/>
              <a:t>Statement of financial position (debit)</a:t>
            </a:r>
          </a:p>
          <a:p>
            <a:pPr marL="0" indent="0">
              <a:lnSpc>
                <a:spcPct val="100000"/>
              </a:lnSpc>
              <a:spcBef>
                <a:spcPts val="1200"/>
              </a:spcBef>
              <a:buNone/>
            </a:pPr>
            <a:r>
              <a:rPr lang="en-US" sz="2300" dirty="0"/>
              <a:t>Statement of financial position (debit)</a:t>
            </a:r>
          </a:p>
          <a:p>
            <a:pPr marL="0" indent="0">
              <a:lnSpc>
                <a:spcPct val="100000"/>
              </a:lnSpc>
              <a:spcBef>
                <a:spcPts val="1200"/>
              </a:spcBef>
              <a:buNone/>
            </a:pPr>
            <a:r>
              <a:rPr lang="en-US" sz="2300" dirty="0"/>
              <a:t>Statement of financial position (credit)</a:t>
            </a:r>
          </a:p>
          <a:p>
            <a:pPr marL="0" indent="0">
              <a:lnSpc>
                <a:spcPct val="100000"/>
              </a:lnSpc>
              <a:spcBef>
                <a:spcPts val="1200"/>
              </a:spcBef>
              <a:buNone/>
            </a:pPr>
            <a:r>
              <a:rPr lang="en-US" sz="2300" dirty="0"/>
              <a:t>Income statement (credit)</a:t>
            </a:r>
          </a:p>
          <a:p>
            <a:pPr marL="0" indent="0">
              <a:lnSpc>
                <a:spcPct val="100000"/>
              </a:lnSpc>
              <a:spcBef>
                <a:spcPts val="1200"/>
              </a:spcBef>
              <a:buNone/>
            </a:pPr>
            <a:r>
              <a:rPr lang="en-US" sz="2300" dirty="0"/>
              <a:t>Statement of financial position (credit)</a:t>
            </a:r>
          </a:p>
          <a:p>
            <a:pPr marL="0" indent="0">
              <a:lnSpc>
                <a:spcPct val="100000"/>
              </a:lnSpc>
              <a:spcBef>
                <a:spcPts val="1200"/>
              </a:spcBef>
              <a:buNone/>
            </a:pPr>
            <a:r>
              <a:rPr lang="en-US" sz="2300" dirty="0"/>
              <a:t>Income statement (debit)</a:t>
            </a:r>
          </a:p>
          <a:p>
            <a:pPr marL="0" indent="0">
              <a:lnSpc>
                <a:spcPct val="100000"/>
              </a:lnSpc>
              <a:spcBef>
                <a:spcPts val="1200"/>
              </a:spcBef>
              <a:buNone/>
              <a:tabLst>
                <a:tab pos="4572000" algn="l"/>
              </a:tabLst>
            </a:pPr>
            <a:endParaRPr lang="en-US" altLang="en-US" sz="2300" dirty="0"/>
          </a:p>
        </p:txBody>
      </p:sp>
      <p:sp>
        <p:nvSpPr>
          <p:cNvPr id="15"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3436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646331"/>
          </a:xfrm>
          <a:prstGeom prst="rect">
            <a:avLst/>
          </a:prstGeom>
        </p:spPr>
        <p:txBody>
          <a:bodyPr>
            <a:spAutoFit/>
          </a:bodyPr>
          <a:lstStyle/>
          <a:p>
            <a:r>
              <a:rPr lang="en-US" sz="4000" b="1" dirty="0">
                <a:solidFill>
                  <a:srgbClr val="990000"/>
                </a:solidFill>
                <a:ea typeface="Source Sans Pro" charset="0"/>
              </a:rPr>
              <a:t>Chapter Outline</a:t>
            </a:r>
          </a:p>
        </p:txBody>
      </p:sp>
      <p:sp>
        <p:nvSpPr>
          <p:cNvPr id="4" name="COB/LO"/>
          <p:cNvSpPr>
            <a:spLocks noGrp="1"/>
          </p:cNvSpPr>
          <p:nvPr>
            <p:ph sz="quarter" idx="14"/>
          </p:nvPr>
        </p:nvSpPr>
        <p:spPr>
          <a:xfrm>
            <a:off x="304800" y="1371600"/>
            <a:ext cx="8534400" cy="4800600"/>
          </a:xfrm>
        </p:spPr>
        <p:txBody>
          <a:bodyPr/>
          <a:lstStyle/>
          <a:p>
            <a:pPr lvl="1">
              <a:lnSpc>
                <a:spcPct val="100000"/>
              </a:lnSpc>
              <a:spcBef>
                <a:spcPts val="1200"/>
              </a:spcBef>
            </a:pPr>
            <a:r>
              <a:rPr lang="en-US" sz="3200" b="1" dirty="0"/>
              <a:t>Learning Objectives</a:t>
            </a:r>
          </a:p>
          <a:p>
            <a:pPr marL="914400" indent="-914400">
              <a:lnSpc>
                <a:spcPct val="100000"/>
              </a:lnSpc>
              <a:spcBef>
                <a:spcPts val="1200"/>
              </a:spcBef>
            </a:pPr>
            <a:r>
              <a:rPr lang="en-US" sz="2600" b="1" dirty="0">
                <a:solidFill>
                  <a:srgbClr val="990000"/>
                </a:solidFill>
              </a:rPr>
              <a:t>LO </a:t>
            </a:r>
            <a:r>
              <a:rPr lang="en-US" sz="2800" b="1" dirty="0">
                <a:solidFill>
                  <a:srgbClr val="990000"/>
                </a:solidFill>
              </a:rPr>
              <a:t>1</a:t>
            </a:r>
            <a:r>
              <a:rPr lang="en-US" sz="2800" dirty="0">
                <a:solidFill>
                  <a:schemeClr val="tx1"/>
                </a:solidFill>
              </a:rPr>
              <a:t>	</a:t>
            </a:r>
            <a:r>
              <a:rPr lang="en-US" sz="2800" dirty="0"/>
              <a:t>Prepare a worksheet.</a:t>
            </a:r>
          </a:p>
          <a:p>
            <a:pPr marL="914400" indent="-914400">
              <a:lnSpc>
                <a:spcPct val="100000"/>
              </a:lnSpc>
              <a:spcBef>
                <a:spcPts val="1200"/>
              </a:spcBef>
            </a:pPr>
            <a:r>
              <a:rPr lang="en-US" sz="2800" b="1" dirty="0">
                <a:solidFill>
                  <a:srgbClr val="990000"/>
                </a:solidFill>
              </a:rPr>
              <a:t>LO 2</a:t>
            </a:r>
            <a:r>
              <a:rPr lang="en-US" sz="2800" dirty="0"/>
              <a:t> 	Prepare closing entries and a post-closing trial balance.</a:t>
            </a:r>
          </a:p>
          <a:p>
            <a:pPr marL="914400" indent="-914400">
              <a:lnSpc>
                <a:spcPct val="100000"/>
              </a:lnSpc>
              <a:spcBef>
                <a:spcPts val="1200"/>
              </a:spcBef>
            </a:pPr>
            <a:r>
              <a:rPr lang="en-US" sz="2800" b="1" dirty="0">
                <a:solidFill>
                  <a:srgbClr val="990000"/>
                </a:solidFill>
              </a:rPr>
              <a:t>LO 3 	</a:t>
            </a:r>
            <a:r>
              <a:rPr lang="en-US" sz="2800" dirty="0"/>
              <a:t>Explain the steps in the accounting cycle and how to prepare correcting entries.</a:t>
            </a:r>
          </a:p>
          <a:p>
            <a:pPr marL="914400" indent="-914400">
              <a:lnSpc>
                <a:spcPct val="100000"/>
              </a:lnSpc>
              <a:spcBef>
                <a:spcPts val="1200"/>
              </a:spcBef>
            </a:pPr>
            <a:r>
              <a:rPr lang="en-US" sz="2800" b="1" dirty="0">
                <a:solidFill>
                  <a:srgbClr val="990000"/>
                </a:solidFill>
              </a:rPr>
              <a:t>LO 4 	</a:t>
            </a:r>
            <a:r>
              <a:rPr lang="en-US" sz="2800" dirty="0"/>
              <a:t>Identify the sections of a classified statement of financial position.</a:t>
            </a:r>
          </a:p>
        </p:txBody>
      </p:sp>
      <p:sp>
        <p:nvSpPr>
          <p:cNvPr id="6" name="Slide Number Placeholder "/>
          <p:cNvSpPr>
            <a:spLocks noGrp="1"/>
          </p:cNvSpPr>
          <p:nvPr>
            <p:ph type="sldNum" sz="quarter" idx="10"/>
          </p:nvPr>
        </p:nvSpPr>
        <p:spPr/>
        <p:txBody>
          <a:bodyPr/>
          <a:lstStyle/>
          <a:p>
            <a:fld id="{67B19427-F580-D146-B60E-4CADEE75497F}" type="slidenum">
              <a:rPr lang="en-US" smtClean="0"/>
              <a:pPr/>
              <a:t>2</a:t>
            </a:fld>
            <a:endParaRPr lang="en-US" dirty="0"/>
          </a:p>
        </p:txBody>
      </p:sp>
      <p:sp>
        <p:nvSpPr>
          <p:cNvPr id="7" name="Footer Placeholder "/>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68731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304800" y="1828800"/>
            <a:ext cx="8534400" cy="2667000"/>
          </a:xfrm>
          <a:prstGeom prst="rect">
            <a:avLst/>
          </a:prstGeom>
        </p:spPr>
        <p:txBody>
          <a:bodyPr>
            <a:noAutofit/>
          </a:bodyPr>
          <a:lstStyle/>
          <a:p>
            <a:pPr>
              <a:lnSpc>
                <a:spcPct val="100000"/>
              </a:lnSpc>
              <a:spcBef>
                <a:spcPts val="600"/>
              </a:spcBef>
            </a:pPr>
            <a:r>
              <a:rPr lang="en-IN" b="1" dirty="0">
                <a:solidFill>
                  <a:srgbClr val="931B21"/>
                </a:solidFill>
              </a:rPr>
              <a:t>Learning Objective 2</a:t>
            </a:r>
            <a:br>
              <a:rPr lang="en-IN" b="1" dirty="0">
                <a:solidFill>
                  <a:srgbClr val="931B21"/>
                </a:solidFill>
              </a:rPr>
            </a:br>
            <a:r>
              <a:rPr lang="en-IN" b="1" dirty="0">
                <a:solidFill>
                  <a:schemeClr val="accent1"/>
                </a:solidFill>
              </a:rPr>
              <a:t>Prepare </a:t>
            </a:r>
            <a:r>
              <a:rPr lang="en-IN" b="1" dirty="0" smtClean="0">
                <a:solidFill>
                  <a:schemeClr val="accent1"/>
                </a:solidFill>
              </a:rPr>
              <a:t>Closing(</a:t>
            </a:r>
            <a:r>
              <a:rPr lang="ko-KR" altLang="en-US" b="1" dirty="0" smtClean="0">
                <a:solidFill>
                  <a:schemeClr val="accent1"/>
                </a:solidFill>
              </a:rPr>
              <a:t>마감</a:t>
            </a:r>
            <a:r>
              <a:rPr lang="en-US" altLang="ko-KR" b="1" dirty="0" smtClean="0">
                <a:solidFill>
                  <a:schemeClr val="accent1"/>
                </a:solidFill>
              </a:rPr>
              <a:t>)</a:t>
            </a:r>
            <a:r>
              <a:rPr lang="en-IN" b="1" dirty="0" smtClean="0">
                <a:solidFill>
                  <a:schemeClr val="accent1"/>
                </a:solidFill>
              </a:rPr>
              <a:t> </a:t>
            </a:r>
            <a:r>
              <a:rPr lang="en-IN" b="1" dirty="0">
                <a:solidFill>
                  <a:schemeClr val="accent1"/>
                </a:solidFill>
              </a:rPr>
              <a:t>Entries and a Post-Closing Trial </a:t>
            </a:r>
            <a:r>
              <a:rPr lang="en-IN" b="1" dirty="0" smtClean="0">
                <a:solidFill>
                  <a:schemeClr val="accent1"/>
                </a:solidFill>
              </a:rPr>
              <a:t>Balance (</a:t>
            </a:r>
            <a:r>
              <a:rPr lang="ko-KR" altLang="en-US" b="1" dirty="0" smtClean="0">
                <a:solidFill>
                  <a:schemeClr val="accent1"/>
                </a:solidFill>
              </a:rPr>
              <a:t>마감후시산표</a:t>
            </a:r>
            <a:r>
              <a:rPr lang="en-US" altLang="ko-KR" b="1" dirty="0" smtClean="0">
                <a:solidFill>
                  <a:schemeClr val="accent1"/>
                </a:solidFill>
              </a:rPr>
              <a:t>)</a:t>
            </a:r>
            <a:endParaRPr lang="en-US" b="1" dirty="0">
              <a:solidFill>
                <a:schemeClr val="accent1"/>
              </a:solidFill>
            </a:endParaRPr>
          </a:p>
        </p:txBody>
      </p:sp>
      <p:sp>
        <p:nvSpPr>
          <p:cNvPr id="5" name="Slide Number Placeholder "/>
          <p:cNvSpPr>
            <a:spLocks noGrp="1"/>
          </p:cNvSpPr>
          <p:nvPr>
            <p:ph type="sldNum" sz="quarter" idx="10"/>
          </p:nvPr>
        </p:nvSpPr>
        <p:spPr/>
        <p:txBody>
          <a:bodyPr/>
          <a:lstStyle/>
          <a:p>
            <a:fld id="{67B19427-F580-D146-B60E-4CADEE75497F}" type="slidenum">
              <a:rPr lang="en-US" smtClean="0"/>
              <a:pPr/>
              <a:t>20</a:t>
            </a:fld>
            <a:endParaRPr lang="en-US" dirty="0"/>
          </a:p>
        </p:txBody>
      </p:sp>
      <p:sp>
        <p:nvSpPr>
          <p:cNvPr id="6" name="Footer Placeholder "/>
          <p:cNvSpPr>
            <a:spLocks noGrp="1"/>
          </p:cNvSpPr>
          <p:nvPr>
            <p:ph type="ftr" sz="quarter" idx="11"/>
          </p:nvPr>
        </p:nvSpPr>
        <p:spPr/>
        <p:txBody>
          <a:bodyPr/>
          <a:lstStyle/>
          <a:p>
            <a:r>
              <a:rPr lang="en-US" dirty="0"/>
              <a:t>Copyright ©2019 John Wiley &amp; Sons, Inc. </a:t>
            </a:r>
          </a:p>
        </p:txBody>
      </p:sp>
      <p:sp>
        <p:nvSpPr>
          <p:cNvPr id="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Tree>
    <p:extLst>
      <p:ext uri="{BB962C8B-B14F-4D97-AF65-F5344CB8AC3E}">
        <p14:creationId xmlns:p14="http://schemas.microsoft.com/office/powerpoint/2010/main" val="299028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the Books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endParaRPr lang="en-US" sz="2000" dirty="0">
              <a:solidFill>
                <a:srgbClr val="196E78"/>
              </a:solidFill>
            </a:endParaRPr>
          </a:p>
        </p:txBody>
      </p:sp>
      <p:sp>
        <p:nvSpPr>
          <p:cNvPr id="16" name="LOBL"/>
          <p:cNvSpPr>
            <a:spLocks noGrp="1"/>
          </p:cNvSpPr>
          <p:nvPr>
            <p:ph sz="quarter" idx="4294967295"/>
          </p:nvPr>
        </p:nvSpPr>
        <p:spPr>
          <a:xfrm>
            <a:off x="310776" y="1447800"/>
            <a:ext cx="8534400" cy="940585"/>
          </a:xfrm>
          <a:prstGeom prst="rect">
            <a:avLst/>
          </a:prstGeom>
        </p:spPr>
        <p:txBody>
          <a:bodyPr/>
          <a:lstStyle/>
          <a:p>
            <a:pPr marL="0" indent="0">
              <a:lnSpc>
                <a:spcPct val="100000"/>
              </a:lnSpc>
              <a:spcBef>
                <a:spcPts val="1200"/>
              </a:spcBef>
              <a:buNone/>
            </a:pPr>
            <a:r>
              <a:rPr lang="en-US" dirty="0"/>
              <a:t>At the end of the accounting period, the company makes the accounts ready for the next period.</a:t>
            </a:r>
            <a:endParaRPr lang="en-US" altLang="en-US" sz="2400" dirty="0"/>
          </a:p>
        </p:txBody>
      </p:sp>
      <p:sp>
        <p:nvSpPr>
          <p:cNvPr id="23" name="Chevron 22"/>
          <p:cNvSpPr/>
          <p:nvPr/>
        </p:nvSpPr>
        <p:spPr bwMode="auto">
          <a:xfrm>
            <a:off x="381000" y="2898467"/>
            <a:ext cx="198371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Analyze</a:t>
            </a:r>
          </a:p>
        </p:txBody>
      </p:sp>
      <p:sp>
        <p:nvSpPr>
          <p:cNvPr id="22" name="Chevron 21"/>
          <p:cNvSpPr/>
          <p:nvPr/>
        </p:nvSpPr>
        <p:spPr bwMode="auto">
          <a:xfrm>
            <a:off x="2010038" y="2898467"/>
            <a:ext cx="2078182"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Journalize</a:t>
            </a:r>
          </a:p>
        </p:txBody>
      </p:sp>
      <p:sp>
        <p:nvSpPr>
          <p:cNvPr id="24" name="Chevron 23"/>
          <p:cNvSpPr/>
          <p:nvPr/>
        </p:nvSpPr>
        <p:spPr bwMode="auto">
          <a:xfrm>
            <a:off x="3733800" y="2897572"/>
            <a:ext cx="1889256"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Post</a:t>
            </a:r>
          </a:p>
        </p:txBody>
      </p:sp>
      <p:sp>
        <p:nvSpPr>
          <p:cNvPr id="25" name="Chevron 24"/>
          <p:cNvSpPr/>
          <p:nvPr/>
        </p:nvSpPr>
        <p:spPr bwMode="auto">
          <a:xfrm>
            <a:off x="5273748" y="2900022"/>
            <a:ext cx="1889256"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rPr>
              <a:t>Trial Balance</a:t>
            </a:r>
          </a:p>
        </p:txBody>
      </p:sp>
      <p:sp>
        <p:nvSpPr>
          <p:cNvPr id="26" name="Chevron 25"/>
          <p:cNvSpPr/>
          <p:nvPr/>
        </p:nvSpPr>
        <p:spPr bwMode="auto">
          <a:xfrm>
            <a:off x="6809495" y="2900021"/>
            <a:ext cx="197089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rPr>
              <a:t>Adjusting Entries</a:t>
            </a:r>
          </a:p>
        </p:txBody>
      </p:sp>
      <p:sp>
        <p:nvSpPr>
          <p:cNvPr id="27" name="Chevron 26"/>
          <p:cNvSpPr/>
          <p:nvPr/>
        </p:nvSpPr>
        <p:spPr bwMode="auto">
          <a:xfrm>
            <a:off x="838200" y="4053419"/>
            <a:ext cx="198371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800" b="1" i="0" u="none" strike="noStrike" cap="none" normalizeH="0" baseline="0" dirty="0">
                <a:ln>
                  <a:noFill/>
                </a:ln>
              </a:rPr>
              <a:t>Adjusted Trial</a:t>
            </a:r>
            <a:r>
              <a:rPr kumimoji="0" lang="en-US" sz="1800" b="1" i="0" u="none" strike="noStrike" cap="none" normalizeH="0" dirty="0">
                <a:ln>
                  <a:noFill/>
                </a:ln>
              </a:rPr>
              <a:t> Balance</a:t>
            </a:r>
            <a:endParaRPr kumimoji="0" lang="en-US" sz="1800" b="1" i="0" u="none" strike="noStrike" cap="none" normalizeH="0" baseline="0" dirty="0">
              <a:ln>
                <a:noFill/>
              </a:ln>
            </a:endParaRPr>
          </a:p>
        </p:txBody>
      </p:sp>
      <p:sp>
        <p:nvSpPr>
          <p:cNvPr id="28" name="Chevron 27"/>
          <p:cNvSpPr/>
          <p:nvPr/>
        </p:nvSpPr>
        <p:spPr bwMode="auto">
          <a:xfrm>
            <a:off x="2479752" y="4057840"/>
            <a:ext cx="2168448"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rPr>
              <a:t>Financial Statements</a:t>
            </a:r>
          </a:p>
        </p:txBody>
      </p:sp>
      <p:sp>
        <p:nvSpPr>
          <p:cNvPr id="29" name="Chevron 28"/>
          <p:cNvSpPr/>
          <p:nvPr/>
        </p:nvSpPr>
        <p:spPr bwMode="auto">
          <a:xfrm>
            <a:off x="4212385" y="3962400"/>
            <a:ext cx="2078182"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chemeClr val="bg1"/>
                </a:solidFill>
                <a:effectLst>
                  <a:outerShdw blurRad="38100" dist="38100" dir="2700000" algn="tl">
                    <a:srgbClr val="000000">
                      <a:alpha val="43137"/>
                    </a:srgbClr>
                  </a:outerShdw>
                </a:effectLst>
              </a:rPr>
              <a:t>Closing Entries</a:t>
            </a:r>
          </a:p>
        </p:txBody>
      </p:sp>
      <p:sp>
        <p:nvSpPr>
          <p:cNvPr id="30" name="Chevron 29"/>
          <p:cNvSpPr/>
          <p:nvPr/>
        </p:nvSpPr>
        <p:spPr bwMode="auto">
          <a:xfrm>
            <a:off x="5856456" y="3962399"/>
            <a:ext cx="2397048"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chemeClr val="bg1"/>
                </a:solidFill>
                <a:effectLst>
                  <a:outerShdw blurRad="38100" dist="38100" dir="2700000" algn="tl">
                    <a:srgbClr val="000000">
                      <a:alpha val="43137"/>
                    </a:srgbClr>
                  </a:outerShdw>
                </a:effectLst>
              </a:rPr>
              <a:t>Post-Closing Trial Balance</a:t>
            </a:r>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6" name="Slide Number Placeholder "/>
          <p:cNvSpPr>
            <a:spLocks noGrp="1"/>
          </p:cNvSpPr>
          <p:nvPr>
            <p:ph type="sldNum" sz="quarter" idx="10"/>
          </p:nvPr>
        </p:nvSpPr>
        <p:spPr/>
        <p:txBody>
          <a:bodyPr/>
          <a:lstStyle/>
          <a:p>
            <a:fld id="{67B19427-F580-D146-B60E-4CADEE75497F}" type="slidenum">
              <a:rPr lang="en-US" smtClean="0"/>
              <a:pPr/>
              <a:t>21</a:t>
            </a:fld>
            <a:endParaRPr lang="en-US" dirty="0"/>
          </a:p>
        </p:txBody>
      </p:sp>
      <p:sp>
        <p:nvSpPr>
          <p:cNvPr id="1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Tree>
    <p:extLst>
      <p:ext uri="{BB962C8B-B14F-4D97-AF65-F5344CB8AC3E}">
        <p14:creationId xmlns:p14="http://schemas.microsoft.com/office/powerpoint/2010/main" val="247488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the Books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endParaRPr lang="en-US" sz="2000" dirty="0">
              <a:solidFill>
                <a:srgbClr val="196E78"/>
              </a:solidFill>
            </a:endParaRPr>
          </a:p>
        </p:txBody>
      </p:sp>
      <p:graphicFrame>
        <p:nvGraphicFramePr>
          <p:cNvPr id="3" name="Table 2" descr="Table is accessible to screen readers."/>
          <p:cNvGraphicFramePr>
            <a:graphicFrameLocks noGrp="1"/>
          </p:cNvGraphicFramePr>
          <p:nvPr>
            <p:extLst>
              <p:ext uri="{D42A27DB-BD31-4B8C-83A1-F6EECF244321}">
                <p14:modId xmlns:p14="http://schemas.microsoft.com/office/powerpoint/2010/main" val="3574531572"/>
              </p:ext>
            </p:extLst>
          </p:nvPr>
        </p:nvGraphicFramePr>
        <p:xfrm>
          <a:off x="381000" y="1752600"/>
          <a:ext cx="8382000" cy="359664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ctr"/>
                      <a:r>
                        <a:rPr lang="en-US"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rPr>
                        <a:t>TEMPORARY (Nominal)</a:t>
                      </a:r>
                      <a:endPar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endParaRPr>
                    </a:p>
                    <a:p>
                      <a:pPr algn="ctr"/>
                      <a:r>
                        <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Accounts </a:t>
                      </a:r>
                      <a:r>
                        <a:rPr lang="ko-KR" altLang="en-US" sz="2600" b="1" i="0" u="none" strike="noStrike" kern="1200" baseline="0" dirty="0" err="1" smtClean="0">
                          <a:solidFill>
                            <a:schemeClr val="bg1"/>
                          </a:solidFill>
                          <a:effectLst>
                            <a:outerShdw blurRad="38100" dist="38100" dir="2700000" algn="tl">
                              <a:srgbClr val="000000">
                                <a:alpha val="43137"/>
                              </a:srgbClr>
                            </a:outerShdw>
                          </a:effectLst>
                          <a:latin typeface="+mn-lt"/>
                          <a:ea typeface="+mn-ea"/>
                          <a:cs typeface="+mn-cs"/>
                        </a:rPr>
                        <a:t>임시계정</a:t>
                      </a:r>
                      <a:r>
                        <a:rPr lang="en-US" altLang="ko-KR"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rPr>
                        <a:t>/</a:t>
                      </a:r>
                      <a:r>
                        <a:rPr lang="ko-KR" altLang="en-US"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rPr>
                        <a:t>명목계정</a:t>
                      </a:r>
                      <a:endParaRPr lang="en-US"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endParaRPr>
                    </a:p>
                    <a:p>
                      <a:pPr algn="ctr"/>
                      <a:r>
                        <a:rPr lang="en-US"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rPr>
                        <a:t>are </a:t>
                      </a:r>
                      <a:r>
                        <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closed</a:t>
                      </a:r>
                      <a:endParaRPr lang="en-US" sz="2600" b="1" dirty="0">
                        <a:solidFill>
                          <a:schemeClr val="bg1"/>
                        </a:solidFill>
                        <a:effectLst>
                          <a:outerShdw blurRad="38100" dist="38100" dir="2700000" algn="tl">
                            <a:srgbClr val="000000">
                              <a:alpha val="43137"/>
                            </a:srgbClr>
                          </a:outerShdw>
                        </a:effectLst>
                      </a:endParaRPr>
                    </a:p>
                  </a:txBody>
                  <a:tcPr marT="91440" marB="91440">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196E78"/>
                    </a:solidFill>
                  </a:tcPr>
                </a:tc>
                <a:tc>
                  <a:txBody>
                    <a:bodyPr/>
                    <a:lstStyle/>
                    <a:p>
                      <a:pPr algn="ctr"/>
                      <a:r>
                        <a:rPr lang="en-US"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rPr>
                        <a:t>PERMANENT (Real)</a:t>
                      </a:r>
                      <a:endPar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endParaRPr>
                    </a:p>
                    <a:p>
                      <a:pPr algn="ctr"/>
                      <a:r>
                        <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Accounts </a:t>
                      </a:r>
                      <a:r>
                        <a:rPr lang="ko-KR" altLang="en-US" sz="2600" b="1" i="0" u="none" strike="noStrike" kern="1200" baseline="0" dirty="0" err="1" smtClean="0">
                          <a:solidFill>
                            <a:schemeClr val="bg1"/>
                          </a:solidFill>
                          <a:effectLst>
                            <a:outerShdw blurRad="38100" dist="38100" dir="2700000" algn="tl">
                              <a:srgbClr val="000000">
                                <a:alpha val="43137"/>
                              </a:srgbClr>
                            </a:outerShdw>
                          </a:effectLst>
                          <a:latin typeface="+mn-lt"/>
                          <a:ea typeface="+mn-ea"/>
                          <a:cs typeface="+mn-cs"/>
                        </a:rPr>
                        <a:t>영구계정</a:t>
                      </a:r>
                      <a:r>
                        <a:rPr lang="en-US" altLang="ko-KR"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rPr>
                        <a:t>/</a:t>
                      </a:r>
                      <a:r>
                        <a:rPr lang="ko-KR" altLang="en-US" sz="2600" b="1" i="0" u="none" strike="noStrike" kern="1200" baseline="0" dirty="0" err="1" smtClean="0">
                          <a:solidFill>
                            <a:schemeClr val="bg1"/>
                          </a:solidFill>
                          <a:effectLst>
                            <a:outerShdw blurRad="38100" dist="38100" dir="2700000" algn="tl">
                              <a:srgbClr val="000000">
                                <a:alpha val="43137"/>
                              </a:srgbClr>
                            </a:outerShdw>
                          </a:effectLst>
                          <a:latin typeface="+mn-lt"/>
                          <a:ea typeface="+mn-ea"/>
                          <a:cs typeface="+mn-cs"/>
                        </a:rPr>
                        <a:t>실질계정</a:t>
                      </a:r>
                      <a:endParaRPr lang="en-US"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endParaRPr>
                    </a:p>
                    <a:p>
                      <a:pPr algn="ctr"/>
                      <a:r>
                        <a:rPr lang="en-US" sz="2600" b="1" i="0" u="none" strike="noStrike" kern="1200" baseline="0" dirty="0" smtClean="0">
                          <a:solidFill>
                            <a:schemeClr val="bg1"/>
                          </a:solidFill>
                          <a:effectLst>
                            <a:outerShdw blurRad="38100" dist="38100" dir="2700000" algn="tl">
                              <a:srgbClr val="000000">
                                <a:alpha val="43137"/>
                              </a:srgbClr>
                            </a:outerShdw>
                          </a:effectLst>
                          <a:latin typeface="+mn-lt"/>
                          <a:ea typeface="+mn-ea"/>
                          <a:cs typeface="+mn-cs"/>
                        </a:rPr>
                        <a:t>are </a:t>
                      </a:r>
                      <a:r>
                        <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not closed</a:t>
                      </a:r>
                      <a:endParaRPr lang="en-US" sz="2600" b="1" dirty="0">
                        <a:solidFill>
                          <a:schemeClr val="bg1"/>
                        </a:solidFill>
                        <a:effectLst>
                          <a:outerShdw blurRad="38100" dist="38100" dir="2700000" algn="tl">
                            <a:srgbClr val="000000">
                              <a:alpha val="43137"/>
                            </a:srgbClr>
                          </a:outerShdw>
                        </a:effectLst>
                      </a:endParaRPr>
                    </a:p>
                  </a:txBody>
                  <a:tcPr marT="91440" marB="91440">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70840">
                <a:tc>
                  <a:txBody>
                    <a:bodyPr/>
                    <a:lstStyle/>
                    <a:p>
                      <a:pPr algn="ctr"/>
                      <a:r>
                        <a:rPr lang="en-US" sz="2600" b="1" dirty="0">
                          <a:solidFill>
                            <a:schemeClr val="tx1"/>
                          </a:solidFill>
                        </a:rPr>
                        <a:t>All revenue accounts</a:t>
                      </a:r>
                    </a:p>
                  </a:txBody>
                  <a:tcPr marT="137160" marB="9144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r>
                        <a:rPr lang="en-US" sz="2600" b="1" dirty="0">
                          <a:solidFill>
                            <a:schemeClr val="tx1"/>
                          </a:solidFill>
                        </a:rPr>
                        <a:t>All assets accounts</a:t>
                      </a:r>
                    </a:p>
                  </a:txBody>
                  <a:tcPr marT="137160" marB="9144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pPr algn="ctr"/>
                      <a:r>
                        <a:rPr lang="en-US" sz="2600" b="1" dirty="0">
                          <a:solidFill>
                            <a:schemeClr val="tx1"/>
                          </a:solidFill>
                        </a:rPr>
                        <a:t>All expense accounts</a:t>
                      </a:r>
                    </a:p>
                  </a:txBody>
                  <a:tcPr marT="91440" marB="9144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tc>
                  <a:txBody>
                    <a:bodyPr/>
                    <a:lstStyle/>
                    <a:p>
                      <a:pPr algn="ctr"/>
                      <a:r>
                        <a:rPr lang="en-US" sz="2600" b="1" dirty="0">
                          <a:solidFill>
                            <a:schemeClr val="tx1"/>
                          </a:solidFill>
                        </a:rPr>
                        <a:t>All liability accounts</a:t>
                      </a:r>
                    </a:p>
                  </a:txBody>
                  <a:tcPr marT="91440" marB="9144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370840">
                <a:tc>
                  <a:txBody>
                    <a:bodyPr/>
                    <a:lstStyle/>
                    <a:p>
                      <a:pPr algn="ctr"/>
                      <a:r>
                        <a:rPr lang="en-US" sz="2600" b="1" dirty="0">
                          <a:solidFill>
                            <a:schemeClr val="tx1"/>
                          </a:solidFill>
                        </a:rPr>
                        <a:t>Dividends</a:t>
                      </a:r>
                    </a:p>
                  </a:txBody>
                  <a:tcPr marT="91440" marB="13716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lang="en-US" sz="2600" b="1" dirty="0">
                          <a:solidFill>
                            <a:schemeClr val="tx1"/>
                          </a:solidFill>
                        </a:rPr>
                        <a:t>Equity</a:t>
                      </a:r>
                    </a:p>
                  </a:txBody>
                  <a:tcPr marT="91440" marB="13716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6" name="Slide Number Placeholder "/>
          <p:cNvSpPr>
            <a:spLocks noGrp="1"/>
          </p:cNvSpPr>
          <p:nvPr>
            <p:ph type="sldNum" sz="quarter" idx="10"/>
          </p:nvPr>
        </p:nvSpPr>
        <p:spPr/>
        <p:txBody>
          <a:bodyPr/>
          <a:lstStyle/>
          <a:p>
            <a:fld id="{67B19427-F580-D146-B60E-4CADEE75497F}" type="slidenum">
              <a:rPr lang="en-US" smtClean="0"/>
              <a:pPr/>
              <a:t>22</a:t>
            </a:fld>
            <a:endParaRPr lang="en-US" dirty="0"/>
          </a:p>
        </p:txBody>
      </p:sp>
    </p:spTree>
    <p:extLst>
      <p:ext uri="{BB962C8B-B14F-4D97-AF65-F5344CB8AC3E}">
        <p14:creationId xmlns:p14="http://schemas.microsoft.com/office/powerpoint/2010/main" val="3803495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0" lvl="2" indent="0">
              <a:lnSpc>
                <a:spcPct val="100000"/>
              </a:lnSpc>
              <a:spcBef>
                <a:spcPts val="1200"/>
              </a:spcBef>
              <a:buClr>
                <a:srgbClr val="990000"/>
              </a:buClr>
              <a:buSzPct val="100000"/>
              <a:buNone/>
            </a:pPr>
            <a:r>
              <a:rPr lang="en-US" altLang="en-US" sz="2800" b="1" dirty="0">
                <a:solidFill>
                  <a:srgbClr val="0000CC"/>
                </a:solidFill>
              </a:rPr>
              <a:t>Closing entries </a:t>
            </a:r>
            <a:r>
              <a:rPr lang="ko-KR" altLang="en-US" sz="2800" b="1" dirty="0" err="1" smtClean="0">
                <a:solidFill>
                  <a:srgbClr val="0000CC"/>
                </a:solidFill>
              </a:rPr>
              <a:t>마감분개</a:t>
            </a:r>
            <a:r>
              <a:rPr lang="en-US" altLang="en-US" sz="2800" b="1" dirty="0" smtClean="0">
                <a:solidFill>
                  <a:srgbClr val="0000CC"/>
                </a:solidFill>
              </a:rPr>
              <a:t> </a:t>
            </a:r>
            <a:r>
              <a:rPr lang="en-US" altLang="en-US" sz="2800" dirty="0" smtClean="0"/>
              <a:t>formally </a:t>
            </a:r>
            <a:r>
              <a:rPr lang="en-US" altLang="en-US" sz="2800" dirty="0"/>
              <a:t>recognize in the ledger the transfer of:</a:t>
            </a:r>
          </a:p>
          <a:p>
            <a:pPr marL="574675" lvl="2" indent="-346075">
              <a:lnSpc>
                <a:spcPct val="100000"/>
              </a:lnSpc>
              <a:spcBef>
                <a:spcPts val="1200"/>
              </a:spcBef>
              <a:buClr>
                <a:srgbClr val="990000"/>
              </a:buClr>
              <a:buSzPct val="100000"/>
            </a:pPr>
            <a:r>
              <a:rPr lang="en-US" altLang="en-US" sz="2800" dirty="0"/>
              <a:t>Net income (or net loss) to owner’s capital </a:t>
            </a:r>
          </a:p>
          <a:p>
            <a:pPr marL="574675" lvl="2" indent="-346075">
              <a:lnSpc>
                <a:spcPct val="100000"/>
              </a:lnSpc>
              <a:spcBef>
                <a:spcPts val="1200"/>
              </a:spcBef>
              <a:buClr>
                <a:srgbClr val="990000"/>
              </a:buClr>
              <a:buSzPct val="100000"/>
            </a:pPr>
            <a:r>
              <a:rPr lang="en-US" altLang="en-US" sz="2800" dirty="0"/>
              <a:t>Dividends to retained earnings</a:t>
            </a:r>
          </a:p>
          <a:p>
            <a:pPr marL="0" lvl="2" indent="0">
              <a:lnSpc>
                <a:spcPct val="100000"/>
              </a:lnSpc>
              <a:spcBef>
                <a:spcPts val="1200"/>
              </a:spcBef>
              <a:buClr>
                <a:srgbClr val="990000"/>
              </a:buClr>
              <a:buSzPct val="100000"/>
              <a:buNone/>
            </a:pPr>
            <a:r>
              <a:rPr lang="en-US" altLang="en-US" sz="2800" dirty="0"/>
              <a:t>Produce a zero balance in each temporary account.</a:t>
            </a:r>
          </a:p>
          <a:p>
            <a:pPr marL="0" lvl="2" indent="0">
              <a:lnSpc>
                <a:spcPct val="100000"/>
              </a:lnSpc>
              <a:spcBef>
                <a:spcPts val="1200"/>
              </a:spcBef>
              <a:buClr>
                <a:srgbClr val="990000"/>
              </a:buClr>
              <a:buSzPct val="100000"/>
              <a:buNone/>
            </a:pPr>
            <a:r>
              <a:rPr lang="en-US" altLang="en-US" sz="2800" dirty="0"/>
              <a:t>Companies generally journalize and post closing entries only at end of the annual accounting period.</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Closing Entries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234341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Preparing Closing Entries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2" name="Table 1" descr="Block diagram shows that revenue accounts and expense accounts lead to income summary and income summary leads to retained earnings. At bottom dividends also lead to retained earnings."/>
          <p:cNvGraphicFramePr>
            <a:graphicFrameLocks noGrp="1"/>
          </p:cNvGraphicFramePr>
          <p:nvPr>
            <p:extLst>
              <p:ext uri="{D42A27DB-BD31-4B8C-83A1-F6EECF244321}">
                <p14:modId xmlns:p14="http://schemas.microsoft.com/office/powerpoint/2010/main" val="3333040163"/>
              </p:ext>
            </p:extLst>
          </p:nvPr>
        </p:nvGraphicFramePr>
        <p:xfrm>
          <a:off x="402168" y="1676675"/>
          <a:ext cx="2264832" cy="1910925"/>
        </p:xfrm>
        <a:graphic>
          <a:graphicData uri="http://schemas.openxmlformats.org/drawingml/2006/table">
            <a:tbl>
              <a:tblPr firstRow="1">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u="none" strike="noStrike" dirty="0">
                          <a:effectLst>
                            <a:outerShdw blurRad="38100" dist="38100" dir="2700000" algn="tl">
                              <a:srgbClr val="000000">
                                <a:alpha val="43137"/>
                              </a:srgbClr>
                            </a:outerShdw>
                          </a:effectLst>
                        </a:rPr>
                        <a:t>(Individual) </a:t>
                      </a:r>
                    </a:p>
                    <a:p>
                      <a:pPr algn="ctr" fontAlgn="b"/>
                      <a:r>
                        <a:rPr lang="en-US" sz="1800" b="1" u="none" strike="noStrike" dirty="0">
                          <a:effectLst>
                            <a:outerShdw blurRad="38100" dist="38100" dir="2700000" algn="tl">
                              <a:srgbClr val="000000">
                                <a:alpha val="43137"/>
                              </a:srgbClr>
                            </a:outerShdw>
                          </a:effectLst>
                        </a:rPr>
                        <a:t>Expenses</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3" name="Table 12" descr="Block diagram shows that revenue accounts and expense accounts lead to income summary and income summary leads to retained earnings. At bottom dividends also lead to retained earnings."/>
          <p:cNvGraphicFramePr>
            <a:graphicFrameLocks noGrp="1"/>
          </p:cNvGraphicFramePr>
          <p:nvPr>
            <p:extLst>
              <p:ext uri="{D42A27DB-BD31-4B8C-83A1-F6EECF244321}">
                <p14:modId xmlns:p14="http://schemas.microsoft.com/office/powerpoint/2010/main" val="1045159576"/>
              </p:ext>
            </p:extLst>
          </p:nvPr>
        </p:nvGraphicFramePr>
        <p:xfrm>
          <a:off x="3450168" y="1676400"/>
          <a:ext cx="2264832" cy="1910925"/>
        </p:xfrm>
        <a:graphic>
          <a:graphicData uri="http://schemas.openxmlformats.org/drawingml/2006/table">
            <a:tbl>
              <a:tblPr firstRow="1">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a:solidFill>
                            <a:schemeClr val="bg1"/>
                          </a:solidFill>
                          <a:effectLst>
                            <a:outerShdw blurRad="38100" dist="38100" dir="2700000" algn="tl">
                              <a:srgbClr val="000000">
                                <a:alpha val="43137"/>
                              </a:srgbClr>
                            </a:outerShdw>
                          </a:effectLst>
                          <a:latin typeface="+mn-lt"/>
                        </a:rPr>
                        <a:t>Income</a:t>
                      </a:r>
                    </a:p>
                    <a:p>
                      <a:pPr algn="ctr" fontAlgn="b"/>
                      <a:r>
                        <a:rPr lang="en-US" sz="1800" b="1" i="0" u="none" strike="noStrike" dirty="0" smtClean="0">
                          <a:solidFill>
                            <a:schemeClr val="bg1"/>
                          </a:solidFill>
                          <a:effectLst>
                            <a:outerShdw blurRad="38100" dist="38100" dir="2700000" algn="tl">
                              <a:srgbClr val="000000">
                                <a:alpha val="43137"/>
                              </a:srgbClr>
                            </a:outerShdw>
                          </a:effectLst>
                          <a:latin typeface="+mn-lt"/>
                        </a:rPr>
                        <a:t>Summary </a:t>
                      </a:r>
                      <a:r>
                        <a:rPr lang="ko-KR" altLang="en-US" sz="1800" b="1" i="0" u="none" strike="noStrike" dirty="0" err="1" smtClean="0">
                          <a:solidFill>
                            <a:schemeClr val="bg1"/>
                          </a:solidFill>
                          <a:effectLst>
                            <a:outerShdw blurRad="38100" dist="38100" dir="2700000" algn="tl">
                              <a:srgbClr val="000000">
                                <a:alpha val="43137"/>
                              </a:srgbClr>
                            </a:outerShdw>
                          </a:effectLst>
                          <a:latin typeface="+mn-lt"/>
                        </a:rPr>
                        <a:t>집합손익</a:t>
                      </a:r>
                      <a:endParaRPr lang="en-US" sz="18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descr="Block diagram shows that revenue accounts and expense accounts lead to income summary and income summary leads to retained earnings. At bottom dividends also lead to retained earnings."/>
          <p:cNvGraphicFramePr>
            <a:graphicFrameLocks noGrp="1"/>
          </p:cNvGraphicFramePr>
          <p:nvPr>
            <p:extLst>
              <p:ext uri="{D42A27DB-BD31-4B8C-83A1-F6EECF244321}">
                <p14:modId xmlns:p14="http://schemas.microsoft.com/office/powerpoint/2010/main" val="25811243"/>
              </p:ext>
            </p:extLst>
          </p:nvPr>
        </p:nvGraphicFramePr>
        <p:xfrm>
          <a:off x="6477000" y="1676400"/>
          <a:ext cx="2264832" cy="1910925"/>
        </p:xfrm>
        <a:graphic>
          <a:graphicData uri="http://schemas.openxmlformats.org/drawingml/2006/table">
            <a:tbl>
              <a:tblPr firstRow="1">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u="none" strike="noStrike" dirty="0">
                          <a:effectLst>
                            <a:outerShdw blurRad="38100" dist="38100" dir="2700000" algn="tl">
                              <a:srgbClr val="000000">
                                <a:alpha val="43137"/>
                              </a:srgbClr>
                            </a:outerShdw>
                          </a:effectLst>
                        </a:rPr>
                        <a:t>(</a:t>
                      </a:r>
                      <a:r>
                        <a:rPr lang="en-US" sz="1800" b="1" u="none" strike="noStrike" dirty="0">
                          <a:solidFill>
                            <a:schemeClr val="bg1"/>
                          </a:solidFill>
                          <a:effectLst>
                            <a:outerShdw blurRad="38100" dist="38100" dir="2700000" algn="tl">
                              <a:srgbClr val="000000">
                                <a:alpha val="43137"/>
                              </a:srgbClr>
                            </a:outerShdw>
                          </a:effectLst>
                        </a:rPr>
                        <a:t>Individual) </a:t>
                      </a:r>
                    </a:p>
                    <a:p>
                      <a:pPr algn="ctr" fontAlgn="b"/>
                      <a:r>
                        <a:rPr lang="en-US" sz="1800" b="1" i="0" u="none" strike="noStrike" dirty="0">
                          <a:solidFill>
                            <a:schemeClr val="bg1"/>
                          </a:solidFill>
                          <a:effectLst>
                            <a:outerShdw blurRad="38100" dist="38100" dir="2700000" algn="tl">
                              <a:srgbClr val="000000">
                                <a:alpha val="43137"/>
                              </a:srgbClr>
                            </a:outerShdw>
                          </a:effectLst>
                          <a:latin typeface="+mn-lt"/>
                        </a:rPr>
                        <a:t>Revenues</a:t>
                      </a:r>
                      <a:endParaRPr lang="en-US" sz="18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4" name="Table 13" descr="Block diagram shows that revenue accounts and expense accounts lead to income summary and income summary leads to retained earnings. At bottom dividends also lead to retained earnings."/>
          <p:cNvGraphicFramePr>
            <a:graphicFrameLocks noGrp="1"/>
          </p:cNvGraphicFramePr>
          <p:nvPr>
            <p:extLst>
              <p:ext uri="{D42A27DB-BD31-4B8C-83A1-F6EECF244321}">
                <p14:modId xmlns:p14="http://schemas.microsoft.com/office/powerpoint/2010/main" val="471481684"/>
              </p:ext>
            </p:extLst>
          </p:nvPr>
        </p:nvGraphicFramePr>
        <p:xfrm>
          <a:off x="6498168" y="4108875"/>
          <a:ext cx="2264832" cy="1910925"/>
        </p:xfrm>
        <a:graphic>
          <a:graphicData uri="http://schemas.openxmlformats.org/drawingml/2006/table">
            <a:tbl>
              <a:tblPr firstRow="1">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a:solidFill>
                            <a:schemeClr val="bg1"/>
                          </a:solidFill>
                          <a:effectLst>
                            <a:outerShdw blurRad="38100" dist="38100" dir="2700000" algn="tl">
                              <a:srgbClr val="000000">
                                <a:alpha val="43137"/>
                              </a:srgbClr>
                            </a:outerShdw>
                          </a:effectLst>
                          <a:latin typeface="+mn-lt"/>
                        </a:rPr>
                        <a:t>Retained</a:t>
                      </a:r>
                    </a:p>
                    <a:p>
                      <a:pPr algn="ctr" fontAlgn="b"/>
                      <a:r>
                        <a:rPr lang="en-US" sz="1800" b="1" i="0" u="none" strike="noStrike" dirty="0">
                          <a:solidFill>
                            <a:schemeClr val="bg1"/>
                          </a:solidFill>
                          <a:effectLst>
                            <a:outerShdw blurRad="38100" dist="38100" dir="2700000" algn="tl">
                              <a:srgbClr val="000000">
                                <a:alpha val="43137"/>
                              </a:srgbClr>
                            </a:outerShdw>
                          </a:effectLst>
                          <a:latin typeface="+mn-lt"/>
                        </a:rPr>
                        <a:t>Earnings</a:t>
                      </a:r>
                      <a:endParaRPr lang="en-US" sz="18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5" name="Table 14" descr="Block diagram shows that revenue accounts and expense accounts lead to income summary and income summary leads to retained earnings. At bottom dividends also lead to retained earnings."/>
          <p:cNvGraphicFramePr>
            <a:graphicFrameLocks noGrp="1"/>
          </p:cNvGraphicFramePr>
          <p:nvPr>
            <p:extLst>
              <p:ext uri="{D42A27DB-BD31-4B8C-83A1-F6EECF244321}">
                <p14:modId xmlns:p14="http://schemas.microsoft.com/office/powerpoint/2010/main" val="4278103651"/>
              </p:ext>
            </p:extLst>
          </p:nvPr>
        </p:nvGraphicFramePr>
        <p:xfrm>
          <a:off x="3450168" y="4109484"/>
          <a:ext cx="2264832" cy="1910925"/>
        </p:xfrm>
        <a:graphic>
          <a:graphicData uri="http://schemas.openxmlformats.org/drawingml/2006/table">
            <a:tbl>
              <a:tblPr firstRow="1">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endParaRPr lang="en-US" sz="1800" b="1" i="0" u="none" strike="noStrike" dirty="0">
                        <a:solidFill>
                          <a:schemeClr val="dk1"/>
                        </a:solidFill>
                        <a:effectLst/>
                        <a:latin typeface="+mn-lt"/>
                      </a:endParaRPr>
                    </a:p>
                    <a:p>
                      <a:pPr algn="ctr" fontAlgn="b"/>
                      <a:r>
                        <a:rPr lang="en-US" sz="1800" b="1" i="0" u="none" strike="noStrike" dirty="0">
                          <a:solidFill>
                            <a:schemeClr val="bg1"/>
                          </a:solidFill>
                          <a:effectLst>
                            <a:outerShdw blurRad="38100" dist="38100" dir="2700000" algn="tl">
                              <a:srgbClr val="000000">
                                <a:alpha val="43137"/>
                              </a:srgbClr>
                            </a:outerShdw>
                          </a:effectLst>
                          <a:latin typeface="+mn-lt"/>
                        </a:rPr>
                        <a:t>Dividends</a:t>
                      </a:r>
                      <a:endParaRPr lang="en-US" sz="18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38" name="Rectangle 37"/>
          <p:cNvSpPr/>
          <p:nvPr/>
        </p:nvSpPr>
        <p:spPr>
          <a:xfrm>
            <a:off x="228600" y="3962400"/>
            <a:ext cx="2967038" cy="2031325"/>
          </a:xfrm>
          <a:prstGeom prst="rect">
            <a:avLst/>
          </a:prstGeom>
        </p:spPr>
        <p:txBody>
          <a:bodyPr wrap="square">
            <a:spAutoFit/>
          </a:bodyPr>
          <a:lstStyle/>
          <a:p>
            <a:r>
              <a:rPr lang="en-US" sz="1400" b="1" dirty="0"/>
              <a:t>Key:</a:t>
            </a:r>
          </a:p>
          <a:p>
            <a:pPr marL="228600" indent="-228600">
              <a:buFont typeface="+mj-lt"/>
              <a:buAutoNum type="arabicPeriod"/>
            </a:pPr>
            <a:r>
              <a:rPr lang="en-US" sz="1400" dirty="0"/>
              <a:t>Close Revenues to Income Summary.</a:t>
            </a:r>
          </a:p>
          <a:p>
            <a:pPr marL="228600" indent="-228600">
              <a:buFont typeface="+mj-lt"/>
              <a:buAutoNum type="arabicPeriod"/>
            </a:pPr>
            <a:r>
              <a:rPr lang="en-US" sz="1400" dirty="0"/>
              <a:t>Close Expenses to Income Summary.</a:t>
            </a:r>
          </a:p>
          <a:p>
            <a:pPr marL="228600" indent="-228600">
              <a:buFont typeface="+mj-lt"/>
              <a:buAutoNum type="arabicPeriod"/>
            </a:pPr>
            <a:r>
              <a:rPr lang="en-US" sz="1400" dirty="0"/>
              <a:t>Close Income Summary to Retained Earnings.</a:t>
            </a:r>
          </a:p>
          <a:p>
            <a:pPr marL="228600" indent="-228600">
              <a:buFont typeface="+mj-lt"/>
              <a:buAutoNum type="arabicPeriod"/>
            </a:pPr>
            <a:r>
              <a:rPr lang="en-US" sz="1400" dirty="0"/>
              <a:t>Close Dividends to Retained Earnings.</a:t>
            </a:r>
          </a:p>
        </p:txBody>
      </p:sp>
      <p:cxnSp>
        <p:nvCxnSpPr>
          <p:cNvPr id="4" name="Straight Arrow Connector 3" descr="connector"/>
          <p:cNvCxnSpPr>
            <a:stCxn id="15" idx="3"/>
            <a:endCxn id="14" idx="1"/>
          </p:cNvCxnSpPr>
          <p:nvPr/>
        </p:nvCxnSpPr>
        <p:spPr>
          <a:xfrm flipV="1">
            <a:off x="5715000" y="5064337"/>
            <a:ext cx="783168" cy="609"/>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descr="connector"/>
          <p:cNvCxnSpPr>
            <a:stCxn id="2" idx="3"/>
            <a:endCxn id="13" idx="1"/>
          </p:cNvCxnSpPr>
          <p:nvPr/>
        </p:nvCxnSpPr>
        <p:spPr>
          <a:xfrm flipV="1">
            <a:off x="2667000" y="2631862"/>
            <a:ext cx="783168" cy="275"/>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descr="connector"/>
          <p:cNvCxnSpPr>
            <a:endCxn id="13" idx="3"/>
          </p:cNvCxnSpPr>
          <p:nvPr/>
        </p:nvCxnSpPr>
        <p:spPr>
          <a:xfrm flipH="1" flipV="1">
            <a:off x="5715000" y="2631862"/>
            <a:ext cx="762000" cy="3244"/>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descr="connector"/>
          <p:cNvCxnSpPr/>
          <p:nvPr/>
        </p:nvCxnSpPr>
        <p:spPr>
          <a:xfrm>
            <a:off x="3450168" y="2911548"/>
            <a:ext cx="5541432" cy="990599"/>
          </a:xfrm>
          <a:prstGeom prst="bentConnector3">
            <a:avLst>
              <a:gd name="adj1" fmla="val -6891"/>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cxnSp>
        <p:nvCxnSpPr>
          <p:cNvPr id="28" name="Elbow Connector 27" descr="connector"/>
          <p:cNvCxnSpPr>
            <a:endCxn id="14" idx="3"/>
          </p:cNvCxnSpPr>
          <p:nvPr/>
        </p:nvCxnSpPr>
        <p:spPr>
          <a:xfrm rot="5400000">
            <a:off x="8288231" y="4360968"/>
            <a:ext cx="1178138" cy="228600"/>
          </a:xfrm>
          <a:prstGeom prst="bentConnector2">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descr="connector"/>
          <p:cNvSpPr txBox="1"/>
          <p:nvPr/>
        </p:nvSpPr>
        <p:spPr>
          <a:xfrm>
            <a:off x="5976662" y="2493336"/>
            <a:ext cx="314876" cy="279797"/>
          </a:xfrm>
          <a:prstGeom prst="rect">
            <a:avLst/>
          </a:prstGeom>
          <a:solidFill>
            <a:schemeClr val="bg2"/>
          </a:solidFill>
          <a:ln>
            <a:solidFill>
              <a:schemeClr val="tx1"/>
            </a:solidFill>
          </a:ln>
        </p:spPr>
        <p:txBody>
          <a:bodyPr wrap="square" rtlCol="0" anchor="ctr" anchorCtr="0">
            <a:spAutoFit/>
          </a:bodyPr>
          <a:lstStyle/>
          <a:p>
            <a:pPr algn="ctr"/>
            <a:r>
              <a:rPr lang="en-US" sz="1400" dirty="0"/>
              <a:t>1</a:t>
            </a:r>
          </a:p>
        </p:txBody>
      </p:sp>
      <p:sp>
        <p:nvSpPr>
          <p:cNvPr id="35" name="TextBox 34" descr="connector"/>
          <p:cNvSpPr txBox="1"/>
          <p:nvPr/>
        </p:nvSpPr>
        <p:spPr>
          <a:xfrm>
            <a:off x="2856612" y="2479346"/>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a:t>2</a:t>
            </a:r>
          </a:p>
        </p:txBody>
      </p:sp>
      <p:sp>
        <p:nvSpPr>
          <p:cNvPr id="36" name="TextBox 35" descr="connector"/>
          <p:cNvSpPr txBox="1"/>
          <p:nvPr/>
        </p:nvSpPr>
        <p:spPr>
          <a:xfrm>
            <a:off x="5954241" y="3733800"/>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a:t>3</a:t>
            </a:r>
          </a:p>
        </p:txBody>
      </p:sp>
      <p:sp>
        <p:nvSpPr>
          <p:cNvPr id="37" name="TextBox 36"/>
          <p:cNvSpPr txBox="1"/>
          <p:nvPr/>
        </p:nvSpPr>
        <p:spPr>
          <a:xfrm>
            <a:off x="5922336" y="4907495"/>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a:t>4</a:t>
            </a:r>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6" name="Slide Number Placeholder "/>
          <p:cNvSpPr>
            <a:spLocks noGrp="1"/>
          </p:cNvSpPr>
          <p:nvPr>
            <p:ph type="sldNum" sz="quarter" idx="10"/>
          </p:nvPr>
        </p:nvSpPr>
        <p:spPr/>
        <p:txBody>
          <a:bodyPr/>
          <a:lstStyle/>
          <a:p>
            <a:fld id="{67B19427-F580-D146-B60E-4CADEE75497F}" type="slidenum">
              <a:rPr lang="en-US" smtClean="0"/>
              <a:pPr/>
              <a:t>24</a:t>
            </a:fld>
            <a:endParaRPr lang="en-US" dirty="0"/>
          </a:p>
        </p:txBody>
      </p:sp>
    </p:spTree>
    <p:extLst>
      <p:ext uri="{BB962C8B-B14F-4D97-AF65-F5344CB8AC3E}">
        <p14:creationId xmlns:p14="http://schemas.microsoft.com/office/powerpoint/2010/main" val="209575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
          <p:cNvSpPr>
            <a:spLocks noGrp="1"/>
          </p:cNvSpPr>
          <p:nvPr>
            <p:ph type="title" idx="4294967295"/>
          </p:nvPr>
        </p:nvSpPr>
        <p:spPr>
          <a:xfrm>
            <a:off x="309562" y="284360"/>
            <a:ext cx="8682038" cy="692497"/>
          </a:xfrm>
          <a:prstGeom prst="rect">
            <a:avLst/>
          </a:prstGeo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Entries Illustrated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2836136130"/>
              </p:ext>
            </p:extLst>
          </p:nvPr>
        </p:nvGraphicFramePr>
        <p:xfrm>
          <a:off x="368726" y="1066800"/>
          <a:ext cx="8406432" cy="426720"/>
        </p:xfrm>
        <a:graphic>
          <a:graphicData uri="http://schemas.openxmlformats.org/drawingml/2006/table">
            <a:tbl>
              <a:tblPr firstRow="1">
                <a:tableStyleId>{5C22544A-7EE6-4342-B048-85BDC9FD1C3A}</a:tableStyleId>
              </a:tblPr>
              <a:tblGrid>
                <a:gridCol w="7229354">
                  <a:extLst>
                    <a:ext uri="{9D8B030D-6E8A-4147-A177-3AD203B41FA5}">
                      <a16:colId xmlns:a16="http://schemas.microsoft.com/office/drawing/2014/main" val="20000"/>
                    </a:ext>
                  </a:extLst>
                </a:gridCol>
                <a:gridCol w="1177078">
                  <a:extLst>
                    <a:ext uri="{9D8B030D-6E8A-4147-A177-3AD203B41FA5}">
                      <a16:colId xmlns:a16="http://schemas.microsoft.com/office/drawing/2014/main" val="20001"/>
                    </a:ext>
                  </a:extLst>
                </a:gridCol>
              </a:tblGrid>
              <a:tr h="0">
                <a:tc>
                  <a:txBody>
                    <a:bodyPr/>
                    <a:lstStyle/>
                    <a:p>
                      <a:pPr algn="ctr" fontAlgn="b"/>
                      <a:r>
                        <a:rPr lang="en-US" sz="2200" b="1" u="none" strike="noStrike" dirty="0">
                          <a:solidFill>
                            <a:schemeClr val="bg1"/>
                          </a:solidFill>
                          <a:effectLst>
                            <a:outerShdw blurRad="38100" dist="38100" dir="2700000" algn="tl">
                              <a:srgbClr val="000000">
                                <a:alpha val="43137"/>
                              </a:srgbClr>
                            </a:outerShdw>
                          </a:effectLst>
                        </a:rPr>
                        <a:t>GENERAL JOURNAL</a:t>
                      </a:r>
                      <a:endParaRPr lang="en-US" sz="2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196E78"/>
                    </a:solidFill>
                  </a:tcPr>
                </a:tc>
                <a:tc>
                  <a:txBody>
                    <a:bodyPr/>
                    <a:lstStyle/>
                    <a:p>
                      <a:pPr algn="r" fontAlgn="b"/>
                      <a:r>
                        <a:rPr lang="en-US" sz="2200" b="1" i="0" u="none" strike="noStrike" dirty="0">
                          <a:solidFill>
                            <a:schemeClr val="bg1"/>
                          </a:solidFill>
                          <a:effectLst>
                            <a:outerShdw blurRad="38100" dist="38100" dir="2700000" algn="tl">
                              <a:srgbClr val="000000">
                                <a:alpha val="43137"/>
                              </a:srgbClr>
                            </a:outerShdw>
                          </a:effectLst>
                          <a:latin typeface="+mn-lt"/>
                        </a:rPr>
                        <a:t>Page</a:t>
                      </a:r>
                      <a:r>
                        <a:rPr lang="en-US" sz="2200" b="1" i="0" u="none" strike="noStrike" baseline="0" dirty="0">
                          <a:solidFill>
                            <a:schemeClr val="bg1"/>
                          </a:solidFill>
                          <a:effectLst>
                            <a:outerShdw blurRad="38100" dist="38100" dir="2700000" algn="tl">
                              <a:srgbClr val="000000">
                                <a:alpha val="43137"/>
                              </a:srgbClr>
                            </a:outerShdw>
                          </a:effectLst>
                          <a:latin typeface="+mn-lt"/>
                        </a:rPr>
                        <a:t> J3</a:t>
                      </a:r>
                      <a:endParaRPr lang="en-US" sz="2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196E78"/>
                    </a:solidFill>
                  </a:tcPr>
                </a:tc>
                <a:extLst>
                  <a:ext uri="{0D108BD9-81ED-4DB2-BD59-A6C34878D82A}">
                    <a16:rowId xmlns:a16="http://schemas.microsoft.com/office/drawing/2014/main" val="10000"/>
                  </a:ext>
                </a:extLst>
              </a:tr>
            </a:tbl>
          </a:graphicData>
        </a:graphic>
      </p:graphicFrame>
      <p:graphicFrame>
        <p:nvGraphicFramePr>
          <p:cNvPr id="7" name="Table 6" descr="table is screen readable"/>
          <p:cNvGraphicFramePr>
            <a:graphicFrameLocks noGrp="1"/>
          </p:cNvGraphicFramePr>
          <p:nvPr>
            <p:extLst>
              <p:ext uri="{D42A27DB-BD31-4B8C-83A1-F6EECF244321}">
                <p14:modId xmlns:p14="http://schemas.microsoft.com/office/powerpoint/2010/main" val="3818984322"/>
              </p:ext>
            </p:extLst>
          </p:nvPr>
        </p:nvGraphicFramePr>
        <p:xfrm>
          <a:off x="365052" y="1495494"/>
          <a:ext cx="8406432" cy="4721010"/>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182245">
                <a:tc>
                  <a:txBody>
                    <a:bodyPr/>
                    <a:lstStyle/>
                    <a:p>
                      <a:pPr algn="ctr" fontAlgn="b"/>
                      <a:r>
                        <a:rPr lang="en-US" sz="2200" b="1" u="none" strike="noStrike" dirty="0">
                          <a:solidFill>
                            <a:schemeClr val="tx1"/>
                          </a:solidFill>
                          <a:effectLst/>
                        </a:rPr>
                        <a:t>Date</a:t>
                      </a:r>
                      <a:endParaRPr lang="en-US" sz="2200" b="1" i="0" u="none" strike="noStrike" dirty="0">
                        <a:solidFill>
                          <a:schemeClr val="tx1"/>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solidFill>
                            <a:schemeClr val="tx1"/>
                          </a:solidFill>
                          <a:effectLst/>
                        </a:rPr>
                        <a:t>Account Titles and Explanations</a:t>
                      </a:r>
                      <a:endParaRPr lang="en-US" sz="2200" b="1" i="0" u="none" strike="noStrike" dirty="0">
                        <a:solidFill>
                          <a:schemeClr val="tx1"/>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solidFill>
                            <a:schemeClr val="tx1"/>
                          </a:solidFill>
                          <a:effectLst/>
                        </a:rPr>
                        <a:t>Ref.</a:t>
                      </a:r>
                      <a:endParaRPr lang="en-US" sz="22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solidFill>
                            <a:schemeClr val="tx1"/>
                          </a:solidFill>
                          <a:effectLst/>
                        </a:rPr>
                        <a:t>Debit</a:t>
                      </a:r>
                      <a:endParaRPr lang="en-US" sz="22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64490">
                <a:tc>
                  <a:txBody>
                    <a:bodyPr/>
                    <a:lstStyle/>
                    <a:p>
                      <a:pPr algn="l" fontAlgn="b"/>
                      <a:r>
                        <a:rPr lang="en-US" sz="2200" b="0" i="0" u="none" strike="noStrike" baseline="0" dirty="0">
                          <a:solidFill>
                            <a:srgbClr val="000000"/>
                          </a:solidFill>
                          <a:effectLst/>
                          <a:latin typeface="Calibri" panose="020F0502020204030204" pitchFamily="34" charset="0"/>
                        </a:rPr>
                        <a:t>2020</a:t>
                      </a:r>
                    </a:p>
                    <a:p>
                      <a:pPr algn="l" fontAlgn="b"/>
                      <a:r>
                        <a:rPr lang="en-US" sz="2200" b="0" i="0" u="none" strike="noStrike" baseline="0" dirty="0">
                          <a:solidFill>
                            <a:srgbClr val="000000"/>
                          </a:solidFill>
                          <a:effectLst/>
                          <a:latin typeface="Calibri" panose="020F0502020204030204" pitchFamily="34" charset="0"/>
                        </a:rPr>
                        <a:t>Oct.  31</a:t>
                      </a:r>
                      <a:endParaRPr lang="en-US" sz="22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a:t>Service Revenue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400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Income Summary</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350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dirty="0">
                          <a:solidFill>
                            <a:srgbClr val="990000"/>
                          </a:solidFill>
                        </a:rPr>
                        <a:t>(To close revenue account)</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0">
                <a:tc>
                  <a:txBody>
                    <a:bodyPr/>
                    <a:lstStyle/>
                    <a:p>
                      <a:pPr algn="r"/>
                      <a:r>
                        <a:rPr lang="en-US" sz="2200" dirty="0"/>
                        <a:t>31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a:solidFill>
                            <a:schemeClr val="dk1"/>
                          </a:solidFill>
                          <a:latin typeface="+mn-lt"/>
                          <a:ea typeface="+mn-ea"/>
                          <a:cs typeface="+mn-cs"/>
                        </a:rPr>
                        <a:t>Income</a:t>
                      </a:r>
                      <a:r>
                        <a:rPr lang="en-US" sz="2200" kern="1200" baseline="0" dirty="0">
                          <a:solidFill>
                            <a:schemeClr val="dk1"/>
                          </a:solidFill>
                          <a:latin typeface="+mn-lt"/>
                          <a:ea typeface="+mn-ea"/>
                          <a:cs typeface="+mn-cs"/>
                        </a:rPr>
                        <a:t> Summary</a:t>
                      </a:r>
                      <a:endParaRPr lang="en-US" sz="22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350</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7,740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kern="1200" dirty="0">
                          <a:solidFill>
                            <a:schemeClr val="dk1"/>
                          </a:solidFill>
                          <a:latin typeface="+mn-lt"/>
                          <a:ea typeface="+mn-ea"/>
                          <a:cs typeface="+mn-cs"/>
                        </a:rPr>
                        <a:t>Supplies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631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1,500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Depreciation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711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40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Insurance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722</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Salaries and Wages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726</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5,200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Rent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900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a:solidFill>
                            <a:schemeClr val="dk1"/>
                          </a:solidFill>
                          <a:latin typeface="+mn-lt"/>
                          <a:ea typeface="+mn-ea"/>
                          <a:cs typeface="+mn-cs"/>
                        </a:rPr>
                        <a:t>Interest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kern="1200" dirty="0">
                          <a:solidFill>
                            <a:srgbClr val="990000"/>
                          </a:solidFill>
                          <a:latin typeface="+mn-lt"/>
                          <a:ea typeface="+mn-ea"/>
                          <a:cs typeface="+mn-cs"/>
                        </a:rPr>
                        <a:t>(To close expense accounts)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bl>
          </a:graphicData>
        </a:graphic>
      </p:graphicFrame>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6" name="Slide Number Placeholder "/>
          <p:cNvSpPr>
            <a:spLocks noGrp="1"/>
          </p:cNvSpPr>
          <p:nvPr>
            <p:ph type="sldNum" sz="quarter" idx="10"/>
          </p:nvPr>
        </p:nvSpPr>
        <p:spPr/>
        <p:txBody>
          <a:bodyPr/>
          <a:lstStyle/>
          <a:p>
            <a:fld id="{67B19427-F580-D146-B60E-4CADEE75497F}" type="slidenum">
              <a:rPr lang="en-US" smtClean="0"/>
              <a:pPr/>
              <a:t>25</a:t>
            </a:fld>
            <a:endParaRPr lang="en-US" dirty="0"/>
          </a:p>
        </p:txBody>
      </p:sp>
    </p:spTree>
    <p:extLst>
      <p:ext uri="{BB962C8B-B14F-4D97-AF65-F5344CB8AC3E}">
        <p14:creationId xmlns:p14="http://schemas.microsoft.com/office/powerpoint/2010/main" val="252710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Entries Illustrated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7" name="Table 6" descr="table is screen readable"/>
          <p:cNvGraphicFramePr>
            <a:graphicFrameLocks noGrp="1"/>
          </p:cNvGraphicFramePr>
          <p:nvPr>
            <p:extLst>
              <p:ext uri="{D42A27DB-BD31-4B8C-83A1-F6EECF244321}">
                <p14:modId xmlns:p14="http://schemas.microsoft.com/office/powerpoint/2010/main" val="2108120808"/>
              </p:ext>
            </p:extLst>
          </p:nvPr>
        </p:nvGraphicFramePr>
        <p:xfrm>
          <a:off x="365052" y="2078664"/>
          <a:ext cx="8406432" cy="3023445"/>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182245">
                <a:tc>
                  <a:txBody>
                    <a:bodyPr/>
                    <a:lstStyle/>
                    <a:p>
                      <a:pPr algn="ctr" fontAlgn="b"/>
                      <a:r>
                        <a:rPr lang="en-US" sz="2200" b="1" u="none" strike="noStrike" dirty="0">
                          <a:solidFill>
                            <a:schemeClr val="tx1"/>
                          </a:solidFill>
                          <a:effectLst/>
                        </a:rPr>
                        <a:t>Date</a:t>
                      </a:r>
                      <a:endParaRPr lang="en-US" sz="2200" b="1" i="0" u="none" strike="noStrike" dirty="0">
                        <a:solidFill>
                          <a:schemeClr val="tx1"/>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solidFill>
                            <a:schemeClr val="tx1"/>
                          </a:solidFill>
                          <a:effectLst/>
                        </a:rPr>
                        <a:t>Account Titles and Explanations</a:t>
                      </a:r>
                      <a:endParaRPr lang="en-US" sz="2200" b="1" i="0" u="none" strike="noStrike" dirty="0">
                        <a:solidFill>
                          <a:schemeClr val="tx1"/>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solidFill>
                            <a:schemeClr val="tx1"/>
                          </a:solidFill>
                          <a:effectLst/>
                        </a:rPr>
                        <a:t>Ref.</a:t>
                      </a:r>
                      <a:endParaRPr lang="en-US" sz="22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solidFill>
                            <a:schemeClr val="tx1"/>
                          </a:solidFill>
                          <a:effectLst/>
                        </a:rPr>
                        <a:t>Debit</a:t>
                      </a:r>
                      <a:endParaRPr lang="en-US" sz="22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64490">
                <a:tc>
                  <a:txBody>
                    <a:bodyPr/>
                    <a:lstStyle/>
                    <a:p>
                      <a:pPr algn="l" fontAlgn="b"/>
                      <a:r>
                        <a:rPr lang="en-US" sz="2200" b="0" i="0" u="none" strike="noStrike" baseline="0" dirty="0">
                          <a:solidFill>
                            <a:srgbClr val="000000"/>
                          </a:solidFill>
                          <a:effectLst/>
                          <a:latin typeface="Calibri" panose="020F0502020204030204" pitchFamily="34" charset="0"/>
                        </a:rPr>
                        <a:t>2020</a:t>
                      </a:r>
                    </a:p>
                    <a:p>
                      <a:pPr algn="l" fontAlgn="b"/>
                      <a:r>
                        <a:rPr lang="en-US" sz="2200" b="0" i="0" u="none" strike="noStrike" baseline="0" dirty="0">
                          <a:solidFill>
                            <a:srgbClr val="000000"/>
                          </a:solidFill>
                          <a:effectLst/>
                          <a:latin typeface="Calibri" panose="020F0502020204030204" pitchFamily="34" charset="0"/>
                        </a:rPr>
                        <a:t>Oct.  31</a:t>
                      </a:r>
                      <a:endParaRPr lang="en-US" sz="22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a:t>Income Summary</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350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2,860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Retained Earnings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301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2,860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17499">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2" indent="0"/>
                      <a:r>
                        <a:rPr lang="en-US" sz="2200" b="1" dirty="0">
                          <a:solidFill>
                            <a:srgbClr val="990000"/>
                          </a:solidFill>
                        </a:rPr>
                        <a:t>(To close net income)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0">
                <a:tc>
                  <a:txBody>
                    <a:bodyPr/>
                    <a:lstStyle/>
                    <a:p>
                      <a:pPr algn="r"/>
                      <a:r>
                        <a:rPr lang="en-US" sz="2200" dirty="0"/>
                        <a:t>31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a:solidFill>
                            <a:schemeClr val="dk1"/>
                          </a:solidFill>
                          <a:latin typeface="+mn-lt"/>
                          <a:ea typeface="+mn-ea"/>
                          <a:cs typeface="+mn-cs"/>
                        </a:rPr>
                        <a:t>Retained Earnings</a:t>
                      </a: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301</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kern="1200" dirty="0">
                          <a:solidFill>
                            <a:schemeClr val="dk1"/>
                          </a:solidFill>
                          <a:latin typeface="+mn-lt"/>
                          <a:ea typeface="+mn-ea"/>
                          <a:cs typeface="+mn-cs"/>
                        </a:rPr>
                        <a:t>Dividends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a:solidFill>
                            <a:schemeClr val="dk1"/>
                          </a:solidFill>
                          <a:latin typeface="+mn-lt"/>
                          <a:ea typeface="+mn-ea"/>
                          <a:cs typeface="+mn-cs"/>
                        </a:rPr>
                        <a:t>306</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kern="1200" dirty="0">
                          <a:solidFill>
                            <a:srgbClr val="990000"/>
                          </a:solidFill>
                          <a:latin typeface="+mn-lt"/>
                          <a:ea typeface="+mn-ea"/>
                          <a:cs typeface="+mn-cs"/>
                        </a:rPr>
                        <a:t>(To close drawings)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graphicFrame>
        <p:nvGraphicFramePr>
          <p:cNvPr id="9" name="Table 8" descr="table is screen readable"/>
          <p:cNvGraphicFramePr>
            <a:graphicFrameLocks noGrp="1"/>
          </p:cNvGraphicFramePr>
          <p:nvPr>
            <p:extLst>
              <p:ext uri="{D42A27DB-BD31-4B8C-83A1-F6EECF244321}">
                <p14:modId xmlns:p14="http://schemas.microsoft.com/office/powerpoint/2010/main" val="4244495947"/>
              </p:ext>
            </p:extLst>
          </p:nvPr>
        </p:nvGraphicFramePr>
        <p:xfrm>
          <a:off x="368726" y="1655235"/>
          <a:ext cx="8406432" cy="426720"/>
        </p:xfrm>
        <a:graphic>
          <a:graphicData uri="http://schemas.openxmlformats.org/drawingml/2006/table">
            <a:tbl>
              <a:tblPr firstRow="1">
                <a:tableStyleId>{5C22544A-7EE6-4342-B048-85BDC9FD1C3A}</a:tableStyleId>
              </a:tblPr>
              <a:tblGrid>
                <a:gridCol w="7229354">
                  <a:extLst>
                    <a:ext uri="{9D8B030D-6E8A-4147-A177-3AD203B41FA5}">
                      <a16:colId xmlns:a16="http://schemas.microsoft.com/office/drawing/2014/main" val="20000"/>
                    </a:ext>
                  </a:extLst>
                </a:gridCol>
                <a:gridCol w="1177078">
                  <a:extLst>
                    <a:ext uri="{9D8B030D-6E8A-4147-A177-3AD203B41FA5}">
                      <a16:colId xmlns:a16="http://schemas.microsoft.com/office/drawing/2014/main" val="20001"/>
                    </a:ext>
                  </a:extLst>
                </a:gridCol>
              </a:tblGrid>
              <a:tr h="0">
                <a:tc>
                  <a:txBody>
                    <a:bodyPr/>
                    <a:lstStyle/>
                    <a:p>
                      <a:pPr algn="ctr" fontAlgn="b"/>
                      <a:r>
                        <a:rPr lang="en-US" sz="2200" b="1" u="none" strike="noStrike" dirty="0">
                          <a:solidFill>
                            <a:schemeClr val="bg1"/>
                          </a:solidFill>
                          <a:effectLst>
                            <a:outerShdw blurRad="38100" dist="38100" dir="2700000" algn="tl">
                              <a:srgbClr val="000000">
                                <a:alpha val="43137"/>
                              </a:srgbClr>
                            </a:outerShdw>
                          </a:effectLst>
                        </a:rPr>
                        <a:t>GENERAL JOURNAL</a:t>
                      </a:r>
                      <a:endParaRPr lang="en-US" sz="2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196E78"/>
                    </a:solidFill>
                  </a:tcPr>
                </a:tc>
                <a:tc>
                  <a:txBody>
                    <a:bodyPr/>
                    <a:lstStyle/>
                    <a:p>
                      <a:pPr algn="r" fontAlgn="b"/>
                      <a:r>
                        <a:rPr lang="en-US" sz="2200" b="1" i="0" u="none" strike="noStrike" dirty="0">
                          <a:solidFill>
                            <a:schemeClr val="bg1"/>
                          </a:solidFill>
                          <a:effectLst>
                            <a:outerShdw blurRad="38100" dist="38100" dir="2700000" algn="tl">
                              <a:srgbClr val="000000">
                                <a:alpha val="43137"/>
                              </a:srgbClr>
                            </a:outerShdw>
                          </a:effectLst>
                          <a:latin typeface="+mn-lt"/>
                        </a:rPr>
                        <a:t>Page</a:t>
                      </a:r>
                      <a:r>
                        <a:rPr lang="en-US" sz="2200" b="1" i="0" u="none" strike="noStrike" baseline="0" dirty="0">
                          <a:solidFill>
                            <a:schemeClr val="bg1"/>
                          </a:solidFill>
                          <a:effectLst>
                            <a:outerShdw blurRad="38100" dist="38100" dir="2700000" algn="tl">
                              <a:srgbClr val="000000">
                                <a:alpha val="43137"/>
                              </a:srgbClr>
                            </a:outerShdw>
                          </a:effectLst>
                          <a:latin typeface="+mn-lt"/>
                        </a:rPr>
                        <a:t> J3</a:t>
                      </a:r>
                      <a:endParaRPr lang="en-US" sz="2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196E78"/>
                    </a:solidFill>
                  </a:tcPr>
                </a:tc>
                <a:extLst>
                  <a:ext uri="{0D108BD9-81ED-4DB2-BD59-A6C34878D82A}">
                    <a16:rowId xmlns:a16="http://schemas.microsoft.com/office/drawing/2014/main" val="10000"/>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Tree>
    <p:extLst>
      <p:ext uri="{BB962C8B-B14F-4D97-AF65-F5344CB8AC3E}">
        <p14:creationId xmlns:p14="http://schemas.microsoft.com/office/powerpoint/2010/main" val="869303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
          <p:cNvSpPr>
            <a:spLocks noGrp="1"/>
          </p:cNvSpPr>
          <p:nvPr>
            <p:ph type="title" idx="4294967295"/>
          </p:nvPr>
        </p:nvSpPr>
        <p:spPr>
          <a:xfrm>
            <a:off x="3276600" y="457200"/>
            <a:ext cx="5715000"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Posting Closing Entries</a:t>
            </a:r>
          </a:p>
        </p:txBody>
      </p:sp>
      <p:pic>
        <p:nvPicPr>
          <p:cNvPr id="2" name="Picture 1" descr="A flowchart shows the steps in preparing closing entries. T-accounts are displayed with their prior to closing balances: Service Revenue, credit 10,600; Salaries and Wages Expense, debtit, 5,200; Supplies Expense, debit, 1,500; Rent Expense, debit, 900; Insurance Expense, debit, 50; Interest Expense, debit, 50; Depreciation Expense, debit, 40; Income Summary, 0; Retained Earnings, 0; Dividends, debit, 500. Entry marked with a 1 shows a debit to Service Revenue for its balance of 10,600 and an arrow pointing to a credit to Income Summary of 10,600. Entry marked with a 2 shows credits to each expense for its balance with an arrow pointing to a debit to Income Summary of 7,740. Entry marked with a 3 shows a debit to Income Summary for its balance of 2,860 = 10,600 minus 7,740 with an arrow pointing to a credit to Retained Earnings of 2,860. Entry marked with a 4 shows a credit to Dividends for its balance of 500 with an arrow pointing to a debit to Retained Earnings of 500. Resulting balance in Retained Earnings is a credit of 2,360."/>
          <p:cNvPicPr>
            <a:picLocks noChangeAspect="1"/>
          </p:cNvPicPr>
          <p:nvPr/>
        </p:nvPicPr>
        <p:blipFill>
          <a:blip r:embed="rId3"/>
          <a:stretch>
            <a:fillRect/>
          </a:stretch>
        </p:blipFill>
        <p:spPr>
          <a:xfrm>
            <a:off x="752004" y="152400"/>
            <a:ext cx="7653001" cy="6259037"/>
          </a:xfrm>
          <a:prstGeom prst="rect">
            <a:avLst/>
          </a:prstGeom>
        </p:spPr>
      </p:pic>
      <p:sp>
        <p:nvSpPr>
          <p:cNvPr id="6" name="Slide Number Placeholder "/>
          <p:cNvSpPr>
            <a:spLocks noGrp="1"/>
          </p:cNvSpPr>
          <p:nvPr>
            <p:ph type="sldNum" sz="quarter" idx="10"/>
          </p:nvPr>
        </p:nvSpPr>
        <p:spPr/>
        <p:txBody>
          <a:bodyPr/>
          <a:lstStyle/>
          <a:p>
            <a:fld id="{67B19427-F580-D146-B60E-4CADEE75497F}" type="slidenum">
              <a:rPr lang="en-US" smtClean="0"/>
              <a:pPr/>
              <a:t>27</a:t>
            </a:fld>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5" name="Footer Placeholder "/>
          <p:cNvSpPr>
            <a:spLocks noGrp="1"/>
          </p:cNvSpPr>
          <p:nvPr>
            <p:ph type="ftr" sz="quarter" idx="11"/>
          </p:nvPr>
        </p:nvSpPr>
        <p:spPr>
          <a:xfrm>
            <a:off x="6153150" y="6356350"/>
            <a:ext cx="1695450" cy="365125"/>
          </a:xfrm>
        </p:spPr>
        <p:txBody>
          <a:bodyPr/>
          <a:lstStyle/>
          <a:p>
            <a:r>
              <a:rPr lang="en-US" dirty="0"/>
              <a:t>Copyright ©2019 John Wiley &amp; Son, Inc. </a:t>
            </a:r>
          </a:p>
        </p:txBody>
      </p:sp>
    </p:spTree>
    <p:extLst>
      <p:ext uri="{BB962C8B-B14F-4D97-AF65-F5344CB8AC3E}">
        <p14:creationId xmlns:p14="http://schemas.microsoft.com/office/powerpoint/2010/main" val="2837212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
          <p:cNvSpPr>
            <a:spLocks noGrp="1"/>
          </p:cNvSpPr>
          <p:nvPr>
            <p:ph type="title" idx="4294967295"/>
          </p:nvPr>
        </p:nvSpPr>
        <p:spPr>
          <a:xfrm>
            <a:off x="717694" y="320563"/>
            <a:ext cx="7816705" cy="1034129"/>
          </a:xfrm>
          <a:prstGeom prst="rect">
            <a:avLst/>
          </a:prstGeom>
          <a:solidFill>
            <a:schemeClr val="bg1">
              <a:lumMod val="85000"/>
            </a:schemeClr>
          </a:solidFill>
        </p:spPr>
        <p:txBody>
          <a:bodyPr wrap="square">
            <a:spAutoFit/>
          </a:bodyPr>
          <a:lstStyle/>
          <a:p>
            <a:pPr algn="ctr"/>
            <a:r>
              <a:rPr lang="en-US" sz="2400" b="1" dirty="0">
                <a:solidFill>
                  <a:schemeClr val="dk1"/>
                </a:solidFill>
                <a:latin typeface="+mn-lt"/>
              </a:rPr>
              <a:t>Yazici Advertising A.S.</a:t>
            </a:r>
            <a:br>
              <a:rPr lang="en-US" sz="2400" b="1" dirty="0">
                <a:solidFill>
                  <a:schemeClr val="dk1"/>
                </a:solidFill>
                <a:latin typeface="+mn-lt"/>
              </a:rPr>
            </a:br>
            <a:r>
              <a:rPr lang="en-US" sz="2200" b="1" dirty="0">
                <a:solidFill>
                  <a:schemeClr val="dk1"/>
                </a:solidFill>
                <a:latin typeface="+mn-lt"/>
              </a:rPr>
              <a:t>Post-Closing Trial Balance</a:t>
            </a:r>
            <a:br>
              <a:rPr lang="en-US" sz="2200" b="1" dirty="0">
                <a:solidFill>
                  <a:schemeClr val="dk1"/>
                </a:solidFill>
                <a:latin typeface="+mn-lt"/>
              </a:rPr>
            </a:br>
            <a:r>
              <a:rPr lang="en-US" sz="2200" b="1" dirty="0">
                <a:solidFill>
                  <a:schemeClr val="dk1"/>
                </a:solidFill>
                <a:latin typeface="+mn-lt"/>
              </a:rPr>
              <a:t>October 31, 2020</a:t>
            </a:r>
            <a:endParaRPr lang="en-US" sz="2200" b="1" dirty="0">
              <a:solidFill>
                <a:srgbClr val="000000"/>
              </a:solidFill>
              <a:latin typeface="+mn-lt"/>
            </a:endParaRPr>
          </a:p>
        </p:txBody>
      </p:sp>
      <p:sp>
        <p:nvSpPr>
          <p:cNvPr id="3" name="Rectangle 2"/>
          <p:cNvSpPr/>
          <p:nvPr/>
        </p:nvSpPr>
        <p:spPr>
          <a:xfrm>
            <a:off x="717694" y="1382752"/>
            <a:ext cx="7816705" cy="4916731"/>
          </a:xfrm>
          <a:prstGeom prst="rect">
            <a:avLst/>
          </a:prstGeom>
        </p:spPr>
        <p:txBody>
          <a:bodyPr wrap="square">
            <a:spAutoFit/>
          </a:bodyPr>
          <a:lstStyle/>
          <a:p>
            <a:pPr>
              <a:lnSpc>
                <a:spcPct val="95000"/>
              </a:lnSpc>
              <a:tabLst>
                <a:tab pos="5541963" algn="ctr"/>
                <a:tab pos="7086600" algn="ctr"/>
              </a:tabLst>
            </a:pPr>
            <a:r>
              <a:rPr lang="en-US" sz="2200" dirty="0">
                <a:solidFill>
                  <a:schemeClr val="dk1"/>
                </a:solidFill>
              </a:rPr>
              <a:t>	Debit 	Credit</a:t>
            </a:r>
          </a:p>
          <a:p>
            <a:pPr>
              <a:lnSpc>
                <a:spcPct val="95000"/>
              </a:lnSpc>
              <a:tabLst>
                <a:tab pos="6061075" algn="r"/>
                <a:tab pos="7599363" algn="r"/>
              </a:tabLst>
            </a:pPr>
            <a:r>
              <a:rPr lang="en-US" sz="2200" dirty="0">
                <a:solidFill>
                  <a:schemeClr val="dk1"/>
                </a:solidFill>
              </a:rPr>
              <a:t>Cash 	 ₺15,200</a:t>
            </a:r>
          </a:p>
          <a:p>
            <a:pPr>
              <a:lnSpc>
                <a:spcPct val="95000"/>
              </a:lnSpc>
              <a:tabLst>
                <a:tab pos="6061075" algn="r"/>
                <a:tab pos="7599363" algn="r"/>
              </a:tabLst>
            </a:pPr>
            <a:r>
              <a:rPr lang="en-US" sz="2200" dirty="0">
                <a:solidFill>
                  <a:schemeClr val="dk1"/>
                </a:solidFill>
              </a:rPr>
              <a:t>Accounts Receivable 	200</a:t>
            </a:r>
          </a:p>
          <a:p>
            <a:pPr>
              <a:lnSpc>
                <a:spcPct val="95000"/>
              </a:lnSpc>
              <a:tabLst>
                <a:tab pos="6061075" algn="r"/>
                <a:tab pos="7599363" algn="r"/>
              </a:tabLst>
            </a:pPr>
            <a:r>
              <a:rPr lang="en-US" sz="2200" dirty="0">
                <a:solidFill>
                  <a:schemeClr val="dk1"/>
                </a:solidFill>
              </a:rPr>
              <a:t>Supplies 	1,000</a:t>
            </a:r>
          </a:p>
          <a:p>
            <a:pPr>
              <a:lnSpc>
                <a:spcPct val="95000"/>
              </a:lnSpc>
              <a:tabLst>
                <a:tab pos="6061075" algn="r"/>
                <a:tab pos="7599363" algn="r"/>
              </a:tabLst>
            </a:pPr>
            <a:r>
              <a:rPr lang="en-US" sz="2200" dirty="0">
                <a:solidFill>
                  <a:schemeClr val="dk1"/>
                </a:solidFill>
              </a:rPr>
              <a:t>Prepaid Insurance 	550</a:t>
            </a:r>
          </a:p>
          <a:p>
            <a:pPr>
              <a:lnSpc>
                <a:spcPct val="95000"/>
              </a:lnSpc>
              <a:tabLst>
                <a:tab pos="6061075" algn="r"/>
                <a:tab pos="7599363" algn="r"/>
              </a:tabLst>
            </a:pPr>
            <a:r>
              <a:rPr lang="en-US" sz="2200" dirty="0">
                <a:solidFill>
                  <a:schemeClr val="dk1"/>
                </a:solidFill>
              </a:rPr>
              <a:t>Equipment 	5,000</a:t>
            </a:r>
          </a:p>
          <a:p>
            <a:pPr>
              <a:lnSpc>
                <a:spcPct val="95000"/>
              </a:lnSpc>
              <a:tabLst>
                <a:tab pos="6061075" algn="r"/>
                <a:tab pos="7599363" algn="r"/>
              </a:tabLst>
            </a:pPr>
            <a:r>
              <a:rPr lang="en-US" sz="2200" dirty="0">
                <a:solidFill>
                  <a:schemeClr val="dk1"/>
                </a:solidFill>
              </a:rPr>
              <a:t>Accumulated Depreciation—Equipment 		 ₺       40</a:t>
            </a:r>
          </a:p>
          <a:p>
            <a:pPr>
              <a:lnSpc>
                <a:spcPct val="95000"/>
              </a:lnSpc>
              <a:tabLst>
                <a:tab pos="6061075" algn="r"/>
                <a:tab pos="7599363" algn="r"/>
              </a:tabLst>
            </a:pPr>
            <a:r>
              <a:rPr lang="en-US" sz="2200" dirty="0">
                <a:solidFill>
                  <a:schemeClr val="dk1"/>
                </a:solidFill>
              </a:rPr>
              <a:t>Notes Payable 		5,000</a:t>
            </a:r>
          </a:p>
          <a:p>
            <a:pPr>
              <a:lnSpc>
                <a:spcPct val="95000"/>
              </a:lnSpc>
              <a:tabLst>
                <a:tab pos="6061075" algn="r"/>
                <a:tab pos="7599363" algn="r"/>
              </a:tabLst>
            </a:pPr>
            <a:r>
              <a:rPr lang="en-US" sz="2200" dirty="0">
                <a:solidFill>
                  <a:schemeClr val="dk1"/>
                </a:solidFill>
              </a:rPr>
              <a:t>Accounts Payable 		2,500</a:t>
            </a:r>
          </a:p>
          <a:p>
            <a:pPr>
              <a:lnSpc>
                <a:spcPct val="95000"/>
              </a:lnSpc>
              <a:tabLst>
                <a:tab pos="6061075" algn="r"/>
                <a:tab pos="7599363" algn="r"/>
              </a:tabLst>
            </a:pPr>
            <a:r>
              <a:rPr lang="en-US" sz="2200" dirty="0">
                <a:solidFill>
                  <a:schemeClr val="dk1"/>
                </a:solidFill>
              </a:rPr>
              <a:t>Unearned Service Revenue 		800</a:t>
            </a:r>
          </a:p>
          <a:p>
            <a:pPr>
              <a:lnSpc>
                <a:spcPct val="95000"/>
              </a:lnSpc>
              <a:tabLst>
                <a:tab pos="6061075" algn="r"/>
                <a:tab pos="7599363" algn="r"/>
              </a:tabLst>
            </a:pPr>
            <a:r>
              <a:rPr lang="en-US" sz="2200" dirty="0">
                <a:solidFill>
                  <a:schemeClr val="dk1"/>
                </a:solidFill>
              </a:rPr>
              <a:t>Salaries and Wages Payable 		1,200</a:t>
            </a:r>
          </a:p>
          <a:p>
            <a:pPr>
              <a:lnSpc>
                <a:spcPct val="95000"/>
              </a:lnSpc>
              <a:tabLst>
                <a:tab pos="6061075" algn="r"/>
                <a:tab pos="7599363" algn="r"/>
              </a:tabLst>
            </a:pPr>
            <a:r>
              <a:rPr lang="en-US" sz="2200" dirty="0">
                <a:solidFill>
                  <a:schemeClr val="dk1"/>
                </a:solidFill>
              </a:rPr>
              <a:t>Interest Payable 		50</a:t>
            </a:r>
          </a:p>
          <a:p>
            <a:pPr>
              <a:lnSpc>
                <a:spcPct val="95000"/>
              </a:lnSpc>
              <a:tabLst>
                <a:tab pos="6061075" algn="r"/>
                <a:tab pos="7599363" algn="r"/>
              </a:tabLst>
            </a:pPr>
            <a:r>
              <a:rPr lang="en-US" sz="2200" dirty="0">
                <a:solidFill>
                  <a:schemeClr val="dk1"/>
                </a:solidFill>
              </a:rPr>
              <a:t>Share Capital—Ordinary 		10,000</a:t>
            </a:r>
          </a:p>
          <a:p>
            <a:pPr>
              <a:lnSpc>
                <a:spcPct val="95000"/>
              </a:lnSpc>
              <a:tabLst>
                <a:tab pos="6061075" algn="r"/>
                <a:tab pos="7599363" algn="r"/>
              </a:tabLst>
            </a:pPr>
            <a:r>
              <a:rPr lang="en-US" sz="2200" dirty="0">
                <a:solidFill>
                  <a:schemeClr val="dk1"/>
                </a:solidFill>
              </a:rPr>
              <a:t>Retained Earnings 		2,360</a:t>
            </a:r>
          </a:p>
          <a:p>
            <a:pPr>
              <a:lnSpc>
                <a:spcPct val="95000"/>
              </a:lnSpc>
              <a:tabLst>
                <a:tab pos="6061075" algn="r"/>
                <a:tab pos="7599363" algn="r"/>
              </a:tabLst>
            </a:pPr>
            <a:r>
              <a:rPr lang="en-US" sz="2200" dirty="0">
                <a:solidFill>
                  <a:schemeClr val="dk1"/>
                </a:solidFill>
              </a:rPr>
              <a:t>	 </a:t>
            </a:r>
            <a:r>
              <a:rPr lang="en-US" sz="2200" b="1" dirty="0">
                <a:solidFill>
                  <a:srgbClr val="990000"/>
                </a:solidFill>
              </a:rPr>
              <a:t>₺21,950 	 ₺21,950</a:t>
            </a:r>
          </a:p>
        </p:txBody>
      </p:sp>
      <p:cxnSp>
        <p:nvCxnSpPr>
          <p:cNvPr id="8" name="Straight Connector 7" descr="Double underline for Debit total"/>
          <p:cNvCxnSpPr/>
          <p:nvPr/>
        </p:nvCxnSpPr>
        <p:spPr>
          <a:xfrm flipH="1">
            <a:off x="5867400" y="6172200"/>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descr="line under Debit"/>
          <p:cNvCxnSpPr/>
          <p:nvPr/>
        </p:nvCxnSpPr>
        <p:spPr>
          <a:xfrm flipH="1">
            <a:off x="5867400" y="1747024"/>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Double underline for Credit total"/>
          <p:cNvCxnSpPr/>
          <p:nvPr/>
        </p:nvCxnSpPr>
        <p:spPr>
          <a:xfrm flipH="1">
            <a:off x="7408128" y="6172200"/>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descr="Line above credit total"/>
          <p:cNvCxnSpPr/>
          <p:nvPr/>
        </p:nvCxnSpPr>
        <p:spPr>
          <a:xfrm flipH="1">
            <a:off x="7408128" y="5889704"/>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Double underline for Credit total"/>
          <p:cNvCxnSpPr/>
          <p:nvPr/>
        </p:nvCxnSpPr>
        <p:spPr>
          <a:xfrm flipH="1">
            <a:off x="7408128" y="6220520"/>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descr="Line under Credit"/>
          <p:cNvCxnSpPr/>
          <p:nvPr/>
        </p:nvCxnSpPr>
        <p:spPr>
          <a:xfrm flipH="1">
            <a:off x="7408128" y="1752600"/>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descr="Double underline for Debit total"/>
          <p:cNvCxnSpPr/>
          <p:nvPr/>
        </p:nvCxnSpPr>
        <p:spPr>
          <a:xfrm flipH="1">
            <a:off x="5867400" y="6226096"/>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descr="Line above debit total"/>
          <p:cNvCxnSpPr/>
          <p:nvPr/>
        </p:nvCxnSpPr>
        <p:spPr>
          <a:xfrm flipH="1">
            <a:off x="5867400" y="5889704"/>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Tree>
    <p:extLst>
      <p:ext uri="{BB962C8B-B14F-4D97-AF65-F5344CB8AC3E}">
        <p14:creationId xmlns:p14="http://schemas.microsoft.com/office/powerpoint/2010/main" val="348530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pPr>
            <a:r>
              <a:rPr lang="en-US" sz="2400" dirty="0"/>
              <a:t>Hancock Company has the following balances in selected accounts of its adjusted trial balance.</a:t>
            </a:r>
          </a:p>
          <a:p>
            <a:pPr marL="0" indent="0">
              <a:lnSpc>
                <a:spcPct val="100000"/>
              </a:lnSpc>
              <a:spcBef>
                <a:spcPts val="1200"/>
              </a:spcBef>
              <a:buNone/>
              <a:tabLst>
                <a:tab pos="3716338" algn="r"/>
                <a:tab pos="4059238" algn="l"/>
                <a:tab pos="8229600" algn="r"/>
              </a:tabLst>
            </a:pPr>
            <a:r>
              <a:rPr lang="en-US" sz="2400" dirty="0"/>
              <a:t>Accounts Payable 	€27,000 	Dividends	€15,000</a:t>
            </a:r>
          </a:p>
          <a:p>
            <a:pPr marL="0" indent="0">
              <a:lnSpc>
                <a:spcPct val="100000"/>
              </a:lnSpc>
              <a:spcBef>
                <a:spcPts val="300"/>
              </a:spcBef>
              <a:buNone/>
              <a:tabLst>
                <a:tab pos="3716338" algn="r"/>
                <a:tab pos="4059238" algn="l"/>
                <a:tab pos="8229600" algn="r"/>
              </a:tabLst>
            </a:pPr>
            <a:r>
              <a:rPr lang="en-US" sz="2400" dirty="0"/>
              <a:t>Service Revenue 	98,000 	Share Capital—Ordinary	42,000</a:t>
            </a:r>
          </a:p>
          <a:p>
            <a:pPr marL="0" indent="0">
              <a:lnSpc>
                <a:spcPct val="100000"/>
              </a:lnSpc>
              <a:spcBef>
                <a:spcPts val="300"/>
              </a:spcBef>
              <a:buNone/>
              <a:tabLst>
                <a:tab pos="3716338" algn="r"/>
                <a:tab pos="4059238" algn="l"/>
                <a:tab pos="8229600" algn="r"/>
              </a:tabLst>
            </a:pPr>
            <a:r>
              <a:rPr lang="en-US" sz="2400" dirty="0"/>
              <a:t>Rent Expense 	22,000 	Accounts Receivable 	38,000</a:t>
            </a:r>
          </a:p>
          <a:p>
            <a:pPr marL="0" indent="0">
              <a:lnSpc>
                <a:spcPct val="100000"/>
              </a:lnSpc>
              <a:spcBef>
                <a:spcPts val="300"/>
              </a:spcBef>
              <a:buNone/>
              <a:tabLst>
                <a:tab pos="3716338" algn="r"/>
                <a:tab pos="4059238" algn="l"/>
                <a:tab pos="8229600" algn="r"/>
              </a:tabLst>
            </a:pPr>
            <a:r>
              <a:rPr lang="en-US" sz="2400" dirty="0"/>
              <a:t>Salaries and Wages 		Supplies Expense 	7,000</a:t>
            </a:r>
          </a:p>
          <a:p>
            <a:pPr indent="0">
              <a:lnSpc>
                <a:spcPct val="100000"/>
              </a:lnSpc>
              <a:spcBef>
                <a:spcPts val="0"/>
              </a:spcBef>
              <a:buNone/>
              <a:tabLst>
                <a:tab pos="3716338" algn="r"/>
                <a:tab pos="4059238" algn="l"/>
                <a:tab pos="8229600" algn="r"/>
              </a:tabLst>
            </a:pPr>
            <a:r>
              <a:rPr lang="en-US" sz="2400" dirty="0"/>
              <a:t>Expense 	51,000 	</a:t>
            </a:r>
          </a:p>
          <a:p>
            <a:pPr marL="0" indent="0">
              <a:lnSpc>
                <a:spcPct val="100000"/>
              </a:lnSpc>
              <a:spcBef>
                <a:spcPts val="1200"/>
              </a:spcBef>
              <a:buNone/>
            </a:pPr>
            <a:r>
              <a:rPr lang="en-US" sz="2400" b="1" dirty="0"/>
              <a:t>Prepare the closing entries at December 31.</a:t>
            </a:r>
          </a:p>
          <a:p>
            <a:pPr marL="914400" indent="-457200">
              <a:spcBef>
                <a:spcPts val="1800"/>
              </a:spcBef>
              <a:buNone/>
              <a:tabLst>
                <a:tab pos="6518275" algn="r"/>
                <a:tab pos="8001000" algn="r"/>
              </a:tabLst>
            </a:pPr>
            <a:r>
              <a:rPr lang="en-US" sz="2400" dirty="0"/>
              <a:t>Service Revenue 	98,000</a:t>
            </a:r>
          </a:p>
          <a:p>
            <a:pPr marL="914400" indent="-457200">
              <a:lnSpc>
                <a:spcPct val="100000"/>
              </a:lnSpc>
              <a:spcBef>
                <a:spcPts val="600"/>
              </a:spcBef>
              <a:buNone/>
              <a:tabLst>
                <a:tab pos="6518275" algn="r"/>
                <a:tab pos="8001000" algn="r"/>
              </a:tabLst>
            </a:pPr>
            <a:r>
              <a:rPr lang="en-US" sz="2400" dirty="0"/>
              <a:t>	Income Summary 		98,000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2: </a:t>
            </a:r>
            <a:r>
              <a:rPr lang="en-US" b="1" dirty="0">
                <a:solidFill>
                  <a:srgbClr val="196E78"/>
                </a:solidFill>
                <a:ea typeface="Source Sans Pro" charset="0"/>
              </a:rPr>
              <a:t>Closing Entries </a:t>
            </a:r>
            <a:r>
              <a:rPr lang="en-US" sz="2000" dirty="0">
                <a:solidFill>
                  <a:srgbClr val="196E78"/>
                </a:solidFill>
                <a:ea typeface="Source Sans Pro" charset="0"/>
              </a:rPr>
              <a:t>(1 of 3)</a:t>
            </a:r>
            <a:endParaRPr lang="en-US" sz="2000" b="1" dirty="0"/>
          </a:p>
        </p:txBody>
      </p:sp>
    </p:spTree>
    <p:extLst>
      <p:ext uri="{BB962C8B-B14F-4D97-AF65-F5344CB8AC3E}">
        <p14:creationId xmlns:p14="http://schemas.microsoft.com/office/powerpoint/2010/main" val="19152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304800" y="1828800"/>
            <a:ext cx="8534400" cy="2667000"/>
          </a:xfrm>
          <a:prstGeom prst="rect">
            <a:avLst/>
          </a:prstGeom>
        </p:spPr>
        <p:txBody>
          <a:bodyPr>
            <a:noAutofit/>
          </a:bodyPr>
          <a:lstStyle/>
          <a:p>
            <a:pPr>
              <a:lnSpc>
                <a:spcPct val="100000"/>
              </a:lnSpc>
              <a:spcBef>
                <a:spcPts val="600"/>
              </a:spcBef>
            </a:pPr>
            <a:r>
              <a:rPr lang="en-IN" b="1" dirty="0">
                <a:solidFill>
                  <a:srgbClr val="931B21"/>
                </a:solidFill>
              </a:rPr>
              <a:t>Learning Objective 1</a:t>
            </a:r>
            <a:br>
              <a:rPr lang="en-IN" b="1" dirty="0">
                <a:solidFill>
                  <a:srgbClr val="931B21"/>
                </a:solidFill>
              </a:rPr>
            </a:br>
            <a:r>
              <a:rPr lang="en-IN" b="1" dirty="0">
                <a:solidFill>
                  <a:schemeClr val="accent1"/>
                </a:solidFill>
              </a:rPr>
              <a:t>Prepare a Worksheet</a:t>
            </a:r>
            <a:endParaRPr lang="en-US" b="1" dirty="0">
              <a:solidFill>
                <a:schemeClr val="accent1"/>
              </a:solidFill>
            </a:endParaRPr>
          </a:p>
        </p:txBody>
      </p:sp>
      <p:sp>
        <p:nvSpPr>
          <p:cNvPr id="5" name="Slide Number Placeholder "/>
          <p:cNvSpPr>
            <a:spLocks noGrp="1"/>
          </p:cNvSpPr>
          <p:nvPr>
            <p:ph type="sldNum" sz="quarter" idx="10"/>
          </p:nvPr>
        </p:nvSpPr>
        <p:spPr/>
        <p:txBody>
          <a:bodyPr/>
          <a:lstStyle/>
          <a:p>
            <a:fld id="{67B19427-F580-D146-B60E-4CADEE75497F}" type="slidenum">
              <a:rPr lang="en-US" smtClean="0"/>
              <a:pPr/>
              <a:t>3</a:t>
            </a:fld>
            <a:endParaRPr lang="en-US" dirty="0"/>
          </a:p>
        </p:txBody>
      </p:sp>
      <p:sp>
        <p:nvSpPr>
          <p:cNvPr id="6" name="Footer Placeholder "/>
          <p:cNvSpPr>
            <a:spLocks noGrp="1"/>
          </p:cNvSpPr>
          <p:nvPr>
            <p:ph type="ftr" sz="quarter" idx="11"/>
          </p:nvPr>
        </p:nvSpPr>
        <p:spPr/>
        <p:txBody>
          <a:bodyPr/>
          <a:lstStyle/>
          <a:p>
            <a:r>
              <a:rPr lang="en-US" dirty="0"/>
              <a:t>Copyright ©2019 John Wiley &amp; Sons, Inc. </a:t>
            </a:r>
          </a:p>
        </p:txBody>
      </p:sp>
      <p:sp>
        <p:nvSpPr>
          <p:cNvPr id="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412647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tabLst>
                <a:tab pos="3716338" algn="r"/>
                <a:tab pos="4114800" algn="l"/>
                <a:tab pos="8229600" algn="r"/>
              </a:tabLst>
            </a:pPr>
            <a:r>
              <a:rPr lang="en-US" sz="2400" dirty="0"/>
              <a:t>Accounts Payable 	€27,000 	Dividends 	€15,000</a:t>
            </a:r>
          </a:p>
          <a:p>
            <a:pPr marL="0" indent="0">
              <a:lnSpc>
                <a:spcPct val="100000"/>
              </a:lnSpc>
              <a:spcBef>
                <a:spcPts val="300"/>
              </a:spcBef>
              <a:buNone/>
              <a:tabLst>
                <a:tab pos="3716338" algn="r"/>
                <a:tab pos="4114800" algn="l"/>
                <a:tab pos="8229600" algn="r"/>
              </a:tabLst>
            </a:pPr>
            <a:r>
              <a:rPr lang="en-US" sz="2400" dirty="0"/>
              <a:t>Service Revenue 	98,000 	Share Capital—Ordinary	42,000</a:t>
            </a:r>
          </a:p>
          <a:p>
            <a:pPr marL="0" indent="0">
              <a:lnSpc>
                <a:spcPct val="100000"/>
              </a:lnSpc>
              <a:spcBef>
                <a:spcPts val="300"/>
              </a:spcBef>
              <a:buNone/>
              <a:tabLst>
                <a:tab pos="3716338" algn="r"/>
                <a:tab pos="4114800" algn="l"/>
                <a:tab pos="8229600" algn="r"/>
              </a:tabLst>
            </a:pPr>
            <a:r>
              <a:rPr lang="en-US" sz="2400" dirty="0"/>
              <a:t>Rent Expense 	22,000 	Accounts Receivable 	38,000</a:t>
            </a:r>
          </a:p>
          <a:p>
            <a:pPr marL="0" indent="0">
              <a:lnSpc>
                <a:spcPct val="100000"/>
              </a:lnSpc>
              <a:spcBef>
                <a:spcPts val="300"/>
              </a:spcBef>
              <a:buNone/>
              <a:tabLst>
                <a:tab pos="3716338" algn="r"/>
                <a:tab pos="4114800" algn="l"/>
                <a:tab pos="8229600" algn="r"/>
              </a:tabLst>
            </a:pPr>
            <a:r>
              <a:rPr lang="en-US" sz="2400" dirty="0"/>
              <a:t>Salaries and Wages 		Supplies Expense 	7,000</a:t>
            </a:r>
          </a:p>
          <a:p>
            <a:pPr indent="0">
              <a:lnSpc>
                <a:spcPct val="100000"/>
              </a:lnSpc>
              <a:spcBef>
                <a:spcPts val="0"/>
              </a:spcBef>
              <a:buNone/>
              <a:tabLst>
                <a:tab pos="3716338" algn="r"/>
                <a:tab pos="4232275" algn="l"/>
                <a:tab pos="8229600" algn="r"/>
              </a:tabLst>
            </a:pPr>
            <a:r>
              <a:rPr lang="en-US" sz="2400" dirty="0"/>
              <a:t>Expense 	51,000 	</a:t>
            </a:r>
          </a:p>
          <a:p>
            <a:pPr marL="0" indent="0">
              <a:lnSpc>
                <a:spcPct val="100000"/>
              </a:lnSpc>
              <a:spcBef>
                <a:spcPts val="1200"/>
              </a:spcBef>
              <a:buNone/>
            </a:pPr>
            <a:r>
              <a:rPr lang="en-US" sz="2400" b="1" dirty="0"/>
              <a:t>Prepare the closing entries at December 31.</a:t>
            </a:r>
          </a:p>
          <a:p>
            <a:pPr marL="914400" indent="-457200">
              <a:spcBef>
                <a:spcPts val="1800"/>
              </a:spcBef>
              <a:buNone/>
              <a:tabLst>
                <a:tab pos="6518275" algn="r"/>
                <a:tab pos="8001000" algn="r"/>
              </a:tabLst>
            </a:pPr>
            <a:r>
              <a:rPr lang="en-US" sz="2400" dirty="0"/>
              <a:t>Income Summary 	80,000</a:t>
            </a:r>
          </a:p>
          <a:p>
            <a:pPr marL="914400" indent="-457200">
              <a:lnSpc>
                <a:spcPct val="100000"/>
              </a:lnSpc>
              <a:spcBef>
                <a:spcPts val="600"/>
              </a:spcBef>
              <a:buNone/>
              <a:tabLst>
                <a:tab pos="6518275" algn="r"/>
                <a:tab pos="8001000" algn="r"/>
              </a:tabLst>
            </a:pPr>
            <a:r>
              <a:rPr lang="en-US" sz="2400" dirty="0"/>
              <a:t>	Salaries and Wages Expense 		51,000</a:t>
            </a:r>
          </a:p>
          <a:p>
            <a:pPr marL="914400" indent="-457200">
              <a:lnSpc>
                <a:spcPct val="100000"/>
              </a:lnSpc>
              <a:spcBef>
                <a:spcPts val="600"/>
              </a:spcBef>
              <a:buNone/>
              <a:tabLst>
                <a:tab pos="6518275" algn="r"/>
                <a:tab pos="8001000" algn="r"/>
              </a:tabLst>
            </a:pPr>
            <a:r>
              <a:rPr lang="en-US" sz="2400" dirty="0"/>
              <a:t>	Rent Expense 		22,000</a:t>
            </a:r>
          </a:p>
          <a:p>
            <a:pPr marL="914400" indent="-457200">
              <a:lnSpc>
                <a:spcPct val="100000"/>
              </a:lnSpc>
              <a:spcBef>
                <a:spcPts val="600"/>
              </a:spcBef>
              <a:buNone/>
              <a:tabLst>
                <a:tab pos="6518275" algn="r"/>
                <a:tab pos="8001000" algn="r"/>
              </a:tabLst>
            </a:pPr>
            <a:r>
              <a:rPr lang="en-US" sz="2400" dirty="0"/>
              <a:t>	Supplies Expense 		7,000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2: </a:t>
            </a:r>
            <a:r>
              <a:rPr lang="en-US" b="1" dirty="0">
                <a:solidFill>
                  <a:srgbClr val="196E78"/>
                </a:solidFill>
                <a:ea typeface="Source Sans Pro" charset="0"/>
              </a:rPr>
              <a:t>Closing Entries </a:t>
            </a:r>
            <a:r>
              <a:rPr lang="en-US" sz="2000" dirty="0">
                <a:solidFill>
                  <a:srgbClr val="196E78"/>
                </a:solidFill>
                <a:ea typeface="Source Sans Pro" charset="0"/>
              </a:rPr>
              <a:t>(2 of 3)</a:t>
            </a:r>
            <a:endParaRPr lang="en-US" sz="2000" b="1" dirty="0"/>
          </a:p>
        </p:txBody>
      </p:sp>
    </p:spTree>
    <p:extLst>
      <p:ext uri="{BB962C8B-B14F-4D97-AF65-F5344CB8AC3E}">
        <p14:creationId xmlns:p14="http://schemas.microsoft.com/office/powerpoint/2010/main" val="128076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tabLst>
                <a:tab pos="3716338" algn="r"/>
                <a:tab pos="4114800" algn="l"/>
                <a:tab pos="8229600" algn="r"/>
              </a:tabLst>
            </a:pPr>
            <a:r>
              <a:rPr lang="en-US" sz="2400" dirty="0"/>
              <a:t>Accounts Payable 	€27,000 	Dividends 	€15,000</a:t>
            </a:r>
          </a:p>
          <a:p>
            <a:pPr marL="0" indent="0">
              <a:lnSpc>
                <a:spcPct val="100000"/>
              </a:lnSpc>
              <a:spcBef>
                <a:spcPts val="300"/>
              </a:spcBef>
              <a:buNone/>
              <a:tabLst>
                <a:tab pos="3716338" algn="r"/>
                <a:tab pos="4114800" algn="l"/>
                <a:tab pos="8229600" algn="r"/>
              </a:tabLst>
            </a:pPr>
            <a:r>
              <a:rPr lang="en-US" sz="2400" dirty="0"/>
              <a:t>Service Revenue 	98,000 	Share Capital—Ordinary	42,000</a:t>
            </a:r>
          </a:p>
          <a:p>
            <a:pPr marL="0" indent="0">
              <a:lnSpc>
                <a:spcPct val="100000"/>
              </a:lnSpc>
              <a:spcBef>
                <a:spcPts val="300"/>
              </a:spcBef>
              <a:buNone/>
              <a:tabLst>
                <a:tab pos="3716338" algn="r"/>
                <a:tab pos="4114800" algn="l"/>
                <a:tab pos="8229600" algn="r"/>
              </a:tabLst>
            </a:pPr>
            <a:r>
              <a:rPr lang="en-US" sz="2400" dirty="0"/>
              <a:t>Rent Expense 	22,000 	Accounts Receivable 	38,000</a:t>
            </a:r>
          </a:p>
          <a:p>
            <a:pPr marL="0" indent="0">
              <a:lnSpc>
                <a:spcPct val="100000"/>
              </a:lnSpc>
              <a:spcBef>
                <a:spcPts val="300"/>
              </a:spcBef>
              <a:buNone/>
              <a:tabLst>
                <a:tab pos="3716338" algn="r"/>
                <a:tab pos="4114800" algn="l"/>
                <a:tab pos="8229600" algn="r"/>
              </a:tabLst>
            </a:pPr>
            <a:r>
              <a:rPr lang="en-US" sz="2400" dirty="0"/>
              <a:t>Salaries and Wages 		Supplies Expense 	7,000</a:t>
            </a:r>
          </a:p>
          <a:p>
            <a:pPr indent="0">
              <a:lnSpc>
                <a:spcPct val="100000"/>
              </a:lnSpc>
              <a:spcBef>
                <a:spcPts val="0"/>
              </a:spcBef>
              <a:buNone/>
              <a:tabLst>
                <a:tab pos="3716338" algn="r"/>
                <a:tab pos="4232275" algn="l"/>
                <a:tab pos="8229600" algn="r"/>
              </a:tabLst>
            </a:pPr>
            <a:r>
              <a:rPr lang="en-US" sz="2400" dirty="0"/>
              <a:t>Expense 	51,000 	</a:t>
            </a:r>
          </a:p>
          <a:p>
            <a:pPr marL="0" indent="0">
              <a:lnSpc>
                <a:spcPct val="100000"/>
              </a:lnSpc>
              <a:spcBef>
                <a:spcPts val="1200"/>
              </a:spcBef>
              <a:buNone/>
            </a:pPr>
            <a:r>
              <a:rPr lang="en-US" sz="2400" b="1" dirty="0"/>
              <a:t>Prepare the closing entries at December 31.</a:t>
            </a:r>
          </a:p>
          <a:p>
            <a:pPr marL="914400" indent="-457200">
              <a:spcBef>
                <a:spcPts val="1800"/>
              </a:spcBef>
              <a:buNone/>
              <a:tabLst>
                <a:tab pos="6518275" algn="r"/>
                <a:tab pos="8001000" algn="r"/>
              </a:tabLst>
            </a:pPr>
            <a:r>
              <a:rPr lang="en-US" sz="2400" dirty="0"/>
              <a:t>Income Summary 	18,000</a:t>
            </a:r>
          </a:p>
          <a:p>
            <a:pPr marL="914400" indent="-457200">
              <a:lnSpc>
                <a:spcPct val="100000"/>
              </a:lnSpc>
              <a:spcBef>
                <a:spcPts val="600"/>
              </a:spcBef>
              <a:buNone/>
              <a:tabLst>
                <a:tab pos="6518275" algn="r"/>
                <a:tab pos="8001000" algn="r"/>
              </a:tabLst>
            </a:pPr>
            <a:r>
              <a:rPr lang="en-US" sz="2400" dirty="0"/>
              <a:t>	Retained Earnings		18,000</a:t>
            </a:r>
          </a:p>
          <a:p>
            <a:pPr marL="914400" indent="-457200">
              <a:lnSpc>
                <a:spcPct val="100000"/>
              </a:lnSpc>
              <a:spcBef>
                <a:spcPts val="1800"/>
              </a:spcBef>
              <a:buNone/>
              <a:tabLst>
                <a:tab pos="6518275" algn="r"/>
                <a:tab pos="8001000" algn="r"/>
              </a:tabLst>
            </a:pPr>
            <a:r>
              <a:rPr lang="en-US" sz="2400" dirty="0"/>
              <a:t>Retained Earnings	15,000</a:t>
            </a:r>
          </a:p>
          <a:p>
            <a:pPr marL="914400" indent="-457200">
              <a:lnSpc>
                <a:spcPct val="100000"/>
              </a:lnSpc>
              <a:spcBef>
                <a:spcPts val="600"/>
              </a:spcBef>
              <a:buNone/>
              <a:tabLst>
                <a:tab pos="6518275" algn="r"/>
                <a:tab pos="8001000" algn="r"/>
              </a:tabLst>
            </a:pPr>
            <a:r>
              <a:rPr lang="en-US" sz="2400" dirty="0"/>
              <a:t>	Dividends		15,000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2: </a:t>
            </a:r>
            <a:r>
              <a:rPr lang="en-US" b="1" dirty="0">
                <a:solidFill>
                  <a:srgbClr val="196E78"/>
                </a:solidFill>
                <a:ea typeface="Source Sans Pro" charset="0"/>
              </a:rPr>
              <a:t>Closing Entries </a:t>
            </a:r>
            <a:r>
              <a:rPr lang="en-US" sz="2000" dirty="0">
                <a:solidFill>
                  <a:srgbClr val="196E78"/>
                </a:solidFill>
                <a:ea typeface="Source Sans Pro" charset="0"/>
              </a:rPr>
              <a:t>(3 of 3)</a:t>
            </a:r>
            <a:endParaRPr lang="en-US" sz="2000" b="1" dirty="0"/>
          </a:p>
        </p:txBody>
      </p:sp>
    </p:spTree>
    <p:extLst>
      <p:ext uri="{BB962C8B-B14F-4D97-AF65-F5344CB8AC3E}">
        <p14:creationId xmlns:p14="http://schemas.microsoft.com/office/powerpoint/2010/main" val="140960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304800" y="1828800"/>
            <a:ext cx="8534400" cy="2667000"/>
          </a:xfrm>
          <a:prstGeom prst="rect">
            <a:avLst/>
          </a:prstGeom>
        </p:spPr>
        <p:txBody>
          <a:bodyPr>
            <a:noAutofit/>
          </a:bodyPr>
          <a:lstStyle/>
          <a:p>
            <a:pPr>
              <a:lnSpc>
                <a:spcPct val="100000"/>
              </a:lnSpc>
              <a:spcBef>
                <a:spcPts val="600"/>
              </a:spcBef>
            </a:pPr>
            <a:r>
              <a:rPr lang="en-IN" b="1" dirty="0">
                <a:solidFill>
                  <a:srgbClr val="931B21"/>
                </a:solidFill>
              </a:rPr>
              <a:t>Learning Objective 3</a:t>
            </a:r>
            <a:br>
              <a:rPr lang="en-IN" b="1" dirty="0">
                <a:solidFill>
                  <a:srgbClr val="931B21"/>
                </a:solidFill>
              </a:rPr>
            </a:br>
            <a:r>
              <a:rPr lang="en-IN" b="1" dirty="0">
                <a:solidFill>
                  <a:schemeClr val="accent1"/>
                </a:solidFill>
              </a:rPr>
              <a:t>Explain the Steps in the Accounting Cycle and How to Prepare Correcting Entries</a:t>
            </a:r>
            <a:endParaRPr lang="en-US" b="1" dirty="0">
              <a:solidFill>
                <a:schemeClr val="accent1"/>
              </a:solidFill>
            </a:endParaRPr>
          </a:p>
        </p:txBody>
      </p:sp>
      <p:sp>
        <p:nvSpPr>
          <p:cNvPr id="5" name="Slide Number Placeholder "/>
          <p:cNvSpPr>
            <a:spLocks noGrp="1"/>
          </p:cNvSpPr>
          <p:nvPr>
            <p:ph type="sldNum" sz="quarter" idx="10"/>
          </p:nvPr>
        </p:nvSpPr>
        <p:spPr/>
        <p:txBody>
          <a:bodyPr/>
          <a:lstStyle/>
          <a:p>
            <a:fld id="{67B19427-F580-D146-B60E-4CADEE75497F}" type="slidenum">
              <a:rPr lang="en-US" smtClean="0"/>
              <a:pPr/>
              <a:t>32</a:t>
            </a:fld>
            <a:endParaRPr lang="en-US" dirty="0"/>
          </a:p>
        </p:txBody>
      </p:sp>
      <p:sp>
        <p:nvSpPr>
          <p:cNvPr id="6" name="Footer Placeholder "/>
          <p:cNvSpPr>
            <a:spLocks noGrp="1"/>
          </p:cNvSpPr>
          <p:nvPr>
            <p:ph type="ftr" sz="quarter" idx="11"/>
          </p:nvPr>
        </p:nvSpPr>
        <p:spPr/>
        <p:txBody>
          <a:bodyPr/>
          <a:lstStyle/>
          <a:p>
            <a:r>
              <a:rPr lang="en-US" dirty="0"/>
              <a:t>Copyright ©2019 John Wiley &amp; Sons, Inc. </a:t>
            </a:r>
          </a:p>
        </p:txBody>
      </p:sp>
      <p:sp>
        <p:nvSpPr>
          <p:cNvPr id="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2610033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2"/>
          <p:cNvSpPr>
            <a:spLocks noGrp="1"/>
          </p:cNvSpPr>
          <p:nvPr>
            <p:ph type="title"/>
          </p:nvPr>
        </p:nvSpPr>
        <p:spPr>
          <a:xfrm>
            <a:off x="304800" y="609600"/>
            <a:ext cx="66294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The Accounting Cycle</a:t>
            </a:r>
          </a:p>
        </p:txBody>
      </p:sp>
      <p:sp>
        <p:nvSpPr>
          <p:cNvPr id="9" name="Rectangle 4" descr="A flowchart shows the steps in accounting cycle. 1. Analyse business transactions; 2. Journalize the transactions; 3. Post to ledger accounts; 4. Prepare a trial balance; 5. Journalize and post adjusting entries: deferrals and accruals; 6. Prepare an adjusted trial balance; 7. Prepare financial statements; 8. Journalize and post closing entries; 9. Prepare a post-closing trial balance. The cycle continues.&#10;"/>
          <p:cNvSpPr>
            <a:spLocks noChangeArrowheads="1"/>
          </p:cNvSpPr>
          <p:nvPr/>
        </p:nvSpPr>
        <p:spPr bwMode="auto">
          <a:xfrm>
            <a:off x="609600" y="1371600"/>
            <a:ext cx="8077200" cy="4800600"/>
          </a:xfrm>
          <a:prstGeom prst="rect">
            <a:avLst/>
          </a:prstGeom>
          <a:solidFill>
            <a:srgbClr val="99CCFF"/>
          </a:solidFill>
          <a:ln w="12700" cap="sq">
            <a:solidFill>
              <a:srgbClr val="990000"/>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mn-lt"/>
            </a:endParaRPr>
          </a:p>
        </p:txBody>
      </p:sp>
      <p:sp>
        <p:nvSpPr>
          <p:cNvPr id="11" name="Line 5" descr="connecting line"/>
          <p:cNvSpPr>
            <a:spLocks noChangeShapeType="1"/>
          </p:cNvSpPr>
          <p:nvPr/>
        </p:nvSpPr>
        <p:spPr bwMode="auto">
          <a:xfrm flipV="1">
            <a:off x="6781800" y="5334000"/>
            <a:ext cx="0" cy="53340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 name="Line 6" descr="connecting line"/>
          <p:cNvSpPr>
            <a:spLocks noChangeShapeType="1"/>
          </p:cNvSpPr>
          <p:nvPr/>
        </p:nvSpPr>
        <p:spPr bwMode="auto">
          <a:xfrm rot="5400000" flipV="1">
            <a:off x="2743200" y="1524000"/>
            <a:ext cx="0" cy="609600"/>
          </a:xfrm>
          <a:prstGeom prst="line">
            <a:avLst/>
          </a:prstGeom>
          <a:noFill/>
          <a:ln w="38100"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4" name="Line 7" descr="connecting line"/>
          <p:cNvSpPr>
            <a:spLocks noChangeShapeType="1"/>
          </p:cNvSpPr>
          <p:nvPr/>
        </p:nvSpPr>
        <p:spPr bwMode="auto">
          <a:xfrm>
            <a:off x="6172200" y="1828800"/>
            <a:ext cx="609600" cy="0"/>
          </a:xfrm>
          <a:prstGeom prst="line">
            <a:avLst/>
          </a:prstGeom>
          <a:noFill/>
          <a:ln w="3810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 name="Rectangle 8"/>
          <p:cNvSpPr>
            <a:spLocks noChangeArrowheads="1"/>
          </p:cNvSpPr>
          <p:nvPr/>
        </p:nvSpPr>
        <p:spPr bwMode="auto">
          <a:xfrm>
            <a:off x="2819400" y="1600200"/>
            <a:ext cx="3552825" cy="457200"/>
          </a:xfrm>
          <a:prstGeom prst="rect">
            <a:avLst/>
          </a:prstGeom>
          <a:solidFill>
            <a:schemeClr val="bg2"/>
          </a:solidFill>
          <a:ln w="12700" cap="sq">
            <a:solidFill>
              <a:schemeClr val="tx1"/>
            </a:solidFill>
            <a:miter lim="800000"/>
            <a:headEnd type="none" w="sm" len="sm"/>
            <a:tailEnd type="none" w="sm" len="sm"/>
          </a:ln>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800" dirty="0">
                <a:solidFill>
                  <a:schemeClr val="tx1"/>
                </a:solidFill>
                <a:latin typeface="+mn-lt"/>
              </a:rPr>
              <a:t>1. 	Analyze business transactions</a:t>
            </a:r>
          </a:p>
        </p:txBody>
      </p:sp>
      <p:sp>
        <p:nvSpPr>
          <p:cNvPr id="16" name="Line 9" descr="connecting line"/>
          <p:cNvSpPr>
            <a:spLocks noChangeShapeType="1"/>
          </p:cNvSpPr>
          <p:nvPr/>
        </p:nvSpPr>
        <p:spPr bwMode="auto">
          <a:xfrm>
            <a:off x="6781800" y="1828800"/>
            <a:ext cx="0" cy="5334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7" name="Line 10" descr="connecting line"/>
          <p:cNvSpPr>
            <a:spLocks noChangeShapeType="1"/>
          </p:cNvSpPr>
          <p:nvPr/>
        </p:nvSpPr>
        <p:spPr bwMode="auto">
          <a:xfrm>
            <a:off x="6781800" y="2819400"/>
            <a:ext cx="0" cy="3810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8" name="Rectangle 11"/>
          <p:cNvSpPr>
            <a:spLocks noChangeArrowheads="1"/>
          </p:cNvSpPr>
          <p:nvPr/>
        </p:nvSpPr>
        <p:spPr bwMode="auto">
          <a:xfrm>
            <a:off x="5257800" y="2362200"/>
            <a:ext cx="31242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2. 	Journalize the transactions </a:t>
            </a:r>
          </a:p>
        </p:txBody>
      </p:sp>
      <p:sp>
        <p:nvSpPr>
          <p:cNvPr id="19" name="Freeform 12" descr="line"/>
          <p:cNvSpPr>
            <a:spLocks/>
          </p:cNvSpPr>
          <p:nvPr/>
        </p:nvSpPr>
        <p:spPr bwMode="auto">
          <a:xfrm>
            <a:off x="6781800" y="3673475"/>
            <a:ext cx="6350" cy="344488"/>
          </a:xfrm>
          <a:custGeom>
            <a:avLst/>
            <a:gdLst>
              <a:gd name="T0" fmla="*/ 0 w 4"/>
              <a:gd name="T1" fmla="*/ 0 h 217"/>
              <a:gd name="T2" fmla="*/ 2147483647 w 4"/>
              <a:gd name="T3" fmla="*/ 2147483647 h 217"/>
              <a:gd name="T4" fmla="*/ 0 60000 65536"/>
              <a:gd name="T5" fmla="*/ 0 60000 65536"/>
              <a:gd name="T6" fmla="*/ 0 w 4"/>
              <a:gd name="T7" fmla="*/ 0 h 217"/>
              <a:gd name="T8" fmla="*/ 4 w 4"/>
              <a:gd name="T9" fmla="*/ 217 h 217"/>
            </a:gdLst>
            <a:ahLst/>
            <a:cxnLst>
              <a:cxn ang="T4">
                <a:pos x="T0" y="T1"/>
              </a:cxn>
              <a:cxn ang="T5">
                <a:pos x="T2" y="T3"/>
              </a:cxn>
            </a:cxnLst>
            <a:rect l="T6" t="T7" r="T8" b="T9"/>
            <a:pathLst>
              <a:path w="4" h="217">
                <a:moveTo>
                  <a:pt x="0" y="0"/>
                </a:moveTo>
                <a:lnTo>
                  <a:pt x="4" y="217"/>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 name="Freeform 13" descr="line"/>
          <p:cNvSpPr>
            <a:spLocks/>
          </p:cNvSpPr>
          <p:nvPr/>
        </p:nvSpPr>
        <p:spPr bwMode="auto">
          <a:xfrm>
            <a:off x="6781800" y="4511675"/>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1" name="Freeform 14" descr="line"/>
          <p:cNvSpPr>
            <a:spLocks/>
          </p:cNvSpPr>
          <p:nvPr/>
        </p:nvSpPr>
        <p:spPr bwMode="auto">
          <a:xfrm rot="10800000">
            <a:off x="2436813" y="46640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2" name="Freeform 15" descr="line"/>
          <p:cNvSpPr>
            <a:spLocks/>
          </p:cNvSpPr>
          <p:nvPr/>
        </p:nvSpPr>
        <p:spPr bwMode="auto">
          <a:xfrm rot="10800000">
            <a:off x="2436813" y="38258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3" name="Freeform 16" descr="line"/>
          <p:cNvSpPr>
            <a:spLocks/>
          </p:cNvSpPr>
          <p:nvPr/>
        </p:nvSpPr>
        <p:spPr bwMode="auto">
          <a:xfrm rot="10800000">
            <a:off x="2436813" y="29876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4" name="Line 17" descr="line"/>
          <p:cNvSpPr>
            <a:spLocks noChangeShapeType="1"/>
          </p:cNvSpPr>
          <p:nvPr/>
        </p:nvSpPr>
        <p:spPr bwMode="auto">
          <a:xfrm rot="16200000">
            <a:off x="2171700" y="2095500"/>
            <a:ext cx="533400" cy="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5" name="Rectangle 19"/>
          <p:cNvSpPr>
            <a:spLocks noChangeArrowheads="1"/>
          </p:cNvSpPr>
          <p:nvPr/>
        </p:nvSpPr>
        <p:spPr bwMode="auto">
          <a:xfrm>
            <a:off x="947738" y="48463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6. 	Prepare an adjusted trial balance</a:t>
            </a:r>
          </a:p>
        </p:txBody>
      </p:sp>
      <p:sp>
        <p:nvSpPr>
          <p:cNvPr id="26" name="Rectangle 20"/>
          <p:cNvSpPr>
            <a:spLocks noChangeArrowheads="1"/>
          </p:cNvSpPr>
          <p:nvPr/>
        </p:nvSpPr>
        <p:spPr bwMode="auto">
          <a:xfrm>
            <a:off x="947738" y="40081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7. 	Prepare financial statements</a:t>
            </a:r>
          </a:p>
        </p:txBody>
      </p:sp>
      <p:sp>
        <p:nvSpPr>
          <p:cNvPr id="27" name="Rectangle 21"/>
          <p:cNvSpPr>
            <a:spLocks noChangeArrowheads="1"/>
          </p:cNvSpPr>
          <p:nvPr/>
        </p:nvSpPr>
        <p:spPr bwMode="auto">
          <a:xfrm>
            <a:off x="947738" y="3200400"/>
            <a:ext cx="3128962"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8. 	Journalize and post closing entries</a:t>
            </a:r>
          </a:p>
        </p:txBody>
      </p:sp>
      <p:sp>
        <p:nvSpPr>
          <p:cNvPr id="28" name="Rectangle 22"/>
          <p:cNvSpPr>
            <a:spLocks noChangeArrowheads="1"/>
          </p:cNvSpPr>
          <p:nvPr/>
        </p:nvSpPr>
        <p:spPr bwMode="auto">
          <a:xfrm>
            <a:off x="947738" y="23317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9. 	Prepare a post-closing trial balance</a:t>
            </a:r>
          </a:p>
        </p:txBody>
      </p:sp>
      <p:sp>
        <p:nvSpPr>
          <p:cNvPr id="29" name="Rectangle 23"/>
          <p:cNvSpPr>
            <a:spLocks noChangeArrowheads="1"/>
          </p:cNvSpPr>
          <p:nvPr/>
        </p:nvSpPr>
        <p:spPr bwMode="auto">
          <a:xfrm>
            <a:off x="5257800" y="4038600"/>
            <a:ext cx="30861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4.  Prepare a trial balance</a:t>
            </a:r>
          </a:p>
        </p:txBody>
      </p:sp>
      <p:sp>
        <p:nvSpPr>
          <p:cNvPr id="30" name="Rectangle 24"/>
          <p:cNvSpPr>
            <a:spLocks noChangeArrowheads="1"/>
          </p:cNvSpPr>
          <p:nvPr/>
        </p:nvSpPr>
        <p:spPr bwMode="auto">
          <a:xfrm>
            <a:off x="5257800" y="3200400"/>
            <a:ext cx="30861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3.  Post to ledger accounts</a:t>
            </a:r>
          </a:p>
        </p:txBody>
      </p:sp>
      <p:sp>
        <p:nvSpPr>
          <p:cNvPr id="31" name="Line 25" descr="line&#10;"/>
          <p:cNvSpPr>
            <a:spLocks noChangeShapeType="1"/>
          </p:cNvSpPr>
          <p:nvPr/>
        </p:nvSpPr>
        <p:spPr bwMode="auto">
          <a:xfrm>
            <a:off x="2438400" y="5867400"/>
            <a:ext cx="4343400" cy="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2" name="Rectangle 29"/>
          <p:cNvSpPr>
            <a:spLocks noChangeArrowheads="1"/>
          </p:cNvSpPr>
          <p:nvPr/>
        </p:nvSpPr>
        <p:spPr bwMode="auto">
          <a:xfrm>
            <a:off x="5257800" y="4846320"/>
            <a:ext cx="3086100"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5.  Journalize and post adjusting entries</a:t>
            </a:r>
          </a:p>
        </p:txBody>
      </p:sp>
      <p:sp>
        <p:nvSpPr>
          <p:cNvPr id="33" name="Freeform 33" descr="line&#10;"/>
          <p:cNvSpPr>
            <a:spLocks/>
          </p:cNvSpPr>
          <p:nvPr/>
        </p:nvSpPr>
        <p:spPr bwMode="auto">
          <a:xfrm rot="10800000">
            <a:off x="2438400" y="5502275"/>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 name="Slide Number Placeholder "/>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415163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1. Analyze Business Transactions</a:t>
            </a:r>
          </a:p>
        </p:txBody>
      </p:sp>
      <p:graphicFrame>
        <p:nvGraphicFramePr>
          <p:cNvPr id="11" name="Table 10" descr="table is screen readable"/>
          <p:cNvGraphicFramePr>
            <a:graphicFrameLocks noGrp="1"/>
          </p:cNvGraphicFramePr>
          <p:nvPr>
            <p:extLst>
              <p:ext uri="{D42A27DB-BD31-4B8C-83A1-F6EECF244321}">
                <p14:modId xmlns:p14="http://schemas.microsoft.com/office/powerpoint/2010/main" val="1150322773"/>
              </p:ext>
            </p:extLst>
          </p:nvPr>
        </p:nvGraphicFramePr>
        <p:xfrm>
          <a:off x="265812" y="1700790"/>
          <a:ext cx="8379592" cy="1852978"/>
        </p:xfrm>
        <a:graphic>
          <a:graphicData uri="http://schemas.openxmlformats.org/drawingml/2006/table">
            <a:tbl>
              <a:tblPr firstRow="1">
                <a:tableStyleId>{5C22544A-7EE6-4342-B048-85BDC9FD1C3A}</a:tableStyleId>
              </a:tblPr>
              <a:tblGrid>
                <a:gridCol w="421880">
                  <a:extLst>
                    <a:ext uri="{9D8B030D-6E8A-4147-A177-3AD203B41FA5}">
                      <a16:colId xmlns:a16="http://schemas.microsoft.com/office/drawing/2014/main" val="20000"/>
                    </a:ext>
                  </a:extLst>
                </a:gridCol>
                <a:gridCol w="92706">
                  <a:extLst>
                    <a:ext uri="{9D8B030D-6E8A-4147-A177-3AD203B41FA5}">
                      <a16:colId xmlns:a16="http://schemas.microsoft.com/office/drawing/2014/main" val="20001"/>
                    </a:ext>
                  </a:extLst>
                </a:gridCol>
                <a:gridCol w="775258">
                  <a:extLst>
                    <a:ext uri="{9D8B030D-6E8A-4147-A177-3AD203B41FA5}">
                      <a16:colId xmlns:a16="http://schemas.microsoft.com/office/drawing/2014/main" val="20002"/>
                    </a:ext>
                  </a:extLst>
                </a:gridCol>
                <a:gridCol w="92706">
                  <a:extLst>
                    <a:ext uri="{9D8B030D-6E8A-4147-A177-3AD203B41FA5}">
                      <a16:colId xmlns:a16="http://schemas.microsoft.com/office/drawing/2014/main" val="20003"/>
                    </a:ext>
                  </a:extLst>
                </a:gridCol>
                <a:gridCol w="908798">
                  <a:extLst>
                    <a:ext uri="{9D8B030D-6E8A-4147-A177-3AD203B41FA5}">
                      <a16:colId xmlns:a16="http://schemas.microsoft.com/office/drawing/2014/main" val="20004"/>
                    </a:ext>
                  </a:extLst>
                </a:gridCol>
                <a:gridCol w="92706">
                  <a:extLst>
                    <a:ext uri="{9D8B030D-6E8A-4147-A177-3AD203B41FA5}">
                      <a16:colId xmlns:a16="http://schemas.microsoft.com/office/drawing/2014/main" val="20005"/>
                    </a:ext>
                  </a:extLst>
                </a:gridCol>
                <a:gridCol w="813802">
                  <a:extLst>
                    <a:ext uri="{9D8B030D-6E8A-4147-A177-3AD203B41FA5}">
                      <a16:colId xmlns:a16="http://schemas.microsoft.com/office/drawing/2014/main" val="20006"/>
                    </a:ext>
                  </a:extLst>
                </a:gridCol>
                <a:gridCol w="92706">
                  <a:extLst>
                    <a:ext uri="{9D8B030D-6E8A-4147-A177-3AD203B41FA5}">
                      <a16:colId xmlns:a16="http://schemas.microsoft.com/office/drawing/2014/main" val="20007"/>
                    </a:ext>
                  </a:extLst>
                </a:gridCol>
                <a:gridCol w="678421">
                  <a:extLst>
                    <a:ext uri="{9D8B030D-6E8A-4147-A177-3AD203B41FA5}">
                      <a16:colId xmlns:a16="http://schemas.microsoft.com/office/drawing/2014/main" val="20008"/>
                    </a:ext>
                  </a:extLst>
                </a:gridCol>
                <a:gridCol w="119880">
                  <a:extLst>
                    <a:ext uri="{9D8B030D-6E8A-4147-A177-3AD203B41FA5}">
                      <a16:colId xmlns:a16="http://schemas.microsoft.com/office/drawing/2014/main" val="20009"/>
                    </a:ext>
                  </a:extLst>
                </a:gridCol>
                <a:gridCol w="830820">
                  <a:extLst>
                    <a:ext uri="{9D8B030D-6E8A-4147-A177-3AD203B41FA5}">
                      <a16:colId xmlns:a16="http://schemas.microsoft.com/office/drawing/2014/main" val="20010"/>
                    </a:ext>
                  </a:extLst>
                </a:gridCol>
                <a:gridCol w="145020">
                  <a:extLst>
                    <a:ext uri="{9D8B030D-6E8A-4147-A177-3AD203B41FA5}">
                      <a16:colId xmlns:a16="http://schemas.microsoft.com/office/drawing/2014/main" val="20011"/>
                    </a:ext>
                  </a:extLst>
                </a:gridCol>
                <a:gridCol w="775258">
                  <a:extLst>
                    <a:ext uri="{9D8B030D-6E8A-4147-A177-3AD203B41FA5}">
                      <a16:colId xmlns:a16="http://schemas.microsoft.com/office/drawing/2014/main" val="20012"/>
                    </a:ext>
                  </a:extLst>
                </a:gridCol>
                <a:gridCol w="92706">
                  <a:extLst>
                    <a:ext uri="{9D8B030D-6E8A-4147-A177-3AD203B41FA5}">
                      <a16:colId xmlns:a16="http://schemas.microsoft.com/office/drawing/2014/main" val="20013"/>
                    </a:ext>
                  </a:extLst>
                </a:gridCol>
                <a:gridCol w="829233">
                  <a:extLst>
                    <a:ext uri="{9D8B030D-6E8A-4147-A177-3AD203B41FA5}">
                      <a16:colId xmlns:a16="http://schemas.microsoft.com/office/drawing/2014/main" val="20014"/>
                    </a:ext>
                  </a:extLst>
                </a:gridCol>
                <a:gridCol w="92706">
                  <a:extLst>
                    <a:ext uri="{9D8B030D-6E8A-4147-A177-3AD203B41FA5}">
                      <a16:colId xmlns:a16="http://schemas.microsoft.com/office/drawing/2014/main" val="20015"/>
                    </a:ext>
                  </a:extLst>
                </a:gridCol>
                <a:gridCol w="731634">
                  <a:extLst>
                    <a:ext uri="{9D8B030D-6E8A-4147-A177-3AD203B41FA5}">
                      <a16:colId xmlns:a16="http://schemas.microsoft.com/office/drawing/2014/main" val="20016"/>
                    </a:ext>
                  </a:extLst>
                </a:gridCol>
                <a:gridCol w="92706">
                  <a:extLst>
                    <a:ext uri="{9D8B030D-6E8A-4147-A177-3AD203B41FA5}">
                      <a16:colId xmlns:a16="http://schemas.microsoft.com/office/drawing/2014/main" val="20017"/>
                    </a:ext>
                  </a:extLst>
                </a:gridCol>
                <a:gridCol w="700646">
                  <a:extLst>
                    <a:ext uri="{9D8B030D-6E8A-4147-A177-3AD203B41FA5}">
                      <a16:colId xmlns:a16="http://schemas.microsoft.com/office/drawing/2014/main" val="20018"/>
                    </a:ext>
                  </a:extLst>
                </a:gridCol>
              </a:tblGrid>
              <a:tr h="148718">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gridSpan="3">
                  <a:txBody>
                    <a:bodyPr/>
                    <a:lstStyle/>
                    <a:p>
                      <a:pPr algn="ctr" fontAlgn="b"/>
                      <a:r>
                        <a:rPr lang="en-US" sz="1500" b="1" i="0" u="none" strike="noStrike" dirty="0">
                          <a:solidFill>
                            <a:srgbClr val="000000"/>
                          </a:solidFill>
                          <a:effectLst/>
                          <a:latin typeface="Calibri" panose="020F0502020204030204" pitchFamily="34" charset="0"/>
                        </a:rPr>
                        <a:t>Assets</a:t>
                      </a: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Liabilities</a:t>
                      </a: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7">
                  <a:txBody>
                    <a:bodyPr/>
                    <a:lstStyle/>
                    <a:p>
                      <a:pPr algn="ctr" fontAlgn="b"/>
                      <a:r>
                        <a:rPr lang="en-US" sz="1500" b="1" i="0" u="none" strike="noStrike" dirty="0">
                          <a:solidFill>
                            <a:srgbClr val="000000"/>
                          </a:solidFill>
                          <a:effectLst/>
                          <a:latin typeface="Calibri" panose="020F0502020204030204" pitchFamily="34" charset="0"/>
                        </a:rPr>
                        <a:t>Equity</a:t>
                      </a: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48718">
                <a:tc>
                  <a:txBody>
                    <a:bodyPr/>
                    <a:lstStyle/>
                    <a:p>
                      <a:pPr algn="ctr" fontAlgn="b"/>
                      <a:r>
                        <a:rPr lang="en-US" sz="1500" b="1" u="none" strike="noStrike" dirty="0">
                          <a:effectLst/>
                        </a:rPr>
                        <a:t>Date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u="none" strike="noStrike" dirty="0">
                          <a:effectLst/>
                        </a:rPr>
                        <a:t>Cash</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Equipment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u="none" strike="noStrike" dirty="0">
                          <a:effectLst/>
                        </a:rPr>
                        <a:t>Accounts </a:t>
                      </a:r>
                    </a:p>
                    <a:p>
                      <a:pPr algn="ctr" fontAlgn="b"/>
                      <a:r>
                        <a:rPr lang="en-US" sz="1500" b="1" u="none" strike="noStrike" dirty="0">
                          <a:effectLst/>
                        </a:rPr>
                        <a:t>Payable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Notes</a:t>
                      </a:r>
                    </a:p>
                    <a:p>
                      <a:pPr algn="ctr" fontAlgn="b"/>
                      <a:r>
                        <a:rPr lang="en-US" sz="1500" b="1" i="0" u="none" strike="noStrike" dirty="0">
                          <a:solidFill>
                            <a:srgbClr val="000000"/>
                          </a:solidFill>
                          <a:effectLst/>
                          <a:latin typeface="Calibri" panose="020F0502020204030204" pitchFamily="34" charset="0"/>
                        </a:rPr>
                        <a:t>Payable</a:t>
                      </a:r>
                    </a:p>
                  </a:txBody>
                  <a:tcPr marL="3454" marR="3454" marT="3454" marB="0" anchor="b">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i="0" u="none" strike="noStrike" dirty="0">
                          <a:solidFill>
                            <a:srgbClr val="000000"/>
                          </a:solidFill>
                          <a:effectLst/>
                          <a:latin typeface="Calibri" panose="020F0502020204030204" pitchFamily="34" charset="0"/>
                        </a:rPr>
                        <a:t>+</a:t>
                      </a:r>
                    </a:p>
                  </a:txBody>
                  <a:tcPr marL="3454" marR="3454" marT="3454"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Unearned</a:t>
                      </a:r>
                    </a:p>
                    <a:p>
                      <a:pPr algn="ctr" fontAlgn="b"/>
                      <a:r>
                        <a:rPr lang="en-US" sz="1500" b="1" i="0" u="none" strike="noStrike" dirty="0">
                          <a:solidFill>
                            <a:srgbClr val="000000"/>
                          </a:solidFill>
                          <a:effectLst/>
                          <a:latin typeface="Calibri" panose="020F0502020204030204" pitchFamily="34" charset="0"/>
                        </a:rPr>
                        <a:t>Revenue</a:t>
                      </a:r>
                    </a:p>
                  </a:txBody>
                  <a:tcPr marL="3454" marR="3454" marT="3454"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i="0" u="none" strike="noStrike" dirty="0">
                          <a:solidFill>
                            <a:srgbClr val="000000"/>
                          </a:solidFill>
                          <a:effectLst/>
                          <a:latin typeface="Calibri" panose="020F0502020204030204" pitchFamily="34" charset="0"/>
                        </a:rPr>
                        <a:t>+</a:t>
                      </a:r>
                    </a:p>
                  </a:txBody>
                  <a:tcPr marL="3454" marR="3454" marT="3454"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Share</a:t>
                      </a:r>
                    </a:p>
                    <a:p>
                      <a:pPr algn="ctr" fontAlgn="b"/>
                      <a:r>
                        <a:rPr lang="en-US" sz="1500" b="1" u="none" strike="noStrike" dirty="0">
                          <a:effectLst/>
                        </a:rPr>
                        <a:t>Capital</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Dividends</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Revenue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Expense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48718">
                <a:tc>
                  <a:txBody>
                    <a:bodyPr/>
                    <a:lstStyle/>
                    <a:p>
                      <a:pPr algn="ctr" fontAlgn="b"/>
                      <a:r>
                        <a:rPr lang="en-US" sz="1500" b="1" u="none" strike="noStrike" dirty="0">
                          <a:effectLst/>
                        </a:rPr>
                        <a:t>1</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u="none" strike="noStrike" dirty="0">
                          <a:effectLst/>
                        </a:rPr>
                        <a:t>+</a:t>
                      </a:r>
                      <a:r>
                        <a:rPr lang="en-US" sz="1500" b="1" u="none" strike="noStrike" kern="1200" dirty="0">
                          <a:solidFill>
                            <a:schemeClr val="dk1"/>
                          </a:solidFill>
                          <a:effectLst/>
                          <a:latin typeface="+mn-lt"/>
                          <a:ea typeface="+mn-ea"/>
                          <a:cs typeface="+mn-cs"/>
                        </a:rPr>
                        <a:t>₺</a:t>
                      </a:r>
                      <a:r>
                        <a:rPr lang="en-US" sz="1500" b="1" u="none" strike="noStrike" dirty="0">
                          <a:effectLst/>
                        </a:rPr>
                        <a:t>10,000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a:t>
                      </a:r>
                      <a:r>
                        <a:rPr lang="en-US" sz="1500" b="1" u="none" strike="noStrike" kern="1200" dirty="0">
                          <a:solidFill>
                            <a:schemeClr val="dk1"/>
                          </a:solidFill>
                          <a:effectLst/>
                          <a:latin typeface="+mn-lt"/>
                          <a:ea typeface="+mn-ea"/>
                          <a:cs typeface="+mn-cs"/>
                        </a:rPr>
                        <a:t>₺10,000</a:t>
                      </a: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48718">
                <a:tc>
                  <a:txBody>
                    <a:bodyPr/>
                    <a:lstStyle/>
                    <a:p>
                      <a:pPr algn="ctr" fontAlgn="b"/>
                      <a:r>
                        <a:rPr lang="en-US" sz="1500" b="1" u="none" strike="noStrike" dirty="0">
                          <a:effectLst/>
                        </a:rPr>
                        <a:t>1</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a:t>
                      </a:r>
                      <a:r>
                        <a:rPr lang="en-US" sz="1500" b="1" u="none" strike="noStrike" kern="1200" dirty="0">
                          <a:solidFill>
                            <a:schemeClr val="dk1"/>
                          </a:solidFill>
                          <a:effectLst/>
                          <a:latin typeface="+mn-lt"/>
                          <a:ea typeface="+mn-ea"/>
                          <a:cs typeface="+mn-cs"/>
                        </a:rPr>
                        <a:t>₺</a:t>
                      </a:r>
                      <a:r>
                        <a:rPr lang="en-US" sz="1500" b="1" u="none" strike="noStrike" dirty="0">
                          <a:effectLst/>
                        </a:rPr>
                        <a:t>5,000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500" b="1" i="0" u="none" strike="noStrike" dirty="0">
                          <a:solidFill>
                            <a:srgbClr val="000000"/>
                          </a:solidFill>
                          <a:effectLst/>
                          <a:latin typeface="Calibri" panose="020F0502020204030204" pitchFamily="34" charset="0"/>
                        </a:rPr>
                        <a:t>+</a:t>
                      </a:r>
                      <a:r>
                        <a:rPr lang="en-US" sz="1500" b="1" u="none" strike="noStrike" kern="1200" dirty="0">
                          <a:solidFill>
                            <a:schemeClr val="dk1"/>
                          </a:solidFill>
                          <a:effectLst/>
                          <a:latin typeface="+mn-lt"/>
                          <a:ea typeface="+mn-ea"/>
                          <a:cs typeface="+mn-cs"/>
                        </a:rPr>
                        <a:t>₺</a:t>
                      </a:r>
                      <a:r>
                        <a:rPr lang="en-US" sz="1500" b="1" i="0" u="none" strike="noStrike" dirty="0">
                          <a:solidFill>
                            <a:srgbClr val="000000"/>
                          </a:solidFill>
                          <a:effectLst/>
                          <a:latin typeface="Calibri" panose="020F0502020204030204" pitchFamily="34" charset="0"/>
                        </a:rPr>
                        <a:t>5,000</a:t>
                      </a: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148718">
                <a:tc>
                  <a:txBody>
                    <a:bodyPr/>
                    <a:lstStyle/>
                    <a:p>
                      <a:pPr algn="ctr" fontAlgn="b"/>
                      <a:r>
                        <a:rPr lang="en-US" sz="1500" b="1" u="none" strike="noStrike" dirty="0">
                          <a:effectLst/>
                        </a:rPr>
                        <a:t>2</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i="0" u="none" strike="noStrike" dirty="0">
                          <a:solidFill>
                            <a:srgbClr val="000000"/>
                          </a:solidFill>
                          <a:effectLst/>
                          <a:latin typeface="Calibri" panose="020F0502020204030204" pitchFamily="34" charset="0"/>
                        </a:rPr>
                        <a:t>+1,200</a:t>
                      </a: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i="0" u="none" strike="noStrike" dirty="0">
                          <a:solidFill>
                            <a:srgbClr val="000000"/>
                          </a:solidFill>
                          <a:effectLst/>
                          <a:latin typeface="Calibri" panose="020F0502020204030204" pitchFamily="34" charset="0"/>
                        </a:rPr>
                        <a:t>+</a:t>
                      </a:r>
                      <a:r>
                        <a:rPr lang="en-US" sz="1500" b="1" u="none" strike="noStrike" kern="1200" dirty="0">
                          <a:solidFill>
                            <a:schemeClr val="dk1"/>
                          </a:solidFill>
                          <a:effectLst/>
                          <a:latin typeface="+mn-lt"/>
                          <a:ea typeface="+mn-ea"/>
                          <a:cs typeface="+mn-cs"/>
                        </a:rPr>
                        <a:t>₺</a:t>
                      </a:r>
                      <a:r>
                        <a:rPr lang="en-US" sz="1500" b="1" i="0" u="none" strike="noStrike" dirty="0">
                          <a:solidFill>
                            <a:srgbClr val="000000"/>
                          </a:solidFill>
                          <a:effectLst/>
                          <a:latin typeface="Calibri" panose="020F0502020204030204" pitchFamily="34" charset="0"/>
                        </a:rPr>
                        <a:t>1,200</a:t>
                      </a: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148718">
                <a:tc>
                  <a:txBody>
                    <a:bodyPr/>
                    <a:lstStyle/>
                    <a:p>
                      <a:pPr algn="ctr" fontAlgn="b"/>
                      <a:r>
                        <a:rPr lang="en-US" sz="1500" b="1" u="none" strike="noStrike" dirty="0">
                          <a:effectLst/>
                        </a:rPr>
                        <a:t>3</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u="none" strike="noStrike" dirty="0">
                          <a:effectLst/>
                        </a:rPr>
                        <a:t>-1,200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45720"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1" u="none" strike="noStrike" dirty="0">
                          <a:effectLst/>
                        </a:rPr>
                        <a:t>-</a:t>
                      </a:r>
                      <a:r>
                        <a:rPr lang="en-US" sz="1500" b="1" u="none" strike="noStrike" kern="1200" dirty="0">
                          <a:solidFill>
                            <a:schemeClr val="dk1"/>
                          </a:solidFill>
                          <a:effectLst/>
                          <a:latin typeface="+mn-lt"/>
                          <a:ea typeface="+mn-ea"/>
                          <a:cs typeface="+mn-cs"/>
                        </a:rPr>
                        <a:t>₺</a:t>
                      </a:r>
                      <a:r>
                        <a:rPr lang="en-US" sz="1500" b="1" u="none" strike="noStrike" dirty="0">
                          <a:effectLst/>
                        </a:rPr>
                        <a:t>1,200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148718">
                <a:tc>
                  <a:txBody>
                    <a:bodyPr/>
                    <a:lstStyle/>
                    <a:p>
                      <a:pPr algn="ctr" fontAlgn="b"/>
                      <a:r>
                        <a:rPr lang="en-US" sz="1500" b="1" u="none" strike="noStrike" dirty="0">
                          <a:effectLst/>
                        </a:rPr>
                        <a:t>4</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+250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45720"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a:effectLst/>
                        </a:rPr>
                        <a:t>-$250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2895600" y="3886200"/>
            <a:ext cx="2971800" cy="369332"/>
          </a:xfrm>
          <a:prstGeom prst="rect">
            <a:avLst/>
          </a:prstGeom>
          <a:noFill/>
        </p:spPr>
        <p:txBody>
          <a:bodyPr wrap="square" rtlCol="0">
            <a:spAutoFit/>
          </a:bodyPr>
          <a:lstStyle/>
          <a:p>
            <a:pPr algn="ctr"/>
            <a:r>
              <a:rPr lang="en-US" b="1" dirty="0"/>
              <a:t>Partial Schedule</a:t>
            </a:r>
          </a:p>
        </p:txBody>
      </p:sp>
    </p:spTree>
    <p:extLst>
      <p:ext uri="{BB962C8B-B14F-4D97-AF65-F5344CB8AC3E}">
        <p14:creationId xmlns:p14="http://schemas.microsoft.com/office/powerpoint/2010/main" val="1775264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able is screen readable"/>
          <p:cNvGraphicFramePr>
            <a:graphicFrameLocks noGrp="1"/>
          </p:cNvGraphicFramePr>
          <p:nvPr>
            <p:extLst>
              <p:ext uri="{D42A27DB-BD31-4B8C-83A1-F6EECF244321}">
                <p14:modId xmlns:p14="http://schemas.microsoft.com/office/powerpoint/2010/main" val="380943695"/>
              </p:ext>
            </p:extLst>
          </p:nvPr>
        </p:nvGraphicFramePr>
        <p:xfrm>
          <a:off x="368726" y="1600200"/>
          <a:ext cx="8406432" cy="426720"/>
        </p:xfrm>
        <a:graphic>
          <a:graphicData uri="http://schemas.openxmlformats.org/drawingml/2006/table">
            <a:tbl>
              <a:tblPr firstRow="1">
                <a:tableStyleId>{5C22544A-7EE6-4342-B048-85BDC9FD1C3A}</a:tableStyleId>
              </a:tblPr>
              <a:tblGrid>
                <a:gridCol w="7229354">
                  <a:extLst>
                    <a:ext uri="{9D8B030D-6E8A-4147-A177-3AD203B41FA5}">
                      <a16:colId xmlns:a16="http://schemas.microsoft.com/office/drawing/2014/main" val="20000"/>
                    </a:ext>
                  </a:extLst>
                </a:gridCol>
                <a:gridCol w="1177078">
                  <a:extLst>
                    <a:ext uri="{9D8B030D-6E8A-4147-A177-3AD203B41FA5}">
                      <a16:colId xmlns:a16="http://schemas.microsoft.com/office/drawing/2014/main" val="20001"/>
                    </a:ext>
                  </a:extLst>
                </a:gridCol>
              </a:tblGrid>
              <a:tr h="0">
                <a:tc>
                  <a:txBody>
                    <a:bodyPr/>
                    <a:lstStyle/>
                    <a:p>
                      <a:pPr algn="ctr" fontAlgn="b"/>
                      <a:r>
                        <a:rPr lang="en-US" sz="2200" b="1" u="none" strike="noStrike" dirty="0">
                          <a:solidFill>
                            <a:schemeClr val="bg1"/>
                          </a:solidFill>
                          <a:effectLst>
                            <a:outerShdw blurRad="38100" dist="38100" dir="2700000" algn="tl">
                              <a:srgbClr val="000000">
                                <a:alpha val="43137"/>
                              </a:srgbClr>
                            </a:outerShdw>
                          </a:effectLst>
                        </a:rPr>
                        <a:t>GENERAL JOURNAL</a:t>
                      </a:r>
                      <a:endParaRPr lang="en-US" sz="2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196E78"/>
                    </a:solidFill>
                  </a:tcPr>
                </a:tc>
                <a:tc>
                  <a:txBody>
                    <a:bodyPr/>
                    <a:lstStyle/>
                    <a:p>
                      <a:pPr algn="r" fontAlgn="b"/>
                      <a:r>
                        <a:rPr lang="en-US" sz="2200" b="1" i="0" u="none" strike="noStrike" dirty="0">
                          <a:solidFill>
                            <a:schemeClr val="bg1"/>
                          </a:solidFill>
                          <a:effectLst>
                            <a:outerShdw blurRad="38100" dist="38100" dir="2700000" algn="tl">
                              <a:srgbClr val="000000">
                                <a:alpha val="43137"/>
                              </a:srgbClr>
                            </a:outerShdw>
                          </a:effectLst>
                          <a:latin typeface="+mn-lt"/>
                        </a:rPr>
                        <a:t>Page</a:t>
                      </a:r>
                      <a:r>
                        <a:rPr lang="en-US" sz="2200" b="1" i="0" u="none" strike="noStrike" baseline="0" dirty="0">
                          <a:solidFill>
                            <a:schemeClr val="bg1"/>
                          </a:solidFill>
                          <a:effectLst>
                            <a:outerShdw blurRad="38100" dist="38100" dir="2700000" algn="tl">
                              <a:srgbClr val="000000">
                                <a:alpha val="43137"/>
                              </a:srgbClr>
                            </a:outerShdw>
                          </a:effectLst>
                          <a:latin typeface="+mn-lt"/>
                        </a:rPr>
                        <a:t> J1</a:t>
                      </a:r>
                      <a:endParaRPr lang="en-US" sz="2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196E78"/>
                    </a:solidFill>
                  </a:tcPr>
                </a:tc>
                <a:extLst>
                  <a:ext uri="{0D108BD9-81ED-4DB2-BD59-A6C34878D82A}">
                    <a16:rowId xmlns:a16="http://schemas.microsoft.com/office/drawing/2014/main" val="10000"/>
                  </a:ext>
                </a:extLst>
              </a:tr>
            </a:tbl>
          </a:graphicData>
        </a:graphic>
      </p:graphicFrame>
      <p:sp>
        <p:nvSpPr>
          <p:cNvPr id="9" name="Title 2"/>
          <p:cNvSpPr>
            <a:spLocks noGrp="1"/>
          </p:cNvSpPr>
          <p:nvPr>
            <p:ph type="title"/>
          </p:nvPr>
        </p:nvSpPr>
        <p:spPr>
          <a:xfrm>
            <a:off x="304800" y="762001"/>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2. Journalize the Transactions</a:t>
            </a:r>
          </a:p>
        </p:txBody>
      </p:sp>
      <p:graphicFrame>
        <p:nvGraphicFramePr>
          <p:cNvPr id="7" name="Table 6" descr="table is screen readable"/>
          <p:cNvGraphicFramePr>
            <a:graphicFrameLocks noGrp="1"/>
          </p:cNvGraphicFramePr>
          <p:nvPr>
            <p:extLst>
              <p:ext uri="{D42A27DB-BD31-4B8C-83A1-F6EECF244321}">
                <p14:modId xmlns:p14="http://schemas.microsoft.com/office/powerpoint/2010/main" val="2567253936"/>
              </p:ext>
            </p:extLst>
          </p:nvPr>
        </p:nvGraphicFramePr>
        <p:xfrm>
          <a:off x="365052" y="2030820"/>
          <a:ext cx="8406432" cy="3202092"/>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182245">
                <a:tc>
                  <a:txBody>
                    <a:bodyPr/>
                    <a:lstStyle/>
                    <a:p>
                      <a:pPr algn="ctr" fontAlgn="b"/>
                      <a:r>
                        <a:rPr lang="en-US" sz="2200" b="1" u="none" strike="noStrike" dirty="0">
                          <a:solidFill>
                            <a:schemeClr val="tx1"/>
                          </a:solidFill>
                          <a:effectLst/>
                        </a:rPr>
                        <a:t>Date</a:t>
                      </a:r>
                      <a:endParaRPr lang="en-US" sz="2200" b="1" i="0" u="none" strike="noStrike" dirty="0">
                        <a:solidFill>
                          <a:schemeClr val="tx1"/>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2200" b="1" u="none" strike="noStrike" dirty="0">
                          <a:solidFill>
                            <a:schemeClr val="tx1"/>
                          </a:solidFill>
                          <a:effectLst/>
                        </a:rPr>
                        <a:t>Explanation</a:t>
                      </a:r>
                      <a:endParaRPr lang="en-US" sz="2200" b="1" i="0" u="none" strike="noStrike" dirty="0">
                        <a:solidFill>
                          <a:schemeClr val="tx1"/>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2200" b="1" u="none" strike="noStrike" dirty="0">
                          <a:solidFill>
                            <a:schemeClr val="tx1"/>
                          </a:solidFill>
                          <a:effectLst/>
                        </a:rPr>
                        <a:t>Ref.</a:t>
                      </a:r>
                      <a:endParaRPr lang="en-US" sz="22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2200" b="1" u="none" strike="noStrike" dirty="0">
                          <a:solidFill>
                            <a:schemeClr val="tx1"/>
                          </a:solidFill>
                          <a:effectLst/>
                        </a:rPr>
                        <a:t>Debit</a:t>
                      </a:r>
                      <a:endParaRPr lang="en-US" sz="22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22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64490">
                <a:tc>
                  <a:txBody>
                    <a:bodyPr/>
                    <a:lstStyle/>
                    <a:p>
                      <a:pPr algn="ctr" fontAlgn="b"/>
                      <a:r>
                        <a:rPr lang="en-US" sz="2200" b="0" i="0" u="none" strike="noStrike" baseline="0" dirty="0">
                          <a:solidFill>
                            <a:srgbClr val="000000"/>
                          </a:solidFill>
                          <a:effectLst/>
                          <a:latin typeface="Calibri" panose="020F0502020204030204" pitchFamily="34" charset="0"/>
                        </a:rPr>
                        <a:t>2020</a:t>
                      </a:r>
                    </a:p>
                    <a:p>
                      <a:pPr algn="r" fontAlgn="b"/>
                      <a:r>
                        <a:rPr lang="en-US" sz="2200" b="0" i="0" u="none" strike="noStrike" baseline="0" dirty="0">
                          <a:solidFill>
                            <a:srgbClr val="000000"/>
                          </a:solidFill>
                          <a:effectLst/>
                          <a:latin typeface="Calibri" panose="020F0502020204030204" pitchFamily="34" charset="0"/>
                        </a:rPr>
                        <a:t>Oct.  1</a:t>
                      </a:r>
                      <a:endParaRPr lang="en-US" sz="2200" b="0" i="0" u="none" strike="noStrike" dirty="0">
                        <a:solidFill>
                          <a:srgbClr val="000000"/>
                        </a:solidFill>
                        <a:effectLst/>
                        <a:latin typeface="Calibri" panose="020F0502020204030204" pitchFamily="34" charset="0"/>
                      </a:endParaRPr>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a:t>Cash</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101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10,000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Share Capital-Ordinary</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311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10,000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0">
                <a:tc>
                  <a:txBody>
                    <a:bodyPr/>
                    <a:lstStyle/>
                    <a:p>
                      <a:pPr algn="r"/>
                      <a:r>
                        <a:rPr lang="en-US" sz="2200" dirty="0"/>
                        <a:t>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a:solidFill>
                            <a:schemeClr val="dk1"/>
                          </a:solidFill>
                          <a:latin typeface="+mn-lt"/>
                          <a:ea typeface="+mn-ea"/>
                          <a:cs typeface="+mn-cs"/>
                        </a:rPr>
                        <a:t>Equipment</a:t>
                      </a: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a:solidFill>
                            <a:srgbClr val="000000"/>
                          </a:solidFill>
                          <a:effectLst/>
                          <a:latin typeface="Calibri" panose="020F0502020204030204" pitchFamily="34" charset="0"/>
                        </a:rPr>
                        <a:t>157</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Notes Payable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200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5,000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0">
                <a:tc>
                  <a:txBody>
                    <a:bodyPr/>
                    <a:lstStyle/>
                    <a:p>
                      <a:pPr algn="r"/>
                      <a:r>
                        <a:rPr lang="en-US" sz="2200" dirty="0"/>
                        <a:t>2</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dirty="0"/>
                        <a:t>Cash</a:t>
                      </a: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101</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1,200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a:t>Unearned Revenue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a:t>209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a:solidFill>
                            <a:schemeClr val="dk1"/>
                          </a:solidFill>
                          <a:latin typeface="+mn-lt"/>
                          <a:ea typeface="+mn-ea"/>
                          <a:cs typeface="+mn-cs"/>
                        </a:rPr>
                        <a:t>1,200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746881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
          <p:cNvSpPr>
            <a:spLocks noGrp="1"/>
          </p:cNvSpPr>
          <p:nvPr>
            <p:ph type="title" idx="4294967295"/>
          </p:nvPr>
        </p:nvSpPr>
        <p:spPr>
          <a:xfrm>
            <a:off x="309562" y="572869"/>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3. Post to the Ledger Accounts</a:t>
            </a:r>
          </a:p>
        </p:txBody>
      </p:sp>
      <p:graphicFrame>
        <p:nvGraphicFramePr>
          <p:cNvPr id="8" name="Table 7" descr="Table is accessible by screen readers."/>
          <p:cNvGraphicFramePr>
            <a:graphicFrameLocks noGrp="1"/>
          </p:cNvGraphicFramePr>
          <p:nvPr>
            <p:extLst>
              <p:ext uri="{D42A27DB-BD31-4B8C-83A1-F6EECF244321}">
                <p14:modId xmlns:p14="http://schemas.microsoft.com/office/powerpoint/2010/main" val="2394421917"/>
              </p:ext>
            </p:extLst>
          </p:nvPr>
        </p:nvGraphicFramePr>
        <p:xfrm>
          <a:off x="331381" y="1316664"/>
          <a:ext cx="8474264" cy="365760"/>
        </p:xfrm>
        <a:graphic>
          <a:graphicData uri="http://schemas.openxmlformats.org/drawingml/2006/table">
            <a:tbl>
              <a:tblPr firstRow="1">
                <a:tableStyleId>{5C22544A-7EE6-4342-B048-85BDC9FD1C3A}</a:tableStyleId>
              </a:tblPr>
              <a:tblGrid>
                <a:gridCol w="7313715">
                  <a:extLst>
                    <a:ext uri="{9D8B030D-6E8A-4147-A177-3AD203B41FA5}">
                      <a16:colId xmlns:a16="http://schemas.microsoft.com/office/drawing/2014/main" val="20000"/>
                    </a:ext>
                  </a:extLst>
                </a:gridCol>
                <a:gridCol w="1160549">
                  <a:extLst>
                    <a:ext uri="{9D8B030D-6E8A-4147-A177-3AD203B41FA5}">
                      <a16:colId xmlns:a16="http://schemas.microsoft.com/office/drawing/2014/main" val="20001"/>
                    </a:ext>
                  </a:extLst>
                </a:gridCol>
              </a:tblGrid>
              <a:tr h="0">
                <a:tc>
                  <a:txBody>
                    <a:bodyPr/>
                    <a:lstStyle/>
                    <a:p>
                      <a:pPr algn="ctr" fontAlgn="b"/>
                      <a:r>
                        <a:rPr lang="en-US" sz="1800" b="1" u="none" strike="noStrike" dirty="0">
                          <a:solidFill>
                            <a:schemeClr val="bg1"/>
                          </a:solidFill>
                          <a:effectLst/>
                        </a:rPr>
                        <a:t>GENERAL JOURNAL</a:t>
                      </a:r>
                      <a:endParaRPr lang="en-US" sz="1800" b="1" i="0" u="none" strike="noStrike" dirty="0">
                        <a:solidFill>
                          <a:schemeClr val="bg1"/>
                        </a:solidFill>
                        <a:effectLst/>
                        <a:latin typeface="Calibri" panose="020F0502020204030204" pitchFamily="34" charset="0"/>
                      </a:endParaRPr>
                    </a:p>
                  </a:txBody>
                  <a:tcPr marL="4233" marR="4233"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196E78"/>
                    </a:solidFill>
                  </a:tcPr>
                </a:tc>
                <a:tc>
                  <a:txBody>
                    <a:bodyPr/>
                    <a:lstStyle/>
                    <a:p>
                      <a:pPr algn="r" fontAlgn="b"/>
                      <a:r>
                        <a:rPr lang="en-US" sz="1800" b="1" u="none" strike="noStrike" dirty="0">
                          <a:solidFill>
                            <a:schemeClr val="bg1"/>
                          </a:solidFill>
                          <a:effectLst/>
                        </a:rPr>
                        <a:t>J1</a:t>
                      </a:r>
                      <a:endParaRPr lang="en-US" sz="1800" b="1" u="none" strike="noStrike" kern="1200" dirty="0">
                        <a:solidFill>
                          <a:schemeClr val="bg1"/>
                        </a:solidFill>
                        <a:effectLst/>
                        <a:latin typeface="+mn-lt"/>
                        <a:ea typeface="+mn-ea"/>
                        <a:cs typeface="+mn-cs"/>
                      </a:endParaRPr>
                    </a:p>
                  </a:txBody>
                  <a:tcPr marL="4233"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196E78"/>
                    </a:solidFill>
                  </a:tcPr>
                </a:tc>
                <a:extLst>
                  <a:ext uri="{0D108BD9-81ED-4DB2-BD59-A6C34878D82A}">
                    <a16:rowId xmlns:a16="http://schemas.microsoft.com/office/drawing/2014/main" val="10000"/>
                  </a:ext>
                </a:extLst>
              </a:tr>
            </a:tbl>
          </a:graphicData>
        </a:graphic>
      </p:graphicFrame>
      <p:graphicFrame>
        <p:nvGraphicFramePr>
          <p:cNvPr id="11" name="Table 10" descr="Table is accessible by screen readers."/>
          <p:cNvGraphicFramePr>
            <a:graphicFrameLocks noGrp="1"/>
          </p:cNvGraphicFramePr>
          <p:nvPr>
            <p:extLst>
              <p:ext uri="{D42A27DB-BD31-4B8C-83A1-F6EECF244321}">
                <p14:modId xmlns:p14="http://schemas.microsoft.com/office/powerpoint/2010/main" val="3349055611"/>
              </p:ext>
            </p:extLst>
          </p:nvPr>
        </p:nvGraphicFramePr>
        <p:xfrm>
          <a:off x="331380" y="3058632"/>
          <a:ext cx="8474265" cy="365760"/>
        </p:xfrm>
        <a:graphic>
          <a:graphicData uri="http://schemas.openxmlformats.org/drawingml/2006/table">
            <a:tbl>
              <a:tblPr firstRow="1">
                <a:tableStyleId>{5C22544A-7EE6-4342-B048-85BDC9FD1C3A}</a:tableStyleId>
              </a:tblPr>
              <a:tblGrid>
                <a:gridCol w="8474265">
                  <a:extLst>
                    <a:ext uri="{9D8B030D-6E8A-4147-A177-3AD203B41FA5}">
                      <a16:colId xmlns:a16="http://schemas.microsoft.com/office/drawing/2014/main" val="20000"/>
                    </a:ext>
                  </a:extLst>
                </a:gridCol>
              </a:tblGrid>
              <a:tr h="0">
                <a:tc>
                  <a:txBody>
                    <a:bodyPr/>
                    <a:lstStyle/>
                    <a:p>
                      <a:pPr algn="ctr" fontAlgn="b"/>
                      <a:r>
                        <a:rPr lang="en-US" sz="1800" b="1" u="none" strike="noStrike" dirty="0">
                          <a:solidFill>
                            <a:schemeClr val="bg1"/>
                          </a:solidFill>
                          <a:effectLst>
                            <a:outerShdw blurRad="38100" dist="38100" dir="2700000" algn="tl">
                              <a:srgbClr val="000000">
                                <a:alpha val="43137"/>
                              </a:srgbClr>
                            </a:outerShdw>
                          </a:effectLst>
                        </a:rPr>
                        <a:t>GENERAL LEDGER</a:t>
                      </a:r>
                      <a:endParaRPr lang="en-US" sz="18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bl>
          </a:graphicData>
        </a:graphic>
      </p:graphicFrame>
      <p:graphicFrame>
        <p:nvGraphicFramePr>
          <p:cNvPr id="12" name="Table 11" descr="Table is accessible by screen readers."/>
          <p:cNvGraphicFramePr>
            <a:graphicFrameLocks noGrp="1"/>
          </p:cNvGraphicFramePr>
          <p:nvPr>
            <p:extLst>
              <p:ext uri="{D42A27DB-BD31-4B8C-83A1-F6EECF244321}">
                <p14:modId xmlns:p14="http://schemas.microsoft.com/office/powerpoint/2010/main" val="2774342603"/>
              </p:ext>
            </p:extLst>
          </p:nvPr>
        </p:nvGraphicFramePr>
        <p:xfrm>
          <a:off x="331380" y="5074920"/>
          <a:ext cx="8474265" cy="365760"/>
        </p:xfrm>
        <a:graphic>
          <a:graphicData uri="http://schemas.openxmlformats.org/drawingml/2006/table">
            <a:tbl>
              <a:tblPr firstRow="1">
                <a:tableStyleId>{5C22544A-7EE6-4342-B048-85BDC9FD1C3A}</a:tableStyleId>
              </a:tblPr>
              <a:tblGrid>
                <a:gridCol w="4419600">
                  <a:extLst>
                    <a:ext uri="{9D8B030D-6E8A-4147-A177-3AD203B41FA5}">
                      <a16:colId xmlns:a16="http://schemas.microsoft.com/office/drawing/2014/main" val="20000"/>
                    </a:ext>
                  </a:extLst>
                </a:gridCol>
                <a:gridCol w="594233">
                  <a:extLst>
                    <a:ext uri="{9D8B030D-6E8A-4147-A177-3AD203B41FA5}">
                      <a16:colId xmlns:a16="http://schemas.microsoft.com/office/drawing/2014/main" val="20001"/>
                    </a:ext>
                  </a:extLst>
                </a:gridCol>
                <a:gridCol w="1132310">
                  <a:extLst>
                    <a:ext uri="{9D8B030D-6E8A-4147-A177-3AD203B41FA5}">
                      <a16:colId xmlns:a16="http://schemas.microsoft.com/office/drawing/2014/main" val="20002"/>
                    </a:ext>
                  </a:extLst>
                </a:gridCol>
                <a:gridCol w="1132311">
                  <a:extLst>
                    <a:ext uri="{9D8B030D-6E8A-4147-A177-3AD203B41FA5}">
                      <a16:colId xmlns:a16="http://schemas.microsoft.com/office/drawing/2014/main" val="20003"/>
                    </a:ext>
                  </a:extLst>
                </a:gridCol>
                <a:gridCol w="1195811">
                  <a:extLst>
                    <a:ext uri="{9D8B030D-6E8A-4147-A177-3AD203B41FA5}">
                      <a16:colId xmlns:a16="http://schemas.microsoft.com/office/drawing/2014/main" val="20004"/>
                    </a:ext>
                  </a:extLst>
                </a:gridCol>
              </a:tblGrid>
              <a:tr h="306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1" dirty="0">
                          <a:solidFill>
                            <a:schemeClr val="tx1"/>
                          </a:solidFill>
                        </a:rPr>
                        <a:t>Share Capital-Ordinary</a:t>
                      </a:r>
                    </a:p>
                  </a:txBody>
                  <a:tcPr marR="4233" anchor="b">
                    <a:lnL w="127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chemeClr val="tx1"/>
                          </a:solidFill>
                          <a:effectLst/>
                          <a:latin typeface="Calibri" panose="020F0502020204030204" pitchFamily="34" charset="0"/>
                        </a:rPr>
                        <a:t>No. 311</a:t>
                      </a:r>
                    </a:p>
                  </a:txBody>
                  <a:tcPr marL="4233" anchor="b">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3" name="Table 12" descr="Table is accessible by screen readers."/>
          <p:cNvGraphicFramePr>
            <a:graphicFrameLocks noGrp="1"/>
          </p:cNvGraphicFramePr>
          <p:nvPr>
            <p:extLst>
              <p:ext uri="{D42A27DB-BD31-4B8C-83A1-F6EECF244321}">
                <p14:modId xmlns:p14="http://schemas.microsoft.com/office/powerpoint/2010/main" val="2882755873"/>
              </p:ext>
            </p:extLst>
          </p:nvPr>
        </p:nvGraphicFramePr>
        <p:xfrm>
          <a:off x="331380" y="1687032"/>
          <a:ext cx="8474264" cy="1201419"/>
        </p:xfrm>
        <a:graphic>
          <a:graphicData uri="http://schemas.openxmlformats.org/drawingml/2006/table">
            <a:tbl>
              <a:tblPr firstRow="1">
                <a:tableStyleId>{5C22544A-7EE6-4342-B048-85BDC9FD1C3A}</a:tableStyleId>
              </a:tblPr>
              <a:tblGrid>
                <a:gridCol w="991385">
                  <a:extLst>
                    <a:ext uri="{9D8B030D-6E8A-4147-A177-3AD203B41FA5}">
                      <a16:colId xmlns:a16="http://schemas.microsoft.com/office/drawing/2014/main" val="20000"/>
                    </a:ext>
                  </a:extLst>
                </a:gridCol>
                <a:gridCol w="4552828">
                  <a:extLst>
                    <a:ext uri="{9D8B030D-6E8A-4147-A177-3AD203B41FA5}">
                      <a16:colId xmlns:a16="http://schemas.microsoft.com/office/drawing/2014/main" val="20001"/>
                    </a:ext>
                  </a:extLst>
                </a:gridCol>
                <a:gridCol w="608953">
                  <a:extLst>
                    <a:ext uri="{9D8B030D-6E8A-4147-A177-3AD203B41FA5}">
                      <a16:colId xmlns:a16="http://schemas.microsoft.com/office/drawing/2014/main" val="20002"/>
                    </a:ext>
                  </a:extLst>
                </a:gridCol>
                <a:gridCol w="1160549">
                  <a:extLst>
                    <a:ext uri="{9D8B030D-6E8A-4147-A177-3AD203B41FA5}">
                      <a16:colId xmlns:a16="http://schemas.microsoft.com/office/drawing/2014/main" val="20003"/>
                    </a:ext>
                  </a:extLst>
                </a:gridCol>
                <a:gridCol w="1160549">
                  <a:extLst>
                    <a:ext uri="{9D8B030D-6E8A-4147-A177-3AD203B41FA5}">
                      <a16:colId xmlns:a16="http://schemas.microsoft.com/office/drawing/2014/main" val="20004"/>
                    </a:ext>
                  </a:extLst>
                </a:gridCol>
              </a:tblGrid>
              <a:tr h="182245">
                <a:tc>
                  <a:txBody>
                    <a:bodyPr/>
                    <a:lstStyle/>
                    <a:p>
                      <a:pPr algn="ctr" fontAlgn="b"/>
                      <a:r>
                        <a:rPr lang="en-US" sz="1800" b="1" u="none" strike="noStrike" dirty="0">
                          <a:solidFill>
                            <a:schemeClr val="tx1"/>
                          </a:solidFill>
                          <a:effectLst/>
                        </a:rPr>
                        <a:t>Date</a:t>
                      </a:r>
                      <a:endParaRPr lang="en-US" sz="1800" b="1" i="0" u="none" strike="noStrike" dirty="0">
                        <a:solidFill>
                          <a:schemeClr val="tx1"/>
                        </a:solidFill>
                        <a:effectLst/>
                        <a:latin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Account Titles and Explanations</a:t>
                      </a:r>
                      <a:endParaRPr lang="en-US" sz="1800" b="1" i="0" u="none" strike="noStrike" dirty="0">
                        <a:solidFill>
                          <a:schemeClr val="tx1"/>
                        </a:solidFill>
                        <a:effectLst/>
                        <a:latin typeface="Calibri" panose="020F0502020204030204" pitchFamily="34"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Ref.</a:t>
                      </a:r>
                      <a:endParaRPr lang="en-US" sz="1800" b="1" i="0" u="none" strike="noStrike" dirty="0">
                        <a:solidFill>
                          <a:schemeClr val="tx1"/>
                        </a:solidFill>
                        <a:effectLst/>
                        <a:latin typeface="Calibri" panose="020F0502020204030204" pitchFamily="34"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Debit</a:t>
                      </a:r>
                      <a:endParaRPr lang="en-US" sz="1800" b="1" i="0" u="none" strike="noStrike" dirty="0">
                        <a:solidFill>
                          <a:schemeClr val="tx1"/>
                        </a:solidFill>
                        <a:effectLst/>
                        <a:latin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Credit</a:t>
                      </a:r>
                      <a:endParaRPr lang="en-US" sz="1800" b="1" i="0" u="none" strike="noStrike" dirty="0">
                        <a:solidFill>
                          <a:schemeClr val="tx1"/>
                        </a:solidFill>
                        <a:effectLst/>
                        <a:latin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82245">
                <a:tc>
                  <a:txBody>
                    <a:bodyPr/>
                    <a:lstStyle/>
                    <a:p>
                      <a:pPr algn="r" fontAlgn="b"/>
                      <a:r>
                        <a:rPr lang="en-US" sz="1800" b="0" i="0" u="none" strike="noStrike" dirty="0">
                          <a:solidFill>
                            <a:srgbClr val="000000"/>
                          </a:solidFill>
                          <a:effectLst/>
                          <a:latin typeface="Calibri" panose="020F0502020204030204" pitchFamily="34" charset="0"/>
                        </a:rPr>
                        <a:t>Oct. 1</a:t>
                      </a:r>
                    </a:p>
                  </a:txBody>
                  <a:tcPr marL="4233" marR="182880"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kern="1200" dirty="0">
                          <a:solidFill>
                            <a:schemeClr val="dk1"/>
                          </a:solidFill>
                          <a:effectLst/>
                          <a:latin typeface="+mn-lt"/>
                          <a:ea typeface="+mn-ea"/>
                          <a:cs typeface="+mn-cs"/>
                        </a:rPr>
                        <a:t>Cash</a:t>
                      </a:r>
                    </a:p>
                  </a:txBody>
                  <a:tcPr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101</a:t>
                      </a:r>
                    </a:p>
                  </a:txBody>
                  <a:tcPr marL="4233"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rPr>
                        <a:t>10,000</a:t>
                      </a:r>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82245">
                <a:tc>
                  <a:txBody>
                    <a:bodyPr/>
                    <a:lstStyle/>
                    <a:p>
                      <a:pPr algn="r" fontAlgn="b"/>
                      <a:endParaRPr lang="en-US" sz="1800" b="0" i="0" u="none" strike="noStrike" kern="1200" dirty="0">
                        <a:solidFill>
                          <a:srgbClr val="000000"/>
                        </a:solidFill>
                        <a:effectLst/>
                        <a:latin typeface="Calibri" panose="020F0502020204030204" pitchFamily="34" charset="0"/>
                        <a:ea typeface="+mn-ea"/>
                        <a:cs typeface="+mn-cs"/>
                      </a:endParaRPr>
                    </a:p>
                  </a:txBody>
                  <a:tcPr marL="4233" marR="182880"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t>Share Capital-Ordinary</a:t>
                      </a:r>
                    </a:p>
                  </a:txBody>
                  <a:tcPr marL="365760"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311</a:t>
                      </a:r>
                    </a:p>
                  </a:txBody>
                  <a:tcPr marL="4233"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rPr>
                        <a:t>10,000</a:t>
                      </a:r>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82245">
                <a:tc>
                  <a:txBody>
                    <a:bodyPr/>
                    <a:lstStyle/>
                    <a:p>
                      <a:pPr algn="r" fontAlgn="b"/>
                      <a:endParaRPr lang="en-US" sz="1800" b="0" i="0" u="none" strike="noStrike" kern="1200" dirty="0">
                        <a:solidFill>
                          <a:srgbClr val="000000"/>
                        </a:solidFill>
                        <a:effectLst/>
                        <a:latin typeface="Calibri" panose="020F0502020204030204" pitchFamily="34" charset="0"/>
                        <a:ea typeface="+mn-ea"/>
                        <a:cs typeface="+mn-cs"/>
                      </a:endParaRPr>
                    </a:p>
                  </a:txBody>
                  <a:tcPr marL="4233" marR="182880"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ea typeface="+mn-ea"/>
                          <a:cs typeface="+mn-cs"/>
                        </a:rPr>
                        <a:t>(Issued shares for cash)</a:t>
                      </a:r>
                    </a:p>
                  </a:txBody>
                  <a:tcPr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graphicFrame>
        <p:nvGraphicFramePr>
          <p:cNvPr id="14" name="Table 13" descr="Table is accessible by screen readers."/>
          <p:cNvGraphicFramePr>
            <a:graphicFrameLocks noGrp="1"/>
          </p:cNvGraphicFramePr>
          <p:nvPr>
            <p:extLst>
              <p:ext uri="{D42A27DB-BD31-4B8C-83A1-F6EECF244321}">
                <p14:modId xmlns:p14="http://schemas.microsoft.com/office/powerpoint/2010/main" val="129763327"/>
              </p:ext>
            </p:extLst>
          </p:nvPr>
        </p:nvGraphicFramePr>
        <p:xfrm>
          <a:off x="331380" y="3429000"/>
          <a:ext cx="8474265" cy="1463040"/>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3389327">
                  <a:extLst>
                    <a:ext uri="{9D8B030D-6E8A-4147-A177-3AD203B41FA5}">
                      <a16:colId xmlns:a16="http://schemas.microsoft.com/office/drawing/2014/main" val="20001"/>
                    </a:ext>
                  </a:extLst>
                </a:gridCol>
                <a:gridCol w="594233">
                  <a:extLst>
                    <a:ext uri="{9D8B030D-6E8A-4147-A177-3AD203B41FA5}">
                      <a16:colId xmlns:a16="http://schemas.microsoft.com/office/drawing/2014/main" val="20002"/>
                    </a:ext>
                  </a:extLst>
                </a:gridCol>
                <a:gridCol w="1132310">
                  <a:extLst>
                    <a:ext uri="{9D8B030D-6E8A-4147-A177-3AD203B41FA5}">
                      <a16:colId xmlns:a16="http://schemas.microsoft.com/office/drawing/2014/main" val="20003"/>
                    </a:ext>
                  </a:extLst>
                </a:gridCol>
                <a:gridCol w="1132311">
                  <a:extLst>
                    <a:ext uri="{9D8B030D-6E8A-4147-A177-3AD203B41FA5}">
                      <a16:colId xmlns:a16="http://schemas.microsoft.com/office/drawing/2014/main" val="20004"/>
                    </a:ext>
                  </a:extLst>
                </a:gridCol>
                <a:gridCol w="1195811">
                  <a:extLst>
                    <a:ext uri="{9D8B030D-6E8A-4147-A177-3AD203B41FA5}">
                      <a16:colId xmlns:a16="http://schemas.microsoft.com/office/drawing/2014/main" val="20005"/>
                    </a:ext>
                  </a:extLst>
                </a:gridCol>
              </a:tblGrid>
              <a:tr h="306492">
                <a:tc>
                  <a:txBody>
                    <a:bodyPr/>
                    <a:lstStyle/>
                    <a:p>
                      <a:pPr algn="l" fontAlgn="b"/>
                      <a:r>
                        <a:rPr lang="en-US" sz="1800" b="1" i="0" u="none" strike="noStrike" dirty="0">
                          <a:solidFill>
                            <a:schemeClr val="tx1"/>
                          </a:solidFill>
                          <a:effectLst/>
                          <a:latin typeface="Calibri" panose="020F0502020204030204" pitchFamily="34" charset="0"/>
                        </a:rPr>
                        <a:t>Cash</a:t>
                      </a:r>
                    </a:p>
                  </a:txBody>
                  <a:tcPr marR="4233" anchor="b">
                    <a:lnL w="127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chemeClr val="tx1"/>
                          </a:solidFill>
                          <a:effectLst/>
                          <a:latin typeface="Calibri" panose="020F0502020204030204" pitchFamily="34" charset="0"/>
                        </a:rPr>
                        <a:t>No. 101</a:t>
                      </a:r>
                    </a:p>
                  </a:txBody>
                  <a:tcPr marL="4233" anchor="b">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2245">
                <a:tc>
                  <a:txBody>
                    <a:bodyPr/>
                    <a:lstStyle/>
                    <a:p>
                      <a:pPr algn="ctr" fontAlgn="b"/>
                      <a:r>
                        <a:rPr lang="en-US" sz="1800" b="1" u="none" strike="noStrike" dirty="0">
                          <a:effectLst/>
                        </a:rPr>
                        <a:t>Date</a:t>
                      </a:r>
                      <a:endParaRPr lang="en-US" sz="1800" b="1" i="0" u="none" strike="noStrike" dirty="0">
                        <a:solidFill>
                          <a:srgbClr val="000000"/>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Explanations</a:t>
                      </a:r>
                      <a:endParaRPr lang="en-US" sz="1800" b="1" i="0" u="none" strike="noStrike" dirty="0">
                        <a:solidFill>
                          <a:srgbClr val="000000"/>
                        </a:solidFill>
                        <a:effectLst/>
                        <a:latin typeface="Calibri" panose="020F0502020204030204" pitchFamily="34" charset="0"/>
                      </a:endParaRPr>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Ref.</a:t>
                      </a:r>
                      <a:endParaRPr lang="en-US" sz="18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Debit</a:t>
                      </a:r>
                      <a:endParaRPr lang="en-US" sz="1800" b="1" i="0" u="none" strike="noStrike" dirty="0">
                        <a:solidFill>
                          <a:srgbClr val="000000"/>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Credit</a:t>
                      </a:r>
                      <a:endParaRPr lang="en-US" sz="1800" b="1" i="0" u="none" strike="noStrike" dirty="0">
                        <a:solidFill>
                          <a:srgbClr val="000000"/>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rgbClr val="000000"/>
                          </a:solidFill>
                          <a:effectLst/>
                          <a:latin typeface="Calibri" panose="020F0502020204030204" pitchFamily="34" charset="0"/>
                        </a:rPr>
                        <a:t>Balance</a:t>
                      </a: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fontAlgn="b"/>
                      <a:r>
                        <a:rPr lang="en-US" sz="1800" b="0" i="0" u="none" strike="noStrike" dirty="0">
                          <a:solidFill>
                            <a:srgbClr val="000000"/>
                          </a:solidFill>
                          <a:effectLst/>
                          <a:latin typeface="Calibri" panose="020F0502020204030204" pitchFamily="34" charset="0"/>
                        </a:rPr>
                        <a:t>Oct. 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J1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rPr>
                        <a:t>7,000</a:t>
                      </a:r>
                      <a:endParaRPr lang="en-US" sz="1800" b="0" i="0" u="none" strike="noStrike" dirty="0">
                        <a:solidFill>
                          <a:srgbClr val="00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kern="1200" dirty="0">
                          <a:solidFill>
                            <a:schemeClr val="dk1"/>
                          </a:solidFill>
                          <a:effectLst/>
                          <a:latin typeface="+mn-lt"/>
                          <a:ea typeface="+mn-ea"/>
                          <a:cs typeface="+mn-cs"/>
                        </a:rPr>
                        <a:t>7,000</a:t>
                      </a: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800" b="0" i="0" u="none" strike="noStrike" kern="1200" dirty="0">
                        <a:solidFill>
                          <a:srgbClr val="000000"/>
                        </a:solidFill>
                        <a:effectLst/>
                        <a:latin typeface="Calibri" panose="020F0502020204030204" pitchFamily="34" charset="0"/>
                        <a:ea typeface="+mn-ea"/>
                        <a:cs typeface="+mn-cs"/>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marL="365760"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u="none" strike="noStrike" kern="1200" dirty="0">
                        <a:solidFill>
                          <a:schemeClr val="dk1"/>
                        </a:solidFill>
                        <a:effectLst/>
                        <a:latin typeface="+mn-lt"/>
                        <a:ea typeface="+mn-ea"/>
                        <a:cs typeface="+mn-cs"/>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graphicFrame>
        <p:nvGraphicFramePr>
          <p:cNvPr id="15" name="Table 14" descr="Table is accessible by screen readers."/>
          <p:cNvGraphicFramePr>
            <a:graphicFrameLocks noGrp="1"/>
          </p:cNvGraphicFramePr>
          <p:nvPr>
            <p:extLst>
              <p:ext uri="{D42A27DB-BD31-4B8C-83A1-F6EECF244321}">
                <p14:modId xmlns:p14="http://schemas.microsoft.com/office/powerpoint/2010/main" val="539482361"/>
              </p:ext>
            </p:extLst>
          </p:nvPr>
        </p:nvGraphicFramePr>
        <p:xfrm>
          <a:off x="331380" y="5440680"/>
          <a:ext cx="8474265" cy="731520"/>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3389327">
                  <a:extLst>
                    <a:ext uri="{9D8B030D-6E8A-4147-A177-3AD203B41FA5}">
                      <a16:colId xmlns:a16="http://schemas.microsoft.com/office/drawing/2014/main" val="20001"/>
                    </a:ext>
                  </a:extLst>
                </a:gridCol>
                <a:gridCol w="594233">
                  <a:extLst>
                    <a:ext uri="{9D8B030D-6E8A-4147-A177-3AD203B41FA5}">
                      <a16:colId xmlns:a16="http://schemas.microsoft.com/office/drawing/2014/main" val="20002"/>
                    </a:ext>
                  </a:extLst>
                </a:gridCol>
                <a:gridCol w="1132310">
                  <a:extLst>
                    <a:ext uri="{9D8B030D-6E8A-4147-A177-3AD203B41FA5}">
                      <a16:colId xmlns:a16="http://schemas.microsoft.com/office/drawing/2014/main" val="20003"/>
                    </a:ext>
                  </a:extLst>
                </a:gridCol>
                <a:gridCol w="1132311">
                  <a:extLst>
                    <a:ext uri="{9D8B030D-6E8A-4147-A177-3AD203B41FA5}">
                      <a16:colId xmlns:a16="http://schemas.microsoft.com/office/drawing/2014/main" val="20004"/>
                    </a:ext>
                  </a:extLst>
                </a:gridCol>
                <a:gridCol w="1195811">
                  <a:extLst>
                    <a:ext uri="{9D8B030D-6E8A-4147-A177-3AD203B41FA5}">
                      <a16:colId xmlns:a16="http://schemas.microsoft.com/office/drawing/2014/main" val="20005"/>
                    </a:ext>
                  </a:extLst>
                </a:gridCol>
              </a:tblGrid>
              <a:tr h="182245">
                <a:tc>
                  <a:txBody>
                    <a:bodyPr/>
                    <a:lstStyle/>
                    <a:p>
                      <a:pPr algn="ctr" fontAlgn="b"/>
                      <a:r>
                        <a:rPr lang="en-US" sz="1800" b="1" u="none" strike="noStrike" dirty="0">
                          <a:solidFill>
                            <a:schemeClr val="tx1"/>
                          </a:solidFill>
                          <a:effectLst/>
                        </a:rPr>
                        <a:t>Date</a:t>
                      </a:r>
                      <a:endParaRPr lang="en-US" sz="1800" b="1" i="0" u="none" strike="noStrike" dirty="0">
                        <a:solidFill>
                          <a:schemeClr val="tx1"/>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Explanations</a:t>
                      </a:r>
                      <a:endParaRPr lang="en-US" sz="1800" b="1" i="0" u="none" strike="noStrike" dirty="0">
                        <a:solidFill>
                          <a:schemeClr val="tx1"/>
                        </a:solidFill>
                        <a:effectLst/>
                        <a:latin typeface="Calibri" panose="020F0502020204030204" pitchFamily="34" charset="0"/>
                      </a:endParaRPr>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Ref.</a:t>
                      </a:r>
                      <a:endParaRPr lang="en-US" sz="1800" b="1" i="0" u="none" strike="noStrike" dirty="0">
                        <a:solidFill>
                          <a:schemeClr val="tx1"/>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Debit</a:t>
                      </a:r>
                      <a:endParaRPr lang="en-US" sz="1800" b="1" i="0" u="none" strike="noStrike" dirty="0">
                        <a:solidFill>
                          <a:schemeClr val="tx1"/>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Credit</a:t>
                      </a:r>
                      <a:endParaRPr lang="en-US" sz="1800" b="1" i="0" u="none" strike="noStrike" dirty="0">
                        <a:solidFill>
                          <a:schemeClr val="tx1"/>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rgbClr val="000000"/>
                          </a:solidFill>
                          <a:effectLst/>
                          <a:latin typeface="Calibri" panose="020F0502020204030204" pitchFamily="34" charset="0"/>
                        </a:rPr>
                        <a:t>Balance</a:t>
                      </a: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fontAlgn="b"/>
                      <a:r>
                        <a:rPr lang="en-US" sz="1800" b="0" i="0" u="none" strike="noStrike" dirty="0">
                          <a:solidFill>
                            <a:srgbClr val="000000"/>
                          </a:solidFill>
                          <a:effectLst/>
                          <a:latin typeface="Calibri" panose="020F0502020204030204" pitchFamily="34" charset="0"/>
                        </a:rPr>
                        <a:t>Oct. 1 </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J1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b="0" i="0" u="none" strike="noStrike" dirty="0">
                          <a:solidFill>
                            <a:srgbClr val="000000"/>
                          </a:solidFill>
                          <a:effectLst/>
                          <a:latin typeface="Calibri" panose="020F0502020204030204" pitchFamily="34" charset="0"/>
                        </a:rPr>
                        <a:t>7,000</a:t>
                      </a: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kern="1200" dirty="0">
                          <a:solidFill>
                            <a:schemeClr val="dk1"/>
                          </a:solidFill>
                          <a:effectLst/>
                          <a:latin typeface="+mn-lt"/>
                          <a:ea typeface="+mn-ea"/>
                          <a:cs typeface="+mn-cs"/>
                        </a:rPr>
                        <a:t>7,000</a:t>
                      </a: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
          <p:cNvSpPr>
            <a:spLocks noGrp="1"/>
          </p:cNvSpPr>
          <p:nvPr>
            <p:ph type="ftr" sz="quarter" idx="11"/>
          </p:nvPr>
        </p:nvSpPr>
        <p:spPr/>
        <p:txBody>
          <a:bodyPr/>
          <a:lstStyle/>
          <a:p>
            <a:r>
              <a:rPr lang="en-US" dirty="0"/>
              <a:t>Copyright ©2018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Tree>
    <p:extLst>
      <p:ext uri="{BB962C8B-B14F-4D97-AF65-F5344CB8AC3E}">
        <p14:creationId xmlns:p14="http://schemas.microsoft.com/office/powerpoint/2010/main" val="578756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304800" y="762001"/>
            <a:ext cx="2590800" cy="1754326"/>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4. Prepare a Trial Balance</a:t>
            </a:r>
          </a:p>
        </p:txBody>
      </p:sp>
      <p:graphicFrame>
        <p:nvGraphicFramePr>
          <p:cNvPr id="11" name="Table 10" descr="Table is accessible by screen readers."/>
          <p:cNvGraphicFramePr>
            <a:graphicFrameLocks noGrp="1"/>
          </p:cNvGraphicFramePr>
          <p:nvPr>
            <p:extLst>
              <p:ext uri="{D42A27DB-BD31-4B8C-83A1-F6EECF244321}">
                <p14:modId xmlns:p14="http://schemas.microsoft.com/office/powerpoint/2010/main" val="3246148373"/>
              </p:ext>
            </p:extLst>
          </p:nvPr>
        </p:nvGraphicFramePr>
        <p:xfrm>
          <a:off x="3028951" y="685800"/>
          <a:ext cx="5657849" cy="1005840"/>
        </p:xfrm>
        <a:graphic>
          <a:graphicData uri="http://schemas.openxmlformats.org/drawingml/2006/table">
            <a:tbl>
              <a:tblPr firstRow="1">
                <a:tableStyleId>{5C22544A-7EE6-4342-B048-85BDC9FD1C3A}</a:tableStyleId>
              </a:tblPr>
              <a:tblGrid>
                <a:gridCol w="5657849">
                  <a:extLst>
                    <a:ext uri="{9D8B030D-6E8A-4147-A177-3AD203B41FA5}">
                      <a16:colId xmlns:a16="http://schemas.microsoft.com/office/drawing/2014/main" val="20000"/>
                    </a:ext>
                  </a:extLst>
                </a:gridCol>
              </a:tblGrid>
              <a:tr h="182245">
                <a:tc>
                  <a:txBody>
                    <a:bodyPr/>
                    <a:lstStyle/>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Yazici Advertising A.S.</a:t>
                      </a:r>
                    </a:p>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Trial Balance</a:t>
                      </a:r>
                    </a:p>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October 31, 2020</a:t>
                      </a:r>
                      <a:endParaRPr lang="en-US" sz="2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3028951" y="1720671"/>
            <a:ext cx="5734050" cy="4154984"/>
          </a:xfrm>
          <a:prstGeom prst="rect">
            <a:avLst/>
          </a:prstGeom>
        </p:spPr>
        <p:txBody>
          <a:bodyPr wrap="square">
            <a:spAutoFit/>
          </a:bodyPr>
          <a:lstStyle/>
          <a:p>
            <a:pPr>
              <a:tabLst>
                <a:tab pos="3830638" algn="ctr"/>
                <a:tab pos="4973638" algn="ctr"/>
              </a:tabLst>
            </a:pPr>
            <a:r>
              <a:rPr lang="en-US" sz="2200" dirty="0">
                <a:solidFill>
                  <a:schemeClr val="dk1"/>
                </a:solidFill>
              </a:rPr>
              <a:t>	Debit 	Credit</a:t>
            </a:r>
          </a:p>
          <a:p>
            <a:pPr>
              <a:tabLst>
                <a:tab pos="4287838" algn="r"/>
                <a:tab pos="5430838" algn="r"/>
              </a:tabLst>
            </a:pPr>
            <a:r>
              <a:rPr lang="en-US" sz="2200" dirty="0">
                <a:solidFill>
                  <a:schemeClr val="dk1"/>
                </a:solidFill>
              </a:rPr>
              <a:t>Cash 	 ₺15,200</a:t>
            </a:r>
          </a:p>
          <a:p>
            <a:pPr>
              <a:tabLst>
                <a:tab pos="4287838" algn="r"/>
                <a:tab pos="5430838" algn="r"/>
              </a:tabLst>
            </a:pPr>
            <a:r>
              <a:rPr lang="en-US" sz="2200" dirty="0">
                <a:solidFill>
                  <a:schemeClr val="dk1"/>
                </a:solidFill>
              </a:rPr>
              <a:t>Supplies 	2,500</a:t>
            </a:r>
          </a:p>
          <a:p>
            <a:pPr>
              <a:tabLst>
                <a:tab pos="4287838" algn="r"/>
                <a:tab pos="5430838" algn="r"/>
              </a:tabLst>
            </a:pPr>
            <a:r>
              <a:rPr lang="en-US" sz="2200" dirty="0">
                <a:solidFill>
                  <a:schemeClr val="dk1"/>
                </a:solidFill>
              </a:rPr>
              <a:t>Prepaid Insurance 	600</a:t>
            </a:r>
          </a:p>
          <a:p>
            <a:pPr>
              <a:tabLst>
                <a:tab pos="4287838" algn="r"/>
                <a:tab pos="5430838" algn="r"/>
              </a:tabLst>
            </a:pPr>
            <a:r>
              <a:rPr lang="en-US" sz="2200" dirty="0">
                <a:solidFill>
                  <a:schemeClr val="dk1"/>
                </a:solidFill>
              </a:rPr>
              <a:t>Equipment 	5,000</a:t>
            </a:r>
          </a:p>
          <a:p>
            <a:pPr>
              <a:tabLst>
                <a:tab pos="4287838" algn="r"/>
                <a:tab pos="5430838" algn="r"/>
              </a:tabLst>
            </a:pPr>
            <a:r>
              <a:rPr lang="en-US" sz="2200" dirty="0">
                <a:solidFill>
                  <a:schemeClr val="dk1"/>
                </a:solidFill>
              </a:rPr>
              <a:t>Notes Payable 		 ₺5,000</a:t>
            </a:r>
          </a:p>
          <a:p>
            <a:pPr>
              <a:tabLst>
                <a:tab pos="4287838" algn="r"/>
                <a:tab pos="5430838" algn="r"/>
              </a:tabLst>
            </a:pPr>
            <a:r>
              <a:rPr lang="en-US" sz="2200" dirty="0">
                <a:solidFill>
                  <a:schemeClr val="dk1"/>
                </a:solidFill>
              </a:rPr>
              <a:t>Accounts Payable 		2,500</a:t>
            </a:r>
          </a:p>
          <a:p>
            <a:pPr>
              <a:tabLst>
                <a:tab pos="4287838" algn="r"/>
                <a:tab pos="5430838" algn="r"/>
              </a:tabLst>
            </a:pPr>
            <a:r>
              <a:rPr lang="en-US" sz="2200" dirty="0">
                <a:solidFill>
                  <a:schemeClr val="dk1"/>
                </a:solidFill>
              </a:rPr>
              <a:t>Unearned Service Revenue 		1,200</a:t>
            </a:r>
          </a:p>
          <a:p>
            <a:pPr>
              <a:tabLst>
                <a:tab pos="4287838" algn="r"/>
                <a:tab pos="5430838" algn="r"/>
              </a:tabLst>
            </a:pPr>
            <a:r>
              <a:rPr lang="en-US" sz="2200" dirty="0">
                <a:solidFill>
                  <a:schemeClr val="dk1"/>
                </a:solidFill>
              </a:rPr>
              <a:t>Share Capital—Ordinary 		10,000</a:t>
            </a:r>
          </a:p>
          <a:p>
            <a:pPr>
              <a:tabLst>
                <a:tab pos="4287838" algn="r"/>
                <a:tab pos="5430838" algn="r"/>
              </a:tabLst>
            </a:pPr>
            <a:r>
              <a:rPr lang="en-US" sz="2200" dirty="0">
                <a:solidFill>
                  <a:schemeClr val="dk1"/>
                </a:solidFill>
              </a:rPr>
              <a:t>Retained Earnings 		0</a:t>
            </a:r>
          </a:p>
          <a:p>
            <a:pPr>
              <a:tabLst>
                <a:tab pos="4287838" algn="r"/>
                <a:tab pos="5430838" algn="r"/>
              </a:tabLst>
            </a:pPr>
            <a:r>
              <a:rPr lang="en-US" sz="2200" dirty="0">
                <a:solidFill>
                  <a:schemeClr val="dk1"/>
                </a:solidFill>
              </a:rPr>
              <a:t>Dividends	500</a:t>
            </a:r>
          </a:p>
          <a:p>
            <a:pPr>
              <a:tabLst>
                <a:tab pos="4287838" algn="r"/>
                <a:tab pos="5430838" algn="r"/>
              </a:tabLst>
            </a:pPr>
            <a:r>
              <a:rPr lang="en-US" sz="2200" dirty="0">
                <a:solidFill>
                  <a:schemeClr val="dk1"/>
                </a:solidFill>
              </a:rPr>
              <a:t>Service Revenue		10,000	</a:t>
            </a:r>
            <a:endParaRPr lang="en-US" sz="2200" b="1" dirty="0">
              <a:solidFill>
                <a:srgbClr val="990000"/>
              </a:solidFill>
            </a:endParaRPr>
          </a:p>
        </p:txBody>
      </p:sp>
      <p:cxnSp>
        <p:nvCxnSpPr>
          <p:cNvPr id="8" name="Straight Connector 7" descr="line under Debit"/>
          <p:cNvCxnSpPr/>
          <p:nvPr/>
        </p:nvCxnSpPr>
        <p:spPr>
          <a:xfrm flipH="1">
            <a:off x="6411952" y="2096432"/>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line under Debit"/>
          <p:cNvCxnSpPr/>
          <p:nvPr/>
        </p:nvCxnSpPr>
        <p:spPr>
          <a:xfrm flipH="1">
            <a:off x="7597696" y="2094568"/>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2053823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
          <p:cNvSpPr>
            <a:spLocks noGrp="1"/>
          </p:cNvSpPr>
          <p:nvPr>
            <p:ph type="title" idx="4294967295"/>
          </p:nvPr>
        </p:nvSpPr>
        <p:spPr>
          <a:xfrm>
            <a:off x="309562" y="572869"/>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5. Journalize and Post AJEs</a:t>
            </a:r>
          </a:p>
        </p:txBody>
      </p:sp>
      <p:graphicFrame>
        <p:nvGraphicFramePr>
          <p:cNvPr id="8" name="Table 7" descr="Table is accessible by screen readers."/>
          <p:cNvGraphicFramePr>
            <a:graphicFrameLocks noGrp="1"/>
          </p:cNvGraphicFramePr>
          <p:nvPr>
            <p:extLst/>
          </p:nvPr>
        </p:nvGraphicFramePr>
        <p:xfrm>
          <a:off x="331381" y="1316664"/>
          <a:ext cx="8474264" cy="365760"/>
        </p:xfrm>
        <a:graphic>
          <a:graphicData uri="http://schemas.openxmlformats.org/drawingml/2006/table">
            <a:tbl>
              <a:tblPr firstRow="1">
                <a:tableStyleId>{5C22544A-7EE6-4342-B048-85BDC9FD1C3A}</a:tableStyleId>
              </a:tblPr>
              <a:tblGrid>
                <a:gridCol w="7313715">
                  <a:extLst>
                    <a:ext uri="{9D8B030D-6E8A-4147-A177-3AD203B41FA5}">
                      <a16:colId xmlns:a16="http://schemas.microsoft.com/office/drawing/2014/main" val="20000"/>
                    </a:ext>
                  </a:extLst>
                </a:gridCol>
                <a:gridCol w="1160549">
                  <a:extLst>
                    <a:ext uri="{9D8B030D-6E8A-4147-A177-3AD203B41FA5}">
                      <a16:colId xmlns:a16="http://schemas.microsoft.com/office/drawing/2014/main" val="20001"/>
                    </a:ext>
                  </a:extLst>
                </a:gridCol>
              </a:tblGrid>
              <a:tr h="0">
                <a:tc>
                  <a:txBody>
                    <a:bodyPr/>
                    <a:lstStyle/>
                    <a:p>
                      <a:pPr algn="ctr" fontAlgn="b"/>
                      <a:r>
                        <a:rPr lang="en-US" sz="1800" b="1" u="none" strike="noStrike" dirty="0">
                          <a:solidFill>
                            <a:schemeClr val="bg1"/>
                          </a:solidFill>
                          <a:effectLst/>
                        </a:rPr>
                        <a:t>GENERAL JOURNAL</a:t>
                      </a:r>
                      <a:endParaRPr lang="en-US" sz="1800" b="1" i="0" u="none" strike="noStrike" dirty="0">
                        <a:solidFill>
                          <a:schemeClr val="bg1"/>
                        </a:solidFill>
                        <a:effectLst/>
                        <a:latin typeface="Calibri" panose="020F0502020204030204" pitchFamily="34" charset="0"/>
                      </a:endParaRPr>
                    </a:p>
                  </a:txBody>
                  <a:tcPr marL="4233" marR="4233"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196E78"/>
                    </a:solidFill>
                  </a:tcPr>
                </a:tc>
                <a:tc>
                  <a:txBody>
                    <a:bodyPr/>
                    <a:lstStyle/>
                    <a:p>
                      <a:pPr algn="r" fontAlgn="b"/>
                      <a:r>
                        <a:rPr lang="en-US" sz="1800" b="1" u="none" strike="noStrike" dirty="0">
                          <a:solidFill>
                            <a:schemeClr val="bg1"/>
                          </a:solidFill>
                          <a:effectLst/>
                        </a:rPr>
                        <a:t>J1</a:t>
                      </a:r>
                      <a:endParaRPr lang="en-US" sz="1800" b="1" u="none" strike="noStrike" kern="1200" dirty="0">
                        <a:solidFill>
                          <a:schemeClr val="bg1"/>
                        </a:solidFill>
                        <a:effectLst/>
                        <a:latin typeface="+mn-lt"/>
                        <a:ea typeface="+mn-ea"/>
                        <a:cs typeface="+mn-cs"/>
                      </a:endParaRPr>
                    </a:p>
                  </a:txBody>
                  <a:tcPr marL="4233"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196E78"/>
                    </a:solidFill>
                  </a:tcPr>
                </a:tc>
                <a:extLst>
                  <a:ext uri="{0D108BD9-81ED-4DB2-BD59-A6C34878D82A}">
                    <a16:rowId xmlns:a16="http://schemas.microsoft.com/office/drawing/2014/main" val="10000"/>
                  </a:ext>
                </a:extLst>
              </a:tr>
            </a:tbl>
          </a:graphicData>
        </a:graphic>
      </p:graphicFrame>
      <p:graphicFrame>
        <p:nvGraphicFramePr>
          <p:cNvPr id="11" name="Table 10" descr="Table is accessible by screen readers."/>
          <p:cNvGraphicFramePr>
            <a:graphicFrameLocks noGrp="1"/>
          </p:cNvGraphicFramePr>
          <p:nvPr>
            <p:extLst/>
          </p:nvPr>
        </p:nvGraphicFramePr>
        <p:xfrm>
          <a:off x="331380" y="3058632"/>
          <a:ext cx="8474265" cy="365760"/>
        </p:xfrm>
        <a:graphic>
          <a:graphicData uri="http://schemas.openxmlformats.org/drawingml/2006/table">
            <a:tbl>
              <a:tblPr firstRow="1">
                <a:tableStyleId>{5C22544A-7EE6-4342-B048-85BDC9FD1C3A}</a:tableStyleId>
              </a:tblPr>
              <a:tblGrid>
                <a:gridCol w="8474265">
                  <a:extLst>
                    <a:ext uri="{9D8B030D-6E8A-4147-A177-3AD203B41FA5}">
                      <a16:colId xmlns:a16="http://schemas.microsoft.com/office/drawing/2014/main" val="20000"/>
                    </a:ext>
                  </a:extLst>
                </a:gridCol>
              </a:tblGrid>
              <a:tr h="0">
                <a:tc>
                  <a:txBody>
                    <a:bodyPr/>
                    <a:lstStyle/>
                    <a:p>
                      <a:pPr algn="ctr" fontAlgn="b"/>
                      <a:r>
                        <a:rPr lang="en-US" sz="1800" b="1" u="none" strike="noStrike" dirty="0">
                          <a:solidFill>
                            <a:schemeClr val="bg1"/>
                          </a:solidFill>
                          <a:effectLst>
                            <a:outerShdw blurRad="38100" dist="38100" dir="2700000" algn="tl">
                              <a:srgbClr val="000000">
                                <a:alpha val="43137"/>
                              </a:srgbClr>
                            </a:outerShdw>
                          </a:effectLst>
                        </a:rPr>
                        <a:t>GENERAL LEDGER</a:t>
                      </a:r>
                      <a:endParaRPr lang="en-US" sz="18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bl>
          </a:graphicData>
        </a:graphic>
      </p:graphicFrame>
      <p:graphicFrame>
        <p:nvGraphicFramePr>
          <p:cNvPr id="12" name="Table 11" descr="Table is accessible by screen readers."/>
          <p:cNvGraphicFramePr>
            <a:graphicFrameLocks noGrp="1"/>
          </p:cNvGraphicFramePr>
          <p:nvPr>
            <p:extLst>
              <p:ext uri="{D42A27DB-BD31-4B8C-83A1-F6EECF244321}">
                <p14:modId xmlns:p14="http://schemas.microsoft.com/office/powerpoint/2010/main" val="297012341"/>
              </p:ext>
            </p:extLst>
          </p:nvPr>
        </p:nvGraphicFramePr>
        <p:xfrm>
          <a:off x="331380" y="5074920"/>
          <a:ext cx="8474265" cy="365760"/>
        </p:xfrm>
        <a:graphic>
          <a:graphicData uri="http://schemas.openxmlformats.org/drawingml/2006/table">
            <a:tbl>
              <a:tblPr firstRow="1">
                <a:tableStyleId>{5C22544A-7EE6-4342-B048-85BDC9FD1C3A}</a:tableStyleId>
              </a:tblPr>
              <a:tblGrid>
                <a:gridCol w="4419600">
                  <a:extLst>
                    <a:ext uri="{9D8B030D-6E8A-4147-A177-3AD203B41FA5}">
                      <a16:colId xmlns:a16="http://schemas.microsoft.com/office/drawing/2014/main" val="20000"/>
                    </a:ext>
                  </a:extLst>
                </a:gridCol>
                <a:gridCol w="594233">
                  <a:extLst>
                    <a:ext uri="{9D8B030D-6E8A-4147-A177-3AD203B41FA5}">
                      <a16:colId xmlns:a16="http://schemas.microsoft.com/office/drawing/2014/main" val="20001"/>
                    </a:ext>
                  </a:extLst>
                </a:gridCol>
                <a:gridCol w="1132310">
                  <a:extLst>
                    <a:ext uri="{9D8B030D-6E8A-4147-A177-3AD203B41FA5}">
                      <a16:colId xmlns:a16="http://schemas.microsoft.com/office/drawing/2014/main" val="20002"/>
                    </a:ext>
                  </a:extLst>
                </a:gridCol>
                <a:gridCol w="1132311">
                  <a:extLst>
                    <a:ext uri="{9D8B030D-6E8A-4147-A177-3AD203B41FA5}">
                      <a16:colId xmlns:a16="http://schemas.microsoft.com/office/drawing/2014/main" val="20003"/>
                    </a:ext>
                  </a:extLst>
                </a:gridCol>
                <a:gridCol w="1195811">
                  <a:extLst>
                    <a:ext uri="{9D8B030D-6E8A-4147-A177-3AD203B41FA5}">
                      <a16:colId xmlns:a16="http://schemas.microsoft.com/office/drawing/2014/main" val="20004"/>
                    </a:ext>
                  </a:extLst>
                </a:gridCol>
              </a:tblGrid>
              <a:tr h="306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1" dirty="0">
                          <a:solidFill>
                            <a:schemeClr val="tx1"/>
                          </a:solidFill>
                        </a:rPr>
                        <a:t>Supplies Expense</a:t>
                      </a:r>
                    </a:p>
                  </a:txBody>
                  <a:tcPr marR="4233" anchor="b">
                    <a:lnL w="127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chemeClr val="tx1"/>
                          </a:solidFill>
                          <a:effectLst/>
                          <a:latin typeface="Calibri" panose="020F0502020204030204" pitchFamily="34" charset="0"/>
                        </a:rPr>
                        <a:t>No. 631</a:t>
                      </a:r>
                    </a:p>
                  </a:txBody>
                  <a:tcPr marL="4233" anchor="b">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3" name="Table 12" descr="Table is accessible by screen readers."/>
          <p:cNvGraphicFramePr>
            <a:graphicFrameLocks noGrp="1"/>
          </p:cNvGraphicFramePr>
          <p:nvPr>
            <p:extLst>
              <p:ext uri="{D42A27DB-BD31-4B8C-83A1-F6EECF244321}">
                <p14:modId xmlns:p14="http://schemas.microsoft.com/office/powerpoint/2010/main" val="2742237115"/>
              </p:ext>
            </p:extLst>
          </p:nvPr>
        </p:nvGraphicFramePr>
        <p:xfrm>
          <a:off x="331380" y="1687032"/>
          <a:ext cx="8474264" cy="1201419"/>
        </p:xfrm>
        <a:graphic>
          <a:graphicData uri="http://schemas.openxmlformats.org/drawingml/2006/table">
            <a:tbl>
              <a:tblPr firstRow="1">
                <a:tableStyleId>{5C22544A-7EE6-4342-B048-85BDC9FD1C3A}</a:tableStyleId>
              </a:tblPr>
              <a:tblGrid>
                <a:gridCol w="991385">
                  <a:extLst>
                    <a:ext uri="{9D8B030D-6E8A-4147-A177-3AD203B41FA5}">
                      <a16:colId xmlns:a16="http://schemas.microsoft.com/office/drawing/2014/main" val="20000"/>
                    </a:ext>
                  </a:extLst>
                </a:gridCol>
                <a:gridCol w="4552828">
                  <a:extLst>
                    <a:ext uri="{9D8B030D-6E8A-4147-A177-3AD203B41FA5}">
                      <a16:colId xmlns:a16="http://schemas.microsoft.com/office/drawing/2014/main" val="20001"/>
                    </a:ext>
                  </a:extLst>
                </a:gridCol>
                <a:gridCol w="608953">
                  <a:extLst>
                    <a:ext uri="{9D8B030D-6E8A-4147-A177-3AD203B41FA5}">
                      <a16:colId xmlns:a16="http://schemas.microsoft.com/office/drawing/2014/main" val="20002"/>
                    </a:ext>
                  </a:extLst>
                </a:gridCol>
                <a:gridCol w="1160549">
                  <a:extLst>
                    <a:ext uri="{9D8B030D-6E8A-4147-A177-3AD203B41FA5}">
                      <a16:colId xmlns:a16="http://schemas.microsoft.com/office/drawing/2014/main" val="20003"/>
                    </a:ext>
                  </a:extLst>
                </a:gridCol>
                <a:gridCol w="1160549">
                  <a:extLst>
                    <a:ext uri="{9D8B030D-6E8A-4147-A177-3AD203B41FA5}">
                      <a16:colId xmlns:a16="http://schemas.microsoft.com/office/drawing/2014/main" val="20004"/>
                    </a:ext>
                  </a:extLst>
                </a:gridCol>
              </a:tblGrid>
              <a:tr h="182245">
                <a:tc>
                  <a:txBody>
                    <a:bodyPr/>
                    <a:lstStyle/>
                    <a:p>
                      <a:pPr algn="ctr" fontAlgn="b"/>
                      <a:r>
                        <a:rPr lang="en-US" sz="1800" b="1" u="none" strike="noStrike" dirty="0">
                          <a:solidFill>
                            <a:schemeClr val="tx1"/>
                          </a:solidFill>
                          <a:effectLst/>
                        </a:rPr>
                        <a:t>Date</a:t>
                      </a:r>
                      <a:endParaRPr lang="en-US" sz="1800" b="1" i="0" u="none" strike="noStrike" dirty="0">
                        <a:solidFill>
                          <a:schemeClr val="tx1"/>
                        </a:solidFill>
                        <a:effectLst/>
                        <a:latin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Account Titles and Explanations</a:t>
                      </a:r>
                      <a:endParaRPr lang="en-US" sz="1800" b="1" i="0" u="none" strike="noStrike" dirty="0">
                        <a:solidFill>
                          <a:schemeClr val="tx1"/>
                        </a:solidFill>
                        <a:effectLst/>
                        <a:latin typeface="Calibri" panose="020F0502020204030204" pitchFamily="34"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Ref.</a:t>
                      </a:r>
                      <a:endParaRPr lang="en-US" sz="1800" b="1" i="0" u="none" strike="noStrike" dirty="0">
                        <a:solidFill>
                          <a:schemeClr val="tx1"/>
                        </a:solidFill>
                        <a:effectLst/>
                        <a:latin typeface="Calibri" panose="020F0502020204030204" pitchFamily="34"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Debit</a:t>
                      </a:r>
                      <a:endParaRPr lang="en-US" sz="1800" b="1" i="0" u="none" strike="noStrike" dirty="0">
                        <a:solidFill>
                          <a:schemeClr val="tx1"/>
                        </a:solidFill>
                        <a:effectLst/>
                        <a:latin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1" u="none" strike="noStrike" dirty="0">
                          <a:solidFill>
                            <a:schemeClr val="tx1"/>
                          </a:solidFill>
                          <a:effectLst/>
                        </a:rPr>
                        <a:t>Credit</a:t>
                      </a:r>
                      <a:endParaRPr lang="en-US" sz="1800" b="1" i="0" u="none" strike="noStrike" dirty="0">
                        <a:solidFill>
                          <a:schemeClr val="tx1"/>
                        </a:solidFill>
                        <a:effectLst/>
                        <a:latin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82245">
                <a:tc>
                  <a:txBody>
                    <a:bodyPr/>
                    <a:lstStyle/>
                    <a:p>
                      <a:pPr algn="r" fontAlgn="b"/>
                      <a:r>
                        <a:rPr lang="en-US" sz="1800" b="0" i="0" u="none" strike="noStrike" dirty="0">
                          <a:solidFill>
                            <a:srgbClr val="000000"/>
                          </a:solidFill>
                          <a:effectLst/>
                          <a:latin typeface="Calibri" panose="020F0502020204030204" pitchFamily="34" charset="0"/>
                        </a:rPr>
                        <a:t>Oct. 31</a:t>
                      </a:r>
                    </a:p>
                  </a:txBody>
                  <a:tcPr marL="4233" marR="182880"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kern="1200" dirty="0">
                          <a:solidFill>
                            <a:schemeClr val="dk1"/>
                          </a:solidFill>
                          <a:effectLst/>
                          <a:latin typeface="+mn-lt"/>
                          <a:ea typeface="+mn-ea"/>
                          <a:cs typeface="+mn-cs"/>
                        </a:rPr>
                        <a:t>Supplies Expense</a:t>
                      </a:r>
                    </a:p>
                  </a:txBody>
                  <a:tcPr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631</a:t>
                      </a:r>
                    </a:p>
                  </a:txBody>
                  <a:tcPr marL="4233"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rPr>
                        <a:t>1,500</a:t>
                      </a:r>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82245">
                <a:tc>
                  <a:txBody>
                    <a:bodyPr/>
                    <a:lstStyle/>
                    <a:p>
                      <a:pPr algn="r" fontAlgn="b"/>
                      <a:endParaRPr lang="en-US" sz="1800" b="0" i="0" u="none" strike="noStrike" kern="1200" dirty="0">
                        <a:solidFill>
                          <a:srgbClr val="000000"/>
                        </a:solidFill>
                        <a:effectLst/>
                        <a:latin typeface="Calibri" panose="020F0502020204030204" pitchFamily="34" charset="0"/>
                        <a:ea typeface="+mn-ea"/>
                        <a:cs typeface="+mn-cs"/>
                      </a:endParaRPr>
                    </a:p>
                  </a:txBody>
                  <a:tcPr marL="4233" marR="182880"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t>Supplies</a:t>
                      </a:r>
                    </a:p>
                  </a:txBody>
                  <a:tcPr marL="365760"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rgbClr val="000000"/>
                          </a:solidFill>
                          <a:effectLst/>
                          <a:latin typeface="Calibri" panose="020F0502020204030204" pitchFamily="34" charset="0"/>
                        </a:rPr>
                        <a:t>126</a:t>
                      </a:r>
                    </a:p>
                  </a:txBody>
                  <a:tcPr marL="4233"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rPr>
                        <a:t>1,500</a:t>
                      </a:r>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82245">
                <a:tc>
                  <a:txBody>
                    <a:bodyPr/>
                    <a:lstStyle/>
                    <a:p>
                      <a:pPr algn="r" fontAlgn="b"/>
                      <a:endParaRPr lang="en-US" sz="1800" b="0" i="0" u="none" strike="noStrike" kern="1200" dirty="0">
                        <a:solidFill>
                          <a:srgbClr val="000000"/>
                        </a:solidFill>
                        <a:effectLst/>
                        <a:latin typeface="Calibri" panose="020F0502020204030204" pitchFamily="34" charset="0"/>
                        <a:ea typeface="+mn-ea"/>
                        <a:cs typeface="+mn-cs"/>
                      </a:endParaRPr>
                    </a:p>
                  </a:txBody>
                  <a:tcPr marL="4233" marR="182880"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ea typeface="+mn-ea"/>
                          <a:cs typeface="+mn-cs"/>
                        </a:rPr>
                        <a:t>(To record supplies used)</a:t>
                      </a:r>
                    </a:p>
                  </a:txBody>
                  <a:tcPr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marT="4233"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graphicFrame>
        <p:nvGraphicFramePr>
          <p:cNvPr id="14" name="Table 13" descr="Table is accessible by screen readers."/>
          <p:cNvGraphicFramePr>
            <a:graphicFrameLocks noGrp="1"/>
          </p:cNvGraphicFramePr>
          <p:nvPr>
            <p:extLst>
              <p:ext uri="{D42A27DB-BD31-4B8C-83A1-F6EECF244321}">
                <p14:modId xmlns:p14="http://schemas.microsoft.com/office/powerpoint/2010/main" val="1277889461"/>
              </p:ext>
            </p:extLst>
          </p:nvPr>
        </p:nvGraphicFramePr>
        <p:xfrm>
          <a:off x="331380" y="3429000"/>
          <a:ext cx="8474265" cy="1463040"/>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3389327">
                  <a:extLst>
                    <a:ext uri="{9D8B030D-6E8A-4147-A177-3AD203B41FA5}">
                      <a16:colId xmlns:a16="http://schemas.microsoft.com/office/drawing/2014/main" val="20001"/>
                    </a:ext>
                  </a:extLst>
                </a:gridCol>
                <a:gridCol w="594233">
                  <a:extLst>
                    <a:ext uri="{9D8B030D-6E8A-4147-A177-3AD203B41FA5}">
                      <a16:colId xmlns:a16="http://schemas.microsoft.com/office/drawing/2014/main" val="20002"/>
                    </a:ext>
                  </a:extLst>
                </a:gridCol>
                <a:gridCol w="1132310">
                  <a:extLst>
                    <a:ext uri="{9D8B030D-6E8A-4147-A177-3AD203B41FA5}">
                      <a16:colId xmlns:a16="http://schemas.microsoft.com/office/drawing/2014/main" val="20003"/>
                    </a:ext>
                  </a:extLst>
                </a:gridCol>
                <a:gridCol w="1132311">
                  <a:extLst>
                    <a:ext uri="{9D8B030D-6E8A-4147-A177-3AD203B41FA5}">
                      <a16:colId xmlns:a16="http://schemas.microsoft.com/office/drawing/2014/main" val="20004"/>
                    </a:ext>
                  </a:extLst>
                </a:gridCol>
                <a:gridCol w="1195811">
                  <a:extLst>
                    <a:ext uri="{9D8B030D-6E8A-4147-A177-3AD203B41FA5}">
                      <a16:colId xmlns:a16="http://schemas.microsoft.com/office/drawing/2014/main" val="20005"/>
                    </a:ext>
                  </a:extLst>
                </a:gridCol>
              </a:tblGrid>
              <a:tr h="306492">
                <a:tc>
                  <a:txBody>
                    <a:bodyPr/>
                    <a:lstStyle/>
                    <a:p>
                      <a:pPr algn="l" fontAlgn="b"/>
                      <a:r>
                        <a:rPr lang="en-US" sz="1800" b="1" i="0" u="none" strike="noStrike" dirty="0">
                          <a:solidFill>
                            <a:schemeClr val="tx1"/>
                          </a:solidFill>
                          <a:effectLst/>
                          <a:latin typeface="Calibri" panose="020F0502020204030204" pitchFamily="34" charset="0"/>
                        </a:rPr>
                        <a:t>Supplies</a:t>
                      </a:r>
                    </a:p>
                  </a:txBody>
                  <a:tcPr marR="4233" anchor="b">
                    <a:lnL w="127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233" marR="4233"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chemeClr val="tx1"/>
                          </a:solidFill>
                          <a:effectLst/>
                          <a:latin typeface="Calibri" panose="020F0502020204030204" pitchFamily="34" charset="0"/>
                        </a:rPr>
                        <a:t>No. 126</a:t>
                      </a:r>
                    </a:p>
                  </a:txBody>
                  <a:tcPr marL="4233" anchor="b">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2245">
                <a:tc>
                  <a:txBody>
                    <a:bodyPr/>
                    <a:lstStyle/>
                    <a:p>
                      <a:pPr algn="ctr" fontAlgn="b"/>
                      <a:r>
                        <a:rPr lang="en-US" sz="1800" b="1" u="none" strike="noStrike" dirty="0">
                          <a:effectLst/>
                        </a:rPr>
                        <a:t>Date</a:t>
                      </a:r>
                      <a:endParaRPr lang="en-US" sz="1800" b="1" i="0" u="none" strike="noStrike" dirty="0">
                        <a:solidFill>
                          <a:srgbClr val="000000"/>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Explanations</a:t>
                      </a:r>
                      <a:endParaRPr lang="en-US" sz="1800" b="1" i="0" u="none" strike="noStrike" dirty="0">
                        <a:solidFill>
                          <a:srgbClr val="000000"/>
                        </a:solidFill>
                        <a:effectLst/>
                        <a:latin typeface="Calibri" panose="020F0502020204030204" pitchFamily="34" charset="0"/>
                      </a:endParaRPr>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Ref.</a:t>
                      </a:r>
                      <a:endParaRPr lang="en-US" sz="18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Debit</a:t>
                      </a:r>
                      <a:endParaRPr lang="en-US" sz="1800" b="1" i="0" u="none" strike="noStrike" dirty="0">
                        <a:solidFill>
                          <a:srgbClr val="000000"/>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effectLst/>
                        </a:rPr>
                        <a:t>Credit</a:t>
                      </a:r>
                      <a:endParaRPr lang="en-US" sz="1800" b="1" i="0" u="none" strike="noStrike" dirty="0">
                        <a:solidFill>
                          <a:srgbClr val="000000"/>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rgbClr val="000000"/>
                          </a:solidFill>
                          <a:effectLst/>
                          <a:latin typeface="Calibri" panose="020F0502020204030204" pitchFamily="34" charset="0"/>
                        </a:rPr>
                        <a:t>Balance</a:t>
                      </a: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r" fontAlgn="b"/>
                      <a:r>
                        <a:rPr lang="en-US" sz="1800" b="0" i="0" u="none" strike="noStrike" dirty="0">
                          <a:solidFill>
                            <a:srgbClr val="000000"/>
                          </a:solidFill>
                          <a:effectLst/>
                          <a:latin typeface="Calibri" panose="020F0502020204030204" pitchFamily="34" charset="0"/>
                        </a:rPr>
                        <a:t>Oct. 1</a:t>
                      </a:r>
                    </a:p>
                  </a:txBody>
                  <a:tcPr marR="1828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800" dirty="0"/>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kern="1200" dirty="0">
                          <a:solidFill>
                            <a:schemeClr val="dk1"/>
                          </a:solidFill>
                          <a:effectLst/>
                          <a:latin typeface="+mn-lt"/>
                          <a:ea typeface="+mn-ea"/>
                          <a:cs typeface="+mn-cs"/>
                        </a:rPr>
                        <a:t>2,500</a:t>
                      </a: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1" i="0" u="none" strike="noStrike" kern="1200" dirty="0">
                          <a:solidFill>
                            <a:srgbClr val="990000"/>
                          </a:solidFill>
                          <a:effectLst/>
                          <a:latin typeface="Calibri" panose="020F0502020204030204" pitchFamily="34" charset="0"/>
                          <a:ea typeface="+mn-ea"/>
                          <a:cs typeface="+mn-cs"/>
                        </a:rPr>
                        <a:t>Oct.</a:t>
                      </a:r>
                      <a:r>
                        <a:rPr lang="en-US" sz="1800" b="1" i="0" u="none" strike="noStrike" kern="1200" baseline="0" dirty="0">
                          <a:solidFill>
                            <a:srgbClr val="990000"/>
                          </a:solidFill>
                          <a:effectLst/>
                          <a:latin typeface="Calibri" panose="020F0502020204030204" pitchFamily="34" charset="0"/>
                          <a:ea typeface="+mn-ea"/>
                          <a:cs typeface="+mn-cs"/>
                        </a:rPr>
                        <a:t> 31</a:t>
                      </a:r>
                      <a:endParaRPr lang="en-US" sz="1800" b="1" i="0" u="none" strike="noStrike" kern="1200" dirty="0">
                        <a:solidFill>
                          <a:srgbClr val="990000"/>
                        </a:solidFill>
                        <a:effectLst/>
                        <a:latin typeface="Calibri" panose="020F0502020204030204" pitchFamily="34" charset="0"/>
                        <a:ea typeface="+mn-ea"/>
                        <a:cs typeface="+mn-cs"/>
                      </a:endParaRPr>
                    </a:p>
                  </a:txBody>
                  <a:tcPr marR="1828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b="1" dirty="0">
                          <a:solidFill>
                            <a:srgbClr val="990000"/>
                          </a:solidFill>
                        </a:rPr>
                        <a:t>Adjusting entry</a:t>
                      </a:r>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a:solidFill>
                            <a:srgbClr val="990000"/>
                          </a:solidFill>
                          <a:effectLst/>
                          <a:latin typeface="Calibri" panose="020F0502020204030204" pitchFamily="34" charset="0"/>
                        </a:rPr>
                        <a:t>J2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1" i="0" u="none" strike="noStrike" dirty="0">
                        <a:solidFill>
                          <a:srgbClr val="99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b="1" i="0" u="none" strike="noStrike" dirty="0">
                          <a:solidFill>
                            <a:srgbClr val="990000"/>
                          </a:solidFill>
                          <a:effectLst/>
                          <a:latin typeface="Calibri" panose="020F0502020204030204" pitchFamily="34" charset="0"/>
                        </a:rPr>
                        <a:t>1,500</a:t>
                      </a: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b="1" u="none" strike="noStrike" kern="1200" dirty="0">
                          <a:solidFill>
                            <a:srgbClr val="990000"/>
                          </a:solidFill>
                          <a:effectLst/>
                          <a:latin typeface="+mn-lt"/>
                          <a:ea typeface="+mn-ea"/>
                          <a:cs typeface="+mn-cs"/>
                        </a:rPr>
                        <a:t>1,000</a:t>
                      </a: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graphicFrame>
        <p:nvGraphicFramePr>
          <p:cNvPr id="15" name="Table 14" descr="Table is accessible by screen readers."/>
          <p:cNvGraphicFramePr>
            <a:graphicFrameLocks noGrp="1"/>
          </p:cNvGraphicFramePr>
          <p:nvPr>
            <p:extLst>
              <p:ext uri="{D42A27DB-BD31-4B8C-83A1-F6EECF244321}">
                <p14:modId xmlns:p14="http://schemas.microsoft.com/office/powerpoint/2010/main" val="1366409116"/>
              </p:ext>
            </p:extLst>
          </p:nvPr>
        </p:nvGraphicFramePr>
        <p:xfrm>
          <a:off x="331380" y="5440680"/>
          <a:ext cx="8474265" cy="731520"/>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3389327">
                  <a:extLst>
                    <a:ext uri="{9D8B030D-6E8A-4147-A177-3AD203B41FA5}">
                      <a16:colId xmlns:a16="http://schemas.microsoft.com/office/drawing/2014/main" val="20001"/>
                    </a:ext>
                  </a:extLst>
                </a:gridCol>
                <a:gridCol w="594233">
                  <a:extLst>
                    <a:ext uri="{9D8B030D-6E8A-4147-A177-3AD203B41FA5}">
                      <a16:colId xmlns:a16="http://schemas.microsoft.com/office/drawing/2014/main" val="20002"/>
                    </a:ext>
                  </a:extLst>
                </a:gridCol>
                <a:gridCol w="1132310">
                  <a:extLst>
                    <a:ext uri="{9D8B030D-6E8A-4147-A177-3AD203B41FA5}">
                      <a16:colId xmlns:a16="http://schemas.microsoft.com/office/drawing/2014/main" val="20003"/>
                    </a:ext>
                  </a:extLst>
                </a:gridCol>
                <a:gridCol w="1132311">
                  <a:extLst>
                    <a:ext uri="{9D8B030D-6E8A-4147-A177-3AD203B41FA5}">
                      <a16:colId xmlns:a16="http://schemas.microsoft.com/office/drawing/2014/main" val="20004"/>
                    </a:ext>
                  </a:extLst>
                </a:gridCol>
                <a:gridCol w="1195811">
                  <a:extLst>
                    <a:ext uri="{9D8B030D-6E8A-4147-A177-3AD203B41FA5}">
                      <a16:colId xmlns:a16="http://schemas.microsoft.com/office/drawing/2014/main" val="20005"/>
                    </a:ext>
                  </a:extLst>
                </a:gridCol>
              </a:tblGrid>
              <a:tr h="182245">
                <a:tc>
                  <a:txBody>
                    <a:bodyPr/>
                    <a:lstStyle/>
                    <a:p>
                      <a:pPr algn="ctr" fontAlgn="b"/>
                      <a:r>
                        <a:rPr lang="en-US" sz="1800" b="1" u="none" strike="noStrike" dirty="0">
                          <a:solidFill>
                            <a:schemeClr val="tx1"/>
                          </a:solidFill>
                          <a:effectLst/>
                        </a:rPr>
                        <a:t>Date</a:t>
                      </a:r>
                      <a:endParaRPr lang="en-US" sz="1800" b="1" i="0" u="none" strike="noStrike" dirty="0">
                        <a:solidFill>
                          <a:schemeClr val="tx1"/>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Explanations</a:t>
                      </a:r>
                      <a:endParaRPr lang="en-US" sz="1800" b="1" i="0" u="none" strike="noStrike" dirty="0">
                        <a:solidFill>
                          <a:schemeClr val="tx1"/>
                        </a:solidFill>
                        <a:effectLst/>
                        <a:latin typeface="Calibri" panose="020F0502020204030204" pitchFamily="34" charset="0"/>
                      </a:endParaRPr>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Ref.</a:t>
                      </a:r>
                      <a:endParaRPr lang="en-US" sz="1800" b="1" i="0" u="none" strike="noStrike" dirty="0">
                        <a:solidFill>
                          <a:schemeClr val="tx1"/>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Debit</a:t>
                      </a:r>
                      <a:endParaRPr lang="en-US" sz="1800" b="1" i="0" u="none" strike="noStrike" dirty="0">
                        <a:solidFill>
                          <a:schemeClr val="tx1"/>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u="none" strike="noStrike" dirty="0">
                          <a:solidFill>
                            <a:schemeClr val="tx1"/>
                          </a:solidFill>
                          <a:effectLst/>
                        </a:rPr>
                        <a:t>Credit</a:t>
                      </a:r>
                      <a:endParaRPr lang="en-US" sz="1800" b="1" i="0" u="none" strike="noStrike" dirty="0">
                        <a:solidFill>
                          <a:schemeClr val="tx1"/>
                        </a:solidFill>
                        <a:effectLst/>
                        <a:latin typeface="Calibri" panose="020F0502020204030204" pitchFamily="34" charset="0"/>
                      </a:endParaRP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a:solidFill>
                            <a:srgbClr val="000000"/>
                          </a:solidFill>
                          <a:effectLst/>
                          <a:latin typeface="Calibri" panose="020F0502020204030204" pitchFamily="34" charset="0"/>
                        </a:rPr>
                        <a:t>Balance</a:t>
                      </a:r>
                    </a:p>
                  </a:txBody>
                  <a:tcPr marL="4233"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fontAlgn="b"/>
                      <a:r>
                        <a:rPr lang="en-US" sz="1800" b="1" i="0" u="none" strike="noStrike" dirty="0">
                          <a:solidFill>
                            <a:srgbClr val="990000"/>
                          </a:solidFill>
                          <a:effectLst/>
                          <a:latin typeface="Calibri" panose="020F0502020204030204" pitchFamily="34" charset="0"/>
                        </a:rPr>
                        <a:t>Oct. 31 </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990000"/>
                          </a:solidFill>
                        </a:rPr>
                        <a:t>Adjusting entry</a:t>
                      </a:r>
                    </a:p>
                  </a:txBody>
                  <a:tcPr marR="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i="0" u="none" strike="noStrike" dirty="0">
                          <a:solidFill>
                            <a:srgbClr val="990000"/>
                          </a:solidFill>
                          <a:effectLst/>
                          <a:latin typeface="Calibri" panose="020F0502020204030204" pitchFamily="34" charset="0"/>
                        </a:rPr>
                        <a:t>J2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b="1" u="none" strike="noStrike" dirty="0">
                          <a:solidFill>
                            <a:srgbClr val="990000"/>
                          </a:solidFill>
                          <a:effectLst/>
                        </a:rPr>
                        <a:t>1,500</a:t>
                      </a:r>
                      <a:endParaRPr lang="en-US" sz="1800" b="1" i="0" u="none" strike="noStrike" dirty="0">
                        <a:solidFill>
                          <a:srgbClr val="99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800" b="1" i="0" u="none" strike="noStrike" dirty="0">
                        <a:solidFill>
                          <a:srgbClr val="990000"/>
                        </a:solidFill>
                        <a:effectLst/>
                        <a:latin typeface="Calibri" panose="020F0502020204030204" pitchFamily="34" charset="0"/>
                      </a:endParaRP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b="1" u="none" strike="noStrike" kern="1200" dirty="0">
                          <a:solidFill>
                            <a:srgbClr val="990000"/>
                          </a:solidFill>
                          <a:effectLst/>
                          <a:latin typeface="+mn-lt"/>
                          <a:ea typeface="+mn-ea"/>
                          <a:cs typeface="+mn-cs"/>
                        </a:rPr>
                        <a:t>1,500</a:t>
                      </a:r>
                    </a:p>
                  </a:txBody>
                  <a:tcPr marL="42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
          <p:cNvSpPr>
            <a:spLocks noGrp="1"/>
          </p:cNvSpPr>
          <p:nvPr>
            <p:ph type="ftr" sz="quarter" idx="11"/>
          </p:nvPr>
        </p:nvSpPr>
        <p:spPr/>
        <p:txBody>
          <a:bodyPr/>
          <a:lstStyle/>
          <a:p>
            <a:r>
              <a:rPr lang="en-US" dirty="0"/>
              <a:t>Copyright ©2018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2</a:t>
            </a:r>
          </a:p>
        </p:txBody>
      </p:sp>
    </p:spTree>
    <p:extLst>
      <p:ext uri="{BB962C8B-B14F-4D97-AF65-F5344CB8AC3E}">
        <p14:creationId xmlns:p14="http://schemas.microsoft.com/office/powerpoint/2010/main" val="87099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304800" y="762001"/>
            <a:ext cx="2971800" cy="1754326"/>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6. Prepare an Adjusted Trial Balance</a:t>
            </a:r>
          </a:p>
        </p:txBody>
      </p:sp>
      <p:graphicFrame>
        <p:nvGraphicFramePr>
          <p:cNvPr id="7" name="Table 6" descr="Table is accessible by screen readers."/>
          <p:cNvGraphicFramePr>
            <a:graphicFrameLocks noGrp="1"/>
          </p:cNvGraphicFramePr>
          <p:nvPr>
            <p:extLst>
              <p:ext uri="{D42A27DB-BD31-4B8C-83A1-F6EECF244321}">
                <p14:modId xmlns:p14="http://schemas.microsoft.com/office/powerpoint/2010/main" val="2018351992"/>
              </p:ext>
            </p:extLst>
          </p:nvPr>
        </p:nvGraphicFramePr>
        <p:xfrm>
          <a:off x="3257550" y="685800"/>
          <a:ext cx="5657849" cy="1005840"/>
        </p:xfrm>
        <a:graphic>
          <a:graphicData uri="http://schemas.openxmlformats.org/drawingml/2006/table">
            <a:tbl>
              <a:tblPr firstRow="1">
                <a:tableStyleId>{5C22544A-7EE6-4342-B048-85BDC9FD1C3A}</a:tableStyleId>
              </a:tblPr>
              <a:tblGrid>
                <a:gridCol w="5657849">
                  <a:extLst>
                    <a:ext uri="{9D8B030D-6E8A-4147-A177-3AD203B41FA5}">
                      <a16:colId xmlns:a16="http://schemas.microsoft.com/office/drawing/2014/main" val="20000"/>
                    </a:ext>
                  </a:extLst>
                </a:gridCol>
              </a:tblGrid>
              <a:tr h="182245">
                <a:tc>
                  <a:txBody>
                    <a:bodyPr/>
                    <a:lstStyle/>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Yazici Advertising A.S.</a:t>
                      </a:r>
                    </a:p>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Adjusted Trial Balance</a:t>
                      </a:r>
                    </a:p>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October 31, 2020</a:t>
                      </a:r>
                      <a:endParaRPr lang="en-US" sz="2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3257550" y="1720671"/>
            <a:ext cx="5734050" cy="4154984"/>
          </a:xfrm>
          <a:prstGeom prst="rect">
            <a:avLst/>
          </a:prstGeom>
        </p:spPr>
        <p:txBody>
          <a:bodyPr wrap="square">
            <a:spAutoFit/>
          </a:bodyPr>
          <a:lstStyle/>
          <a:p>
            <a:pPr>
              <a:tabLst>
                <a:tab pos="3830638" algn="ctr"/>
                <a:tab pos="4973638" algn="ctr"/>
              </a:tabLst>
            </a:pPr>
            <a:r>
              <a:rPr lang="en-US" sz="2200" dirty="0">
                <a:solidFill>
                  <a:schemeClr val="dk1"/>
                </a:solidFill>
              </a:rPr>
              <a:t>	Debit 	Credit</a:t>
            </a:r>
          </a:p>
          <a:p>
            <a:pPr>
              <a:tabLst>
                <a:tab pos="4287838" algn="r"/>
                <a:tab pos="5430838" algn="r"/>
              </a:tabLst>
            </a:pPr>
            <a:r>
              <a:rPr lang="en-US" sz="2200" dirty="0">
                <a:solidFill>
                  <a:schemeClr val="dk1"/>
                </a:solidFill>
              </a:rPr>
              <a:t>Cash 	 ₺15,200</a:t>
            </a:r>
          </a:p>
          <a:p>
            <a:pPr>
              <a:tabLst>
                <a:tab pos="4287838" algn="r"/>
                <a:tab pos="5430838" algn="r"/>
              </a:tabLst>
            </a:pPr>
            <a:r>
              <a:rPr lang="en-US" sz="2200" dirty="0">
                <a:solidFill>
                  <a:schemeClr val="dk1"/>
                </a:solidFill>
              </a:rPr>
              <a:t>Accounts Receivable	200</a:t>
            </a:r>
          </a:p>
          <a:p>
            <a:pPr>
              <a:tabLst>
                <a:tab pos="4287838" algn="r"/>
                <a:tab pos="5430838" algn="r"/>
              </a:tabLst>
            </a:pPr>
            <a:r>
              <a:rPr lang="en-US" sz="2200" dirty="0">
                <a:solidFill>
                  <a:schemeClr val="dk1"/>
                </a:solidFill>
              </a:rPr>
              <a:t>Supplies 	1,000</a:t>
            </a:r>
          </a:p>
          <a:p>
            <a:pPr>
              <a:tabLst>
                <a:tab pos="4287838" algn="r"/>
                <a:tab pos="5430838" algn="r"/>
              </a:tabLst>
            </a:pPr>
            <a:r>
              <a:rPr lang="en-US" sz="2200" dirty="0">
                <a:solidFill>
                  <a:schemeClr val="dk1"/>
                </a:solidFill>
              </a:rPr>
              <a:t>Prepaid Insurance 	550</a:t>
            </a:r>
          </a:p>
          <a:p>
            <a:pPr>
              <a:tabLst>
                <a:tab pos="4287838" algn="r"/>
                <a:tab pos="5430838" algn="r"/>
              </a:tabLst>
            </a:pPr>
            <a:r>
              <a:rPr lang="en-US" sz="2200" dirty="0">
                <a:solidFill>
                  <a:schemeClr val="dk1"/>
                </a:solidFill>
              </a:rPr>
              <a:t>Equipment 	5,000</a:t>
            </a:r>
          </a:p>
          <a:p>
            <a:pPr>
              <a:tabLst>
                <a:tab pos="4287838" algn="r"/>
                <a:tab pos="5430838" algn="r"/>
              </a:tabLst>
            </a:pPr>
            <a:r>
              <a:rPr lang="en-US" sz="2200" dirty="0">
                <a:solidFill>
                  <a:schemeClr val="dk1"/>
                </a:solidFill>
              </a:rPr>
              <a:t>Accumulated Depreciation		 ₺      40</a:t>
            </a:r>
          </a:p>
          <a:p>
            <a:pPr>
              <a:tabLst>
                <a:tab pos="4287838" algn="r"/>
                <a:tab pos="5430838" algn="r"/>
              </a:tabLst>
            </a:pPr>
            <a:r>
              <a:rPr lang="en-US" sz="2200" dirty="0">
                <a:solidFill>
                  <a:schemeClr val="dk1"/>
                </a:solidFill>
              </a:rPr>
              <a:t>Notes Payable 		 5,000</a:t>
            </a:r>
          </a:p>
          <a:p>
            <a:pPr>
              <a:tabLst>
                <a:tab pos="4287838" algn="r"/>
                <a:tab pos="5430838" algn="r"/>
              </a:tabLst>
            </a:pPr>
            <a:r>
              <a:rPr lang="en-US" sz="2200" dirty="0">
                <a:solidFill>
                  <a:schemeClr val="dk1"/>
                </a:solidFill>
              </a:rPr>
              <a:t>Accounts Payable 		2,500</a:t>
            </a:r>
          </a:p>
          <a:p>
            <a:pPr>
              <a:tabLst>
                <a:tab pos="4287838" algn="r"/>
                <a:tab pos="5430838" algn="r"/>
              </a:tabLst>
            </a:pPr>
            <a:r>
              <a:rPr lang="en-US" sz="2200" dirty="0">
                <a:solidFill>
                  <a:schemeClr val="dk1"/>
                </a:solidFill>
              </a:rPr>
              <a:t>Interest Payable		50</a:t>
            </a:r>
          </a:p>
          <a:p>
            <a:pPr>
              <a:tabLst>
                <a:tab pos="4287838" algn="r"/>
                <a:tab pos="5430838" algn="r"/>
              </a:tabLst>
            </a:pPr>
            <a:r>
              <a:rPr lang="en-US" sz="2200" dirty="0">
                <a:solidFill>
                  <a:schemeClr val="dk1"/>
                </a:solidFill>
              </a:rPr>
              <a:t>Unearned Service Revenue 		800</a:t>
            </a:r>
          </a:p>
          <a:p>
            <a:pPr>
              <a:tabLst>
                <a:tab pos="4287838" algn="r"/>
                <a:tab pos="5430838" algn="r"/>
              </a:tabLst>
            </a:pPr>
            <a:r>
              <a:rPr lang="en-US" sz="2200" dirty="0">
                <a:solidFill>
                  <a:schemeClr val="dk1"/>
                </a:solidFill>
              </a:rPr>
              <a:t>Salaries and Wages Payable		1,200</a:t>
            </a:r>
          </a:p>
        </p:txBody>
      </p:sp>
      <p:cxnSp>
        <p:nvCxnSpPr>
          <p:cNvPr id="11" name="Straight Connector 10" descr="line under Debit"/>
          <p:cNvCxnSpPr/>
          <p:nvPr/>
        </p:nvCxnSpPr>
        <p:spPr>
          <a:xfrm flipH="1">
            <a:off x="6646128" y="2096432"/>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line under Debit"/>
          <p:cNvCxnSpPr/>
          <p:nvPr/>
        </p:nvCxnSpPr>
        <p:spPr>
          <a:xfrm flipH="1">
            <a:off x="7831872" y="2094568"/>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61128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The </a:t>
            </a:r>
            <a:r>
              <a:rPr lang="en-US" sz="4000" b="1" dirty="0" smtClean="0">
                <a:solidFill>
                  <a:schemeClr val="accent1"/>
                </a:solidFill>
                <a:latin typeface="Calibri" panose="020F0502020204030204" pitchFamily="34" charset="0"/>
                <a:ea typeface="Source Sans Pro" charset="0"/>
                <a:cs typeface="Calibri" panose="020F0502020204030204" pitchFamily="34" charset="0"/>
              </a:rPr>
              <a:t>Worksheet </a:t>
            </a:r>
            <a:r>
              <a:rPr lang="ko-KR" altLang="en-US" sz="4000" b="1" dirty="0" smtClean="0">
                <a:solidFill>
                  <a:schemeClr val="accent1"/>
                </a:solidFill>
                <a:latin typeface="Calibri" panose="020F0502020204030204" pitchFamily="34" charset="0"/>
                <a:ea typeface="Source Sans Pro" charset="0"/>
                <a:cs typeface="Calibri" panose="020F0502020204030204" pitchFamily="34" charset="0"/>
              </a:rPr>
              <a:t>정산표</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Multiple-column form used in preparing financial statements</a:t>
            </a:r>
          </a:p>
          <a:p>
            <a:pPr marL="574675" lvl="2" indent="-346075">
              <a:lnSpc>
                <a:spcPct val="100000"/>
              </a:lnSpc>
              <a:spcBef>
                <a:spcPts val="1200"/>
              </a:spcBef>
              <a:buClr>
                <a:srgbClr val="990000"/>
              </a:buClr>
              <a:buSzPct val="100000"/>
            </a:pPr>
            <a:r>
              <a:rPr lang="en-US" altLang="en-US" sz="2800" dirty="0"/>
              <a:t>Not a permanent accounting record</a:t>
            </a:r>
          </a:p>
          <a:p>
            <a:pPr marL="574675" lvl="2" indent="-346075">
              <a:lnSpc>
                <a:spcPct val="100000"/>
              </a:lnSpc>
              <a:spcBef>
                <a:spcPts val="1200"/>
              </a:spcBef>
              <a:buClr>
                <a:srgbClr val="990000"/>
              </a:buClr>
              <a:buSzPct val="100000"/>
            </a:pPr>
            <a:r>
              <a:rPr lang="en-US" altLang="en-US" sz="2800" dirty="0"/>
              <a:t>May be a computerized worksheet</a:t>
            </a:r>
          </a:p>
          <a:p>
            <a:pPr marL="574675" lvl="2" indent="-346075">
              <a:lnSpc>
                <a:spcPct val="100000"/>
              </a:lnSpc>
              <a:spcBef>
                <a:spcPts val="1200"/>
              </a:spcBef>
              <a:buClr>
                <a:srgbClr val="990000"/>
              </a:buClr>
              <a:buSzPct val="100000"/>
            </a:pPr>
            <a:r>
              <a:rPr lang="en-US" altLang="en-US" sz="2800" dirty="0"/>
              <a:t>Prepared using a five step process</a:t>
            </a:r>
          </a:p>
          <a:p>
            <a:pPr marL="574675" lvl="2" indent="-346075">
              <a:lnSpc>
                <a:spcPct val="100000"/>
              </a:lnSpc>
              <a:spcBef>
                <a:spcPts val="1200"/>
              </a:spcBef>
              <a:buClr>
                <a:srgbClr val="990000"/>
              </a:buClr>
              <a:buSzPct val="100000"/>
            </a:pPr>
            <a:r>
              <a:rPr lang="en-US" altLang="en-US" sz="2800" dirty="0"/>
              <a:t>Use of worksheet is optional</a:t>
            </a:r>
          </a:p>
        </p:txBody>
      </p:sp>
      <p:sp>
        <p:nvSpPr>
          <p:cNvPr id="8"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1350159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304800" y="298103"/>
            <a:ext cx="8458200" cy="692497"/>
          </a:xfr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7. Prepare Financial Statements</a:t>
            </a:r>
          </a:p>
        </p:txBody>
      </p:sp>
      <p:graphicFrame>
        <p:nvGraphicFramePr>
          <p:cNvPr id="7" name="Table 6" descr="Table is accessible by screen readers."/>
          <p:cNvGraphicFramePr>
            <a:graphicFrameLocks noGrp="1"/>
          </p:cNvGraphicFramePr>
          <p:nvPr>
            <p:extLst>
              <p:ext uri="{D42A27DB-BD31-4B8C-83A1-F6EECF244321}">
                <p14:modId xmlns:p14="http://schemas.microsoft.com/office/powerpoint/2010/main" val="3099758380"/>
              </p:ext>
            </p:extLst>
          </p:nvPr>
        </p:nvGraphicFramePr>
        <p:xfrm>
          <a:off x="533400" y="1138767"/>
          <a:ext cx="8060606" cy="1543473"/>
        </p:xfrm>
        <a:graphic>
          <a:graphicData uri="http://schemas.openxmlformats.org/drawingml/2006/table">
            <a:tbl>
              <a:tblPr firstRow="1">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800" b="1" i="0" u="none" strike="noStrike" kern="1200" baseline="0" dirty="0">
                          <a:solidFill>
                            <a:schemeClr val="dk1"/>
                          </a:solidFill>
                          <a:latin typeface="+mn-lt"/>
                          <a:ea typeface="+mn-ea"/>
                          <a:cs typeface="+mn-cs"/>
                        </a:rPr>
                        <a:t>Yazici Advertising A.S.</a:t>
                      </a:r>
                    </a:p>
                    <a:p>
                      <a:pPr algn="ctr"/>
                      <a:r>
                        <a:rPr lang="en-US" sz="1700" b="1" i="0" u="none" strike="noStrike" kern="1200" baseline="0" dirty="0">
                          <a:solidFill>
                            <a:schemeClr val="dk1"/>
                          </a:solidFill>
                          <a:latin typeface="+mn-lt"/>
                          <a:ea typeface="+mn-ea"/>
                          <a:cs typeface="+mn-cs"/>
                        </a:rPr>
                        <a:t>Income Statement</a:t>
                      </a:r>
                    </a:p>
                    <a:p>
                      <a:pPr algn="ctr"/>
                      <a:r>
                        <a:rPr lang="en-US" sz="1700" b="1" i="0" u="none" strike="noStrike" kern="1200" baseline="0" dirty="0">
                          <a:solidFill>
                            <a:schemeClr val="dk1"/>
                          </a:solidFill>
                          <a:latin typeface="+mn-lt"/>
                          <a:ea typeface="+mn-ea"/>
                          <a:cs typeface="+mn-cs"/>
                        </a:rPr>
                        <a:t>For the Month Ended 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1700" u="none" strike="noStrike" dirty="0">
                          <a:effectLst/>
                        </a:rPr>
                        <a:t>Revenues</a:t>
                      </a:r>
                      <a:endParaRPr lang="en-US" sz="1700" b="0" i="0" u="none"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117475" lvl="1" indent="0" algn="l" fontAlgn="b"/>
                      <a:r>
                        <a:rPr lang="en-US" sz="1700" u="none" strike="noStrike" dirty="0">
                          <a:effectLst/>
                        </a:rPr>
                        <a:t>Service revenue </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700" u="none" strike="noStrike" kern="1200" dirty="0">
                          <a:solidFill>
                            <a:schemeClr val="dk1"/>
                          </a:solidFill>
                          <a:effectLst/>
                          <a:latin typeface="+mn-lt"/>
                          <a:ea typeface="+mn-ea"/>
                          <a:cs typeface="+mn-cs"/>
                        </a:rPr>
                        <a:t>₺10,600</a:t>
                      </a:r>
                    </a:p>
                  </a:txBody>
                  <a:tcPr marL="4233" marT="4233"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bl>
          </a:graphicData>
        </a:graphic>
      </p:graphicFrame>
      <p:graphicFrame>
        <p:nvGraphicFramePr>
          <p:cNvPr id="8" name="Table 7" descr="Table is accessible by screen readers."/>
          <p:cNvGraphicFramePr>
            <a:graphicFrameLocks noGrp="1"/>
          </p:cNvGraphicFramePr>
          <p:nvPr>
            <p:extLst>
              <p:ext uri="{D42A27DB-BD31-4B8C-83A1-F6EECF244321}">
                <p14:modId xmlns:p14="http://schemas.microsoft.com/office/powerpoint/2010/main" val="1437590387"/>
              </p:ext>
            </p:extLst>
          </p:nvPr>
        </p:nvGraphicFramePr>
        <p:xfrm>
          <a:off x="533400" y="2906232"/>
          <a:ext cx="8060606" cy="1280160"/>
        </p:xfrm>
        <a:graphic>
          <a:graphicData uri="http://schemas.openxmlformats.org/drawingml/2006/table">
            <a:tbl>
              <a:tblPr firstRow="1">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800" b="1" i="0" u="none" strike="noStrike" kern="1200" baseline="0" dirty="0">
                          <a:solidFill>
                            <a:schemeClr val="dk1"/>
                          </a:solidFill>
                          <a:latin typeface="+mn-lt"/>
                          <a:ea typeface="+mn-ea"/>
                          <a:cs typeface="+mn-cs"/>
                        </a:rPr>
                        <a:t>Yazici Advertising A.S.</a:t>
                      </a:r>
                    </a:p>
                    <a:p>
                      <a:pPr algn="ctr"/>
                      <a:r>
                        <a:rPr lang="en-US" sz="1700" b="1" i="0" u="none" strike="noStrike" kern="1200" baseline="0" dirty="0">
                          <a:solidFill>
                            <a:schemeClr val="dk1"/>
                          </a:solidFill>
                          <a:latin typeface="+mn-lt"/>
                          <a:ea typeface="+mn-ea"/>
                          <a:cs typeface="+mn-cs"/>
                        </a:rPr>
                        <a:t>Retained Earnings Statement</a:t>
                      </a:r>
                    </a:p>
                    <a:p>
                      <a:pPr algn="ctr"/>
                      <a:r>
                        <a:rPr lang="en-US" sz="1700" b="1" i="0" u="none" strike="noStrike" kern="1200" baseline="0" dirty="0">
                          <a:solidFill>
                            <a:schemeClr val="dk1"/>
                          </a:solidFill>
                          <a:latin typeface="+mn-lt"/>
                          <a:ea typeface="+mn-ea"/>
                          <a:cs typeface="+mn-cs"/>
                        </a:rPr>
                        <a:t>For the Month Ended 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1700" u="none" strike="noStrike" dirty="0">
                          <a:effectLst/>
                        </a:rPr>
                        <a:t>Retained earnings, October 1</a:t>
                      </a:r>
                      <a:endParaRPr lang="en-US" sz="1700" b="0" i="0" u="none"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700" u="none" strike="noStrike" kern="1200" dirty="0">
                          <a:solidFill>
                            <a:schemeClr val="dk1"/>
                          </a:solidFill>
                          <a:effectLst/>
                          <a:latin typeface="+mn-lt"/>
                          <a:ea typeface="+mn-ea"/>
                          <a:cs typeface="+mn-cs"/>
                        </a:rPr>
                        <a:t>₺ </a:t>
                      </a:r>
                      <a:r>
                        <a:rPr lang="en-US" sz="1700" b="0" i="0" u="none" strike="noStrike" dirty="0">
                          <a:solidFill>
                            <a:srgbClr val="000000"/>
                          </a:solidFill>
                          <a:effectLst/>
                          <a:latin typeface="Calibri" panose="020F0502020204030204" pitchFamily="34" charset="0"/>
                        </a:rPr>
                        <a:t>         0</a:t>
                      </a:r>
                    </a:p>
                  </a:txBody>
                  <a:tcPr marL="4233" marT="4233" marB="0" anchor="b">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bl>
          </a:graphicData>
        </a:graphic>
      </p:graphicFrame>
      <p:graphicFrame>
        <p:nvGraphicFramePr>
          <p:cNvPr id="11" name="Table 10" descr="Table is accessible by screen readers."/>
          <p:cNvGraphicFramePr>
            <a:graphicFrameLocks noGrp="1"/>
          </p:cNvGraphicFramePr>
          <p:nvPr>
            <p:extLst>
              <p:ext uri="{D42A27DB-BD31-4B8C-83A1-F6EECF244321}">
                <p14:modId xmlns:p14="http://schemas.microsoft.com/office/powerpoint/2010/main" val="3213534569"/>
              </p:ext>
            </p:extLst>
          </p:nvPr>
        </p:nvGraphicFramePr>
        <p:xfrm>
          <a:off x="533400" y="4419600"/>
          <a:ext cx="8060606" cy="1806786"/>
        </p:xfrm>
        <a:graphic>
          <a:graphicData uri="http://schemas.openxmlformats.org/drawingml/2006/table">
            <a:tbl>
              <a:tblPr firstRow="1">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800" b="1" i="0" u="none" strike="noStrike" kern="1200" baseline="0" dirty="0">
                          <a:solidFill>
                            <a:schemeClr val="dk1"/>
                          </a:solidFill>
                          <a:latin typeface="+mn-lt"/>
                          <a:ea typeface="+mn-ea"/>
                          <a:cs typeface="+mn-cs"/>
                        </a:rPr>
                        <a:t>Yazici Advertising A.S.</a:t>
                      </a:r>
                    </a:p>
                    <a:p>
                      <a:pPr algn="ctr"/>
                      <a:r>
                        <a:rPr lang="en-US" sz="1700" b="1" i="0" u="none" strike="noStrike" kern="1200" baseline="0" dirty="0">
                          <a:solidFill>
                            <a:schemeClr val="dk1"/>
                          </a:solidFill>
                          <a:latin typeface="+mn-lt"/>
                          <a:ea typeface="+mn-ea"/>
                          <a:cs typeface="+mn-cs"/>
                        </a:rPr>
                        <a:t>Statement of Financial Position</a:t>
                      </a:r>
                    </a:p>
                    <a:p>
                      <a:pPr algn="ctr"/>
                      <a:r>
                        <a:rPr lang="en-US" sz="1700" b="1" i="0" u="none" strike="noStrike" kern="1200" baseline="0" dirty="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gridSpan="4">
                  <a:txBody>
                    <a:bodyPr/>
                    <a:lstStyle/>
                    <a:p>
                      <a:pPr algn="ctr" fontAlgn="b"/>
                      <a:r>
                        <a:rPr lang="en-US" sz="1700" b="1" u="sng" strike="noStrike" dirty="0">
                          <a:effectLst/>
                        </a:rPr>
                        <a:t>Assets</a:t>
                      </a:r>
                      <a:endParaRPr lang="en-US" sz="1700" b="1" i="0" u="sng"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0" lvl="1" indent="0" algn="l" fontAlgn="b"/>
                      <a:r>
                        <a:rPr lang="en-US" sz="1700" u="none" strike="noStrike" dirty="0">
                          <a:effectLst/>
                        </a:rPr>
                        <a:t>Cash</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700" u="none" strike="noStrike" kern="1200" dirty="0">
                          <a:solidFill>
                            <a:schemeClr val="dk1"/>
                          </a:solidFill>
                          <a:effectLst/>
                          <a:latin typeface="+mn-lt"/>
                          <a:ea typeface="+mn-ea"/>
                          <a:cs typeface="+mn-cs"/>
                        </a:rPr>
                        <a:t>₺15,200</a:t>
                      </a:r>
                    </a:p>
                  </a:txBody>
                  <a:tcPr marL="4233" marT="4233" marB="0" anchor="b">
                    <a:lnR w="1905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r h="182245">
                <a:tc>
                  <a:txBody>
                    <a:bodyPr/>
                    <a:lstStyle/>
                    <a:p>
                      <a:pPr algn="l" fontAlgn="b"/>
                      <a:r>
                        <a:rPr lang="en-US" sz="1700" u="none" strike="noStrike" dirty="0">
                          <a:effectLst/>
                        </a:rPr>
                        <a:t>Accounts receivable</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700" b="0" i="0" u="none" strike="noStrike" dirty="0">
                          <a:solidFill>
                            <a:srgbClr val="000000"/>
                          </a:solidFill>
                          <a:effectLst/>
                          <a:latin typeface="Calibri" panose="020F0502020204030204" pitchFamily="34" charset="0"/>
                        </a:rPr>
                        <a:t>200</a:t>
                      </a:r>
                    </a:p>
                  </a:txBody>
                  <a:tcPr marL="4233" marT="4233"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7391400" y="367309"/>
            <a:ext cx="1295400" cy="646331"/>
          </a:xfrm>
          <a:prstGeom prst="rect">
            <a:avLst/>
          </a:prstGeom>
          <a:noFill/>
        </p:spPr>
        <p:txBody>
          <a:bodyPr wrap="square" rtlCol="0">
            <a:spAutoFit/>
          </a:bodyPr>
          <a:lstStyle/>
          <a:p>
            <a:pPr algn="ctr"/>
            <a:r>
              <a:rPr lang="en-US" b="1" dirty="0"/>
              <a:t>Partial Statements</a:t>
            </a:r>
          </a:p>
        </p:txBody>
      </p:sp>
      <p:sp>
        <p:nvSpPr>
          <p:cNvPr id="6" name="Slide Number Placeholder "/>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1399639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able is accessible to screen readers."/>
          <p:cNvGraphicFramePr>
            <a:graphicFrameLocks noGrp="1"/>
          </p:cNvGraphicFramePr>
          <p:nvPr>
            <p:extLst>
              <p:ext uri="{D42A27DB-BD31-4B8C-83A1-F6EECF244321}">
                <p14:modId xmlns:p14="http://schemas.microsoft.com/office/powerpoint/2010/main" val="2306774755"/>
              </p:ext>
            </p:extLst>
          </p:nvPr>
        </p:nvGraphicFramePr>
        <p:xfrm>
          <a:off x="369848" y="1834376"/>
          <a:ext cx="8406432" cy="4324770"/>
        </p:xfrm>
        <a:graphic>
          <a:graphicData uri="http://schemas.openxmlformats.org/drawingml/2006/table">
            <a:tbl>
              <a:tblPr firstRow="1">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182245">
                <a:tc>
                  <a:txBody>
                    <a:bodyPr/>
                    <a:lstStyle/>
                    <a:p>
                      <a:pPr algn="ctr" fontAlgn="b"/>
                      <a:r>
                        <a:rPr lang="en-US" sz="2000" b="1" u="none" strike="noStrike" dirty="0">
                          <a:solidFill>
                            <a:schemeClr val="tx1"/>
                          </a:solidFill>
                          <a:effectLst/>
                        </a:rPr>
                        <a:t>Date</a:t>
                      </a:r>
                      <a:endParaRPr lang="en-US" sz="2000" b="1" i="0" u="none" strike="noStrike" dirty="0">
                        <a:solidFill>
                          <a:schemeClr val="tx1"/>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solidFill>
                            <a:schemeClr val="tx1"/>
                          </a:solidFill>
                          <a:effectLst/>
                        </a:rPr>
                        <a:t>Account Titles and Explanations</a:t>
                      </a:r>
                      <a:endParaRPr lang="en-US" sz="2000" b="1" i="0" u="none" strike="noStrike" dirty="0">
                        <a:solidFill>
                          <a:schemeClr val="tx1"/>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solidFill>
                            <a:schemeClr val="tx1"/>
                          </a:solidFill>
                          <a:effectLst/>
                        </a:rPr>
                        <a:t>Ref.</a:t>
                      </a:r>
                      <a:endParaRPr lang="en-US" sz="20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solidFill>
                            <a:schemeClr val="tx1"/>
                          </a:solidFill>
                          <a:effectLst/>
                        </a:rPr>
                        <a:t>Debit</a:t>
                      </a:r>
                      <a:endParaRPr lang="en-US" sz="2000" b="1" i="0" u="none" strike="noStrike" dirty="0">
                        <a:solidFill>
                          <a:schemeClr val="tx1"/>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a:solidFill>
                            <a:srgbClr val="000000"/>
                          </a:solidFill>
                          <a:effectLst/>
                          <a:latin typeface="Calibri" panose="020F0502020204030204" pitchFamily="34" charset="0"/>
                        </a:rPr>
                        <a:t>Credit</a:t>
                      </a: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64490">
                <a:tc>
                  <a:txBody>
                    <a:bodyPr/>
                    <a:lstStyle/>
                    <a:p>
                      <a:pPr algn="l" fontAlgn="b"/>
                      <a:r>
                        <a:rPr lang="en-US" sz="2000" b="0" i="0" u="none" strike="noStrike" baseline="0" dirty="0">
                          <a:solidFill>
                            <a:srgbClr val="000000"/>
                          </a:solidFill>
                          <a:effectLst/>
                          <a:latin typeface="Calibri" panose="020F0502020204030204" pitchFamily="34" charset="0"/>
                        </a:rPr>
                        <a:t>2020</a:t>
                      </a:r>
                    </a:p>
                    <a:p>
                      <a:pPr algn="l" fontAlgn="b"/>
                      <a:r>
                        <a:rPr lang="en-US" sz="2000" b="0" i="0" u="none" strike="noStrike" baseline="0" dirty="0">
                          <a:solidFill>
                            <a:srgbClr val="000000"/>
                          </a:solidFill>
                          <a:effectLst/>
                          <a:latin typeface="Calibri" panose="020F0502020204030204" pitchFamily="34" charset="0"/>
                        </a:rPr>
                        <a:t>Oct.  31</a:t>
                      </a:r>
                      <a:endParaRPr lang="en-US" sz="20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dirty="0"/>
                        <a:t>Service Revenue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a:solidFill>
                            <a:srgbClr val="000000"/>
                          </a:solidFill>
                          <a:effectLst/>
                          <a:latin typeface="Calibri" panose="020F0502020204030204" pitchFamily="34" charset="0"/>
                        </a:rPr>
                        <a:t>400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000" dirty="0"/>
                        <a:t>Income Summary</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a:solidFill>
                            <a:srgbClr val="000000"/>
                          </a:solidFill>
                          <a:effectLst/>
                          <a:latin typeface="Calibri" panose="020F0502020204030204" pitchFamily="34" charset="0"/>
                        </a:rPr>
                        <a:t>350</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10,600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000" b="1" dirty="0">
                          <a:solidFill>
                            <a:srgbClr val="990000"/>
                          </a:solidFill>
                        </a:rPr>
                        <a:t>(To close revenue account)</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0">
                <a:tc>
                  <a:txBody>
                    <a:bodyPr/>
                    <a:lstStyle/>
                    <a:p>
                      <a:pPr algn="r"/>
                      <a:r>
                        <a:rPr lang="en-US" sz="2000" dirty="0"/>
                        <a:t>31</a:t>
                      </a:r>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000" kern="1200" dirty="0">
                          <a:solidFill>
                            <a:schemeClr val="dk1"/>
                          </a:solidFill>
                          <a:latin typeface="+mn-lt"/>
                          <a:ea typeface="+mn-ea"/>
                          <a:cs typeface="+mn-cs"/>
                        </a:rPr>
                        <a:t>Income</a:t>
                      </a:r>
                      <a:r>
                        <a:rPr lang="en-US" sz="2000" kern="1200" baseline="0" dirty="0">
                          <a:solidFill>
                            <a:schemeClr val="dk1"/>
                          </a:solidFill>
                          <a:latin typeface="+mn-lt"/>
                          <a:ea typeface="+mn-ea"/>
                          <a:cs typeface="+mn-cs"/>
                        </a:rPr>
                        <a:t> Summary</a:t>
                      </a:r>
                      <a:endParaRPr lang="en-US" sz="20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a:solidFill>
                            <a:srgbClr val="000000"/>
                          </a:solidFill>
                          <a:effectLst/>
                          <a:latin typeface="Calibri" panose="020F0502020204030204" pitchFamily="34" charset="0"/>
                        </a:rPr>
                        <a:t>350</a:t>
                      </a: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7,740</a:t>
                      </a: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000" kern="1200" dirty="0">
                          <a:solidFill>
                            <a:schemeClr val="dk1"/>
                          </a:solidFill>
                          <a:latin typeface="+mn-lt"/>
                          <a:ea typeface="+mn-ea"/>
                          <a:cs typeface="+mn-cs"/>
                        </a:rPr>
                        <a:t>Supplies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631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1,500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Depreciation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711</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40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Insurance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722</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Salaries and Wages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726</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5,200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Rent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900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a:solidFill>
                            <a:schemeClr val="dk1"/>
                          </a:solidFill>
                          <a:latin typeface="+mn-lt"/>
                          <a:ea typeface="+mn-ea"/>
                          <a:cs typeface="+mn-cs"/>
                        </a:rPr>
                        <a:t>Interest Expense</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a:solidFill>
                            <a:schemeClr val="dk1"/>
                          </a:solidFill>
                          <a:latin typeface="+mn-lt"/>
                          <a:ea typeface="+mn-ea"/>
                          <a:cs typeface="+mn-cs"/>
                        </a:rPr>
                        <a:t>729</a:t>
                      </a: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a:solidFill>
                            <a:schemeClr val="dk1"/>
                          </a:solidFill>
                          <a:latin typeface="+mn-lt"/>
                          <a:ea typeface="+mn-ea"/>
                          <a:cs typeface="+mn-cs"/>
                        </a:rPr>
                        <a:t>50</a:t>
                      </a: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000" b="1" kern="1200" dirty="0">
                          <a:solidFill>
                            <a:srgbClr val="990000"/>
                          </a:solidFill>
                          <a:latin typeface="+mn-lt"/>
                          <a:ea typeface="+mn-ea"/>
                          <a:cs typeface="+mn-cs"/>
                        </a:rPr>
                        <a:t>(To close expense accounts)</a:t>
                      </a: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bl>
          </a:graphicData>
        </a:graphic>
      </p:graphicFrame>
      <p:sp>
        <p:nvSpPr>
          <p:cNvPr id="9" name="Title 2"/>
          <p:cNvSpPr>
            <a:spLocks noGrp="1"/>
          </p:cNvSpPr>
          <p:nvPr>
            <p:ph type="title"/>
          </p:nvPr>
        </p:nvSpPr>
        <p:spPr>
          <a:xfrm>
            <a:off x="304800" y="609600"/>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8. </a:t>
            </a:r>
            <a:r>
              <a:rPr lang="en-US" b="1" dirty="0">
                <a:ea typeface="Source Sans Pro" charset="0"/>
              </a:rPr>
              <a:t>Journalize and Post Closing Entries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7" name="Table 6" descr="Table is accessible to screen readers."/>
          <p:cNvGraphicFramePr>
            <a:graphicFrameLocks noGrp="1"/>
          </p:cNvGraphicFramePr>
          <p:nvPr>
            <p:extLst>
              <p:ext uri="{D42A27DB-BD31-4B8C-83A1-F6EECF244321}">
                <p14:modId xmlns:p14="http://schemas.microsoft.com/office/powerpoint/2010/main" val="715541560"/>
              </p:ext>
            </p:extLst>
          </p:nvPr>
        </p:nvGraphicFramePr>
        <p:xfrm>
          <a:off x="368726" y="1451190"/>
          <a:ext cx="8406432" cy="396240"/>
        </p:xfrm>
        <a:graphic>
          <a:graphicData uri="http://schemas.openxmlformats.org/drawingml/2006/table">
            <a:tbl>
              <a:tblPr firstRow="1">
                <a:tableStyleId>{5C22544A-7EE6-4342-B048-85BDC9FD1C3A}</a:tableStyleId>
              </a:tblPr>
              <a:tblGrid>
                <a:gridCol w="7229354">
                  <a:extLst>
                    <a:ext uri="{9D8B030D-6E8A-4147-A177-3AD203B41FA5}">
                      <a16:colId xmlns:a16="http://schemas.microsoft.com/office/drawing/2014/main" val="20000"/>
                    </a:ext>
                  </a:extLst>
                </a:gridCol>
                <a:gridCol w="1177078">
                  <a:extLst>
                    <a:ext uri="{9D8B030D-6E8A-4147-A177-3AD203B41FA5}">
                      <a16:colId xmlns:a16="http://schemas.microsoft.com/office/drawing/2014/main" val="20001"/>
                    </a:ext>
                  </a:extLst>
                </a:gridCol>
              </a:tblGrid>
              <a:tr h="0">
                <a:tc>
                  <a:txBody>
                    <a:bodyPr/>
                    <a:lstStyle/>
                    <a:p>
                      <a:pPr algn="ctr" fontAlgn="b"/>
                      <a:r>
                        <a:rPr lang="en-US" sz="2000" b="1" u="none" strike="noStrike" dirty="0">
                          <a:solidFill>
                            <a:schemeClr val="tx1"/>
                          </a:solidFill>
                          <a:effectLst/>
                        </a:rPr>
                        <a:t>GENERAL</a:t>
                      </a:r>
                      <a:r>
                        <a:rPr lang="en-US" sz="2000" b="1" u="none" strike="noStrike" dirty="0">
                          <a:effectLst/>
                        </a:rPr>
                        <a:t> </a:t>
                      </a:r>
                      <a:r>
                        <a:rPr lang="en-US" sz="2000" b="1" u="none" strike="noStrike" dirty="0">
                          <a:solidFill>
                            <a:schemeClr val="tx1"/>
                          </a:solidFill>
                          <a:effectLst/>
                        </a:rPr>
                        <a:t>JOURNAL</a:t>
                      </a:r>
                      <a:endParaRPr lang="en-US" sz="2000" b="1" i="0" u="none" strike="noStrike" dirty="0">
                        <a:solidFill>
                          <a:schemeClr val="tx1"/>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a:txBody>
                    <a:bodyPr/>
                    <a:lstStyle/>
                    <a:p>
                      <a:pPr algn="r" fontAlgn="b"/>
                      <a:r>
                        <a:rPr lang="en-US" sz="2000" b="1" i="0" u="none" strike="noStrike" dirty="0">
                          <a:solidFill>
                            <a:schemeClr val="dk1"/>
                          </a:solidFill>
                          <a:effectLst/>
                          <a:latin typeface="+mn-lt"/>
                        </a:rPr>
                        <a:t>Page</a:t>
                      </a:r>
                      <a:r>
                        <a:rPr lang="en-US" sz="2000" b="1" i="0" u="none" strike="noStrike" baseline="0" dirty="0">
                          <a:solidFill>
                            <a:schemeClr val="dk1"/>
                          </a:solidFill>
                          <a:effectLst/>
                          <a:latin typeface="+mn-lt"/>
                        </a:rPr>
                        <a:t> J3</a:t>
                      </a:r>
                      <a:endParaRPr lang="en-US" sz="20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117764" y="4648200"/>
            <a:ext cx="1177636" cy="646331"/>
          </a:xfrm>
          <a:prstGeom prst="rect">
            <a:avLst/>
          </a:prstGeom>
          <a:noFill/>
        </p:spPr>
        <p:txBody>
          <a:bodyPr wrap="square" rtlCol="0">
            <a:spAutoFit/>
          </a:bodyPr>
          <a:lstStyle/>
          <a:p>
            <a:pPr algn="ctr"/>
            <a:r>
              <a:rPr lang="en-US" b="1" dirty="0"/>
              <a:t>Partial Schedule</a:t>
            </a:r>
          </a:p>
        </p:txBody>
      </p:sp>
      <p:sp>
        <p:nvSpPr>
          <p:cNvPr id="6" name="Slide Number Placeholder "/>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2057556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304800" y="609600"/>
            <a:ext cx="2724150" cy="2197525"/>
          </a:xfrm>
        </p:spPr>
        <p:txBody>
          <a:bodyPr wrap="square">
            <a:spAutoFit/>
          </a:bodyPr>
          <a:lstStyle/>
          <a:p>
            <a:r>
              <a:rPr lang="en-US" sz="3800" b="1" dirty="0">
                <a:solidFill>
                  <a:schemeClr val="accent1"/>
                </a:solidFill>
                <a:ea typeface="Source Sans Pro" charset="0"/>
              </a:rPr>
              <a:t>9. </a:t>
            </a:r>
            <a:r>
              <a:rPr lang="en-US" sz="3800" b="1" dirty="0">
                <a:ea typeface="Source Sans Pro" charset="0"/>
              </a:rPr>
              <a:t>Prepare a Post-Closing Trial Balance</a:t>
            </a:r>
            <a:endParaRPr lang="en-US" sz="3800" b="1" dirty="0">
              <a:solidFill>
                <a:schemeClr val="accent1"/>
              </a:solidFill>
              <a:ea typeface="Source Sans Pro" charset="0"/>
            </a:endParaRPr>
          </a:p>
        </p:txBody>
      </p:sp>
      <p:graphicFrame>
        <p:nvGraphicFramePr>
          <p:cNvPr id="7" name="Table 6" descr="Table is accessible by screen readers."/>
          <p:cNvGraphicFramePr>
            <a:graphicFrameLocks noGrp="1"/>
          </p:cNvGraphicFramePr>
          <p:nvPr>
            <p:extLst>
              <p:ext uri="{D42A27DB-BD31-4B8C-83A1-F6EECF244321}">
                <p14:modId xmlns:p14="http://schemas.microsoft.com/office/powerpoint/2010/main" val="2693619045"/>
              </p:ext>
            </p:extLst>
          </p:nvPr>
        </p:nvGraphicFramePr>
        <p:xfrm>
          <a:off x="3257550" y="685800"/>
          <a:ext cx="5657849" cy="1005840"/>
        </p:xfrm>
        <a:graphic>
          <a:graphicData uri="http://schemas.openxmlformats.org/drawingml/2006/table">
            <a:tbl>
              <a:tblPr firstRow="1">
                <a:tableStyleId>{5C22544A-7EE6-4342-B048-85BDC9FD1C3A}</a:tableStyleId>
              </a:tblPr>
              <a:tblGrid>
                <a:gridCol w="5657849">
                  <a:extLst>
                    <a:ext uri="{9D8B030D-6E8A-4147-A177-3AD203B41FA5}">
                      <a16:colId xmlns:a16="http://schemas.microsoft.com/office/drawing/2014/main" val="20000"/>
                    </a:ext>
                  </a:extLst>
                </a:gridCol>
              </a:tblGrid>
              <a:tr h="182245">
                <a:tc>
                  <a:txBody>
                    <a:bodyPr/>
                    <a:lstStyle/>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Yazici Advertising A.S.</a:t>
                      </a:r>
                    </a:p>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Post-Closing Trial Balance</a:t>
                      </a:r>
                    </a:p>
                    <a:p>
                      <a:pPr algn="ctr"/>
                      <a:r>
                        <a:rPr lang="en-US" sz="20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October 31, 2020</a:t>
                      </a:r>
                      <a:endParaRPr lang="en-US" sz="20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3257550" y="1720671"/>
            <a:ext cx="5734050" cy="3816429"/>
          </a:xfrm>
          <a:prstGeom prst="rect">
            <a:avLst/>
          </a:prstGeom>
        </p:spPr>
        <p:txBody>
          <a:bodyPr wrap="square">
            <a:spAutoFit/>
          </a:bodyPr>
          <a:lstStyle/>
          <a:p>
            <a:pPr>
              <a:tabLst>
                <a:tab pos="3830638" algn="ctr"/>
                <a:tab pos="4973638" algn="ctr"/>
              </a:tabLst>
            </a:pPr>
            <a:r>
              <a:rPr lang="en-US" sz="2200" dirty="0">
                <a:solidFill>
                  <a:schemeClr val="dk1"/>
                </a:solidFill>
              </a:rPr>
              <a:t>	Debit 	Credit</a:t>
            </a:r>
          </a:p>
          <a:p>
            <a:pPr>
              <a:tabLst>
                <a:tab pos="4287838" algn="r"/>
                <a:tab pos="5430838" algn="r"/>
              </a:tabLst>
            </a:pPr>
            <a:r>
              <a:rPr lang="en-US" sz="2200" dirty="0">
                <a:solidFill>
                  <a:schemeClr val="dk1"/>
                </a:solidFill>
              </a:rPr>
              <a:t>Cash 	 ₺15,200</a:t>
            </a:r>
          </a:p>
          <a:p>
            <a:pPr>
              <a:tabLst>
                <a:tab pos="4287838" algn="r"/>
                <a:tab pos="5430838" algn="r"/>
              </a:tabLst>
            </a:pPr>
            <a:r>
              <a:rPr lang="en-US" sz="2200" dirty="0">
                <a:solidFill>
                  <a:schemeClr val="dk1"/>
                </a:solidFill>
              </a:rPr>
              <a:t>Accounts Receivable	200</a:t>
            </a:r>
          </a:p>
          <a:p>
            <a:pPr>
              <a:tabLst>
                <a:tab pos="4287838" algn="r"/>
                <a:tab pos="5430838" algn="r"/>
              </a:tabLst>
            </a:pPr>
            <a:r>
              <a:rPr lang="en-US" sz="2200" dirty="0">
                <a:solidFill>
                  <a:schemeClr val="dk1"/>
                </a:solidFill>
              </a:rPr>
              <a:t>Supplies 	1,000</a:t>
            </a:r>
          </a:p>
          <a:p>
            <a:pPr>
              <a:tabLst>
                <a:tab pos="4287838" algn="r"/>
                <a:tab pos="5430838" algn="r"/>
              </a:tabLst>
            </a:pPr>
            <a:r>
              <a:rPr lang="en-US" sz="2200" dirty="0">
                <a:solidFill>
                  <a:schemeClr val="dk1"/>
                </a:solidFill>
              </a:rPr>
              <a:t>Prepaid Insurance 	550</a:t>
            </a:r>
          </a:p>
          <a:p>
            <a:pPr>
              <a:tabLst>
                <a:tab pos="4287838" algn="r"/>
                <a:tab pos="5430838" algn="r"/>
              </a:tabLst>
            </a:pPr>
            <a:r>
              <a:rPr lang="en-US" sz="2200" dirty="0">
                <a:solidFill>
                  <a:schemeClr val="dk1"/>
                </a:solidFill>
              </a:rPr>
              <a:t>Equipment 	5,000</a:t>
            </a:r>
          </a:p>
          <a:p>
            <a:pPr>
              <a:tabLst>
                <a:tab pos="4287838" algn="r"/>
                <a:tab pos="5430838" algn="r"/>
              </a:tabLst>
            </a:pPr>
            <a:r>
              <a:rPr lang="en-US" sz="2200" dirty="0">
                <a:solidFill>
                  <a:schemeClr val="dk1"/>
                </a:solidFill>
              </a:rPr>
              <a:t>Accumulated Depreciation		 ₺      40</a:t>
            </a:r>
          </a:p>
          <a:p>
            <a:pPr>
              <a:tabLst>
                <a:tab pos="4287838" algn="r"/>
                <a:tab pos="5430838" algn="r"/>
              </a:tabLst>
            </a:pPr>
            <a:r>
              <a:rPr lang="en-US" sz="2200" dirty="0">
                <a:solidFill>
                  <a:schemeClr val="dk1"/>
                </a:solidFill>
              </a:rPr>
              <a:t>Notes Payable 		 5,000</a:t>
            </a:r>
          </a:p>
          <a:p>
            <a:pPr>
              <a:tabLst>
                <a:tab pos="4287838" algn="r"/>
                <a:tab pos="5430838" algn="r"/>
              </a:tabLst>
            </a:pPr>
            <a:r>
              <a:rPr lang="en-US" sz="2200" dirty="0">
                <a:solidFill>
                  <a:schemeClr val="dk1"/>
                </a:solidFill>
              </a:rPr>
              <a:t>Accounts Payable 		2,500</a:t>
            </a:r>
          </a:p>
          <a:p>
            <a:pPr>
              <a:tabLst>
                <a:tab pos="4287838" algn="r"/>
                <a:tab pos="5430838" algn="r"/>
              </a:tabLst>
            </a:pPr>
            <a:r>
              <a:rPr lang="en-US" sz="2200" dirty="0">
                <a:solidFill>
                  <a:schemeClr val="dk1"/>
                </a:solidFill>
              </a:rPr>
              <a:t>Unearned Service Revenue 		800</a:t>
            </a:r>
          </a:p>
          <a:p>
            <a:pPr>
              <a:tabLst>
                <a:tab pos="4287838" algn="r"/>
                <a:tab pos="5430838" algn="r"/>
              </a:tabLst>
            </a:pPr>
            <a:r>
              <a:rPr lang="en-US" sz="2200" dirty="0">
                <a:solidFill>
                  <a:schemeClr val="dk1"/>
                </a:solidFill>
              </a:rPr>
              <a:t>Salaries and Wages Payable		1,200</a:t>
            </a:r>
          </a:p>
        </p:txBody>
      </p:sp>
      <p:cxnSp>
        <p:nvCxnSpPr>
          <p:cNvPr id="12" name="Straight Connector 11" descr="line under Debit"/>
          <p:cNvCxnSpPr/>
          <p:nvPr/>
        </p:nvCxnSpPr>
        <p:spPr>
          <a:xfrm flipH="1">
            <a:off x="6646128" y="2096432"/>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line under Debit"/>
          <p:cNvCxnSpPr/>
          <p:nvPr/>
        </p:nvCxnSpPr>
        <p:spPr>
          <a:xfrm flipH="1">
            <a:off x="7831872" y="2094568"/>
            <a:ext cx="990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3361781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Unnecessary if accounting records are free of errors</a:t>
            </a:r>
          </a:p>
          <a:p>
            <a:pPr marL="574675" lvl="2" indent="-346075">
              <a:lnSpc>
                <a:spcPct val="100000"/>
              </a:lnSpc>
              <a:spcBef>
                <a:spcPts val="1200"/>
              </a:spcBef>
              <a:buClr>
                <a:srgbClr val="990000"/>
              </a:buClr>
              <a:buSzPct val="100000"/>
            </a:pPr>
            <a:r>
              <a:rPr lang="en-US" altLang="en-US" sz="2800" dirty="0"/>
              <a:t>Made whenever an error is discovered</a:t>
            </a:r>
          </a:p>
          <a:p>
            <a:pPr marL="574675" lvl="2" indent="-346075">
              <a:lnSpc>
                <a:spcPct val="100000"/>
              </a:lnSpc>
              <a:spcBef>
                <a:spcPts val="1200"/>
              </a:spcBef>
              <a:buClr>
                <a:srgbClr val="990000"/>
              </a:buClr>
              <a:buSzPct val="100000"/>
            </a:pPr>
            <a:r>
              <a:rPr lang="en-US" altLang="en-US" sz="2800" dirty="0"/>
              <a:t>Must be posted before closing entries</a:t>
            </a:r>
          </a:p>
          <a:p>
            <a:pPr marL="0" indent="0">
              <a:lnSpc>
                <a:spcPct val="100000"/>
              </a:lnSpc>
              <a:spcBef>
                <a:spcPts val="1200"/>
              </a:spcBef>
              <a:buClr>
                <a:srgbClr val="800000"/>
              </a:buClr>
              <a:buSzPct val="80000"/>
              <a:buFont typeface="Wingdings" pitchFamily="2" charset="2"/>
              <a:buNone/>
            </a:pPr>
            <a:r>
              <a:rPr lang="en-US" altLang="en-US" dirty="0"/>
              <a:t>Instead of preparing a correcting entry, </a:t>
            </a:r>
            <a:r>
              <a:rPr lang="en-US" altLang="en-US" b="1" dirty="0"/>
              <a:t>it is possible to reverse the incorrect entry and then prepare the correct entry</a:t>
            </a:r>
            <a:r>
              <a:rPr lang="en-US" altLang="en-US" dirty="0"/>
              <a:t>.</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Correcting Entries—Avoidable Step </a:t>
            </a:r>
            <a:r>
              <a:rPr lang="en-US" sz="2000" dirty="0">
                <a:solidFill>
                  <a:schemeClr val="accent1"/>
                </a:solidFill>
                <a:latin typeface="Calibri" panose="020F0502020204030204" pitchFamily="34" charset="0"/>
                <a:ea typeface="Source Sans Pro" charset="0"/>
                <a:cs typeface="Calibri" panose="020F0502020204030204" pitchFamily="34" charset="0"/>
              </a:rPr>
              <a:t>(1 of 3)</a:t>
            </a:r>
          </a:p>
        </p:txBody>
      </p:sp>
    </p:spTree>
    <p:extLst>
      <p:ext uri="{BB962C8B-B14F-4D97-AF65-F5344CB8AC3E}">
        <p14:creationId xmlns:p14="http://schemas.microsoft.com/office/powerpoint/2010/main" val="2828785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Correcting Entries—Avoidable Step </a:t>
            </a:r>
            <a:r>
              <a:rPr lang="en-US" sz="2000" dirty="0">
                <a:solidFill>
                  <a:schemeClr val="accent1"/>
                </a:solidFill>
                <a:latin typeface="Calibri" panose="020F0502020204030204" pitchFamily="34" charset="0"/>
                <a:ea typeface="Source Sans Pro" charset="0"/>
                <a:cs typeface="Calibri" panose="020F0502020204030204" pitchFamily="34" charset="0"/>
              </a:rPr>
              <a:t>(2 of 3)</a:t>
            </a:r>
          </a:p>
        </p:txBody>
      </p:sp>
      <p:sp>
        <p:nvSpPr>
          <p:cNvPr id="9" name="Text Box 32"/>
          <p:cNvSpPr txBox="1">
            <a:spLocks noChangeArrowheads="1"/>
          </p:cNvSpPr>
          <p:nvPr/>
        </p:nvSpPr>
        <p:spPr bwMode="auto">
          <a:xfrm>
            <a:off x="381000" y="3152556"/>
            <a:ext cx="1524000" cy="830997"/>
          </a:xfrm>
          <a:prstGeom prst="rect">
            <a:avLst/>
          </a:prstGeom>
          <a:solidFill>
            <a:srgbClr val="FAF5C9"/>
          </a:solidFill>
          <a:ln w="28575">
            <a:solidFill>
              <a:schemeClr val="tx1"/>
            </a:solidFill>
            <a:miter lim="800000"/>
            <a:headEnd/>
            <a:tailEnd/>
          </a:ln>
        </p:spPr>
        <p:txBody>
          <a:bodyPr lIns="0" rIns="0">
            <a:spAutoFit/>
          </a:bodyPr>
          <a:lstStyle>
            <a:defPPr>
              <a:defRPr lang="en-US"/>
            </a:defPPr>
            <a:lvl1pPr algn="ctr">
              <a:spcBef>
                <a:spcPts val="0"/>
              </a:spcBef>
              <a:buClrTx/>
              <a:buSzTx/>
              <a:buFontTx/>
              <a:buNone/>
              <a:defRPr sz="2400" b="0">
                <a:cs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b="1" dirty="0"/>
              <a:t>Incorrect</a:t>
            </a:r>
          </a:p>
          <a:p>
            <a:r>
              <a:rPr lang="en-US" altLang="en-US" b="1" dirty="0"/>
              <a:t>entry</a:t>
            </a:r>
          </a:p>
        </p:txBody>
      </p:sp>
      <p:sp>
        <p:nvSpPr>
          <p:cNvPr id="11" name="Text Box 32"/>
          <p:cNvSpPr txBox="1">
            <a:spLocks noChangeArrowheads="1"/>
          </p:cNvSpPr>
          <p:nvPr/>
        </p:nvSpPr>
        <p:spPr bwMode="auto">
          <a:xfrm>
            <a:off x="381000" y="4182255"/>
            <a:ext cx="1524000" cy="830997"/>
          </a:xfrm>
          <a:prstGeom prst="rect">
            <a:avLst/>
          </a:prstGeom>
          <a:solidFill>
            <a:srgbClr val="FAF5C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ClrTx/>
              <a:buSzTx/>
              <a:buFontTx/>
              <a:buNone/>
            </a:pPr>
            <a:r>
              <a:rPr lang="en-US" altLang="en-US" sz="2400" dirty="0">
                <a:solidFill>
                  <a:schemeClr val="tx1"/>
                </a:solidFill>
                <a:latin typeface="+mn-lt"/>
                <a:cs typeface="Arial" charset="0"/>
              </a:rPr>
              <a:t>Correct</a:t>
            </a:r>
          </a:p>
          <a:p>
            <a:pPr algn="ctr">
              <a:spcBef>
                <a:spcPts val="0"/>
              </a:spcBef>
              <a:buClrTx/>
              <a:buSzTx/>
              <a:buFontTx/>
              <a:buNone/>
            </a:pPr>
            <a:r>
              <a:rPr lang="en-US" altLang="en-US" sz="2400" dirty="0">
                <a:solidFill>
                  <a:schemeClr val="tx1"/>
                </a:solidFill>
                <a:latin typeface="+mn-lt"/>
                <a:cs typeface="Arial" charset="0"/>
              </a:rPr>
              <a:t>entry</a:t>
            </a:r>
          </a:p>
        </p:txBody>
      </p:sp>
      <p:sp>
        <p:nvSpPr>
          <p:cNvPr id="12" name="Text Box 32"/>
          <p:cNvSpPr txBox="1">
            <a:spLocks noChangeArrowheads="1"/>
          </p:cNvSpPr>
          <p:nvPr/>
        </p:nvSpPr>
        <p:spPr bwMode="auto">
          <a:xfrm>
            <a:off x="381000" y="5220588"/>
            <a:ext cx="1524000" cy="830997"/>
          </a:xfrm>
          <a:prstGeom prst="rect">
            <a:avLst/>
          </a:prstGeom>
          <a:solidFill>
            <a:srgbClr val="B9ECF1"/>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mn-lt"/>
                <a:cs typeface="Arial" charset="0"/>
              </a:rPr>
              <a:t>Correcting entry</a:t>
            </a:r>
          </a:p>
        </p:txBody>
      </p:sp>
      <p:sp>
        <p:nvSpPr>
          <p:cNvPr id="6" name="Slide Number Placeholder "/>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604624" cy="4724400"/>
          </a:xfrm>
          <a:prstGeom prst="rect">
            <a:avLst/>
          </a:prstGeom>
        </p:spPr>
        <p:txBody>
          <a:bodyPr/>
          <a:lstStyle/>
          <a:p>
            <a:pPr marL="0" lvl="2" indent="0">
              <a:lnSpc>
                <a:spcPct val="100000"/>
              </a:lnSpc>
              <a:spcBef>
                <a:spcPts val="1200"/>
              </a:spcBef>
              <a:buClr>
                <a:srgbClr val="990000"/>
              </a:buClr>
              <a:buSzPct val="100000"/>
              <a:buNone/>
            </a:pPr>
            <a:r>
              <a:rPr lang="en-US" sz="2400" b="1" dirty="0"/>
              <a:t>Case 1: </a:t>
            </a:r>
            <a:r>
              <a:rPr lang="en-US" sz="2400" dirty="0"/>
              <a:t>On May 10, Mercato Co. journalized and posted a NT$500 cash collection on account from a customer as a debit to Cash and a credit to Service Revenue for NT$500. The error was discovered when the customer paid the remaining balance in full.</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Cash	500</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Service Revenue		500</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Cash	500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Receivable		500</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Service Revenue	500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Receivable		500		</a:t>
            </a:r>
          </a:p>
        </p:txBody>
      </p:sp>
    </p:spTree>
    <p:extLst>
      <p:ext uri="{BB962C8B-B14F-4D97-AF65-F5344CB8AC3E}">
        <p14:creationId xmlns:p14="http://schemas.microsoft.com/office/powerpoint/2010/main" val="6568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2"/>
          <p:cNvSpPr txBox="1">
            <a:spLocks noChangeArrowheads="1"/>
          </p:cNvSpPr>
          <p:nvPr/>
        </p:nvSpPr>
        <p:spPr bwMode="auto">
          <a:xfrm>
            <a:off x="381000" y="3152556"/>
            <a:ext cx="1524000" cy="830997"/>
          </a:xfrm>
          <a:prstGeom prst="rect">
            <a:avLst/>
          </a:prstGeom>
          <a:solidFill>
            <a:srgbClr val="FAF5C9"/>
          </a:solidFill>
          <a:ln w="28575">
            <a:solidFill>
              <a:schemeClr val="tx1"/>
            </a:solidFill>
            <a:miter lim="800000"/>
            <a:headEnd/>
            <a:tailEnd/>
          </a:ln>
        </p:spPr>
        <p:txBody>
          <a:bodyPr lIns="0" rIns="0">
            <a:spAutoFit/>
          </a:bodyPr>
          <a:lstStyle>
            <a:defPPr>
              <a:defRPr lang="en-US"/>
            </a:defPPr>
            <a:lvl1pPr algn="ctr">
              <a:spcBef>
                <a:spcPts val="0"/>
              </a:spcBef>
              <a:buClrTx/>
              <a:buSzTx/>
              <a:buFontTx/>
              <a:buNone/>
              <a:defRPr sz="2400" b="0">
                <a:cs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b="1" dirty="0"/>
              <a:t>Incorrect</a:t>
            </a:r>
          </a:p>
          <a:p>
            <a:r>
              <a:rPr lang="en-US" altLang="en-US" b="1" dirty="0"/>
              <a:t>entry</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0" lvl="2" indent="0">
              <a:lnSpc>
                <a:spcPct val="100000"/>
              </a:lnSpc>
              <a:spcBef>
                <a:spcPts val="1200"/>
              </a:spcBef>
              <a:buClr>
                <a:srgbClr val="990000"/>
              </a:buClr>
              <a:buSzPct val="100000"/>
              <a:buNone/>
            </a:pPr>
            <a:r>
              <a:rPr lang="en-US" sz="2400" b="1" dirty="0"/>
              <a:t>Case 2: </a:t>
            </a:r>
            <a:r>
              <a:rPr lang="en-US" sz="2400" dirty="0"/>
              <a:t>On May 10, 18, Mercato purchased on account equipment costing NT$4,500. The transaction was journalized and posted as a debit to Equipment NT$450 and a credit to Accounts Payable NT$450. The error was discovered on June 3,</a:t>
            </a:r>
            <a:endParaRPr lang="en-US" altLang="en-US" sz="2400" dirty="0"/>
          </a:p>
          <a:p>
            <a:pPr marL="2514600" lvl="2" indent="-457200">
              <a:lnSpc>
                <a:spcPct val="100000"/>
              </a:lnSpc>
              <a:spcBef>
                <a:spcPts val="1200"/>
              </a:spcBef>
              <a:buClr>
                <a:srgbClr val="990000"/>
              </a:buClr>
              <a:buSzPct val="100000"/>
              <a:buNone/>
              <a:tabLst>
                <a:tab pos="6746875" algn="r"/>
                <a:tab pos="7772400" algn="r"/>
              </a:tabLst>
            </a:pPr>
            <a:r>
              <a:rPr lang="en-US" altLang="en-US" sz="2400" dirty="0"/>
              <a:t>Equipment	450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Payable		450</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Equipment	4,500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Payable		4,500</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Equipment	4,050	</a:t>
            </a:r>
          </a:p>
          <a:p>
            <a:pPr marL="2514600" lvl="2" indent="-457200">
              <a:lnSpc>
                <a:spcPct val="100000"/>
              </a:lnSpc>
              <a:spcBef>
                <a:spcPts val="1200"/>
              </a:spcBef>
              <a:buClr>
                <a:srgbClr val="990000"/>
              </a:buClr>
              <a:buSzPct val="100000"/>
              <a:buNone/>
              <a:tabLst>
                <a:tab pos="6746875" algn="r"/>
                <a:tab pos="7772400" algn="r"/>
              </a:tabLst>
            </a:pPr>
            <a:r>
              <a:rPr lang="en-US" altLang="en-US" sz="2400" dirty="0"/>
              <a:t>	Accounts Payable		4,050	</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Correcting Entries—Avoidable Step </a:t>
            </a:r>
            <a:r>
              <a:rPr lang="en-US" sz="2000" dirty="0">
                <a:solidFill>
                  <a:schemeClr val="accent1"/>
                </a:solidFill>
                <a:latin typeface="Calibri" panose="020F0502020204030204" pitchFamily="34" charset="0"/>
                <a:ea typeface="Source Sans Pro" charset="0"/>
                <a:cs typeface="Calibri" panose="020F0502020204030204" pitchFamily="34" charset="0"/>
              </a:rPr>
              <a:t>(3 of 3)</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11" name="Text Box 32"/>
          <p:cNvSpPr txBox="1">
            <a:spLocks noChangeArrowheads="1"/>
          </p:cNvSpPr>
          <p:nvPr/>
        </p:nvSpPr>
        <p:spPr bwMode="auto">
          <a:xfrm>
            <a:off x="381000" y="4182255"/>
            <a:ext cx="1524000" cy="830997"/>
          </a:xfrm>
          <a:prstGeom prst="rect">
            <a:avLst/>
          </a:prstGeom>
          <a:solidFill>
            <a:srgbClr val="FAF5C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ClrTx/>
              <a:buSzTx/>
              <a:buFontTx/>
              <a:buNone/>
            </a:pPr>
            <a:r>
              <a:rPr lang="en-US" altLang="en-US" sz="2400" dirty="0">
                <a:solidFill>
                  <a:schemeClr val="tx1"/>
                </a:solidFill>
                <a:latin typeface="+mn-lt"/>
                <a:cs typeface="Arial" charset="0"/>
              </a:rPr>
              <a:t>Correct</a:t>
            </a:r>
          </a:p>
          <a:p>
            <a:pPr algn="ctr">
              <a:spcBef>
                <a:spcPts val="0"/>
              </a:spcBef>
              <a:buClrTx/>
              <a:buSzTx/>
              <a:buFontTx/>
              <a:buNone/>
            </a:pPr>
            <a:r>
              <a:rPr lang="en-US" altLang="en-US" sz="2400" dirty="0">
                <a:solidFill>
                  <a:schemeClr val="tx1"/>
                </a:solidFill>
                <a:latin typeface="+mn-lt"/>
                <a:cs typeface="Arial" charset="0"/>
              </a:rPr>
              <a:t>entry</a:t>
            </a:r>
          </a:p>
        </p:txBody>
      </p:sp>
      <p:sp>
        <p:nvSpPr>
          <p:cNvPr id="12" name="Text Box 32"/>
          <p:cNvSpPr txBox="1">
            <a:spLocks noChangeArrowheads="1"/>
          </p:cNvSpPr>
          <p:nvPr/>
        </p:nvSpPr>
        <p:spPr bwMode="auto">
          <a:xfrm>
            <a:off x="381000" y="5220588"/>
            <a:ext cx="1524000" cy="830997"/>
          </a:xfrm>
          <a:prstGeom prst="rect">
            <a:avLst/>
          </a:prstGeom>
          <a:solidFill>
            <a:srgbClr val="B9ECF1"/>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mn-lt"/>
                <a:cs typeface="Arial" charset="0"/>
              </a:rPr>
              <a:t>Correcting entry</a:t>
            </a:r>
          </a:p>
        </p:txBody>
      </p:sp>
      <p:sp>
        <p:nvSpPr>
          <p:cNvPr id="6" name="Slide Number Placeholder "/>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Tree>
    <p:extLst>
      <p:ext uri="{BB962C8B-B14F-4D97-AF65-F5344CB8AC3E}">
        <p14:creationId xmlns:p14="http://schemas.microsoft.com/office/powerpoint/2010/main" val="137624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624" y="1447799"/>
            <a:ext cx="8534400" cy="4719419"/>
          </a:xfrm>
          <a:prstGeom prst="rect">
            <a:avLst/>
          </a:prstGeom>
        </p:spPr>
        <p:txBody>
          <a:bodyPr/>
          <a:lstStyle/>
          <a:p>
            <a:pPr marL="0" indent="0">
              <a:lnSpc>
                <a:spcPct val="100000"/>
              </a:lnSpc>
              <a:spcBef>
                <a:spcPts val="1200"/>
              </a:spcBef>
              <a:buNone/>
            </a:pPr>
            <a:r>
              <a:rPr lang="en-US" sz="2400" dirty="0"/>
              <a:t>Sanchez Company discovered the following errors made in January 2020.</a:t>
            </a:r>
          </a:p>
          <a:p>
            <a:pPr marL="457200" indent="-457200">
              <a:lnSpc>
                <a:spcPct val="100000"/>
              </a:lnSpc>
              <a:spcBef>
                <a:spcPts val="1200"/>
              </a:spcBef>
              <a:buFont typeface="+mj-lt"/>
              <a:buAutoNum type="arabicPeriod"/>
            </a:pPr>
            <a:r>
              <a:rPr lang="en-US" sz="2400" dirty="0"/>
              <a:t>A payment of Salaries and Wages Expense of $600 was debited to Supplies and credited to Cash, both for $600.</a:t>
            </a:r>
          </a:p>
          <a:p>
            <a:pPr marL="457200" indent="-457200">
              <a:lnSpc>
                <a:spcPct val="100000"/>
              </a:lnSpc>
              <a:spcBef>
                <a:spcPts val="1200"/>
              </a:spcBef>
              <a:buFont typeface="+mj-lt"/>
              <a:buAutoNum type="arabicPeriod"/>
            </a:pPr>
            <a:r>
              <a:rPr lang="en-US" sz="2400" dirty="0"/>
              <a:t>A collection of $3,000 from a client on account was debited to Cash $200 and credited to Service Revenue $200.</a:t>
            </a:r>
          </a:p>
          <a:p>
            <a:pPr marL="457200" indent="-457200">
              <a:lnSpc>
                <a:spcPct val="100000"/>
              </a:lnSpc>
              <a:spcBef>
                <a:spcPts val="1200"/>
              </a:spcBef>
              <a:buFont typeface="+mj-lt"/>
              <a:buAutoNum type="arabicPeriod"/>
            </a:pPr>
            <a:r>
              <a:rPr lang="en-US" sz="2400" dirty="0"/>
              <a:t>The purchase of supplies on account for $860 was debited to Supplies $680 and credited to Accounts Payable $680.</a:t>
            </a:r>
          </a:p>
          <a:p>
            <a:pPr marL="0" indent="0">
              <a:lnSpc>
                <a:spcPct val="100000"/>
              </a:lnSpc>
              <a:spcBef>
                <a:spcPts val="1200"/>
              </a:spcBef>
              <a:buNone/>
            </a:pPr>
            <a:r>
              <a:rPr lang="en-US" sz="2400" dirty="0"/>
              <a:t>Correct the errors without reversing the incorrect entry.</a:t>
            </a:r>
            <a:endParaRPr lang="en-US" altLang="en-US" sz="2400" b="1"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3: </a:t>
            </a:r>
            <a:r>
              <a:rPr lang="en-US" b="1" dirty="0">
                <a:solidFill>
                  <a:srgbClr val="196E78"/>
                </a:solidFill>
                <a:ea typeface="Source Sans Pro" charset="0"/>
              </a:rPr>
              <a:t>Correcting Entries </a:t>
            </a:r>
            <a:r>
              <a:rPr lang="en-US" sz="2000" dirty="0">
                <a:solidFill>
                  <a:srgbClr val="196E78"/>
                </a:solidFill>
                <a:ea typeface="Source Sans Pro" charset="0"/>
              </a:rPr>
              <a:t>(1 of 3)</a:t>
            </a:r>
            <a:endParaRPr lang="en-US" sz="2000" dirty="0"/>
          </a:p>
        </p:txBody>
      </p:sp>
    </p:spTree>
    <p:extLst>
      <p:ext uri="{BB962C8B-B14F-4D97-AF65-F5344CB8AC3E}">
        <p14:creationId xmlns:p14="http://schemas.microsoft.com/office/powerpoint/2010/main" val="4073274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624" y="1447799"/>
            <a:ext cx="8534400" cy="4719419"/>
          </a:xfrm>
          <a:prstGeom prst="rect">
            <a:avLst/>
          </a:prstGeom>
        </p:spPr>
        <p:txBody>
          <a:bodyPr/>
          <a:lstStyle/>
          <a:p>
            <a:pPr marL="457200" indent="-457200">
              <a:lnSpc>
                <a:spcPct val="100000"/>
              </a:lnSpc>
              <a:spcBef>
                <a:spcPts val="1200"/>
              </a:spcBef>
              <a:buFont typeface="+mj-lt"/>
              <a:buAutoNum type="arabicPeriod"/>
            </a:pPr>
            <a:r>
              <a:rPr lang="en-US" sz="2400" dirty="0"/>
              <a:t>A payment of Salaries and Wages Expense of $600 was debited to Supplies and credited to Cash, both for $600.</a:t>
            </a:r>
          </a:p>
          <a:p>
            <a:pPr marL="346075" indent="-346075">
              <a:lnSpc>
                <a:spcPct val="100000"/>
              </a:lnSpc>
              <a:spcBef>
                <a:spcPts val="1200"/>
              </a:spcBef>
              <a:buNone/>
              <a:tabLst>
                <a:tab pos="803275" algn="l"/>
                <a:tab pos="1260475" algn="l"/>
                <a:tab pos="5943600" algn="r"/>
                <a:tab pos="7315200" algn="r"/>
              </a:tabLst>
            </a:pPr>
            <a:r>
              <a:rPr lang="en-US" sz="2400" dirty="0"/>
              <a:t>		Salaries and Wages Expense 	600</a:t>
            </a:r>
          </a:p>
          <a:p>
            <a:pPr marL="346075" indent="-346075">
              <a:lnSpc>
                <a:spcPct val="100000"/>
              </a:lnSpc>
              <a:spcBef>
                <a:spcPts val="600"/>
              </a:spcBef>
              <a:buNone/>
              <a:tabLst>
                <a:tab pos="803275" algn="l"/>
                <a:tab pos="1260475" algn="l"/>
                <a:tab pos="5943600" algn="r"/>
                <a:tab pos="7315200" algn="r"/>
              </a:tabLst>
            </a:pPr>
            <a:r>
              <a:rPr lang="en-US" sz="2400" dirty="0"/>
              <a:t>			Supplies 		600</a:t>
            </a:r>
          </a:p>
          <a:p>
            <a:pPr marL="457200" indent="-457200">
              <a:lnSpc>
                <a:spcPct val="100000"/>
              </a:lnSpc>
              <a:spcBef>
                <a:spcPts val="1200"/>
              </a:spcBef>
              <a:buFont typeface="+mj-lt"/>
              <a:buAutoNum type="arabicPeriod" startAt="2"/>
            </a:pPr>
            <a:r>
              <a:rPr lang="en-US" sz="2400" dirty="0"/>
              <a:t>A collection of $3,000 from a client on account was debited to Cash $200 and credited to Service Revenue $200.</a:t>
            </a:r>
          </a:p>
          <a:p>
            <a:pPr marL="346075" indent="-346075">
              <a:lnSpc>
                <a:spcPct val="100000"/>
              </a:lnSpc>
              <a:spcBef>
                <a:spcPts val="1200"/>
              </a:spcBef>
              <a:buNone/>
              <a:tabLst>
                <a:tab pos="914400" algn="l"/>
                <a:tab pos="1371600" algn="l"/>
                <a:tab pos="6172200" algn="r"/>
                <a:tab pos="7315200" algn="r"/>
              </a:tabLst>
            </a:pPr>
            <a:r>
              <a:rPr lang="en-US" sz="2400" dirty="0"/>
              <a:t>		Service Revenue	200</a:t>
            </a:r>
          </a:p>
          <a:p>
            <a:pPr marL="346075" indent="-346075">
              <a:lnSpc>
                <a:spcPct val="100000"/>
              </a:lnSpc>
              <a:spcBef>
                <a:spcPts val="600"/>
              </a:spcBef>
              <a:buNone/>
              <a:tabLst>
                <a:tab pos="914400" algn="l"/>
                <a:tab pos="1371600" algn="l"/>
                <a:tab pos="6172200" algn="r"/>
                <a:tab pos="7315200" algn="r"/>
              </a:tabLst>
            </a:pPr>
            <a:r>
              <a:rPr lang="en-US" sz="2400" dirty="0"/>
              <a:t>		Cash	2,800</a:t>
            </a:r>
          </a:p>
          <a:p>
            <a:pPr marL="346075" indent="-346075">
              <a:lnSpc>
                <a:spcPct val="100000"/>
              </a:lnSpc>
              <a:spcBef>
                <a:spcPts val="600"/>
              </a:spcBef>
              <a:buNone/>
              <a:tabLst>
                <a:tab pos="914400" algn="l"/>
                <a:tab pos="1371600" algn="l"/>
                <a:tab pos="6172200" algn="r"/>
                <a:tab pos="7315200" algn="r"/>
              </a:tabLst>
            </a:pPr>
            <a:r>
              <a:rPr lang="en-US" sz="2400" dirty="0"/>
              <a:t>			Accounts Receivable		3,000</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3: </a:t>
            </a:r>
            <a:r>
              <a:rPr lang="en-US" b="1" dirty="0">
                <a:solidFill>
                  <a:srgbClr val="196E78"/>
                </a:solidFill>
                <a:ea typeface="Source Sans Pro" charset="0"/>
              </a:rPr>
              <a:t>Correcting Entries </a:t>
            </a:r>
            <a:r>
              <a:rPr lang="en-US" sz="2000" dirty="0">
                <a:solidFill>
                  <a:srgbClr val="196E78"/>
                </a:solidFill>
                <a:ea typeface="Source Sans Pro" charset="0"/>
              </a:rPr>
              <a:t>(2 of 3)</a:t>
            </a:r>
            <a:endParaRPr lang="en-US" sz="2000" b="1" dirty="0"/>
          </a:p>
        </p:txBody>
      </p:sp>
    </p:spTree>
    <p:extLst>
      <p:ext uri="{BB962C8B-B14F-4D97-AF65-F5344CB8AC3E}">
        <p14:creationId xmlns:p14="http://schemas.microsoft.com/office/powerpoint/2010/main" val="31496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624" y="1447799"/>
            <a:ext cx="8534400" cy="1981201"/>
          </a:xfrm>
          <a:prstGeom prst="rect">
            <a:avLst/>
          </a:prstGeom>
        </p:spPr>
        <p:txBody>
          <a:bodyPr/>
          <a:lstStyle/>
          <a:p>
            <a:pPr marL="457200" indent="-457200">
              <a:lnSpc>
                <a:spcPct val="100000"/>
              </a:lnSpc>
              <a:spcBef>
                <a:spcPts val="1200"/>
              </a:spcBef>
              <a:buFont typeface="+mj-lt"/>
              <a:buAutoNum type="arabicPeriod" startAt="3"/>
            </a:pPr>
            <a:r>
              <a:rPr lang="en-US" sz="2400" dirty="0"/>
              <a:t>The purchase of supplies on account for $860 was debited to Supplies $680 and credited to Accounts Payable $680.</a:t>
            </a:r>
          </a:p>
          <a:p>
            <a:pPr marL="346075" indent="-346075">
              <a:lnSpc>
                <a:spcPct val="100000"/>
              </a:lnSpc>
              <a:spcBef>
                <a:spcPts val="1200"/>
              </a:spcBef>
              <a:buNone/>
              <a:tabLst>
                <a:tab pos="803275" algn="l"/>
                <a:tab pos="1260475" algn="l"/>
                <a:tab pos="5943600" algn="r"/>
                <a:tab pos="7315200" algn="r"/>
              </a:tabLst>
            </a:pPr>
            <a:r>
              <a:rPr lang="en-US" sz="2400" dirty="0"/>
              <a:t>		Supplies ($860 - $680)	180</a:t>
            </a:r>
          </a:p>
          <a:p>
            <a:pPr marL="346075" indent="-346075">
              <a:lnSpc>
                <a:spcPct val="100000"/>
              </a:lnSpc>
              <a:spcBef>
                <a:spcPts val="600"/>
              </a:spcBef>
              <a:buNone/>
              <a:tabLst>
                <a:tab pos="803275" algn="l"/>
                <a:tab pos="1260475" algn="l"/>
                <a:tab pos="5943600" algn="r"/>
                <a:tab pos="7315200" algn="r"/>
              </a:tabLst>
            </a:pPr>
            <a:r>
              <a:rPr lang="en-US" sz="2400" dirty="0"/>
              <a:t>			Accounts Payable		180</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3</a:t>
            </a:r>
          </a:p>
        </p:txBody>
      </p:sp>
      <p:sp>
        <p:nvSpPr>
          <p:cNvPr id="9"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3: </a:t>
            </a:r>
            <a:r>
              <a:rPr lang="en-US" b="1" dirty="0">
                <a:solidFill>
                  <a:srgbClr val="196E78"/>
                </a:solidFill>
                <a:ea typeface="Source Sans Pro" charset="0"/>
              </a:rPr>
              <a:t>Correcting Entries </a:t>
            </a:r>
            <a:r>
              <a:rPr lang="en-US" sz="2000" dirty="0">
                <a:solidFill>
                  <a:srgbClr val="196E78"/>
                </a:solidFill>
                <a:ea typeface="Source Sans Pro" charset="0"/>
              </a:rPr>
              <a:t>(3 of 3)</a:t>
            </a:r>
            <a:endParaRPr lang="en-US" sz="2000" b="1" dirty="0"/>
          </a:p>
        </p:txBody>
      </p:sp>
    </p:spTree>
    <p:extLst>
      <p:ext uri="{BB962C8B-B14F-4D97-AF65-F5344CB8AC3E}">
        <p14:creationId xmlns:p14="http://schemas.microsoft.com/office/powerpoint/2010/main" val="242619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304800" y="1828800"/>
            <a:ext cx="8534400" cy="2667000"/>
          </a:xfrm>
          <a:prstGeom prst="rect">
            <a:avLst/>
          </a:prstGeom>
        </p:spPr>
        <p:txBody>
          <a:bodyPr>
            <a:noAutofit/>
          </a:bodyPr>
          <a:lstStyle/>
          <a:p>
            <a:pPr>
              <a:lnSpc>
                <a:spcPct val="100000"/>
              </a:lnSpc>
              <a:spcBef>
                <a:spcPts val="600"/>
              </a:spcBef>
            </a:pPr>
            <a:r>
              <a:rPr lang="en-IN" b="1" dirty="0">
                <a:solidFill>
                  <a:srgbClr val="931B21"/>
                </a:solidFill>
              </a:rPr>
              <a:t>Learning Objective 4</a:t>
            </a:r>
            <a:br>
              <a:rPr lang="en-IN" b="1" dirty="0">
                <a:solidFill>
                  <a:srgbClr val="931B21"/>
                </a:solidFill>
              </a:rPr>
            </a:br>
            <a:r>
              <a:rPr lang="en-US" b="1" dirty="0">
                <a:solidFill>
                  <a:schemeClr val="accent1"/>
                </a:solidFill>
              </a:rPr>
              <a:t>Identify the Sections of a Classified Statement of Financial Position</a:t>
            </a:r>
          </a:p>
        </p:txBody>
      </p:sp>
      <p:sp>
        <p:nvSpPr>
          <p:cNvPr id="5" name="Slide Number Placeholder "/>
          <p:cNvSpPr>
            <a:spLocks noGrp="1"/>
          </p:cNvSpPr>
          <p:nvPr>
            <p:ph type="sldNum" sz="quarter" idx="10"/>
          </p:nvPr>
        </p:nvSpPr>
        <p:spPr/>
        <p:txBody>
          <a:bodyPr/>
          <a:lstStyle/>
          <a:p>
            <a:fld id="{67B19427-F580-D146-B60E-4CADEE75497F}" type="slidenum">
              <a:rPr lang="en-US" smtClean="0"/>
              <a:pPr/>
              <a:t>49</a:t>
            </a:fld>
            <a:endParaRPr lang="en-US" dirty="0"/>
          </a:p>
        </p:txBody>
      </p:sp>
      <p:sp>
        <p:nvSpPr>
          <p:cNvPr id="6" name="Footer Placeholder "/>
          <p:cNvSpPr>
            <a:spLocks noGrp="1"/>
          </p:cNvSpPr>
          <p:nvPr>
            <p:ph type="ftr" sz="quarter" idx="11"/>
          </p:nvPr>
        </p:nvSpPr>
        <p:spPr/>
        <p:txBody>
          <a:bodyPr/>
          <a:lstStyle/>
          <a:p>
            <a:r>
              <a:rPr lang="en-US" dirty="0"/>
              <a:t>Copyright ©2019 John Wiley &amp; Sons, Inc. </a:t>
            </a:r>
          </a:p>
        </p:txBody>
      </p:sp>
      <p:sp>
        <p:nvSpPr>
          <p:cNvPr id="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Tree>
    <p:extLst>
      <p:ext uri="{BB962C8B-B14F-4D97-AF65-F5344CB8AC3E}">
        <p14:creationId xmlns:p14="http://schemas.microsoft.com/office/powerpoint/2010/main" val="362725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able is accessible to screen readers."/>
          <p:cNvGraphicFramePr>
            <a:graphicFrameLocks noGrp="1" noChangeAspect="1"/>
          </p:cNvGraphicFramePr>
          <p:nvPr>
            <p:extLst>
              <p:ext uri="{D42A27DB-BD31-4B8C-83A1-F6EECF244321}">
                <p14:modId xmlns:p14="http://schemas.microsoft.com/office/powerpoint/2010/main" val="2940929174"/>
              </p:ext>
            </p:extLst>
          </p:nvPr>
        </p:nvGraphicFramePr>
        <p:xfrm>
          <a:off x="216662" y="302007"/>
          <a:ext cx="8698742" cy="5870193"/>
        </p:xfrm>
        <a:graphic>
          <a:graphicData uri="http://schemas.openxmlformats.org/drawingml/2006/table">
            <a:tbl>
              <a:tblPr firstRow="1">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a:solidFill>
                            <a:schemeClr val="dk1"/>
                          </a:solidFill>
                          <a:latin typeface="+mn-lt"/>
                          <a:ea typeface="+mn-ea"/>
                          <a:cs typeface="+mn-cs"/>
                        </a:rPr>
                        <a:t>Yazici Advertising A.S.</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 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solidFill>
                            <a:schemeClr val="bg2"/>
                          </a:solidFill>
                          <a:effectLst/>
                          <a:latin typeface="+mn-lt"/>
                        </a:rPr>
                        <a:t>Cash</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solidFill>
                            <a:schemeClr val="bg2"/>
                          </a:solidFill>
                          <a:effectLst/>
                          <a:latin typeface="+mn-lt"/>
                        </a:rPr>
                        <a:t>Supplies</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(a) </a:t>
                      </a:r>
                      <a:r>
                        <a:rPr lang="en-US" sz="1200" b="1" i="0" u="none" strike="noStrike" baseline="0" dirty="0">
                          <a:solidFill>
                            <a:schemeClr val="bg2"/>
                          </a:solidFill>
                          <a:effectLst/>
                          <a:latin typeface="+mn-lt"/>
                        </a:rPr>
                        <a:t> </a:t>
                      </a:r>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solidFill>
                            <a:schemeClr val="bg2"/>
                          </a:solidFill>
                          <a:effectLst/>
                          <a:latin typeface="+mn-lt"/>
                        </a:rPr>
                        <a:t>Prepaid Insurance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solidFill>
                            <a:schemeClr val="bg2"/>
                          </a:solidFill>
                          <a:effectLst/>
                          <a:latin typeface="+mn-lt"/>
                        </a:rPr>
                        <a:t>Equipment</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solidFill>
                            <a:schemeClr val="bg2"/>
                          </a:solidFill>
                          <a:effectLst/>
                          <a:latin typeface="+mn-lt"/>
                        </a:rPr>
                        <a:t>Notes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solidFill>
                            <a:schemeClr val="bg2"/>
                          </a:solidFill>
                          <a:effectLst/>
                          <a:latin typeface="+mn-lt"/>
                        </a:rPr>
                        <a:t>Accounts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solidFill>
                            <a:schemeClr val="bg2"/>
                          </a:solidFill>
                          <a:effectLst/>
                          <a:latin typeface="+mn-lt"/>
                        </a:rPr>
                        <a:t>Unearned Service Revenue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solidFill>
                            <a:schemeClr val="bg2"/>
                          </a:solidFill>
                          <a:effectLst/>
                          <a:latin typeface="+mn-lt"/>
                        </a:rPr>
                        <a:t>Owner's Capital</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solidFill>
                            <a:schemeClr val="bg2"/>
                          </a:solidFill>
                          <a:effectLst/>
                          <a:latin typeface="+mn-lt"/>
                        </a:rPr>
                        <a:t>Owner's Drawings</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solidFill>
                            <a:schemeClr val="bg2"/>
                          </a:solidFill>
                          <a:effectLst/>
                          <a:latin typeface="+mn-lt"/>
                        </a:rPr>
                        <a:t>Service Revenue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solidFill>
                            <a:schemeClr val="bg2"/>
                          </a:solidFill>
                          <a:effectLst/>
                          <a:latin typeface="+mn-lt"/>
                        </a:rPr>
                        <a:t> </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solidFill>
                            <a:schemeClr val="bg2"/>
                          </a:solidFill>
                          <a:effectLst/>
                          <a:latin typeface="+mn-lt"/>
                        </a:rPr>
                        <a:t>Salaries and Wages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solidFill>
                            <a:schemeClr val="bg2"/>
                          </a:solidFill>
                          <a:effectLst/>
                          <a:latin typeface="+mn-lt"/>
                        </a:rPr>
                        <a:t>Rent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bg2"/>
                          </a:solidFill>
                          <a:effectLst/>
                          <a:latin typeface="+mn-lt"/>
                        </a:rPr>
                        <a:t>Supplies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bg2"/>
                          </a:solidFill>
                          <a:effectLst/>
                          <a:latin typeface="+mn-lt"/>
                        </a:rPr>
                        <a:t>Insurance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kern="1200" dirty="0">
                          <a:solidFill>
                            <a:schemeClr val="bg2"/>
                          </a:solidFill>
                          <a:effectLst/>
                          <a:latin typeface="+mn-lt"/>
                          <a:ea typeface="+mn-ea"/>
                          <a:cs typeface="+mn-cs"/>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bg2"/>
                          </a:solidFill>
                          <a:effectLst/>
                          <a:latin typeface="+mn-lt"/>
                        </a:rPr>
                        <a:t>Accumulated Depreciation</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bg2"/>
                          </a:solidFill>
                          <a:effectLst/>
                          <a:latin typeface="+mn-lt"/>
                        </a:rPr>
                        <a:t>Depreciation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bg2"/>
                          </a:solidFill>
                          <a:effectLst/>
                          <a:latin typeface="+mn-lt"/>
                        </a:rPr>
                        <a:t>Accounts Receivable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kern="1200" dirty="0">
                          <a:solidFill>
                            <a:schemeClr val="bg2"/>
                          </a:solidFill>
                          <a:effectLst/>
                          <a:latin typeface="+mn-lt"/>
                          <a:ea typeface="+mn-ea"/>
                          <a:cs typeface="+mn-cs"/>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bg2"/>
                          </a:solidFill>
                          <a:effectLst/>
                          <a:latin typeface="+mn-lt"/>
                        </a:rPr>
                        <a:t>Interest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bg2"/>
                          </a:solidFill>
                          <a:effectLst/>
                          <a:latin typeface="+mn-lt"/>
                        </a:rPr>
                        <a:t>Interest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kern="1200" dirty="0">
                          <a:solidFill>
                            <a:schemeClr val="bg2"/>
                          </a:solidFill>
                          <a:effectLst/>
                          <a:latin typeface="+mn-lt"/>
                          <a:ea typeface="+mn-ea"/>
                          <a:cs typeface="+mn-cs"/>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bg2"/>
                          </a:solidFill>
                          <a:effectLst/>
                          <a:latin typeface="+mn-lt"/>
                        </a:rPr>
                        <a:t>Salaries and Wages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15" name="Title "/>
          <p:cNvSpPr>
            <a:spLocks noGrp="1"/>
          </p:cNvSpPr>
          <p:nvPr>
            <p:ph type="title" idx="4294967295"/>
          </p:nvPr>
        </p:nvSpPr>
        <p:spPr>
          <a:xfrm>
            <a:off x="304799" y="349104"/>
            <a:ext cx="2634571" cy="535531"/>
          </a:xfrm>
          <a:prstGeom prst="rect">
            <a:avLst/>
          </a:prstGeom>
        </p:spPr>
        <p:txBody>
          <a:bodyPr wrap="square">
            <a:spAutoFit/>
          </a:bodyPr>
          <a:lstStyle/>
          <a:p>
            <a:r>
              <a:rPr lang="en-US" sz="3200" b="1" dirty="0">
                <a:solidFill>
                  <a:schemeClr val="accent1"/>
                </a:solidFill>
                <a:latin typeface="Calibri" panose="020F0502020204030204" pitchFamily="34" charset="0"/>
                <a:ea typeface="Source Sans Pro" charset="0"/>
                <a:cs typeface="Calibri" panose="020F0502020204030204" pitchFamily="34" charset="0"/>
              </a:rPr>
              <a:t>Worksheet</a:t>
            </a:r>
          </a:p>
        </p:txBody>
      </p:sp>
      <p:sp>
        <p:nvSpPr>
          <p:cNvPr id="24" name="AutoShape 19" descr="Arrow pointing up in trial balance columns."/>
          <p:cNvSpPr>
            <a:spLocks noChangeArrowheads="1"/>
          </p:cNvSpPr>
          <p:nvPr/>
        </p:nvSpPr>
        <p:spPr bwMode="auto">
          <a:xfrm>
            <a:off x="2635104"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8" name="Rectangle 17"/>
          <p:cNvSpPr/>
          <p:nvPr/>
        </p:nvSpPr>
        <p:spPr>
          <a:xfrm>
            <a:off x="2170812" y="345013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1</a:t>
            </a:r>
          </a:p>
          <a:p>
            <a:pPr algn="ctr"/>
            <a:r>
              <a:rPr lang="en-US" sz="1600" b="1" dirty="0">
                <a:solidFill>
                  <a:schemeClr val="tx1"/>
                </a:solidFill>
              </a:rPr>
              <a:t>Prepare a trial balance on the worksheet.</a:t>
            </a:r>
          </a:p>
        </p:txBody>
      </p:sp>
      <p:sp>
        <p:nvSpPr>
          <p:cNvPr id="23" name="AutoShape 19" descr="Arrow pointing up in adjustments columns."/>
          <p:cNvSpPr>
            <a:spLocks noChangeArrowheads="1"/>
          </p:cNvSpPr>
          <p:nvPr/>
        </p:nvSpPr>
        <p:spPr bwMode="auto">
          <a:xfrm>
            <a:off x="3999612"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9" name="Rectangle 18"/>
          <p:cNvSpPr/>
          <p:nvPr/>
        </p:nvSpPr>
        <p:spPr>
          <a:xfrm>
            <a:off x="3526464" y="344659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2</a:t>
            </a:r>
          </a:p>
          <a:p>
            <a:pPr algn="ctr"/>
            <a:r>
              <a:rPr lang="en-US" sz="1600" b="1" dirty="0">
                <a:solidFill>
                  <a:schemeClr val="tx1"/>
                </a:solidFill>
              </a:rPr>
              <a:t>Enter adjustment data.</a:t>
            </a:r>
          </a:p>
        </p:txBody>
      </p:sp>
      <p:sp>
        <p:nvSpPr>
          <p:cNvPr id="22" name="AutoShape 19" descr="Arrow pointing up in adjusted trial balance columns."/>
          <p:cNvSpPr>
            <a:spLocks noChangeArrowheads="1"/>
          </p:cNvSpPr>
          <p:nvPr/>
        </p:nvSpPr>
        <p:spPr bwMode="auto">
          <a:xfrm>
            <a:off x="5365896"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0" name="Rectangle 19"/>
          <p:cNvSpPr/>
          <p:nvPr/>
        </p:nvSpPr>
        <p:spPr>
          <a:xfrm>
            <a:off x="4882116" y="345013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3</a:t>
            </a:r>
          </a:p>
          <a:p>
            <a:pPr algn="ctr"/>
            <a:r>
              <a:rPr lang="en-US" sz="1600" b="1" dirty="0">
                <a:solidFill>
                  <a:schemeClr val="tx1"/>
                </a:solidFill>
              </a:rPr>
              <a:t>Enter adjusted balances.</a:t>
            </a:r>
          </a:p>
        </p:txBody>
      </p:sp>
      <p:sp>
        <p:nvSpPr>
          <p:cNvPr id="21" name="AutoShape 19" descr="Arrow pointing up in income statement columns."/>
          <p:cNvSpPr>
            <a:spLocks noChangeArrowheads="1"/>
          </p:cNvSpPr>
          <p:nvPr/>
        </p:nvSpPr>
        <p:spPr bwMode="auto">
          <a:xfrm>
            <a:off x="6726864"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 name="AutoShape 19" descr="Arrow pointing up in statement of financial position columns."/>
          <p:cNvSpPr>
            <a:spLocks noChangeArrowheads="1"/>
          </p:cNvSpPr>
          <p:nvPr/>
        </p:nvSpPr>
        <p:spPr bwMode="auto">
          <a:xfrm>
            <a:off x="8083671" y="2970998"/>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 name="Rectangle 1"/>
          <p:cNvSpPr/>
          <p:nvPr/>
        </p:nvSpPr>
        <p:spPr>
          <a:xfrm>
            <a:off x="6253716" y="3447198"/>
            <a:ext cx="2601432" cy="2648802"/>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Step 4</a:t>
            </a:r>
          </a:p>
          <a:p>
            <a:pPr algn="ctr"/>
            <a:r>
              <a:rPr lang="en-US" sz="1600" b="1" dirty="0">
                <a:solidFill>
                  <a:schemeClr val="tx1"/>
                </a:solidFill>
              </a:rPr>
              <a:t>Extend adjusted</a:t>
            </a:r>
          </a:p>
          <a:p>
            <a:pPr algn="ctr"/>
            <a:r>
              <a:rPr lang="en-US" sz="1600" b="1" dirty="0">
                <a:solidFill>
                  <a:schemeClr val="tx1"/>
                </a:solidFill>
              </a:rPr>
              <a:t>balances to appropriate</a:t>
            </a:r>
          </a:p>
          <a:p>
            <a:pPr algn="ctr"/>
            <a:r>
              <a:rPr lang="en-US" sz="1600" b="1" dirty="0">
                <a:solidFill>
                  <a:schemeClr val="tx1"/>
                </a:solidFill>
              </a:rPr>
              <a:t>statement columns.</a:t>
            </a:r>
          </a:p>
          <a:p>
            <a:pPr algn="ctr"/>
            <a:r>
              <a:rPr lang="en-US" b="1" dirty="0">
                <a:solidFill>
                  <a:schemeClr val="tx1"/>
                </a:solidFill>
              </a:rPr>
              <a:t>Step 5</a:t>
            </a:r>
          </a:p>
          <a:p>
            <a:pPr algn="ctr"/>
            <a:r>
              <a:rPr lang="en-US" sz="1600" b="1" dirty="0">
                <a:solidFill>
                  <a:schemeClr val="tx1"/>
                </a:solidFill>
              </a:rPr>
              <a:t>Total the statement columns,</a:t>
            </a:r>
          </a:p>
          <a:p>
            <a:pPr algn="ctr"/>
            <a:r>
              <a:rPr lang="en-US" sz="1600" b="1" dirty="0">
                <a:solidFill>
                  <a:schemeClr val="tx1"/>
                </a:solidFill>
              </a:rPr>
              <a:t>compute net income</a:t>
            </a:r>
          </a:p>
          <a:p>
            <a:pPr algn="ctr"/>
            <a:r>
              <a:rPr lang="en-US" sz="1600" b="1" dirty="0">
                <a:solidFill>
                  <a:schemeClr val="tx1"/>
                </a:solidFill>
              </a:rPr>
              <a:t>(or net loss), and</a:t>
            </a:r>
          </a:p>
          <a:p>
            <a:pPr algn="ctr"/>
            <a:r>
              <a:rPr lang="en-US" sz="1600" b="1" dirty="0">
                <a:solidFill>
                  <a:schemeClr val="tx1"/>
                </a:solidFill>
              </a:rPr>
              <a:t>complete worksheet.</a:t>
            </a:r>
          </a:p>
        </p:txBody>
      </p:sp>
      <p:sp>
        <p:nvSpPr>
          <p:cNvPr id="1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6" name="Slide Number Placeholder "/>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3599430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Classified Statement of Financial Position</a:t>
            </a:r>
          </a:p>
        </p:txBody>
      </p:sp>
      <p:sp>
        <p:nvSpPr>
          <p:cNvPr id="7" name="LOBL"/>
          <p:cNvSpPr>
            <a:spLocks noGrp="1"/>
          </p:cNvSpPr>
          <p:nvPr>
            <p:ph sz="quarter" idx="4294967295"/>
          </p:nvPr>
        </p:nvSpPr>
        <p:spPr>
          <a:xfrm>
            <a:off x="310776" y="1981200"/>
            <a:ext cx="8534400" cy="1676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Presents a snapshot at a point in time</a:t>
            </a:r>
          </a:p>
          <a:p>
            <a:pPr marL="574675" lvl="2" indent="-346075">
              <a:lnSpc>
                <a:spcPct val="100000"/>
              </a:lnSpc>
              <a:spcBef>
                <a:spcPts val="1200"/>
              </a:spcBef>
              <a:buClr>
                <a:srgbClr val="990000"/>
              </a:buClr>
              <a:buSzPct val="100000"/>
            </a:pPr>
            <a:r>
              <a:rPr lang="en-US" altLang="en-US" sz="2800" dirty="0"/>
              <a:t>To improve understanding, companies group similar assets and similar liabilities together</a:t>
            </a:r>
          </a:p>
        </p:txBody>
      </p:sp>
      <p:sp>
        <p:nvSpPr>
          <p:cNvPr id="6" name="Slide Number Placeholder "/>
          <p:cNvSpPr>
            <a:spLocks noGrp="1"/>
          </p:cNvSpPr>
          <p:nvPr>
            <p:ph type="sldNum" sz="quarter" idx="10"/>
          </p:nvPr>
        </p:nvSpPr>
        <p:spPr/>
        <p:txBody>
          <a:bodyPr/>
          <a:lstStyle/>
          <a:p>
            <a:fld id="{67B19427-F580-D146-B60E-4CADEE75497F}" type="slidenum">
              <a:rPr lang="en-US" smtClean="0"/>
              <a:pPr/>
              <a:t>50</a:t>
            </a:fld>
            <a:endParaRPr lang="en-US" dirty="0"/>
          </a:p>
        </p:txBody>
      </p:sp>
      <p:graphicFrame>
        <p:nvGraphicFramePr>
          <p:cNvPr id="2" name="Table 1" descr="Table is accessible to screen readers."/>
          <p:cNvGraphicFramePr>
            <a:graphicFrameLocks noGrp="1"/>
          </p:cNvGraphicFramePr>
          <p:nvPr>
            <p:extLst>
              <p:ext uri="{D42A27DB-BD31-4B8C-83A1-F6EECF244321}">
                <p14:modId xmlns:p14="http://schemas.microsoft.com/office/powerpoint/2010/main" val="3382450461"/>
              </p:ext>
            </p:extLst>
          </p:nvPr>
        </p:nvGraphicFramePr>
        <p:xfrm>
          <a:off x="533400" y="3733800"/>
          <a:ext cx="8229600" cy="2244513"/>
        </p:xfrm>
        <a:graphic>
          <a:graphicData uri="http://schemas.openxmlformats.org/drawingml/2006/table">
            <a:tbl>
              <a:tblPr firstRow="1">
                <a:tableStyleId>{5C22544A-7EE6-4342-B048-85BDC9FD1C3A}</a:tableStyleId>
              </a:tblPr>
              <a:tblGrid>
                <a:gridCol w="3899648">
                  <a:extLst>
                    <a:ext uri="{9D8B030D-6E8A-4147-A177-3AD203B41FA5}">
                      <a16:colId xmlns:a16="http://schemas.microsoft.com/office/drawing/2014/main" val="20000"/>
                    </a:ext>
                  </a:extLst>
                </a:gridCol>
                <a:gridCol w="510988">
                  <a:extLst>
                    <a:ext uri="{9D8B030D-6E8A-4147-A177-3AD203B41FA5}">
                      <a16:colId xmlns:a16="http://schemas.microsoft.com/office/drawing/2014/main" val="20001"/>
                    </a:ext>
                  </a:extLst>
                </a:gridCol>
                <a:gridCol w="3818964">
                  <a:extLst>
                    <a:ext uri="{9D8B030D-6E8A-4147-A177-3AD203B41FA5}">
                      <a16:colId xmlns:a16="http://schemas.microsoft.com/office/drawing/2014/main" val="20002"/>
                    </a:ext>
                  </a:extLst>
                </a:gridCol>
              </a:tblGrid>
              <a:tr h="0">
                <a:tc>
                  <a:txBody>
                    <a:bodyPr/>
                    <a:lstStyle/>
                    <a:p>
                      <a:pPr algn="ctr" fontAlgn="b"/>
                      <a:r>
                        <a:rPr lang="en-US" sz="2400" b="1" u="none" strike="noStrike" dirty="0">
                          <a:solidFill>
                            <a:schemeClr val="tx1"/>
                          </a:solidFill>
                          <a:effectLst/>
                        </a:rPr>
                        <a:t>Assets</a:t>
                      </a:r>
                      <a:endParaRPr lang="en-US" sz="2400" b="1" i="0" u="none" strike="noStrike" dirty="0">
                        <a:solidFill>
                          <a:schemeClr val="tx1"/>
                        </a:solidFill>
                        <a:effectLst/>
                        <a:latin typeface="Calibri" panose="020F0502020204030204" pitchFamily="34" charset="0"/>
                      </a:endParaRPr>
                    </a:p>
                  </a:txBody>
                  <a:tcPr marL="4233" marR="4233" marT="4233" anchor="b">
                    <a:lnB w="19050" cap="flat" cmpd="sng" algn="ctr">
                      <a:solidFill>
                        <a:schemeClr val="tx1"/>
                      </a:solidFill>
                      <a:prstDash val="solid"/>
                      <a:round/>
                      <a:headEnd type="none" w="med" len="med"/>
                      <a:tailEnd type="none" w="med" len="med"/>
                    </a:lnB>
                    <a:noFill/>
                  </a:tcPr>
                </a:tc>
                <a:tc>
                  <a:txBody>
                    <a:bodyPr/>
                    <a:lstStyle/>
                    <a:p>
                      <a:pPr algn="ctr" fontAlgn="b"/>
                      <a:endParaRPr lang="en-US" sz="2400" b="1" i="0" u="none" strike="noStrike" dirty="0">
                        <a:solidFill>
                          <a:schemeClr val="tx1"/>
                        </a:solidFill>
                        <a:effectLst/>
                        <a:latin typeface="Calibri" panose="020F0502020204030204" pitchFamily="34" charset="0"/>
                      </a:endParaRPr>
                    </a:p>
                  </a:txBody>
                  <a:tcPr marL="4233" marR="4233" marT="4233" anchor="b">
                    <a:noFill/>
                  </a:tcPr>
                </a:tc>
                <a:tc>
                  <a:txBody>
                    <a:bodyPr/>
                    <a:lstStyle/>
                    <a:p>
                      <a:pPr algn="ctr" fontAlgn="b"/>
                      <a:r>
                        <a:rPr lang="en-US" sz="2400" b="1" u="none" strike="noStrike" dirty="0">
                          <a:solidFill>
                            <a:schemeClr val="tx1"/>
                          </a:solidFill>
                          <a:effectLst/>
                        </a:rPr>
                        <a:t>Equity and Liabilities</a:t>
                      </a:r>
                      <a:endParaRPr lang="en-US" sz="2400" b="1" i="0" u="none" strike="noStrike" dirty="0">
                        <a:solidFill>
                          <a:schemeClr val="tx1"/>
                        </a:solidFill>
                        <a:effectLst/>
                        <a:latin typeface="Calibri" panose="020F0502020204030204" pitchFamily="34" charset="0"/>
                      </a:endParaRPr>
                    </a:p>
                  </a:txBody>
                  <a:tcPr marL="4233" marR="4233" marT="4233"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effectLst/>
                        </a:rPr>
                        <a:t>Intangible assets</a:t>
                      </a:r>
                    </a:p>
                  </a:txBody>
                  <a:tcPr marL="4233" marR="4233" marT="91440" marB="0" anchor="b">
                    <a:lnT w="19050" cap="flat" cmpd="sng" algn="ctr">
                      <a:solidFill>
                        <a:schemeClr val="tx1"/>
                      </a:solidFill>
                      <a:prstDash val="solid"/>
                      <a:round/>
                      <a:headEnd type="none" w="med" len="med"/>
                      <a:tailEnd type="none" w="med" len="med"/>
                    </a:lnT>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r>
                        <a:rPr lang="en-US" sz="2400" u="none" strike="noStrike" dirty="0">
                          <a:effectLst/>
                        </a:rPr>
                        <a:t>Equity</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82245">
                <a:tc>
                  <a:txBody>
                    <a:bodyPr/>
                    <a:lstStyle/>
                    <a:p>
                      <a:pPr algn="l" fontAlgn="b"/>
                      <a:r>
                        <a:rPr lang="en-US" sz="2400" u="none" strike="noStrike" dirty="0">
                          <a:effectLst/>
                        </a:rPr>
                        <a:t>Property, plant, and equipment</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r>
                        <a:rPr lang="en-US" sz="2400" u="none" strike="noStrike" dirty="0">
                          <a:effectLst/>
                        </a:rPr>
                        <a:t>Non-current liabilities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2"/>
                  </a:ext>
                </a:extLst>
              </a:tr>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effectLst/>
                        </a:rPr>
                        <a:t>Long-term investments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r>
                        <a:rPr lang="en-US" sz="2400" u="none" strike="noStrike" dirty="0">
                          <a:effectLst/>
                        </a:rPr>
                        <a:t>Current liabilities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3"/>
                  </a:ext>
                </a:extLst>
              </a:tr>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effectLst/>
                        </a:rPr>
                        <a:t>Current assets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4"/>
                  </a:ext>
                </a:extLst>
              </a:tr>
            </a:tbl>
          </a:graphicData>
        </a:graphic>
      </p:graphicFrame>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Tree>
    <p:extLst>
      <p:ext uri="{BB962C8B-B14F-4D97-AF65-F5344CB8AC3E}">
        <p14:creationId xmlns:p14="http://schemas.microsoft.com/office/powerpoint/2010/main" val="3534480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
          <p:cNvSpPr>
            <a:spLocks noGrp="1"/>
          </p:cNvSpPr>
          <p:nvPr>
            <p:ph type="title" idx="4294967295"/>
          </p:nvPr>
        </p:nvSpPr>
        <p:spPr>
          <a:xfrm>
            <a:off x="583941" y="288852"/>
            <a:ext cx="7969106" cy="1086451"/>
          </a:xfrm>
          <a:prstGeom prst="rect">
            <a:avLst/>
          </a:prstGeom>
          <a:solidFill>
            <a:schemeClr val="bg1">
              <a:lumMod val="85000"/>
            </a:schemeClr>
          </a:solidFill>
          <a:ln w="19050">
            <a:solidFill>
              <a:schemeClr val="tx1"/>
            </a:solidFill>
          </a:ln>
        </p:spPr>
        <p:txBody>
          <a:bodyPr wrap="square" lIns="9144" tIns="45720" rIns="9144" bIns="45720">
            <a:spAutoFit/>
          </a:bodyPr>
          <a:lstStyle/>
          <a:p>
            <a:pPr algn="ctr">
              <a:lnSpc>
                <a:spcPct val="95000"/>
              </a:lnSpc>
              <a:tabLst>
                <a:tab pos="3886200" algn="ctr"/>
                <a:tab pos="7827963" algn="r"/>
              </a:tabLst>
            </a:pPr>
            <a:r>
              <a:rPr lang="en-US" sz="1700" b="1" dirty="0">
                <a:solidFill>
                  <a:schemeClr val="dk1"/>
                </a:solidFill>
                <a:latin typeface="+mn-lt"/>
              </a:rPr>
              <a:t>Cheng Ltd.</a:t>
            </a:r>
            <a:br>
              <a:rPr lang="en-US" sz="1700" b="1" dirty="0">
                <a:solidFill>
                  <a:schemeClr val="dk1"/>
                </a:solidFill>
                <a:latin typeface="+mn-lt"/>
              </a:rPr>
            </a:br>
            <a:r>
              <a:rPr lang="en-US" sz="1700" b="1" dirty="0">
                <a:solidFill>
                  <a:schemeClr val="dk1"/>
                </a:solidFill>
                <a:latin typeface="+mn-lt"/>
              </a:rPr>
              <a:t>Statement of Financial Position</a:t>
            </a:r>
            <a:br>
              <a:rPr lang="en-US" sz="1700" b="1" dirty="0">
                <a:solidFill>
                  <a:schemeClr val="dk1"/>
                </a:solidFill>
                <a:latin typeface="+mn-lt"/>
              </a:rPr>
            </a:br>
            <a:r>
              <a:rPr lang="en-US" sz="1700" b="1" dirty="0">
                <a:solidFill>
                  <a:schemeClr val="dk1"/>
                </a:solidFill>
                <a:latin typeface="+mn-lt"/>
              </a:rPr>
              <a:t>October 31, 2020</a:t>
            </a:r>
            <a:br>
              <a:rPr lang="en-US" sz="1700" b="1" dirty="0">
                <a:solidFill>
                  <a:schemeClr val="dk1"/>
                </a:solidFill>
                <a:latin typeface="+mn-lt"/>
              </a:rPr>
            </a:br>
            <a:r>
              <a:rPr lang="en-US" sz="1700" b="1" dirty="0">
                <a:solidFill>
                  <a:schemeClr val="dk1"/>
                </a:solidFill>
                <a:latin typeface="+mn-lt"/>
              </a:rPr>
              <a:t>	(NT$ in thousands)	</a:t>
            </a:r>
            <a:r>
              <a:rPr lang="en-US" sz="1700" dirty="0">
                <a:solidFill>
                  <a:schemeClr val="dk1"/>
                </a:solidFill>
                <a:latin typeface="+mn-lt"/>
              </a:rPr>
              <a:t>(1 of 2)</a:t>
            </a:r>
            <a:endParaRPr lang="en-US" sz="1700" dirty="0">
              <a:solidFill>
                <a:srgbClr val="000000"/>
              </a:solidFill>
              <a:latin typeface="+mn-lt"/>
            </a:endParaRPr>
          </a:p>
        </p:txBody>
      </p:sp>
      <p:sp>
        <p:nvSpPr>
          <p:cNvPr id="2" name="Rectangle 1"/>
          <p:cNvSpPr/>
          <p:nvPr/>
        </p:nvSpPr>
        <p:spPr>
          <a:xfrm>
            <a:off x="583941" y="1419920"/>
            <a:ext cx="8102859" cy="4801314"/>
          </a:xfrm>
          <a:prstGeom prst="rect">
            <a:avLst/>
          </a:prstGeom>
        </p:spPr>
        <p:txBody>
          <a:bodyPr wrap="square">
            <a:spAutoFit/>
          </a:bodyPr>
          <a:lstStyle/>
          <a:p>
            <a:pPr algn="ctr">
              <a:lnSpc>
                <a:spcPct val="90000"/>
              </a:lnSpc>
              <a:tabLst>
                <a:tab pos="685800" algn="l"/>
                <a:tab pos="5430838" algn="r"/>
                <a:tab pos="6629400" algn="r"/>
                <a:tab pos="7772400" algn="r"/>
              </a:tabLst>
            </a:pPr>
            <a:r>
              <a:rPr lang="en-US" sz="1700" b="1" u="sng" dirty="0"/>
              <a:t>Assets</a:t>
            </a:r>
          </a:p>
          <a:p>
            <a:pPr marL="346075" indent="-346075">
              <a:lnSpc>
                <a:spcPct val="90000"/>
              </a:lnSpc>
              <a:tabLst>
                <a:tab pos="685800" algn="l"/>
                <a:tab pos="5430838" algn="r"/>
                <a:tab pos="6629400" algn="r"/>
                <a:tab pos="7772400" algn="r"/>
              </a:tabLst>
            </a:pPr>
            <a:r>
              <a:rPr lang="en-US" sz="1700" b="1" dirty="0">
                <a:solidFill>
                  <a:srgbClr val="B30000"/>
                </a:solidFill>
              </a:rPr>
              <a:t>Intangible assets</a:t>
            </a:r>
          </a:p>
          <a:p>
            <a:pPr marL="346075" indent="-346075">
              <a:lnSpc>
                <a:spcPct val="90000"/>
              </a:lnSpc>
              <a:tabLst>
                <a:tab pos="685800" algn="l"/>
                <a:tab pos="5430838" algn="r"/>
                <a:tab pos="6629400" algn="r"/>
                <a:tab pos="7772400" algn="r"/>
              </a:tabLst>
            </a:pPr>
            <a:r>
              <a:rPr lang="en-US" sz="1700" dirty="0">
                <a:solidFill>
                  <a:srgbClr val="000000"/>
                </a:solidFill>
              </a:rPr>
              <a:t>	Patents 			NT$  3,100</a:t>
            </a:r>
          </a:p>
          <a:p>
            <a:pPr marL="346075" indent="-346075">
              <a:lnSpc>
                <a:spcPct val="90000"/>
              </a:lnSpc>
              <a:tabLst>
                <a:tab pos="685800" algn="l"/>
                <a:tab pos="5430838" algn="r"/>
                <a:tab pos="6629400" algn="r"/>
                <a:tab pos="7772400" algn="r"/>
              </a:tabLst>
            </a:pPr>
            <a:r>
              <a:rPr lang="en-US" sz="1700" b="1" dirty="0">
                <a:solidFill>
                  <a:srgbClr val="B30000"/>
                </a:solidFill>
              </a:rPr>
              <a:t>Property, plant, and equipment</a:t>
            </a:r>
          </a:p>
          <a:p>
            <a:pPr marL="346075" indent="-346075">
              <a:lnSpc>
                <a:spcPct val="90000"/>
              </a:lnSpc>
              <a:tabLst>
                <a:tab pos="685800" algn="l"/>
                <a:tab pos="5430838" algn="r"/>
                <a:tab pos="6629400" algn="r"/>
                <a:tab pos="7772400" algn="r"/>
              </a:tabLst>
            </a:pPr>
            <a:r>
              <a:rPr lang="en-US" sz="1700" dirty="0">
                <a:solidFill>
                  <a:srgbClr val="000000"/>
                </a:solidFill>
              </a:rPr>
              <a:t>	Land 		NT$10,000</a:t>
            </a:r>
          </a:p>
          <a:p>
            <a:pPr marL="346075" indent="-346075">
              <a:lnSpc>
                <a:spcPct val="90000"/>
              </a:lnSpc>
              <a:tabLst>
                <a:tab pos="685800" algn="l"/>
                <a:tab pos="5430838" algn="r"/>
                <a:tab pos="6629400" algn="r"/>
                <a:tab pos="7772400" algn="r"/>
              </a:tabLst>
            </a:pPr>
            <a:r>
              <a:rPr lang="en-US" sz="1700" dirty="0">
                <a:solidFill>
                  <a:srgbClr val="000000"/>
                </a:solidFill>
              </a:rPr>
              <a:t>	Equipment 	NT$24,000</a:t>
            </a:r>
          </a:p>
          <a:p>
            <a:pPr marL="346075" indent="-346075">
              <a:lnSpc>
                <a:spcPct val="90000"/>
              </a:lnSpc>
              <a:tabLst>
                <a:tab pos="685800" algn="l"/>
                <a:tab pos="5430838" algn="r"/>
                <a:tab pos="6629400" algn="r"/>
                <a:tab pos="7772400" algn="r"/>
              </a:tabLst>
            </a:pPr>
            <a:r>
              <a:rPr lang="en-US" sz="1700" dirty="0">
                <a:solidFill>
                  <a:srgbClr val="000000"/>
                </a:solidFill>
              </a:rPr>
              <a:t>	Less: Accumulated depreciation—</a:t>
            </a:r>
          </a:p>
          <a:p>
            <a:pPr marL="346075" indent="-346075">
              <a:lnSpc>
                <a:spcPct val="90000"/>
              </a:lnSpc>
              <a:tabLst>
                <a:tab pos="685800" algn="l"/>
                <a:tab pos="5430838" algn="r"/>
                <a:tab pos="6629400" algn="r"/>
                <a:tab pos="7772400" algn="r"/>
              </a:tabLst>
            </a:pPr>
            <a:r>
              <a:rPr lang="en-US" sz="1700" dirty="0">
                <a:solidFill>
                  <a:srgbClr val="000000"/>
                </a:solidFill>
              </a:rPr>
              <a:t>		equipment 	5,000 	19,000 	29,000</a:t>
            </a:r>
          </a:p>
          <a:p>
            <a:pPr marL="346075" indent="-346075">
              <a:lnSpc>
                <a:spcPct val="90000"/>
              </a:lnSpc>
              <a:tabLst>
                <a:tab pos="685800" algn="l"/>
                <a:tab pos="5430838" algn="r"/>
                <a:tab pos="6629400" algn="r"/>
                <a:tab pos="7772400" algn="r"/>
              </a:tabLst>
            </a:pPr>
            <a:r>
              <a:rPr lang="en-US" sz="1700" b="1" dirty="0">
                <a:solidFill>
                  <a:srgbClr val="B30000"/>
                </a:solidFill>
              </a:rPr>
              <a:t>Long-term investments</a:t>
            </a:r>
          </a:p>
          <a:p>
            <a:pPr marL="346075" indent="-346075">
              <a:lnSpc>
                <a:spcPct val="90000"/>
              </a:lnSpc>
              <a:tabLst>
                <a:tab pos="685800" algn="l"/>
                <a:tab pos="5430838" algn="r"/>
                <a:tab pos="6629400" algn="r"/>
                <a:tab pos="7772400" algn="r"/>
              </a:tabLst>
            </a:pPr>
            <a:r>
              <a:rPr lang="en-US" sz="1700" dirty="0">
                <a:solidFill>
                  <a:srgbClr val="000000"/>
                </a:solidFill>
              </a:rPr>
              <a:t>	Investment in shares of Walters Corp. 		5,200</a:t>
            </a:r>
          </a:p>
          <a:p>
            <a:pPr marL="346075" indent="-346075">
              <a:lnSpc>
                <a:spcPct val="90000"/>
              </a:lnSpc>
              <a:tabLst>
                <a:tab pos="685800" algn="l"/>
                <a:tab pos="5430838" algn="r"/>
                <a:tab pos="6629400" algn="r"/>
                <a:tab pos="7772400" algn="r"/>
              </a:tabLst>
            </a:pPr>
            <a:r>
              <a:rPr lang="en-US" sz="1700" dirty="0">
                <a:solidFill>
                  <a:srgbClr val="000000"/>
                </a:solidFill>
              </a:rPr>
              <a:t>	Investment in real estate 		2,000 	7,200</a:t>
            </a:r>
          </a:p>
          <a:p>
            <a:pPr marL="346075" indent="-346075">
              <a:lnSpc>
                <a:spcPct val="90000"/>
              </a:lnSpc>
              <a:tabLst>
                <a:tab pos="685800" algn="l"/>
                <a:tab pos="5430838" algn="r"/>
                <a:tab pos="6629400" algn="r"/>
                <a:tab pos="7772400" algn="r"/>
              </a:tabLst>
            </a:pPr>
            <a:r>
              <a:rPr lang="en-US" sz="1700" b="1" dirty="0">
                <a:solidFill>
                  <a:srgbClr val="B30000"/>
                </a:solidFill>
              </a:rPr>
              <a:t>Current assets</a:t>
            </a:r>
          </a:p>
          <a:p>
            <a:pPr marL="346075" indent="-346075">
              <a:lnSpc>
                <a:spcPct val="90000"/>
              </a:lnSpc>
              <a:tabLst>
                <a:tab pos="685800" algn="l"/>
                <a:tab pos="5430838" algn="r"/>
                <a:tab pos="6629400" algn="r"/>
                <a:tab pos="7772400" algn="r"/>
              </a:tabLst>
            </a:pPr>
            <a:r>
              <a:rPr lang="en-US" sz="1700" dirty="0">
                <a:solidFill>
                  <a:srgbClr val="000000"/>
                </a:solidFill>
              </a:rPr>
              <a:t>	Prepaid insurance 		400</a:t>
            </a:r>
          </a:p>
          <a:p>
            <a:pPr marL="346075" indent="-346075">
              <a:lnSpc>
                <a:spcPct val="90000"/>
              </a:lnSpc>
              <a:tabLst>
                <a:tab pos="685800" algn="l"/>
                <a:tab pos="5430838" algn="r"/>
                <a:tab pos="6629400" algn="r"/>
                <a:tab pos="7772400" algn="r"/>
              </a:tabLst>
            </a:pPr>
            <a:r>
              <a:rPr lang="en-US" sz="1700" dirty="0">
                <a:solidFill>
                  <a:srgbClr val="000000"/>
                </a:solidFill>
              </a:rPr>
              <a:t>	Supplies 		2,100</a:t>
            </a:r>
          </a:p>
          <a:p>
            <a:pPr marL="346075" indent="-346075">
              <a:lnSpc>
                <a:spcPct val="90000"/>
              </a:lnSpc>
              <a:tabLst>
                <a:tab pos="685800" algn="l"/>
                <a:tab pos="5430838" algn="r"/>
                <a:tab pos="6629400" algn="r"/>
                <a:tab pos="7772400" algn="r"/>
              </a:tabLst>
            </a:pPr>
            <a:r>
              <a:rPr lang="en-US" sz="1700" dirty="0">
                <a:solidFill>
                  <a:srgbClr val="000000"/>
                </a:solidFill>
              </a:rPr>
              <a:t>	Inventory 		3,000</a:t>
            </a:r>
          </a:p>
          <a:p>
            <a:pPr marL="346075" indent="-346075">
              <a:lnSpc>
                <a:spcPct val="90000"/>
              </a:lnSpc>
              <a:tabLst>
                <a:tab pos="685800" algn="l"/>
                <a:tab pos="5430838" algn="r"/>
                <a:tab pos="6629400" algn="r"/>
                <a:tab pos="7772400" algn="r"/>
              </a:tabLst>
            </a:pPr>
            <a:r>
              <a:rPr lang="en-US" sz="1700" dirty="0">
                <a:solidFill>
                  <a:srgbClr val="000000"/>
                </a:solidFill>
              </a:rPr>
              <a:t>	Notes receivable 		1,000</a:t>
            </a:r>
          </a:p>
          <a:p>
            <a:pPr marL="346075" indent="-346075">
              <a:lnSpc>
                <a:spcPct val="90000"/>
              </a:lnSpc>
              <a:tabLst>
                <a:tab pos="685800" algn="l"/>
                <a:tab pos="5430838" algn="r"/>
                <a:tab pos="6629400" algn="r"/>
                <a:tab pos="7772400" algn="r"/>
              </a:tabLst>
            </a:pPr>
            <a:r>
              <a:rPr lang="en-US" sz="1700" dirty="0">
                <a:solidFill>
                  <a:srgbClr val="000000"/>
                </a:solidFill>
              </a:rPr>
              <a:t>	Accounts receivable 		7,000</a:t>
            </a:r>
          </a:p>
          <a:p>
            <a:pPr marL="346075" indent="-346075">
              <a:lnSpc>
                <a:spcPct val="90000"/>
              </a:lnSpc>
              <a:tabLst>
                <a:tab pos="685800" algn="l"/>
                <a:tab pos="5430838" algn="r"/>
                <a:tab pos="6629400" algn="r"/>
                <a:tab pos="7772400" algn="r"/>
              </a:tabLst>
            </a:pPr>
            <a:r>
              <a:rPr lang="en-US" sz="1700" dirty="0">
                <a:solidFill>
                  <a:srgbClr val="000000"/>
                </a:solidFill>
              </a:rPr>
              <a:t>	Short-term investments 		2,000</a:t>
            </a:r>
          </a:p>
          <a:p>
            <a:pPr marL="346075" indent="-346075">
              <a:lnSpc>
                <a:spcPct val="90000"/>
              </a:lnSpc>
              <a:tabLst>
                <a:tab pos="685800" algn="l"/>
                <a:tab pos="5430838" algn="r"/>
                <a:tab pos="6629400" algn="r"/>
                <a:tab pos="7772400" algn="r"/>
              </a:tabLst>
            </a:pPr>
            <a:r>
              <a:rPr lang="en-US" sz="1700" dirty="0">
                <a:solidFill>
                  <a:srgbClr val="000000"/>
                </a:solidFill>
              </a:rPr>
              <a:t>	Cash 		6,600 	22,100</a:t>
            </a:r>
          </a:p>
          <a:p>
            <a:pPr marL="346075" indent="-346075">
              <a:lnSpc>
                <a:spcPct val="90000"/>
              </a:lnSpc>
              <a:tabLst>
                <a:tab pos="685800" algn="l"/>
                <a:tab pos="5430838" algn="r"/>
                <a:tab pos="6629400" algn="r"/>
                <a:tab pos="7772400" algn="r"/>
              </a:tabLst>
            </a:pPr>
            <a:r>
              <a:rPr lang="en-US" sz="1700" dirty="0">
                <a:solidFill>
                  <a:srgbClr val="000000"/>
                </a:solidFill>
              </a:rPr>
              <a:t>		Total assets 			NT$61,400</a:t>
            </a:r>
            <a:endParaRPr lang="en-US" sz="1700" dirty="0"/>
          </a:p>
        </p:txBody>
      </p:sp>
      <p:cxnSp>
        <p:nvCxnSpPr>
          <p:cNvPr id="11" name="Straight Connector 10" descr="Double underline under NT$61,000"/>
          <p:cNvCxnSpPr/>
          <p:nvPr/>
        </p:nvCxnSpPr>
        <p:spPr>
          <a:xfrm>
            <a:off x="7466848" y="6146184"/>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Double underline under NT$61,000"/>
          <p:cNvCxnSpPr/>
          <p:nvPr/>
        </p:nvCxnSpPr>
        <p:spPr>
          <a:xfrm>
            <a:off x="7467600" y="6188928"/>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descr="line under 22,100"/>
          <p:cNvCxnSpPr/>
          <p:nvPr/>
        </p:nvCxnSpPr>
        <p:spPr>
          <a:xfrm>
            <a:off x="7467600" y="5884128"/>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line under 6,600"/>
          <p:cNvCxnSpPr/>
          <p:nvPr/>
        </p:nvCxnSpPr>
        <p:spPr>
          <a:xfrm>
            <a:off x="6291072" y="5884128"/>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descr="line under 2,000"/>
          <p:cNvCxnSpPr/>
          <p:nvPr/>
        </p:nvCxnSpPr>
        <p:spPr>
          <a:xfrm>
            <a:off x="6291144" y="4038600"/>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descr="line under 19,000"/>
          <p:cNvCxnSpPr/>
          <p:nvPr/>
        </p:nvCxnSpPr>
        <p:spPr>
          <a:xfrm>
            <a:off x="6291144" y="3330496"/>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descr="line uder 5,000"/>
          <p:cNvCxnSpPr/>
          <p:nvPr/>
        </p:nvCxnSpPr>
        <p:spPr>
          <a:xfrm>
            <a:off x="5109040" y="3330496"/>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Tree>
    <p:extLst>
      <p:ext uri="{BB962C8B-B14F-4D97-AF65-F5344CB8AC3E}">
        <p14:creationId xmlns:p14="http://schemas.microsoft.com/office/powerpoint/2010/main" val="3635543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
          <p:cNvSpPr>
            <a:spLocks noGrp="1"/>
          </p:cNvSpPr>
          <p:nvPr>
            <p:ph type="title" idx="4294967295"/>
          </p:nvPr>
        </p:nvSpPr>
        <p:spPr>
          <a:xfrm>
            <a:off x="583941" y="288852"/>
            <a:ext cx="7969106" cy="1086451"/>
          </a:xfrm>
          <a:prstGeom prst="rect">
            <a:avLst/>
          </a:prstGeom>
          <a:solidFill>
            <a:schemeClr val="bg1">
              <a:lumMod val="85000"/>
            </a:schemeClr>
          </a:solidFill>
          <a:ln w="19050">
            <a:solidFill>
              <a:schemeClr val="tx1"/>
            </a:solidFill>
          </a:ln>
        </p:spPr>
        <p:txBody>
          <a:bodyPr wrap="square" lIns="9144" tIns="45720" rIns="9144" bIns="45720">
            <a:spAutoFit/>
          </a:bodyPr>
          <a:lstStyle/>
          <a:p>
            <a:pPr algn="ctr">
              <a:lnSpc>
                <a:spcPct val="95000"/>
              </a:lnSpc>
              <a:tabLst>
                <a:tab pos="3886200" algn="ctr"/>
                <a:tab pos="7827963" algn="r"/>
              </a:tabLst>
            </a:pPr>
            <a:r>
              <a:rPr lang="en-US" sz="1700" b="1" dirty="0">
                <a:solidFill>
                  <a:schemeClr val="dk1"/>
                </a:solidFill>
                <a:latin typeface="+mn-lt"/>
              </a:rPr>
              <a:t>Cheng Ltd.</a:t>
            </a:r>
            <a:br>
              <a:rPr lang="en-US" sz="1700" b="1" dirty="0">
                <a:solidFill>
                  <a:schemeClr val="dk1"/>
                </a:solidFill>
                <a:latin typeface="+mn-lt"/>
              </a:rPr>
            </a:br>
            <a:r>
              <a:rPr lang="en-US" sz="1700" b="1" dirty="0">
                <a:solidFill>
                  <a:schemeClr val="dk1"/>
                </a:solidFill>
                <a:latin typeface="+mn-lt"/>
              </a:rPr>
              <a:t>Statement of Financial Position</a:t>
            </a:r>
            <a:br>
              <a:rPr lang="en-US" sz="1700" b="1" dirty="0">
                <a:solidFill>
                  <a:schemeClr val="dk1"/>
                </a:solidFill>
                <a:latin typeface="+mn-lt"/>
              </a:rPr>
            </a:br>
            <a:r>
              <a:rPr lang="en-US" sz="1700" b="1" dirty="0">
                <a:solidFill>
                  <a:schemeClr val="dk1"/>
                </a:solidFill>
                <a:latin typeface="+mn-lt"/>
              </a:rPr>
              <a:t>October 31, 2020</a:t>
            </a:r>
            <a:br>
              <a:rPr lang="en-US" sz="1700" b="1" dirty="0">
                <a:solidFill>
                  <a:schemeClr val="dk1"/>
                </a:solidFill>
                <a:latin typeface="+mn-lt"/>
              </a:rPr>
            </a:br>
            <a:r>
              <a:rPr lang="en-US" sz="1700" b="1" dirty="0">
                <a:solidFill>
                  <a:schemeClr val="dk1"/>
                </a:solidFill>
                <a:latin typeface="+mn-lt"/>
              </a:rPr>
              <a:t>	(NT$ in thousands)	</a:t>
            </a:r>
            <a:r>
              <a:rPr lang="en-US" sz="1700" dirty="0">
                <a:solidFill>
                  <a:schemeClr val="dk1"/>
                </a:solidFill>
                <a:latin typeface="+mn-lt"/>
              </a:rPr>
              <a:t>(2 of 2)</a:t>
            </a:r>
            <a:endParaRPr lang="en-US" sz="1700" dirty="0">
              <a:solidFill>
                <a:srgbClr val="000000"/>
              </a:solidFill>
              <a:latin typeface="+mn-lt"/>
            </a:endParaRPr>
          </a:p>
        </p:txBody>
      </p:sp>
      <p:sp>
        <p:nvSpPr>
          <p:cNvPr id="2" name="Rectangle 1"/>
          <p:cNvSpPr/>
          <p:nvPr/>
        </p:nvSpPr>
        <p:spPr>
          <a:xfrm>
            <a:off x="583941" y="1419920"/>
            <a:ext cx="8102859" cy="3728713"/>
          </a:xfrm>
          <a:prstGeom prst="rect">
            <a:avLst/>
          </a:prstGeom>
        </p:spPr>
        <p:txBody>
          <a:bodyPr wrap="square">
            <a:spAutoFit/>
          </a:bodyPr>
          <a:lstStyle/>
          <a:p>
            <a:pPr algn="ctr">
              <a:lnSpc>
                <a:spcPct val="90000"/>
              </a:lnSpc>
              <a:tabLst>
                <a:tab pos="685800" algn="l"/>
                <a:tab pos="5430838" algn="r"/>
                <a:tab pos="6629400" algn="r"/>
                <a:tab pos="7772400" algn="r"/>
              </a:tabLst>
            </a:pPr>
            <a:r>
              <a:rPr lang="en-US" sz="1700" b="1" u="sng" dirty="0"/>
              <a:t>Equity and Liabilities</a:t>
            </a:r>
          </a:p>
          <a:p>
            <a:pPr marL="346075" indent="-346075">
              <a:tabLst>
                <a:tab pos="685800" algn="l"/>
                <a:tab pos="5430838" algn="r"/>
                <a:tab pos="6629400" algn="r"/>
                <a:tab pos="7772400" algn="r"/>
              </a:tabLst>
            </a:pPr>
            <a:r>
              <a:rPr lang="en-US" sz="1700" b="1" dirty="0">
                <a:solidFill>
                  <a:srgbClr val="990000"/>
                </a:solidFill>
              </a:rPr>
              <a:t>Equity</a:t>
            </a:r>
          </a:p>
          <a:p>
            <a:pPr marL="346075" indent="-346075">
              <a:tabLst>
                <a:tab pos="685800" algn="l"/>
                <a:tab pos="5430838" algn="r"/>
                <a:tab pos="6629400" algn="r"/>
                <a:tab pos="7772400" algn="r"/>
              </a:tabLst>
            </a:pPr>
            <a:r>
              <a:rPr lang="en-US" sz="1700" dirty="0">
                <a:solidFill>
                  <a:srgbClr val="000000"/>
                </a:solidFill>
              </a:rPr>
              <a:t>	Share capital—ordinary 		NT$20,000</a:t>
            </a:r>
          </a:p>
          <a:p>
            <a:pPr marL="346075" indent="-346075">
              <a:tabLst>
                <a:tab pos="685800" algn="l"/>
                <a:tab pos="5430838" algn="r"/>
                <a:tab pos="6629400" algn="r"/>
                <a:tab pos="7772400" algn="r"/>
              </a:tabLst>
            </a:pPr>
            <a:r>
              <a:rPr lang="en-US" sz="1700" dirty="0">
                <a:solidFill>
                  <a:srgbClr val="000000"/>
                </a:solidFill>
              </a:rPr>
              <a:t>	Retained earnings 		14,050 	NT$34,050</a:t>
            </a:r>
          </a:p>
          <a:p>
            <a:pPr marL="346075" indent="-346075">
              <a:tabLst>
                <a:tab pos="685800" algn="l"/>
                <a:tab pos="5430838" algn="r"/>
                <a:tab pos="6629400" algn="r"/>
                <a:tab pos="7772400" algn="r"/>
              </a:tabLst>
            </a:pPr>
            <a:r>
              <a:rPr lang="en-US" sz="1700" b="1" dirty="0">
                <a:solidFill>
                  <a:srgbClr val="990000"/>
                </a:solidFill>
              </a:rPr>
              <a:t>Non-current liabilities</a:t>
            </a:r>
          </a:p>
          <a:p>
            <a:pPr marL="346075" indent="-346075">
              <a:tabLst>
                <a:tab pos="685800" algn="l"/>
                <a:tab pos="5430838" algn="r"/>
                <a:tab pos="6629400" algn="r"/>
                <a:tab pos="7772400" algn="r"/>
              </a:tabLst>
            </a:pPr>
            <a:r>
              <a:rPr lang="en-US" sz="1700" dirty="0">
                <a:solidFill>
                  <a:srgbClr val="000000"/>
                </a:solidFill>
              </a:rPr>
              <a:t>	Mortgage payable 		10,000</a:t>
            </a:r>
          </a:p>
          <a:p>
            <a:pPr marL="346075" indent="-346075">
              <a:tabLst>
                <a:tab pos="685800" algn="l"/>
                <a:tab pos="5430838" algn="r"/>
                <a:tab pos="6629400" algn="r"/>
                <a:tab pos="7772400" algn="r"/>
              </a:tabLst>
            </a:pPr>
            <a:r>
              <a:rPr lang="en-US" sz="1700" dirty="0">
                <a:solidFill>
                  <a:srgbClr val="000000"/>
                </a:solidFill>
              </a:rPr>
              <a:t>	Notes payable 		1,300 	11,300</a:t>
            </a:r>
          </a:p>
          <a:p>
            <a:pPr marL="346075" indent="-346075">
              <a:tabLst>
                <a:tab pos="685800" algn="l"/>
                <a:tab pos="5430838" algn="r"/>
                <a:tab pos="6629400" algn="r"/>
                <a:tab pos="7772400" algn="r"/>
              </a:tabLst>
            </a:pPr>
            <a:r>
              <a:rPr lang="en-US" sz="1700" b="1" dirty="0">
                <a:solidFill>
                  <a:srgbClr val="990000"/>
                </a:solidFill>
              </a:rPr>
              <a:t>Current liabilities</a:t>
            </a:r>
          </a:p>
          <a:p>
            <a:pPr marL="346075" indent="-346075">
              <a:tabLst>
                <a:tab pos="685800" algn="l"/>
                <a:tab pos="5430838" algn="r"/>
                <a:tab pos="6629400" algn="r"/>
                <a:tab pos="7772400" algn="r"/>
              </a:tabLst>
            </a:pPr>
            <a:r>
              <a:rPr lang="en-US" sz="1700" dirty="0">
                <a:solidFill>
                  <a:srgbClr val="000000"/>
                </a:solidFill>
              </a:rPr>
              <a:t>	Notes payable 		11,000</a:t>
            </a:r>
          </a:p>
          <a:p>
            <a:pPr marL="346075" indent="-346075">
              <a:tabLst>
                <a:tab pos="685800" algn="l"/>
                <a:tab pos="5430838" algn="r"/>
                <a:tab pos="6629400" algn="r"/>
                <a:tab pos="7772400" algn="r"/>
              </a:tabLst>
            </a:pPr>
            <a:r>
              <a:rPr lang="en-US" sz="1700" dirty="0">
                <a:solidFill>
                  <a:srgbClr val="000000"/>
                </a:solidFill>
              </a:rPr>
              <a:t>	Accounts payable 		2,100</a:t>
            </a:r>
          </a:p>
          <a:p>
            <a:pPr marL="346075" indent="-346075">
              <a:tabLst>
                <a:tab pos="685800" algn="l"/>
                <a:tab pos="5430838" algn="r"/>
                <a:tab pos="6629400" algn="r"/>
                <a:tab pos="7772400" algn="r"/>
              </a:tabLst>
            </a:pPr>
            <a:r>
              <a:rPr lang="en-US" sz="1700" dirty="0">
                <a:solidFill>
                  <a:srgbClr val="000000"/>
                </a:solidFill>
              </a:rPr>
              <a:t>	Salaries and wages payable 		1,600</a:t>
            </a:r>
          </a:p>
          <a:p>
            <a:pPr marL="346075" indent="-346075">
              <a:tabLst>
                <a:tab pos="685800" algn="l"/>
                <a:tab pos="5430838" algn="r"/>
                <a:tab pos="6629400" algn="r"/>
                <a:tab pos="7772400" algn="r"/>
              </a:tabLst>
            </a:pPr>
            <a:r>
              <a:rPr lang="en-US" sz="1700" dirty="0">
                <a:solidFill>
                  <a:srgbClr val="000000"/>
                </a:solidFill>
              </a:rPr>
              <a:t>	Unearned service revenue 		900</a:t>
            </a:r>
          </a:p>
          <a:p>
            <a:pPr marL="346075" indent="-346075">
              <a:tabLst>
                <a:tab pos="685800" algn="l"/>
                <a:tab pos="5430838" algn="r"/>
                <a:tab pos="6629400" algn="r"/>
                <a:tab pos="7772400" algn="r"/>
              </a:tabLst>
            </a:pPr>
            <a:r>
              <a:rPr lang="en-US" sz="1700" dirty="0">
                <a:solidFill>
                  <a:srgbClr val="000000"/>
                </a:solidFill>
              </a:rPr>
              <a:t>	Interest payable 		450 	16,050	Total equity and liabilities			NT$61,400</a:t>
            </a:r>
          </a:p>
        </p:txBody>
      </p:sp>
      <p:sp>
        <p:nvSpPr>
          <p:cNvPr id="6" name="Slide Number Placeholder "/>
          <p:cNvSpPr>
            <a:spLocks noGrp="1"/>
          </p:cNvSpPr>
          <p:nvPr>
            <p:ph type="sldNum" sz="quarter" idx="10"/>
          </p:nvPr>
        </p:nvSpPr>
        <p:spPr/>
        <p:txBody>
          <a:bodyPr/>
          <a:lstStyle/>
          <a:p>
            <a:fld id="{67B19427-F580-D146-B60E-4CADEE75497F}" type="slidenum">
              <a:rPr lang="en-US" smtClean="0"/>
              <a:pPr/>
              <a:t>52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cxnSp>
        <p:nvCxnSpPr>
          <p:cNvPr id="11" name="Straight Connector 10" descr="Double underline under NT$61,000"/>
          <p:cNvCxnSpPr/>
          <p:nvPr/>
        </p:nvCxnSpPr>
        <p:spPr>
          <a:xfrm>
            <a:off x="7466848" y="5073808"/>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Double underline under NT$61,000"/>
          <p:cNvCxnSpPr/>
          <p:nvPr/>
        </p:nvCxnSpPr>
        <p:spPr>
          <a:xfrm>
            <a:off x="7467600" y="5116552"/>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descr="line under 22,100"/>
          <p:cNvCxnSpPr/>
          <p:nvPr/>
        </p:nvCxnSpPr>
        <p:spPr>
          <a:xfrm>
            <a:off x="7467600" y="4800600"/>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descr="line under 6,600"/>
          <p:cNvCxnSpPr/>
          <p:nvPr/>
        </p:nvCxnSpPr>
        <p:spPr>
          <a:xfrm>
            <a:off x="6291072" y="4800600"/>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descr="line under 2,000"/>
          <p:cNvCxnSpPr/>
          <p:nvPr/>
        </p:nvCxnSpPr>
        <p:spPr>
          <a:xfrm>
            <a:off x="6291144" y="3248720"/>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descr="line under 19,000"/>
          <p:cNvCxnSpPr/>
          <p:nvPr/>
        </p:nvCxnSpPr>
        <p:spPr>
          <a:xfrm>
            <a:off x="6291144" y="2469992"/>
            <a:ext cx="1024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39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524000"/>
            <a:ext cx="8534400" cy="533400"/>
          </a:xfrm>
          <a:prstGeom prst="rect">
            <a:avLst/>
          </a:prstGeom>
        </p:spPr>
        <p:txBody>
          <a:bodyPr/>
          <a:lstStyle/>
          <a:p>
            <a:pPr marL="0" lvl="2" indent="0">
              <a:spcBef>
                <a:spcPts val="1200"/>
              </a:spcBef>
              <a:buClr>
                <a:srgbClr val="990000"/>
              </a:buClr>
              <a:buSzPct val="100000"/>
              <a:buNone/>
            </a:pPr>
            <a:r>
              <a:rPr lang="en-US" altLang="en-US" sz="2800" dirty="0"/>
              <a:t>Long-lived assets that do not have physical substance.</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12"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Intangible Assets</a:t>
            </a:r>
          </a:p>
        </p:txBody>
      </p:sp>
      <p:graphicFrame>
        <p:nvGraphicFramePr>
          <p:cNvPr id="14" name="Table 13" descr="Table is accessible to screen readers."/>
          <p:cNvGraphicFramePr>
            <a:graphicFrameLocks noGrp="1"/>
          </p:cNvGraphicFramePr>
          <p:nvPr>
            <p:extLst>
              <p:ext uri="{D42A27DB-BD31-4B8C-83A1-F6EECF244321}">
                <p14:modId xmlns:p14="http://schemas.microsoft.com/office/powerpoint/2010/main" val="1111170151"/>
              </p:ext>
            </p:extLst>
          </p:nvPr>
        </p:nvGraphicFramePr>
        <p:xfrm>
          <a:off x="1117341" y="2286000"/>
          <a:ext cx="6883659" cy="1249680"/>
        </p:xfrm>
        <a:graphic>
          <a:graphicData uri="http://schemas.openxmlformats.org/drawingml/2006/table">
            <a:tbl>
              <a:tblPr firstRow="1">
                <a:tableStyleId>{5C22544A-7EE6-4342-B048-85BDC9FD1C3A}</a:tableStyleId>
              </a:tblPr>
              <a:tblGrid>
                <a:gridCol w="6883659">
                  <a:extLst>
                    <a:ext uri="{9D8B030D-6E8A-4147-A177-3AD203B41FA5}">
                      <a16:colId xmlns:a16="http://schemas.microsoft.com/office/drawing/2014/main" val="20000"/>
                    </a:ext>
                  </a:extLst>
                </a:gridCol>
              </a:tblGrid>
              <a:tr h="1115120">
                <a:tc>
                  <a:txBody>
                    <a:bodyPr/>
                    <a:lstStyle/>
                    <a:p>
                      <a:pPr algn="ctr">
                        <a:lnSpc>
                          <a:spcPct val="95000"/>
                        </a:lnSpc>
                      </a:pPr>
                      <a:r>
                        <a:rPr lang="en-US" sz="2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Nokia</a:t>
                      </a:r>
                      <a:endParaRPr lang="en-US" sz="1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endParaRPr>
                    </a:p>
                    <a:p>
                      <a:pPr algn="ctr">
                        <a:lnSpc>
                          <a:spcPct val="95000"/>
                        </a:lnSpc>
                      </a:pPr>
                      <a:r>
                        <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Statement of Financial Position (partial)</a:t>
                      </a:r>
                    </a:p>
                    <a:p>
                      <a:pPr algn="ctr">
                        <a:lnSpc>
                          <a:spcPct val="95000"/>
                        </a:lnSpc>
                      </a:pPr>
                      <a:r>
                        <a:rPr lang="en-US" sz="26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(in millions)</a:t>
                      </a:r>
                      <a:endParaRPr lang="en-US" sz="26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1117341" y="3622119"/>
            <a:ext cx="6959859" cy="2092881"/>
          </a:xfrm>
          <a:prstGeom prst="rect">
            <a:avLst/>
          </a:prstGeom>
        </p:spPr>
        <p:txBody>
          <a:bodyPr wrap="square">
            <a:spAutoFit/>
          </a:bodyPr>
          <a:lstStyle/>
          <a:p>
            <a:pPr marL="346075" indent="-346075">
              <a:tabLst>
                <a:tab pos="685800" algn="l"/>
                <a:tab pos="6684963" algn="r"/>
                <a:tab pos="7772400" algn="r"/>
              </a:tabLst>
            </a:pPr>
            <a:r>
              <a:rPr lang="en-US" sz="2600" b="1" dirty="0">
                <a:solidFill>
                  <a:srgbClr val="B30000"/>
                </a:solidFill>
              </a:rPr>
              <a:t>Intangible assets</a:t>
            </a:r>
          </a:p>
          <a:p>
            <a:pPr marL="346075" indent="-346075">
              <a:tabLst>
                <a:tab pos="685800" algn="l"/>
                <a:tab pos="6684963" algn="r"/>
                <a:tab pos="7772400" algn="r"/>
              </a:tabLst>
            </a:pPr>
            <a:r>
              <a:rPr lang="en-US" sz="2600" dirty="0">
                <a:solidFill>
                  <a:srgbClr val="000000"/>
                </a:solidFill>
              </a:rPr>
              <a:t>	Capitalized development costs	€      244</a:t>
            </a:r>
          </a:p>
          <a:p>
            <a:pPr marL="346075" indent="-346075">
              <a:tabLst>
                <a:tab pos="685800" algn="l"/>
                <a:tab pos="6684963" algn="r"/>
                <a:tab pos="7772400" algn="r"/>
              </a:tabLst>
            </a:pPr>
            <a:r>
              <a:rPr lang="en-US" sz="2600" dirty="0">
                <a:solidFill>
                  <a:srgbClr val="000000"/>
                </a:solidFill>
              </a:rPr>
              <a:t>	Goodwill	6,257</a:t>
            </a:r>
          </a:p>
          <a:p>
            <a:pPr marL="346075" indent="-346075">
              <a:tabLst>
                <a:tab pos="685800" algn="l"/>
                <a:tab pos="6684963" algn="r"/>
                <a:tab pos="7772400" algn="r"/>
              </a:tabLst>
            </a:pPr>
            <a:r>
              <a:rPr lang="en-US" sz="2600" dirty="0">
                <a:solidFill>
                  <a:srgbClr val="000000"/>
                </a:solidFill>
              </a:rPr>
              <a:t>	Other intangible assets	3,913</a:t>
            </a:r>
          </a:p>
          <a:p>
            <a:pPr marL="346075" indent="-346075">
              <a:tabLst>
                <a:tab pos="685800" algn="l"/>
                <a:tab pos="6684963" algn="r"/>
                <a:tab pos="7772400" algn="r"/>
              </a:tabLst>
            </a:pPr>
            <a:r>
              <a:rPr lang="en-US" sz="2600" dirty="0">
                <a:solidFill>
                  <a:srgbClr val="000000"/>
                </a:solidFill>
              </a:rPr>
              <a:t>			€10,414</a:t>
            </a:r>
          </a:p>
        </p:txBody>
      </p:sp>
      <p:cxnSp>
        <p:nvCxnSpPr>
          <p:cNvPr id="16" name="Straight Connector 15" descr="line under 3,913"/>
          <p:cNvCxnSpPr/>
          <p:nvPr/>
        </p:nvCxnSpPr>
        <p:spPr>
          <a:xfrm>
            <a:off x="6662856" y="5257800"/>
            <a:ext cx="12391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233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981200"/>
            <a:ext cx="8528424" cy="3429000"/>
          </a:xfrm>
          <a:prstGeom prst="rect">
            <a:avLst/>
          </a:prstGeom>
        </p:spPr>
        <p:txBody>
          <a:bodyPr/>
          <a:lstStyle/>
          <a:p>
            <a:pPr marL="0" lvl="1" indent="0">
              <a:lnSpc>
                <a:spcPct val="100000"/>
              </a:lnSpc>
              <a:spcBef>
                <a:spcPts val="1200"/>
              </a:spcBef>
              <a:buClr>
                <a:schemeClr val="tx1"/>
              </a:buClr>
              <a:buNone/>
            </a:pPr>
            <a:r>
              <a:rPr lang="en-US" altLang="en-US" sz="2800" dirty="0"/>
              <a:t>Current assets are listed:</a:t>
            </a:r>
          </a:p>
          <a:p>
            <a:pPr marL="914400" lvl="1" indent="-457200">
              <a:lnSpc>
                <a:spcPct val="100000"/>
              </a:lnSpc>
              <a:spcBef>
                <a:spcPts val="1200"/>
              </a:spcBef>
              <a:buClr>
                <a:schemeClr val="tx1"/>
              </a:buClr>
              <a:buFont typeface="Wingdings" pitchFamily="2" charset="2"/>
              <a:buAutoNum type="alphaLcPeriod"/>
            </a:pPr>
            <a:r>
              <a:rPr lang="en-US" sz="2800" dirty="0"/>
              <a:t>in the reverse order of expected conversion to cash.</a:t>
            </a:r>
          </a:p>
          <a:p>
            <a:pPr marL="914400" lvl="1" indent="-457200">
              <a:lnSpc>
                <a:spcPct val="100000"/>
              </a:lnSpc>
              <a:spcBef>
                <a:spcPts val="1200"/>
              </a:spcBef>
              <a:buClr>
                <a:schemeClr val="tx1"/>
              </a:buClr>
              <a:buFont typeface="Wingdings" pitchFamily="2" charset="2"/>
              <a:buAutoNum type="alphaLcPeriod"/>
            </a:pPr>
            <a:r>
              <a:rPr lang="en-US" sz="2800" dirty="0"/>
              <a:t>by importance.</a:t>
            </a:r>
          </a:p>
          <a:p>
            <a:pPr marL="914400" lvl="1" indent="-457200">
              <a:lnSpc>
                <a:spcPct val="100000"/>
              </a:lnSpc>
              <a:spcBef>
                <a:spcPts val="1200"/>
              </a:spcBef>
              <a:buClr>
                <a:schemeClr val="tx1"/>
              </a:buClr>
              <a:buFont typeface="Wingdings" pitchFamily="2" charset="2"/>
              <a:buAutoNum type="alphaLcPeriod"/>
            </a:pPr>
            <a:r>
              <a:rPr lang="en-US" sz="2800" dirty="0"/>
              <a:t>by longevity.</a:t>
            </a:r>
          </a:p>
          <a:p>
            <a:pPr marL="914400" lvl="1" indent="-457200">
              <a:lnSpc>
                <a:spcPct val="100000"/>
              </a:lnSpc>
              <a:spcBef>
                <a:spcPts val="1200"/>
              </a:spcBef>
              <a:buClr>
                <a:schemeClr val="tx1"/>
              </a:buClr>
              <a:buFont typeface="Wingdings" pitchFamily="2" charset="2"/>
              <a:buAutoNum type="alphaLcPeriod"/>
            </a:pPr>
            <a:r>
              <a:rPr lang="en-US" sz="2800" dirty="0"/>
              <a:t>by size.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Classified Statement of Financial Position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p>
        </p:txBody>
      </p:sp>
    </p:spTree>
    <p:extLst>
      <p:ext uri="{BB962C8B-B14F-4D97-AF65-F5344CB8AC3E}">
        <p14:creationId xmlns:p14="http://schemas.microsoft.com/office/powerpoint/2010/main" val="75213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981200"/>
            <a:ext cx="8528424" cy="3429000"/>
          </a:xfrm>
          <a:prstGeom prst="rect">
            <a:avLst/>
          </a:prstGeom>
        </p:spPr>
        <p:txBody>
          <a:bodyPr/>
          <a:lstStyle/>
          <a:p>
            <a:pPr marL="0" lvl="1" indent="0">
              <a:lnSpc>
                <a:spcPct val="100000"/>
              </a:lnSpc>
              <a:spcBef>
                <a:spcPts val="1200"/>
              </a:spcBef>
              <a:buClr>
                <a:schemeClr val="tx1"/>
              </a:buClr>
              <a:buNone/>
            </a:pPr>
            <a:r>
              <a:rPr lang="en-US" altLang="en-US" sz="2800" dirty="0"/>
              <a:t>Current assets are listed:</a:t>
            </a:r>
          </a:p>
          <a:p>
            <a:pPr marL="914400" lvl="1" indent="-457200">
              <a:lnSpc>
                <a:spcPct val="100000"/>
              </a:lnSpc>
              <a:spcBef>
                <a:spcPts val="1200"/>
              </a:spcBef>
              <a:buClr>
                <a:schemeClr val="tx1"/>
              </a:buClr>
              <a:buFont typeface="Wingdings" pitchFamily="2" charset="2"/>
              <a:buAutoNum type="alphaLcPeriod"/>
            </a:pPr>
            <a:r>
              <a:rPr lang="en-US" sz="2800" dirty="0"/>
              <a:t>in the reverse order of expected conversion to cash.</a:t>
            </a:r>
          </a:p>
          <a:p>
            <a:pPr marL="914400" lvl="1" indent="-457200">
              <a:lnSpc>
                <a:spcPct val="100000"/>
              </a:lnSpc>
              <a:spcBef>
                <a:spcPts val="1200"/>
              </a:spcBef>
              <a:buClr>
                <a:schemeClr val="tx1"/>
              </a:buClr>
              <a:buFont typeface="Wingdings" pitchFamily="2" charset="2"/>
              <a:buAutoNum type="alphaLcPeriod"/>
            </a:pPr>
            <a:r>
              <a:rPr lang="en-US" sz="2800" dirty="0"/>
              <a:t>by importance.</a:t>
            </a:r>
          </a:p>
          <a:p>
            <a:pPr marL="914400" lvl="1" indent="-457200">
              <a:lnSpc>
                <a:spcPct val="100000"/>
              </a:lnSpc>
              <a:spcBef>
                <a:spcPts val="1200"/>
              </a:spcBef>
              <a:buClr>
                <a:schemeClr val="tx1"/>
              </a:buClr>
              <a:buFont typeface="Wingdings" pitchFamily="2" charset="2"/>
              <a:buAutoNum type="alphaLcPeriod"/>
            </a:pPr>
            <a:r>
              <a:rPr lang="en-US" sz="2800" dirty="0"/>
              <a:t>by longevity.</a:t>
            </a:r>
          </a:p>
          <a:p>
            <a:pPr marL="914400" lvl="1" indent="-457200">
              <a:lnSpc>
                <a:spcPct val="100000"/>
              </a:lnSpc>
              <a:spcBef>
                <a:spcPts val="1200"/>
              </a:spcBef>
              <a:buClr>
                <a:schemeClr val="tx1"/>
              </a:buClr>
              <a:buFont typeface="Wingdings" pitchFamily="2" charset="2"/>
              <a:buAutoNum type="alphaLcPeriod"/>
            </a:pPr>
            <a:r>
              <a:rPr lang="en-US" sz="2800" dirty="0"/>
              <a:t>by size.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Classified Statement of Financial Position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p>
        </p:txBody>
      </p:sp>
      <p:sp>
        <p:nvSpPr>
          <p:cNvPr id="9" name="Notched Right Arrow 8" descr="Arrow point to item b, in reverse order of expected conversion to cash."/>
          <p:cNvSpPr/>
          <p:nvPr/>
        </p:nvSpPr>
        <p:spPr bwMode="auto">
          <a:xfrm>
            <a:off x="253790" y="2654110"/>
            <a:ext cx="503802" cy="415636"/>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Tree>
    <p:extLst>
      <p:ext uri="{BB962C8B-B14F-4D97-AF65-F5344CB8AC3E}">
        <p14:creationId xmlns:p14="http://schemas.microsoft.com/office/powerpoint/2010/main" val="3918315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3925669"/>
          </a:xfrm>
          <a:prstGeom prst="rect">
            <a:avLst/>
          </a:prstGeom>
        </p:spPr>
        <p:txBody>
          <a:bodyPr/>
          <a:lstStyle/>
          <a:p>
            <a:pPr marL="574675" lvl="2" indent="-346075">
              <a:lnSpc>
                <a:spcPct val="100000"/>
              </a:lnSpc>
              <a:spcBef>
                <a:spcPts val="1200"/>
              </a:spcBef>
              <a:buClr>
                <a:srgbClr val="990000"/>
              </a:buClr>
              <a:buSzPct val="100000"/>
            </a:pPr>
            <a:r>
              <a:rPr lang="en-US" altLang="en-US" sz="2800" dirty="0"/>
              <a:t>Long useful lives</a:t>
            </a:r>
          </a:p>
          <a:p>
            <a:pPr marL="574675" lvl="2" indent="-346075">
              <a:lnSpc>
                <a:spcPct val="100000"/>
              </a:lnSpc>
              <a:spcBef>
                <a:spcPts val="1200"/>
              </a:spcBef>
              <a:buClr>
                <a:srgbClr val="990000"/>
              </a:buClr>
              <a:buSzPct val="100000"/>
            </a:pPr>
            <a:r>
              <a:rPr lang="en-US" altLang="en-US" sz="2800" dirty="0"/>
              <a:t>Currently used in operations</a:t>
            </a:r>
          </a:p>
          <a:p>
            <a:pPr marL="574675" lvl="2" indent="-346075">
              <a:lnSpc>
                <a:spcPct val="100000"/>
              </a:lnSpc>
              <a:spcBef>
                <a:spcPts val="1200"/>
              </a:spcBef>
              <a:buClr>
                <a:srgbClr val="990000"/>
              </a:buClr>
              <a:buSzPct val="100000"/>
            </a:pPr>
            <a:r>
              <a:rPr lang="en-US" altLang="en-US" sz="2800" dirty="0"/>
              <a:t>Depreciation - allocating the cost of assets to a number of years</a:t>
            </a:r>
          </a:p>
          <a:p>
            <a:pPr marL="574675" lvl="2" indent="-346075">
              <a:lnSpc>
                <a:spcPct val="100000"/>
              </a:lnSpc>
              <a:spcBef>
                <a:spcPts val="1200"/>
              </a:spcBef>
              <a:buClr>
                <a:srgbClr val="990000"/>
              </a:buClr>
              <a:buSzPct val="100000"/>
            </a:pPr>
            <a:r>
              <a:rPr lang="en-US" altLang="en-US" sz="2800" dirty="0"/>
              <a:t>Accumulated depreciation - total amount of depreciation expensed thus far in the asset’s life</a:t>
            </a:r>
          </a:p>
          <a:p>
            <a:pPr marL="574675" lvl="2" indent="-346075">
              <a:lnSpc>
                <a:spcPct val="100000"/>
              </a:lnSpc>
              <a:spcBef>
                <a:spcPts val="1200"/>
              </a:spcBef>
              <a:buClr>
                <a:srgbClr val="990000"/>
              </a:buClr>
              <a:buSzPct val="100000"/>
            </a:pPr>
            <a:r>
              <a:rPr lang="en-US" sz="2800" dirty="0"/>
              <a:t>Sometimes called fixed assets or plant assets</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Property, Plant, and Equipment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p>
        </p:txBody>
      </p:sp>
    </p:spTree>
    <p:extLst>
      <p:ext uri="{BB962C8B-B14F-4D97-AF65-F5344CB8AC3E}">
        <p14:creationId xmlns:p14="http://schemas.microsoft.com/office/powerpoint/2010/main" val="1720316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graphicFrame>
        <p:nvGraphicFramePr>
          <p:cNvPr id="9" name="Table 8" descr="Table is accessible to screen readers."/>
          <p:cNvGraphicFramePr>
            <a:graphicFrameLocks noGrp="1"/>
          </p:cNvGraphicFramePr>
          <p:nvPr>
            <p:extLst>
              <p:ext uri="{D42A27DB-BD31-4B8C-83A1-F6EECF244321}">
                <p14:modId xmlns:p14="http://schemas.microsoft.com/office/powerpoint/2010/main" val="576172463"/>
              </p:ext>
            </p:extLst>
          </p:nvPr>
        </p:nvGraphicFramePr>
        <p:xfrm>
          <a:off x="653905" y="1600200"/>
          <a:ext cx="7772399" cy="1249680"/>
        </p:xfrm>
        <a:graphic>
          <a:graphicData uri="http://schemas.openxmlformats.org/drawingml/2006/table">
            <a:tbl>
              <a:tblPr firstRow="1">
                <a:tableStyleId>{5C22544A-7EE6-4342-B048-85BDC9FD1C3A}</a:tableStyleId>
              </a:tblPr>
              <a:tblGrid>
                <a:gridCol w="7772399">
                  <a:extLst>
                    <a:ext uri="{9D8B030D-6E8A-4147-A177-3AD203B41FA5}">
                      <a16:colId xmlns:a16="http://schemas.microsoft.com/office/drawing/2014/main" val="20000"/>
                    </a:ext>
                  </a:extLst>
                </a:gridCol>
              </a:tblGrid>
              <a:tr h="1115120">
                <a:tc>
                  <a:txBody>
                    <a:bodyPr/>
                    <a:lstStyle/>
                    <a:p>
                      <a:pPr algn="ctr"/>
                      <a:r>
                        <a:rPr lang="en-US" sz="2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Laclede Group</a:t>
                      </a:r>
                    </a:p>
                    <a:p>
                      <a:pPr algn="ct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Statement of Financial Position (partial)</a:t>
                      </a:r>
                    </a:p>
                    <a:p>
                      <a:pPr algn="ct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 in billions )</a:t>
                      </a:r>
                      <a:endParaRPr lang="en-US" sz="3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11" name="Rectangle 10"/>
          <p:cNvSpPr/>
          <p:nvPr/>
        </p:nvSpPr>
        <p:spPr>
          <a:xfrm>
            <a:off x="609600" y="2885976"/>
            <a:ext cx="7892905" cy="3416320"/>
          </a:xfrm>
          <a:prstGeom prst="rect">
            <a:avLst/>
          </a:prstGeom>
        </p:spPr>
        <p:txBody>
          <a:bodyPr wrap="square">
            <a:spAutoFit/>
          </a:bodyPr>
          <a:lstStyle/>
          <a:p>
            <a:pPr marL="346075" indent="-346075">
              <a:tabLst>
                <a:tab pos="6116638" algn="r"/>
                <a:tab pos="7599363" algn="r"/>
              </a:tabLst>
            </a:pPr>
            <a:r>
              <a:rPr lang="en-US" sz="2400" b="1" dirty="0">
                <a:solidFill>
                  <a:srgbClr val="990000"/>
                </a:solidFill>
              </a:rPr>
              <a:t>Property, plant, and equipment</a:t>
            </a:r>
          </a:p>
          <a:p>
            <a:pPr marL="803275" lvl="1" indent="-346075">
              <a:tabLst>
                <a:tab pos="6116638" algn="r"/>
                <a:tab pos="7599363" algn="r"/>
              </a:tabLst>
            </a:pPr>
            <a:r>
              <a:rPr lang="en-US" sz="2400" dirty="0"/>
              <a:t>Land 		₩ 2,604</a:t>
            </a:r>
          </a:p>
          <a:p>
            <a:pPr marL="803275" lvl="1" indent="-346075">
              <a:tabLst>
                <a:tab pos="6116638" algn="r"/>
                <a:tab pos="7599363" algn="r"/>
              </a:tabLst>
            </a:pPr>
            <a:r>
              <a:rPr lang="en-US" sz="2400" dirty="0"/>
              <a:t>Buildings 	₩ 9,487</a:t>
            </a:r>
          </a:p>
          <a:p>
            <a:pPr marL="803275" lvl="1" indent="-346075">
              <a:tabLst>
                <a:tab pos="6116638" algn="r"/>
                <a:tab pos="7599363" algn="r"/>
              </a:tabLst>
            </a:pPr>
            <a:r>
              <a:rPr lang="en-US" sz="2400" dirty="0"/>
              <a:t>Structures 	1,568</a:t>
            </a:r>
          </a:p>
          <a:p>
            <a:pPr marL="803275" lvl="1" indent="-346075">
              <a:tabLst>
                <a:tab pos="6116638" algn="r"/>
                <a:tab pos="7599363" algn="r"/>
              </a:tabLst>
            </a:pPr>
            <a:r>
              <a:rPr lang="en-US" sz="2400" dirty="0"/>
              <a:t>Machinery 	36,956</a:t>
            </a:r>
          </a:p>
          <a:p>
            <a:pPr marL="803275" lvl="1" indent="-346075">
              <a:tabLst>
                <a:tab pos="6116638" algn="r"/>
                <a:tab pos="7599363" algn="r"/>
              </a:tabLst>
            </a:pPr>
            <a:r>
              <a:rPr lang="en-US" sz="2400" dirty="0"/>
              <a:t>Vehicles 	226</a:t>
            </a:r>
          </a:p>
          <a:p>
            <a:pPr marL="803275" lvl="1" indent="-346075">
              <a:tabLst>
                <a:tab pos="6116638" algn="r"/>
                <a:tab pos="7599363" algn="r"/>
              </a:tabLst>
            </a:pPr>
            <a:r>
              <a:rPr lang="en-US" sz="2400" dirty="0"/>
              <a:t>Other 	10,600 	58,837</a:t>
            </a:r>
          </a:p>
          <a:p>
            <a:pPr marL="803275" lvl="1" indent="-346075">
              <a:tabLst>
                <a:tab pos="6116638" algn="r"/>
                <a:tab pos="7599363" algn="r"/>
              </a:tabLst>
            </a:pPr>
            <a:r>
              <a:rPr lang="en-US" sz="2400" dirty="0"/>
              <a:t>Less: Accumulated depreciation 		32,617</a:t>
            </a:r>
          </a:p>
          <a:p>
            <a:pPr marL="346075" indent="-346075">
              <a:tabLst>
                <a:tab pos="6116638" algn="r"/>
                <a:tab pos="7599363" algn="r"/>
              </a:tabLst>
            </a:pPr>
            <a:r>
              <a:rPr lang="en-US" sz="2400" dirty="0"/>
              <a:t>			₩28,824</a:t>
            </a:r>
            <a:endParaRPr lang="en-US" sz="2400" dirty="0">
              <a:solidFill>
                <a:srgbClr val="000000"/>
              </a:solidFill>
            </a:endParaRPr>
          </a:p>
        </p:txBody>
      </p:sp>
      <p:sp>
        <p:nvSpPr>
          <p:cNvPr id="14"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Property, Plant, and Equipment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cxnSp>
        <p:nvCxnSpPr>
          <p:cNvPr id="15" name="Straight Connector 14" descr="line under 10,600"/>
          <p:cNvCxnSpPr/>
          <p:nvPr/>
        </p:nvCxnSpPr>
        <p:spPr>
          <a:xfrm>
            <a:off x="5715000" y="5508704"/>
            <a:ext cx="1126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descr="line under 32,617"/>
          <p:cNvCxnSpPr/>
          <p:nvPr/>
        </p:nvCxnSpPr>
        <p:spPr>
          <a:xfrm>
            <a:off x="7162800" y="5856248"/>
            <a:ext cx="1126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740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2438400"/>
          </a:xfrm>
          <a:prstGeom prst="rect">
            <a:avLst/>
          </a:prstGeom>
        </p:spPr>
        <p:txBody>
          <a:bodyPr/>
          <a:lstStyle/>
          <a:p>
            <a:pPr marL="574675" lvl="2" indent="-346075">
              <a:spcBef>
                <a:spcPts val="1200"/>
              </a:spcBef>
              <a:buClr>
                <a:srgbClr val="990000"/>
              </a:buClr>
              <a:buSzPct val="100000"/>
            </a:pPr>
            <a:r>
              <a:rPr lang="en-US" altLang="en-US" sz="2800" dirty="0"/>
              <a:t>Investments in stocks and bonds of other companies </a:t>
            </a:r>
          </a:p>
          <a:p>
            <a:pPr marL="574675" lvl="2" indent="-346075">
              <a:spcBef>
                <a:spcPts val="1200"/>
              </a:spcBef>
              <a:buClr>
                <a:srgbClr val="990000"/>
              </a:buClr>
              <a:buSzPct val="100000"/>
            </a:pPr>
            <a:r>
              <a:rPr lang="en-US" altLang="en-US" sz="2800" dirty="0"/>
              <a:t>Investments in long-term assets such as land or buildings that are not currently being used in operating activities</a:t>
            </a:r>
          </a:p>
          <a:p>
            <a:pPr marL="574675" lvl="2" indent="-346075">
              <a:spcBef>
                <a:spcPts val="1200"/>
              </a:spcBef>
              <a:buClr>
                <a:srgbClr val="990000"/>
              </a:buClr>
              <a:buSzPct val="100000"/>
            </a:pPr>
            <a:r>
              <a:rPr lang="en-US" altLang="en-US" sz="2800" dirty="0"/>
              <a:t>Long-term notes receivable</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Long-Term Investments</a:t>
            </a:r>
          </a:p>
        </p:txBody>
      </p:sp>
      <p:graphicFrame>
        <p:nvGraphicFramePr>
          <p:cNvPr id="12" name="Table 11" descr="Table is accessible to screen readers."/>
          <p:cNvGraphicFramePr>
            <a:graphicFrameLocks noGrp="1"/>
          </p:cNvGraphicFramePr>
          <p:nvPr>
            <p:extLst>
              <p:ext uri="{D42A27DB-BD31-4B8C-83A1-F6EECF244321}">
                <p14:modId xmlns:p14="http://schemas.microsoft.com/office/powerpoint/2010/main" val="3702056931"/>
              </p:ext>
            </p:extLst>
          </p:nvPr>
        </p:nvGraphicFramePr>
        <p:xfrm>
          <a:off x="653905" y="3984188"/>
          <a:ext cx="7772399" cy="1249680"/>
        </p:xfrm>
        <a:graphic>
          <a:graphicData uri="http://schemas.openxmlformats.org/drawingml/2006/table">
            <a:tbl>
              <a:tblPr firstRow="1">
                <a:tableStyleId>{5C22544A-7EE6-4342-B048-85BDC9FD1C3A}</a:tableStyleId>
              </a:tblPr>
              <a:tblGrid>
                <a:gridCol w="7772399">
                  <a:extLst>
                    <a:ext uri="{9D8B030D-6E8A-4147-A177-3AD203B41FA5}">
                      <a16:colId xmlns:a16="http://schemas.microsoft.com/office/drawing/2014/main" val="20000"/>
                    </a:ext>
                  </a:extLst>
                </a:gridCol>
              </a:tblGrid>
              <a:tr h="1115120">
                <a:tc>
                  <a:txBody>
                    <a:bodyPr/>
                    <a:lstStyle/>
                    <a:p>
                      <a:pPr algn="ctr"/>
                      <a:r>
                        <a:rPr lang="en-US" sz="2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Alphabet Inc.</a:t>
                      </a:r>
                    </a:p>
                    <a:p>
                      <a:pPr algn="ct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Statement of Financial Position (partial)</a:t>
                      </a:r>
                    </a:p>
                    <a:p>
                      <a:pPr algn="ct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(in thousands)</a:t>
                      </a:r>
                      <a:endParaRPr lang="en-US" sz="3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13" name="Rectangle 12"/>
          <p:cNvSpPr/>
          <p:nvPr/>
        </p:nvSpPr>
        <p:spPr>
          <a:xfrm>
            <a:off x="609600" y="5265003"/>
            <a:ext cx="7892905" cy="830997"/>
          </a:xfrm>
          <a:prstGeom prst="rect">
            <a:avLst/>
          </a:prstGeom>
        </p:spPr>
        <p:txBody>
          <a:bodyPr wrap="square">
            <a:spAutoFit/>
          </a:bodyPr>
          <a:lstStyle/>
          <a:p>
            <a:pPr marL="346075" indent="-346075">
              <a:tabLst>
                <a:tab pos="6116638" algn="r"/>
                <a:tab pos="7599363" algn="r"/>
              </a:tabLst>
            </a:pPr>
            <a:r>
              <a:rPr lang="en-US" sz="2400" b="1" dirty="0">
                <a:solidFill>
                  <a:srgbClr val="990000"/>
                </a:solidFill>
              </a:rPr>
              <a:t>Long-term investments</a:t>
            </a:r>
          </a:p>
          <a:p>
            <a:pPr marL="803275" lvl="1" indent="-346075">
              <a:tabLst>
                <a:tab pos="6116638" algn="r"/>
                <a:tab pos="7599363" algn="r"/>
              </a:tabLst>
            </a:pPr>
            <a:r>
              <a:rPr lang="en-US" sz="2400" dirty="0"/>
              <a:t>Non-marketable equity investments		$1,469</a:t>
            </a:r>
          </a:p>
        </p:txBody>
      </p:sp>
    </p:spTree>
    <p:extLst>
      <p:ext uri="{BB962C8B-B14F-4D97-AF65-F5344CB8AC3E}">
        <p14:creationId xmlns:p14="http://schemas.microsoft.com/office/powerpoint/2010/main" val="712393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a:t>Assets that a company expects to </a:t>
            </a:r>
            <a:r>
              <a:rPr lang="en-US" altLang="en-US" sz="2800" b="1" dirty="0"/>
              <a:t>convert to cash </a:t>
            </a:r>
            <a:r>
              <a:rPr lang="en-US" altLang="en-US" sz="2800" dirty="0"/>
              <a:t>or </a:t>
            </a:r>
            <a:r>
              <a:rPr lang="en-US" altLang="en-US" sz="2800" b="1" dirty="0"/>
              <a:t>use up </a:t>
            </a:r>
            <a:r>
              <a:rPr lang="en-US" altLang="en-US" sz="2800" dirty="0"/>
              <a:t>within one year or the operating cycle, whichever is longer</a:t>
            </a:r>
          </a:p>
          <a:p>
            <a:pPr marL="574675" lvl="2" indent="-346075">
              <a:lnSpc>
                <a:spcPct val="100000"/>
              </a:lnSpc>
              <a:spcBef>
                <a:spcPts val="1200"/>
              </a:spcBef>
              <a:buClr>
                <a:srgbClr val="990000"/>
              </a:buClr>
              <a:buSzPct val="100000"/>
            </a:pPr>
            <a:r>
              <a:rPr lang="en-US" altLang="en-US" sz="2800" b="1" dirty="0">
                <a:solidFill>
                  <a:srgbClr val="0000CC"/>
                </a:solidFill>
              </a:rPr>
              <a:t>Operating cycle </a:t>
            </a:r>
            <a:r>
              <a:rPr lang="en-US" altLang="en-US" sz="2800" dirty="0"/>
              <a:t>is the average time that it takes to </a:t>
            </a:r>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800" dirty="0"/>
              <a:t>purchase inventory, </a:t>
            </a:r>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800" dirty="0"/>
              <a:t>sell it on account, and </a:t>
            </a:r>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800" dirty="0"/>
              <a:t>collect cash from customers</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Assets </a:t>
            </a:r>
            <a:r>
              <a:rPr lang="en-US" sz="2000" dirty="0">
                <a:solidFill>
                  <a:schemeClr val="accent1"/>
                </a:solidFill>
                <a:latin typeface="Calibri" panose="020F0502020204030204" pitchFamily="34" charset="0"/>
                <a:ea typeface="Source Sans Pro" charset="0"/>
                <a:cs typeface="Calibri" panose="020F0502020204030204" pitchFamily="34" charset="0"/>
              </a:rPr>
              <a:t>(1 of 4)</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24351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able is accessible to screen readers."/>
          <p:cNvGraphicFramePr>
            <a:graphicFrameLocks noGrp="1"/>
          </p:cNvGraphicFramePr>
          <p:nvPr>
            <p:extLst>
              <p:ext uri="{D42A27DB-BD31-4B8C-83A1-F6EECF244321}">
                <p14:modId xmlns:p14="http://schemas.microsoft.com/office/powerpoint/2010/main" val="1086518874"/>
              </p:ext>
            </p:extLst>
          </p:nvPr>
        </p:nvGraphicFramePr>
        <p:xfrm>
          <a:off x="216662" y="302007"/>
          <a:ext cx="8698742" cy="5870193"/>
        </p:xfrm>
        <a:graphic>
          <a:graphicData uri="http://schemas.openxmlformats.org/drawingml/2006/table">
            <a:tbl>
              <a:tblPr firstRow="1">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a:solidFill>
                            <a:schemeClr val="dk1"/>
                          </a:solidFill>
                          <a:latin typeface="+mn-lt"/>
                          <a:ea typeface="+mn-ea"/>
                          <a:cs typeface="+mn-cs"/>
                        </a:rPr>
                        <a:t>Yazici Advertising A.S.</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 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(a) </a:t>
                      </a:r>
                      <a:r>
                        <a:rPr lang="en-US" sz="1200" b="1" i="0" u="none" strike="noStrike" baseline="0" dirty="0">
                          <a:solidFill>
                            <a:schemeClr val="bg2"/>
                          </a:solidFill>
                          <a:effectLst/>
                          <a:latin typeface="+mn-lt"/>
                        </a:rPr>
                        <a:t> </a:t>
                      </a:r>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kern="1200" dirty="0">
                          <a:solidFill>
                            <a:schemeClr val="dk1"/>
                          </a:solidFill>
                          <a:effectLst/>
                          <a:latin typeface="+mn-lt"/>
                          <a:ea typeface="+mn-ea"/>
                          <a:cs typeface="+mn-cs"/>
                        </a:rPr>
                        <a:t>Unearned Service Revenue</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kern="1200" dirty="0">
                          <a:solidFill>
                            <a:schemeClr val="dk1"/>
                          </a:solidFill>
                          <a:effectLst/>
                          <a:latin typeface="+mn-lt"/>
                          <a:ea typeface="+mn-ea"/>
                          <a:cs typeface="+mn-cs"/>
                        </a:rPr>
                        <a:t>Share Capital—Ordinary</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Dividends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bg2"/>
                          </a:solidFill>
                          <a:effectLst/>
                          <a:latin typeface="+mn-lt"/>
                        </a:rPr>
                        <a:t>Supplies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bg2"/>
                          </a:solidFill>
                          <a:effectLst/>
                          <a:latin typeface="+mn-lt"/>
                        </a:rPr>
                        <a:t>Insurance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bg2"/>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bg2"/>
                          </a:solidFill>
                          <a:effectLst/>
                          <a:latin typeface="+mn-lt"/>
                        </a:rPr>
                        <a:t>Accumulated Depreciation</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bg2"/>
                          </a:solidFill>
                          <a:effectLst/>
                          <a:latin typeface="+mn-lt"/>
                        </a:rPr>
                        <a:t>Depreciation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bg2"/>
                          </a:solidFill>
                          <a:effectLst/>
                          <a:latin typeface="+mn-lt"/>
                        </a:rPr>
                        <a:t>Accounts Receivable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bg2"/>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bg2"/>
                          </a:solidFill>
                          <a:effectLst/>
                          <a:latin typeface="+mn-lt"/>
                        </a:rPr>
                        <a:t>Interest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bg2"/>
                          </a:solidFill>
                          <a:effectLst/>
                          <a:latin typeface="+mn-lt"/>
                        </a:rPr>
                        <a:t>Interest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bg2"/>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bg2"/>
                          </a:solidFill>
                          <a:effectLst/>
                          <a:latin typeface="+mn-lt"/>
                        </a:rPr>
                        <a:t>Salaries and Wages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15" name="Title "/>
          <p:cNvSpPr>
            <a:spLocks noGrp="1"/>
          </p:cNvSpPr>
          <p:nvPr>
            <p:ph type="title" idx="4294967295"/>
          </p:nvPr>
        </p:nvSpPr>
        <p:spPr>
          <a:xfrm>
            <a:off x="304800" y="346973"/>
            <a:ext cx="1975814" cy="535531"/>
          </a:xfrm>
          <a:prstGeom prst="rect">
            <a:avLst/>
          </a:prstGeom>
        </p:spPr>
        <p:txBody>
          <a:bodyPr wrap="square">
            <a:spAutoFit/>
          </a:bodyPr>
          <a:lstStyle/>
          <a:p>
            <a:r>
              <a:rPr lang="en-US" sz="3200" b="1" dirty="0">
                <a:solidFill>
                  <a:schemeClr val="accent1"/>
                </a:solidFill>
                <a:latin typeface="Calibri" panose="020F0502020204030204" pitchFamily="34" charset="0"/>
                <a:ea typeface="Source Sans Pro" charset="0"/>
                <a:cs typeface="Calibri" panose="020F0502020204030204" pitchFamily="34" charset="0"/>
              </a:rPr>
              <a:t>Step 1</a:t>
            </a:r>
          </a:p>
        </p:txBody>
      </p:sp>
      <p:sp>
        <p:nvSpPr>
          <p:cNvPr id="11" name="Freeform 16" descr="Arrow pointing up to account titles."/>
          <p:cNvSpPr>
            <a:spLocks/>
          </p:cNvSpPr>
          <p:nvPr/>
        </p:nvSpPr>
        <p:spPr bwMode="auto">
          <a:xfrm>
            <a:off x="792309" y="4185684"/>
            <a:ext cx="77787" cy="685800"/>
          </a:xfrm>
          <a:custGeom>
            <a:avLst/>
            <a:gdLst>
              <a:gd name="T0" fmla="*/ 0 w 1"/>
              <a:gd name="T1" fmla="*/ 2147483647 h 211"/>
              <a:gd name="T2" fmla="*/ 0 w 1"/>
              <a:gd name="T3" fmla="*/ 0 h 211"/>
              <a:gd name="T4" fmla="*/ 0 60000 65536"/>
              <a:gd name="T5" fmla="*/ 0 60000 65536"/>
              <a:gd name="T6" fmla="*/ 0 w 1"/>
              <a:gd name="T7" fmla="*/ 0 h 211"/>
              <a:gd name="T8" fmla="*/ 1 w 1"/>
              <a:gd name="T9" fmla="*/ 211 h 211"/>
            </a:gdLst>
            <a:ahLst/>
            <a:cxnLst>
              <a:cxn ang="T4">
                <a:pos x="T0" y="T1"/>
              </a:cxn>
              <a:cxn ang="T5">
                <a:pos x="T2" y="T3"/>
              </a:cxn>
            </a:cxnLst>
            <a:rect l="T6" t="T7" r="T8" b="T9"/>
            <a:pathLst>
              <a:path w="1" h="211">
                <a:moveTo>
                  <a:pt x="0" y="211"/>
                </a:moveTo>
                <a:lnTo>
                  <a:pt x="0" y="0"/>
                </a:lnTo>
              </a:path>
            </a:pathLst>
          </a:custGeom>
          <a:noFill/>
          <a:ln w="28575"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9" name="Rectangle 15"/>
          <p:cNvSpPr>
            <a:spLocks noChangeArrowheads="1"/>
          </p:cNvSpPr>
          <p:nvPr/>
        </p:nvSpPr>
        <p:spPr bwMode="auto">
          <a:xfrm>
            <a:off x="489096" y="4887359"/>
            <a:ext cx="2362200" cy="707886"/>
          </a:xfrm>
          <a:prstGeom prst="rect">
            <a:avLst/>
          </a:prstGeom>
          <a:solidFill>
            <a:srgbClr val="FAF5C9"/>
          </a:solidFill>
          <a:ln w="28575" cap="sq" algn="ctr">
            <a:solidFill>
              <a:srgbClr val="990000"/>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000" b="0" dirty="0">
                <a:solidFill>
                  <a:schemeClr val="tx1"/>
                </a:solidFill>
                <a:latin typeface="+mn-lt"/>
              </a:rPr>
              <a:t>Include all accounts with balances.</a:t>
            </a:r>
          </a:p>
        </p:txBody>
      </p:sp>
      <p:cxnSp>
        <p:nvCxnSpPr>
          <p:cNvPr id="12" name="AutoShape 45" descr="Arrow pointing up to trial balance colunms."/>
          <p:cNvCxnSpPr>
            <a:cxnSpLocks noChangeShapeType="1"/>
            <a:stCxn id="8" idx="1"/>
          </p:cNvCxnSpPr>
          <p:nvPr/>
        </p:nvCxnSpPr>
        <p:spPr bwMode="auto">
          <a:xfrm rot="10800000">
            <a:off x="2786211" y="4250773"/>
            <a:ext cx="1497011" cy="288854"/>
          </a:xfrm>
          <a:prstGeom prst="bentConnector3">
            <a:avLst>
              <a:gd name="adj1" fmla="val 100073"/>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6"/>
          <p:cNvSpPr>
            <a:spLocks noChangeArrowheads="1"/>
          </p:cNvSpPr>
          <p:nvPr/>
        </p:nvSpPr>
        <p:spPr bwMode="auto">
          <a:xfrm>
            <a:off x="4283221" y="4185684"/>
            <a:ext cx="3368675" cy="707886"/>
          </a:xfrm>
          <a:prstGeom prst="rect">
            <a:avLst/>
          </a:prstGeom>
          <a:solidFill>
            <a:srgbClr val="FAF5C9"/>
          </a:solidFill>
          <a:ln w="28575" cap="sq" algn="ctr">
            <a:solidFill>
              <a:srgbClr val="990000"/>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000" b="0" dirty="0">
                <a:solidFill>
                  <a:schemeClr val="tx1"/>
                </a:solidFill>
                <a:latin typeface="+mn-lt"/>
              </a:rPr>
              <a:t>Trial balance amounts come directly from ledger accounts.</a:t>
            </a:r>
          </a:p>
        </p:txBody>
      </p:sp>
      <p:sp>
        <p:nvSpPr>
          <p:cNvPr id="14"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6" name="Slide Number Placeholder "/>
          <p:cNvSpPr>
            <a:spLocks noGrp="1"/>
          </p:cNvSpPr>
          <p:nvPr>
            <p:ph type="sldNum" sz="quarter" idx="10"/>
          </p:nvPr>
        </p:nvSpPr>
        <p:spPr/>
        <p:txBody>
          <a:bodyPr/>
          <a:lstStyle/>
          <a:p>
            <a:fld id="{67B19427-F580-D146-B60E-4CADEE75497F}" type="slidenum">
              <a:rPr lang="en-US" smtClean="0"/>
              <a:pPr/>
              <a:t>6</a:t>
            </a:fld>
            <a:endParaRPr lang="en-US" dirty="0"/>
          </a:p>
        </p:txBody>
      </p:sp>
    </p:spTree>
    <p:extLst>
      <p:ext uri="{BB962C8B-B14F-4D97-AF65-F5344CB8AC3E}">
        <p14:creationId xmlns:p14="http://schemas.microsoft.com/office/powerpoint/2010/main" val="283444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Assets </a:t>
            </a:r>
            <a:r>
              <a:rPr lang="en-US" sz="2000" dirty="0">
                <a:solidFill>
                  <a:schemeClr val="accent1"/>
                </a:solidFill>
                <a:latin typeface="Calibri" panose="020F0502020204030204" pitchFamily="34" charset="0"/>
                <a:ea typeface="Source Sans Pro" charset="0"/>
                <a:cs typeface="Calibri" panose="020F0502020204030204" pitchFamily="34" charset="0"/>
              </a:rPr>
              <a:t>(2 of 4)</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12" name="Table 11" descr="Table is accessible to screen readers."/>
          <p:cNvGraphicFramePr>
            <a:graphicFrameLocks noGrp="1"/>
          </p:cNvGraphicFramePr>
          <p:nvPr>
            <p:extLst>
              <p:ext uri="{D42A27DB-BD31-4B8C-83A1-F6EECF244321}">
                <p14:modId xmlns:p14="http://schemas.microsoft.com/office/powerpoint/2010/main" val="3027189441"/>
              </p:ext>
            </p:extLst>
          </p:nvPr>
        </p:nvGraphicFramePr>
        <p:xfrm>
          <a:off x="653905" y="1600200"/>
          <a:ext cx="7772399" cy="1249680"/>
        </p:xfrm>
        <a:graphic>
          <a:graphicData uri="http://schemas.openxmlformats.org/drawingml/2006/table">
            <a:tbl>
              <a:tblPr firstRow="1">
                <a:tableStyleId>{5C22544A-7EE6-4342-B048-85BDC9FD1C3A}</a:tableStyleId>
              </a:tblPr>
              <a:tblGrid>
                <a:gridCol w="7772399">
                  <a:extLst>
                    <a:ext uri="{9D8B030D-6E8A-4147-A177-3AD203B41FA5}">
                      <a16:colId xmlns:a16="http://schemas.microsoft.com/office/drawing/2014/main" val="20000"/>
                    </a:ext>
                  </a:extLst>
                </a:gridCol>
              </a:tblGrid>
              <a:tr h="1115120">
                <a:tc>
                  <a:txBody>
                    <a:bodyPr/>
                    <a:lstStyle/>
                    <a:p>
                      <a:pPr algn="ctr"/>
                      <a:r>
                        <a:rPr lang="en-US" sz="2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Tesco</a:t>
                      </a:r>
                    </a:p>
                    <a:p>
                      <a:pPr algn="ct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Statement of Financial Position (partial)</a:t>
                      </a:r>
                    </a:p>
                    <a:p>
                      <a:pPr algn="ct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 in millions )</a:t>
                      </a:r>
                      <a:endParaRPr lang="en-US" sz="3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13" name="Rectangle 12"/>
          <p:cNvSpPr/>
          <p:nvPr/>
        </p:nvSpPr>
        <p:spPr>
          <a:xfrm>
            <a:off x="609600" y="2897128"/>
            <a:ext cx="7892905" cy="3046988"/>
          </a:xfrm>
          <a:prstGeom prst="rect">
            <a:avLst/>
          </a:prstGeom>
        </p:spPr>
        <p:txBody>
          <a:bodyPr wrap="square">
            <a:spAutoFit/>
          </a:bodyPr>
          <a:lstStyle/>
          <a:p>
            <a:pPr marL="346075" indent="-346075">
              <a:tabLst>
                <a:tab pos="6116638" algn="r"/>
                <a:tab pos="7599363" algn="r"/>
              </a:tabLst>
            </a:pPr>
            <a:r>
              <a:rPr lang="en-US" sz="2400" b="1" dirty="0">
                <a:solidFill>
                  <a:srgbClr val="990000"/>
                </a:solidFill>
              </a:rPr>
              <a:t>Current assets</a:t>
            </a:r>
          </a:p>
          <a:p>
            <a:pPr marL="803275" lvl="1" indent="-346075">
              <a:tabLst>
                <a:tab pos="685800" algn="l"/>
                <a:tab pos="7599363" algn="r"/>
              </a:tabLst>
            </a:pPr>
            <a:r>
              <a:rPr lang="en-US" sz="2400" dirty="0"/>
              <a:t>Inventories 	£2,430</a:t>
            </a:r>
          </a:p>
          <a:p>
            <a:pPr marL="803275" lvl="1" indent="-346075">
              <a:tabLst>
                <a:tab pos="685800" algn="l"/>
                <a:tab pos="7599363" algn="r"/>
              </a:tabLst>
            </a:pPr>
            <a:r>
              <a:rPr lang="en-US" sz="2400" dirty="0"/>
              <a:t>Trade and other receivables 	1,311</a:t>
            </a:r>
          </a:p>
          <a:p>
            <a:pPr marL="803275" lvl="1" indent="-346075">
              <a:tabLst>
                <a:tab pos="685800" algn="l"/>
                <a:tab pos="7599363" algn="r"/>
              </a:tabLst>
            </a:pPr>
            <a:r>
              <a:rPr lang="en-US" sz="2400" dirty="0"/>
              <a:t>Derivative financial instruments 	97</a:t>
            </a:r>
          </a:p>
          <a:p>
            <a:pPr marL="803275" lvl="1" indent="-346075">
              <a:tabLst>
                <a:tab pos="685800" algn="l"/>
                <a:tab pos="7599363" algn="r"/>
              </a:tabLst>
            </a:pPr>
            <a:r>
              <a:rPr lang="en-US" sz="2400" dirty="0"/>
              <a:t>Current tax assets 	6</a:t>
            </a:r>
          </a:p>
          <a:p>
            <a:pPr marL="803275" lvl="1" indent="-346075">
              <a:tabLst>
                <a:tab pos="685800" algn="l"/>
                <a:tab pos="7599363" algn="r"/>
              </a:tabLst>
            </a:pPr>
            <a:r>
              <a:rPr lang="en-US" sz="2400" dirty="0"/>
              <a:t>Short-term investments 	360</a:t>
            </a:r>
          </a:p>
          <a:p>
            <a:pPr marL="803275" lvl="1" indent="-346075">
              <a:tabLst>
                <a:tab pos="685800" algn="l"/>
                <a:tab pos="7599363" algn="r"/>
              </a:tabLst>
            </a:pPr>
            <a:r>
              <a:rPr lang="en-US" sz="2400" dirty="0"/>
              <a:t>Cash and cash equivalents 	1,788</a:t>
            </a:r>
          </a:p>
          <a:p>
            <a:pPr marL="346075" indent="-346075">
              <a:tabLst>
                <a:tab pos="685800" algn="l"/>
                <a:tab pos="7599363" algn="r"/>
              </a:tabLst>
            </a:pPr>
            <a:r>
              <a:rPr lang="en-US" sz="2400" dirty="0"/>
              <a:t>		Total current assets 	£5,992</a:t>
            </a:r>
          </a:p>
        </p:txBody>
      </p:sp>
      <p:cxnSp>
        <p:nvCxnSpPr>
          <p:cNvPr id="14" name="Straight Connector 13" descr="line under 1,788"/>
          <p:cNvCxnSpPr/>
          <p:nvPr/>
        </p:nvCxnSpPr>
        <p:spPr>
          <a:xfrm>
            <a:off x="7298400" y="5497552"/>
            <a:ext cx="10241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597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799"/>
            <a:ext cx="8223624" cy="4962873"/>
          </a:xfrm>
          <a:prstGeom prst="rect">
            <a:avLst/>
          </a:prstGeom>
        </p:spPr>
        <p:txBody>
          <a:bodyPr/>
          <a:lstStyle/>
          <a:p>
            <a:pPr marL="0" lvl="1" indent="0">
              <a:spcBef>
                <a:spcPts val="1200"/>
              </a:spcBef>
              <a:buClr>
                <a:schemeClr val="tx1"/>
              </a:buClr>
              <a:buNone/>
            </a:pPr>
            <a:r>
              <a:rPr lang="en-US" altLang="en-US" sz="2800" dirty="0"/>
              <a:t>The correct order of presentation in a classified statement of financial position for the following current assets is:</a:t>
            </a:r>
          </a:p>
          <a:p>
            <a:pPr marL="914400" lvl="1" indent="-457200">
              <a:spcBef>
                <a:spcPts val="1200"/>
              </a:spcBef>
              <a:buClr>
                <a:schemeClr val="tx1"/>
              </a:buClr>
              <a:buFont typeface="Wingdings" pitchFamily="2" charset="2"/>
              <a:buAutoNum type="alphaLcPeriod"/>
            </a:pPr>
            <a:r>
              <a:rPr lang="en-US" sz="2800" dirty="0"/>
              <a:t>accounts receivable, cash, prepaid insurance, inventory.</a:t>
            </a:r>
          </a:p>
          <a:p>
            <a:pPr marL="914400" lvl="1" indent="-457200">
              <a:spcBef>
                <a:spcPts val="1200"/>
              </a:spcBef>
              <a:buClr>
                <a:schemeClr val="tx1"/>
              </a:buClr>
              <a:buFont typeface="Wingdings" pitchFamily="2" charset="2"/>
              <a:buAutoNum type="alphaLcPeriod"/>
            </a:pPr>
            <a:r>
              <a:rPr lang="en-US" sz="2800" dirty="0"/>
              <a:t>prepaid insurance, inventory, accounts receivable, cash.</a:t>
            </a:r>
          </a:p>
          <a:p>
            <a:pPr marL="914400" lvl="1" indent="-457200">
              <a:spcBef>
                <a:spcPts val="1200"/>
              </a:spcBef>
              <a:buClr>
                <a:schemeClr val="tx1"/>
              </a:buClr>
              <a:buFont typeface="Wingdings" pitchFamily="2" charset="2"/>
              <a:buAutoNum type="alphaLcPeriod"/>
            </a:pPr>
            <a:r>
              <a:rPr lang="en-US" sz="2800" dirty="0"/>
              <a:t>cash, accounts receivable, inventory, prepaid insurance.</a:t>
            </a:r>
          </a:p>
          <a:p>
            <a:pPr marL="914400" lvl="1" indent="-457200">
              <a:spcBef>
                <a:spcPts val="1200"/>
              </a:spcBef>
              <a:buClr>
                <a:schemeClr val="tx1"/>
              </a:buClr>
              <a:buFont typeface="Wingdings" pitchFamily="2" charset="2"/>
              <a:buAutoNum type="alphaLcPeriod"/>
            </a:pPr>
            <a:r>
              <a:rPr lang="en-US" sz="2800" dirty="0"/>
              <a:t>inventory, cash, accounts receivable, prepaid insurance.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Assets </a:t>
            </a:r>
            <a:r>
              <a:rPr lang="en-US" sz="2000" dirty="0">
                <a:solidFill>
                  <a:schemeClr val="accent1"/>
                </a:solidFill>
                <a:latin typeface="Calibri" panose="020F0502020204030204" pitchFamily="34" charset="0"/>
                <a:ea typeface="Source Sans Pro" charset="0"/>
                <a:cs typeface="Calibri" panose="020F0502020204030204" pitchFamily="34" charset="0"/>
              </a:rPr>
              <a:t>(3 of 4)</a:t>
            </a:r>
          </a:p>
        </p:txBody>
      </p:sp>
    </p:spTree>
    <p:extLst>
      <p:ext uri="{BB962C8B-B14F-4D97-AF65-F5344CB8AC3E}">
        <p14:creationId xmlns:p14="http://schemas.microsoft.com/office/powerpoint/2010/main" val="945579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799"/>
            <a:ext cx="8223624" cy="4962873"/>
          </a:xfrm>
          <a:prstGeom prst="rect">
            <a:avLst/>
          </a:prstGeom>
        </p:spPr>
        <p:txBody>
          <a:bodyPr/>
          <a:lstStyle/>
          <a:p>
            <a:pPr marL="0" lvl="1" indent="0">
              <a:spcBef>
                <a:spcPts val="1200"/>
              </a:spcBef>
              <a:buClr>
                <a:schemeClr val="tx1"/>
              </a:buClr>
              <a:buNone/>
            </a:pPr>
            <a:r>
              <a:rPr lang="en-US" altLang="en-US" sz="2800" dirty="0"/>
              <a:t>The correct order of presentation in a classified statement of financial position for the following current assets is:</a:t>
            </a:r>
          </a:p>
          <a:p>
            <a:pPr marL="914400" lvl="1" indent="-457200">
              <a:spcBef>
                <a:spcPts val="1200"/>
              </a:spcBef>
              <a:buClr>
                <a:schemeClr val="tx1"/>
              </a:buClr>
              <a:buFont typeface="Wingdings" pitchFamily="2" charset="2"/>
              <a:buAutoNum type="alphaLcPeriod"/>
            </a:pPr>
            <a:r>
              <a:rPr lang="en-US" sz="2800" dirty="0"/>
              <a:t>accounts receivable, cash, prepaid insurance, inventory.</a:t>
            </a:r>
          </a:p>
          <a:p>
            <a:pPr marL="914400" lvl="1" indent="-457200">
              <a:spcBef>
                <a:spcPts val="1200"/>
              </a:spcBef>
              <a:buClr>
                <a:schemeClr val="tx1"/>
              </a:buClr>
              <a:buFont typeface="Wingdings" pitchFamily="2" charset="2"/>
              <a:buAutoNum type="alphaLcPeriod"/>
            </a:pPr>
            <a:r>
              <a:rPr lang="en-US" sz="2800" dirty="0"/>
              <a:t>prepaid insurance, inventory, accounts receivable, cash.</a:t>
            </a:r>
          </a:p>
          <a:p>
            <a:pPr marL="914400" lvl="1" indent="-457200">
              <a:spcBef>
                <a:spcPts val="1200"/>
              </a:spcBef>
              <a:buClr>
                <a:schemeClr val="tx1"/>
              </a:buClr>
              <a:buFont typeface="Wingdings" pitchFamily="2" charset="2"/>
              <a:buAutoNum type="alphaLcPeriod"/>
            </a:pPr>
            <a:r>
              <a:rPr lang="en-US" sz="2800" dirty="0"/>
              <a:t>cash, accounts receivable, inventory, prepaid insurance.</a:t>
            </a:r>
          </a:p>
          <a:p>
            <a:pPr marL="914400" lvl="1" indent="-457200">
              <a:spcBef>
                <a:spcPts val="1200"/>
              </a:spcBef>
              <a:buClr>
                <a:schemeClr val="tx1"/>
              </a:buClr>
              <a:buFont typeface="Wingdings" pitchFamily="2" charset="2"/>
              <a:buAutoNum type="alphaLcPeriod"/>
            </a:pPr>
            <a:r>
              <a:rPr lang="en-US" sz="2800" dirty="0"/>
              <a:t>inventory, cash, accounts receivable, prepaid insurance.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9" name="Notched Right Arrow 8" descr="Arrow pointing to answer letter b, prepaid insurance, inventory, accounts receivable, cash."/>
          <p:cNvSpPr/>
          <p:nvPr/>
        </p:nvSpPr>
        <p:spPr bwMode="auto">
          <a:xfrm>
            <a:off x="253790" y="3695110"/>
            <a:ext cx="503802" cy="415636"/>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Assets </a:t>
            </a:r>
            <a:r>
              <a:rPr lang="en-US" sz="2000" dirty="0">
                <a:solidFill>
                  <a:schemeClr val="accent1"/>
                </a:solidFill>
                <a:latin typeface="Calibri" panose="020F0502020204030204" pitchFamily="34" charset="0"/>
                <a:ea typeface="Source Sans Pro" charset="0"/>
                <a:cs typeface="Calibri" panose="020F0502020204030204" pitchFamily="34" charset="0"/>
              </a:rPr>
              <a:t>(4 of 4)</a:t>
            </a:r>
          </a:p>
        </p:txBody>
      </p:sp>
    </p:spTree>
    <p:extLst>
      <p:ext uri="{BB962C8B-B14F-4D97-AF65-F5344CB8AC3E}">
        <p14:creationId xmlns:p14="http://schemas.microsoft.com/office/powerpoint/2010/main" val="1270184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63</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524000"/>
            <a:ext cx="8534400" cy="1981200"/>
          </a:xfrm>
          <a:prstGeom prst="rect">
            <a:avLst/>
          </a:prstGeom>
        </p:spPr>
        <p:txBody>
          <a:bodyPr/>
          <a:lstStyle/>
          <a:p>
            <a:pPr marL="574675" lvl="2" indent="-346075">
              <a:spcBef>
                <a:spcPts val="1200"/>
              </a:spcBef>
              <a:buClr>
                <a:srgbClr val="990000"/>
              </a:buClr>
              <a:buSzPct val="100000"/>
            </a:pPr>
            <a:r>
              <a:rPr lang="en-US" altLang="en-US" sz="2800" dirty="0"/>
              <a:t>Proprietorship - one capital account</a:t>
            </a:r>
          </a:p>
          <a:p>
            <a:pPr marL="574675" lvl="2" indent="-346075">
              <a:spcBef>
                <a:spcPts val="1200"/>
              </a:spcBef>
              <a:buClr>
                <a:srgbClr val="990000"/>
              </a:buClr>
              <a:buSzPct val="100000"/>
            </a:pPr>
            <a:r>
              <a:rPr lang="en-US" altLang="en-US" sz="2800" dirty="0"/>
              <a:t>Partnership - capital account for each partner</a:t>
            </a:r>
          </a:p>
          <a:p>
            <a:pPr marL="574675" lvl="2" indent="-346075">
              <a:spcBef>
                <a:spcPts val="1200"/>
              </a:spcBef>
              <a:buClr>
                <a:srgbClr val="990000"/>
              </a:buClr>
              <a:buSzPct val="100000"/>
            </a:pPr>
            <a:r>
              <a:rPr lang="en-US" altLang="en-US" sz="2800" dirty="0"/>
              <a:t>Corporation – Share Capital</a:t>
            </a:r>
            <a:r>
              <a:rPr lang="en-US" sz="2800" dirty="0"/>
              <a:t>—Ordinary </a:t>
            </a:r>
            <a:r>
              <a:rPr lang="en-US" altLang="en-US" sz="2800" dirty="0"/>
              <a:t>and Retained Earnings</a:t>
            </a:r>
          </a:p>
          <a:p>
            <a:pPr marL="574675" lvl="2" indent="-346075">
              <a:spcBef>
                <a:spcPts val="1200"/>
              </a:spcBef>
              <a:buClr>
                <a:srgbClr val="990000"/>
              </a:buClr>
              <a:buSzPct val="100000"/>
            </a:pP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Equity</a:t>
            </a:r>
          </a:p>
        </p:txBody>
      </p:sp>
      <p:graphicFrame>
        <p:nvGraphicFramePr>
          <p:cNvPr id="12" name="Table 11" descr="Table is accessible to screen readers."/>
          <p:cNvGraphicFramePr>
            <a:graphicFrameLocks noGrp="1"/>
          </p:cNvGraphicFramePr>
          <p:nvPr>
            <p:extLst>
              <p:ext uri="{D42A27DB-BD31-4B8C-83A1-F6EECF244321}">
                <p14:modId xmlns:p14="http://schemas.microsoft.com/office/powerpoint/2010/main" val="1093099583"/>
              </p:ext>
            </p:extLst>
          </p:nvPr>
        </p:nvGraphicFramePr>
        <p:xfrm>
          <a:off x="653905" y="3581400"/>
          <a:ext cx="7772399" cy="1133856"/>
        </p:xfrm>
        <a:graphic>
          <a:graphicData uri="http://schemas.openxmlformats.org/drawingml/2006/table">
            <a:tbl>
              <a:tblPr firstRow="1">
                <a:tableStyleId>{5C22544A-7EE6-4342-B048-85BDC9FD1C3A}</a:tableStyleId>
              </a:tblPr>
              <a:tblGrid>
                <a:gridCol w="7772399">
                  <a:extLst>
                    <a:ext uri="{9D8B030D-6E8A-4147-A177-3AD203B41FA5}">
                      <a16:colId xmlns:a16="http://schemas.microsoft.com/office/drawing/2014/main" val="20000"/>
                    </a:ext>
                  </a:extLst>
                </a:gridCol>
              </a:tblGrid>
              <a:tr h="1115120">
                <a:tc>
                  <a:txBody>
                    <a:bodyPr/>
                    <a:lstStyle/>
                    <a:p>
                      <a:pPr algn="ctr">
                        <a:lnSpc>
                          <a:spcPct val="90000"/>
                        </a:lnSpc>
                      </a:pPr>
                      <a:r>
                        <a:rPr lang="en-US" sz="2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Halie Capital Ltd.</a:t>
                      </a:r>
                    </a:p>
                    <a:p>
                      <a:pPr algn="ctr">
                        <a:lnSpc>
                          <a:spcPct val="90000"/>
                        </a:lnSpc>
                      </a:pP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Statement of Financial Position (partial)</a:t>
                      </a:r>
                    </a:p>
                    <a:p>
                      <a:pPr algn="ctr">
                        <a:lnSpc>
                          <a:spcPct val="90000"/>
                        </a:lnSpc>
                      </a:pP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(in thousands)</a:t>
                      </a:r>
                      <a:endParaRPr lang="en-US" sz="3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13" name="Rectangle 12"/>
          <p:cNvSpPr/>
          <p:nvPr/>
        </p:nvSpPr>
        <p:spPr>
          <a:xfrm>
            <a:off x="609600" y="4724400"/>
            <a:ext cx="7892905" cy="1569660"/>
          </a:xfrm>
          <a:prstGeom prst="rect">
            <a:avLst/>
          </a:prstGeom>
        </p:spPr>
        <p:txBody>
          <a:bodyPr wrap="square">
            <a:spAutoFit/>
          </a:bodyPr>
          <a:lstStyle/>
          <a:p>
            <a:pPr marL="346075" indent="-346075">
              <a:tabLst>
                <a:tab pos="6116638" algn="r"/>
                <a:tab pos="7599363" algn="r"/>
              </a:tabLst>
            </a:pPr>
            <a:r>
              <a:rPr lang="en-US" sz="2400" b="1" dirty="0">
                <a:solidFill>
                  <a:srgbClr val="990000"/>
                </a:solidFill>
              </a:rPr>
              <a:t>Equity</a:t>
            </a:r>
          </a:p>
          <a:p>
            <a:pPr marL="803275" lvl="1" indent="-346075">
              <a:tabLst>
                <a:tab pos="6116638" algn="r"/>
                <a:tab pos="7599363" algn="r"/>
              </a:tabLst>
            </a:pPr>
            <a:r>
              <a:rPr lang="en-US" sz="2400" dirty="0"/>
              <a:t>Share capital—ordinary		£   685,934</a:t>
            </a:r>
          </a:p>
          <a:p>
            <a:pPr marL="803275" lvl="1" indent="-346075">
              <a:tabLst>
                <a:tab pos="6116638" algn="r"/>
                <a:tab pos="7599363" algn="r"/>
              </a:tabLst>
            </a:pPr>
            <a:r>
              <a:rPr lang="en-US" sz="2400" dirty="0"/>
              <a:t>Retained earnings		1,406,747</a:t>
            </a:r>
          </a:p>
          <a:p>
            <a:pPr marL="803275" lvl="1" indent="-346075">
              <a:tabLst>
                <a:tab pos="6116638" algn="r"/>
                <a:tab pos="7599363" algn="r"/>
              </a:tabLst>
            </a:pPr>
            <a:r>
              <a:rPr lang="en-US" sz="2400" dirty="0"/>
              <a:t>	Total equity		£2,092,681</a:t>
            </a:r>
          </a:p>
        </p:txBody>
      </p:sp>
      <p:cxnSp>
        <p:nvCxnSpPr>
          <p:cNvPr id="14" name="Straight Connector 13" descr="line under 1,406,747"/>
          <p:cNvCxnSpPr/>
          <p:nvPr/>
        </p:nvCxnSpPr>
        <p:spPr>
          <a:xfrm>
            <a:off x="6809680" y="5878552"/>
            <a:ext cx="14994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538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524000"/>
            <a:ext cx="8534400" cy="609600"/>
          </a:xfrm>
          <a:prstGeom prst="rect">
            <a:avLst/>
          </a:prstGeom>
        </p:spPr>
        <p:txBody>
          <a:bodyPr/>
          <a:lstStyle/>
          <a:p>
            <a:pPr marL="0" lvl="2" indent="0">
              <a:spcBef>
                <a:spcPts val="1200"/>
              </a:spcBef>
              <a:buClr>
                <a:srgbClr val="990000"/>
              </a:buClr>
              <a:buSzPct val="100000"/>
              <a:buNone/>
            </a:pPr>
            <a:r>
              <a:rPr lang="en-US" altLang="en-US" sz="2800" dirty="0"/>
              <a:t>Obligations a company expects to pay </a:t>
            </a:r>
            <a:r>
              <a:rPr lang="en-US" altLang="en-US" sz="2800" b="1" dirty="0"/>
              <a:t>after</a:t>
            </a:r>
            <a:r>
              <a:rPr lang="en-US" altLang="en-US" sz="2800" dirty="0"/>
              <a:t> one year.</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Non-Current Liabilities</a:t>
            </a:r>
          </a:p>
        </p:txBody>
      </p:sp>
      <p:graphicFrame>
        <p:nvGraphicFramePr>
          <p:cNvPr id="12" name="Table 11" descr="Table is accessible to screen readers."/>
          <p:cNvGraphicFramePr>
            <a:graphicFrameLocks noGrp="1"/>
          </p:cNvGraphicFramePr>
          <p:nvPr>
            <p:extLst>
              <p:ext uri="{D42A27DB-BD31-4B8C-83A1-F6EECF244321}">
                <p14:modId xmlns:p14="http://schemas.microsoft.com/office/powerpoint/2010/main" val="2250861929"/>
              </p:ext>
            </p:extLst>
          </p:nvPr>
        </p:nvGraphicFramePr>
        <p:xfrm>
          <a:off x="653905" y="2286000"/>
          <a:ext cx="7772399" cy="1133856"/>
        </p:xfrm>
        <a:graphic>
          <a:graphicData uri="http://schemas.openxmlformats.org/drawingml/2006/table">
            <a:tbl>
              <a:tblPr firstRow="1">
                <a:tableStyleId>{5C22544A-7EE6-4342-B048-85BDC9FD1C3A}</a:tableStyleId>
              </a:tblPr>
              <a:tblGrid>
                <a:gridCol w="7772399">
                  <a:extLst>
                    <a:ext uri="{9D8B030D-6E8A-4147-A177-3AD203B41FA5}">
                      <a16:colId xmlns:a16="http://schemas.microsoft.com/office/drawing/2014/main" val="20000"/>
                    </a:ext>
                  </a:extLst>
                </a:gridCol>
              </a:tblGrid>
              <a:tr h="1115120">
                <a:tc>
                  <a:txBody>
                    <a:bodyPr/>
                    <a:lstStyle/>
                    <a:p>
                      <a:pPr algn="ctr">
                        <a:lnSpc>
                          <a:spcPct val="90000"/>
                        </a:lnSpc>
                      </a:pPr>
                      <a:r>
                        <a:rPr lang="en-US" sz="2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Siemens</a:t>
                      </a:r>
                    </a:p>
                    <a:p>
                      <a:pPr algn="ctr">
                        <a:lnSpc>
                          <a:spcPct val="90000"/>
                        </a:lnSpc>
                      </a:pP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Statement of Financial Position (partial)</a:t>
                      </a:r>
                    </a:p>
                    <a:p>
                      <a:pPr algn="ctr">
                        <a:lnSpc>
                          <a:spcPct val="90000"/>
                        </a:lnSpc>
                      </a:pP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(in millions)</a:t>
                      </a:r>
                      <a:endParaRPr lang="en-US" sz="3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13" name="Rectangle 12"/>
          <p:cNvSpPr/>
          <p:nvPr/>
        </p:nvSpPr>
        <p:spPr>
          <a:xfrm>
            <a:off x="609600" y="3494544"/>
            <a:ext cx="7892905" cy="2677656"/>
          </a:xfrm>
          <a:prstGeom prst="rect">
            <a:avLst/>
          </a:prstGeom>
        </p:spPr>
        <p:txBody>
          <a:bodyPr wrap="square">
            <a:spAutoFit/>
          </a:bodyPr>
          <a:lstStyle/>
          <a:p>
            <a:pPr marL="346075" indent="-346075">
              <a:tabLst>
                <a:tab pos="6116638" algn="r"/>
                <a:tab pos="7599363" algn="r"/>
              </a:tabLst>
            </a:pPr>
            <a:r>
              <a:rPr lang="en-US" sz="2400" b="1" dirty="0">
                <a:solidFill>
                  <a:srgbClr val="990000"/>
                </a:solidFill>
              </a:rPr>
              <a:t>Non-current liabilities</a:t>
            </a:r>
          </a:p>
          <a:p>
            <a:pPr marL="346075" lvl="1">
              <a:tabLst>
                <a:tab pos="7599363" algn="r"/>
              </a:tabLst>
            </a:pPr>
            <a:r>
              <a:rPr lang="en-US" sz="2400" dirty="0"/>
              <a:t>Long-term debt 	€14,260</a:t>
            </a:r>
          </a:p>
          <a:p>
            <a:pPr marL="346075" lvl="1">
              <a:tabLst>
                <a:tab pos="7599363" algn="r"/>
              </a:tabLst>
            </a:pPr>
            <a:r>
              <a:rPr lang="en-US" sz="2400" dirty="0"/>
              <a:t>Pension plans and similar commitments 	4,361</a:t>
            </a:r>
          </a:p>
          <a:p>
            <a:pPr marL="346075" lvl="1">
              <a:tabLst>
                <a:tab pos="7599363" algn="r"/>
              </a:tabLst>
            </a:pPr>
            <a:r>
              <a:rPr lang="en-US" sz="2400" dirty="0"/>
              <a:t>Provisions 	2,533</a:t>
            </a:r>
          </a:p>
          <a:p>
            <a:pPr marL="346075" lvl="1">
              <a:tabLst>
                <a:tab pos="7599363" algn="r"/>
              </a:tabLst>
            </a:pPr>
            <a:r>
              <a:rPr lang="en-US" sz="2400" dirty="0"/>
              <a:t>Deferred tax liabilities 	726</a:t>
            </a:r>
          </a:p>
          <a:p>
            <a:pPr marL="346075" lvl="1">
              <a:tabLst>
                <a:tab pos="7599363" algn="r"/>
              </a:tabLst>
            </a:pPr>
            <a:r>
              <a:rPr lang="en-US" sz="2400" dirty="0"/>
              <a:t>Other non-current liabilities 	2,752</a:t>
            </a:r>
          </a:p>
          <a:p>
            <a:pPr marL="346075" indent="-346075">
              <a:tabLst>
                <a:tab pos="7599363" algn="r"/>
              </a:tabLst>
            </a:pPr>
            <a:r>
              <a:rPr lang="en-US" sz="2400" dirty="0"/>
              <a:t>		€24,632</a:t>
            </a:r>
          </a:p>
        </p:txBody>
      </p:sp>
      <p:cxnSp>
        <p:nvCxnSpPr>
          <p:cNvPr id="14" name="Straight Connector 13" descr="line under 2,752"/>
          <p:cNvCxnSpPr/>
          <p:nvPr/>
        </p:nvCxnSpPr>
        <p:spPr>
          <a:xfrm>
            <a:off x="7201563" y="5742880"/>
            <a:ext cx="1126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199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65</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078069"/>
          </a:xfrm>
          <a:prstGeom prst="rect">
            <a:avLst/>
          </a:prstGeom>
        </p:spPr>
        <p:txBody>
          <a:bodyPr/>
          <a:lstStyle/>
          <a:p>
            <a:pPr marL="574675" lvl="2" indent="-346075">
              <a:lnSpc>
                <a:spcPct val="100000"/>
              </a:lnSpc>
              <a:spcBef>
                <a:spcPts val="1200"/>
              </a:spcBef>
              <a:buClr>
                <a:srgbClr val="990000"/>
              </a:buClr>
              <a:buSzPct val="100000"/>
            </a:pPr>
            <a:r>
              <a:rPr lang="en-US" sz="2800" dirty="0"/>
              <a:t>Obligations company has to pay within coming year or its operating cycle, whichever is longer</a:t>
            </a:r>
          </a:p>
          <a:p>
            <a:pPr marL="574675" lvl="2" indent="-346075">
              <a:lnSpc>
                <a:spcPct val="100000"/>
              </a:lnSpc>
              <a:spcBef>
                <a:spcPts val="1200"/>
              </a:spcBef>
              <a:buClr>
                <a:srgbClr val="990000"/>
              </a:buClr>
              <a:buSzPct val="100000"/>
            </a:pPr>
            <a:r>
              <a:rPr lang="en-US" sz="2800" dirty="0"/>
              <a:t>Common examples are accounts payable, salaries and wages payable, notes payable, interest payable, income taxes payable, and current maturities of long-term obligations</a:t>
            </a:r>
          </a:p>
          <a:p>
            <a:pPr marL="574675" lvl="2" indent="-346075">
              <a:lnSpc>
                <a:spcPct val="100000"/>
              </a:lnSpc>
              <a:spcBef>
                <a:spcPts val="1200"/>
              </a:spcBef>
              <a:buClr>
                <a:srgbClr val="990000"/>
              </a:buClr>
              <a:buSzPct val="100000"/>
            </a:pPr>
            <a:r>
              <a:rPr lang="en-US" sz="2800" b="1" dirty="0">
                <a:solidFill>
                  <a:srgbClr val="0000CC"/>
                </a:solidFill>
              </a:rPr>
              <a:t>Liquidity</a:t>
            </a:r>
            <a:r>
              <a:rPr lang="en-US" sz="2800" dirty="0">
                <a:solidFill>
                  <a:srgbClr val="0000CC"/>
                </a:solidFill>
              </a:rPr>
              <a:t> </a:t>
            </a:r>
            <a:r>
              <a:rPr lang="en-US" sz="2800" dirty="0"/>
              <a:t>- ability to pay obligations expected to be due within the next year</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Liabilities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p>
        </p:txBody>
      </p:sp>
    </p:spTree>
    <p:extLst>
      <p:ext uri="{BB962C8B-B14F-4D97-AF65-F5344CB8AC3E}">
        <p14:creationId xmlns:p14="http://schemas.microsoft.com/office/powerpoint/2010/main" val="3466703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Current Liabilities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12" name="Table 11" descr="Table is accessible to screen readers."/>
          <p:cNvGraphicFramePr>
            <a:graphicFrameLocks noGrp="1"/>
          </p:cNvGraphicFramePr>
          <p:nvPr>
            <p:extLst>
              <p:ext uri="{D42A27DB-BD31-4B8C-83A1-F6EECF244321}">
                <p14:modId xmlns:p14="http://schemas.microsoft.com/office/powerpoint/2010/main" val="324842765"/>
              </p:ext>
            </p:extLst>
          </p:nvPr>
        </p:nvGraphicFramePr>
        <p:xfrm>
          <a:off x="653905" y="1676400"/>
          <a:ext cx="7772399" cy="1133856"/>
        </p:xfrm>
        <a:graphic>
          <a:graphicData uri="http://schemas.openxmlformats.org/drawingml/2006/table">
            <a:tbl>
              <a:tblPr firstRow="1">
                <a:tableStyleId>{5C22544A-7EE6-4342-B048-85BDC9FD1C3A}</a:tableStyleId>
              </a:tblPr>
              <a:tblGrid>
                <a:gridCol w="7772399">
                  <a:extLst>
                    <a:ext uri="{9D8B030D-6E8A-4147-A177-3AD203B41FA5}">
                      <a16:colId xmlns:a16="http://schemas.microsoft.com/office/drawing/2014/main" val="20000"/>
                    </a:ext>
                  </a:extLst>
                </a:gridCol>
              </a:tblGrid>
              <a:tr h="1115120">
                <a:tc>
                  <a:txBody>
                    <a:bodyPr/>
                    <a:lstStyle/>
                    <a:p>
                      <a:pPr algn="ctr">
                        <a:lnSpc>
                          <a:spcPct val="90000"/>
                        </a:lnSpc>
                      </a:pPr>
                      <a:r>
                        <a:rPr lang="en-US" sz="28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Siemens</a:t>
                      </a:r>
                    </a:p>
                    <a:p>
                      <a:pPr algn="ctr">
                        <a:lnSpc>
                          <a:spcPct val="90000"/>
                        </a:lnSpc>
                      </a:pP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Statement of Financial Position (partial)</a:t>
                      </a:r>
                    </a:p>
                    <a:p>
                      <a:pPr algn="ctr">
                        <a:lnSpc>
                          <a:spcPct val="90000"/>
                        </a:lnSpc>
                      </a:pPr>
                      <a:r>
                        <a:rPr lang="en-US" sz="2400" b="1" i="0" u="none" strike="noStrike" kern="1200" baseline="0" dirty="0">
                          <a:solidFill>
                            <a:schemeClr val="bg1"/>
                          </a:solidFill>
                          <a:effectLst>
                            <a:outerShdw blurRad="38100" dist="38100" dir="2700000" algn="tl">
                              <a:srgbClr val="000000">
                                <a:alpha val="43137"/>
                              </a:srgbClr>
                            </a:outerShdw>
                          </a:effectLst>
                          <a:latin typeface="+mn-lt"/>
                          <a:ea typeface="+mn-ea"/>
                          <a:cs typeface="+mn-cs"/>
                        </a:rPr>
                        <a:t>(in millions)</a:t>
                      </a:r>
                      <a:endParaRPr lang="en-US" sz="3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4233" marR="4233" anchor="ctr">
                    <a:solidFill>
                      <a:srgbClr val="0070C0"/>
                    </a:solidFill>
                  </a:tcPr>
                </a:tc>
                <a:extLst>
                  <a:ext uri="{0D108BD9-81ED-4DB2-BD59-A6C34878D82A}">
                    <a16:rowId xmlns:a16="http://schemas.microsoft.com/office/drawing/2014/main" val="10000"/>
                  </a:ext>
                </a:extLst>
              </a:tr>
            </a:tbl>
          </a:graphicData>
        </a:graphic>
      </p:graphicFrame>
      <p:sp>
        <p:nvSpPr>
          <p:cNvPr id="13" name="Rectangle 12"/>
          <p:cNvSpPr/>
          <p:nvPr/>
        </p:nvSpPr>
        <p:spPr>
          <a:xfrm>
            <a:off x="609600" y="2896612"/>
            <a:ext cx="7892905" cy="3046988"/>
          </a:xfrm>
          <a:prstGeom prst="rect">
            <a:avLst/>
          </a:prstGeom>
        </p:spPr>
        <p:txBody>
          <a:bodyPr wrap="square">
            <a:spAutoFit/>
          </a:bodyPr>
          <a:lstStyle/>
          <a:p>
            <a:pPr marL="346075" indent="-346075">
              <a:tabLst>
                <a:tab pos="6116638" algn="r"/>
                <a:tab pos="7599363" algn="r"/>
              </a:tabLst>
            </a:pPr>
            <a:r>
              <a:rPr lang="en-US" sz="2400" b="1" dirty="0">
                <a:solidFill>
                  <a:srgbClr val="990000"/>
                </a:solidFill>
              </a:rPr>
              <a:t>Current liabilities</a:t>
            </a:r>
          </a:p>
          <a:p>
            <a:pPr marL="803275" lvl="1" indent="-457200">
              <a:tabLst>
                <a:tab pos="7599363" algn="r"/>
              </a:tabLst>
            </a:pPr>
            <a:r>
              <a:rPr lang="en-US" sz="2400" dirty="0"/>
              <a:t>Trade payables 	€  8,860</a:t>
            </a:r>
          </a:p>
          <a:p>
            <a:pPr marL="803275" lvl="1" indent="-457200">
              <a:tabLst>
                <a:tab pos="7599363" algn="r"/>
              </a:tabLst>
            </a:pPr>
            <a:r>
              <a:rPr lang="en-US" sz="2400" dirty="0"/>
              <a:t>Current provisions 	5,165</a:t>
            </a:r>
          </a:p>
          <a:p>
            <a:pPr marL="803275" lvl="1" indent="-457200">
              <a:tabLst>
                <a:tab pos="7599363" algn="r"/>
              </a:tabLst>
            </a:pPr>
            <a:r>
              <a:rPr lang="en-US" sz="2400" dirty="0"/>
              <a:t>Other current financial liabilities 	2,427</a:t>
            </a:r>
          </a:p>
          <a:p>
            <a:pPr marL="803275" lvl="1" indent="-457200">
              <a:tabLst>
                <a:tab pos="7599363" algn="r"/>
              </a:tabLst>
            </a:pPr>
            <a:r>
              <a:rPr lang="en-US" sz="2400" dirty="0"/>
              <a:t>Income taxes payable 	1,970</a:t>
            </a:r>
          </a:p>
          <a:p>
            <a:pPr marL="803275" lvl="1" indent="-457200">
              <a:tabLst>
                <a:tab pos="7599363" algn="r"/>
              </a:tabLst>
            </a:pPr>
            <a:r>
              <a:rPr lang="en-US" sz="2400" dirty="0"/>
              <a:t>Current maturities for long-term debt 	1,819</a:t>
            </a:r>
          </a:p>
          <a:p>
            <a:pPr marL="803275" lvl="1" indent="-457200">
              <a:tabLst>
                <a:tab pos="7599363" algn="r"/>
              </a:tabLst>
            </a:pPr>
            <a:r>
              <a:rPr lang="en-US" sz="2400" dirty="0"/>
              <a:t>Other current liabilities 	22,210	€42,451</a:t>
            </a:r>
          </a:p>
        </p:txBody>
      </p:sp>
      <p:cxnSp>
        <p:nvCxnSpPr>
          <p:cNvPr id="14" name="Straight Connector 13" descr="line under 22,210"/>
          <p:cNvCxnSpPr/>
          <p:nvPr/>
        </p:nvCxnSpPr>
        <p:spPr>
          <a:xfrm>
            <a:off x="7201563" y="5516144"/>
            <a:ext cx="1126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680824" cy="3048000"/>
          </a:xfrm>
          <a:prstGeom prst="rect">
            <a:avLst/>
          </a:prstGeom>
        </p:spPr>
        <p:txBody>
          <a:bodyPr/>
          <a:lstStyle/>
          <a:p>
            <a:pPr marL="0" lvl="1" indent="0">
              <a:lnSpc>
                <a:spcPct val="100000"/>
              </a:lnSpc>
              <a:spcBef>
                <a:spcPts val="1200"/>
              </a:spcBef>
              <a:buClr>
                <a:schemeClr val="tx1"/>
              </a:buClr>
              <a:buNone/>
            </a:pPr>
            <a:r>
              <a:rPr lang="en-US" altLang="en-US" sz="2800" dirty="0"/>
              <a:t>Current assets are listed:</a:t>
            </a:r>
          </a:p>
          <a:p>
            <a:pPr marL="914400" lvl="1" indent="-457200">
              <a:lnSpc>
                <a:spcPct val="100000"/>
              </a:lnSpc>
              <a:spcBef>
                <a:spcPts val="1200"/>
              </a:spcBef>
              <a:buClr>
                <a:schemeClr val="tx1"/>
              </a:buClr>
              <a:buFont typeface="Wingdings" pitchFamily="2" charset="2"/>
              <a:buAutoNum type="alphaLcPeriod"/>
            </a:pPr>
            <a:r>
              <a:rPr lang="en-US" sz="2800" dirty="0"/>
              <a:t>in the reverse order of expected conversion to cash.</a:t>
            </a:r>
          </a:p>
          <a:p>
            <a:pPr marL="914400" lvl="1" indent="-457200">
              <a:lnSpc>
                <a:spcPct val="100000"/>
              </a:lnSpc>
              <a:spcBef>
                <a:spcPts val="1200"/>
              </a:spcBef>
              <a:buClr>
                <a:schemeClr val="tx1"/>
              </a:buClr>
              <a:buFont typeface="Wingdings" pitchFamily="2" charset="2"/>
              <a:buAutoNum type="alphaLcPeriod"/>
            </a:pPr>
            <a:r>
              <a:rPr lang="en-US" sz="2800" dirty="0"/>
              <a:t>by importance.</a:t>
            </a:r>
          </a:p>
          <a:p>
            <a:pPr marL="914400" lvl="1" indent="-457200">
              <a:lnSpc>
                <a:spcPct val="100000"/>
              </a:lnSpc>
              <a:spcBef>
                <a:spcPts val="1200"/>
              </a:spcBef>
              <a:buClr>
                <a:schemeClr val="tx1"/>
              </a:buClr>
              <a:buFont typeface="Wingdings" pitchFamily="2" charset="2"/>
              <a:buAutoNum type="alphaLcPeriod"/>
            </a:pPr>
            <a:r>
              <a:rPr lang="en-US" sz="2800" dirty="0"/>
              <a:t>by longevity.</a:t>
            </a:r>
          </a:p>
          <a:p>
            <a:pPr marL="914400" lvl="1" indent="-457200">
              <a:lnSpc>
                <a:spcPct val="100000"/>
              </a:lnSpc>
              <a:spcBef>
                <a:spcPts val="1200"/>
              </a:spcBef>
              <a:buClr>
                <a:schemeClr val="tx1"/>
              </a:buClr>
              <a:buFont typeface="Wingdings" pitchFamily="2" charset="2"/>
              <a:buAutoNum type="alphaLcPeriod"/>
            </a:pPr>
            <a:r>
              <a:rPr lang="en-US" sz="2800" dirty="0"/>
              <a:t>by size.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12"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Statement of Financial Position </a:t>
            </a:r>
            <a:r>
              <a:rPr lang="en-US" sz="2000" dirty="0">
                <a:solidFill>
                  <a:schemeClr val="accent1"/>
                </a:solidFill>
                <a:latin typeface="Calibri" panose="020F0502020204030204" pitchFamily="34" charset="0"/>
                <a:ea typeface="Source Sans Pro" charset="0"/>
                <a:cs typeface="Calibri" panose="020F0502020204030204" pitchFamily="34" charset="0"/>
              </a:rPr>
              <a:t>(1 of 2)</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3695377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10776" y="1447800"/>
            <a:ext cx="8680824" cy="3048000"/>
          </a:xfrm>
          <a:prstGeom prst="rect">
            <a:avLst/>
          </a:prstGeom>
        </p:spPr>
        <p:txBody>
          <a:bodyPr/>
          <a:lstStyle/>
          <a:p>
            <a:pPr marL="0" lvl="1" indent="0">
              <a:lnSpc>
                <a:spcPct val="100000"/>
              </a:lnSpc>
              <a:spcBef>
                <a:spcPts val="1200"/>
              </a:spcBef>
              <a:buClr>
                <a:schemeClr val="tx1"/>
              </a:buClr>
              <a:buNone/>
            </a:pPr>
            <a:r>
              <a:rPr lang="en-US" altLang="en-US" sz="2800" dirty="0"/>
              <a:t>Current assets are listed:</a:t>
            </a:r>
          </a:p>
          <a:p>
            <a:pPr marL="914400" lvl="1" indent="-457200">
              <a:lnSpc>
                <a:spcPct val="100000"/>
              </a:lnSpc>
              <a:spcBef>
                <a:spcPts val="1200"/>
              </a:spcBef>
              <a:buClr>
                <a:schemeClr val="tx1"/>
              </a:buClr>
              <a:buFont typeface="Wingdings" pitchFamily="2" charset="2"/>
              <a:buAutoNum type="alphaLcPeriod"/>
            </a:pPr>
            <a:r>
              <a:rPr lang="en-US" sz="2800" dirty="0"/>
              <a:t>in the reverse order of expected conversion to cash.</a:t>
            </a:r>
          </a:p>
          <a:p>
            <a:pPr marL="914400" lvl="1" indent="-457200">
              <a:lnSpc>
                <a:spcPct val="100000"/>
              </a:lnSpc>
              <a:spcBef>
                <a:spcPts val="1200"/>
              </a:spcBef>
              <a:buClr>
                <a:schemeClr val="tx1"/>
              </a:buClr>
              <a:buFont typeface="Wingdings" pitchFamily="2" charset="2"/>
              <a:buAutoNum type="alphaLcPeriod"/>
            </a:pPr>
            <a:r>
              <a:rPr lang="en-US" sz="2800" dirty="0"/>
              <a:t>by importance.</a:t>
            </a:r>
          </a:p>
          <a:p>
            <a:pPr marL="914400" lvl="1" indent="-457200">
              <a:lnSpc>
                <a:spcPct val="100000"/>
              </a:lnSpc>
              <a:spcBef>
                <a:spcPts val="1200"/>
              </a:spcBef>
              <a:buClr>
                <a:schemeClr val="tx1"/>
              </a:buClr>
              <a:buFont typeface="Wingdings" pitchFamily="2" charset="2"/>
              <a:buAutoNum type="alphaLcPeriod"/>
            </a:pPr>
            <a:r>
              <a:rPr lang="en-US" sz="2800" dirty="0"/>
              <a:t>by longevity.</a:t>
            </a:r>
          </a:p>
          <a:p>
            <a:pPr marL="914400" lvl="1" indent="-457200">
              <a:lnSpc>
                <a:spcPct val="100000"/>
              </a:lnSpc>
              <a:spcBef>
                <a:spcPts val="1200"/>
              </a:spcBef>
              <a:buClr>
                <a:schemeClr val="tx1"/>
              </a:buClr>
              <a:buFont typeface="Wingdings" pitchFamily="2" charset="2"/>
              <a:buAutoNum type="alphaLcPeriod"/>
            </a:pPr>
            <a:r>
              <a:rPr lang="en-US" sz="2800" dirty="0"/>
              <a:t>by size.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9" name="Notched Right Arrow 8" descr="Arrow pointing to answer b, by importance."/>
          <p:cNvSpPr/>
          <p:nvPr/>
        </p:nvSpPr>
        <p:spPr bwMode="auto">
          <a:xfrm>
            <a:off x="253790" y="2670580"/>
            <a:ext cx="503802" cy="415636"/>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12"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Statement of Financial Position </a:t>
            </a:r>
            <a:r>
              <a:rPr lang="en-US" sz="2000" dirty="0">
                <a:solidFill>
                  <a:schemeClr val="accent1"/>
                </a:solidFill>
                <a:latin typeface="Calibri" panose="020F0502020204030204" pitchFamily="34" charset="0"/>
                <a:ea typeface="Source Sans Pro" charset="0"/>
                <a:cs typeface="Calibri" panose="020F0502020204030204" pitchFamily="34" charset="0"/>
              </a:rPr>
              <a:t>(2 of 2)</a:t>
            </a:r>
            <a:endParaRPr lang="en-US" sz="20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6247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Table is accessible to screen readers."/>
          <p:cNvGraphicFramePr>
            <a:graphicFrameLocks noGrp="1"/>
          </p:cNvGraphicFramePr>
          <p:nvPr>
            <p:extLst>
              <p:ext uri="{D42A27DB-BD31-4B8C-83A1-F6EECF244321}">
                <p14:modId xmlns:p14="http://schemas.microsoft.com/office/powerpoint/2010/main" val="3861296816"/>
              </p:ext>
            </p:extLst>
          </p:nvPr>
        </p:nvGraphicFramePr>
        <p:xfrm>
          <a:off x="304800" y="2929056"/>
          <a:ext cx="8585832" cy="1938528"/>
        </p:xfrm>
        <a:graphic>
          <a:graphicData uri="http://schemas.openxmlformats.org/drawingml/2006/table">
            <a:tbl>
              <a:tblPr firstRow="1">
                <a:tableStyleId>{5C22544A-7EE6-4342-B048-85BDC9FD1C3A}</a:tableStyleId>
              </a:tblPr>
              <a:tblGrid>
                <a:gridCol w="503766">
                  <a:extLst>
                    <a:ext uri="{9D8B030D-6E8A-4147-A177-3AD203B41FA5}">
                      <a16:colId xmlns:a16="http://schemas.microsoft.com/office/drawing/2014/main" val="20000"/>
                    </a:ext>
                  </a:extLst>
                </a:gridCol>
                <a:gridCol w="3662214">
                  <a:extLst>
                    <a:ext uri="{9D8B030D-6E8A-4147-A177-3AD203B41FA5}">
                      <a16:colId xmlns:a16="http://schemas.microsoft.com/office/drawing/2014/main" val="20001"/>
                    </a:ext>
                  </a:extLst>
                </a:gridCol>
                <a:gridCol w="433916">
                  <a:extLst>
                    <a:ext uri="{9D8B030D-6E8A-4147-A177-3AD203B41FA5}">
                      <a16:colId xmlns:a16="http://schemas.microsoft.com/office/drawing/2014/main" val="20002"/>
                    </a:ext>
                  </a:extLst>
                </a:gridCol>
                <a:gridCol w="503766">
                  <a:extLst>
                    <a:ext uri="{9D8B030D-6E8A-4147-A177-3AD203B41FA5}">
                      <a16:colId xmlns:a16="http://schemas.microsoft.com/office/drawing/2014/main" val="20003"/>
                    </a:ext>
                  </a:extLst>
                </a:gridCol>
                <a:gridCol w="3482170">
                  <a:extLst>
                    <a:ext uri="{9D8B030D-6E8A-4147-A177-3AD203B41FA5}">
                      <a16:colId xmlns:a16="http://schemas.microsoft.com/office/drawing/2014/main" val="20004"/>
                    </a:ext>
                  </a:extLst>
                </a:gridCol>
              </a:tblGrid>
              <a:tr h="182245">
                <a:tc>
                  <a:txBody>
                    <a:bodyPr/>
                    <a:lstStyle/>
                    <a:p>
                      <a:pPr algn="ctr" fontAlgn="b"/>
                      <a:r>
                        <a:rPr lang="en-US" sz="2000" b="0" i="0" u="none" strike="noStrike" dirty="0">
                          <a:solidFill>
                            <a:schemeClr val="tx1"/>
                          </a:solidFill>
                          <a:effectLst/>
                          <a:latin typeface="Calibri" panose="020F0502020204030204" pitchFamily="34" charset="0"/>
                        </a:rPr>
                        <a:t>CL</a:t>
                      </a:r>
                    </a:p>
                  </a:txBody>
                  <a:tcPr marL="4233" marR="4233" marT="9144" marB="9144"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Salaries and wages payable</a:t>
                      </a:r>
                      <a:endParaRPr lang="en-US" sz="2000" b="0" i="0" u="none" strike="noStrike" dirty="0">
                        <a:solidFill>
                          <a:schemeClr val="tx1"/>
                        </a:solidFill>
                        <a:effectLst/>
                        <a:latin typeface="Calibri" panose="020F0502020204030204" pitchFamily="34" charset="0"/>
                      </a:endParaRPr>
                    </a:p>
                  </a:txBody>
                  <a:tcPr marR="4233" marT="9144" marB="9144" anchor="b">
                    <a:lnT w="12700" cmpd="sng">
                      <a:noFill/>
                    </a:lnT>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lnT w="12700" cmpd="sng">
                      <a:noFill/>
                    </a:lnT>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LTI</a:t>
                      </a:r>
                    </a:p>
                  </a:txBody>
                  <a:tcPr marL="4233" marR="4233" marT="9144" marB="9144"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Stock investments (long-term)</a:t>
                      </a:r>
                      <a:endParaRPr lang="en-US" sz="2000" b="0" i="0" u="none" strike="noStrike" dirty="0">
                        <a:solidFill>
                          <a:schemeClr val="tx1"/>
                        </a:solidFill>
                        <a:effectLst/>
                        <a:latin typeface="Calibri" panose="020F0502020204030204" pitchFamily="34" charset="0"/>
                      </a:endParaRPr>
                    </a:p>
                  </a:txBody>
                  <a:tcPr marR="4233" marT="9144" marB="9144" anchor="b">
                    <a:lnT w="12700" cmpd="sng">
                      <a:noFill/>
                    </a:lnT>
                    <a:noFill/>
                  </a:tcPr>
                </a:tc>
                <a:extLst>
                  <a:ext uri="{0D108BD9-81ED-4DB2-BD59-A6C34878D82A}">
                    <a16:rowId xmlns:a16="http://schemas.microsoft.com/office/drawing/2014/main" val="10000"/>
                  </a:ext>
                </a:extLst>
              </a:tr>
              <a:tr h="182245">
                <a:tc>
                  <a:txBody>
                    <a:bodyPr/>
                    <a:lstStyle/>
                    <a:p>
                      <a:pPr algn="ctr" fontAlgn="b"/>
                      <a:r>
                        <a:rPr lang="en-US" sz="2000" b="0" i="0" u="none" strike="noStrike" dirty="0">
                          <a:solidFill>
                            <a:schemeClr val="tx1"/>
                          </a:solidFill>
                          <a:effectLst/>
                          <a:latin typeface="Calibri" panose="020F0502020204030204" pitchFamily="34" charset="0"/>
                        </a:rPr>
                        <a:t>NA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Service revenue</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PPE</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Equipment</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1"/>
                  </a:ext>
                </a:extLst>
              </a:tr>
              <a:tr h="182245">
                <a:tc>
                  <a:txBody>
                    <a:bodyPr/>
                    <a:lstStyle/>
                    <a:p>
                      <a:pPr algn="ctr" fontAlgn="b"/>
                      <a:r>
                        <a:rPr lang="en-US" sz="2000" b="0" i="0" u="none" strike="noStrike" dirty="0">
                          <a:solidFill>
                            <a:schemeClr val="tx1"/>
                          </a:solidFill>
                          <a:effectLst/>
                          <a:latin typeface="Calibri" panose="020F0502020204030204" pitchFamily="34" charset="0"/>
                        </a:rPr>
                        <a:t>CL</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Interest payable</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PPE</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Accumulated depreciation</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2"/>
                  </a:ext>
                </a:extLst>
              </a:tr>
              <a:tr h="182245">
                <a:tc>
                  <a:txBody>
                    <a:bodyPr/>
                    <a:lstStyle/>
                    <a:p>
                      <a:pPr algn="ctr" fontAlgn="b"/>
                      <a:r>
                        <a:rPr lang="en-US" sz="2000" b="0" i="0" u="none" strike="noStrike" dirty="0">
                          <a:solidFill>
                            <a:schemeClr val="tx1"/>
                          </a:solidFill>
                          <a:effectLst/>
                          <a:latin typeface="Calibri" panose="020F0502020204030204" pitchFamily="34" charset="0"/>
                        </a:rPr>
                        <a:t>IA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Goodwill</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NA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Depreciation expense</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3"/>
                  </a:ext>
                </a:extLst>
              </a:tr>
              <a:tr h="182245">
                <a:tc>
                  <a:txBody>
                    <a:bodyPr/>
                    <a:lstStyle/>
                    <a:p>
                      <a:pPr algn="ctr" fontAlgn="b"/>
                      <a:r>
                        <a:rPr lang="en-US" sz="2000" b="0" i="0" u="none" strike="noStrike" dirty="0">
                          <a:solidFill>
                            <a:schemeClr val="tx1"/>
                          </a:solidFill>
                          <a:effectLst/>
                          <a:latin typeface="Calibri" panose="020F0502020204030204" pitchFamily="34" charset="0"/>
                        </a:rPr>
                        <a:t>CA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Debt investments (short-term)</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E</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Share cap</a:t>
                      </a:r>
                      <a:r>
                        <a:rPr lang="en-US" sz="2000" b="0" u="none" strike="noStrike" kern="1200" dirty="0">
                          <a:solidFill>
                            <a:schemeClr val="tx1"/>
                          </a:solidFill>
                          <a:effectLst/>
                          <a:latin typeface="+mn-lt"/>
                          <a:ea typeface="+mn-ea"/>
                          <a:cs typeface="+mn-cs"/>
                        </a:rPr>
                        <a:t>ital—or</a:t>
                      </a:r>
                      <a:r>
                        <a:rPr lang="en-US" sz="2000" b="0" u="none" strike="noStrike" dirty="0">
                          <a:solidFill>
                            <a:schemeClr val="tx1"/>
                          </a:solidFill>
                          <a:effectLst/>
                        </a:rPr>
                        <a:t>dinary</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4"/>
                  </a:ext>
                </a:extLst>
              </a:tr>
              <a:tr h="182245">
                <a:tc>
                  <a:txBody>
                    <a:bodyPr/>
                    <a:lstStyle/>
                    <a:p>
                      <a:pPr algn="ctr" fontAlgn="b"/>
                      <a:r>
                        <a:rPr lang="en-US" sz="2000" b="0" i="0" u="none" strike="noStrike" dirty="0">
                          <a:solidFill>
                            <a:schemeClr val="tx1"/>
                          </a:solidFill>
                          <a:effectLst/>
                          <a:latin typeface="Calibri" panose="020F0502020204030204" pitchFamily="34" charset="0"/>
                        </a:rPr>
                        <a:t>NCL</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Mortgage payable (due in 3 years)</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CL</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Unearned service revenue</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5"/>
                  </a:ext>
                </a:extLst>
              </a:tr>
            </a:tbl>
          </a:graphicData>
        </a:graphic>
      </p:graphicFrame>
      <p:graphicFrame>
        <p:nvGraphicFramePr>
          <p:cNvPr id="26" name="Table 25" descr="Table is accessible to screen readers."/>
          <p:cNvGraphicFramePr>
            <a:graphicFrameLocks noGrp="1"/>
          </p:cNvGraphicFramePr>
          <p:nvPr>
            <p:extLst>
              <p:ext uri="{D42A27DB-BD31-4B8C-83A1-F6EECF244321}">
                <p14:modId xmlns:p14="http://schemas.microsoft.com/office/powerpoint/2010/main" val="4063665275"/>
              </p:ext>
            </p:extLst>
          </p:nvPr>
        </p:nvGraphicFramePr>
        <p:xfrm>
          <a:off x="304800" y="1845151"/>
          <a:ext cx="8585832" cy="914400"/>
        </p:xfrm>
        <a:graphic>
          <a:graphicData uri="http://schemas.openxmlformats.org/drawingml/2006/table">
            <a:tbl>
              <a:tblPr firstRow="1">
                <a:tableStyleId>{5C22544A-7EE6-4342-B048-85BDC9FD1C3A}</a:tableStyleId>
              </a:tblPr>
              <a:tblGrid>
                <a:gridCol w="8585832">
                  <a:extLst>
                    <a:ext uri="{9D8B030D-6E8A-4147-A177-3AD203B41FA5}">
                      <a16:colId xmlns:a16="http://schemas.microsoft.com/office/drawing/2014/main" val="20000"/>
                    </a:ext>
                  </a:extLst>
                </a:gridCol>
              </a:tblGrid>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0" u="none" strike="noStrike" kern="1200" dirty="0">
                          <a:solidFill>
                            <a:schemeClr val="dk1"/>
                          </a:solidFill>
                          <a:effectLst/>
                          <a:latin typeface="+mn-lt"/>
                          <a:ea typeface="+mn-ea"/>
                          <a:cs typeface="+mn-cs"/>
                        </a:rPr>
                        <a:t>Match each of the following to its proper statement of financial position classification, shown below. If the item would not appear on a statement of financial position, use “NA.”</a:t>
                      </a:r>
                    </a:p>
                  </a:txBody>
                  <a:tcPr marL="4233" marR="4233" marT="0" marB="0"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69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
        <p:nvSpPr>
          <p:cNvPr id="12" name="Title 2"/>
          <p:cNvSpPr>
            <a:spLocks noGrp="1"/>
          </p:cNvSpPr>
          <p:nvPr>
            <p:ph type="title"/>
          </p:nvPr>
        </p:nvSpPr>
        <p:spPr>
          <a:xfrm>
            <a:off x="304800" y="674648"/>
            <a:ext cx="8839200" cy="1200329"/>
          </a:xfrm>
        </p:spPr>
        <p:txBody>
          <a:bodyPr wrap="square">
            <a:spAutoFit/>
          </a:bodyPr>
          <a:lstStyle/>
          <a:p>
            <a:r>
              <a:rPr lang="en-US" b="1" dirty="0">
                <a:ea typeface="Source Sans Pro" charset="0"/>
              </a:rPr>
              <a:t>DO IT! 4: </a:t>
            </a:r>
            <a:r>
              <a:rPr lang="en-US" b="1" dirty="0">
                <a:solidFill>
                  <a:srgbClr val="196E78"/>
                </a:solidFill>
                <a:ea typeface="Source Sans Pro" charset="0"/>
              </a:rPr>
              <a:t>Statement of Financial Position Classifications</a:t>
            </a:r>
            <a:endParaRPr lang="en-US" sz="2000" b="1" dirty="0"/>
          </a:p>
        </p:txBody>
      </p:sp>
      <p:sp>
        <p:nvSpPr>
          <p:cNvPr id="4" name="Rectangle 3" descr="Run slides in presentation mode to reveal soluition"/>
          <p:cNvSpPr/>
          <p:nvPr/>
        </p:nvSpPr>
        <p:spPr>
          <a:xfrm>
            <a:off x="304800" y="4566253"/>
            <a:ext cx="502920" cy="2770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descr="Run slides in presentation mode to reveal soluition"/>
          <p:cNvSpPr/>
          <p:nvPr/>
        </p:nvSpPr>
        <p:spPr>
          <a:xfrm>
            <a:off x="314016" y="4255051"/>
            <a:ext cx="502920" cy="251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descr="Run slides in presentation mode to reveal soluition&#10;"/>
          <p:cNvSpPr/>
          <p:nvPr/>
        </p:nvSpPr>
        <p:spPr>
          <a:xfrm>
            <a:off x="304800" y="293044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descr="Run slides in presentation mode to reveal soluition"/>
          <p:cNvSpPr/>
          <p:nvPr/>
        </p:nvSpPr>
        <p:spPr>
          <a:xfrm>
            <a:off x="304800" y="3273727"/>
            <a:ext cx="502920" cy="2770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descr="Run slides in presentation mode to reveal soluition"/>
          <p:cNvSpPr/>
          <p:nvPr/>
        </p:nvSpPr>
        <p:spPr>
          <a:xfrm>
            <a:off x="304800" y="3611995"/>
            <a:ext cx="502920" cy="251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descr="Run slides in presentation mode to reveal soluition"/>
          <p:cNvSpPr/>
          <p:nvPr/>
        </p:nvSpPr>
        <p:spPr>
          <a:xfrm>
            <a:off x="304800" y="3938666"/>
            <a:ext cx="502920" cy="251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descr="Run slides in presentation mode to reveal soluition"/>
          <p:cNvSpPr/>
          <p:nvPr/>
        </p:nvSpPr>
        <p:spPr>
          <a:xfrm>
            <a:off x="4898064" y="3265448"/>
            <a:ext cx="502920" cy="2770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descr="Run slides in presentation mode to reveal soluition"/>
          <p:cNvSpPr/>
          <p:nvPr/>
        </p:nvSpPr>
        <p:spPr>
          <a:xfrm>
            <a:off x="4903560" y="2970803"/>
            <a:ext cx="502920" cy="251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descr="Run slides in presentation mode to reveal soluition"/>
          <p:cNvSpPr/>
          <p:nvPr/>
        </p:nvSpPr>
        <p:spPr>
          <a:xfrm>
            <a:off x="4907280" y="3597957"/>
            <a:ext cx="502920" cy="2770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descr="Run slides in presentation mode to reveal soluition"/>
          <p:cNvSpPr/>
          <p:nvPr/>
        </p:nvSpPr>
        <p:spPr>
          <a:xfrm>
            <a:off x="4894344" y="3934954"/>
            <a:ext cx="502920" cy="251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descr="Run slides in presentation mode to reveal soluition"/>
          <p:cNvSpPr/>
          <p:nvPr/>
        </p:nvSpPr>
        <p:spPr>
          <a:xfrm>
            <a:off x="4894344" y="4260627"/>
            <a:ext cx="502920" cy="251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descr="Run slides in presentation mode to reveal soluition"/>
          <p:cNvSpPr/>
          <p:nvPr/>
        </p:nvSpPr>
        <p:spPr>
          <a:xfrm>
            <a:off x="4894344" y="4577576"/>
            <a:ext cx="502920" cy="251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7" name="Table 26" descr="Table is accessible to screen readers."/>
          <p:cNvGraphicFramePr>
            <a:graphicFrameLocks noGrp="1"/>
          </p:cNvGraphicFramePr>
          <p:nvPr>
            <p:extLst>
              <p:ext uri="{D42A27DB-BD31-4B8C-83A1-F6EECF244321}">
                <p14:modId xmlns:p14="http://schemas.microsoft.com/office/powerpoint/2010/main" val="2628744688"/>
              </p:ext>
            </p:extLst>
          </p:nvPr>
        </p:nvGraphicFramePr>
        <p:xfrm>
          <a:off x="304800" y="5012472"/>
          <a:ext cx="8585832" cy="1231392"/>
        </p:xfrm>
        <a:graphic>
          <a:graphicData uri="http://schemas.openxmlformats.org/drawingml/2006/table">
            <a:tbl>
              <a:tblPr firstRow="1">
                <a:tableStyleId>{5C22544A-7EE6-4342-B048-85BDC9FD1C3A}</a:tableStyleId>
              </a:tblPr>
              <a:tblGrid>
                <a:gridCol w="4165980">
                  <a:extLst>
                    <a:ext uri="{9D8B030D-6E8A-4147-A177-3AD203B41FA5}">
                      <a16:colId xmlns:a16="http://schemas.microsoft.com/office/drawing/2014/main" val="20000"/>
                    </a:ext>
                  </a:extLst>
                </a:gridCol>
                <a:gridCol w="433916">
                  <a:extLst>
                    <a:ext uri="{9D8B030D-6E8A-4147-A177-3AD203B41FA5}">
                      <a16:colId xmlns:a16="http://schemas.microsoft.com/office/drawing/2014/main" val="20001"/>
                    </a:ext>
                  </a:extLst>
                </a:gridCol>
                <a:gridCol w="3985936">
                  <a:extLst>
                    <a:ext uri="{9D8B030D-6E8A-4147-A177-3AD203B41FA5}">
                      <a16:colId xmlns:a16="http://schemas.microsoft.com/office/drawing/2014/main" val="20002"/>
                    </a:ext>
                  </a:extLst>
                </a:gridCol>
              </a:tblGrid>
              <a:tr h="182245">
                <a:tc>
                  <a:txBody>
                    <a:bodyPr/>
                    <a:lstStyle/>
                    <a:p>
                      <a:pPr marL="0" marR="0" lvl="0" indent="0" algn="l" defTabSz="914400" rtl="0" eaLnBrk="1" fontAlgn="b" latinLnBrk="0" hangingPunct="1">
                        <a:lnSpc>
                          <a:spcPct val="95000"/>
                        </a:lnSpc>
                        <a:spcBef>
                          <a:spcPts val="0"/>
                        </a:spcBef>
                        <a:spcAft>
                          <a:spcPts val="0"/>
                        </a:spcAft>
                        <a:buClrTx/>
                        <a:buSzTx/>
                        <a:buFontTx/>
                        <a:buNone/>
                        <a:tabLst/>
                        <a:defRPr/>
                      </a:pPr>
                      <a:r>
                        <a:rPr lang="en-US" sz="2000" b="0" u="none" strike="noStrike" dirty="0">
                          <a:solidFill>
                            <a:schemeClr val="tx1"/>
                          </a:solidFill>
                          <a:effectLst/>
                        </a:rPr>
                        <a:t>Intangible assets (IA)</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r>
                        <a:rPr lang="en-US" sz="2000" b="0" i="0" u="none" strike="noStrike" dirty="0">
                          <a:solidFill>
                            <a:schemeClr val="tx1"/>
                          </a:solidFill>
                          <a:effectLst/>
                          <a:latin typeface="Calibri" panose="020F0502020204030204" pitchFamily="34" charset="0"/>
                        </a:rPr>
                        <a:t>Equity (E)</a:t>
                      </a:r>
                    </a:p>
                  </a:txBody>
                  <a:tcPr marL="4233" marR="4233" marT="9144" marB="9144" anchor="b">
                    <a:noFill/>
                  </a:tcPr>
                </a:tc>
                <a:extLst>
                  <a:ext uri="{0D108BD9-81ED-4DB2-BD59-A6C34878D82A}">
                    <a16:rowId xmlns:a16="http://schemas.microsoft.com/office/drawing/2014/main" val="10000"/>
                  </a:ext>
                </a:extLst>
              </a:tr>
              <a:tr h="182245">
                <a:tc>
                  <a:txBody>
                    <a:bodyPr/>
                    <a:lstStyle/>
                    <a:p>
                      <a:pPr marL="0" marR="0" lvl="0" indent="0" algn="l" defTabSz="914400" rtl="0" eaLnBrk="1" fontAlgn="b" latinLnBrk="0" hangingPunct="1">
                        <a:lnSpc>
                          <a:spcPct val="95000"/>
                        </a:lnSpc>
                        <a:spcBef>
                          <a:spcPts val="0"/>
                        </a:spcBef>
                        <a:spcAft>
                          <a:spcPts val="0"/>
                        </a:spcAft>
                        <a:buClrTx/>
                        <a:buSzTx/>
                        <a:buFontTx/>
                        <a:buNone/>
                        <a:tabLst/>
                        <a:defRPr/>
                      </a:pPr>
                      <a:r>
                        <a:rPr lang="en-US" sz="2000" b="0" u="none" strike="noStrike" dirty="0">
                          <a:solidFill>
                            <a:schemeClr val="tx1"/>
                          </a:solidFill>
                          <a:effectLst/>
                        </a:rPr>
                        <a:t>Property, plant, and equipment (PPE)</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r>
                        <a:rPr lang="en-US" sz="2000" b="0" u="none" strike="noStrike" dirty="0">
                          <a:solidFill>
                            <a:schemeClr val="tx1"/>
                          </a:solidFill>
                          <a:effectLst/>
                        </a:rPr>
                        <a:t>Non-current liabilities (NCL)</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extLst>
                  <a:ext uri="{0D108BD9-81ED-4DB2-BD59-A6C34878D82A}">
                    <a16:rowId xmlns:a16="http://schemas.microsoft.com/office/drawing/2014/main" val="10001"/>
                  </a:ext>
                </a:extLst>
              </a:tr>
              <a:tr h="182245">
                <a:tc>
                  <a:txBody>
                    <a:bodyPr/>
                    <a:lstStyle/>
                    <a:p>
                      <a:pPr algn="l" fontAlgn="b">
                        <a:lnSpc>
                          <a:spcPct val="95000"/>
                        </a:lnSpc>
                      </a:pPr>
                      <a:r>
                        <a:rPr lang="en-US" sz="2000" b="0" u="none" strike="noStrike" dirty="0">
                          <a:solidFill>
                            <a:schemeClr val="tx1"/>
                          </a:solidFill>
                          <a:effectLst/>
                        </a:rPr>
                        <a:t>Long-term investments (LTI)</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r>
                        <a:rPr lang="en-US" sz="2000" b="0" u="none" strike="noStrike" dirty="0">
                          <a:solidFill>
                            <a:schemeClr val="tx1"/>
                          </a:solidFill>
                          <a:effectLst/>
                        </a:rPr>
                        <a:t>Current</a:t>
                      </a:r>
                      <a:r>
                        <a:rPr lang="en-US" sz="2000" b="0" u="none" strike="noStrike" baseline="0" dirty="0">
                          <a:solidFill>
                            <a:schemeClr val="tx1"/>
                          </a:solidFill>
                          <a:effectLst/>
                        </a:rPr>
                        <a:t> </a:t>
                      </a:r>
                      <a:r>
                        <a:rPr lang="en-US" sz="2000" b="0" u="none" strike="noStrike" dirty="0">
                          <a:solidFill>
                            <a:schemeClr val="tx1"/>
                          </a:solidFill>
                          <a:effectLst/>
                        </a:rPr>
                        <a:t>liabilities (CL)</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extLst>
                  <a:ext uri="{0D108BD9-81ED-4DB2-BD59-A6C34878D82A}">
                    <a16:rowId xmlns:a16="http://schemas.microsoft.com/office/drawing/2014/main" val="10002"/>
                  </a:ext>
                </a:extLst>
              </a:tr>
              <a:tr h="182245">
                <a:tc>
                  <a:txBody>
                    <a:bodyPr/>
                    <a:lstStyle/>
                    <a:p>
                      <a:pPr marL="0" marR="0" lvl="0" indent="0" algn="l" defTabSz="914400" rtl="0" eaLnBrk="1" fontAlgn="b" latinLnBrk="0" hangingPunct="1">
                        <a:lnSpc>
                          <a:spcPct val="95000"/>
                        </a:lnSpc>
                        <a:spcBef>
                          <a:spcPts val="0"/>
                        </a:spcBef>
                        <a:spcAft>
                          <a:spcPts val="0"/>
                        </a:spcAft>
                        <a:buClrTx/>
                        <a:buSzTx/>
                        <a:buFontTx/>
                        <a:buNone/>
                        <a:tabLst/>
                        <a:defRPr/>
                      </a:pPr>
                      <a:r>
                        <a:rPr lang="en-US" sz="2000" b="0" u="none" strike="noStrike" dirty="0">
                          <a:solidFill>
                            <a:schemeClr val="tx1"/>
                          </a:solidFill>
                          <a:effectLst/>
                        </a:rPr>
                        <a:t>Current assets (CA)</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724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
          <p:cNvSpPr>
            <a:spLocks noGrp="1"/>
          </p:cNvSpPr>
          <p:nvPr>
            <p:ph type="title" idx="4294967295"/>
          </p:nvPr>
        </p:nvSpPr>
        <p:spPr>
          <a:xfrm>
            <a:off x="309562" y="228600"/>
            <a:ext cx="8529638" cy="692497"/>
          </a:xfrm>
          <a:prstGeom prst="rect">
            <a:avLst/>
          </a:prstGeom>
          <a:solidFill>
            <a:schemeClr val="bg2"/>
          </a:solidFill>
        </p:spPr>
        <p:txBody>
          <a:bodyPr wrap="square" tIns="91440">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Step 2 Enter Adjustments</a:t>
            </a:r>
          </a:p>
        </p:txBody>
      </p:sp>
      <p:sp>
        <p:nvSpPr>
          <p:cNvPr id="6" name="Slide Number Placeholder "/>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descr="Text is accessible to screen readers."/>
          <p:cNvSpPr>
            <a:spLocks noGrp="1"/>
          </p:cNvSpPr>
          <p:nvPr>
            <p:ph sz="quarter" idx="4294967295"/>
          </p:nvPr>
        </p:nvSpPr>
        <p:spPr>
          <a:xfrm>
            <a:off x="310776" y="914400"/>
            <a:ext cx="8534400" cy="5441950"/>
          </a:xfrm>
          <a:prstGeom prst="rect">
            <a:avLst/>
          </a:prstGeom>
        </p:spPr>
        <p:txBody>
          <a:bodyPr/>
          <a:lstStyle/>
          <a:p>
            <a:pPr marL="0" indent="0">
              <a:buNone/>
            </a:pPr>
            <a:r>
              <a:rPr lang="en-US" sz="2000" b="1" dirty="0"/>
              <a:t>The adjustments are the same as in Illustration 3.23.</a:t>
            </a:r>
          </a:p>
          <a:p>
            <a:pPr marL="346075" indent="-346075">
              <a:buFont typeface="+mj-lt"/>
              <a:buAutoNum type="alphaLcPeriod"/>
            </a:pPr>
            <a:r>
              <a:rPr lang="en-US" sz="2000" dirty="0"/>
              <a:t>Yazici debits an additional account, Supplies Expense, ₺1,500 for the cost of supplies used, and credits Supplies ₺1,500.</a:t>
            </a:r>
          </a:p>
          <a:p>
            <a:pPr marL="346075" indent="-346075">
              <a:buFont typeface="+mj-lt"/>
              <a:buAutoNum type="alphaLcPeriod"/>
            </a:pPr>
            <a:r>
              <a:rPr lang="en-US" sz="2000" dirty="0"/>
              <a:t>Yazici debits an additional account, Insurance Expense, ₺50 for the insurance that has expired, and credits Prepaid Insurance ₺50.</a:t>
            </a:r>
          </a:p>
          <a:p>
            <a:pPr marL="346075" indent="-346075">
              <a:buFont typeface="+mj-lt"/>
              <a:buAutoNum type="alphaLcPeriod"/>
            </a:pPr>
            <a:r>
              <a:rPr lang="en-US" sz="2000" dirty="0"/>
              <a:t>The company needs two additional depreciation accounts. It debits Depreciation Expense ₺40 for the month’s depreciation, and credits Accumulated Depreciation—Equipment ₺40.</a:t>
            </a:r>
          </a:p>
          <a:p>
            <a:pPr marL="346075" indent="-346075">
              <a:buFont typeface="+mj-lt"/>
              <a:buAutoNum type="alphaLcPeriod"/>
            </a:pPr>
            <a:r>
              <a:rPr lang="en-US" sz="2000" dirty="0"/>
              <a:t>Yazici debits Unearned Service Revenue ₺400 for services performed, and credits Service Revenue ₺400.</a:t>
            </a:r>
          </a:p>
          <a:p>
            <a:pPr marL="346075" indent="-346075">
              <a:buFont typeface="+mj-lt"/>
              <a:buAutoNum type="alphaLcPeriod"/>
            </a:pPr>
            <a:r>
              <a:rPr lang="en-US" sz="2000" dirty="0"/>
              <a:t>Yazici debits an additional account, Accounts Receivable, ₺200 for services performed but not billed, and credits Service Revenue ₺200.</a:t>
            </a:r>
          </a:p>
          <a:p>
            <a:pPr marL="346075" indent="-346075">
              <a:buFont typeface="+mj-lt"/>
              <a:buAutoNum type="alphaLcPeriod"/>
            </a:pPr>
            <a:r>
              <a:rPr lang="en-US" sz="2000" dirty="0"/>
              <a:t>The company needs two additional accounts relating to interest. It debits Interest Expense ₺50 for accrued interest, and credits Interest Payable ₺50.</a:t>
            </a:r>
          </a:p>
          <a:p>
            <a:pPr marL="346075" indent="-346075">
              <a:buFont typeface="+mj-lt"/>
              <a:buAutoNum type="alphaLcPeriod"/>
            </a:pPr>
            <a:r>
              <a:rPr lang="en-US" sz="2000" dirty="0"/>
              <a:t>Yazici debits Salaries and Wages Expense ₺1,200 for accrued salaries, and credits an additional account, Salaries and Wages Payable, ₺1,200.</a:t>
            </a:r>
            <a:endParaRPr lang="en-US" altLang="en-US" sz="6000" dirty="0"/>
          </a:p>
        </p:txBody>
      </p:sp>
      <p:sp>
        <p:nvSpPr>
          <p:cNvPr id="9"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9267474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304800" y="1828800"/>
            <a:ext cx="8534400" cy="2667000"/>
          </a:xfrm>
          <a:prstGeom prst="rect">
            <a:avLst/>
          </a:prstGeom>
        </p:spPr>
        <p:txBody>
          <a:bodyPr>
            <a:noAutofit/>
          </a:bodyPr>
          <a:lstStyle/>
          <a:p>
            <a:pPr>
              <a:lnSpc>
                <a:spcPct val="100000"/>
              </a:lnSpc>
              <a:spcBef>
                <a:spcPts val="600"/>
              </a:spcBef>
            </a:pPr>
            <a:r>
              <a:rPr lang="en-IN" b="1" dirty="0">
                <a:solidFill>
                  <a:srgbClr val="931B21"/>
                </a:solidFill>
              </a:rPr>
              <a:t>Learning Objective 5</a:t>
            </a:r>
            <a:br>
              <a:rPr lang="en-IN" b="1" dirty="0">
                <a:solidFill>
                  <a:srgbClr val="931B21"/>
                </a:solidFill>
              </a:rPr>
            </a:br>
            <a:r>
              <a:rPr lang="en-US" b="1" dirty="0">
                <a:solidFill>
                  <a:schemeClr val="accent1"/>
                </a:solidFill>
              </a:rPr>
              <a:t>Prepare Reversing </a:t>
            </a:r>
            <a:r>
              <a:rPr lang="en-US" b="1" dirty="0" smtClean="0">
                <a:solidFill>
                  <a:schemeClr val="accent1"/>
                </a:solidFill>
              </a:rPr>
              <a:t>Entries </a:t>
            </a:r>
            <a:r>
              <a:rPr lang="ko-KR" altLang="en-US" b="1" dirty="0" err="1" smtClean="0">
                <a:solidFill>
                  <a:schemeClr val="accent1"/>
                </a:solidFill>
              </a:rPr>
              <a:t>역분개</a:t>
            </a:r>
            <a:endParaRPr lang="en-US" b="1" dirty="0">
              <a:solidFill>
                <a:schemeClr val="accent1"/>
              </a:solidFill>
            </a:endParaRPr>
          </a:p>
        </p:txBody>
      </p:sp>
      <p:sp>
        <p:nvSpPr>
          <p:cNvPr id="5" name="Slide Number Placeholder "/>
          <p:cNvSpPr>
            <a:spLocks noGrp="1"/>
          </p:cNvSpPr>
          <p:nvPr>
            <p:ph type="sldNum" sz="quarter" idx="10"/>
          </p:nvPr>
        </p:nvSpPr>
        <p:spPr/>
        <p:txBody>
          <a:bodyPr/>
          <a:lstStyle/>
          <a:p>
            <a:fld id="{67B19427-F580-D146-B60E-4CADEE75497F}" type="slidenum">
              <a:rPr lang="en-US" smtClean="0"/>
              <a:pPr/>
              <a:t>70</a:t>
            </a:fld>
            <a:endParaRPr lang="en-US" dirty="0"/>
          </a:p>
        </p:txBody>
      </p:sp>
      <p:sp>
        <p:nvSpPr>
          <p:cNvPr id="6" name="Footer Placeholder "/>
          <p:cNvSpPr>
            <a:spLocks noGrp="1"/>
          </p:cNvSpPr>
          <p:nvPr>
            <p:ph type="ftr" sz="quarter" idx="11"/>
          </p:nvPr>
        </p:nvSpPr>
        <p:spPr/>
        <p:txBody>
          <a:bodyPr/>
          <a:lstStyle/>
          <a:p>
            <a:r>
              <a:rPr lang="en-US" dirty="0"/>
              <a:t>Copyright ©2019 John Wiley &amp; Sons, Inc. </a:t>
            </a:r>
          </a:p>
        </p:txBody>
      </p:sp>
      <p:sp>
        <p:nvSpPr>
          <p:cNvPr id="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Tree>
    <p:extLst>
      <p:ext uri="{BB962C8B-B14F-4D97-AF65-F5344CB8AC3E}">
        <p14:creationId xmlns:p14="http://schemas.microsoft.com/office/powerpoint/2010/main" val="562196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574675" indent="-346075">
              <a:lnSpc>
                <a:spcPct val="100000"/>
              </a:lnSpc>
              <a:spcBef>
                <a:spcPts val="1200"/>
              </a:spcBef>
              <a:buClr>
                <a:srgbClr val="990000"/>
              </a:buClr>
            </a:pPr>
            <a:r>
              <a:rPr lang="en-US" altLang="en-US" dirty="0"/>
              <a:t>It </a:t>
            </a:r>
            <a:r>
              <a:rPr lang="en-US" altLang="en-US" sz="2400" dirty="0"/>
              <a:t>is often helpful to reverse some adjusting entries before recording regular transactions of the next period</a:t>
            </a:r>
          </a:p>
          <a:p>
            <a:pPr>
              <a:buClr>
                <a:srgbClr val="00279F"/>
              </a:buClr>
            </a:pPr>
            <a:r>
              <a:rPr lang="en-US" altLang="ko-KR" sz="2000" dirty="0">
                <a:latin typeface="Times New Roman" panose="02020603050405020304" pitchFamily="18" charset="0"/>
                <a:ea typeface="굴림" panose="020B0600000101010101" pitchFamily="50" charset="-127"/>
              </a:rPr>
              <a:t>The purpose of reversing entries is to simplify the recording of a subsequent transaction related to an adjusting entry.</a:t>
            </a:r>
          </a:p>
          <a:p>
            <a:pPr>
              <a:buClr>
                <a:srgbClr val="00279F"/>
              </a:buClr>
            </a:pPr>
            <a:r>
              <a:rPr lang="en-US" altLang="ko-KR" sz="2000" dirty="0">
                <a:latin typeface="Times New Roman" panose="02020603050405020304" pitchFamily="18" charset="0"/>
                <a:ea typeface="굴림" panose="020B0600000101010101" pitchFamily="50" charset="-127"/>
              </a:rPr>
              <a:t>Reversing entries are most often used to reverse two types of adjusting entries:  </a:t>
            </a:r>
            <a:r>
              <a:rPr lang="en-US" altLang="ko-KR" sz="2000" dirty="0">
                <a:solidFill>
                  <a:srgbClr val="00279F"/>
                </a:solidFill>
                <a:latin typeface="Times New Roman" panose="02020603050405020304" pitchFamily="18" charset="0"/>
                <a:ea typeface="굴림" panose="020B0600000101010101" pitchFamily="50" charset="-127"/>
              </a:rPr>
              <a:t>accrued revenues </a:t>
            </a:r>
            <a:r>
              <a:rPr lang="en-US" altLang="ko-KR" sz="2000" dirty="0">
                <a:latin typeface="Times New Roman" panose="02020603050405020304" pitchFamily="18" charset="0"/>
                <a:ea typeface="굴림" panose="020B0600000101010101" pitchFamily="50" charset="-127"/>
              </a:rPr>
              <a:t>and </a:t>
            </a:r>
            <a:r>
              <a:rPr lang="en-US" altLang="ko-KR" sz="2000" dirty="0">
                <a:solidFill>
                  <a:srgbClr val="00279F"/>
                </a:solidFill>
                <a:latin typeface="Times New Roman" panose="02020603050405020304" pitchFamily="18" charset="0"/>
                <a:ea typeface="굴림" panose="020B0600000101010101" pitchFamily="50" charset="-127"/>
              </a:rPr>
              <a:t>accrued expenses</a:t>
            </a:r>
            <a:r>
              <a:rPr lang="en-US" altLang="ko-KR" sz="2000" dirty="0">
                <a:latin typeface="Times New Roman" panose="02020603050405020304" pitchFamily="18" charset="0"/>
                <a:ea typeface="굴림" panose="020B0600000101010101" pitchFamily="50" charset="-127"/>
              </a:rPr>
              <a:t>.</a:t>
            </a:r>
          </a:p>
          <a:p>
            <a:pPr marL="574675" indent="-346075">
              <a:lnSpc>
                <a:spcPct val="100000"/>
              </a:lnSpc>
              <a:spcBef>
                <a:spcPts val="1200"/>
              </a:spcBef>
              <a:buClr>
                <a:srgbClr val="990000"/>
              </a:buClr>
            </a:pPr>
            <a:r>
              <a:rPr lang="en-US" altLang="en-US" sz="2400" dirty="0" smtClean="0"/>
              <a:t>Companies </a:t>
            </a:r>
            <a:r>
              <a:rPr lang="en-US" altLang="en-US" sz="2400" dirty="0"/>
              <a:t>make a reversing entry at </a:t>
            </a:r>
            <a:r>
              <a:rPr lang="en-US" altLang="en-US" sz="2400" b="1" dirty="0"/>
              <a:t>beginning</a:t>
            </a:r>
            <a:r>
              <a:rPr lang="en-US" altLang="en-US" sz="2400" dirty="0"/>
              <a:t> of next accounting period</a:t>
            </a:r>
          </a:p>
          <a:p>
            <a:pPr marL="574675" indent="-346075">
              <a:lnSpc>
                <a:spcPct val="100000"/>
              </a:lnSpc>
              <a:spcBef>
                <a:spcPts val="1200"/>
              </a:spcBef>
              <a:buClr>
                <a:srgbClr val="990000"/>
              </a:buClr>
            </a:pPr>
            <a:r>
              <a:rPr lang="en-US" altLang="en-US" sz="2400" dirty="0"/>
              <a:t>Each reversing entry is </a:t>
            </a:r>
            <a:r>
              <a:rPr lang="en-US" altLang="en-US" sz="2400" b="1" dirty="0"/>
              <a:t>exact opposite </a:t>
            </a:r>
            <a:r>
              <a:rPr lang="en-US" altLang="en-US" sz="2400" dirty="0"/>
              <a:t>of adjusting entry made in previous period</a:t>
            </a:r>
          </a:p>
          <a:p>
            <a:pPr marL="574675" indent="-346075">
              <a:lnSpc>
                <a:spcPct val="100000"/>
              </a:lnSpc>
              <a:spcBef>
                <a:spcPts val="1200"/>
              </a:spcBef>
              <a:buClr>
                <a:srgbClr val="990000"/>
              </a:buClr>
            </a:pPr>
            <a:r>
              <a:rPr lang="en-US" altLang="en-US" sz="2400" dirty="0"/>
              <a:t>Use of reversing entries </a:t>
            </a:r>
            <a:r>
              <a:rPr lang="en-US" altLang="en-US" sz="2400" b="1" dirty="0"/>
              <a:t>does not change </a:t>
            </a:r>
            <a:r>
              <a:rPr lang="en-US" altLang="en-US" sz="2400" dirty="0"/>
              <a:t>amounts reported in the financial statements</a:t>
            </a:r>
          </a:p>
          <a:p>
            <a:pPr marL="0" indent="0">
              <a:lnSpc>
                <a:spcPct val="100000"/>
              </a:lnSpc>
              <a:spcBef>
                <a:spcPts val="1200"/>
              </a:spcBef>
              <a:buNone/>
              <a:defRPr/>
            </a:pPr>
            <a:endParaRPr lang="en-US" sz="32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3000" b="1" dirty="0">
                <a:solidFill>
                  <a:schemeClr val="accent1"/>
                </a:solidFill>
                <a:latin typeface="Calibri" panose="020F0502020204030204" pitchFamily="34" charset="0"/>
                <a:cs typeface="Calibri" panose="020F0502020204030204" pitchFamily="34" charset="0"/>
              </a:rPr>
              <a:t>Appendix 4A</a:t>
            </a:r>
            <a:r>
              <a:rPr lang="en-US" sz="4000" b="1" dirty="0">
                <a:solidFill>
                  <a:schemeClr val="accent1"/>
                </a:solidFill>
                <a:latin typeface="Calibri" panose="020F0502020204030204" pitchFamily="34" charset="0"/>
                <a:cs typeface="Calibri" panose="020F0502020204030204" pitchFamily="34" charset="0"/>
              </a:rPr>
              <a:t>  Reversing Entries</a:t>
            </a:r>
            <a:endParaRPr lang="en-US" b="1" dirty="0">
              <a:solidFill>
                <a:srgbClr val="196E78"/>
              </a:solidFill>
            </a:endParaRPr>
          </a:p>
        </p:txBody>
      </p:sp>
    </p:spTree>
    <p:extLst>
      <p:ext uri="{BB962C8B-B14F-4D97-AF65-F5344CB8AC3E}">
        <p14:creationId xmlns:p14="http://schemas.microsoft.com/office/powerpoint/2010/main" val="14827782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72</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lnSpc>
                <a:spcPct val="100000"/>
              </a:lnSpc>
              <a:spcBef>
                <a:spcPts val="1200"/>
              </a:spcBef>
              <a:buNone/>
            </a:pPr>
            <a:r>
              <a:rPr lang="en-US" sz="2400" dirty="0"/>
              <a:t>We use the salaries expense transactions for Yazici Advertising as illustrated in Chapters 2, 3, and 4. </a:t>
            </a:r>
          </a:p>
          <a:p>
            <a:pPr marL="457200" indent="-457200">
              <a:lnSpc>
                <a:spcPct val="100000"/>
              </a:lnSpc>
              <a:spcBef>
                <a:spcPts val="1200"/>
              </a:spcBef>
              <a:buFont typeface="+mj-lt"/>
              <a:buAutoNum type="arabicPeriod"/>
            </a:pPr>
            <a:r>
              <a:rPr lang="en-US" sz="2400" dirty="0"/>
              <a:t>October 26 (initial salary entry): Yazici pays ₺4,000 of salaries and wages earned between October 15 and October 26.</a:t>
            </a:r>
          </a:p>
          <a:p>
            <a:pPr marL="457200" indent="-457200">
              <a:lnSpc>
                <a:spcPct val="100000"/>
              </a:lnSpc>
              <a:spcBef>
                <a:spcPts val="1200"/>
              </a:spcBef>
              <a:buFont typeface="+mj-lt"/>
              <a:buAutoNum type="arabicPeriod"/>
            </a:pPr>
            <a:r>
              <a:rPr lang="en-US" sz="2400" dirty="0"/>
              <a:t>October 31 (adjusting entry): Salaries and wages earned between October 29 and October 31 are ₺1,200. The company will pay these in the November 9 payroll.</a:t>
            </a:r>
          </a:p>
          <a:p>
            <a:pPr marL="457200" indent="-457200">
              <a:lnSpc>
                <a:spcPct val="100000"/>
              </a:lnSpc>
              <a:spcBef>
                <a:spcPts val="1200"/>
              </a:spcBef>
              <a:buFont typeface="+mj-lt"/>
              <a:buAutoNum type="arabicPeriod"/>
            </a:pPr>
            <a:r>
              <a:rPr lang="en-US" sz="2400" dirty="0"/>
              <a:t>November 9 (subsequent salary entry): Salaries and wages paid are ₺4,000. Of this amount, ₺1,200 applied to accrued salaries and wages payable and ₺2,800 was earned between November 1 and November 9.</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cs typeface="Calibri" panose="020F0502020204030204" pitchFamily="34" charset="0"/>
              </a:rPr>
              <a:t>Reversing Entries Example </a:t>
            </a:r>
            <a:r>
              <a:rPr lang="en-US" sz="2000" dirty="0">
                <a:solidFill>
                  <a:schemeClr val="accent1"/>
                </a:solidFill>
                <a:latin typeface="Calibri" panose="020F0502020204030204" pitchFamily="34" charset="0"/>
                <a:cs typeface="Calibri" panose="020F0502020204030204" pitchFamily="34" charset="0"/>
              </a:rPr>
              <a:t>(1 of 3)</a:t>
            </a:r>
            <a:endParaRPr lang="en-US" sz="2000" dirty="0">
              <a:solidFill>
                <a:srgbClr val="196E78"/>
              </a:solidFill>
            </a:endParaRPr>
          </a:p>
        </p:txBody>
      </p:sp>
    </p:spTree>
    <p:extLst>
      <p:ext uri="{BB962C8B-B14F-4D97-AF65-F5344CB8AC3E}">
        <p14:creationId xmlns:p14="http://schemas.microsoft.com/office/powerpoint/2010/main" val="41454370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mn-lt"/>
              </a:rPr>
              <a:pPr/>
              <a:t>73</a:t>
            </a:fld>
            <a:endParaRPr lang="en-US" dirty="0">
              <a:latin typeface="+mn-lt"/>
            </a:endParaRPr>
          </a:p>
        </p:txBody>
      </p:sp>
      <p:sp>
        <p:nvSpPr>
          <p:cNvPr id="5" name="Footer Placeholder "/>
          <p:cNvSpPr>
            <a:spLocks noGrp="1"/>
          </p:cNvSpPr>
          <p:nvPr>
            <p:ph type="ftr" sz="quarter" idx="11"/>
          </p:nvPr>
        </p:nvSpPr>
        <p:spPr/>
        <p:txBody>
          <a:bodyPr/>
          <a:lstStyle/>
          <a:p>
            <a:r>
              <a:rPr lang="en-US" dirty="0">
                <a:latin typeface="+mn-lt"/>
              </a:rPr>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sp>
        <p:nvSpPr>
          <p:cNvPr id="8" name="Title "/>
          <p:cNvSpPr>
            <a:spLocks noGrp="1"/>
          </p:cNvSpPr>
          <p:nvPr>
            <p:ph type="title" idx="4294967295"/>
          </p:nvPr>
        </p:nvSpPr>
        <p:spPr>
          <a:xfrm>
            <a:off x="309562" y="649069"/>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cs typeface="Calibri" panose="020F0502020204030204" pitchFamily="34" charset="0"/>
              </a:rPr>
              <a:t>Reversing Entries Example </a:t>
            </a:r>
            <a:r>
              <a:rPr lang="en-US" sz="2000" dirty="0">
                <a:solidFill>
                  <a:schemeClr val="accent1"/>
                </a:solidFill>
                <a:latin typeface="Calibri" panose="020F0502020204030204" pitchFamily="34" charset="0"/>
                <a:cs typeface="Calibri" panose="020F0502020204030204" pitchFamily="34" charset="0"/>
              </a:rPr>
              <a:t>(2 of 3)</a:t>
            </a:r>
            <a:endParaRPr lang="en-US" b="1" dirty="0">
              <a:solidFill>
                <a:srgbClr val="196E78"/>
              </a:solidFill>
              <a:latin typeface="+mn-lt"/>
            </a:endParaRPr>
          </a:p>
        </p:txBody>
      </p:sp>
      <p:sp>
        <p:nvSpPr>
          <p:cNvPr id="32" name="Text Box 24"/>
          <p:cNvSpPr txBox="1">
            <a:spLocks noChangeArrowheads="1"/>
          </p:cNvSpPr>
          <p:nvPr/>
        </p:nvSpPr>
        <p:spPr bwMode="auto">
          <a:xfrm>
            <a:off x="990600" y="4642884"/>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No reversing entry is made.</a:t>
            </a:r>
          </a:p>
        </p:txBody>
      </p:sp>
      <p:sp>
        <p:nvSpPr>
          <p:cNvPr id="33" name="Text Box 22"/>
          <p:cNvSpPr txBox="1">
            <a:spLocks noChangeArrowheads="1"/>
          </p:cNvSpPr>
          <p:nvPr/>
        </p:nvSpPr>
        <p:spPr bwMode="auto">
          <a:xfrm>
            <a:off x="1447800" y="4414284"/>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Reversing Entry</a:t>
            </a:r>
          </a:p>
        </p:txBody>
      </p:sp>
      <p:sp>
        <p:nvSpPr>
          <p:cNvPr id="34" name="Text Box 9"/>
          <p:cNvSpPr txBox="1">
            <a:spLocks noChangeArrowheads="1"/>
          </p:cNvSpPr>
          <p:nvPr/>
        </p:nvSpPr>
        <p:spPr bwMode="auto">
          <a:xfrm>
            <a:off x="990600" y="1371600"/>
            <a:ext cx="2667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600" dirty="0">
                <a:solidFill>
                  <a:schemeClr val="tx1"/>
                </a:solidFill>
                <a:latin typeface="+mn-lt"/>
              </a:rPr>
              <a:t>WITHOUT Reversing Entries                (per appendix)</a:t>
            </a:r>
          </a:p>
        </p:txBody>
      </p:sp>
      <p:sp>
        <p:nvSpPr>
          <p:cNvPr id="35" name="Text Box 8"/>
          <p:cNvSpPr txBox="1">
            <a:spLocks noChangeArrowheads="1"/>
          </p:cNvSpPr>
          <p:nvPr/>
        </p:nvSpPr>
        <p:spPr bwMode="auto">
          <a:xfrm>
            <a:off x="1447800" y="21336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Initial Salary Entry</a:t>
            </a:r>
          </a:p>
        </p:txBody>
      </p:sp>
      <p:sp>
        <p:nvSpPr>
          <p:cNvPr id="36" name="Text Box 12"/>
          <p:cNvSpPr txBox="1">
            <a:spLocks noChangeArrowheads="1"/>
          </p:cNvSpPr>
          <p:nvPr/>
        </p:nvSpPr>
        <p:spPr bwMode="auto">
          <a:xfrm>
            <a:off x="304800" y="23622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Oct. 26	</a:t>
            </a:r>
          </a:p>
        </p:txBody>
      </p:sp>
      <p:sp>
        <p:nvSpPr>
          <p:cNvPr id="37" name="Text Box 14"/>
          <p:cNvSpPr txBox="1">
            <a:spLocks noChangeArrowheads="1"/>
          </p:cNvSpPr>
          <p:nvPr/>
        </p:nvSpPr>
        <p:spPr bwMode="auto">
          <a:xfrm>
            <a:off x="1447800" y="2892133"/>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Adjusting Entry</a:t>
            </a:r>
          </a:p>
        </p:txBody>
      </p:sp>
      <p:sp>
        <p:nvSpPr>
          <p:cNvPr id="38" name="Text Box 18"/>
          <p:cNvSpPr txBox="1">
            <a:spLocks noChangeArrowheads="1"/>
          </p:cNvSpPr>
          <p:nvPr/>
        </p:nvSpPr>
        <p:spPr bwMode="auto">
          <a:xfrm>
            <a:off x="1447800" y="3673475"/>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Closing Entry</a:t>
            </a:r>
          </a:p>
        </p:txBody>
      </p:sp>
      <p:sp>
        <p:nvSpPr>
          <p:cNvPr id="40" name="Text Box 27"/>
          <p:cNvSpPr txBox="1">
            <a:spLocks noChangeArrowheads="1"/>
          </p:cNvSpPr>
          <p:nvPr/>
        </p:nvSpPr>
        <p:spPr bwMode="auto">
          <a:xfrm>
            <a:off x="1295400" y="5176211"/>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Subsequent Salary Entry</a:t>
            </a:r>
          </a:p>
        </p:txBody>
      </p:sp>
      <p:sp>
        <p:nvSpPr>
          <p:cNvPr id="43" name="Text Box 36"/>
          <p:cNvSpPr txBox="1">
            <a:spLocks noChangeArrowheads="1"/>
          </p:cNvSpPr>
          <p:nvPr/>
        </p:nvSpPr>
        <p:spPr bwMode="auto">
          <a:xfrm>
            <a:off x="304800" y="4642884"/>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Nov. 1	</a:t>
            </a:r>
          </a:p>
        </p:txBody>
      </p:sp>
      <p:sp>
        <p:nvSpPr>
          <p:cNvPr id="46" name="Text Box 24"/>
          <p:cNvSpPr txBox="1">
            <a:spLocks noChangeArrowheads="1"/>
          </p:cNvSpPr>
          <p:nvPr/>
        </p:nvSpPr>
        <p:spPr bwMode="auto">
          <a:xfrm>
            <a:off x="990600" y="2365594"/>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chemeClr val="tx1"/>
                </a:solidFill>
                <a:latin typeface="+mn-lt"/>
              </a:rPr>
              <a:t>Salaries and Wages Expense	4,000</a:t>
            </a:r>
          </a:p>
        </p:txBody>
      </p:sp>
      <p:sp>
        <p:nvSpPr>
          <p:cNvPr id="47" name="Text Box 26"/>
          <p:cNvSpPr txBox="1">
            <a:spLocks noChangeArrowheads="1"/>
          </p:cNvSpPr>
          <p:nvPr/>
        </p:nvSpPr>
        <p:spPr bwMode="auto">
          <a:xfrm>
            <a:off x="990600" y="2594194"/>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marL="228600" indent="-228600">
              <a:spcBef>
                <a:spcPct val="50000"/>
              </a:spcBef>
              <a:buClrTx/>
              <a:buSzTx/>
              <a:buFontTx/>
              <a:buNone/>
            </a:pPr>
            <a:r>
              <a:rPr lang="en-US" altLang="en-US" sz="1400" dirty="0">
                <a:solidFill>
                  <a:schemeClr val="tx1"/>
                </a:solidFill>
                <a:latin typeface="+mn-lt"/>
              </a:rPr>
              <a:t>	Cash	4,000</a:t>
            </a:r>
          </a:p>
        </p:txBody>
      </p:sp>
      <p:sp>
        <p:nvSpPr>
          <p:cNvPr id="48" name="Text Box 12"/>
          <p:cNvSpPr txBox="1">
            <a:spLocks noChangeArrowheads="1"/>
          </p:cNvSpPr>
          <p:nvPr/>
        </p:nvSpPr>
        <p:spPr bwMode="auto">
          <a:xfrm>
            <a:off x="304800" y="310485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Oct. 31	</a:t>
            </a:r>
          </a:p>
        </p:txBody>
      </p:sp>
      <p:sp>
        <p:nvSpPr>
          <p:cNvPr id="49" name="Text Box 24"/>
          <p:cNvSpPr txBox="1">
            <a:spLocks noChangeArrowheads="1"/>
          </p:cNvSpPr>
          <p:nvPr/>
        </p:nvSpPr>
        <p:spPr bwMode="auto">
          <a:xfrm>
            <a:off x="990600" y="3108252"/>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chemeClr val="tx1"/>
                </a:solidFill>
                <a:latin typeface="+mn-lt"/>
              </a:rPr>
              <a:t>Salaries and Wages Expense	1,200</a:t>
            </a:r>
          </a:p>
        </p:txBody>
      </p:sp>
      <p:sp>
        <p:nvSpPr>
          <p:cNvPr id="50" name="Text Box 26"/>
          <p:cNvSpPr txBox="1">
            <a:spLocks noChangeArrowheads="1"/>
          </p:cNvSpPr>
          <p:nvPr/>
        </p:nvSpPr>
        <p:spPr bwMode="auto">
          <a:xfrm>
            <a:off x="990600" y="3336852"/>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marL="228600" indent="-228600">
              <a:spcBef>
                <a:spcPct val="50000"/>
              </a:spcBef>
              <a:buClrTx/>
              <a:buSzTx/>
              <a:buFontTx/>
              <a:buNone/>
            </a:pPr>
            <a:r>
              <a:rPr lang="en-US" altLang="en-US" sz="1400" dirty="0">
                <a:solidFill>
                  <a:schemeClr val="tx1"/>
                </a:solidFill>
                <a:latin typeface="+mn-lt"/>
              </a:rPr>
              <a:t>	Salaries and Wages Payable	1,200</a:t>
            </a:r>
          </a:p>
        </p:txBody>
      </p:sp>
      <p:sp>
        <p:nvSpPr>
          <p:cNvPr id="51" name="Text Box 12"/>
          <p:cNvSpPr txBox="1">
            <a:spLocks noChangeArrowheads="1"/>
          </p:cNvSpPr>
          <p:nvPr/>
        </p:nvSpPr>
        <p:spPr bwMode="auto">
          <a:xfrm>
            <a:off x="304800" y="3882806"/>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Oct. 31	</a:t>
            </a:r>
          </a:p>
        </p:txBody>
      </p:sp>
      <p:sp>
        <p:nvSpPr>
          <p:cNvPr id="52" name="Text Box 24"/>
          <p:cNvSpPr txBox="1">
            <a:spLocks noChangeArrowheads="1"/>
          </p:cNvSpPr>
          <p:nvPr/>
        </p:nvSpPr>
        <p:spPr bwMode="auto">
          <a:xfrm>
            <a:off x="990600" y="3886200"/>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chemeClr val="tx1"/>
                </a:solidFill>
                <a:latin typeface="+mn-lt"/>
              </a:rPr>
              <a:t>Income Summary	5,200</a:t>
            </a:r>
          </a:p>
        </p:txBody>
      </p:sp>
      <p:sp>
        <p:nvSpPr>
          <p:cNvPr id="53" name="Text Box 26"/>
          <p:cNvSpPr txBox="1">
            <a:spLocks noChangeArrowheads="1"/>
          </p:cNvSpPr>
          <p:nvPr/>
        </p:nvSpPr>
        <p:spPr bwMode="auto">
          <a:xfrm>
            <a:off x="990600" y="4114800"/>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marL="228600" indent="-228600">
              <a:spcBef>
                <a:spcPct val="50000"/>
              </a:spcBef>
              <a:buClrTx/>
              <a:buSzTx/>
              <a:buFontTx/>
              <a:buNone/>
            </a:pPr>
            <a:r>
              <a:rPr lang="en-US" altLang="en-US" sz="1400" dirty="0">
                <a:solidFill>
                  <a:schemeClr val="tx1"/>
                </a:solidFill>
                <a:latin typeface="+mn-lt"/>
              </a:rPr>
              <a:t>	Salaries and Wages Expense	5,200</a:t>
            </a:r>
          </a:p>
        </p:txBody>
      </p:sp>
      <p:sp>
        <p:nvSpPr>
          <p:cNvPr id="54" name="Text Box 12"/>
          <p:cNvSpPr txBox="1">
            <a:spLocks noChangeArrowheads="1"/>
          </p:cNvSpPr>
          <p:nvPr/>
        </p:nvSpPr>
        <p:spPr bwMode="auto">
          <a:xfrm>
            <a:off x="304800" y="5388936"/>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Nov. 9	</a:t>
            </a:r>
          </a:p>
        </p:txBody>
      </p:sp>
      <p:sp>
        <p:nvSpPr>
          <p:cNvPr id="55" name="Text Box 24"/>
          <p:cNvSpPr txBox="1">
            <a:spLocks noChangeArrowheads="1"/>
          </p:cNvSpPr>
          <p:nvPr/>
        </p:nvSpPr>
        <p:spPr bwMode="auto">
          <a:xfrm>
            <a:off x="990600" y="5392330"/>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chemeClr val="tx1"/>
                </a:solidFill>
                <a:latin typeface="+mn-lt"/>
              </a:rPr>
              <a:t>Salaries and Wages Payable	1,200</a:t>
            </a:r>
          </a:p>
        </p:txBody>
      </p:sp>
      <p:sp>
        <p:nvSpPr>
          <p:cNvPr id="56" name="Text Box 26"/>
          <p:cNvSpPr txBox="1">
            <a:spLocks noChangeArrowheads="1"/>
          </p:cNvSpPr>
          <p:nvPr/>
        </p:nvSpPr>
        <p:spPr bwMode="auto">
          <a:xfrm>
            <a:off x="990600" y="5620930"/>
            <a:ext cx="3515078"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marL="0" indent="0">
              <a:spcBef>
                <a:spcPct val="50000"/>
              </a:spcBef>
              <a:buClrTx/>
              <a:buSzTx/>
              <a:buFontTx/>
              <a:buNone/>
              <a:tabLst>
                <a:tab pos="2801938" algn="r"/>
                <a:tab pos="3829050" algn="r"/>
              </a:tabLst>
            </a:pPr>
            <a:r>
              <a:rPr lang="en-US" altLang="en-US" sz="1400" dirty="0">
                <a:solidFill>
                  <a:schemeClr val="tx1"/>
                </a:solidFill>
                <a:latin typeface="+mn-lt"/>
              </a:rPr>
              <a:t>Salaries and Wages Expense	2,800</a:t>
            </a:r>
          </a:p>
        </p:txBody>
      </p:sp>
      <p:sp>
        <p:nvSpPr>
          <p:cNvPr id="57" name="Text Box 24"/>
          <p:cNvSpPr txBox="1">
            <a:spLocks noChangeArrowheads="1"/>
          </p:cNvSpPr>
          <p:nvPr/>
        </p:nvSpPr>
        <p:spPr bwMode="auto">
          <a:xfrm>
            <a:off x="990600" y="5867400"/>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marL="228600">
              <a:spcBef>
                <a:spcPct val="50000"/>
              </a:spcBef>
              <a:buClrTx/>
              <a:buSzTx/>
              <a:buFontTx/>
              <a:buNone/>
              <a:tabLst>
                <a:tab pos="3317875" algn="r"/>
              </a:tabLst>
            </a:pPr>
            <a:r>
              <a:rPr lang="en-US" altLang="en-US" sz="1400" dirty="0">
                <a:solidFill>
                  <a:schemeClr val="tx1"/>
                </a:solidFill>
                <a:latin typeface="+mn-lt"/>
              </a:rPr>
              <a:t>Cash	4,000</a:t>
            </a:r>
          </a:p>
        </p:txBody>
      </p:sp>
      <p:sp>
        <p:nvSpPr>
          <p:cNvPr id="61" name="Text Box 22"/>
          <p:cNvSpPr txBox="1">
            <a:spLocks noChangeArrowheads="1"/>
          </p:cNvSpPr>
          <p:nvPr/>
        </p:nvSpPr>
        <p:spPr bwMode="auto">
          <a:xfrm>
            <a:off x="5933722" y="4414284"/>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Reversing Entry</a:t>
            </a:r>
          </a:p>
        </p:txBody>
      </p:sp>
      <p:sp>
        <p:nvSpPr>
          <p:cNvPr id="62" name="Text Box 9"/>
          <p:cNvSpPr txBox="1">
            <a:spLocks noChangeArrowheads="1"/>
          </p:cNvSpPr>
          <p:nvPr/>
        </p:nvSpPr>
        <p:spPr bwMode="auto">
          <a:xfrm>
            <a:off x="5476522" y="1371600"/>
            <a:ext cx="2667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600" dirty="0">
                <a:solidFill>
                  <a:schemeClr val="tx1"/>
                </a:solidFill>
                <a:latin typeface="+mn-lt"/>
              </a:rPr>
              <a:t>WITH Reversing Entries                (per appendix)</a:t>
            </a:r>
          </a:p>
        </p:txBody>
      </p:sp>
      <p:sp>
        <p:nvSpPr>
          <p:cNvPr id="63" name="Text Box 8"/>
          <p:cNvSpPr txBox="1">
            <a:spLocks noChangeArrowheads="1"/>
          </p:cNvSpPr>
          <p:nvPr/>
        </p:nvSpPr>
        <p:spPr bwMode="auto">
          <a:xfrm>
            <a:off x="5933722" y="21336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Initial Salary Entry</a:t>
            </a:r>
          </a:p>
        </p:txBody>
      </p:sp>
      <p:sp>
        <p:nvSpPr>
          <p:cNvPr id="64" name="Text Box 12"/>
          <p:cNvSpPr txBox="1">
            <a:spLocks noChangeArrowheads="1"/>
          </p:cNvSpPr>
          <p:nvPr/>
        </p:nvSpPr>
        <p:spPr bwMode="auto">
          <a:xfrm>
            <a:off x="4790722" y="23622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Oct. 26	</a:t>
            </a:r>
          </a:p>
        </p:txBody>
      </p:sp>
      <p:sp>
        <p:nvSpPr>
          <p:cNvPr id="65" name="Text Box 14"/>
          <p:cNvSpPr txBox="1">
            <a:spLocks noChangeArrowheads="1"/>
          </p:cNvSpPr>
          <p:nvPr/>
        </p:nvSpPr>
        <p:spPr bwMode="auto">
          <a:xfrm>
            <a:off x="5933722" y="2892133"/>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Adjusting Entry</a:t>
            </a:r>
          </a:p>
        </p:txBody>
      </p:sp>
      <p:sp>
        <p:nvSpPr>
          <p:cNvPr id="66" name="Text Box 18"/>
          <p:cNvSpPr txBox="1">
            <a:spLocks noChangeArrowheads="1"/>
          </p:cNvSpPr>
          <p:nvPr/>
        </p:nvSpPr>
        <p:spPr bwMode="auto">
          <a:xfrm>
            <a:off x="5933722" y="3673475"/>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Closing Entry</a:t>
            </a:r>
          </a:p>
        </p:txBody>
      </p:sp>
      <p:sp>
        <p:nvSpPr>
          <p:cNvPr id="67" name="Text Box 27"/>
          <p:cNvSpPr txBox="1">
            <a:spLocks noChangeArrowheads="1"/>
          </p:cNvSpPr>
          <p:nvPr/>
        </p:nvSpPr>
        <p:spPr bwMode="auto">
          <a:xfrm>
            <a:off x="5781322" y="5176211"/>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u="sng" dirty="0">
                <a:solidFill>
                  <a:schemeClr val="tx1"/>
                </a:solidFill>
                <a:latin typeface="+mn-lt"/>
              </a:rPr>
              <a:t>Subsequent Salary Entry</a:t>
            </a:r>
          </a:p>
        </p:txBody>
      </p:sp>
      <p:sp>
        <p:nvSpPr>
          <p:cNvPr id="69" name="Text Box 24"/>
          <p:cNvSpPr txBox="1">
            <a:spLocks noChangeArrowheads="1"/>
          </p:cNvSpPr>
          <p:nvPr/>
        </p:nvSpPr>
        <p:spPr bwMode="auto">
          <a:xfrm>
            <a:off x="5476522" y="2365594"/>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chemeClr val="tx1"/>
                </a:solidFill>
                <a:latin typeface="+mn-lt"/>
              </a:rPr>
              <a:t>(Same entry)</a:t>
            </a:r>
          </a:p>
        </p:txBody>
      </p:sp>
      <p:sp>
        <p:nvSpPr>
          <p:cNvPr id="71" name="Text Box 12"/>
          <p:cNvSpPr txBox="1">
            <a:spLocks noChangeArrowheads="1"/>
          </p:cNvSpPr>
          <p:nvPr/>
        </p:nvSpPr>
        <p:spPr bwMode="auto">
          <a:xfrm>
            <a:off x="4790722" y="310485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Oct. 31	</a:t>
            </a:r>
          </a:p>
        </p:txBody>
      </p:sp>
      <p:sp>
        <p:nvSpPr>
          <p:cNvPr id="72" name="Text Box 24"/>
          <p:cNvSpPr txBox="1">
            <a:spLocks noChangeArrowheads="1"/>
          </p:cNvSpPr>
          <p:nvPr/>
        </p:nvSpPr>
        <p:spPr bwMode="auto">
          <a:xfrm>
            <a:off x="5476522" y="3108252"/>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chemeClr val="tx1"/>
                </a:solidFill>
                <a:latin typeface="+mn-lt"/>
              </a:rPr>
              <a:t>(Same entry)</a:t>
            </a:r>
          </a:p>
        </p:txBody>
      </p:sp>
      <p:sp>
        <p:nvSpPr>
          <p:cNvPr id="74" name="Text Box 12"/>
          <p:cNvSpPr txBox="1">
            <a:spLocks noChangeArrowheads="1"/>
          </p:cNvSpPr>
          <p:nvPr/>
        </p:nvSpPr>
        <p:spPr bwMode="auto">
          <a:xfrm>
            <a:off x="4790722" y="3882806"/>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Oct. 31	</a:t>
            </a:r>
          </a:p>
        </p:txBody>
      </p:sp>
      <p:sp>
        <p:nvSpPr>
          <p:cNvPr id="75" name="Text Box 24"/>
          <p:cNvSpPr txBox="1">
            <a:spLocks noChangeArrowheads="1"/>
          </p:cNvSpPr>
          <p:nvPr/>
        </p:nvSpPr>
        <p:spPr bwMode="auto">
          <a:xfrm>
            <a:off x="5476522" y="3886200"/>
            <a:ext cx="3515078"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chemeClr val="tx1"/>
                </a:solidFill>
                <a:latin typeface="+mn-lt"/>
              </a:rPr>
              <a:t>(Same entry)</a:t>
            </a:r>
          </a:p>
        </p:txBody>
      </p:sp>
      <p:sp>
        <p:nvSpPr>
          <p:cNvPr id="77" name="Text Box 12"/>
          <p:cNvSpPr txBox="1">
            <a:spLocks noChangeArrowheads="1"/>
          </p:cNvSpPr>
          <p:nvPr/>
        </p:nvSpPr>
        <p:spPr bwMode="auto">
          <a:xfrm>
            <a:off x="4790722" y="5388936"/>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Nov. 9	</a:t>
            </a:r>
          </a:p>
        </p:txBody>
      </p:sp>
      <p:sp>
        <p:nvSpPr>
          <p:cNvPr id="78" name="Text Box 24"/>
          <p:cNvSpPr txBox="1">
            <a:spLocks noChangeArrowheads="1"/>
          </p:cNvSpPr>
          <p:nvPr/>
        </p:nvSpPr>
        <p:spPr bwMode="auto">
          <a:xfrm>
            <a:off x="5476522" y="5392330"/>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rgbClr val="990000"/>
                </a:solidFill>
                <a:latin typeface="+mn-lt"/>
              </a:rPr>
              <a:t>Salaries and Wages Expense	4,000</a:t>
            </a:r>
          </a:p>
        </p:txBody>
      </p:sp>
      <p:sp>
        <p:nvSpPr>
          <p:cNvPr id="79" name="Text Box 26"/>
          <p:cNvSpPr txBox="1">
            <a:spLocks noChangeArrowheads="1"/>
          </p:cNvSpPr>
          <p:nvPr/>
        </p:nvSpPr>
        <p:spPr bwMode="auto">
          <a:xfrm>
            <a:off x="5476522" y="5620930"/>
            <a:ext cx="3515078"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marL="228600" indent="0">
              <a:spcBef>
                <a:spcPct val="50000"/>
              </a:spcBef>
              <a:buClrTx/>
              <a:buSzTx/>
              <a:buFontTx/>
              <a:buNone/>
              <a:tabLst>
                <a:tab pos="3317875" algn="r"/>
                <a:tab pos="3829050" algn="r"/>
              </a:tabLst>
            </a:pPr>
            <a:r>
              <a:rPr lang="en-US" altLang="en-US" sz="1400" dirty="0">
                <a:solidFill>
                  <a:srgbClr val="990000"/>
                </a:solidFill>
                <a:latin typeface="+mn-lt"/>
              </a:rPr>
              <a:t>Cash	4,000</a:t>
            </a:r>
          </a:p>
        </p:txBody>
      </p:sp>
      <p:sp>
        <p:nvSpPr>
          <p:cNvPr id="81" name="Text Box 12"/>
          <p:cNvSpPr txBox="1">
            <a:spLocks noChangeArrowheads="1"/>
          </p:cNvSpPr>
          <p:nvPr/>
        </p:nvSpPr>
        <p:spPr bwMode="auto">
          <a:xfrm>
            <a:off x="4790722" y="46482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chemeClr val="tx1"/>
                </a:solidFill>
                <a:latin typeface="+mn-lt"/>
              </a:rPr>
              <a:t>Nov. 1	</a:t>
            </a:r>
          </a:p>
        </p:txBody>
      </p:sp>
      <p:sp>
        <p:nvSpPr>
          <p:cNvPr id="82" name="Text Box 24"/>
          <p:cNvSpPr txBox="1">
            <a:spLocks noChangeArrowheads="1"/>
          </p:cNvSpPr>
          <p:nvPr/>
        </p:nvSpPr>
        <p:spPr bwMode="auto">
          <a:xfrm>
            <a:off x="5476522" y="4651594"/>
            <a:ext cx="3515078" cy="30480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tabLst>
                <a:tab pos="2801938" algn="r"/>
              </a:tabLst>
            </a:pPr>
            <a:r>
              <a:rPr lang="en-US" altLang="en-US" sz="1400" dirty="0">
                <a:solidFill>
                  <a:srgbClr val="990000"/>
                </a:solidFill>
                <a:latin typeface="+mn-lt"/>
              </a:rPr>
              <a:t>Salaries and Wages Payable	1,200</a:t>
            </a:r>
          </a:p>
        </p:txBody>
      </p:sp>
      <p:sp>
        <p:nvSpPr>
          <p:cNvPr id="83" name="Text Box 26"/>
          <p:cNvSpPr txBox="1">
            <a:spLocks noChangeArrowheads="1"/>
          </p:cNvSpPr>
          <p:nvPr/>
        </p:nvSpPr>
        <p:spPr bwMode="auto">
          <a:xfrm>
            <a:off x="5476522" y="4880194"/>
            <a:ext cx="3515078"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marL="228600" indent="0">
              <a:spcBef>
                <a:spcPct val="50000"/>
              </a:spcBef>
              <a:buClrTx/>
              <a:buSzTx/>
              <a:buFontTx/>
              <a:buNone/>
              <a:tabLst>
                <a:tab pos="3317875" algn="r"/>
                <a:tab pos="3829050" algn="r"/>
              </a:tabLst>
            </a:pPr>
            <a:r>
              <a:rPr lang="en-US" altLang="en-US" sz="1400" dirty="0">
                <a:solidFill>
                  <a:srgbClr val="990000"/>
                </a:solidFill>
                <a:latin typeface="+mn-lt"/>
              </a:rPr>
              <a:t>Salaries and Wages Expense	1,200</a:t>
            </a:r>
          </a:p>
        </p:txBody>
      </p:sp>
      <p:cxnSp>
        <p:nvCxnSpPr>
          <p:cNvPr id="85" name="Straight Connector 84" descr="vertical line dividing illustration"/>
          <p:cNvCxnSpPr>
            <a:stCxn id="8" idx="2"/>
          </p:cNvCxnSpPr>
          <p:nvPr/>
        </p:nvCxnSpPr>
        <p:spPr>
          <a:xfrm flipH="1">
            <a:off x="4645819" y="1295400"/>
            <a:ext cx="4762" cy="49924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8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2" grpId="0"/>
      <p:bldP spid="75" grpId="0"/>
      <p:bldP spid="78" grpId="0"/>
      <p:bldP spid="79" grpId="0"/>
      <p:bldP spid="82" grpId="0"/>
      <p:bldP spid="8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74</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5</a:t>
            </a:r>
          </a:p>
        </p:txBody>
      </p:sp>
      <p:graphicFrame>
        <p:nvGraphicFramePr>
          <p:cNvPr id="9" name="Table 8" descr="Table is accessible to screen readers."/>
          <p:cNvGraphicFramePr>
            <a:graphicFrameLocks noGrp="1"/>
          </p:cNvGraphicFramePr>
          <p:nvPr>
            <p:extLst>
              <p:ext uri="{D42A27DB-BD31-4B8C-83A1-F6EECF244321}">
                <p14:modId xmlns:p14="http://schemas.microsoft.com/office/powerpoint/2010/main" val="2617644"/>
              </p:ext>
            </p:extLst>
          </p:nvPr>
        </p:nvGraphicFramePr>
        <p:xfrm>
          <a:off x="914400" y="1600200"/>
          <a:ext cx="7162799" cy="476250"/>
        </p:xfrm>
        <a:graphic>
          <a:graphicData uri="http://schemas.openxmlformats.org/drawingml/2006/table">
            <a:tbl>
              <a:tblPr firstRow="1">
                <a:tableStyleId>{5C22544A-7EE6-4342-B048-85BDC9FD1C3A}</a:tableStyleId>
              </a:tblPr>
              <a:tblGrid>
                <a:gridCol w="7162799">
                  <a:extLst>
                    <a:ext uri="{9D8B030D-6E8A-4147-A177-3AD203B41FA5}">
                      <a16:colId xmlns:a16="http://schemas.microsoft.com/office/drawing/2014/main" val="20000"/>
                    </a:ext>
                  </a:extLst>
                </a:gridCol>
              </a:tblGrid>
              <a:tr h="476250">
                <a:tc>
                  <a:txBody>
                    <a:bodyPr/>
                    <a:lstStyle/>
                    <a:p>
                      <a:pPr algn="ctr" fontAlgn="b"/>
                      <a:r>
                        <a:rPr lang="en-US" sz="2400" b="1" u="none" strike="noStrike" dirty="0">
                          <a:solidFill>
                            <a:schemeClr val="tx1"/>
                          </a:solidFill>
                          <a:effectLst/>
                        </a:rPr>
                        <a:t>Salaries and Wages Expense</a:t>
                      </a:r>
                      <a:endParaRPr lang="en-US" sz="2400" b="1" i="0" u="none" strike="noStrike" dirty="0">
                        <a:solidFill>
                          <a:schemeClr val="tx1"/>
                        </a:solidFill>
                        <a:effectLst/>
                        <a:latin typeface="Calibri" panose="020F0502020204030204" pitchFamily="34" charset="0"/>
                      </a:endParaRPr>
                    </a:p>
                  </a:txBody>
                  <a:tcPr marL="4031" marR="4031" marT="0" marB="9144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descr="Table is accessible to screen readers."/>
          <p:cNvGraphicFramePr>
            <a:graphicFrameLocks noGrp="1"/>
          </p:cNvGraphicFramePr>
          <p:nvPr>
            <p:extLst>
              <p:ext uri="{D42A27DB-BD31-4B8C-83A1-F6EECF244321}">
                <p14:modId xmlns:p14="http://schemas.microsoft.com/office/powerpoint/2010/main" val="13603486"/>
              </p:ext>
            </p:extLst>
          </p:nvPr>
        </p:nvGraphicFramePr>
        <p:xfrm>
          <a:off x="914400" y="4533900"/>
          <a:ext cx="7162799" cy="476250"/>
        </p:xfrm>
        <a:graphic>
          <a:graphicData uri="http://schemas.openxmlformats.org/drawingml/2006/table">
            <a:tbl>
              <a:tblPr firstRow="1">
                <a:tableStyleId>{5C22544A-7EE6-4342-B048-85BDC9FD1C3A}</a:tableStyleId>
              </a:tblPr>
              <a:tblGrid>
                <a:gridCol w="7162799">
                  <a:extLst>
                    <a:ext uri="{9D8B030D-6E8A-4147-A177-3AD203B41FA5}">
                      <a16:colId xmlns:a16="http://schemas.microsoft.com/office/drawing/2014/main" val="20000"/>
                    </a:ext>
                  </a:extLst>
                </a:gridCol>
              </a:tblGrid>
              <a:tr h="476250">
                <a:tc>
                  <a:txBody>
                    <a:bodyPr/>
                    <a:lstStyle/>
                    <a:p>
                      <a:pPr algn="ctr" fontAlgn="b"/>
                      <a:r>
                        <a:rPr lang="en-US" sz="2400" b="1" u="none" strike="noStrike" dirty="0">
                          <a:solidFill>
                            <a:schemeClr val="tx1"/>
                          </a:solidFill>
                          <a:effectLst/>
                        </a:rPr>
                        <a:t>Salaries and Wages Payable</a:t>
                      </a:r>
                      <a:endParaRPr lang="en-US" sz="2400" b="1" i="0" u="none" strike="noStrike" dirty="0">
                        <a:solidFill>
                          <a:schemeClr val="tx1"/>
                        </a:solidFill>
                        <a:effectLst/>
                        <a:latin typeface="Calibri" panose="020F0502020204030204" pitchFamily="34" charset="0"/>
                      </a:endParaRPr>
                    </a:p>
                  </a:txBody>
                  <a:tcPr marL="4031" marR="4031" marT="0" marB="9144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Table 10" descr="Table is accessible to screen readers."/>
          <p:cNvGraphicFramePr>
            <a:graphicFrameLocks noGrp="1"/>
          </p:cNvGraphicFramePr>
          <p:nvPr>
            <p:extLst>
              <p:ext uri="{D42A27DB-BD31-4B8C-83A1-F6EECF244321}">
                <p14:modId xmlns:p14="http://schemas.microsoft.com/office/powerpoint/2010/main" val="4268066622"/>
              </p:ext>
            </p:extLst>
          </p:nvPr>
        </p:nvGraphicFramePr>
        <p:xfrm>
          <a:off x="914400" y="2079704"/>
          <a:ext cx="7162799" cy="190500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0000"/>
                    </a:ext>
                  </a:extLst>
                </a:gridCol>
                <a:gridCol w="1206956">
                  <a:extLst>
                    <a:ext uri="{9D8B030D-6E8A-4147-A177-3AD203B41FA5}">
                      <a16:colId xmlns:a16="http://schemas.microsoft.com/office/drawing/2014/main" val="20001"/>
                    </a:ext>
                  </a:extLst>
                </a:gridCol>
                <a:gridCol w="2298244">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476250">
                <a:tc>
                  <a:txBody>
                    <a:bodyPr/>
                    <a:lstStyle/>
                    <a:p>
                      <a:pPr algn="l" fontAlgn="b"/>
                      <a:r>
                        <a:rPr lang="en-US" sz="2400" b="0" u="none" strike="noStrike" dirty="0">
                          <a:effectLst/>
                        </a:rPr>
                        <a:t>10/26 Paid</a:t>
                      </a:r>
                      <a:endParaRPr lang="en-US" sz="2400" b="0" i="0" u="none" strike="noStrike" dirty="0">
                        <a:solidFill>
                          <a:srgbClr val="000000"/>
                        </a:solidFill>
                        <a:effectLst/>
                        <a:latin typeface="Calibri" panose="020F0502020204030204" pitchFamily="34" charset="0"/>
                      </a:endParaRPr>
                    </a:p>
                  </a:txBody>
                  <a:tcPr marR="4031"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400" b="0" u="none" strike="noStrike" kern="1200" dirty="0">
                          <a:solidFill>
                            <a:schemeClr val="dk1"/>
                          </a:solidFill>
                          <a:effectLst/>
                          <a:latin typeface="+mn-lt"/>
                          <a:ea typeface="+mn-ea"/>
                          <a:cs typeface="+mn-cs"/>
                        </a:rPr>
                        <a:t>4,000</a:t>
                      </a:r>
                    </a:p>
                  </a:txBody>
                  <a:tcPr marL="4031"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050" dirty="0">
                          <a:solidFill>
                            <a:schemeClr val="bg1"/>
                          </a:solidFill>
                        </a:rPr>
                        <a:t>Blank</a:t>
                      </a:r>
                    </a:p>
                  </a:txBody>
                  <a:tcPr marR="100584"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050" dirty="0">
                          <a:solidFill>
                            <a:schemeClr val="bg1"/>
                          </a:solidFill>
                        </a:rPr>
                        <a:t>Blank</a:t>
                      </a:r>
                    </a:p>
                  </a:txBody>
                  <a:tcPr marL="4031" marR="4572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l"/>
                      <a:r>
                        <a:rPr lang="en-US" sz="2400" b="0" u="none" strike="noStrike" kern="1200" dirty="0">
                          <a:solidFill>
                            <a:schemeClr val="dk1"/>
                          </a:solidFill>
                          <a:effectLst/>
                          <a:latin typeface="+mn-lt"/>
                          <a:ea typeface="+mn-ea"/>
                          <a:cs typeface="+mn-cs"/>
                        </a:rPr>
                        <a:t>10/31 Adjusting</a:t>
                      </a:r>
                    </a:p>
                  </a:txBody>
                  <a:tcPr marR="4031"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u="none" strike="noStrike" kern="1200" dirty="0">
                          <a:solidFill>
                            <a:schemeClr val="dk1"/>
                          </a:solidFill>
                          <a:effectLst/>
                          <a:latin typeface="+mn-lt"/>
                          <a:ea typeface="+mn-ea"/>
                          <a:cs typeface="+mn-cs"/>
                        </a:rPr>
                        <a:t>1,200</a:t>
                      </a:r>
                    </a:p>
                  </a:txBody>
                  <a:tcPr marL="4031" anchor="b">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dirty="0">
                          <a:solidFill>
                            <a:schemeClr val="bg1"/>
                          </a:solidFill>
                        </a:rPr>
                        <a:t>Blank</a:t>
                      </a:r>
                    </a:p>
                  </a:txBody>
                  <a:tcPr marR="100584" anchor="b">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dirty="0">
                          <a:solidFill>
                            <a:schemeClr val="bg1"/>
                          </a:solidFill>
                        </a:rPr>
                        <a:t>Blank</a:t>
                      </a:r>
                    </a:p>
                  </a:txBody>
                  <a:tcPr marL="4031" marR="4572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r>
                        <a:rPr lang="en-US" sz="1050" dirty="0">
                          <a:solidFill>
                            <a:schemeClr val="bg1"/>
                          </a:solidFill>
                        </a:rPr>
                        <a:t>Blank</a:t>
                      </a:r>
                      <a:endParaRPr lang="en-US" sz="2400" b="0" dirty="0"/>
                    </a:p>
                  </a:txBody>
                  <a:tcPr marR="4031" anchor="b">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dirty="0"/>
                        <a:t>5,200</a:t>
                      </a:r>
                    </a:p>
                  </a:txBody>
                  <a:tcPr marL="4031"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0" i="0" u="none" strike="noStrike" kern="1200" dirty="0">
                          <a:solidFill>
                            <a:srgbClr val="000000"/>
                          </a:solidFill>
                          <a:effectLst/>
                          <a:latin typeface="Calibri" panose="020F0502020204030204" pitchFamily="34" charset="0"/>
                          <a:ea typeface="+mn-ea"/>
                          <a:cs typeface="+mn-cs"/>
                        </a:rPr>
                        <a:t>10/31 Closing</a:t>
                      </a:r>
                    </a:p>
                  </a:txBody>
                  <a:tcPr marR="4031"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400" b="0" i="0" u="none" strike="noStrike" dirty="0">
                          <a:solidFill>
                            <a:srgbClr val="000000"/>
                          </a:solidFill>
                          <a:effectLst/>
                          <a:latin typeface="Calibri" panose="020F0502020204030204" pitchFamily="34" charset="0"/>
                        </a:rPr>
                        <a:t>5,200</a:t>
                      </a:r>
                    </a:p>
                  </a:txBody>
                  <a:tcPr marL="4031" marR="45720" anchor="b">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11/9   Paid</a:t>
                      </a:r>
                    </a:p>
                  </a:txBody>
                  <a:tcPr marR="4031" anchor="b">
                    <a:lnL w="12700" cmpd="sng">
                      <a:noFill/>
                    </a:lnL>
                    <a:lnR w="12700" cmpd="sng">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dirty="0"/>
                        <a:t>4,000</a:t>
                      </a:r>
                    </a:p>
                  </a:txBody>
                  <a:tcPr marL="4031"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i="0" u="none" strike="noStrike" kern="1200" dirty="0">
                          <a:solidFill>
                            <a:srgbClr val="990000"/>
                          </a:solidFill>
                          <a:effectLst/>
                          <a:latin typeface="Calibri" panose="020F0502020204030204" pitchFamily="34" charset="0"/>
                          <a:ea typeface="+mn-ea"/>
                          <a:cs typeface="+mn-cs"/>
                        </a:rPr>
                        <a:t>11/1   Reversing</a:t>
                      </a:r>
                    </a:p>
                  </a:txBody>
                  <a:tcPr marR="100584"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400" b="1" i="0" u="none" strike="noStrike" dirty="0">
                          <a:solidFill>
                            <a:srgbClr val="990000"/>
                          </a:solidFill>
                          <a:effectLst/>
                          <a:latin typeface="Calibri" panose="020F0502020204030204" pitchFamily="34" charset="0"/>
                        </a:rPr>
                        <a:t>1,200</a:t>
                      </a:r>
                    </a:p>
                  </a:txBody>
                  <a:tcPr marL="4031" marR="45720" anchor="b">
                    <a:lnL w="12700" cmpd="sng">
                      <a:noFill/>
                    </a:lnL>
                    <a:lnR w="12700" cmpd="sng">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3" name="Table 12" descr="Table is accessible to screen readers."/>
          <p:cNvGraphicFramePr>
            <a:graphicFrameLocks noGrp="1"/>
          </p:cNvGraphicFramePr>
          <p:nvPr>
            <p:extLst>
              <p:ext uri="{D42A27DB-BD31-4B8C-83A1-F6EECF244321}">
                <p14:modId xmlns:p14="http://schemas.microsoft.com/office/powerpoint/2010/main" val="2828380133"/>
              </p:ext>
            </p:extLst>
          </p:nvPr>
        </p:nvGraphicFramePr>
        <p:xfrm>
          <a:off x="914400" y="5012472"/>
          <a:ext cx="7162799" cy="476250"/>
        </p:xfrm>
        <a:graphic>
          <a:graphicData uri="http://schemas.openxmlformats.org/drawingml/2006/table">
            <a:tbl>
              <a:tblPr firstRow="1">
                <a:tableStyleId>{5C22544A-7EE6-4342-B048-85BDC9FD1C3A}</a:tableStyleId>
              </a:tblPr>
              <a:tblGrid>
                <a:gridCol w="2362200">
                  <a:extLst>
                    <a:ext uri="{9D8B030D-6E8A-4147-A177-3AD203B41FA5}">
                      <a16:colId xmlns:a16="http://schemas.microsoft.com/office/drawing/2014/main" val="20000"/>
                    </a:ext>
                  </a:extLst>
                </a:gridCol>
                <a:gridCol w="1283156">
                  <a:extLst>
                    <a:ext uri="{9D8B030D-6E8A-4147-A177-3AD203B41FA5}">
                      <a16:colId xmlns:a16="http://schemas.microsoft.com/office/drawing/2014/main" val="20001"/>
                    </a:ext>
                  </a:extLst>
                </a:gridCol>
                <a:gridCol w="2298244">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476250">
                <a:tc>
                  <a:txBody>
                    <a:bodyPr/>
                    <a:lstStyle/>
                    <a:p>
                      <a:pPr algn="l" fontAlgn="b"/>
                      <a:r>
                        <a:rPr lang="en-US" sz="2400" b="1" u="none" strike="noStrike" dirty="0">
                          <a:solidFill>
                            <a:srgbClr val="990000"/>
                          </a:solidFill>
                          <a:effectLst/>
                        </a:rPr>
                        <a:t>11/1   Reversing</a:t>
                      </a:r>
                      <a:endParaRPr lang="en-US" sz="2400" b="1" i="0" u="none" strike="noStrike" dirty="0">
                        <a:solidFill>
                          <a:srgbClr val="990000"/>
                        </a:solidFill>
                        <a:effectLst/>
                        <a:latin typeface="Calibri" panose="020F0502020204030204" pitchFamily="34" charset="0"/>
                      </a:endParaRPr>
                    </a:p>
                  </a:txBody>
                  <a:tcPr marR="4031"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400" b="1" u="none" strike="noStrike" kern="1200" dirty="0">
                          <a:solidFill>
                            <a:srgbClr val="990000"/>
                          </a:solidFill>
                          <a:effectLst/>
                          <a:latin typeface="+mn-lt"/>
                          <a:ea typeface="+mn-ea"/>
                          <a:cs typeface="+mn-cs"/>
                        </a:rPr>
                        <a:t>1,200</a:t>
                      </a:r>
                    </a:p>
                  </a:txBody>
                  <a:tcPr marL="4031"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400" b="0" i="0" u="none" strike="noStrike" kern="1200" dirty="0">
                          <a:solidFill>
                            <a:srgbClr val="000000"/>
                          </a:solidFill>
                          <a:effectLst/>
                          <a:latin typeface="Calibri" panose="020F0502020204030204" pitchFamily="34" charset="0"/>
                          <a:ea typeface="+mn-ea"/>
                          <a:cs typeface="+mn-cs"/>
                        </a:rPr>
                        <a:t>10/31</a:t>
                      </a:r>
                    </a:p>
                  </a:txBody>
                  <a:tcPr marR="4031"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400" b="0" i="0" u="none" strike="noStrike" dirty="0">
                          <a:solidFill>
                            <a:srgbClr val="000000"/>
                          </a:solidFill>
                          <a:effectLst/>
                          <a:latin typeface="Calibri" panose="020F0502020204030204" pitchFamily="34" charset="0"/>
                        </a:rPr>
                        <a:t>1,200</a:t>
                      </a:r>
                    </a:p>
                  </a:txBody>
                  <a:tcPr marL="4031" marR="4572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4"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cs typeface="Calibri" panose="020F0502020204030204" pitchFamily="34" charset="0"/>
              </a:rPr>
              <a:t>Reversing Entries Example </a:t>
            </a:r>
            <a:r>
              <a:rPr lang="en-US" sz="2000" dirty="0">
                <a:solidFill>
                  <a:schemeClr val="accent1"/>
                </a:solidFill>
                <a:latin typeface="Calibri" panose="020F0502020204030204" pitchFamily="34" charset="0"/>
                <a:cs typeface="Calibri" panose="020F0502020204030204" pitchFamily="34" charset="0"/>
              </a:rPr>
              <a:t>(3 of 3)</a:t>
            </a:r>
            <a:endParaRPr lang="en-US" sz="2000" dirty="0">
              <a:solidFill>
                <a:srgbClr val="196E78"/>
              </a:solidFill>
            </a:endParaRPr>
          </a:p>
        </p:txBody>
      </p:sp>
    </p:spTree>
    <p:extLst>
      <p:ext uri="{BB962C8B-B14F-4D97-AF65-F5344CB8AC3E}">
        <p14:creationId xmlns:p14="http://schemas.microsoft.com/office/powerpoint/2010/main" val="34162917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304800" y="1828800"/>
            <a:ext cx="8534400" cy="2667000"/>
          </a:xfrm>
          <a:prstGeom prst="rect">
            <a:avLst/>
          </a:prstGeom>
        </p:spPr>
        <p:txBody>
          <a:bodyPr>
            <a:noAutofit/>
          </a:bodyPr>
          <a:lstStyle/>
          <a:p>
            <a:pPr>
              <a:lnSpc>
                <a:spcPct val="100000"/>
              </a:lnSpc>
              <a:spcBef>
                <a:spcPts val="600"/>
              </a:spcBef>
            </a:pPr>
            <a:r>
              <a:rPr lang="en-IN" b="1" dirty="0">
                <a:solidFill>
                  <a:srgbClr val="931B21"/>
                </a:solidFill>
              </a:rPr>
              <a:t>Learning Objective 6</a:t>
            </a:r>
            <a:br>
              <a:rPr lang="en-IN" b="1" dirty="0">
                <a:solidFill>
                  <a:srgbClr val="931B21"/>
                </a:solidFill>
              </a:rPr>
            </a:br>
            <a:r>
              <a:rPr lang="en-US" b="1" dirty="0">
                <a:solidFill>
                  <a:schemeClr val="accent1"/>
                </a:solidFill>
              </a:rPr>
              <a:t>Compare the Procedures for the Accounting Cycle Under I F R S and U.S. G A A P</a:t>
            </a:r>
          </a:p>
        </p:txBody>
      </p:sp>
      <p:sp>
        <p:nvSpPr>
          <p:cNvPr id="5" name="Slide Number Placeholder "/>
          <p:cNvSpPr>
            <a:spLocks noGrp="1"/>
          </p:cNvSpPr>
          <p:nvPr>
            <p:ph type="sldNum" sz="quarter" idx="10"/>
          </p:nvPr>
        </p:nvSpPr>
        <p:spPr/>
        <p:txBody>
          <a:bodyPr/>
          <a:lstStyle/>
          <a:p>
            <a:fld id="{67B19427-F580-D146-B60E-4CADEE75497F}" type="slidenum">
              <a:rPr lang="en-US" smtClean="0"/>
              <a:pPr/>
              <a:t>75</a:t>
            </a:fld>
            <a:endParaRPr lang="en-US" dirty="0"/>
          </a:p>
        </p:txBody>
      </p:sp>
      <p:sp>
        <p:nvSpPr>
          <p:cNvPr id="6" name="Footer Placeholder "/>
          <p:cNvSpPr>
            <a:spLocks noGrp="1"/>
          </p:cNvSpPr>
          <p:nvPr>
            <p:ph type="ftr" sz="quarter" idx="11"/>
          </p:nvPr>
        </p:nvSpPr>
        <p:spPr/>
        <p:txBody>
          <a:bodyPr/>
          <a:lstStyle/>
          <a:p>
            <a:r>
              <a:rPr lang="en-US" dirty="0"/>
              <a:t>Copyright ©2019 John Wiley &amp; Sons, Inc. </a:t>
            </a:r>
          </a:p>
        </p:txBody>
      </p:sp>
      <p:sp>
        <p:nvSpPr>
          <p:cNvPr id="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4</a:t>
            </a:r>
          </a:p>
        </p:txBody>
      </p:sp>
    </p:spTree>
    <p:extLst>
      <p:ext uri="{BB962C8B-B14F-4D97-AF65-F5344CB8AC3E}">
        <p14:creationId xmlns:p14="http://schemas.microsoft.com/office/powerpoint/2010/main" val="23371132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76</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endParaRPr lang="en-US" sz="2400" dirty="0">
              <a:solidFill>
                <a:srgbClr val="990000"/>
              </a:solidFill>
            </a:endParaRPr>
          </a:p>
          <a:p>
            <a:pPr marL="574675" indent="-346075"/>
            <a:r>
              <a:rPr lang="en-US" sz="2400" dirty="0"/>
              <a:t>In general, G A A P follows the similar guidelines as this text for presenting items in the current asset section, except that under G A A P items are listed in order of liquidity, while under I F R S they are often listed in reverse order of liquidity. For example, under G A A P cash is listed first, but under I F R S it is listed last.</a:t>
            </a:r>
          </a:p>
          <a:p>
            <a:pPr marL="574675" indent="-346075"/>
            <a:r>
              <a:rPr lang="en-US" sz="2400" dirty="0"/>
              <a:t>Both G A A P and I F R S are increasing the use of fair value to report assets. However, at this point I F R S has adopted it more broadly. As examples, under I F R S companies can apply fair value to property, plant, and equipment; natural resources; and in some cases intangible assets.</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IFRS</a:t>
            </a:r>
            <a:endParaRPr lang="en-US" b="1" dirty="0">
              <a:solidFill>
                <a:srgbClr val="196E78"/>
              </a:solidFill>
            </a:endParaRPr>
          </a:p>
        </p:txBody>
      </p:sp>
    </p:spTree>
    <p:extLst>
      <p:ext uri="{BB962C8B-B14F-4D97-AF65-F5344CB8AC3E}">
        <p14:creationId xmlns:p14="http://schemas.microsoft.com/office/powerpoint/2010/main" val="34593759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77</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pPr marL="0" indent="0">
              <a:buNone/>
            </a:pPr>
            <a:r>
              <a:rPr lang="en-US" sz="2400" b="1" dirty="0">
                <a:solidFill>
                  <a:srgbClr val="990000"/>
                </a:solidFill>
                <a:latin typeface="Calibri" panose="020F0502020204030204" pitchFamily="34" charset="0"/>
                <a:cs typeface="Calibri" panose="020F0502020204030204" pitchFamily="34" charset="0"/>
              </a:rPr>
              <a:t>Similarities</a:t>
            </a:r>
            <a:endParaRPr lang="en-US" sz="2400" dirty="0">
              <a:solidFill>
                <a:srgbClr val="990000"/>
              </a:solidFill>
            </a:endParaRPr>
          </a:p>
          <a:p>
            <a:pPr marL="574675" indent="-346075"/>
            <a:r>
              <a:rPr lang="en-US" sz="2400" dirty="0"/>
              <a:t>Both I F R S and G A A P require disclosures about (1) accounting policies followed, (2) judgments that management has made in the process of applying the entity’s accounting policies, and (3) the key assumptions and estimation uncertainty that could result in a material adjustment to the carrying amounts of assets and liabilities within the next financial year.</a:t>
            </a:r>
          </a:p>
          <a:p>
            <a:pPr marL="574675" indent="-346075"/>
            <a:r>
              <a:rPr lang="en-US" sz="2400" dirty="0"/>
              <a:t>Comparative prior-period information must be presented and financial statements must be prepared annually.</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IFRS </a:t>
            </a:r>
            <a:r>
              <a:rPr lang="en-US" sz="2000" dirty="0">
                <a:solidFill>
                  <a:schemeClr val="accent1"/>
                </a:solidFill>
                <a:latin typeface="Calibri" panose="020F0502020204030204" pitchFamily="34" charset="0"/>
                <a:ea typeface="Source Sans Pro" charset="0"/>
                <a:cs typeface="Calibri" panose="020F0502020204030204" pitchFamily="34" charset="0"/>
              </a:rPr>
              <a:t>(1 of 5)</a:t>
            </a:r>
            <a:endParaRPr lang="en-US" sz="2000" dirty="0">
              <a:solidFill>
                <a:srgbClr val="196E78"/>
              </a:solidFill>
            </a:endParaRPr>
          </a:p>
        </p:txBody>
      </p:sp>
    </p:spTree>
    <p:extLst>
      <p:ext uri="{BB962C8B-B14F-4D97-AF65-F5344CB8AC3E}">
        <p14:creationId xmlns:p14="http://schemas.microsoft.com/office/powerpoint/2010/main" val="3741513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78</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pPr marL="0" indent="0">
              <a:buNone/>
            </a:pPr>
            <a:r>
              <a:rPr lang="en-US" sz="2400" b="1" dirty="0">
                <a:solidFill>
                  <a:srgbClr val="990000"/>
                </a:solidFill>
                <a:latin typeface="Calibri" panose="020F0502020204030204" pitchFamily="34" charset="0"/>
                <a:cs typeface="Calibri" panose="020F0502020204030204" pitchFamily="34" charset="0"/>
              </a:rPr>
              <a:t>Differences</a:t>
            </a:r>
            <a:endParaRPr lang="en-US" sz="2400" dirty="0">
              <a:solidFill>
                <a:srgbClr val="990000"/>
              </a:solidFill>
            </a:endParaRPr>
          </a:p>
          <a:p>
            <a:pPr marL="574675" indent="-346075"/>
            <a:r>
              <a:rPr lang="en-US" sz="2400" dirty="0"/>
              <a:t>I F R S officially uses the term statement of financial position in its literature, while in the United States it is often referred to as the balance sheet. </a:t>
            </a:r>
          </a:p>
          <a:p>
            <a:pPr marL="574675" indent="-346075"/>
            <a:r>
              <a:rPr lang="en-US" sz="2400" dirty="0"/>
              <a:t>I F R S requires that specific items be reported on the statement of financial position, whereas no such general standard exists in G A A P. However, under G A A P, public companies must follow U.S. Securities and Exchange Commission (S E C) regulations, which require specific line items as well. In addition, specific G A A P standards mandate certain forms of reporting statement of financial position information. The S E C guidelines are more detailed than I F R S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IFRS </a:t>
            </a:r>
            <a:r>
              <a:rPr lang="en-US" sz="2000" dirty="0">
                <a:solidFill>
                  <a:schemeClr val="accent1"/>
                </a:solidFill>
                <a:latin typeface="Calibri" panose="020F0502020204030204" pitchFamily="34" charset="0"/>
                <a:ea typeface="Source Sans Pro" charset="0"/>
                <a:cs typeface="Calibri" panose="020F0502020204030204" pitchFamily="34" charset="0"/>
              </a:rPr>
              <a:t>(2 of 5)</a:t>
            </a:r>
            <a:endParaRPr lang="en-US" b="1" dirty="0">
              <a:solidFill>
                <a:srgbClr val="196E78"/>
              </a:solidFill>
            </a:endParaRPr>
          </a:p>
        </p:txBody>
      </p:sp>
    </p:spTree>
    <p:extLst>
      <p:ext uri="{BB962C8B-B14F-4D97-AF65-F5344CB8AC3E}">
        <p14:creationId xmlns:p14="http://schemas.microsoft.com/office/powerpoint/2010/main" val="3952987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79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pPr marL="0" indent="0">
              <a:buNone/>
            </a:pPr>
            <a:r>
              <a:rPr lang="en-US" sz="2400" b="1" dirty="0">
                <a:solidFill>
                  <a:srgbClr val="990000"/>
                </a:solidFill>
                <a:latin typeface="Calibri" panose="020F0502020204030204" pitchFamily="34" charset="0"/>
                <a:cs typeface="Calibri" panose="020F0502020204030204" pitchFamily="34" charset="0"/>
              </a:rPr>
              <a:t>Differences</a:t>
            </a:r>
            <a:endParaRPr lang="en-US" sz="2400" dirty="0">
              <a:solidFill>
                <a:srgbClr val="990000"/>
              </a:solidFill>
            </a:endParaRPr>
          </a:p>
          <a:p>
            <a:pPr marL="574675" indent="-341313" algn="just">
              <a:buClr>
                <a:schemeClr val="tx1"/>
              </a:buClr>
            </a:pPr>
            <a:r>
              <a:rPr lang="en-US" sz="2400" dirty="0"/>
              <a:t>While I F R S companies often report non-current assets before current assets in their statements of financial position, this is never seen under G A A P. Also, some I F R S companies report the subtotal “net assets,” which equals total assets  minus total liabilities. This practice is also not seen under G A A P.</a:t>
            </a:r>
          </a:p>
          <a:p>
            <a:pPr marL="574675" indent="-341313" algn="just">
              <a:buClr>
                <a:schemeClr val="tx1"/>
              </a:buClr>
            </a:pPr>
            <a:r>
              <a:rPr lang="en-US" sz="2400" dirty="0"/>
              <a:t>A key difference in valuation is that under I F R S , companies, under certain conditions, can report property, plant, and equipment at cost or at fair value, whereas under G A A P this practice is not allowed.</a:t>
            </a:r>
          </a:p>
          <a:p>
            <a:pPr marL="515938" indent="-287338"/>
            <a:endParaRPr 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IFRS </a:t>
            </a:r>
            <a:r>
              <a:rPr lang="en-US" sz="2000" dirty="0">
                <a:solidFill>
                  <a:schemeClr val="accent1"/>
                </a:solidFill>
                <a:latin typeface="Calibri" panose="020F0502020204030204" pitchFamily="34" charset="0"/>
                <a:ea typeface="Source Sans Pro" charset="0"/>
                <a:cs typeface="Calibri" panose="020F0502020204030204" pitchFamily="34" charset="0"/>
              </a:rPr>
              <a:t>(3 of 5)</a:t>
            </a:r>
            <a:endParaRPr lang="en-US" b="1" dirty="0">
              <a:solidFill>
                <a:srgbClr val="196E78"/>
              </a:solidFill>
            </a:endParaRPr>
          </a:p>
        </p:txBody>
      </p:sp>
    </p:spTree>
    <p:extLst>
      <p:ext uri="{BB962C8B-B14F-4D97-AF65-F5344CB8AC3E}">
        <p14:creationId xmlns:p14="http://schemas.microsoft.com/office/powerpoint/2010/main" val="361517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able is accessible to screen readers."/>
          <p:cNvGraphicFramePr>
            <a:graphicFrameLocks noGrp="1"/>
          </p:cNvGraphicFramePr>
          <p:nvPr>
            <p:extLst>
              <p:ext uri="{D42A27DB-BD31-4B8C-83A1-F6EECF244321}">
                <p14:modId xmlns:p14="http://schemas.microsoft.com/office/powerpoint/2010/main" val="80556410"/>
              </p:ext>
            </p:extLst>
          </p:nvPr>
        </p:nvGraphicFramePr>
        <p:xfrm>
          <a:off x="216662" y="302007"/>
          <a:ext cx="8698742" cy="5870193"/>
        </p:xfrm>
        <a:graphic>
          <a:graphicData uri="http://schemas.openxmlformats.org/drawingml/2006/table">
            <a:tbl>
              <a:tblPr firstRow="1">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a:solidFill>
                            <a:schemeClr val="dk1"/>
                          </a:solidFill>
                          <a:latin typeface="+mn-lt"/>
                          <a:ea typeface="+mn-ea"/>
                          <a:cs typeface="+mn-cs"/>
                        </a:rPr>
                        <a:t>Yazici Advertising A.S.</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 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kern="1200" dirty="0">
                          <a:solidFill>
                            <a:schemeClr val="dk1"/>
                          </a:solidFill>
                          <a:effectLst/>
                          <a:latin typeface="+mn-lt"/>
                          <a:ea typeface="+mn-ea"/>
                          <a:cs typeface="+mn-cs"/>
                        </a:rPr>
                        <a:t>Share Capital—Ordinary</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Dividends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18" name="Title "/>
          <p:cNvSpPr>
            <a:spLocks noGrp="1"/>
          </p:cNvSpPr>
          <p:nvPr>
            <p:ph type="title" idx="4294967295"/>
          </p:nvPr>
        </p:nvSpPr>
        <p:spPr>
          <a:xfrm>
            <a:off x="304800" y="346973"/>
            <a:ext cx="1975814" cy="535531"/>
          </a:xfrm>
          <a:prstGeom prst="rect">
            <a:avLst/>
          </a:prstGeom>
        </p:spPr>
        <p:txBody>
          <a:bodyPr wrap="square">
            <a:spAutoFit/>
          </a:bodyPr>
          <a:lstStyle/>
          <a:p>
            <a:r>
              <a:rPr lang="en-US" sz="3200" b="1" dirty="0">
                <a:solidFill>
                  <a:schemeClr val="accent1"/>
                </a:solidFill>
                <a:latin typeface="Calibri" panose="020F0502020204030204" pitchFamily="34" charset="0"/>
                <a:ea typeface="Source Sans Pro" charset="0"/>
                <a:cs typeface="Calibri" panose="020F0502020204030204" pitchFamily="34" charset="0"/>
              </a:rPr>
              <a:t>Step 2</a:t>
            </a:r>
          </a:p>
        </p:txBody>
      </p:sp>
      <p:sp>
        <p:nvSpPr>
          <p:cNvPr id="12" name="Text Box 22"/>
          <p:cNvSpPr txBox="1">
            <a:spLocks noChangeArrowheads="1"/>
          </p:cNvSpPr>
          <p:nvPr/>
        </p:nvSpPr>
        <p:spPr bwMode="auto">
          <a:xfrm>
            <a:off x="5486400" y="1828800"/>
            <a:ext cx="3352800" cy="2557623"/>
          </a:xfrm>
          <a:prstGeom prst="rect">
            <a:avLst/>
          </a:prstGeom>
          <a:solidFill>
            <a:schemeClr val="bg2"/>
          </a:solidFill>
          <a:ln w="28575" cap="sq">
            <a:solidFill>
              <a:schemeClr val="tx1"/>
            </a:solidFill>
            <a:miter lim="800000"/>
            <a:headEnd type="none" w="sm" len="sm"/>
            <a:tailEnd type="none" w="sm" len="sm"/>
          </a:ln>
          <a:extLst/>
        </p:spPr>
        <p:txBody>
          <a:bodyPr>
            <a:spAutoFit/>
          </a:bodyPr>
          <a:lstStyle>
            <a:lvl1pPr marL="401638" indent="-401638" algn="l">
              <a:spcBef>
                <a:spcPct val="20000"/>
              </a:spcBef>
              <a:buClr>
                <a:schemeClr val="accent2"/>
              </a:buClr>
              <a:buSzPct val="75000"/>
              <a:buFont typeface="Wingdings" pitchFamily="2" charset="2"/>
              <a:buChar char="l"/>
              <a:tabLst>
                <a:tab pos="40005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0005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9pPr>
          </a:lstStyle>
          <a:p>
            <a:pPr>
              <a:lnSpc>
                <a:spcPct val="110000"/>
              </a:lnSpc>
              <a:spcBef>
                <a:spcPct val="10000"/>
              </a:spcBef>
              <a:buClrTx/>
              <a:buSzPct val="80000"/>
              <a:buFontTx/>
              <a:buNone/>
            </a:pPr>
            <a:r>
              <a:rPr lang="en-US" altLang="en-US" sz="1800" dirty="0">
                <a:solidFill>
                  <a:srgbClr val="990000"/>
                </a:solidFill>
                <a:latin typeface="+mn-lt"/>
              </a:rPr>
              <a:t>Adjustments Key:</a:t>
            </a:r>
          </a:p>
          <a:p>
            <a:pPr>
              <a:lnSpc>
                <a:spcPct val="110000"/>
              </a:lnSpc>
              <a:spcBef>
                <a:spcPct val="10000"/>
              </a:spcBef>
              <a:buClrTx/>
              <a:buSzPct val="80000"/>
              <a:buFontTx/>
              <a:buNone/>
            </a:pPr>
            <a:r>
              <a:rPr lang="en-US" altLang="en-US" sz="1800" b="0" dirty="0">
                <a:solidFill>
                  <a:srgbClr val="000000"/>
                </a:solidFill>
                <a:latin typeface="+mn-lt"/>
              </a:rPr>
              <a:t>(a) 	Supplies Used</a:t>
            </a:r>
          </a:p>
          <a:p>
            <a:pPr>
              <a:lnSpc>
                <a:spcPct val="110000"/>
              </a:lnSpc>
              <a:spcBef>
                <a:spcPct val="0"/>
              </a:spcBef>
              <a:buClrTx/>
              <a:buSzTx/>
              <a:buFontTx/>
              <a:buNone/>
            </a:pPr>
            <a:r>
              <a:rPr lang="en-US" altLang="en-US" sz="1800" b="0" dirty="0">
                <a:solidFill>
                  <a:srgbClr val="000000"/>
                </a:solidFill>
                <a:latin typeface="+mn-lt"/>
              </a:rPr>
              <a:t>(b) 	Insurance Expired</a:t>
            </a:r>
          </a:p>
          <a:p>
            <a:pPr>
              <a:lnSpc>
                <a:spcPct val="110000"/>
              </a:lnSpc>
              <a:spcBef>
                <a:spcPct val="0"/>
              </a:spcBef>
              <a:buClrTx/>
              <a:buSzTx/>
              <a:buFontTx/>
              <a:buNone/>
            </a:pPr>
            <a:r>
              <a:rPr lang="en-US" altLang="en-US" sz="1800" b="0" dirty="0">
                <a:solidFill>
                  <a:srgbClr val="000000"/>
                </a:solidFill>
                <a:latin typeface="+mn-lt"/>
              </a:rPr>
              <a:t>(c) 	Depreciation Expensed</a:t>
            </a:r>
          </a:p>
          <a:p>
            <a:pPr>
              <a:lnSpc>
                <a:spcPct val="110000"/>
              </a:lnSpc>
              <a:spcBef>
                <a:spcPct val="0"/>
              </a:spcBef>
              <a:buClrTx/>
              <a:buSzTx/>
              <a:buFontTx/>
              <a:buNone/>
            </a:pPr>
            <a:r>
              <a:rPr lang="en-US" altLang="en-US" sz="1800" b="0" dirty="0">
                <a:solidFill>
                  <a:srgbClr val="000000"/>
                </a:solidFill>
                <a:latin typeface="+mn-lt"/>
              </a:rPr>
              <a:t>(d) 	Service Revenue Recognized</a:t>
            </a:r>
          </a:p>
          <a:p>
            <a:pPr>
              <a:lnSpc>
                <a:spcPct val="110000"/>
              </a:lnSpc>
              <a:spcBef>
                <a:spcPct val="0"/>
              </a:spcBef>
              <a:buClrTx/>
              <a:buSzTx/>
              <a:buFontTx/>
              <a:buNone/>
            </a:pPr>
            <a:r>
              <a:rPr lang="en-US" altLang="en-US" sz="1800" b="0" dirty="0">
                <a:solidFill>
                  <a:srgbClr val="000000"/>
                </a:solidFill>
                <a:latin typeface="+mn-lt"/>
              </a:rPr>
              <a:t>(e) 	Service Revenue Accrued</a:t>
            </a:r>
          </a:p>
          <a:p>
            <a:pPr>
              <a:lnSpc>
                <a:spcPct val="110000"/>
              </a:lnSpc>
              <a:spcBef>
                <a:spcPct val="0"/>
              </a:spcBef>
              <a:buClrTx/>
              <a:buSzTx/>
              <a:buFontTx/>
              <a:buNone/>
            </a:pPr>
            <a:r>
              <a:rPr lang="en-US" altLang="en-US" sz="1800" b="0" dirty="0">
                <a:solidFill>
                  <a:srgbClr val="000000"/>
                </a:solidFill>
                <a:latin typeface="+mn-lt"/>
              </a:rPr>
              <a:t>(f) 	Interest Accrued</a:t>
            </a:r>
          </a:p>
          <a:p>
            <a:pPr>
              <a:lnSpc>
                <a:spcPct val="110000"/>
              </a:lnSpc>
              <a:spcBef>
                <a:spcPct val="0"/>
              </a:spcBef>
              <a:buClrTx/>
              <a:buSzTx/>
              <a:buFontTx/>
              <a:buNone/>
            </a:pPr>
            <a:r>
              <a:rPr lang="en-US" altLang="en-US" sz="1800" b="0" dirty="0">
                <a:solidFill>
                  <a:srgbClr val="000000"/>
                </a:solidFill>
                <a:latin typeface="+mn-lt"/>
              </a:rPr>
              <a:t>(g) 	Salaries Accrued</a:t>
            </a:r>
          </a:p>
        </p:txBody>
      </p:sp>
      <p:sp>
        <p:nvSpPr>
          <p:cNvPr id="9" name="Rectangle 5"/>
          <p:cNvSpPr>
            <a:spLocks noChangeArrowheads="1"/>
          </p:cNvSpPr>
          <p:nvPr/>
        </p:nvSpPr>
        <p:spPr bwMode="auto">
          <a:xfrm>
            <a:off x="5558243" y="4495800"/>
            <a:ext cx="3238500" cy="923330"/>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pPr>
            <a:r>
              <a:rPr lang="en-US" altLang="en-US" dirty="0"/>
              <a:t>Enter adjustment amounts, total adjustments columns, and check for equality.</a:t>
            </a:r>
          </a:p>
        </p:txBody>
      </p:sp>
      <p:sp>
        <p:nvSpPr>
          <p:cNvPr id="11" name="Rectangle 19"/>
          <p:cNvSpPr>
            <a:spLocks noChangeArrowheads="1"/>
          </p:cNvSpPr>
          <p:nvPr/>
        </p:nvSpPr>
        <p:spPr bwMode="auto">
          <a:xfrm>
            <a:off x="533400" y="5901072"/>
            <a:ext cx="4267200"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pPr>
            <a:r>
              <a:rPr lang="en-US" altLang="en-US" dirty="0"/>
              <a:t>Add additional accounts as needed.</a:t>
            </a:r>
          </a:p>
        </p:txBody>
      </p:sp>
      <p:sp>
        <p:nvSpPr>
          <p:cNvPr id="13" name="AutoShape 23" descr="Bracket around additional accounts added."/>
          <p:cNvSpPr>
            <a:spLocks/>
          </p:cNvSpPr>
          <p:nvPr/>
        </p:nvSpPr>
        <p:spPr bwMode="auto">
          <a:xfrm>
            <a:off x="2133600" y="4159104"/>
            <a:ext cx="152400" cy="1424940"/>
          </a:xfrm>
          <a:prstGeom prst="rightBrace">
            <a:avLst>
              <a:gd name="adj1" fmla="val 70833"/>
              <a:gd name="adj2" fmla="val 50000"/>
            </a:avLst>
          </a:prstGeom>
          <a:noFill/>
          <a:ln w="28575"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4" name="AutoShape 23" descr="Bracket around amounts for additional accounts added."/>
          <p:cNvSpPr>
            <a:spLocks/>
          </p:cNvSpPr>
          <p:nvPr/>
        </p:nvSpPr>
        <p:spPr bwMode="auto">
          <a:xfrm>
            <a:off x="4847405" y="4134502"/>
            <a:ext cx="155633" cy="1449542"/>
          </a:xfrm>
          <a:prstGeom prst="rightBrace">
            <a:avLst>
              <a:gd name="adj1" fmla="val 70833"/>
              <a:gd name="adj2" fmla="val 50000"/>
            </a:avLst>
          </a:prstGeom>
          <a:noFill/>
          <a:ln w="28575"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cxnSp>
        <p:nvCxnSpPr>
          <p:cNvPr id="15" name="AutoShape 28" descr="line towards second bracket"/>
          <p:cNvCxnSpPr>
            <a:cxnSpLocks noChangeShapeType="1"/>
            <a:stCxn id="9" idx="1"/>
            <a:endCxn id="14" idx="1"/>
          </p:cNvCxnSpPr>
          <p:nvPr/>
        </p:nvCxnSpPr>
        <p:spPr bwMode="auto">
          <a:xfrm flipH="1" flipV="1">
            <a:off x="5003038" y="4859273"/>
            <a:ext cx="555205" cy="98192"/>
          </a:xfrm>
          <a:prstGeom prst="straightConnector1">
            <a:avLst/>
          </a:prstGeom>
          <a:noFill/>
          <a:ln w="28575"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Elbow Connector 15" descr="line to first bracket"/>
          <p:cNvCxnSpPr>
            <a:stCxn id="11" idx="0"/>
            <a:endCxn id="13" idx="1"/>
          </p:cNvCxnSpPr>
          <p:nvPr/>
        </p:nvCxnSpPr>
        <p:spPr bwMode="auto">
          <a:xfrm rot="16200000" flipV="1">
            <a:off x="1961751" y="5195823"/>
            <a:ext cx="1029498" cy="381000"/>
          </a:xfrm>
          <a:prstGeom prst="bentConnector4">
            <a:avLst>
              <a:gd name="adj1" fmla="val 15397"/>
              <a:gd name="adj2" fmla="val 465"/>
            </a:avLst>
          </a:prstGeom>
          <a:noFill/>
          <a:ln w="28575"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Footer Placeholder "/>
          <p:cNvSpPr>
            <a:spLocks noGrp="1"/>
          </p:cNvSpPr>
          <p:nvPr>
            <p:ph type="ftr" sz="quarter" idx="11"/>
          </p:nvPr>
        </p:nvSpPr>
        <p:spPr/>
        <p:txBody>
          <a:bodyPr/>
          <a:lstStyle/>
          <a:p>
            <a:r>
              <a:rPr lang="en-US" dirty="0"/>
              <a:t>Copyright ©2019 John Wiley &amp; Son, Inc. </a:t>
            </a:r>
          </a:p>
        </p:txBody>
      </p:sp>
      <p:sp>
        <p:nvSpPr>
          <p:cNvPr id="6" name="Slide Number Placeholder "/>
          <p:cNvSpPr>
            <a:spLocks noGrp="1"/>
          </p:cNvSpPr>
          <p:nvPr>
            <p:ph type="sldNum" sz="quarter" idx="10"/>
          </p:nvPr>
        </p:nvSpPr>
        <p:spPr/>
        <p:txBody>
          <a:bodyPr/>
          <a:lstStyle/>
          <a:p>
            <a:fld id="{67B19427-F580-D146-B60E-4CADEE75497F}" type="slidenum">
              <a:rPr lang="en-US" smtClean="0"/>
              <a:pPr/>
              <a:t>8</a:t>
            </a:fld>
            <a:endParaRPr lang="en-US" dirty="0"/>
          </a:p>
        </p:txBody>
      </p:sp>
      <p:sp>
        <p:nvSpPr>
          <p:cNvPr id="17"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35353890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80</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pPr marL="0" indent="0">
              <a:buNone/>
            </a:pPr>
            <a:r>
              <a:rPr lang="en-US" sz="2400" b="1" dirty="0">
                <a:solidFill>
                  <a:srgbClr val="990000"/>
                </a:solidFill>
                <a:latin typeface="Calibri" panose="020F0502020204030204" pitchFamily="34" charset="0"/>
                <a:cs typeface="Calibri" panose="020F0502020204030204" pitchFamily="34" charset="0"/>
              </a:rPr>
              <a:t>Differences</a:t>
            </a:r>
            <a:endParaRPr lang="en-US" sz="2400" dirty="0">
              <a:solidFill>
                <a:srgbClr val="990000"/>
              </a:solidFill>
            </a:endParaRPr>
          </a:p>
          <a:p>
            <a:pPr marL="574675" indent="-341313" algn="just">
              <a:buClr>
                <a:schemeClr val="tx1"/>
              </a:buClr>
            </a:pPr>
            <a:r>
              <a:rPr lang="en-US" sz="2400" dirty="0"/>
              <a:t>G A A P has many differences in terminology from what are shown in your textbook. For example, in the investment category shares are called stock. Also note that Share Capital—Ordinary is referred to as Common Stock. In addition, the format used for statement of financial position presentation is often different between G A A P and I F R S .</a:t>
            </a:r>
          </a:p>
          <a:p>
            <a:pPr marL="341313" indent="-341313" algn="just">
              <a:buClr>
                <a:schemeClr val="tx1"/>
              </a:buClr>
            </a:pPr>
            <a:endParaRPr lang="en-US" sz="2400" dirty="0"/>
          </a:p>
          <a:p>
            <a:pPr marL="515938" indent="-287338"/>
            <a:endParaRPr 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IFRS </a:t>
            </a:r>
            <a:r>
              <a:rPr lang="en-US" sz="2000" dirty="0">
                <a:solidFill>
                  <a:schemeClr val="accent1"/>
                </a:solidFill>
                <a:latin typeface="Calibri" panose="020F0502020204030204" pitchFamily="34" charset="0"/>
                <a:ea typeface="Source Sans Pro" charset="0"/>
                <a:cs typeface="Calibri" panose="020F0502020204030204" pitchFamily="34" charset="0"/>
              </a:rPr>
              <a:t>(4 of 5)</a:t>
            </a:r>
            <a:endParaRPr lang="en-US" b="1" dirty="0">
              <a:solidFill>
                <a:srgbClr val="196E78"/>
              </a:solidFill>
            </a:endParaRPr>
          </a:p>
        </p:txBody>
      </p:sp>
    </p:spTree>
    <p:extLst>
      <p:ext uri="{BB962C8B-B14F-4D97-AF65-F5344CB8AC3E}">
        <p14:creationId xmlns:p14="http://schemas.microsoft.com/office/powerpoint/2010/main" val="42171166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81</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7" name="LOBL"/>
          <p:cNvSpPr>
            <a:spLocks noGrp="1"/>
          </p:cNvSpPr>
          <p:nvPr>
            <p:ph sz="quarter" idx="4294967295"/>
          </p:nvPr>
        </p:nvSpPr>
        <p:spPr>
          <a:xfrm>
            <a:off x="309562" y="1408331"/>
            <a:ext cx="8535614" cy="4763869"/>
          </a:xfrm>
          <a:prstGeom prst="rect">
            <a:avLst/>
          </a:prstGeom>
        </p:spPr>
        <p:txBody>
          <a:bodyPr/>
          <a:lstStyle/>
          <a:p>
            <a:pPr marL="0" indent="0">
              <a:buNone/>
            </a:pPr>
            <a:r>
              <a:rPr lang="en-US" sz="2400" b="1" dirty="0">
                <a:solidFill>
                  <a:srgbClr val="196E78"/>
                </a:solidFill>
                <a:latin typeface="Calibri" panose="020F0502020204030204" pitchFamily="34" charset="0"/>
                <a:ea typeface="Source Sans Pro" charset="0"/>
                <a:cs typeface="Calibri" panose="020F0502020204030204" pitchFamily="34" charset="0"/>
              </a:rPr>
              <a:t>Looking to the Future</a:t>
            </a:r>
            <a:endParaRPr lang="en-US" sz="2400" dirty="0">
              <a:solidFill>
                <a:srgbClr val="990000"/>
              </a:solidFill>
            </a:endParaRPr>
          </a:p>
          <a:p>
            <a:pPr marL="0" indent="0">
              <a:buClr>
                <a:schemeClr val="tx1"/>
              </a:buClr>
              <a:buNone/>
            </a:pPr>
            <a:r>
              <a:rPr lang="en-US" sz="2400" dirty="0"/>
              <a:t>The IASB and the FASB are working on a project to converge their standards related to financial statement presentation. A key feature of the proposed framework is that each of the statements will be organized in the same format, to separate an entity’s financing activities from its operating and investing activities and, further, to separate financing activities into transactions with owners and creditors. Thus, the same classifications used in the statement of financial position would also be used in the income statement and the statement of cash flows.</a:t>
            </a:r>
          </a:p>
          <a:p>
            <a:pPr marL="341313" indent="-341313" algn="just">
              <a:buClr>
                <a:schemeClr val="tx1"/>
              </a:buClr>
            </a:pPr>
            <a:endParaRPr lang="en-US" sz="2400" dirty="0"/>
          </a:p>
          <a:p>
            <a:pPr marL="515938" indent="-287338"/>
            <a:endParaRPr 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6</a:t>
            </a: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A Look at IFRS </a:t>
            </a:r>
            <a:r>
              <a:rPr lang="en-US" sz="2000" dirty="0">
                <a:solidFill>
                  <a:schemeClr val="accent1"/>
                </a:solidFill>
                <a:latin typeface="Calibri" panose="020F0502020204030204" pitchFamily="34" charset="0"/>
                <a:ea typeface="Source Sans Pro" charset="0"/>
                <a:cs typeface="Calibri" panose="020F0502020204030204" pitchFamily="34" charset="0"/>
              </a:rPr>
              <a:t>(5 of 5)</a:t>
            </a:r>
            <a:endParaRPr lang="en-US" b="1" dirty="0">
              <a:solidFill>
                <a:srgbClr val="196E78"/>
              </a:solidFill>
            </a:endParaRPr>
          </a:p>
        </p:txBody>
      </p:sp>
    </p:spTree>
    <p:extLst>
      <p:ext uri="{BB962C8B-B14F-4D97-AF65-F5344CB8AC3E}">
        <p14:creationId xmlns:p14="http://schemas.microsoft.com/office/powerpoint/2010/main" val="26906559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sz="quarter" idx="16"/>
          </p:nvPr>
        </p:nvSpPr>
        <p:spPr/>
        <p:txBody>
          <a:bodyPr/>
          <a:lstStyle/>
          <a:p>
            <a:r>
              <a:rPr lang="en-US" sz="2400" b="1" dirty="0"/>
              <a:t>Copyright © 2019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82</a:t>
            </a:fld>
            <a:endParaRPr lang="en-US" dirty="0"/>
          </a:p>
        </p:txBody>
      </p:sp>
      <p:sp>
        <p:nvSpPr>
          <p:cNvPr id="5" name="Footer Placeholder 4"/>
          <p:cNvSpPr>
            <a:spLocks noGrp="1"/>
          </p:cNvSpPr>
          <p:nvPr>
            <p:ph type="ftr" sz="quarter" idx="11"/>
          </p:nvPr>
        </p:nvSpPr>
        <p:spPr/>
        <p:txBody>
          <a:bodyPr/>
          <a:lstStyle/>
          <a:p>
            <a:r>
              <a:rPr lang="en-US" dirty="0"/>
              <a:t>Copyright ©2019 John Wiley &amp; Son, Inc. </a:t>
            </a:r>
          </a:p>
        </p:txBody>
      </p:sp>
    </p:spTree>
    <p:extLst>
      <p:ext uri="{BB962C8B-B14F-4D97-AF65-F5344CB8AC3E}">
        <p14:creationId xmlns:p14="http://schemas.microsoft.com/office/powerpoint/2010/main" val="336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able is accessible to screen readers."/>
          <p:cNvGraphicFramePr>
            <a:graphicFrameLocks noGrp="1"/>
          </p:cNvGraphicFramePr>
          <p:nvPr>
            <p:extLst>
              <p:ext uri="{D42A27DB-BD31-4B8C-83A1-F6EECF244321}">
                <p14:modId xmlns:p14="http://schemas.microsoft.com/office/powerpoint/2010/main" val="3832988457"/>
              </p:ext>
            </p:extLst>
          </p:nvPr>
        </p:nvGraphicFramePr>
        <p:xfrm>
          <a:off x="216662" y="302007"/>
          <a:ext cx="8698742" cy="5870193"/>
        </p:xfrm>
        <a:graphic>
          <a:graphicData uri="http://schemas.openxmlformats.org/drawingml/2006/table">
            <a:tbl>
              <a:tblPr firstRow="1">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a:solidFill>
                            <a:schemeClr val="dk1"/>
                          </a:solidFill>
                          <a:latin typeface="+mn-lt"/>
                          <a:ea typeface="+mn-ea"/>
                          <a:cs typeface="+mn-cs"/>
                        </a:rPr>
                        <a:t>Yazici Advertising A.S.</a:t>
                      </a:r>
                    </a:p>
                    <a:p>
                      <a:pPr algn="ctr"/>
                      <a:r>
                        <a:rPr lang="en-US" sz="1200" b="1" i="0" u="none" strike="noStrike" kern="1200" baseline="0" dirty="0">
                          <a:solidFill>
                            <a:schemeClr val="dk1"/>
                          </a:solidFill>
                          <a:latin typeface="+mn-lt"/>
                          <a:ea typeface="+mn-ea"/>
                          <a:cs typeface="+mn-cs"/>
                        </a:rPr>
                        <a:t>Worksheet</a:t>
                      </a:r>
                    </a:p>
                    <a:p>
                      <a:pPr algn="ctr"/>
                      <a:r>
                        <a:rPr lang="en-US" sz="1200" b="1" i="0" u="none" strike="noStrike" kern="1200" baseline="0" dirty="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p>
                    <a:p>
                      <a:pPr algn="ctr" fontAlgn="b"/>
                      <a:r>
                        <a:rPr lang="en-US" sz="1200" b="1" u="none" strike="noStrike" dirty="0">
                          <a:effectLst/>
                          <a:latin typeface="+mn-lt"/>
                        </a:rPr>
                        <a:t>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p>
                    <a:p>
                      <a:pPr algn="ctr" fontAlgn="b"/>
                      <a:r>
                        <a:rPr lang="en-US" sz="1200" b="1" u="none" strike="noStrike" dirty="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Statement of 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a:t>
                      </a:r>
                      <a:r>
                        <a:rPr lang="en-US" sz="1200" b="1" i="0" u="none" strike="noStrike" baseline="0" dirty="0">
                          <a:solidFill>
                            <a:schemeClr val="tx1"/>
                          </a:solidFill>
                          <a:effectLst/>
                          <a:latin typeface="+mn-lt"/>
                        </a:rPr>
                        <a:t> </a:t>
                      </a:r>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(b)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kern="1200" dirty="0">
                          <a:solidFill>
                            <a:schemeClr val="dk1"/>
                          </a:solidFill>
                          <a:effectLst/>
                          <a:latin typeface="+mn-lt"/>
                          <a:ea typeface="+mn-ea"/>
                          <a:cs typeface="+mn-cs"/>
                        </a:rPr>
                        <a:t>Share Capital—Ordinary</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Dividends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(d)    400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(e)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(a) 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(c)       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a:solidFill>
                            <a:schemeClr val="tx1"/>
                          </a:solidFill>
                          <a:effectLst/>
                          <a:latin typeface="+mn-lt"/>
                        </a:rPr>
                        <a:t>   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(f)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a:solidFill>
                            <a:schemeClr val="tx1"/>
                          </a:solidFill>
                          <a:effectLst/>
                          <a:latin typeface="+mn-lt"/>
                        </a:rPr>
                        <a:t>     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(g) 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9" name="Title "/>
          <p:cNvSpPr>
            <a:spLocks noGrp="1"/>
          </p:cNvSpPr>
          <p:nvPr>
            <p:ph type="title" idx="4294967295"/>
          </p:nvPr>
        </p:nvSpPr>
        <p:spPr>
          <a:xfrm>
            <a:off x="304800" y="346973"/>
            <a:ext cx="1975814" cy="535531"/>
          </a:xfrm>
          <a:prstGeom prst="rect">
            <a:avLst/>
          </a:prstGeom>
        </p:spPr>
        <p:txBody>
          <a:bodyPr wrap="square">
            <a:spAutoFit/>
          </a:bodyPr>
          <a:lstStyle/>
          <a:p>
            <a:r>
              <a:rPr lang="en-US" sz="3200" b="1" dirty="0">
                <a:solidFill>
                  <a:schemeClr val="accent1"/>
                </a:solidFill>
                <a:latin typeface="Calibri" panose="020F0502020204030204" pitchFamily="34" charset="0"/>
                <a:ea typeface="Source Sans Pro" charset="0"/>
                <a:cs typeface="Calibri" panose="020F0502020204030204" pitchFamily="34" charset="0"/>
              </a:rPr>
              <a:t>Step 3</a:t>
            </a:r>
          </a:p>
        </p:txBody>
      </p:sp>
      <p:cxnSp>
        <p:nvCxnSpPr>
          <p:cNvPr id="17" name="AutoShape 21" descr="line to adjusted balance colunm"/>
          <p:cNvCxnSpPr>
            <a:cxnSpLocks noChangeShapeType="1"/>
          </p:cNvCxnSpPr>
          <p:nvPr/>
        </p:nvCxnSpPr>
        <p:spPr bwMode="auto">
          <a:xfrm flipV="1">
            <a:off x="5018568" y="5893980"/>
            <a:ext cx="494434" cy="213286"/>
          </a:xfrm>
          <a:prstGeom prst="bentConnector2">
            <a:avLst/>
          </a:prstGeom>
          <a:noFill/>
          <a:ln w="28575" cap="sq">
            <a:solidFill>
              <a:srgbClr val="8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6"/>
          <p:cNvSpPr>
            <a:spLocks noChangeArrowheads="1"/>
          </p:cNvSpPr>
          <p:nvPr/>
        </p:nvSpPr>
        <p:spPr bwMode="auto">
          <a:xfrm>
            <a:off x="304800" y="5943600"/>
            <a:ext cx="4876800"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pPr>
            <a:r>
              <a:rPr lang="en-US" altLang="en-US" dirty="0"/>
              <a:t>Check equality of adjusted trial balance columns.</a:t>
            </a:r>
          </a:p>
        </p:txBody>
      </p:sp>
      <p:sp>
        <p:nvSpPr>
          <p:cNvPr id="6" name="Slide Number Placeholder "/>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
          <p:cNvSpPr>
            <a:spLocks noGrp="1"/>
          </p:cNvSpPr>
          <p:nvPr>
            <p:ph type="ftr" sz="quarter" idx="11"/>
          </p:nvPr>
        </p:nvSpPr>
        <p:spPr/>
        <p:txBody>
          <a:bodyPr/>
          <a:lstStyle/>
          <a:p>
            <a:r>
              <a:rPr lang="en-US" dirty="0"/>
              <a:t>Copyright ©2019 John Wiley &amp; Son, Inc. </a:t>
            </a:r>
          </a:p>
        </p:txBody>
      </p:sp>
      <p:sp>
        <p:nvSpPr>
          <p:cNvPr id="11"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a:solidFill>
                  <a:schemeClr val="bg1">
                    <a:lumMod val="50000"/>
                  </a:schemeClr>
                </a:solidFill>
              </a:rPr>
              <a:t>LO 1</a:t>
            </a:r>
          </a:p>
        </p:txBody>
      </p:sp>
    </p:spTree>
    <p:extLst>
      <p:ext uri="{BB962C8B-B14F-4D97-AF65-F5344CB8AC3E}">
        <p14:creationId xmlns:p14="http://schemas.microsoft.com/office/powerpoint/2010/main" val="3616645503"/>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25815</TotalTime>
  <Words>6485</Words>
  <Application>Microsoft Office PowerPoint</Application>
  <PresentationFormat>화면 슬라이드 쇼(4:3)</PresentationFormat>
  <Paragraphs>3041</Paragraphs>
  <Slides>82</Slides>
  <Notes>74</Notes>
  <HiddenSlides>0</HiddenSlides>
  <MMClips>0</MMClips>
  <ScaleCrop>false</ScaleCrop>
  <HeadingPairs>
    <vt:vector size="6" baseType="variant">
      <vt:variant>
        <vt:lpstr>사용한 글꼴</vt:lpstr>
      </vt:variant>
      <vt:variant>
        <vt:i4>12</vt:i4>
      </vt:variant>
      <vt:variant>
        <vt:lpstr>테마</vt:lpstr>
      </vt:variant>
      <vt:variant>
        <vt:i4>7</vt:i4>
      </vt:variant>
      <vt:variant>
        <vt:lpstr>슬라이드 제목</vt:lpstr>
      </vt:variant>
      <vt:variant>
        <vt:i4>82</vt:i4>
      </vt:variant>
    </vt:vector>
  </HeadingPairs>
  <TitlesOfParts>
    <vt:vector size="101" baseType="lpstr">
      <vt:lpstr>Liberation Sans</vt:lpstr>
      <vt:lpstr>Source Sans Pro</vt:lpstr>
      <vt:lpstr>Source Sans Pro Light</vt:lpstr>
      <vt:lpstr>STIX</vt:lpstr>
      <vt:lpstr>굴림</vt:lpstr>
      <vt:lpstr>맑은 고딕</vt:lpstr>
      <vt:lpstr>Arial</vt:lpstr>
      <vt:lpstr>Calibri</vt:lpstr>
      <vt:lpstr>Calibri Light</vt:lpstr>
      <vt:lpstr>Courier New</vt:lpstr>
      <vt:lpstr>Times New Roman</vt:lpstr>
      <vt:lpstr>Wingdings</vt:lpstr>
      <vt:lpstr>Opener</vt:lpstr>
      <vt:lpstr>Chapter Outline</vt:lpstr>
      <vt:lpstr>Learning Objectives</vt:lpstr>
      <vt:lpstr>Concept Check Question</vt:lpstr>
      <vt:lpstr>Key Term</vt:lpstr>
      <vt:lpstr>Section</vt:lpstr>
      <vt:lpstr>Image Slide Master</vt:lpstr>
      <vt:lpstr>Financial Accounting</vt:lpstr>
      <vt:lpstr>Chapter Outline</vt:lpstr>
      <vt:lpstr>Learning Objective 1 Prepare a Worksheet</vt:lpstr>
      <vt:lpstr>The Worksheet 정산표</vt:lpstr>
      <vt:lpstr>Worksheet</vt:lpstr>
      <vt:lpstr>Step 1</vt:lpstr>
      <vt:lpstr>Step 2 Enter Adjustments</vt:lpstr>
      <vt:lpstr>Step 2</vt:lpstr>
      <vt:lpstr>Step 3</vt:lpstr>
      <vt:lpstr>Step 4</vt:lpstr>
      <vt:lpstr>Step 5</vt:lpstr>
      <vt:lpstr>Steps in Preparing a Worksheet (2 of 2)</vt:lpstr>
      <vt:lpstr>Steps in Preparing a Worksheet (1 of 2)</vt:lpstr>
      <vt:lpstr>Preparing Financial Statements from a Worksheet</vt:lpstr>
      <vt:lpstr>Statements from a Worksheet (1 of 2)</vt:lpstr>
      <vt:lpstr>Statements from a Worksheet (2 of 2)</vt:lpstr>
      <vt:lpstr>Yazici Advertising A.S. Statement of Financial Position October 31, 2020</vt:lpstr>
      <vt:lpstr>Preparing Adjusting Entries from a Worksheet</vt:lpstr>
      <vt:lpstr>DO IT! 1:  Worksheet</vt:lpstr>
      <vt:lpstr>Learning Objective 2 Prepare Closing(마감) Entries and a Post-Closing Trial Balance (마감후시산표)</vt:lpstr>
      <vt:lpstr>Closing the Books (1 of 2)</vt:lpstr>
      <vt:lpstr>Closing the Books (2 of 2)</vt:lpstr>
      <vt:lpstr>Preparing Closing Entries (1 of 2)</vt:lpstr>
      <vt:lpstr>Preparing Closing Entries (2 of 2)</vt:lpstr>
      <vt:lpstr>Closing Entries Illustrated (1 of 2)</vt:lpstr>
      <vt:lpstr>Closing Entries Illustrated (2 of 2)</vt:lpstr>
      <vt:lpstr>Posting Closing Entries</vt:lpstr>
      <vt:lpstr>Yazici Advertising A.S. Post-Closing Trial Balance October 31, 2020</vt:lpstr>
      <vt:lpstr>DO IT! 2: Closing Entries (1 of 3)</vt:lpstr>
      <vt:lpstr>DO IT! 2: Closing Entries (2 of 3)</vt:lpstr>
      <vt:lpstr>DO IT! 2: Closing Entries (3 of 3)</vt:lpstr>
      <vt:lpstr>Learning Objective 3 Explain the Steps in the Accounting Cycle and How to Prepare Correcting Entries</vt:lpstr>
      <vt:lpstr>The Accounting Cycle</vt:lpstr>
      <vt:lpstr>1. Analyze Business Transactions</vt:lpstr>
      <vt:lpstr>2. Journalize the Transactions</vt:lpstr>
      <vt:lpstr>3. Post to the Ledger Accounts</vt:lpstr>
      <vt:lpstr>4. Prepare a Trial Balance</vt:lpstr>
      <vt:lpstr>5. Journalize and Post AJEs</vt:lpstr>
      <vt:lpstr>6. Prepare an Adjusted Trial Balance</vt:lpstr>
      <vt:lpstr>7. Prepare Financial Statements</vt:lpstr>
      <vt:lpstr>8. Journalize and Post Closing Entries</vt:lpstr>
      <vt:lpstr>9. Prepare a Post-Closing Trial Balance</vt:lpstr>
      <vt:lpstr>Correcting Entries—Avoidable Step (1 of 3)</vt:lpstr>
      <vt:lpstr>Correcting Entries—Avoidable Step (2 of 3)</vt:lpstr>
      <vt:lpstr>Correcting Entries—Avoidable Step (3 of 3)</vt:lpstr>
      <vt:lpstr>DO IT! 3: Correcting Entries (1 of 3)</vt:lpstr>
      <vt:lpstr>DO IT! 3: Correcting Entries (2 of 3)</vt:lpstr>
      <vt:lpstr>DO IT! 3: Correcting Entries (3 of 3)</vt:lpstr>
      <vt:lpstr>Learning Objective 4 Identify the Sections of a Classified Statement of Financial Position</vt:lpstr>
      <vt:lpstr>Classified Statement of Financial Position</vt:lpstr>
      <vt:lpstr>Cheng Ltd. Statement of Financial Position October 31, 2020  (NT$ in thousands) (1 of 2)</vt:lpstr>
      <vt:lpstr>Cheng Ltd. Statement of Financial Position October 31, 2020  (NT$ in thousands) (2 of 2)</vt:lpstr>
      <vt:lpstr>Intangible Assets</vt:lpstr>
      <vt:lpstr>Classified Statement of Financial Position (1 of 2)</vt:lpstr>
      <vt:lpstr>Classified Statement of Financial Position (2 of 2)</vt:lpstr>
      <vt:lpstr>Property, Plant, and Equipment (1 of 2)</vt:lpstr>
      <vt:lpstr>Property, Plant, and Equipment (2 of 2)</vt:lpstr>
      <vt:lpstr>Long-Term Investments</vt:lpstr>
      <vt:lpstr>Current Assets (1 of 4)</vt:lpstr>
      <vt:lpstr>Current Assets (2 of 4)</vt:lpstr>
      <vt:lpstr>Current Assets (3 of 4)</vt:lpstr>
      <vt:lpstr>Current Assets (4 of 4)</vt:lpstr>
      <vt:lpstr>Equity</vt:lpstr>
      <vt:lpstr>Non-Current Liabilities</vt:lpstr>
      <vt:lpstr>Current Liabilities (1 of 2)</vt:lpstr>
      <vt:lpstr>Current Liabilities (2 of 2)</vt:lpstr>
      <vt:lpstr>Statement of Financial Position (1 of 2)</vt:lpstr>
      <vt:lpstr>Statement of Financial Position (2 of 2)</vt:lpstr>
      <vt:lpstr>DO IT! 4: Statement of Financial Position Classifications</vt:lpstr>
      <vt:lpstr>Learning Objective 5 Prepare Reversing Entries 역분개</vt:lpstr>
      <vt:lpstr>Appendix 4A  Reversing Entries</vt:lpstr>
      <vt:lpstr>Reversing Entries Example (1 of 3)</vt:lpstr>
      <vt:lpstr>Reversing Entries Example (2 of 3)</vt:lpstr>
      <vt:lpstr>Reversing Entries Example (3 of 3)</vt:lpstr>
      <vt:lpstr>Learning Objective 6 Compare the Procedures for the Accounting Cycle Under I F R S and U.S. G A A P</vt:lpstr>
      <vt:lpstr>A Look at IFRS</vt:lpstr>
      <vt:lpstr>A Look at IFRS (1 of 5)</vt:lpstr>
      <vt:lpstr>A Look at IFRS (2 of 5)</vt:lpstr>
      <vt:lpstr>A Look at IFRS (3 of 5)</vt:lpstr>
      <vt:lpstr>A Look at IFRS (4 of 5)</vt:lpstr>
      <vt:lpstr>A Look at IFRS (5 of 5)</vt:lpstr>
      <vt:lpstr>Copyright</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Number Chapter Title</dc:title>
  <dc:creator>Garvin, Megan - Hoboken</dc:creator>
  <cp:lastModifiedBy>Kim Daniel</cp:lastModifiedBy>
  <cp:revision>2819</cp:revision>
  <cp:lastPrinted>2017-04-26T13:25:47Z</cp:lastPrinted>
  <dcterms:created xsi:type="dcterms:W3CDTF">2017-04-21T14:49:46Z</dcterms:created>
  <dcterms:modified xsi:type="dcterms:W3CDTF">2019-09-18T09:27:35Z</dcterms:modified>
</cp:coreProperties>
</file>