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74" r:id="rId4"/>
    <p:sldId id="290" r:id="rId5"/>
    <p:sldId id="291" r:id="rId6"/>
    <p:sldId id="287" r:id="rId7"/>
    <p:sldId id="264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44" d="100"/>
          <a:sy n="44" d="100"/>
        </p:scale>
        <p:origin x="10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3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112803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AI Innovation Group 7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API research about IBM Watson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5949280"/>
            <a:ext cx="986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21600685 </a:t>
            </a:r>
            <a:r>
              <a:rPr lang="ko-KR" altLang="en-US" sz="1400" b="1" dirty="0" err="1">
                <a:solidFill>
                  <a:schemeClr val="bg1"/>
                </a:solidFill>
              </a:rPr>
              <a:t>조예성</a:t>
            </a:r>
            <a:r>
              <a:rPr lang="en-US" altLang="ko-KR" sz="1400" b="1" dirty="0">
                <a:solidFill>
                  <a:schemeClr val="bg1"/>
                </a:solidFill>
              </a:rPr>
              <a:t>, 21400776 </a:t>
            </a:r>
            <a:r>
              <a:rPr lang="ko-KR" altLang="en-US" sz="1400" b="1" dirty="0">
                <a:solidFill>
                  <a:schemeClr val="bg1"/>
                </a:solidFill>
              </a:rPr>
              <a:t>최준영</a:t>
            </a:r>
            <a:r>
              <a:rPr lang="en-US" altLang="ko-KR" sz="1400" b="1" dirty="0">
                <a:solidFill>
                  <a:schemeClr val="bg1"/>
                </a:solidFill>
              </a:rPr>
              <a:t>, 21701029 </a:t>
            </a:r>
            <a:r>
              <a:rPr lang="ko-KR" altLang="en-US" sz="1400" b="1" dirty="0">
                <a:solidFill>
                  <a:schemeClr val="bg1"/>
                </a:solidFill>
              </a:rPr>
              <a:t>윤지훈</a:t>
            </a:r>
            <a:r>
              <a:rPr lang="en-US" altLang="ko-KR" sz="1400" b="1" dirty="0">
                <a:solidFill>
                  <a:schemeClr val="bg1"/>
                </a:solidFill>
              </a:rPr>
              <a:t>, 21800346 </a:t>
            </a:r>
            <a:r>
              <a:rPr lang="ko-KR" altLang="en-US" sz="1400" b="1" dirty="0" err="1">
                <a:solidFill>
                  <a:schemeClr val="bg1"/>
                </a:solidFill>
              </a:rPr>
              <a:t>백세림</a:t>
            </a:r>
            <a:r>
              <a:rPr lang="en-US" altLang="ko-KR" sz="1400" b="1" dirty="0">
                <a:solidFill>
                  <a:schemeClr val="bg1"/>
                </a:solidFill>
              </a:rPr>
              <a:t>, 22000353 </a:t>
            </a:r>
            <a:r>
              <a:rPr lang="ko-KR" altLang="en-US" sz="1400" b="1" dirty="0" err="1">
                <a:solidFill>
                  <a:schemeClr val="bg1"/>
                </a:solidFill>
              </a:rPr>
              <a:t>서하령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”</a:t>
            </a:r>
            <a:endParaRPr kumimoji="0" lang="ko-KR" altLang="en-US" sz="6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97" y="2214297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기업 컨설팅 및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솔루션 사업을 주력으로 하는 미국의 정보기술 컨설팅 </a:t>
            </a:r>
            <a:r>
              <a:rPr lang="ko-KR" altLang="en-US" b="1" spc="-1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전문 회사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IBM</a:t>
            </a:r>
            <a:endParaRPr kumimoji="0" lang="ko-KR" altLang="en-US" sz="3200" b="1" i="0" u="none" strike="noStrike" kern="1200" cap="none" spc="-150" normalizeH="0" baseline="0" noProof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517" y="271681"/>
            <a:ext cx="813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IBM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2F867-AE94-5A40-A496-43DE002D4369}"/>
              </a:ext>
            </a:extLst>
          </p:cNvPr>
          <p:cNvSpPr/>
          <p:nvPr/>
        </p:nvSpPr>
        <p:spPr>
          <a:xfrm>
            <a:off x="518411" y="4803893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7636B-181E-614A-B0C4-023336DDF881}"/>
              </a:ext>
            </a:extLst>
          </p:cNvPr>
          <p:cNvSpPr/>
          <p:nvPr/>
        </p:nvSpPr>
        <p:spPr>
          <a:xfrm>
            <a:off x="4678841" y="2893485"/>
            <a:ext cx="3898101" cy="313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EE1FE3-F005-A447-A9A4-45F138FDA620}"/>
              </a:ext>
            </a:extLst>
          </p:cNvPr>
          <p:cNvSpPr/>
          <p:nvPr/>
        </p:nvSpPr>
        <p:spPr>
          <a:xfrm>
            <a:off x="518409" y="2893485"/>
            <a:ext cx="3898101" cy="16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41761-1854-3C45-B7B8-DEC09F8D7810}"/>
              </a:ext>
            </a:extLst>
          </p:cNvPr>
          <p:cNvSpPr txBox="1"/>
          <p:nvPr/>
        </p:nvSpPr>
        <p:spPr>
          <a:xfrm>
            <a:off x="663597" y="3798393"/>
            <a:ext cx="360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손쉽고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빠르게 자연어 대화 기반의 고객 서비스용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챗봇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327DB-EA44-D046-B828-32B1D2AE536D}"/>
              </a:ext>
            </a:extLst>
          </p:cNvPr>
          <p:cNvSpPr txBox="1"/>
          <p:nvPr/>
        </p:nvSpPr>
        <p:spPr>
          <a:xfrm>
            <a:off x="5227226" y="5178215"/>
            <a:ext cx="34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텍스트를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인식해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음성으로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7138AA-8DC3-1C41-9E6A-AF4C04D4A210}"/>
              </a:ext>
            </a:extLst>
          </p:cNvPr>
          <p:cNvSpPr txBox="1"/>
          <p:nvPr/>
        </p:nvSpPr>
        <p:spPr>
          <a:xfrm>
            <a:off x="4578040" y="6113417"/>
            <a:ext cx="4824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이</a:t>
            </a:r>
            <a:r>
              <a:rPr kumimoji="1" lang="ko-KR" altLang="en-US" sz="10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밖에도 감정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라이프 사이클 매니지먼트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이미지</a:t>
            </a:r>
            <a:r>
              <a:rPr kumimoji="1" lang="en-US" altLang="ko-KR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디스커버리 등의 기술이 있음</a:t>
            </a:r>
            <a:endParaRPr kumimoji="1" lang="ko-Kore-KR" altLang="en-US" sz="105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B117E146-4A88-9340-BCD5-F8F3CA911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1" t="10154" r="55512" b="84820"/>
          <a:stretch/>
        </p:blipFill>
        <p:spPr>
          <a:xfrm>
            <a:off x="718952" y="3078252"/>
            <a:ext cx="756704" cy="603610"/>
          </a:xfrm>
          <a:prstGeom prst="rect">
            <a:avLst/>
          </a:prstGeom>
        </p:spPr>
      </p:pic>
      <p:pic>
        <p:nvPicPr>
          <p:cNvPr id="37" name="그림 36" descr="스크린샷이(가) 표시된 사진&#10;&#10;자동 생성된 설명">
            <a:extLst>
              <a:ext uri="{FF2B5EF4-FFF2-40B4-BE49-F238E27FC236}">
                <a16:creationId xmlns:a16="http://schemas.microsoft.com/office/drawing/2014/main" id="{F2B1FD77-061A-9D43-AA3B-4B9B20A7A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2433" r="56101" b="71901"/>
          <a:stretch/>
        </p:blipFill>
        <p:spPr>
          <a:xfrm>
            <a:off x="4742632" y="5038611"/>
            <a:ext cx="522948" cy="646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0BA13A-244A-B643-98AE-29DBC20873CD}"/>
              </a:ext>
            </a:extLst>
          </p:cNvPr>
          <p:cNvSpPr txBox="1"/>
          <p:nvPr/>
        </p:nvSpPr>
        <p:spPr>
          <a:xfrm>
            <a:off x="1588033" y="31977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AI Assistant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C6A7C9AB-9BC1-1049-A2A2-33075D944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3" t="29717" r="56102" b="64656"/>
          <a:stretch/>
        </p:blipFill>
        <p:spPr>
          <a:xfrm>
            <a:off x="4742632" y="3608514"/>
            <a:ext cx="522832" cy="6417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2C1075-570E-0E4A-9076-E2536FA71D1D}"/>
              </a:ext>
            </a:extLst>
          </p:cNvPr>
          <p:cNvSpPr txBox="1"/>
          <p:nvPr/>
        </p:nvSpPr>
        <p:spPr>
          <a:xfrm>
            <a:off x="5471480" y="3570254"/>
            <a:ext cx="270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음성을 인식해 텍스트로 변환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018C32-8F1E-2146-BD78-FFB4C944573F}"/>
              </a:ext>
            </a:extLst>
          </p:cNvPr>
          <p:cNvSpPr txBox="1"/>
          <p:nvPr/>
        </p:nvSpPr>
        <p:spPr>
          <a:xfrm>
            <a:off x="4742632" y="3059668"/>
            <a:ext cx="2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896F6-7518-7143-8D99-73AC49EF6FA8}"/>
              </a:ext>
            </a:extLst>
          </p:cNvPr>
          <p:cNvSpPr txBox="1"/>
          <p:nvPr/>
        </p:nvSpPr>
        <p:spPr>
          <a:xfrm>
            <a:off x="4728604" y="46154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Text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Speech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CE0EDA4-4E4D-2747-92BE-6FA552BF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9" t="43239" r="55782" b="52087"/>
          <a:stretch/>
        </p:blipFill>
        <p:spPr>
          <a:xfrm>
            <a:off x="653369" y="4888591"/>
            <a:ext cx="714110" cy="61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9A053-ABE0-F842-8758-D7909FB69167}"/>
              </a:ext>
            </a:extLst>
          </p:cNvPr>
          <p:cNvSpPr txBox="1"/>
          <p:nvPr/>
        </p:nvSpPr>
        <p:spPr>
          <a:xfrm>
            <a:off x="1431270" y="5049317"/>
            <a:ext cx="268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Visual Recognition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40A3E-E51E-4A8C-A24E-2C9432917738}"/>
              </a:ext>
            </a:extLst>
          </p:cNvPr>
          <p:cNvSpPr txBox="1"/>
          <p:nvPr/>
        </p:nvSpPr>
        <p:spPr>
          <a:xfrm>
            <a:off x="710705" y="5550831"/>
            <a:ext cx="34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식별 및 분류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사용자 맞춤형 모델 개발 가능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음석인식</a:t>
            </a:r>
            <a:r>
              <a:rPr lang="ko-KR" altLang="en-US" b="1" dirty="0"/>
              <a:t>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7412" y="196649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음성인식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662" y="271681"/>
            <a:ext cx="98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Speech to text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831E6F-C3DC-4E32-B26F-34C33040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51" y="2452526"/>
            <a:ext cx="3513437" cy="378478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39709B-012F-4424-82C8-4EC63C5BCEA0}"/>
              </a:ext>
            </a:extLst>
          </p:cNvPr>
          <p:cNvSpPr/>
          <p:nvPr/>
        </p:nvSpPr>
        <p:spPr>
          <a:xfrm>
            <a:off x="505442" y="2898957"/>
            <a:ext cx="1688083" cy="201622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utoShape 2" descr="Writing free icon">
            <a:extLst>
              <a:ext uri="{FF2B5EF4-FFF2-40B4-BE49-F238E27FC236}">
                <a16:creationId xmlns:a16="http://schemas.microsoft.com/office/drawing/2014/main" id="{66D5017C-E5CB-4412-80C9-637771AB1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C6C505-F2BD-44B6-B7F3-50DB695CE4E5}"/>
              </a:ext>
            </a:extLst>
          </p:cNvPr>
          <p:cNvSpPr/>
          <p:nvPr/>
        </p:nvSpPr>
        <p:spPr>
          <a:xfrm>
            <a:off x="2712205" y="2875282"/>
            <a:ext cx="1688083" cy="201622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4" descr="Writing free icon">
            <a:extLst>
              <a:ext uri="{FF2B5EF4-FFF2-40B4-BE49-F238E27FC236}">
                <a16:creationId xmlns:a16="http://schemas.microsoft.com/office/drawing/2014/main" id="{AF1BAC79-B230-42CD-8F22-B5AB2C59D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6" descr="Writing free icon">
            <a:extLst>
              <a:ext uri="{FF2B5EF4-FFF2-40B4-BE49-F238E27FC236}">
                <a16:creationId xmlns:a16="http://schemas.microsoft.com/office/drawing/2014/main" id="{88CB4898-4A0C-4FE8-A6DA-30D37B4C9C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Writing free icon">
            <a:extLst>
              <a:ext uri="{FF2B5EF4-FFF2-40B4-BE49-F238E27FC236}">
                <a16:creationId xmlns:a16="http://schemas.microsoft.com/office/drawing/2014/main" id="{9E67560C-DC8E-4479-B919-9FD755AD4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BDD5ED-7F8E-4FF8-B18A-22E6D8DF1D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67" y="3283401"/>
            <a:ext cx="1360443" cy="13604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A0D670-8C86-4286-89B6-658A1E2E64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7" y="3195253"/>
            <a:ext cx="1542100" cy="154210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B7A17A3-094C-4161-A03F-BDC78A67DC3C}"/>
              </a:ext>
            </a:extLst>
          </p:cNvPr>
          <p:cNvSpPr/>
          <p:nvPr/>
        </p:nvSpPr>
        <p:spPr>
          <a:xfrm>
            <a:off x="1835696" y="2380518"/>
            <a:ext cx="1368152" cy="51843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669" y="2876832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</a:t>
            </a:r>
            <a:r>
              <a:rPr lang="en-US" altLang="ko-KR" dirty="0"/>
              <a:t> IBM Watson</a:t>
            </a:r>
            <a:r>
              <a:rPr lang="ko-KR" altLang="ko-KR" dirty="0"/>
              <a:t>에서 시각 이미지를 분석하는 모델은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9261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722701"/>
            <a:ext cx="5440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Visual recognition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인공지능이 이미지를 인식하는 방법</a:t>
            </a:r>
          </a:p>
          <a:p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How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dose it work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662" y="271681"/>
            <a:ext cx="98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Speech to text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D912A22-9E7A-4F37-9E81-D076A89FA216}"/>
              </a:ext>
            </a:extLst>
          </p:cNvPr>
          <p:cNvSpPr/>
          <p:nvPr/>
        </p:nvSpPr>
        <p:spPr>
          <a:xfrm>
            <a:off x="357996" y="2522312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General Model 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35D853-A45B-4824-89A4-EFA884ADBB72}"/>
              </a:ext>
            </a:extLst>
          </p:cNvPr>
          <p:cNvSpPr/>
          <p:nvPr/>
        </p:nvSpPr>
        <p:spPr>
          <a:xfrm>
            <a:off x="2581904" y="2502787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Food Model 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DF2CA6-51C8-4160-BCCD-B69518004D5F}"/>
              </a:ext>
            </a:extLst>
          </p:cNvPr>
          <p:cNvSpPr/>
          <p:nvPr/>
        </p:nvSpPr>
        <p:spPr>
          <a:xfrm>
            <a:off x="4805812" y="2462216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Explicit Model </a:t>
            </a:r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B4BAB9-EBB3-4C9E-A27F-FFD407E3DE8F}"/>
              </a:ext>
            </a:extLst>
          </p:cNvPr>
          <p:cNvSpPr/>
          <p:nvPr/>
        </p:nvSpPr>
        <p:spPr>
          <a:xfrm>
            <a:off x="7029720" y="2493048"/>
            <a:ext cx="1987444" cy="1987444"/>
          </a:xfrm>
          <a:prstGeom prst="ellipse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Custom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7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84" y="271681"/>
            <a:ext cx="1239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About Watson API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Visual Recognition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CD71F-E419-40DB-AACC-76F3C6226EC3}"/>
              </a:ext>
            </a:extLst>
          </p:cNvPr>
          <p:cNvSpPr txBox="1"/>
          <p:nvPr/>
        </p:nvSpPr>
        <p:spPr>
          <a:xfrm>
            <a:off x="427434" y="836712"/>
            <a:ext cx="2920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Visual recognition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7DE56-F583-4B0B-AE1E-2E2997AD794D}"/>
              </a:ext>
            </a:extLst>
          </p:cNvPr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인간의 말을 인식 하는 기술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57CD9-A762-465F-B1FB-593D8F0D0231}"/>
              </a:ext>
            </a:extLst>
          </p:cNvPr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음성인식 어떻게 작동하나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4E345B-2D38-4429-AC8C-4C44775673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" y="2356010"/>
            <a:ext cx="8516818" cy="3665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959" y="67411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vv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903" y="299606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0920E-630B-4CC5-B497-DD98EF08955C}"/>
              </a:ext>
            </a:extLst>
          </p:cNvPr>
          <p:cNvSpPr txBox="1"/>
          <p:nvPr/>
        </p:nvSpPr>
        <p:spPr>
          <a:xfrm>
            <a:off x="395536" y="940760"/>
            <a:ext cx="67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2060"/>
                </a:solidFill>
              </a:rPr>
              <a:t>How to do Visual</a:t>
            </a:r>
            <a:r>
              <a:rPr lang="ko-KR" altLang="en-US" b="1" spc="-150" dirty="0">
                <a:solidFill>
                  <a:srgbClr val="002060"/>
                </a:solidFill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</a:rPr>
              <a:t>Recognition</a:t>
            </a:r>
            <a:r>
              <a:rPr lang="en-US" altLang="ko-KR" b="1" spc="-150" dirty="0"/>
              <a:t> </a:t>
            </a:r>
          </a:p>
          <a:p>
            <a:r>
              <a:rPr lang="en-US" altLang="ko-KR" sz="1600" b="1" spc="-150" dirty="0"/>
              <a:t>By CNN(Convolution Neutral Network)</a:t>
            </a:r>
            <a:endParaRPr lang="ko-KR" altLang="en-US" sz="1600" b="1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B6F25-07D4-4BFC-B04F-DAB40DF175B2}"/>
              </a:ext>
            </a:extLst>
          </p:cNvPr>
          <p:cNvSpPr txBox="1"/>
          <p:nvPr/>
        </p:nvSpPr>
        <p:spPr>
          <a:xfrm>
            <a:off x="3585733" y="1416465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CONV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FAA32E-BC75-4E41-AE4D-F86433CB7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0902"/>
            <a:ext cx="3030517" cy="18053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5D3ED5-1551-451B-A1FC-54CD9876C45E}"/>
              </a:ext>
            </a:extLst>
          </p:cNvPr>
          <p:cNvSpPr/>
          <p:nvPr/>
        </p:nvSpPr>
        <p:spPr>
          <a:xfrm>
            <a:off x="395536" y="1814664"/>
            <a:ext cx="342900" cy="24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FAA73BA-23E6-46D5-8173-BCF3BEA5A896}"/>
              </a:ext>
            </a:extLst>
          </p:cNvPr>
          <p:cNvSpPr/>
          <p:nvPr/>
        </p:nvSpPr>
        <p:spPr>
          <a:xfrm>
            <a:off x="561298" y="1725800"/>
            <a:ext cx="3290622" cy="247631"/>
          </a:xfrm>
          <a:custGeom>
            <a:avLst/>
            <a:gdLst>
              <a:gd name="connsiteX0" fmla="*/ 0 w 3714750"/>
              <a:gd name="connsiteY0" fmla="*/ 152858 h 181488"/>
              <a:gd name="connsiteX1" fmla="*/ 361950 w 3714750"/>
              <a:gd name="connsiteY1" fmla="*/ 124283 h 181488"/>
              <a:gd name="connsiteX2" fmla="*/ 561975 w 3714750"/>
              <a:gd name="connsiteY2" fmla="*/ 95708 h 181488"/>
              <a:gd name="connsiteX3" fmla="*/ 628650 w 3714750"/>
              <a:gd name="connsiteY3" fmla="*/ 86183 h 181488"/>
              <a:gd name="connsiteX4" fmla="*/ 876300 w 3714750"/>
              <a:gd name="connsiteY4" fmla="*/ 76658 h 181488"/>
              <a:gd name="connsiteX5" fmla="*/ 2686050 w 3714750"/>
              <a:gd name="connsiteY5" fmla="*/ 67133 h 181488"/>
              <a:gd name="connsiteX6" fmla="*/ 3590925 w 3714750"/>
              <a:gd name="connsiteY6" fmla="*/ 76658 h 181488"/>
              <a:gd name="connsiteX7" fmla="*/ 3609975 w 3714750"/>
              <a:gd name="connsiteY7" fmla="*/ 105233 h 181488"/>
              <a:gd name="connsiteX8" fmla="*/ 3686175 w 3714750"/>
              <a:gd name="connsiteY8" fmla="*/ 152858 h 181488"/>
              <a:gd name="connsiteX9" fmla="*/ 3714750 w 3714750"/>
              <a:gd name="connsiteY9" fmla="*/ 181433 h 1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50" h="181488">
                <a:moveTo>
                  <a:pt x="0" y="152858"/>
                </a:moveTo>
                <a:cubicBezTo>
                  <a:pt x="120650" y="143333"/>
                  <a:pt x="242877" y="145933"/>
                  <a:pt x="361950" y="124283"/>
                </a:cubicBezTo>
                <a:cubicBezTo>
                  <a:pt x="538065" y="92262"/>
                  <a:pt x="395496" y="115294"/>
                  <a:pt x="561975" y="95708"/>
                </a:cubicBezTo>
                <a:cubicBezTo>
                  <a:pt x="584272" y="93085"/>
                  <a:pt x="606240" y="87541"/>
                  <a:pt x="628650" y="86183"/>
                </a:cubicBezTo>
                <a:cubicBezTo>
                  <a:pt x="711110" y="81185"/>
                  <a:pt x="793693" y="77423"/>
                  <a:pt x="876300" y="76658"/>
                </a:cubicBezTo>
                <a:lnTo>
                  <a:pt x="2686050" y="67133"/>
                </a:lnTo>
                <a:cubicBezTo>
                  <a:pt x="2973011" y="-28521"/>
                  <a:pt x="3304146" y="-18935"/>
                  <a:pt x="3590925" y="76658"/>
                </a:cubicBezTo>
                <a:cubicBezTo>
                  <a:pt x="3597275" y="86183"/>
                  <a:pt x="3601880" y="97138"/>
                  <a:pt x="3609975" y="105233"/>
                </a:cubicBezTo>
                <a:cubicBezTo>
                  <a:pt x="3634705" y="129963"/>
                  <a:pt x="3655995" y="137768"/>
                  <a:pt x="3686175" y="152858"/>
                </a:cubicBezTo>
                <a:cubicBezTo>
                  <a:pt x="3706986" y="184075"/>
                  <a:pt x="3693777" y="181433"/>
                  <a:pt x="3714750" y="1814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1428E-777B-4332-86BA-9DBB55C0379E}"/>
              </a:ext>
            </a:extLst>
          </p:cNvPr>
          <p:cNvSpPr/>
          <p:nvPr/>
        </p:nvSpPr>
        <p:spPr>
          <a:xfrm>
            <a:off x="3769278" y="184851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736EFC-9D02-434B-AA10-E2B8359F373A}"/>
              </a:ext>
            </a:extLst>
          </p:cNvPr>
          <p:cNvCxnSpPr/>
          <p:nvPr/>
        </p:nvCxnSpPr>
        <p:spPr>
          <a:xfrm>
            <a:off x="3779912" y="22048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98E884-A29E-4952-A49F-ED65B13E1608}"/>
              </a:ext>
            </a:extLst>
          </p:cNvPr>
          <p:cNvCxnSpPr/>
          <p:nvPr/>
        </p:nvCxnSpPr>
        <p:spPr>
          <a:xfrm>
            <a:off x="3769278" y="256490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C3D607-7C84-46BD-A41F-04273292F9DD}"/>
              </a:ext>
            </a:extLst>
          </p:cNvPr>
          <p:cNvCxnSpPr/>
          <p:nvPr/>
        </p:nvCxnSpPr>
        <p:spPr>
          <a:xfrm>
            <a:off x="3758229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07F894-D2ED-46BE-9625-CEF58A90E592}"/>
              </a:ext>
            </a:extLst>
          </p:cNvPr>
          <p:cNvSpPr txBox="1"/>
          <p:nvPr/>
        </p:nvSpPr>
        <p:spPr>
          <a:xfrm>
            <a:off x="3780429" y="3038776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20882-6A8D-4241-890F-0031DBA6B443}"/>
              </a:ext>
            </a:extLst>
          </p:cNvPr>
          <p:cNvSpPr txBox="1"/>
          <p:nvPr/>
        </p:nvSpPr>
        <p:spPr>
          <a:xfrm>
            <a:off x="1721070" y="3691207"/>
            <a:ext cx="434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Y_bar</a:t>
            </a:r>
            <a:r>
              <a:rPr lang="en-US" altLang="ko-KR" sz="1600" dirty="0"/>
              <a:t> = w1x1 +w2x2 + w3x3 + w4x4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8583B-9FC2-4C8F-B807-F28B5BB8281B}"/>
              </a:ext>
            </a:extLst>
          </p:cNvPr>
          <p:cNvSpPr/>
          <p:nvPr/>
        </p:nvSpPr>
        <p:spPr>
          <a:xfrm>
            <a:off x="4594601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51B445-E019-4578-8AB3-2D6C7CF4B9E7}"/>
              </a:ext>
            </a:extLst>
          </p:cNvPr>
          <p:cNvCxnSpPr/>
          <p:nvPr/>
        </p:nvCxnSpPr>
        <p:spPr>
          <a:xfrm>
            <a:off x="4594601" y="2221264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9C8713-91A1-4453-B7D9-AF0FDC771AFE}"/>
              </a:ext>
            </a:extLst>
          </p:cNvPr>
          <p:cNvCxnSpPr/>
          <p:nvPr/>
        </p:nvCxnSpPr>
        <p:spPr>
          <a:xfrm>
            <a:off x="4594601" y="25572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FE9A2B-8659-4349-8CFE-9D202B98FA41}"/>
              </a:ext>
            </a:extLst>
          </p:cNvPr>
          <p:cNvCxnSpPr/>
          <p:nvPr/>
        </p:nvCxnSpPr>
        <p:spPr>
          <a:xfrm>
            <a:off x="4594601" y="30251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DD5A56-4223-4D1D-8E72-9A7CBE7EB3FB}"/>
              </a:ext>
            </a:extLst>
          </p:cNvPr>
          <p:cNvSpPr txBox="1"/>
          <p:nvPr/>
        </p:nvSpPr>
        <p:spPr>
          <a:xfrm>
            <a:off x="4614391" y="306861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B5BF276-C2FF-4C3B-B422-44D5C06517CB}"/>
              </a:ext>
            </a:extLst>
          </p:cNvPr>
          <p:cNvSpPr/>
          <p:nvPr/>
        </p:nvSpPr>
        <p:spPr>
          <a:xfrm>
            <a:off x="4258045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4F6C8-E2A5-4F98-AB10-B0EAD8CA5A7D}"/>
              </a:ext>
            </a:extLst>
          </p:cNvPr>
          <p:cNvSpPr txBox="1"/>
          <p:nvPr/>
        </p:nvSpPr>
        <p:spPr>
          <a:xfrm>
            <a:off x="4388517" y="1400278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ReLU</a:t>
            </a:r>
            <a:endParaRPr lang="ko-KR" altLang="en-US" sz="16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1E82567-DC4B-4CDC-A2AB-2491CE33A87A}"/>
              </a:ext>
            </a:extLst>
          </p:cNvPr>
          <p:cNvSpPr/>
          <p:nvPr/>
        </p:nvSpPr>
        <p:spPr>
          <a:xfrm>
            <a:off x="5088961" y="2564904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A4869-FC69-4C1D-9979-F74A701F67FA}"/>
              </a:ext>
            </a:extLst>
          </p:cNvPr>
          <p:cNvSpPr txBox="1"/>
          <p:nvPr/>
        </p:nvSpPr>
        <p:spPr>
          <a:xfrm>
            <a:off x="5187640" y="1392721"/>
            <a:ext cx="140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Max-Pooling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435016-F825-4EB4-9FF5-D08165BC6AA8}"/>
              </a:ext>
            </a:extLst>
          </p:cNvPr>
          <p:cNvSpPr/>
          <p:nvPr/>
        </p:nvSpPr>
        <p:spPr>
          <a:xfrm>
            <a:off x="5501230" y="1861392"/>
            <a:ext cx="342900" cy="180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A6E6F4-6CDA-4699-BC01-CA3343E6A3F2}"/>
              </a:ext>
            </a:extLst>
          </p:cNvPr>
          <p:cNvCxnSpPr/>
          <p:nvPr/>
        </p:nvCxnSpPr>
        <p:spPr>
          <a:xfrm>
            <a:off x="5501230" y="2188896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E40193-E2D1-4EDB-B5DE-9A05D3413B6D}"/>
              </a:ext>
            </a:extLst>
          </p:cNvPr>
          <p:cNvCxnSpPr/>
          <p:nvPr/>
        </p:nvCxnSpPr>
        <p:spPr>
          <a:xfrm>
            <a:off x="5501230" y="254132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2A0B3D-BACA-44B4-82E6-32D66572606F}"/>
              </a:ext>
            </a:extLst>
          </p:cNvPr>
          <p:cNvCxnSpPr/>
          <p:nvPr/>
        </p:nvCxnSpPr>
        <p:spPr>
          <a:xfrm>
            <a:off x="5501230" y="2996952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2DF38-49B6-4911-8E33-9121B6F446F0}"/>
              </a:ext>
            </a:extLst>
          </p:cNvPr>
          <p:cNvSpPr txBox="1"/>
          <p:nvPr/>
        </p:nvSpPr>
        <p:spPr>
          <a:xfrm>
            <a:off x="5539572" y="3080600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349A3-609C-4755-9C0C-B2586F11B223}"/>
              </a:ext>
            </a:extLst>
          </p:cNvPr>
          <p:cNvSpPr txBox="1"/>
          <p:nvPr/>
        </p:nvSpPr>
        <p:spPr>
          <a:xfrm>
            <a:off x="6150994" y="25288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33E7B5-3004-444D-8296-6CB6D346934F}"/>
              </a:ext>
            </a:extLst>
          </p:cNvPr>
          <p:cNvSpPr txBox="1"/>
          <p:nvPr/>
        </p:nvSpPr>
        <p:spPr>
          <a:xfrm>
            <a:off x="7164288" y="1154057"/>
            <a:ext cx="20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Fully Connected</a:t>
            </a:r>
          </a:p>
          <a:p>
            <a:r>
              <a:rPr lang="en-US" altLang="ko-KR" sz="1600" dirty="0"/>
              <a:t>Neural Network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F0A8EF-73E7-43B9-A4C0-F42F12042FCC}"/>
              </a:ext>
            </a:extLst>
          </p:cNvPr>
          <p:cNvSpPr/>
          <p:nvPr/>
        </p:nvSpPr>
        <p:spPr>
          <a:xfrm>
            <a:off x="6876355" y="1727070"/>
            <a:ext cx="18907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House (0.97%)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15BA60-5E37-4159-BE5F-AD24FB1CBC11}"/>
              </a:ext>
            </a:extLst>
          </p:cNvPr>
          <p:cNvSpPr/>
          <p:nvPr/>
        </p:nvSpPr>
        <p:spPr>
          <a:xfrm>
            <a:off x="7164287" y="2195572"/>
            <a:ext cx="16027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Tower (0.87%)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303667-9F9A-461C-B88B-CD052BFDEFF5}"/>
              </a:ext>
            </a:extLst>
          </p:cNvPr>
          <p:cNvSpPr/>
          <p:nvPr/>
        </p:nvSpPr>
        <p:spPr>
          <a:xfrm>
            <a:off x="7524328" y="2730332"/>
            <a:ext cx="12427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Tree (0.76%)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749924-5E4F-410A-9E3D-B651D044D397}"/>
              </a:ext>
            </a:extLst>
          </p:cNvPr>
          <p:cNvSpPr txBox="1"/>
          <p:nvPr/>
        </p:nvSpPr>
        <p:spPr>
          <a:xfrm>
            <a:off x="7952633" y="3175798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7E585588-D837-4D9A-9E89-8CD80EDEFE63}"/>
              </a:ext>
            </a:extLst>
          </p:cNvPr>
          <p:cNvSpPr txBox="1">
            <a:spLocks/>
          </p:cNvSpPr>
          <p:nvPr/>
        </p:nvSpPr>
        <p:spPr>
          <a:xfrm>
            <a:off x="81994" y="3728172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 = </a:t>
            </a:r>
            <a:r>
              <a:rPr lang="en-US" altLang="ko-KR" sz="2000" dirty="0" err="1"/>
              <a:t>Wx+b</a:t>
            </a:r>
            <a:endParaRPr lang="ko-KR" altLang="en-US" sz="2000" dirty="0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1FF0F691-8EE2-453E-AE73-A55DB632A88D}"/>
              </a:ext>
            </a:extLst>
          </p:cNvPr>
          <p:cNvSpPr/>
          <p:nvPr/>
        </p:nvSpPr>
        <p:spPr>
          <a:xfrm>
            <a:off x="338386" y="4249013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055F1C14-63E6-4742-B348-85DCD215BA3D}"/>
              </a:ext>
            </a:extLst>
          </p:cNvPr>
          <p:cNvSpPr/>
          <p:nvPr/>
        </p:nvSpPr>
        <p:spPr>
          <a:xfrm>
            <a:off x="554879" y="4705012"/>
            <a:ext cx="257175" cy="390524"/>
          </a:xfrm>
          <a:prstGeom prst="cube">
            <a:avLst>
              <a:gd name="adj" fmla="val 5785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0C074D-CE76-4048-9780-E544D992DF38}"/>
              </a:ext>
            </a:extLst>
          </p:cNvPr>
          <p:cNvCxnSpPr>
            <a:cxnSpLocks/>
          </p:cNvCxnSpPr>
          <p:nvPr/>
        </p:nvCxnSpPr>
        <p:spPr>
          <a:xfrm>
            <a:off x="779817" y="4729137"/>
            <a:ext cx="736796" cy="26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5F69BB5-1C71-4286-BC54-91A8E6BE12D2}"/>
              </a:ext>
            </a:extLst>
          </p:cNvPr>
          <p:cNvCxnSpPr>
            <a:cxnSpLocks/>
          </p:cNvCxnSpPr>
          <p:nvPr/>
        </p:nvCxnSpPr>
        <p:spPr>
          <a:xfrm flipV="1">
            <a:off x="719321" y="5045388"/>
            <a:ext cx="797292" cy="1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F62256-F5CA-44B6-A726-3DE6134C31F7}"/>
              </a:ext>
            </a:extLst>
          </p:cNvPr>
          <p:cNvCxnSpPr>
            <a:cxnSpLocks/>
          </p:cNvCxnSpPr>
          <p:nvPr/>
        </p:nvCxnSpPr>
        <p:spPr>
          <a:xfrm>
            <a:off x="699695" y="4875395"/>
            <a:ext cx="816918" cy="16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754A9E7C-6A58-4A51-9164-EA3DF537552B}"/>
              </a:ext>
            </a:extLst>
          </p:cNvPr>
          <p:cNvSpPr/>
          <p:nvPr/>
        </p:nvSpPr>
        <p:spPr>
          <a:xfrm>
            <a:off x="1423259" y="4874489"/>
            <a:ext cx="217596" cy="2377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D4969B88-CB40-4F3A-B269-AEEE878D1F1C}"/>
              </a:ext>
            </a:extLst>
          </p:cNvPr>
          <p:cNvSpPr/>
          <p:nvPr/>
        </p:nvSpPr>
        <p:spPr>
          <a:xfrm>
            <a:off x="1401163" y="4456081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69F974BB-D7C2-4074-BBCA-DAF73203586D}"/>
              </a:ext>
            </a:extLst>
          </p:cNvPr>
          <p:cNvSpPr txBox="1">
            <a:spLocks/>
          </p:cNvSpPr>
          <p:nvPr/>
        </p:nvSpPr>
        <p:spPr>
          <a:xfrm>
            <a:off x="59578" y="6219969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0D5CE52B-6261-48B7-A27B-3C2A9DEE4914}"/>
              </a:ext>
            </a:extLst>
          </p:cNvPr>
          <p:cNvSpPr txBox="1">
            <a:spLocks/>
          </p:cNvSpPr>
          <p:nvPr/>
        </p:nvSpPr>
        <p:spPr>
          <a:xfrm>
            <a:off x="6400058" y="6292392"/>
            <a:ext cx="310515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ReLU</a:t>
            </a:r>
            <a:r>
              <a:rPr lang="en-US" altLang="ko-KR" sz="1600" dirty="0"/>
              <a:t>() = max(0,</a:t>
            </a:r>
            <a:r>
              <a:rPr lang="ko-KR" altLang="en-US" sz="1600" dirty="0"/>
              <a:t> </a:t>
            </a:r>
            <a:r>
              <a:rPr lang="en-US" altLang="ko-KR" sz="1600" dirty="0"/>
              <a:t>x)</a:t>
            </a:r>
          </a:p>
          <a:p>
            <a:endParaRPr lang="ko-KR" altLang="en-US" sz="2000" dirty="0"/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05193E0D-F2EC-4F0D-AB3F-DBD0D537A144}"/>
              </a:ext>
            </a:extLst>
          </p:cNvPr>
          <p:cNvSpPr/>
          <p:nvPr/>
        </p:nvSpPr>
        <p:spPr>
          <a:xfrm>
            <a:off x="2475756" y="4217894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E44C9-5EFD-4C19-A5A9-6E16922A0FD0}"/>
              </a:ext>
            </a:extLst>
          </p:cNvPr>
          <p:cNvSpPr txBox="1"/>
          <p:nvPr/>
        </p:nvSpPr>
        <p:spPr>
          <a:xfrm>
            <a:off x="2627784" y="4719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F1E9D-8D4A-43A8-B3AB-E2B0DF896DCA}"/>
              </a:ext>
            </a:extLst>
          </p:cNvPr>
          <p:cNvSpPr txBox="1"/>
          <p:nvPr/>
        </p:nvSpPr>
        <p:spPr>
          <a:xfrm>
            <a:off x="2771800" y="4575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003C5D-5510-48F8-A287-FFFF4CCAE838}"/>
              </a:ext>
            </a:extLst>
          </p:cNvPr>
          <p:cNvSpPr txBox="1"/>
          <p:nvPr/>
        </p:nvSpPr>
        <p:spPr>
          <a:xfrm>
            <a:off x="2987824" y="4380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B6C4AE-F9B8-48A6-B104-AF14B1E9EC21}"/>
              </a:ext>
            </a:extLst>
          </p:cNvPr>
          <p:cNvSpPr txBox="1"/>
          <p:nvPr/>
        </p:nvSpPr>
        <p:spPr>
          <a:xfrm>
            <a:off x="2627784" y="50650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F75C78-D924-4982-A740-84031418E452}"/>
              </a:ext>
            </a:extLst>
          </p:cNvPr>
          <p:cNvSpPr txBox="1"/>
          <p:nvPr/>
        </p:nvSpPr>
        <p:spPr>
          <a:xfrm>
            <a:off x="2843808" y="4948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CCFE30-127A-4DD6-92AB-9A30F6A1158E}"/>
              </a:ext>
            </a:extLst>
          </p:cNvPr>
          <p:cNvSpPr txBox="1"/>
          <p:nvPr/>
        </p:nvSpPr>
        <p:spPr>
          <a:xfrm>
            <a:off x="2987824" y="4832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1583B-FE44-4415-988C-EA271A40B91D}"/>
              </a:ext>
            </a:extLst>
          </p:cNvPr>
          <p:cNvSpPr txBox="1"/>
          <p:nvPr/>
        </p:nvSpPr>
        <p:spPr>
          <a:xfrm>
            <a:off x="2627784" y="546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B322E8-C2AD-48B5-A3D1-0A890773FEAC}"/>
              </a:ext>
            </a:extLst>
          </p:cNvPr>
          <p:cNvSpPr txBox="1"/>
          <p:nvPr/>
        </p:nvSpPr>
        <p:spPr>
          <a:xfrm>
            <a:off x="2843808" y="5317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0DDFF-E3F7-48F0-8984-6A27B4710E23}"/>
              </a:ext>
            </a:extLst>
          </p:cNvPr>
          <p:cNvSpPr txBox="1"/>
          <p:nvPr/>
        </p:nvSpPr>
        <p:spPr>
          <a:xfrm>
            <a:off x="2987824" y="5235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081AFABF-CB31-4B6E-96DC-3CCDECDFD0B6}"/>
              </a:ext>
            </a:extLst>
          </p:cNvPr>
          <p:cNvSpPr/>
          <p:nvPr/>
        </p:nvSpPr>
        <p:spPr>
          <a:xfrm>
            <a:off x="3419872" y="4430533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C1C6B4-7141-49D3-B3F1-2682DCF04A4F}"/>
              </a:ext>
            </a:extLst>
          </p:cNvPr>
          <p:cNvSpPr txBox="1"/>
          <p:nvPr/>
        </p:nvSpPr>
        <p:spPr>
          <a:xfrm>
            <a:off x="3540616" y="48835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C0CFF7-1BD8-4160-902A-124826AAEDDA}"/>
              </a:ext>
            </a:extLst>
          </p:cNvPr>
          <p:cNvSpPr txBox="1"/>
          <p:nvPr/>
        </p:nvSpPr>
        <p:spPr>
          <a:xfrm>
            <a:off x="3779912" y="4705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006412-2B50-48B9-B4A9-93A9DA751AEF}"/>
              </a:ext>
            </a:extLst>
          </p:cNvPr>
          <p:cNvSpPr txBox="1"/>
          <p:nvPr/>
        </p:nvSpPr>
        <p:spPr>
          <a:xfrm>
            <a:off x="3563888" y="52836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4197E6-ED77-4E55-9617-E87DA841CEFB}"/>
              </a:ext>
            </a:extLst>
          </p:cNvPr>
          <p:cNvSpPr txBox="1"/>
          <p:nvPr/>
        </p:nvSpPr>
        <p:spPr>
          <a:xfrm>
            <a:off x="3779912" y="51085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51A2327B-6BDA-4A8D-8ABD-65A7BCC86622}"/>
              </a:ext>
            </a:extLst>
          </p:cNvPr>
          <p:cNvSpPr/>
          <p:nvPr/>
        </p:nvSpPr>
        <p:spPr>
          <a:xfrm>
            <a:off x="4211960" y="4430170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827FDB-3C0C-4083-B77E-8DBFF904EAB2}"/>
              </a:ext>
            </a:extLst>
          </p:cNvPr>
          <p:cNvSpPr txBox="1"/>
          <p:nvPr/>
        </p:nvSpPr>
        <p:spPr>
          <a:xfrm>
            <a:off x="4355976" y="4849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B2C5A-3A5A-48CA-A32B-9787FD6ADCD4}"/>
              </a:ext>
            </a:extLst>
          </p:cNvPr>
          <p:cNvSpPr txBox="1"/>
          <p:nvPr/>
        </p:nvSpPr>
        <p:spPr>
          <a:xfrm>
            <a:off x="4572000" y="46780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110963-7DCB-4A35-A3C9-00C5D5695893}"/>
              </a:ext>
            </a:extLst>
          </p:cNvPr>
          <p:cNvSpPr txBox="1"/>
          <p:nvPr/>
        </p:nvSpPr>
        <p:spPr>
          <a:xfrm rot="10800000" flipV="1">
            <a:off x="4355977" y="5293206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58F484-4E10-48FE-BE6E-5AB4F489A647}"/>
              </a:ext>
            </a:extLst>
          </p:cNvPr>
          <p:cNvSpPr txBox="1"/>
          <p:nvPr/>
        </p:nvSpPr>
        <p:spPr>
          <a:xfrm rot="10800000" flipV="1">
            <a:off x="4572001" y="5157232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sp>
        <p:nvSpPr>
          <p:cNvPr id="79" name="부제목 2">
            <a:extLst>
              <a:ext uri="{FF2B5EF4-FFF2-40B4-BE49-F238E27FC236}">
                <a16:creationId xmlns:a16="http://schemas.microsoft.com/office/drawing/2014/main" id="{8D047D1C-12A2-4571-922B-F138D5D51091}"/>
              </a:ext>
            </a:extLst>
          </p:cNvPr>
          <p:cNvSpPr txBox="1">
            <a:spLocks/>
          </p:cNvSpPr>
          <p:nvPr/>
        </p:nvSpPr>
        <p:spPr>
          <a:xfrm>
            <a:off x="4494057" y="3718776"/>
            <a:ext cx="534046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Ex) 4x4 input, 2x2 filter, stride = 2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417F1-8155-4572-94B2-837758DD6C58}"/>
              </a:ext>
            </a:extLst>
          </p:cNvPr>
          <p:cNvSpPr/>
          <p:nvPr/>
        </p:nvSpPr>
        <p:spPr>
          <a:xfrm>
            <a:off x="5076056" y="4209692"/>
            <a:ext cx="1946449" cy="181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ED1D9188-9960-487A-B8D3-2D22EC97C617}"/>
              </a:ext>
            </a:extLst>
          </p:cNvPr>
          <p:cNvSpPr txBox="1">
            <a:spLocks/>
          </p:cNvSpPr>
          <p:nvPr/>
        </p:nvSpPr>
        <p:spPr>
          <a:xfrm>
            <a:off x="3779912" y="6165304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CONV</a:t>
            </a:r>
            <a:endParaRPr lang="ko-KR" altLang="en-US" sz="2000" dirty="0"/>
          </a:p>
        </p:txBody>
      </p:sp>
      <p:sp>
        <p:nvSpPr>
          <p:cNvPr id="82" name="부제목 2">
            <a:extLst>
              <a:ext uri="{FF2B5EF4-FFF2-40B4-BE49-F238E27FC236}">
                <a16:creationId xmlns:a16="http://schemas.microsoft.com/office/drawing/2014/main" id="{919D38F7-AB22-4530-A024-1A0961E37FDF}"/>
              </a:ext>
            </a:extLst>
          </p:cNvPr>
          <p:cNvSpPr txBox="1">
            <a:spLocks/>
          </p:cNvSpPr>
          <p:nvPr/>
        </p:nvSpPr>
        <p:spPr>
          <a:xfrm>
            <a:off x="1084879" y="6219969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41E93D-078A-470A-9AA0-61B5D0C4BFD9}"/>
              </a:ext>
            </a:extLst>
          </p:cNvPr>
          <p:cNvCxnSpPr>
            <a:cxnSpLocks/>
          </p:cNvCxnSpPr>
          <p:nvPr/>
        </p:nvCxnSpPr>
        <p:spPr>
          <a:xfrm>
            <a:off x="5076056" y="4653136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444553B-B8C4-41EC-890B-4646C7F0914F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5076056" y="5117121"/>
            <a:ext cx="194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72E5E5-ABD6-4366-AB70-BBE947BDEC89}"/>
              </a:ext>
            </a:extLst>
          </p:cNvPr>
          <p:cNvCxnSpPr>
            <a:cxnSpLocks/>
          </p:cNvCxnSpPr>
          <p:nvPr/>
        </p:nvCxnSpPr>
        <p:spPr>
          <a:xfrm>
            <a:off x="5508104" y="4217894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A9FE84F-15FE-4A49-AFF7-487622F088B5}"/>
              </a:ext>
            </a:extLst>
          </p:cNvPr>
          <p:cNvCxnSpPr>
            <a:cxnSpLocks/>
          </p:cNvCxnSpPr>
          <p:nvPr/>
        </p:nvCxnSpPr>
        <p:spPr>
          <a:xfrm>
            <a:off x="6516216" y="4230700"/>
            <a:ext cx="22348" cy="181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43A857-ECB8-4049-95C3-A3007DCB414A}"/>
              </a:ext>
            </a:extLst>
          </p:cNvPr>
          <p:cNvCxnSpPr>
            <a:cxnSpLocks/>
          </p:cNvCxnSpPr>
          <p:nvPr/>
        </p:nvCxnSpPr>
        <p:spPr>
          <a:xfrm>
            <a:off x="6012160" y="4230700"/>
            <a:ext cx="0" cy="1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3EC5A0C-EA7C-48E2-A2ED-029BC3C8A5A3}"/>
              </a:ext>
            </a:extLst>
          </p:cNvPr>
          <p:cNvCxnSpPr>
            <a:cxnSpLocks/>
          </p:cNvCxnSpPr>
          <p:nvPr/>
        </p:nvCxnSpPr>
        <p:spPr>
          <a:xfrm>
            <a:off x="5076056" y="5586314"/>
            <a:ext cx="1938832" cy="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460317-DC94-4C32-BF9E-542A1200C9FC}"/>
              </a:ext>
            </a:extLst>
          </p:cNvPr>
          <p:cNvSpPr txBox="1"/>
          <p:nvPr/>
        </p:nvSpPr>
        <p:spPr>
          <a:xfrm>
            <a:off x="5148064" y="4271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B87648-01D3-4409-8290-F7271CBD128D}"/>
              </a:ext>
            </a:extLst>
          </p:cNvPr>
          <p:cNvSpPr txBox="1"/>
          <p:nvPr/>
        </p:nvSpPr>
        <p:spPr>
          <a:xfrm>
            <a:off x="5652120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B30B1E-EB10-4DDD-8B9E-4FDE74612160}"/>
              </a:ext>
            </a:extLst>
          </p:cNvPr>
          <p:cNvSpPr txBox="1"/>
          <p:nvPr/>
        </p:nvSpPr>
        <p:spPr>
          <a:xfrm>
            <a:off x="6156176" y="426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2BAB09-4001-4C98-B844-724214B82754}"/>
              </a:ext>
            </a:extLst>
          </p:cNvPr>
          <p:cNvSpPr txBox="1"/>
          <p:nvPr/>
        </p:nvSpPr>
        <p:spPr>
          <a:xfrm>
            <a:off x="6660232" y="4278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426E6E-C89B-4663-9CFD-306A51F59BA9}"/>
              </a:ext>
            </a:extLst>
          </p:cNvPr>
          <p:cNvSpPr txBox="1"/>
          <p:nvPr/>
        </p:nvSpPr>
        <p:spPr>
          <a:xfrm>
            <a:off x="5148064" y="4723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9306E2-FA56-4C1D-A144-30015AA7F189}"/>
              </a:ext>
            </a:extLst>
          </p:cNvPr>
          <p:cNvSpPr txBox="1"/>
          <p:nvPr/>
        </p:nvSpPr>
        <p:spPr>
          <a:xfrm>
            <a:off x="5652120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EC46E4-6D0C-4D51-9057-4003589284DC}"/>
              </a:ext>
            </a:extLst>
          </p:cNvPr>
          <p:cNvSpPr txBox="1"/>
          <p:nvPr/>
        </p:nvSpPr>
        <p:spPr>
          <a:xfrm>
            <a:off x="6084168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41FF64-EF08-43F8-9EF3-E0A8AFF347B8}"/>
              </a:ext>
            </a:extLst>
          </p:cNvPr>
          <p:cNvSpPr txBox="1"/>
          <p:nvPr/>
        </p:nvSpPr>
        <p:spPr>
          <a:xfrm>
            <a:off x="6588224" y="472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E08186-3C6D-49FC-94A6-CCBA86A00868}"/>
              </a:ext>
            </a:extLst>
          </p:cNvPr>
          <p:cNvSpPr txBox="1"/>
          <p:nvPr/>
        </p:nvSpPr>
        <p:spPr>
          <a:xfrm>
            <a:off x="5148064" y="518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3F01FC-F5F4-46FB-A2C0-B38EA23D4D7D}"/>
              </a:ext>
            </a:extLst>
          </p:cNvPr>
          <p:cNvSpPr txBox="1"/>
          <p:nvPr/>
        </p:nvSpPr>
        <p:spPr>
          <a:xfrm>
            <a:off x="5580112" y="5198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1F43F1-2E18-4796-93F0-F7B714A92620}"/>
              </a:ext>
            </a:extLst>
          </p:cNvPr>
          <p:cNvSpPr txBox="1"/>
          <p:nvPr/>
        </p:nvSpPr>
        <p:spPr>
          <a:xfrm>
            <a:off x="5148064" y="56203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84C305-F9F1-4E9A-ACCE-D274A98ACC0D}"/>
              </a:ext>
            </a:extLst>
          </p:cNvPr>
          <p:cNvSpPr txBox="1"/>
          <p:nvPr/>
        </p:nvSpPr>
        <p:spPr>
          <a:xfrm>
            <a:off x="5580112" y="5636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21043A-DE57-47DF-B6A2-8E2F2067109F}"/>
              </a:ext>
            </a:extLst>
          </p:cNvPr>
          <p:cNvSpPr txBox="1"/>
          <p:nvPr/>
        </p:nvSpPr>
        <p:spPr>
          <a:xfrm>
            <a:off x="6084168" y="5232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F7F7F9-B752-4E58-A648-37697AF95B95}"/>
              </a:ext>
            </a:extLst>
          </p:cNvPr>
          <p:cNvSpPr txBox="1"/>
          <p:nvPr/>
        </p:nvSpPr>
        <p:spPr>
          <a:xfrm>
            <a:off x="6588224" y="52207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56FD91-ECBA-4CFC-926A-724A4B449221}"/>
              </a:ext>
            </a:extLst>
          </p:cNvPr>
          <p:cNvSpPr txBox="1"/>
          <p:nvPr/>
        </p:nvSpPr>
        <p:spPr>
          <a:xfrm>
            <a:off x="6084168" y="5651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8417A8-41C4-4550-B1C7-C8BB18FF2CA7}"/>
              </a:ext>
            </a:extLst>
          </p:cNvPr>
          <p:cNvSpPr txBox="1"/>
          <p:nvPr/>
        </p:nvSpPr>
        <p:spPr>
          <a:xfrm>
            <a:off x="6588224" y="5633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7A2C4F-6A54-4B43-A9EB-B5E7BE38214D}"/>
              </a:ext>
            </a:extLst>
          </p:cNvPr>
          <p:cNvSpPr/>
          <p:nvPr/>
        </p:nvSpPr>
        <p:spPr>
          <a:xfrm>
            <a:off x="7244796" y="4191221"/>
            <a:ext cx="1434493" cy="128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04A39A-AC1E-411F-9C70-A669CCED7D45}"/>
              </a:ext>
            </a:extLst>
          </p:cNvPr>
          <p:cNvCxnSpPr>
            <a:cxnSpLocks/>
          </p:cNvCxnSpPr>
          <p:nvPr/>
        </p:nvCxnSpPr>
        <p:spPr>
          <a:xfrm>
            <a:off x="7244796" y="4832177"/>
            <a:ext cx="143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6047F30-00AA-4D40-9EC2-D3DD877840EB}"/>
              </a:ext>
            </a:extLst>
          </p:cNvPr>
          <p:cNvCxnSpPr>
            <a:cxnSpLocks/>
          </p:cNvCxnSpPr>
          <p:nvPr/>
        </p:nvCxnSpPr>
        <p:spPr>
          <a:xfrm>
            <a:off x="7967287" y="4208106"/>
            <a:ext cx="0" cy="128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52C2D5-9189-462F-9E08-48654664AB37}"/>
              </a:ext>
            </a:extLst>
          </p:cNvPr>
          <p:cNvSpPr txBox="1"/>
          <p:nvPr/>
        </p:nvSpPr>
        <p:spPr>
          <a:xfrm>
            <a:off x="7441264" y="43389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04CFF0-C3A2-49CC-A518-D32DB2A41CB1}"/>
              </a:ext>
            </a:extLst>
          </p:cNvPr>
          <p:cNvSpPr txBox="1"/>
          <p:nvPr/>
        </p:nvSpPr>
        <p:spPr>
          <a:xfrm>
            <a:off x="8156055" y="4345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D9263D-22A8-4E84-B724-0E7D89252EEF}"/>
              </a:ext>
            </a:extLst>
          </p:cNvPr>
          <p:cNvSpPr txBox="1"/>
          <p:nvPr/>
        </p:nvSpPr>
        <p:spPr>
          <a:xfrm>
            <a:off x="7467249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D443180-DA0D-4ABD-B57D-AAD04803B6CE}"/>
              </a:ext>
            </a:extLst>
          </p:cNvPr>
          <p:cNvSpPr txBox="1"/>
          <p:nvPr/>
        </p:nvSpPr>
        <p:spPr>
          <a:xfrm>
            <a:off x="8145694" y="49560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2" name="부제목 2">
            <a:extLst>
              <a:ext uri="{FF2B5EF4-FFF2-40B4-BE49-F238E27FC236}">
                <a16:creationId xmlns:a16="http://schemas.microsoft.com/office/drawing/2014/main" id="{8CD5871A-248B-4C09-9279-E01D15E5DD10}"/>
              </a:ext>
            </a:extLst>
          </p:cNvPr>
          <p:cNvSpPr txBox="1">
            <a:spLocks/>
          </p:cNvSpPr>
          <p:nvPr/>
        </p:nvSpPr>
        <p:spPr>
          <a:xfrm>
            <a:off x="7005049" y="5633708"/>
            <a:ext cx="1850007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Max pooling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0013 0.0037 C 0.00195 -0.00185 0.00456 -0.00972 0.00781 -0.01412 C 0.00964 -0.01667 0.0138 -0.0213 0.0138 -0.0213 C 0.01914 -0.03542 0.01211 -0.01829 0.01875 -0.03009 C 0.01966 -0.03171 0.01992 -0.03403 0.02083 -0.03542 C 0.02162 -0.03704 0.02292 -0.0375 0.02383 -0.03889 C 0.025 -0.0412 0.02565 -0.04375 0.02682 -0.04607 C 0.02774 -0.04792 0.02891 -0.04954 0.02982 -0.05139 C 0.03125 -0.05486 0.03177 -0.05972 0.03372 -0.06204 L 0.03685 -0.06551 L 0.03685 -0.06551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7" grpId="0"/>
      <p:bldP spid="49" grpId="0" animBg="1"/>
      <p:bldP spid="53" grpId="0" animBg="1"/>
      <p:bldP spid="54" grpId="0" animBg="1"/>
      <p:bldP spid="74" grpId="0"/>
      <p:bldP spid="75" grpId="0"/>
      <p:bldP spid="77" grpId="0"/>
      <p:bldP spid="78" grpId="0"/>
      <p:bldP spid="132" grpId="0"/>
      <p:bldP spid="133" grpId="0"/>
      <p:bldP spid="134" grpId="0"/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66253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5E767C-D6B7-401C-B690-90FE91E4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2490"/>
            <a:ext cx="4550803" cy="1593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2ABD78-9784-40D5-8E3B-C83A8E60D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6" y="1806722"/>
            <a:ext cx="3097732" cy="2163071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76DC9FF8-DE13-4B64-B8E4-4F9627E0407D}"/>
              </a:ext>
            </a:extLst>
          </p:cNvPr>
          <p:cNvSpPr txBox="1">
            <a:spLocks/>
          </p:cNvSpPr>
          <p:nvPr/>
        </p:nvSpPr>
        <p:spPr>
          <a:xfrm>
            <a:off x="-1260648" y="6327705"/>
            <a:ext cx="900303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i="1" dirty="0"/>
              <a:t>출처 </a:t>
            </a:r>
            <a:r>
              <a:rPr lang="en-US" altLang="ko-KR" sz="1200" i="1" dirty="0"/>
              <a:t>: Learning to Make Better Mistakes: Semantics-aware Visual Food Recognition</a:t>
            </a:r>
          </a:p>
          <a:p>
            <a:endParaRPr lang="ko-KR" altLang="en-US" sz="2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D7A479FF-A10C-4ACB-BD81-9AFF72E39C96}"/>
              </a:ext>
            </a:extLst>
          </p:cNvPr>
          <p:cNvSpPr txBox="1">
            <a:spLocks/>
          </p:cNvSpPr>
          <p:nvPr/>
        </p:nvSpPr>
        <p:spPr>
          <a:xfrm>
            <a:off x="652950" y="1588441"/>
            <a:ext cx="842493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/>
              <a:t>왓슨의 경우 </a:t>
            </a:r>
            <a:r>
              <a:rPr lang="en-US" altLang="ko-KR" sz="1400" b="1" dirty="0"/>
              <a:t>semantic tree</a:t>
            </a:r>
            <a:r>
              <a:rPr lang="ko-KR" altLang="en-US" sz="1400" b="1" dirty="0"/>
              <a:t>에 들어 맞는 확률을 계산하여 가장 확률이 높은 후보군 산출 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8F64A5-3661-48E3-90EB-C0477F357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6" y="4113324"/>
            <a:ext cx="3794955" cy="2078190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78E0CBCF-624E-40EB-B17E-A425743B6C18}"/>
              </a:ext>
            </a:extLst>
          </p:cNvPr>
          <p:cNvSpPr txBox="1">
            <a:spLocks/>
          </p:cNvSpPr>
          <p:nvPr/>
        </p:nvSpPr>
        <p:spPr>
          <a:xfrm>
            <a:off x="1029147" y="6130104"/>
            <a:ext cx="8552688" cy="145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EE9A63-845C-46AC-9336-B0976B136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12" y="4021660"/>
            <a:ext cx="3101926" cy="22143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6F31B-045A-4366-B332-E363A156F380}"/>
              </a:ext>
            </a:extLst>
          </p:cNvPr>
          <p:cNvSpPr/>
          <p:nvPr/>
        </p:nvSpPr>
        <p:spPr>
          <a:xfrm>
            <a:off x="141903" y="299606"/>
            <a:ext cx="1587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About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Visual Recognition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C22C2-FD23-4326-8609-5731EAADC78D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Visual recognition Algorithm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BEAE-CFAF-4BD7-808A-0579E8B3F7F4}"/>
              </a:ext>
            </a:extLst>
          </p:cNvPr>
          <p:cNvSpPr txBox="1"/>
          <p:nvPr/>
        </p:nvSpPr>
        <p:spPr>
          <a:xfrm>
            <a:off x="395536" y="940760"/>
            <a:ext cx="67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002060"/>
                </a:solidFill>
              </a:rPr>
              <a:t>How to do Visual</a:t>
            </a:r>
            <a:r>
              <a:rPr lang="ko-KR" altLang="en-US" b="1" spc="-150" dirty="0">
                <a:solidFill>
                  <a:srgbClr val="002060"/>
                </a:solidFill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</a:rPr>
              <a:t>Recognition</a:t>
            </a:r>
            <a:r>
              <a:rPr lang="en-US" altLang="ko-KR" b="1" spc="-150" dirty="0"/>
              <a:t> </a:t>
            </a:r>
          </a:p>
          <a:p>
            <a:r>
              <a:rPr lang="en-US" altLang="ko-KR" sz="1600" b="1" spc="-150" dirty="0"/>
              <a:t>Semantics-aware Visual Food Recognition by using CNN </a:t>
            </a:r>
            <a:endParaRPr lang="ko-KR" altLang="en-US" sz="1600" b="1" spc="-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137" y="271681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Testing Visual Recognition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By Watson Studio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462</Words>
  <Application>Microsoft Office PowerPoint</Application>
  <PresentationFormat>화면 슬라이드 쇼(4:3)</PresentationFormat>
  <Paragraphs>143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Jihoon yoon</cp:lastModifiedBy>
  <cp:revision>31</cp:revision>
  <dcterms:created xsi:type="dcterms:W3CDTF">2016-11-03T20:47:04Z</dcterms:created>
  <dcterms:modified xsi:type="dcterms:W3CDTF">2020-04-21T09:21:31Z</dcterms:modified>
</cp:coreProperties>
</file>