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0F932-36B8-4132-AF47-888D49C90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3BEE7C-0612-4823-9D4E-742E2A2AE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8BA7C-DB87-4990-9E32-5D298542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732C-0C4E-4C13-8316-4E238ADA6E8F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48E8C-51AC-4974-86F3-940DCBC1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1CF85-7B06-475D-8B95-E1BE3231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529F-3D79-45F0-863D-96C0396F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2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3AD75-6E51-4496-B755-955C8552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45199-1678-4F53-B8D5-A1C588CE5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82658-2E8B-4A59-9997-94C7DCFC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732C-0C4E-4C13-8316-4E238ADA6E8F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C93C1-E5F6-4539-8D73-9120B472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7D093-3A81-414C-9E00-6F0B3145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529F-3D79-45F0-863D-96C0396F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8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41A93F-44C5-48A8-AA00-3F7E30CD0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1C7C4D-6483-4699-878A-71BD67447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21F29-8862-4F48-A4F8-896FE5A2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732C-0C4E-4C13-8316-4E238ADA6E8F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0C2A9-77C2-49EF-B0E4-B72F4F42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EE0C4-9410-47EC-ACA1-D31DDB0B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529F-3D79-45F0-863D-96C0396F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15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D336D-7851-423C-8581-90CDD989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AC51D-22E0-4F95-8D99-A2455F92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144B1-7A41-4CE2-A26B-91F72C1B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732C-0C4E-4C13-8316-4E238ADA6E8F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0E6E7-D73A-457C-9135-C52CC0E4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66165-4F47-40D8-8DD1-0E659C5E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529F-3D79-45F0-863D-96C0396F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7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A609B-214E-40F1-A817-C0F2313E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B5F4BD-FFC1-4445-936F-E7169AA2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D0DA1B-B290-4E3C-855C-DF9B9CFC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732C-0C4E-4C13-8316-4E238ADA6E8F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93B04-112C-45EF-9E7E-A6D81794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20796-6F4D-4CB8-B247-7DA6AC8A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529F-3D79-45F0-863D-96C0396F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5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0527-853F-4278-BE27-512E24CF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A3D4E-C0AF-46B1-8F14-610AEB80C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27D186-BBB6-4549-9214-33AE5A387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4B305-F5E0-4C16-973D-05E39A4E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732C-0C4E-4C13-8316-4E238ADA6E8F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C856C-FAC8-482D-80D7-8A39E329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7FB22-96CD-44AA-B974-E369808A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529F-3D79-45F0-863D-96C0396F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9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3C954-A355-433A-8D26-065048E8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2E50B-06AA-4349-A81D-051D7CD55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F0121D-C372-47C0-AA58-93DF7D21B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1B651A-D99B-4187-B054-AD295CF99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026041-4B7C-4027-B133-B62AFB871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7CBE13-6E92-4CBA-B248-00570F90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732C-0C4E-4C13-8316-4E238ADA6E8F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AEC351-E8EB-4FA5-913E-2761222C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69AE61-FAC5-4AB7-A67A-C83F091A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529F-3D79-45F0-863D-96C0396F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47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7228B-157C-4D01-942C-E1A0F342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201CB0-FD06-47DC-BFAB-D2F1972A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732C-0C4E-4C13-8316-4E238ADA6E8F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B070CE-43FF-42B3-AFA8-6EA834E1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B95F7B-1805-494A-BB85-2A61B28C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529F-3D79-45F0-863D-96C0396F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F4FD74-B654-4AF8-AA79-2A042082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732C-0C4E-4C13-8316-4E238ADA6E8F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0068E4-4136-4E6F-BD20-2F790C47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92D1CD-C0A4-4F9A-B139-C4D3662C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529F-3D79-45F0-863D-96C0396F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12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E61D4-FB9A-4812-869A-E4BBC8DE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17849-C368-4729-9853-961BAED59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D791A-5373-4799-B52B-956F0110F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5A2C69-200B-4329-9677-2E0E33F5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732C-0C4E-4C13-8316-4E238ADA6E8F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7028A1-9B33-4F2C-864A-750163EE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7A997-1072-4497-AEA3-455112CD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529F-3D79-45F0-863D-96C0396F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8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0EA9A-BB25-495D-AB3B-FFA11975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C3A076-7CCC-40D9-B3B2-5FDC585A2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4C7003-EC93-48B4-BDFE-EC27DF3D9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6BA0EA-E1A0-425A-AC64-6FA4873A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732C-0C4E-4C13-8316-4E238ADA6E8F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22D93F-D45C-430A-9DD7-4E521A84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37BE9-4AC3-407A-9750-DEE2F609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529F-3D79-45F0-863D-96C0396F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56A586-FF9F-440F-99B3-8138F380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5E20B3-0BC9-4757-8283-EF51D50C1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B990B-DEFB-4579-8BF9-2C4CDF538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8732C-0C4E-4C13-8316-4E238ADA6E8F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8FDFA-35F6-4009-BC1D-726E0D181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C2A20-92FD-41EF-802A-36AEC99C9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529F-3D79-45F0-863D-96C0396FB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3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23875A6-791F-4362-A90F-30FA3EDC8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0" y="144463"/>
            <a:ext cx="9144000" cy="436562"/>
          </a:xfrm>
        </p:spPr>
        <p:txBody>
          <a:bodyPr/>
          <a:lstStyle/>
          <a:p>
            <a:r>
              <a:rPr lang="en-US" altLang="ko-KR" dirty="0"/>
              <a:t>Watson Visual Recognition – CNN(Convolution Neural Network)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1B2A86-9630-4547-A120-9EBB5072A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133475"/>
            <a:ext cx="3333749" cy="1985962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E7768D81-66B3-4454-A189-773D66879432}"/>
              </a:ext>
            </a:extLst>
          </p:cNvPr>
          <p:cNvSpPr txBox="1">
            <a:spLocks/>
          </p:cNvSpPr>
          <p:nvPr/>
        </p:nvSpPr>
        <p:spPr>
          <a:xfrm>
            <a:off x="933450" y="661194"/>
            <a:ext cx="182880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Input image</a:t>
            </a:r>
            <a:endParaRPr lang="ko-KR" altLang="en-US" sz="20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0669B3F-3E2D-46A2-9A36-80B1CA48C593}"/>
              </a:ext>
            </a:extLst>
          </p:cNvPr>
          <p:cNvSpPr/>
          <p:nvPr/>
        </p:nvSpPr>
        <p:spPr>
          <a:xfrm>
            <a:off x="3629025" y="2133600"/>
            <a:ext cx="197358" cy="1518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D8E84B-13D6-4431-B4FF-48BE8D35B0F9}"/>
              </a:ext>
            </a:extLst>
          </p:cNvPr>
          <p:cNvSpPr/>
          <p:nvPr/>
        </p:nvSpPr>
        <p:spPr>
          <a:xfrm>
            <a:off x="4048125" y="1133475"/>
            <a:ext cx="342900" cy="1985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BC2437B-C9E6-4AE5-A8F4-65B4F34FE419}"/>
              </a:ext>
            </a:extLst>
          </p:cNvPr>
          <p:cNvCxnSpPr/>
          <p:nvPr/>
        </p:nvCxnSpPr>
        <p:spPr>
          <a:xfrm>
            <a:off x="4048125" y="1466850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FAB4FDA-9062-45FF-B9C7-BEEDB587E371}"/>
              </a:ext>
            </a:extLst>
          </p:cNvPr>
          <p:cNvCxnSpPr/>
          <p:nvPr/>
        </p:nvCxnSpPr>
        <p:spPr>
          <a:xfrm>
            <a:off x="4048125" y="1885950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EC88270-6AE9-4DBB-B145-74D926998829}"/>
              </a:ext>
            </a:extLst>
          </p:cNvPr>
          <p:cNvCxnSpPr/>
          <p:nvPr/>
        </p:nvCxnSpPr>
        <p:spPr>
          <a:xfrm>
            <a:off x="4048125" y="2285428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E0AB4C8-BE76-4C49-83F3-31541329FA55}"/>
              </a:ext>
            </a:extLst>
          </p:cNvPr>
          <p:cNvCxnSpPr>
            <a:cxnSpLocks/>
          </p:cNvCxnSpPr>
          <p:nvPr/>
        </p:nvCxnSpPr>
        <p:spPr>
          <a:xfrm>
            <a:off x="5267325" y="23812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D015B8-3E18-4ADD-814B-332B826B0764}"/>
              </a:ext>
            </a:extLst>
          </p:cNvPr>
          <p:cNvSpPr txBox="1"/>
          <p:nvPr/>
        </p:nvSpPr>
        <p:spPr>
          <a:xfrm>
            <a:off x="4048125" y="2409826"/>
            <a:ext cx="461665" cy="573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 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FED1D5-52F7-4F3D-ABEB-C77828A14F20}"/>
              </a:ext>
            </a:extLst>
          </p:cNvPr>
          <p:cNvSpPr/>
          <p:nvPr/>
        </p:nvSpPr>
        <p:spPr>
          <a:xfrm>
            <a:off x="104775" y="1133475"/>
            <a:ext cx="342900" cy="247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3D6D492E-1C15-4B04-B1EE-AD447DD95EE1}"/>
              </a:ext>
            </a:extLst>
          </p:cNvPr>
          <p:cNvSpPr/>
          <p:nvPr/>
        </p:nvSpPr>
        <p:spPr>
          <a:xfrm>
            <a:off x="342900" y="1094917"/>
            <a:ext cx="3714750" cy="181488"/>
          </a:xfrm>
          <a:custGeom>
            <a:avLst/>
            <a:gdLst>
              <a:gd name="connsiteX0" fmla="*/ 0 w 3714750"/>
              <a:gd name="connsiteY0" fmla="*/ 152858 h 181488"/>
              <a:gd name="connsiteX1" fmla="*/ 361950 w 3714750"/>
              <a:gd name="connsiteY1" fmla="*/ 124283 h 181488"/>
              <a:gd name="connsiteX2" fmla="*/ 561975 w 3714750"/>
              <a:gd name="connsiteY2" fmla="*/ 95708 h 181488"/>
              <a:gd name="connsiteX3" fmla="*/ 628650 w 3714750"/>
              <a:gd name="connsiteY3" fmla="*/ 86183 h 181488"/>
              <a:gd name="connsiteX4" fmla="*/ 876300 w 3714750"/>
              <a:gd name="connsiteY4" fmla="*/ 76658 h 181488"/>
              <a:gd name="connsiteX5" fmla="*/ 2686050 w 3714750"/>
              <a:gd name="connsiteY5" fmla="*/ 67133 h 181488"/>
              <a:gd name="connsiteX6" fmla="*/ 3590925 w 3714750"/>
              <a:gd name="connsiteY6" fmla="*/ 76658 h 181488"/>
              <a:gd name="connsiteX7" fmla="*/ 3609975 w 3714750"/>
              <a:gd name="connsiteY7" fmla="*/ 105233 h 181488"/>
              <a:gd name="connsiteX8" fmla="*/ 3686175 w 3714750"/>
              <a:gd name="connsiteY8" fmla="*/ 152858 h 181488"/>
              <a:gd name="connsiteX9" fmla="*/ 3714750 w 3714750"/>
              <a:gd name="connsiteY9" fmla="*/ 181433 h 1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4750" h="181488">
                <a:moveTo>
                  <a:pt x="0" y="152858"/>
                </a:moveTo>
                <a:cubicBezTo>
                  <a:pt x="120650" y="143333"/>
                  <a:pt x="242877" y="145933"/>
                  <a:pt x="361950" y="124283"/>
                </a:cubicBezTo>
                <a:cubicBezTo>
                  <a:pt x="538065" y="92262"/>
                  <a:pt x="395496" y="115294"/>
                  <a:pt x="561975" y="95708"/>
                </a:cubicBezTo>
                <a:cubicBezTo>
                  <a:pt x="584272" y="93085"/>
                  <a:pt x="606240" y="87541"/>
                  <a:pt x="628650" y="86183"/>
                </a:cubicBezTo>
                <a:cubicBezTo>
                  <a:pt x="711110" y="81185"/>
                  <a:pt x="793693" y="77423"/>
                  <a:pt x="876300" y="76658"/>
                </a:cubicBezTo>
                <a:lnTo>
                  <a:pt x="2686050" y="67133"/>
                </a:lnTo>
                <a:cubicBezTo>
                  <a:pt x="2973011" y="-28521"/>
                  <a:pt x="3304146" y="-18935"/>
                  <a:pt x="3590925" y="76658"/>
                </a:cubicBezTo>
                <a:cubicBezTo>
                  <a:pt x="3597275" y="86183"/>
                  <a:pt x="3601880" y="97138"/>
                  <a:pt x="3609975" y="105233"/>
                </a:cubicBezTo>
                <a:cubicBezTo>
                  <a:pt x="3634705" y="129963"/>
                  <a:pt x="3655995" y="137768"/>
                  <a:pt x="3686175" y="152858"/>
                </a:cubicBezTo>
                <a:cubicBezTo>
                  <a:pt x="3706986" y="184075"/>
                  <a:pt x="3693777" y="181433"/>
                  <a:pt x="3714750" y="1814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169EB701-B1B2-4C91-82D7-9B439B7CEAF5}"/>
              </a:ext>
            </a:extLst>
          </p:cNvPr>
          <p:cNvSpPr txBox="1">
            <a:spLocks/>
          </p:cNvSpPr>
          <p:nvPr/>
        </p:nvSpPr>
        <p:spPr>
          <a:xfrm>
            <a:off x="3338511" y="661194"/>
            <a:ext cx="182880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CONV</a:t>
            </a:r>
          </a:p>
          <a:p>
            <a:endParaRPr lang="ko-KR" altLang="en-US" sz="20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11D6242-DE1E-46EF-A271-2B23122084FD}"/>
              </a:ext>
            </a:extLst>
          </p:cNvPr>
          <p:cNvSpPr/>
          <p:nvPr/>
        </p:nvSpPr>
        <p:spPr>
          <a:xfrm>
            <a:off x="4686300" y="2133600"/>
            <a:ext cx="197358" cy="1518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E9C7EA2A-D43C-497C-AA87-4DEC2B699094}"/>
              </a:ext>
            </a:extLst>
          </p:cNvPr>
          <p:cNvSpPr txBox="1">
            <a:spLocks/>
          </p:cNvSpPr>
          <p:nvPr/>
        </p:nvSpPr>
        <p:spPr>
          <a:xfrm>
            <a:off x="4391025" y="642652"/>
            <a:ext cx="182880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ReLU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5B57871A-332C-4523-A9E2-636D43321143}"/>
              </a:ext>
            </a:extLst>
          </p:cNvPr>
          <p:cNvSpPr txBox="1">
            <a:spLocks/>
          </p:cNvSpPr>
          <p:nvPr/>
        </p:nvSpPr>
        <p:spPr>
          <a:xfrm>
            <a:off x="9086850" y="6495256"/>
            <a:ext cx="310515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/>
              <a:t>ReLU</a:t>
            </a:r>
            <a:r>
              <a:rPr lang="en-US" altLang="ko-KR" sz="1600" dirty="0"/>
              <a:t>() = max(0,</a:t>
            </a:r>
            <a:r>
              <a:rPr lang="ko-KR" altLang="en-US" sz="1600" dirty="0"/>
              <a:t> </a:t>
            </a:r>
            <a:r>
              <a:rPr lang="en-US" altLang="ko-KR" sz="1600" dirty="0"/>
              <a:t>x)</a:t>
            </a:r>
          </a:p>
          <a:p>
            <a:endParaRPr lang="ko-KR" altLang="en-US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278553-207E-491D-8ED1-3A8F48F5A3DA}"/>
              </a:ext>
            </a:extLst>
          </p:cNvPr>
          <p:cNvSpPr/>
          <p:nvPr/>
        </p:nvSpPr>
        <p:spPr>
          <a:xfrm>
            <a:off x="5119391" y="1133475"/>
            <a:ext cx="342900" cy="1985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F1AC29-04AE-4407-ABAF-BD73E0C52809}"/>
              </a:ext>
            </a:extLst>
          </p:cNvPr>
          <p:cNvCxnSpPr/>
          <p:nvPr/>
        </p:nvCxnSpPr>
        <p:spPr>
          <a:xfrm>
            <a:off x="5119391" y="1476375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94E7B36-E804-447B-90B8-30F9CBBBA894}"/>
              </a:ext>
            </a:extLst>
          </p:cNvPr>
          <p:cNvCxnSpPr/>
          <p:nvPr/>
        </p:nvCxnSpPr>
        <p:spPr>
          <a:xfrm>
            <a:off x="5119391" y="1876425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DC6FEC5-B5DF-4B4D-8FB0-284E142A2BFB}"/>
              </a:ext>
            </a:extLst>
          </p:cNvPr>
          <p:cNvCxnSpPr/>
          <p:nvPr/>
        </p:nvCxnSpPr>
        <p:spPr>
          <a:xfrm>
            <a:off x="5114925" y="2285428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ED3C4D-40A5-4D16-ABFA-D536930F72BF}"/>
              </a:ext>
            </a:extLst>
          </p:cNvPr>
          <p:cNvSpPr txBox="1"/>
          <p:nvPr/>
        </p:nvSpPr>
        <p:spPr>
          <a:xfrm>
            <a:off x="5133975" y="2409826"/>
            <a:ext cx="461665" cy="573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 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1" name="부제목 2">
            <a:extLst>
              <a:ext uri="{FF2B5EF4-FFF2-40B4-BE49-F238E27FC236}">
                <a16:creationId xmlns:a16="http://schemas.microsoft.com/office/drawing/2014/main" id="{477E1B8B-CF19-454C-B34F-A853C5628EC2}"/>
              </a:ext>
            </a:extLst>
          </p:cNvPr>
          <p:cNvSpPr txBox="1">
            <a:spLocks/>
          </p:cNvSpPr>
          <p:nvPr/>
        </p:nvSpPr>
        <p:spPr>
          <a:xfrm>
            <a:off x="5743572" y="642652"/>
            <a:ext cx="182880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Max - Pooling</a:t>
            </a:r>
          </a:p>
          <a:p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CC145A-E949-40EA-A0AD-54FA13538699}"/>
              </a:ext>
            </a:extLst>
          </p:cNvPr>
          <p:cNvSpPr/>
          <p:nvPr/>
        </p:nvSpPr>
        <p:spPr>
          <a:xfrm>
            <a:off x="6315072" y="1113967"/>
            <a:ext cx="342900" cy="1985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316845A-B698-41A4-B9D9-C98367022876}"/>
              </a:ext>
            </a:extLst>
          </p:cNvPr>
          <p:cNvCxnSpPr/>
          <p:nvPr/>
        </p:nvCxnSpPr>
        <p:spPr>
          <a:xfrm>
            <a:off x="6315072" y="1457325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51E6FB9-F024-4776-97E3-729B21D69B9E}"/>
              </a:ext>
            </a:extLst>
          </p:cNvPr>
          <p:cNvCxnSpPr/>
          <p:nvPr/>
        </p:nvCxnSpPr>
        <p:spPr>
          <a:xfrm>
            <a:off x="6315072" y="1847850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CA45087-A0E2-4E8D-B0B1-9EB46BDA2010}"/>
              </a:ext>
            </a:extLst>
          </p:cNvPr>
          <p:cNvCxnSpPr/>
          <p:nvPr/>
        </p:nvCxnSpPr>
        <p:spPr>
          <a:xfrm>
            <a:off x="6315072" y="2313431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F69190-2962-443E-AED4-124DBD137E2C}"/>
              </a:ext>
            </a:extLst>
          </p:cNvPr>
          <p:cNvSpPr txBox="1"/>
          <p:nvPr/>
        </p:nvSpPr>
        <p:spPr>
          <a:xfrm>
            <a:off x="6329062" y="2438402"/>
            <a:ext cx="461665" cy="573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 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8A4B4FBA-92F0-4214-9943-A195E31DCCDD}"/>
              </a:ext>
            </a:extLst>
          </p:cNvPr>
          <p:cNvSpPr/>
          <p:nvPr/>
        </p:nvSpPr>
        <p:spPr>
          <a:xfrm>
            <a:off x="5806821" y="2106947"/>
            <a:ext cx="197358" cy="1518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A669B0-6362-44F0-B0B5-AC73447A06D6}"/>
              </a:ext>
            </a:extLst>
          </p:cNvPr>
          <p:cNvSpPr txBox="1"/>
          <p:nvPr/>
        </p:nvSpPr>
        <p:spPr>
          <a:xfrm>
            <a:off x="7848600" y="176426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 . . .</a:t>
            </a:r>
            <a:endParaRPr lang="ko-KR" altLang="en-US" dirty="0"/>
          </a:p>
        </p:txBody>
      </p:sp>
      <p:sp>
        <p:nvSpPr>
          <p:cNvPr id="39" name="부제목 2">
            <a:extLst>
              <a:ext uri="{FF2B5EF4-FFF2-40B4-BE49-F238E27FC236}">
                <a16:creationId xmlns:a16="http://schemas.microsoft.com/office/drawing/2014/main" id="{9BA6D7DB-A0E7-46A2-A53B-BEFE6A1481F4}"/>
              </a:ext>
            </a:extLst>
          </p:cNvPr>
          <p:cNvSpPr txBox="1">
            <a:spLocks/>
          </p:cNvSpPr>
          <p:nvPr/>
        </p:nvSpPr>
        <p:spPr>
          <a:xfrm>
            <a:off x="8734413" y="614077"/>
            <a:ext cx="3276606" cy="7604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Fully Connected</a:t>
            </a:r>
          </a:p>
          <a:p>
            <a:r>
              <a:rPr lang="en-US" altLang="ko-KR" sz="2000" dirty="0"/>
              <a:t>Neural Network</a:t>
            </a:r>
          </a:p>
          <a:p>
            <a:endParaRPr lang="ko-KR" altLang="en-US" sz="2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24CDB3-F627-4FB8-817B-4AA6A3BF9CA4}"/>
              </a:ext>
            </a:extLst>
          </p:cNvPr>
          <p:cNvSpPr/>
          <p:nvPr/>
        </p:nvSpPr>
        <p:spPr>
          <a:xfrm>
            <a:off x="9172561" y="1374491"/>
            <a:ext cx="283845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House (0.97%)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F527FD-50CB-4FDB-8D9F-3CE52E68D5E4}"/>
              </a:ext>
            </a:extLst>
          </p:cNvPr>
          <p:cNvSpPr/>
          <p:nvPr/>
        </p:nvSpPr>
        <p:spPr>
          <a:xfrm>
            <a:off x="9172561" y="1889443"/>
            <a:ext cx="283845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Tower (0.87%)</a:t>
            </a:r>
            <a:endParaRPr lang="ko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7E572F-5ACB-4D00-8103-F33F0C0AAC84}"/>
              </a:ext>
            </a:extLst>
          </p:cNvPr>
          <p:cNvSpPr/>
          <p:nvPr/>
        </p:nvSpPr>
        <p:spPr>
          <a:xfrm>
            <a:off x="9172561" y="2413019"/>
            <a:ext cx="283845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Tree (0.76%)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5C471F-28D1-45EC-A286-5F1CDA0E6B2E}"/>
              </a:ext>
            </a:extLst>
          </p:cNvPr>
          <p:cNvSpPr txBox="1"/>
          <p:nvPr/>
        </p:nvSpPr>
        <p:spPr>
          <a:xfrm>
            <a:off x="10408592" y="2936595"/>
            <a:ext cx="461665" cy="57323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 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5" name="정육면체 44">
            <a:extLst>
              <a:ext uri="{FF2B5EF4-FFF2-40B4-BE49-F238E27FC236}">
                <a16:creationId xmlns:a16="http://schemas.microsoft.com/office/drawing/2014/main" id="{35180297-CFF8-49B2-8E6F-29F845AD1B44}"/>
              </a:ext>
            </a:extLst>
          </p:cNvPr>
          <p:cNvSpPr/>
          <p:nvPr/>
        </p:nvSpPr>
        <p:spPr>
          <a:xfrm>
            <a:off x="200025" y="3777121"/>
            <a:ext cx="800100" cy="1985962"/>
          </a:xfrm>
          <a:prstGeom prst="cube">
            <a:avLst>
              <a:gd name="adj" fmla="val 75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092F5BD1-FFB1-4FAB-8AB1-6804260E72B6}"/>
              </a:ext>
            </a:extLst>
          </p:cNvPr>
          <p:cNvSpPr/>
          <p:nvPr/>
        </p:nvSpPr>
        <p:spPr>
          <a:xfrm>
            <a:off x="409575" y="4229100"/>
            <a:ext cx="257175" cy="390524"/>
          </a:xfrm>
          <a:prstGeom prst="cube">
            <a:avLst>
              <a:gd name="adj" fmla="val 5785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9031878-D42A-4EC1-97A5-21519A79ED71}"/>
              </a:ext>
            </a:extLst>
          </p:cNvPr>
          <p:cNvCxnSpPr>
            <a:stCxn id="46" idx="1"/>
          </p:cNvCxnSpPr>
          <p:nvPr/>
        </p:nvCxnSpPr>
        <p:spPr>
          <a:xfrm>
            <a:off x="463766" y="4377894"/>
            <a:ext cx="1450759" cy="14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3C3D384-1086-419B-945B-5D61658BE53F}"/>
              </a:ext>
            </a:extLst>
          </p:cNvPr>
          <p:cNvCxnSpPr>
            <a:cxnSpLocks/>
          </p:cNvCxnSpPr>
          <p:nvPr/>
        </p:nvCxnSpPr>
        <p:spPr>
          <a:xfrm flipV="1">
            <a:off x="484295" y="4558035"/>
            <a:ext cx="1430230" cy="63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2B54901-8C3C-4C62-954C-F95A6B3AE1F6}"/>
              </a:ext>
            </a:extLst>
          </p:cNvPr>
          <p:cNvCxnSpPr>
            <a:cxnSpLocks/>
          </p:cNvCxnSpPr>
          <p:nvPr/>
        </p:nvCxnSpPr>
        <p:spPr>
          <a:xfrm>
            <a:off x="666750" y="4244223"/>
            <a:ext cx="1247775" cy="295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CAC1563E-2712-49B5-8829-0F1F412DB953}"/>
              </a:ext>
            </a:extLst>
          </p:cNvPr>
          <p:cNvSpPr/>
          <p:nvPr/>
        </p:nvSpPr>
        <p:spPr>
          <a:xfrm>
            <a:off x="1771649" y="4420338"/>
            <a:ext cx="217596" cy="2377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정육면체 54">
            <a:extLst>
              <a:ext uri="{FF2B5EF4-FFF2-40B4-BE49-F238E27FC236}">
                <a16:creationId xmlns:a16="http://schemas.microsoft.com/office/drawing/2014/main" id="{343ED7E2-A8B6-418A-AFA3-E6040A87385E}"/>
              </a:ext>
            </a:extLst>
          </p:cNvPr>
          <p:cNvSpPr/>
          <p:nvPr/>
        </p:nvSpPr>
        <p:spPr>
          <a:xfrm>
            <a:off x="1771649" y="4010672"/>
            <a:ext cx="657224" cy="1518860"/>
          </a:xfrm>
          <a:prstGeom prst="cube">
            <a:avLst>
              <a:gd name="adj" fmla="val 75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6B9DA8F-ACAE-4D2B-A9D4-6920C70FF2AB}"/>
              </a:ext>
            </a:extLst>
          </p:cNvPr>
          <p:cNvSpPr/>
          <p:nvPr/>
        </p:nvSpPr>
        <p:spPr>
          <a:xfrm>
            <a:off x="6905613" y="3881148"/>
            <a:ext cx="2346542" cy="2313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F64B184-66E4-4382-9BD4-5067B44DA1FE}"/>
              </a:ext>
            </a:extLst>
          </p:cNvPr>
          <p:cNvCxnSpPr>
            <a:cxnSpLocks/>
          </p:cNvCxnSpPr>
          <p:nvPr/>
        </p:nvCxnSpPr>
        <p:spPr>
          <a:xfrm>
            <a:off x="6905613" y="4420338"/>
            <a:ext cx="2346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05EAFA5-0F27-4662-AEF4-2816C6F68F5B}"/>
              </a:ext>
            </a:extLst>
          </p:cNvPr>
          <p:cNvCxnSpPr>
            <a:cxnSpLocks/>
            <a:stCxn id="56" idx="1"/>
            <a:endCxn id="56" idx="3"/>
          </p:cNvCxnSpPr>
          <p:nvPr/>
        </p:nvCxnSpPr>
        <p:spPr>
          <a:xfrm>
            <a:off x="6905613" y="5037677"/>
            <a:ext cx="2346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FA10D1F-CE17-4318-8F37-BF0AF14F0151}"/>
              </a:ext>
            </a:extLst>
          </p:cNvPr>
          <p:cNvCxnSpPr>
            <a:cxnSpLocks/>
          </p:cNvCxnSpPr>
          <p:nvPr/>
        </p:nvCxnSpPr>
        <p:spPr>
          <a:xfrm>
            <a:off x="8033008" y="3881148"/>
            <a:ext cx="0" cy="2313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54BCCC1-DD07-4AF2-99A6-1E12C53164FC}"/>
              </a:ext>
            </a:extLst>
          </p:cNvPr>
          <p:cNvCxnSpPr>
            <a:cxnSpLocks/>
          </p:cNvCxnSpPr>
          <p:nvPr/>
        </p:nvCxnSpPr>
        <p:spPr>
          <a:xfrm>
            <a:off x="7426788" y="3885862"/>
            <a:ext cx="0" cy="2308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부제목 2">
            <a:extLst>
              <a:ext uri="{FF2B5EF4-FFF2-40B4-BE49-F238E27FC236}">
                <a16:creationId xmlns:a16="http://schemas.microsoft.com/office/drawing/2014/main" id="{66BF8320-19FF-4102-B1FB-DE314B95C7C7}"/>
              </a:ext>
            </a:extLst>
          </p:cNvPr>
          <p:cNvSpPr txBox="1">
            <a:spLocks/>
          </p:cNvSpPr>
          <p:nvPr/>
        </p:nvSpPr>
        <p:spPr>
          <a:xfrm>
            <a:off x="1257152" y="3378115"/>
            <a:ext cx="182880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Y = </a:t>
            </a:r>
            <a:r>
              <a:rPr lang="en-US" altLang="ko-KR" sz="2000" dirty="0" err="1"/>
              <a:t>Wx+b</a:t>
            </a:r>
            <a:endParaRPr lang="ko-KR" altLang="en-US" sz="2000" dirty="0"/>
          </a:p>
        </p:txBody>
      </p:sp>
      <p:sp>
        <p:nvSpPr>
          <p:cNvPr id="65" name="부제목 2">
            <a:extLst>
              <a:ext uri="{FF2B5EF4-FFF2-40B4-BE49-F238E27FC236}">
                <a16:creationId xmlns:a16="http://schemas.microsoft.com/office/drawing/2014/main" id="{D5BAA774-E943-450E-808C-8CCEA56C4C6A}"/>
              </a:ext>
            </a:extLst>
          </p:cNvPr>
          <p:cNvSpPr txBox="1">
            <a:spLocks/>
          </p:cNvSpPr>
          <p:nvPr/>
        </p:nvSpPr>
        <p:spPr>
          <a:xfrm>
            <a:off x="2169492" y="3380968"/>
            <a:ext cx="534046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/>
              <a:t>Y_bar</a:t>
            </a:r>
            <a:r>
              <a:rPr lang="en-US" altLang="ko-KR" sz="1600" dirty="0"/>
              <a:t> = w1x1 + w2x2 + w3x3 + w4x4</a:t>
            </a:r>
          </a:p>
          <a:p>
            <a:endParaRPr lang="ko-KR" altLang="en-US" sz="2000" dirty="0"/>
          </a:p>
        </p:txBody>
      </p:sp>
      <p:sp>
        <p:nvSpPr>
          <p:cNvPr id="66" name="정육면체 65">
            <a:extLst>
              <a:ext uri="{FF2B5EF4-FFF2-40B4-BE49-F238E27FC236}">
                <a16:creationId xmlns:a16="http://schemas.microsoft.com/office/drawing/2014/main" id="{311FB5CC-1F01-4579-968D-FBEA4067A7CD}"/>
              </a:ext>
            </a:extLst>
          </p:cNvPr>
          <p:cNvSpPr/>
          <p:nvPr/>
        </p:nvSpPr>
        <p:spPr>
          <a:xfrm>
            <a:off x="3096068" y="3814677"/>
            <a:ext cx="800100" cy="1985962"/>
          </a:xfrm>
          <a:prstGeom prst="cube">
            <a:avLst>
              <a:gd name="adj" fmla="val 75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4642AE-D17E-423D-9AD5-151AD13F7187}"/>
              </a:ext>
            </a:extLst>
          </p:cNvPr>
          <p:cNvSpPr txBox="1"/>
          <p:nvPr/>
        </p:nvSpPr>
        <p:spPr>
          <a:xfrm>
            <a:off x="3261945" y="43921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A9424A-9FA9-4A3D-8141-E2D4704169E1}"/>
              </a:ext>
            </a:extLst>
          </p:cNvPr>
          <p:cNvSpPr txBox="1"/>
          <p:nvPr/>
        </p:nvSpPr>
        <p:spPr>
          <a:xfrm>
            <a:off x="3438524" y="41990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0" name="부제목 2">
            <a:extLst>
              <a:ext uri="{FF2B5EF4-FFF2-40B4-BE49-F238E27FC236}">
                <a16:creationId xmlns:a16="http://schemas.microsoft.com/office/drawing/2014/main" id="{9302F1B1-DDCD-4C10-B058-CF341A1478DC}"/>
              </a:ext>
            </a:extLst>
          </p:cNvPr>
          <p:cNvSpPr txBox="1">
            <a:spLocks/>
          </p:cNvSpPr>
          <p:nvPr/>
        </p:nvSpPr>
        <p:spPr>
          <a:xfrm>
            <a:off x="-23813" y="5796743"/>
            <a:ext cx="1247775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Input</a:t>
            </a:r>
            <a:endParaRPr lang="ko-KR" altLang="en-US" sz="2000" dirty="0"/>
          </a:p>
        </p:txBody>
      </p:sp>
      <p:sp>
        <p:nvSpPr>
          <p:cNvPr id="71" name="부제목 2">
            <a:extLst>
              <a:ext uri="{FF2B5EF4-FFF2-40B4-BE49-F238E27FC236}">
                <a16:creationId xmlns:a16="http://schemas.microsoft.com/office/drawing/2014/main" id="{6065C13F-5328-4EC0-B565-DFEAF879D4B7}"/>
              </a:ext>
            </a:extLst>
          </p:cNvPr>
          <p:cNvSpPr txBox="1">
            <a:spLocks/>
          </p:cNvSpPr>
          <p:nvPr/>
        </p:nvSpPr>
        <p:spPr>
          <a:xfrm>
            <a:off x="1267269" y="5757643"/>
            <a:ext cx="1247775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filter</a:t>
            </a:r>
            <a:endParaRPr lang="ko-KR" altLang="en-US" sz="2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8EE25-1105-4E2E-B52B-56E3CED4363E}"/>
              </a:ext>
            </a:extLst>
          </p:cNvPr>
          <p:cNvSpPr txBox="1"/>
          <p:nvPr/>
        </p:nvSpPr>
        <p:spPr>
          <a:xfrm>
            <a:off x="3629025" y="4039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FF56C2-7818-48DD-B73F-01023E2BE3D7}"/>
              </a:ext>
            </a:extLst>
          </p:cNvPr>
          <p:cNvSpPr txBox="1"/>
          <p:nvPr/>
        </p:nvSpPr>
        <p:spPr>
          <a:xfrm>
            <a:off x="3289833" y="47614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8D02D63-5FF2-47B1-81EF-FE97EC5FEB08}"/>
              </a:ext>
            </a:extLst>
          </p:cNvPr>
          <p:cNvSpPr txBox="1"/>
          <p:nvPr/>
        </p:nvSpPr>
        <p:spPr>
          <a:xfrm>
            <a:off x="3481866" y="46087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5583CB-4536-4D00-8D95-5186303026B3}"/>
              </a:ext>
            </a:extLst>
          </p:cNvPr>
          <p:cNvSpPr txBox="1"/>
          <p:nvPr/>
        </p:nvSpPr>
        <p:spPr>
          <a:xfrm>
            <a:off x="3658445" y="45004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B8FBFB0-8943-48E0-8942-3E36CA4E5A01}"/>
              </a:ext>
            </a:extLst>
          </p:cNvPr>
          <p:cNvSpPr txBox="1"/>
          <p:nvPr/>
        </p:nvSpPr>
        <p:spPr>
          <a:xfrm>
            <a:off x="3311914" y="51326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38E48BE-91F6-4BE2-8B1C-AB7E71EE4614}"/>
              </a:ext>
            </a:extLst>
          </p:cNvPr>
          <p:cNvSpPr txBox="1"/>
          <p:nvPr/>
        </p:nvSpPr>
        <p:spPr>
          <a:xfrm>
            <a:off x="3513793" y="49967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D91E6B-135A-4ED4-BA7B-294EC5A42B4C}"/>
              </a:ext>
            </a:extLst>
          </p:cNvPr>
          <p:cNvSpPr txBox="1"/>
          <p:nvPr/>
        </p:nvSpPr>
        <p:spPr>
          <a:xfrm>
            <a:off x="3648951" y="49133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</a:p>
        </p:txBody>
      </p:sp>
      <p:sp>
        <p:nvSpPr>
          <p:cNvPr id="79" name="정육면체 78">
            <a:extLst>
              <a:ext uri="{FF2B5EF4-FFF2-40B4-BE49-F238E27FC236}">
                <a16:creationId xmlns:a16="http://schemas.microsoft.com/office/drawing/2014/main" id="{E6DC3064-D724-4FF3-A86B-57DD892108B4}"/>
              </a:ext>
            </a:extLst>
          </p:cNvPr>
          <p:cNvSpPr/>
          <p:nvPr/>
        </p:nvSpPr>
        <p:spPr>
          <a:xfrm>
            <a:off x="4274772" y="3983148"/>
            <a:ext cx="657224" cy="1518860"/>
          </a:xfrm>
          <a:prstGeom prst="cube">
            <a:avLst>
              <a:gd name="adj" fmla="val 75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1D3B961-B34C-4061-BC76-A64364ABC8E1}"/>
              </a:ext>
            </a:extLst>
          </p:cNvPr>
          <p:cNvSpPr txBox="1"/>
          <p:nvPr/>
        </p:nvSpPr>
        <p:spPr>
          <a:xfrm>
            <a:off x="4399504" y="4425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9F9219-5B24-4430-AEF0-E6C8B43A233D}"/>
              </a:ext>
            </a:extLst>
          </p:cNvPr>
          <p:cNvSpPr txBox="1"/>
          <p:nvPr/>
        </p:nvSpPr>
        <p:spPr>
          <a:xfrm>
            <a:off x="4644884" y="4203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210596-5306-4C95-B45D-8C8E218E17B1}"/>
              </a:ext>
            </a:extLst>
          </p:cNvPr>
          <p:cNvSpPr txBox="1"/>
          <p:nvPr/>
        </p:nvSpPr>
        <p:spPr>
          <a:xfrm>
            <a:off x="4441824" y="48772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2C06AB-F5F2-4A3C-8B33-21FE31E59DF8}"/>
              </a:ext>
            </a:extLst>
          </p:cNvPr>
          <p:cNvSpPr txBox="1"/>
          <p:nvPr/>
        </p:nvSpPr>
        <p:spPr>
          <a:xfrm>
            <a:off x="4684070" y="47077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정육면체 83">
            <a:extLst>
              <a:ext uri="{FF2B5EF4-FFF2-40B4-BE49-F238E27FC236}">
                <a16:creationId xmlns:a16="http://schemas.microsoft.com/office/drawing/2014/main" id="{F5547F44-5FD2-484E-8612-CA9ACFACD1BA}"/>
              </a:ext>
            </a:extLst>
          </p:cNvPr>
          <p:cNvSpPr/>
          <p:nvPr/>
        </p:nvSpPr>
        <p:spPr>
          <a:xfrm>
            <a:off x="5388454" y="4002037"/>
            <a:ext cx="657224" cy="1518860"/>
          </a:xfrm>
          <a:prstGeom prst="cube">
            <a:avLst>
              <a:gd name="adj" fmla="val 75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68D1484-2F45-4074-A37D-6ED5D027EDF4}"/>
              </a:ext>
            </a:extLst>
          </p:cNvPr>
          <p:cNvSpPr txBox="1"/>
          <p:nvPr/>
        </p:nvSpPr>
        <p:spPr>
          <a:xfrm>
            <a:off x="5539356" y="44203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0ED453-1024-443F-848E-6464FA9EDCEF}"/>
              </a:ext>
            </a:extLst>
          </p:cNvPr>
          <p:cNvSpPr txBox="1"/>
          <p:nvPr/>
        </p:nvSpPr>
        <p:spPr>
          <a:xfrm>
            <a:off x="5753915" y="42502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B76C1FB-E7FD-43C7-84FC-A78AB4C9C347}"/>
              </a:ext>
            </a:extLst>
          </p:cNvPr>
          <p:cNvSpPr txBox="1"/>
          <p:nvPr/>
        </p:nvSpPr>
        <p:spPr>
          <a:xfrm rot="10800000" flipV="1">
            <a:off x="5574023" y="4900357"/>
            <a:ext cx="33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D26257-0911-47E6-BDAE-A96B0814E47D}"/>
              </a:ext>
            </a:extLst>
          </p:cNvPr>
          <p:cNvSpPr txBox="1"/>
          <p:nvPr/>
        </p:nvSpPr>
        <p:spPr>
          <a:xfrm rot="10800000" flipV="1">
            <a:off x="5767753" y="4743826"/>
            <a:ext cx="33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  <p:sp>
        <p:nvSpPr>
          <p:cNvPr id="89" name="부제목 2">
            <a:extLst>
              <a:ext uri="{FF2B5EF4-FFF2-40B4-BE49-F238E27FC236}">
                <a16:creationId xmlns:a16="http://schemas.microsoft.com/office/drawing/2014/main" id="{C3E167E6-4C31-4C69-A80E-A772DCA25F52}"/>
              </a:ext>
            </a:extLst>
          </p:cNvPr>
          <p:cNvSpPr txBox="1">
            <a:spLocks/>
          </p:cNvSpPr>
          <p:nvPr/>
        </p:nvSpPr>
        <p:spPr>
          <a:xfrm>
            <a:off x="4995374" y="5690943"/>
            <a:ext cx="1247775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CONV</a:t>
            </a:r>
            <a:endParaRPr lang="ko-KR" altLang="en-US" sz="20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CE9DDB8-B809-459D-9AD9-3FA574CF02CA}"/>
              </a:ext>
            </a:extLst>
          </p:cNvPr>
          <p:cNvCxnSpPr>
            <a:cxnSpLocks/>
          </p:cNvCxnSpPr>
          <p:nvPr/>
        </p:nvCxnSpPr>
        <p:spPr>
          <a:xfrm>
            <a:off x="6905613" y="5547534"/>
            <a:ext cx="2346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19BFFA5-A99E-420F-8EDD-1226CB2DACB1}"/>
              </a:ext>
            </a:extLst>
          </p:cNvPr>
          <p:cNvCxnSpPr>
            <a:cxnSpLocks/>
          </p:cNvCxnSpPr>
          <p:nvPr/>
        </p:nvCxnSpPr>
        <p:spPr>
          <a:xfrm>
            <a:off x="8644238" y="3881148"/>
            <a:ext cx="0" cy="2313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4970290-466A-4C9A-8FEF-99B9324831BD}"/>
              </a:ext>
            </a:extLst>
          </p:cNvPr>
          <p:cNvSpPr/>
          <p:nvPr/>
        </p:nvSpPr>
        <p:spPr>
          <a:xfrm>
            <a:off x="9936948" y="3811048"/>
            <a:ext cx="1434493" cy="1281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E10AFF2-6A8D-4A91-BAFB-D2043F1FC4F6}"/>
              </a:ext>
            </a:extLst>
          </p:cNvPr>
          <p:cNvCxnSpPr>
            <a:cxnSpLocks/>
            <a:stCxn id="99" idx="0"/>
            <a:endCxn id="99" idx="2"/>
          </p:cNvCxnSpPr>
          <p:nvPr/>
        </p:nvCxnSpPr>
        <p:spPr>
          <a:xfrm>
            <a:off x="10654195" y="3811048"/>
            <a:ext cx="0" cy="128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D6C5C396-D717-4CA8-B5A4-CC53A7F065CC}"/>
              </a:ext>
            </a:extLst>
          </p:cNvPr>
          <p:cNvCxnSpPr>
            <a:cxnSpLocks/>
            <a:stCxn id="99" idx="1"/>
            <a:endCxn id="99" idx="3"/>
          </p:cNvCxnSpPr>
          <p:nvPr/>
        </p:nvCxnSpPr>
        <p:spPr>
          <a:xfrm>
            <a:off x="9936948" y="4452004"/>
            <a:ext cx="1434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E8CAF1A-C3E8-4C9B-9ECF-2A727E6E53DE}"/>
              </a:ext>
            </a:extLst>
          </p:cNvPr>
          <p:cNvSpPr txBox="1"/>
          <p:nvPr/>
        </p:nvSpPr>
        <p:spPr>
          <a:xfrm>
            <a:off x="7020491" y="39656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780FE25-7BA8-4313-98F6-3C1EC900D430}"/>
              </a:ext>
            </a:extLst>
          </p:cNvPr>
          <p:cNvSpPr txBox="1"/>
          <p:nvPr/>
        </p:nvSpPr>
        <p:spPr>
          <a:xfrm>
            <a:off x="7583963" y="39527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FFFE4F-6216-4A6A-B59D-5E060C2AFC1C}"/>
              </a:ext>
            </a:extLst>
          </p:cNvPr>
          <p:cNvSpPr txBox="1"/>
          <p:nvPr/>
        </p:nvSpPr>
        <p:spPr>
          <a:xfrm>
            <a:off x="7046624" y="45513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9" name="부제목 2">
            <a:extLst>
              <a:ext uri="{FF2B5EF4-FFF2-40B4-BE49-F238E27FC236}">
                <a16:creationId xmlns:a16="http://schemas.microsoft.com/office/drawing/2014/main" id="{ED79C2B6-2D4A-499D-A9E2-E656FB6DBDB3}"/>
              </a:ext>
            </a:extLst>
          </p:cNvPr>
          <p:cNvSpPr txBox="1">
            <a:spLocks/>
          </p:cNvSpPr>
          <p:nvPr/>
        </p:nvSpPr>
        <p:spPr>
          <a:xfrm>
            <a:off x="6290414" y="3416439"/>
            <a:ext cx="534046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Ex) 4x4 input, 2x2 filter, stride = 2</a:t>
            </a:r>
            <a:endParaRPr lang="ko-KR" altLang="en-US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9279A28-E12C-4A73-ABF3-07A6478ED083}"/>
              </a:ext>
            </a:extLst>
          </p:cNvPr>
          <p:cNvSpPr txBox="1"/>
          <p:nvPr/>
        </p:nvSpPr>
        <p:spPr>
          <a:xfrm>
            <a:off x="7591992" y="45652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074DAA-59C5-4AD3-B6C7-8B61E3BF2FAC}"/>
              </a:ext>
            </a:extLst>
          </p:cNvPr>
          <p:cNvSpPr txBox="1"/>
          <p:nvPr/>
        </p:nvSpPr>
        <p:spPr>
          <a:xfrm>
            <a:off x="8166261" y="39595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3197427-2A3F-486C-8A1E-109F6460196B}"/>
              </a:ext>
            </a:extLst>
          </p:cNvPr>
          <p:cNvSpPr txBox="1"/>
          <p:nvPr/>
        </p:nvSpPr>
        <p:spPr>
          <a:xfrm>
            <a:off x="8190139" y="45638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018315-F70B-4C8F-8CD8-222F2D5F2AE5}"/>
              </a:ext>
            </a:extLst>
          </p:cNvPr>
          <p:cNvSpPr txBox="1"/>
          <p:nvPr/>
        </p:nvSpPr>
        <p:spPr>
          <a:xfrm>
            <a:off x="8787034" y="39592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7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0D0EE73-E424-40FE-99F8-BB82A08C5E20}"/>
              </a:ext>
            </a:extLst>
          </p:cNvPr>
          <p:cNvSpPr txBox="1"/>
          <p:nvPr/>
        </p:nvSpPr>
        <p:spPr>
          <a:xfrm>
            <a:off x="8810912" y="4572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8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F3E108-AA81-43AB-87F1-9E356F3646FC}"/>
              </a:ext>
            </a:extLst>
          </p:cNvPr>
          <p:cNvSpPr txBox="1"/>
          <p:nvPr/>
        </p:nvSpPr>
        <p:spPr>
          <a:xfrm>
            <a:off x="7050628" y="51246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F716730-6665-4F54-AD3F-0D5A520CFAF7}"/>
              </a:ext>
            </a:extLst>
          </p:cNvPr>
          <p:cNvSpPr txBox="1"/>
          <p:nvPr/>
        </p:nvSpPr>
        <p:spPr>
          <a:xfrm>
            <a:off x="7613533" y="51317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37C93B-7B41-4011-B898-A91078EB32E3}"/>
              </a:ext>
            </a:extLst>
          </p:cNvPr>
          <p:cNvSpPr txBox="1"/>
          <p:nvPr/>
        </p:nvSpPr>
        <p:spPr>
          <a:xfrm>
            <a:off x="7038398" y="57081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48C3AD-BCF5-4F2C-81B6-E1B170B1F951}"/>
              </a:ext>
            </a:extLst>
          </p:cNvPr>
          <p:cNvSpPr txBox="1"/>
          <p:nvPr/>
        </p:nvSpPr>
        <p:spPr>
          <a:xfrm>
            <a:off x="7600248" y="5724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F4BA7C2-A5B8-4C77-A618-339655DCD7DC}"/>
              </a:ext>
            </a:extLst>
          </p:cNvPr>
          <p:cNvSpPr txBox="1"/>
          <p:nvPr/>
        </p:nvSpPr>
        <p:spPr>
          <a:xfrm>
            <a:off x="8225551" y="51505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BF2F0CD-35C8-4645-9569-9B3C4CC0C1D5}"/>
              </a:ext>
            </a:extLst>
          </p:cNvPr>
          <p:cNvSpPr txBox="1"/>
          <p:nvPr/>
        </p:nvSpPr>
        <p:spPr>
          <a:xfrm>
            <a:off x="8804992" y="51308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20D134C-16E8-4332-B7A8-46CBBB10C022}"/>
              </a:ext>
            </a:extLst>
          </p:cNvPr>
          <p:cNvSpPr txBox="1"/>
          <p:nvPr/>
        </p:nvSpPr>
        <p:spPr>
          <a:xfrm>
            <a:off x="8225007" y="57081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3F0552-7AD5-46F6-90A8-542EB890E026}"/>
              </a:ext>
            </a:extLst>
          </p:cNvPr>
          <p:cNvSpPr txBox="1"/>
          <p:nvPr/>
        </p:nvSpPr>
        <p:spPr>
          <a:xfrm>
            <a:off x="8787034" y="57017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0A8654-BC0D-42CF-AAA9-014B33181EF0}"/>
              </a:ext>
            </a:extLst>
          </p:cNvPr>
          <p:cNvSpPr txBox="1"/>
          <p:nvPr/>
        </p:nvSpPr>
        <p:spPr>
          <a:xfrm>
            <a:off x="10154343" y="39592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13839E-F1E9-4D12-8E8C-5B3E0C1D57A6}"/>
              </a:ext>
            </a:extLst>
          </p:cNvPr>
          <p:cNvSpPr txBox="1"/>
          <p:nvPr/>
        </p:nvSpPr>
        <p:spPr>
          <a:xfrm>
            <a:off x="10870257" y="39592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8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821CD09-8B80-4509-9AC3-E1DECF38561C}"/>
              </a:ext>
            </a:extLst>
          </p:cNvPr>
          <p:cNvSpPr txBox="1"/>
          <p:nvPr/>
        </p:nvSpPr>
        <p:spPr>
          <a:xfrm>
            <a:off x="10170528" y="45990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3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A0532BA-9E4B-4B05-8D26-492F79A7FFD5}"/>
              </a:ext>
            </a:extLst>
          </p:cNvPr>
          <p:cNvSpPr txBox="1"/>
          <p:nvPr/>
        </p:nvSpPr>
        <p:spPr>
          <a:xfrm>
            <a:off x="10887775" y="46196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8" name="부제목 2">
            <a:extLst>
              <a:ext uri="{FF2B5EF4-FFF2-40B4-BE49-F238E27FC236}">
                <a16:creationId xmlns:a16="http://schemas.microsoft.com/office/drawing/2014/main" id="{4B44436C-7140-4D26-9C3F-EE3A2F4C3F9D}"/>
              </a:ext>
            </a:extLst>
          </p:cNvPr>
          <p:cNvSpPr txBox="1">
            <a:spLocks/>
          </p:cNvSpPr>
          <p:nvPr/>
        </p:nvSpPr>
        <p:spPr>
          <a:xfrm>
            <a:off x="9666786" y="5366553"/>
            <a:ext cx="1850007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Max pooling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701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37 L -0.00013 0.0037 C 0.00195 -0.00185 0.00456 -0.00972 0.00781 -0.01412 C 0.00964 -0.01667 0.0138 -0.0213 0.0138 -0.0213 C 0.01914 -0.03542 0.01211 -0.01829 0.01875 -0.03009 C 0.01966 -0.03171 0.01992 -0.03403 0.02083 -0.03542 C 0.02162 -0.03704 0.02292 -0.0375 0.02383 -0.03889 C 0.025 -0.0412 0.02565 -0.04375 0.02682 -0.04607 C 0.02774 -0.04792 0.02891 -0.04954 0.02982 -0.05139 C 0.03125 -0.05486 0.03177 -0.05972 0.03372 -0.06204 L 0.03685 -0.06551 L 0.03685 -0.06551 " pathEditMode="relative" ptsTypes="AAAAAAAAAA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4" grpId="0" animBg="1"/>
      <p:bldP spid="55" grpId="0" animBg="1"/>
      <p:bldP spid="64" grpId="0"/>
      <p:bldP spid="65" grpId="0"/>
      <p:bldP spid="85" grpId="0"/>
      <p:bldP spid="86" grpId="0"/>
      <p:bldP spid="87" grpId="0"/>
      <p:bldP spid="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EE90A1A-ED67-4986-BFFF-3A68EE5B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339584" cy="2569890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6DC43630-7B97-44EA-B25A-C76208B2A8E9}"/>
              </a:ext>
            </a:extLst>
          </p:cNvPr>
          <p:cNvSpPr txBox="1">
            <a:spLocks/>
          </p:cNvSpPr>
          <p:nvPr/>
        </p:nvSpPr>
        <p:spPr>
          <a:xfrm>
            <a:off x="1448181" y="2704058"/>
            <a:ext cx="900303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i="1" dirty="0"/>
              <a:t>출처 </a:t>
            </a:r>
            <a:r>
              <a:rPr lang="en-US" altLang="ko-KR" sz="1400" i="1" dirty="0"/>
              <a:t>: Learning to Make Better Mistakes: Semantics-aware Visual Food Recognition</a:t>
            </a:r>
          </a:p>
          <a:p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719F08-8CD1-42C6-8E45-6C8AE55DC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20" y="107092"/>
            <a:ext cx="3097732" cy="2163071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0AAAA389-A404-4654-B230-C5F2C620CFC1}"/>
              </a:ext>
            </a:extLst>
          </p:cNvPr>
          <p:cNvSpPr txBox="1">
            <a:spLocks/>
          </p:cNvSpPr>
          <p:nvPr/>
        </p:nvSpPr>
        <p:spPr>
          <a:xfrm>
            <a:off x="187452" y="3140620"/>
            <a:ext cx="11626596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왓슨의 경우 </a:t>
            </a:r>
            <a:r>
              <a:rPr lang="en-US" altLang="ko-KR" sz="2000" dirty="0"/>
              <a:t>semantic tree</a:t>
            </a:r>
            <a:r>
              <a:rPr lang="ko-KR" altLang="en-US" sz="2000" dirty="0"/>
              <a:t>에 들어 맞는 확률을 계산하여 리스트 산출 </a:t>
            </a:r>
            <a:r>
              <a:rPr lang="en-US" altLang="ko-KR" sz="2000" dirty="0"/>
              <a:t>– </a:t>
            </a:r>
            <a:r>
              <a:rPr lang="ko-KR" altLang="en-US" sz="2000" dirty="0"/>
              <a:t>가장 확률이 높은 후보군 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6C06810-9E7F-4844-AACA-725438F84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7249"/>
            <a:ext cx="4951673" cy="2711631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E9613B77-58DC-4AA6-9F0C-3653DBF76F4E}"/>
              </a:ext>
            </a:extLst>
          </p:cNvPr>
          <p:cNvSpPr txBox="1">
            <a:spLocks/>
          </p:cNvSpPr>
          <p:nvPr/>
        </p:nvSpPr>
        <p:spPr>
          <a:xfrm>
            <a:off x="5220260" y="4195168"/>
            <a:ext cx="8552688" cy="145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이러한 군집화를 통해 보다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효과적으로 예측 정확도를 측정할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680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34521-6C05-4CC4-B320-F5A1F034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96" y="2523109"/>
            <a:ext cx="10515600" cy="1325563"/>
          </a:xfrm>
        </p:spPr>
        <p:txBody>
          <a:bodyPr/>
          <a:lstStyle/>
          <a:p>
            <a:r>
              <a:rPr lang="ko-KR" altLang="en-US" dirty="0"/>
              <a:t>시현 영상 </a:t>
            </a:r>
            <a:r>
              <a:rPr lang="en-US" altLang="ko-KR" dirty="0"/>
              <a:t>at Watson Visual Studio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10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177</Words>
  <Application>Microsoft Office PowerPoint</Application>
  <PresentationFormat>와이드스크린</PresentationFormat>
  <Paragraphs>66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시현 영상 at Watson Visual 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sonnyok123@gmail.com</dc:creator>
  <cp:lastModifiedBy>sonnyok123@gmail.com</cp:lastModifiedBy>
  <cp:revision>8</cp:revision>
  <dcterms:created xsi:type="dcterms:W3CDTF">2020-04-18T02:38:12Z</dcterms:created>
  <dcterms:modified xsi:type="dcterms:W3CDTF">2020-04-18T03:19:40Z</dcterms:modified>
</cp:coreProperties>
</file>