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1A70E7-2937-4365-A169-10E064769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36728D-FC56-4CA6-979D-230AB9D4F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2C70EA-DE4F-4116-B436-CC43A2585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BBD-661C-42BC-9C53-9F75B538ED20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717D73-74E1-401C-9C76-F35B2D7B3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D23F8-BDD0-4282-B8E7-57559898A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F8B5-9F7F-4C1B-8948-FA4B9A028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69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58B122-C050-4DCB-BF7E-AE0093BE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B84B09-F931-4148-A3B2-132C17258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0B1F15-6329-4715-8BE5-B58FC337F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BBD-661C-42BC-9C53-9F75B538ED20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50930D-94C5-455F-A080-F907F5691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3C1F82-D8C3-4B9B-A46C-3EB887C98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F8B5-9F7F-4C1B-8948-FA4B9A028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397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00D30E-5113-44CA-8B3A-60C3B08F2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059FEB-719E-46EA-A279-6B0AF28AC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4B2C86-D84D-49E5-8616-F7948A6DE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BBD-661C-42BC-9C53-9F75B538ED20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6593D7-5527-42EF-AFE0-52166A259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314CF5-3EE7-40D6-92AA-1ACF00030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F8B5-9F7F-4C1B-8948-FA4B9A028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33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78B542-3EF9-4FF9-BBFE-A1B14BA0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76024B-2E8C-41B3-85F6-69A37E560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CE8A9E-D87B-49DF-861B-A8F2AA3FA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BBD-661C-42BC-9C53-9F75B538ED20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6BE671-BEAC-4D57-A2C0-6C79777CA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DA2093-799B-431F-9FFD-76EAF1C6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F8B5-9F7F-4C1B-8948-FA4B9A028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56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FD1F01-A25C-4E5C-AB9D-D725B0BDE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4B80E3-7966-4EA6-9590-514D23099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160B08-CD37-4568-A21F-2E694E4F3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BBD-661C-42BC-9C53-9F75B538ED20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6D065A-30B8-45B1-8FBF-F67A3C2EF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3C9576-C91D-4A70-A5ED-ED86898CB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F8B5-9F7F-4C1B-8948-FA4B9A028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140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CAE21-2365-4F84-ABEF-2B1490BFF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04C8-6D39-4D5E-A11F-C5B8C894C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FF61A8-84BC-4094-A18D-0148DF06A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EE1889-9E2E-4BD0-AE01-B4E9AF2BF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BBD-661C-42BC-9C53-9F75B538ED20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016548-96C4-431E-A252-021F66C1D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A50157-71ED-4860-805F-EDC024F9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F8B5-9F7F-4C1B-8948-FA4B9A028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28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8FEB7-5016-4BFD-B499-F0E5F626D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47A51F-8D77-42C6-8392-1F805FB05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689026-1797-4947-8D08-6ABF61E6F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085BA-0E08-4590-A6F5-F72CA05C9A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5A315D-5F6E-4B88-BEF2-D7CAEE0E5A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F65254-289A-4F82-BD23-6E6FCC945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BBD-661C-42BC-9C53-9F75B538ED20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C97BF6-6F44-4BB1-A26F-B093ECB1D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8910533-D54F-4377-9A60-EF822686E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F8B5-9F7F-4C1B-8948-FA4B9A028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663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3C9A38-5CD1-4F35-8ADB-E95D3F741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8A12AE-8229-47DB-99CE-0AAF0DF77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BBD-661C-42BC-9C53-9F75B538ED20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B23585-72B5-4DBF-A3E6-F343D4536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D26AF0-187F-488A-9D8E-D593B486C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F8B5-9F7F-4C1B-8948-FA4B9A028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555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E17295-38DB-4185-B222-71BE78AB1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BBD-661C-42BC-9C53-9F75B538ED20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559FFE-5803-439E-A292-B224CDB08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594288-2B02-46E2-B21F-571EA5147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F8B5-9F7F-4C1B-8948-FA4B9A028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187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CF63F-A020-4B16-B6F5-07E50AF36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6FFD45-8EA0-4559-AF31-26CAD76C4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6B4301-7DB2-4BA3-A809-0187715A2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5F6E36-5E6F-41C8-87E9-506674858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BBD-661C-42BC-9C53-9F75B538ED20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E40605-1EA0-40AC-BF38-24F3CFD82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FA287B-BB9C-4A9B-9F34-CC14C0997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F8B5-9F7F-4C1B-8948-FA4B9A028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757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34359-99C9-4B11-B0F6-5D522111D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C9E2AE-9EAD-4EAA-B6DE-A51C4B393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AE4B31-6DE7-4726-9C38-1E8967490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F4B840-216D-46CB-BD2D-1912EB519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BBD-661C-42BC-9C53-9F75B538ED20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577AC4-50B7-4DF7-A92D-F5D34DB94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4BFA2C-E1AF-4DF7-AD06-328DFC5C5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F8B5-9F7F-4C1B-8948-FA4B9A028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97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C4AF56-2814-4E58-BB09-E433B7661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1466C1-25D1-4DDF-A1B5-F9B0BE738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1B9AB4-3CC6-4E13-983A-F4D0952251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B9BBD-661C-42BC-9C53-9F75B538ED20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F8F001-A047-4222-BCFD-54049B424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9C592E-05DF-4468-8A04-C176ACD447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7F8B5-9F7F-4C1B-8948-FA4B9A028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620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429E641A-900E-49C9-B96C-110672351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8163" y="122238"/>
            <a:ext cx="8208004" cy="554409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1600" dirty="0"/>
              <a:t>변형된 </a:t>
            </a:r>
            <a:r>
              <a:rPr lang="en-US" altLang="ko-KR" sz="1600" dirty="0"/>
              <a:t>9</a:t>
            </a:r>
            <a:r>
              <a:rPr lang="ko-KR" altLang="en-US" sz="1600" dirty="0"/>
              <a:t>진수</a:t>
            </a:r>
            <a:r>
              <a:rPr lang="en-US" altLang="ko-KR" sz="1600" dirty="0"/>
              <a:t>(input)</a:t>
            </a:r>
            <a:r>
              <a:rPr lang="ko-KR" altLang="en-US" sz="1600" dirty="0"/>
              <a:t> </a:t>
            </a:r>
            <a:r>
              <a:rPr lang="en-US" altLang="ko-KR" sz="1600" dirty="0"/>
              <a:t>-&gt; 9</a:t>
            </a:r>
            <a:r>
              <a:rPr lang="ko-KR" altLang="en-US" sz="1600" dirty="0"/>
              <a:t>진수 </a:t>
            </a:r>
            <a:r>
              <a:rPr lang="en-US" altLang="ko-KR" sz="1600" dirty="0"/>
              <a:t>-&gt; 10</a:t>
            </a:r>
            <a:r>
              <a:rPr lang="ko-KR" altLang="en-US" sz="1600" dirty="0"/>
              <a:t>진수</a:t>
            </a:r>
            <a:r>
              <a:rPr lang="en-US" altLang="ko-KR" sz="1600" dirty="0"/>
              <a:t>(output)</a:t>
            </a:r>
          </a:p>
          <a:p>
            <a:r>
              <a:rPr lang="ko-KR" altLang="en-US" sz="1300" dirty="0"/>
              <a:t>약 </a:t>
            </a:r>
            <a:r>
              <a:rPr lang="en-US" altLang="ko-KR" sz="1300" dirty="0"/>
              <a:t>500</a:t>
            </a:r>
            <a:r>
              <a:rPr lang="ko-KR" altLang="en-US" sz="1300" dirty="0"/>
              <a:t>개의 데이터 조사</a:t>
            </a:r>
            <a:endParaRPr lang="en-US" altLang="ko-KR" sz="1300" dirty="0"/>
          </a:p>
          <a:p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784B89-FE96-4860-9D21-FB0FB7BD2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"/>
            <a:ext cx="3858163" cy="49346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CC3DF70-B337-40E9-99D6-25FA5032B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022" y="609389"/>
            <a:ext cx="8333838" cy="1188166"/>
          </a:xfrm>
          <a:prstGeom prst="rect">
            <a:avLst/>
          </a:prstGeom>
        </p:spPr>
      </p:pic>
      <p:sp>
        <p:nvSpPr>
          <p:cNvPr id="8" name="부제목 2">
            <a:extLst>
              <a:ext uri="{FF2B5EF4-FFF2-40B4-BE49-F238E27FC236}">
                <a16:creationId xmlns:a16="http://schemas.microsoft.com/office/drawing/2014/main" id="{0F616B65-724E-43BB-BFA6-9C5D4151E061}"/>
              </a:ext>
            </a:extLst>
          </p:cNvPr>
          <p:cNvSpPr txBox="1">
            <a:spLocks/>
          </p:cNvSpPr>
          <p:nvPr/>
        </p:nvSpPr>
        <p:spPr>
          <a:xfrm>
            <a:off x="4319558" y="1940685"/>
            <a:ext cx="2616354" cy="302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/>
              <a:t>정상적 </a:t>
            </a:r>
            <a:r>
              <a:rPr lang="en-US" altLang="ko-KR" sz="1400" dirty="0"/>
              <a:t>9</a:t>
            </a:r>
            <a:r>
              <a:rPr lang="ko-KR" altLang="en-US" sz="1400" dirty="0"/>
              <a:t>진수</a:t>
            </a:r>
            <a:r>
              <a:rPr lang="en-US" altLang="ko-KR" sz="1400" dirty="0"/>
              <a:t>(9</a:t>
            </a:r>
            <a:r>
              <a:rPr lang="ko-KR" altLang="en-US" sz="1400" dirty="0"/>
              <a:t>가 없는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9F710262-66C1-4B64-A2D7-4BD7DB0B2F97}"/>
              </a:ext>
            </a:extLst>
          </p:cNvPr>
          <p:cNvSpPr txBox="1">
            <a:spLocks/>
          </p:cNvSpPr>
          <p:nvPr/>
        </p:nvSpPr>
        <p:spPr>
          <a:xfrm>
            <a:off x="8423173" y="2007501"/>
            <a:ext cx="2616354" cy="302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/>
              <a:t>변형된 </a:t>
            </a:r>
            <a:r>
              <a:rPr lang="en-US" altLang="ko-KR" sz="1400" dirty="0"/>
              <a:t>9</a:t>
            </a:r>
            <a:r>
              <a:rPr lang="ko-KR" altLang="en-US" sz="1400" dirty="0"/>
              <a:t>진수</a:t>
            </a:r>
            <a:r>
              <a:rPr lang="en-US" altLang="ko-KR" sz="1400" dirty="0"/>
              <a:t>(4</a:t>
            </a:r>
            <a:r>
              <a:rPr lang="ko-KR" altLang="en-US" sz="1400" dirty="0"/>
              <a:t>가 없는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EB80492-B36E-4608-8906-B9C1E6CD95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382" y="2692689"/>
            <a:ext cx="4675825" cy="1529866"/>
          </a:xfrm>
          <a:prstGeom prst="rect">
            <a:avLst/>
          </a:prstGeom>
        </p:spPr>
      </p:pic>
      <p:sp>
        <p:nvSpPr>
          <p:cNvPr id="12" name="부제목 2">
            <a:extLst>
              <a:ext uri="{FF2B5EF4-FFF2-40B4-BE49-F238E27FC236}">
                <a16:creationId xmlns:a16="http://schemas.microsoft.com/office/drawing/2014/main" id="{555A4241-05B5-4718-B7F4-149B53A3A815}"/>
              </a:ext>
            </a:extLst>
          </p:cNvPr>
          <p:cNvSpPr txBox="1">
            <a:spLocks/>
          </p:cNvSpPr>
          <p:nvPr/>
        </p:nvSpPr>
        <p:spPr>
          <a:xfrm>
            <a:off x="3778276" y="2316687"/>
            <a:ext cx="3698918" cy="3020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/>
              <a:t>이 두 수간의 차이</a:t>
            </a:r>
            <a:r>
              <a:rPr lang="en-US" altLang="ko-KR" sz="1600" dirty="0"/>
              <a:t>(</a:t>
            </a:r>
            <a:r>
              <a:rPr lang="ko-KR" altLang="en-US" sz="1600" dirty="0"/>
              <a:t>변형 </a:t>
            </a:r>
            <a:r>
              <a:rPr lang="en-US" altLang="ko-KR" sz="1600" dirty="0"/>
              <a:t>– </a:t>
            </a:r>
            <a:r>
              <a:rPr lang="ko-KR" altLang="en-US" sz="1600" dirty="0"/>
              <a:t>정상</a:t>
            </a:r>
            <a:r>
              <a:rPr lang="en-US" altLang="ko-KR" sz="1600" dirty="0"/>
              <a:t>)</a:t>
            </a:r>
            <a:r>
              <a:rPr lang="ko-KR" altLang="en-US" sz="1600" dirty="0"/>
              <a:t>를 보면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8A6A553-7B76-414D-8152-1179897E48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276" y="4515801"/>
            <a:ext cx="4288053" cy="1313972"/>
          </a:xfrm>
          <a:prstGeom prst="rect">
            <a:avLst/>
          </a:prstGeom>
        </p:spPr>
      </p:pic>
      <p:sp>
        <p:nvSpPr>
          <p:cNvPr id="16" name="부제목 2">
            <a:extLst>
              <a:ext uri="{FF2B5EF4-FFF2-40B4-BE49-F238E27FC236}">
                <a16:creationId xmlns:a16="http://schemas.microsoft.com/office/drawing/2014/main" id="{D54B6A6F-FBFF-47A1-A079-BCD8A108FE16}"/>
              </a:ext>
            </a:extLst>
          </p:cNvPr>
          <p:cNvSpPr txBox="1">
            <a:spLocks/>
          </p:cNvSpPr>
          <p:nvPr/>
        </p:nvSpPr>
        <p:spPr>
          <a:xfrm>
            <a:off x="8083419" y="2322688"/>
            <a:ext cx="3295861" cy="2006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arenR"/>
            </a:pPr>
            <a:r>
              <a:rPr lang="ko-KR" altLang="en-US" sz="1400" dirty="0"/>
              <a:t>일의 자리 숫자가 </a:t>
            </a:r>
            <a:r>
              <a:rPr lang="en-US" altLang="ko-KR" sz="1400" dirty="0"/>
              <a:t>4</a:t>
            </a:r>
            <a:r>
              <a:rPr lang="ko-KR" altLang="en-US" sz="1400" dirty="0"/>
              <a:t>가 넘어갈 때 차이가 </a:t>
            </a:r>
            <a:r>
              <a:rPr lang="en-US" altLang="ko-KR" sz="1400" dirty="0"/>
              <a:t>1</a:t>
            </a:r>
            <a:r>
              <a:rPr lang="ko-KR" altLang="en-US" sz="1400" dirty="0"/>
              <a:t>씩 벌어진다</a:t>
            </a:r>
            <a:endParaRPr lang="en-US" altLang="ko-KR" sz="1400" dirty="0"/>
          </a:p>
          <a:p>
            <a:pPr marL="342900" indent="-342900">
              <a:buAutoNum type="arabicParenR"/>
            </a:pPr>
            <a:r>
              <a:rPr lang="ko-KR" altLang="en-US" sz="1400" dirty="0"/>
              <a:t>십의 자리 숫자가 </a:t>
            </a:r>
            <a:r>
              <a:rPr lang="en-US" altLang="ko-KR" sz="1400" dirty="0"/>
              <a:t>4</a:t>
            </a:r>
            <a:r>
              <a:rPr lang="ko-KR" altLang="en-US" sz="1400" dirty="0"/>
              <a:t>가 넘어갈 때 차이가 </a:t>
            </a:r>
            <a:r>
              <a:rPr lang="en-US" altLang="ko-KR" sz="1400" dirty="0"/>
              <a:t>10</a:t>
            </a:r>
            <a:r>
              <a:rPr lang="ko-KR" altLang="en-US" sz="1400" dirty="0"/>
              <a:t>씩 벌어진다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400" dirty="0"/>
              <a:t>자리수가 변할 때 차이는 </a:t>
            </a:r>
            <a:r>
              <a:rPr lang="en-US" altLang="ko-KR" sz="1400" dirty="0"/>
              <a:t>0</a:t>
            </a:r>
            <a:r>
              <a:rPr lang="ko-KR" altLang="en-US" sz="1400" dirty="0"/>
              <a:t>이 된다</a:t>
            </a:r>
            <a:r>
              <a:rPr lang="en-US" altLang="ko-KR" sz="1400" dirty="0"/>
              <a:t>.</a:t>
            </a:r>
          </a:p>
          <a:p>
            <a:r>
              <a:rPr lang="en-US" altLang="ko-KR" sz="1100" dirty="0"/>
              <a:t>Ex)</a:t>
            </a:r>
            <a:r>
              <a:rPr lang="ko-KR" altLang="en-US" sz="1100" dirty="0"/>
              <a:t> 정상적 </a:t>
            </a:r>
            <a:r>
              <a:rPr lang="en-US" altLang="ko-KR" sz="1100" dirty="0"/>
              <a:t>9</a:t>
            </a:r>
            <a:r>
              <a:rPr lang="ko-KR" altLang="en-US" sz="1100" dirty="0"/>
              <a:t>진수의 </a:t>
            </a:r>
            <a:r>
              <a:rPr lang="en-US" altLang="ko-KR" sz="1100" dirty="0"/>
              <a:t>88</a:t>
            </a:r>
            <a:r>
              <a:rPr lang="ko-KR" altLang="en-US" sz="1100" dirty="0"/>
              <a:t>와 변형된 </a:t>
            </a:r>
            <a:r>
              <a:rPr lang="en-US" altLang="ko-KR" sz="1100" dirty="0"/>
              <a:t>9</a:t>
            </a:r>
            <a:r>
              <a:rPr lang="ko-KR" altLang="en-US" sz="1100" dirty="0"/>
              <a:t>진수는 </a:t>
            </a:r>
            <a:r>
              <a:rPr lang="en-US" altLang="ko-KR" sz="1100" dirty="0"/>
              <a:t>99</a:t>
            </a:r>
            <a:r>
              <a:rPr lang="ko-KR" altLang="en-US" sz="1100" dirty="0"/>
              <a:t>는 같은 번째의 숫자지만 </a:t>
            </a:r>
            <a:r>
              <a:rPr lang="en-US" altLang="ko-KR" sz="1100" dirty="0"/>
              <a:t>11</a:t>
            </a:r>
            <a:r>
              <a:rPr lang="ko-KR" altLang="en-US" sz="1100" dirty="0"/>
              <a:t>차이가 난다</a:t>
            </a:r>
            <a:r>
              <a:rPr lang="en-US" altLang="ko-KR" sz="1100" dirty="0"/>
              <a:t>. </a:t>
            </a:r>
            <a:r>
              <a:rPr lang="ko-KR" altLang="en-US" sz="1100" dirty="0"/>
              <a:t>하지만 두 수 다음의 수는 둘 다 </a:t>
            </a:r>
            <a:r>
              <a:rPr lang="en-US" altLang="ko-KR" sz="1100" dirty="0"/>
              <a:t>100</a:t>
            </a:r>
            <a:r>
              <a:rPr lang="ko-KR" altLang="en-US" sz="1100" dirty="0"/>
              <a:t>이 되므로 차이가 없어진다</a:t>
            </a:r>
            <a:r>
              <a:rPr lang="en-US" altLang="ko-KR" sz="1100" dirty="0"/>
              <a:t>.</a:t>
            </a:r>
          </a:p>
          <a:p>
            <a:endParaRPr lang="ko-KR" altLang="en-US" sz="1100" dirty="0"/>
          </a:p>
        </p:txBody>
      </p:sp>
      <p:sp>
        <p:nvSpPr>
          <p:cNvPr id="17" name="부제목 2">
            <a:extLst>
              <a:ext uri="{FF2B5EF4-FFF2-40B4-BE49-F238E27FC236}">
                <a16:creationId xmlns:a16="http://schemas.microsoft.com/office/drawing/2014/main" id="{F276F5FD-E8CE-44C9-BB85-FE78B92F5B7B}"/>
              </a:ext>
            </a:extLst>
          </p:cNvPr>
          <p:cNvSpPr txBox="1">
            <a:spLocks/>
          </p:cNvSpPr>
          <p:nvPr/>
        </p:nvSpPr>
        <p:spPr>
          <a:xfrm>
            <a:off x="0" y="5008637"/>
            <a:ext cx="3537022" cy="172684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/>
              <a:t>변형된 </a:t>
            </a:r>
            <a:r>
              <a:rPr lang="en-US" altLang="ko-KR" sz="1050" dirty="0"/>
              <a:t>9</a:t>
            </a:r>
            <a:r>
              <a:rPr lang="ko-KR" altLang="en-US" sz="1050" dirty="0"/>
              <a:t>진수 </a:t>
            </a:r>
            <a:r>
              <a:rPr lang="en-US" altLang="ko-KR" sz="1050" dirty="0"/>
              <a:t>– 9</a:t>
            </a:r>
            <a:r>
              <a:rPr lang="ko-KR" altLang="en-US" sz="1050" dirty="0"/>
              <a:t>진수 변형 예제</a:t>
            </a:r>
            <a:endParaRPr lang="en-US" altLang="ko-KR" sz="1050" dirty="0"/>
          </a:p>
          <a:p>
            <a:r>
              <a:rPr lang="en-US" altLang="ko-KR" sz="1050" dirty="0"/>
              <a:t>Ex) 1399</a:t>
            </a:r>
            <a:r>
              <a:rPr lang="ko-KR" altLang="en-US" sz="1050" dirty="0"/>
              <a:t>라는 </a:t>
            </a:r>
            <a:r>
              <a:rPr lang="en-US" altLang="ko-KR" sz="1050" dirty="0"/>
              <a:t>input</a:t>
            </a:r>
          </a:p>
          <a:p>
            <a:pPr marL="228600" indent="-228600">
              <a:buAutoNum type="arabicPeriod"/>
            </a:pPr>
            <a:r>
              <a:rPr lang="en-US" altLang="ko-KR" sz="1050" dirty="0"/>
              <a:t>1000</a:t>
            </a:r>
            <a:r>
              <a:rPr lang="ko-KR" altLang="en-US" sz="1050" dirty="0"/>
              <a:t>의 자리수인 </a:t>
            </a:r>
            <a:r>
              <a:rPr lang="en-US" altLang="ko-KR" sz="1050" dirty="0"/>
              <a:t>1</a:t>
            </a:r>
            <a:r>
              <a:rPr lang="ko-KR" altLang="en-US" sz="1050" dirty="0"/>
              <a:t>은 </a:t>
            </a:r>
            <a:r>
              <a:rPr lang="en-US" altLang="ko-KR" sz="1050" dirty="0"/>
              <a:t>4</a:t>
            </a:r>
            <a:r>
              <a:rPr lang="ko-KR" altLang="en-US" sz="1050" dirty="0"/>
              <a:t>를 넘지 않으므로 </a:t>
            </a:r>
            <a:r>
              <a:rPr lang="en-US" altLang="ko-KR" sz="1050" dirty="0"/>
              <a:t>1000</a:t>
            </a:r>
            <a:r>
              <a:rPr lang="ko-KR" altLang="en-US" sz="1050" dirty="0"/>
              <a:t>을 더하지 않음</a:t>
            </a:r>
            <a:endParaRPr lang="en-US" altLang="ko-KR" sz="1050" dirty="0"/>
          </a:p>
          <a:p>
            <a:pPr marL="228600" indent="-228600">
              <a:buAutoNum type="arabicPeriod"/>
            </a:pPr>
            <a:r>
              <a:rPr lang="en-US" altLang="ko-KR" sz="1050" dirty="0"/>
              <a:t>100</a:t>
            </a:r>
            <a:r>
              <a:rPr lang="ko-KR" altLang="en-US" sz="1050" dirty="0"/>
              <a:t>의 자리수인 </a:t>
            </a:r>
            <a:r>
              <a:rPr lang="en-US" altLang="ko-KR" sz="1050" dirty="0"/>
              <a:t>3</a:t>
            </a:r>
            <a:r>
              <a:rPr lang="ko-KR" altLang="en-US" sz="1050" dirty="0"/>
              <a:t>은 </a:t>
            </a:r>
            <a:r>
              <a:rPr lang="en-US" altLang="ko-KR" sz="1050" dirty="0"/>
              <a:t>4</a:t>
            </a:r>
            <a:r>
              <a:rPr lang="ko-KR" altLang="en-US" sz="1050" dirty="0"/>
              <a:t>를 넘지 않으므로 </a:t>
            </a:r>
            <a:r>
              <a:rPr lang="en-US" altLang="ko-KR" sz="1050" dirty="0"/>
              <a:t>100</a:t>
            </a:r>
            <a:r>
              <a:rPr lang="ko-KR" altLang="en-US" sz="1050" dirty="0"/>
              <a:t>을 더하지 않음</a:t>
            </a:r>
            <a:endParaRPr lang="en-US" altLang="ko-KR" sz="1050" dirty="0"/>
          </a:p>
          <a:p>
            <a:pPr marL="228600" indent="-228600">
              <a:buAutoNum type="arabicPeriod"/>
            </a:pPr>
            <a:r>
              <a:rPr lang="en-US" altLang="ko-KR" sz="1050" dirty="0"/>
              <a:t>10</a:t>
            </a:r>
            <a:r>
              <a:rPr lang="ko-KR" altLang="en-US" sz="1050" dirty="0"/>
              <a:t>의 자리수인 </a:t>
            </a:r>
            <a:r>
              <a:rPr lang="en-US" altLang="ko-KR" sz="1050" dirty="0"/>
              <a:t>9</a:t>
            </a:r>
            <a:r>
              <a:rPr lang="ko-KR" altLang="en-US" sz="1050" dirty="0"/>
              <a:t>는 </a:t>
            </a:r>
            <a:r>
              <a:rPr lang="en-US" altLang="ko-KR" sz="1050" dirty="0"/>
              <a:t>4</a:t>
            </a:r>
            <a:r>
              <a:rPr lang="ko-KR" altLang="en-US" sz="1050" dirty="0"/>
              <a:t>를 넘으므로 </a:t>
            </a:r>
            <a:r>
              <a:rPr lang="en-US" altLang="ko-KR" sz="1050" dirty="0"/>
              <a:t>10</a:t>
            </a:r>
            <a:r>
              <a:rPr lang="ko-KR" altLang="en-US" sz="1050" dirty="0"/>
              <a:t>을 더함</a:t>
            </a:r>
            <a:endParaRPr lang="en-US" altLang="ko-KR" sz="1050" dirty="0"/>
          </a:p>
          <a:p>
            <a:pPr marL="228600" indent="-228600">
              <a:buAutoNum type="arabicPeriod"/>
            </a:pPr>
            <a:r>
              <a:rPr lang="en-US" altLang="ko-KR" sz="1050" dirty="0"/>
              <a:t>1</a:t>
            </a:r>
            <a:r>
              <a:rPr lang="ko-KR" altLang="en-US" sz="1050" dirty="0"/>
              <a:t>의 자리 수인 </a:t>
            </a:r>
            <a:r>
              <a:rPr lang="en-US" altLang="ko-KR" sz="1050" dirty="0"/>
              <a:t>9</a:t>
            </a:r>
            <a:r>
              <a:rPr lang="ko-KR" altLang="en-US" sz="1050" dirty="0"/>
              <a:t>는 </a:t>
            </a:r>
            <a:r>
              <a:rPr lang="en-US" altLang="ko-KR" sz="1050" dirty="0"/>
              <a:t>4</a:t>
            </a:r>
            <a:r>
              <a:rPr lang="ko-KR" altLang="en-US" sz="1050" dirty="0"/>
              <a:t>를 넘으므로 </a:t>
            </a:r>
            <a:r>
              <a:rPr lang="en-US" altLang="ko-KR" sz="1050" dirty="0"/>
              <a:t>1</a:t>
            </a:r>
            <a:r>
              <a:rPr lang="ko-KR" altLang="en-US" sz="1050" dirty="0"/>
              <a:t>을 더함</a:t>
            </a:r>
            <a:endParaRPr lang="en-US" altLang="ko-KR" sz="1050" dirty="0"/>
          </a:p>
          <a:p>
            <a:pPr marL="228600" indent="-228600">
              <a:buAutoNum type="arabicPeriod"/>
            </a:pPr>
            <a:r>
              <a:rPr lang="ko-KR" altLang="en-US" sz="1050" dirty="0"/>
              <a:t>즉</a:t>
            </a:r>
            <a:r>
              <a:rPr lang="en-US" altLang="ko-KR" sz="1050" dirty="0"/>
              <a:t>, </a:t>
            </a:r>
            <a:r>
              <a:rPr lang="ko-KR" altLang="en-US" sz="1050" dirty="0"/>
              <a:t>이 </a:t>
            </a:r>
            <a:r>
              <a:rPr lang="ko-KR" altLang="en-US" sz="1050" dirty="0" err="1"/>
              <a:t>두수간의</a:t>
            </a:r>
            <a:r>
              <a:rPr lang="ko-KR" altLang="en-US" sz="1050" dirty="0"/>
              <a:t> 차이는 </a:t>
            </a:r>
            <a:r>
              <a:rPr lang="en-US" altLang="ko-KR" sz="1050" dirty="0"/>
              <a:t>11</a:t>
            </a:r>
            <a:r>
              <a:rPr lang="ko-KR" altLang="en-US" sz="1050" dirty="0"/>
              <a:t>이 되므로</a:t>
            </a:r>
            <a:endParaRPr lang="en-US" altLang="ko-KR" sz="1050" dirty="0"/>
          </a:p>
          <a:p>
            <a:pPr marL="228600" indent="-228600">
              <a:buAutoNum type="arabicPeriod"/>
            </a:pPr>
            <a:r>
              <a:rPr lang="en-US" altLang="ko-KR" sz="1050" dirty="0"/>
              <a:t>1399</a:t>
            </a:r>
            <a:r>
              <a:rPr lang="ko-KR" altLang="en-US" sz="1050" dirty="0"/>
              <a:t>의 정상적 </a:t>
            </a:r>
            <a:r>
              <a:rPr lang="en-US" altLang="ko-KR" sz="1050" dirty="0"/>
              <a:t>9</a:t>
            </a:r>
            <a:r>
              <a:rPr lang="ko-KR" altLang="en-US" sz="1050" dirty="0"/>
              <a:t>진수는 </a:t>
            </a:r>
            <a:r>
              <a:rPr lang="en-US" altLang="ko-KR" sz="1050" dirty="0"/>
              <a:t>1388</a:t>
            </a:r>
            <a:r>
              <a:rPr lang="ko-KR" altLang="en-US" sz="1050" dirty="0"/>
              <a:t>이 된다</a:t>
            </a:r>
            <a:r>
              <a:rPr lang="en-US" altLang="ko-KR" sz="1050" dirty="0"/>
              <a:t>.</a:t>
            </a:r>
            <a:endParaRPr lang="ko-KR" altLang="en-US" sz="1100" dirty="0"/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AF390BE5-8170-4136-9D52-97994B7719A8}"/>
              </a:ext>
            </a:extLst>
          </p:cNvPr>
          <p:cNvSpPr txBox="1">
            <a:spLocks/>
          </p:cNvSpPr>
          <p:nvPr/>
        </p:nvSpPr>
        <p:spPr>
          <a:xfrm>
            <a:off x="8151929" y="4547574"/>
            <a:ext cx="3295861" cy="1542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/>
              <a:t>정상적 </a:t>
            </a:r>
            <a:r>
              <a:rPr lang="en-US" altLang="ko-KR" sz="1100" dirty="0"/>
              <a:t>9</a:t>
            </a:r>
            <a:r>
              <a:rPr lang="ko-KR" altLang="en-US" sz="1100" dirty="0"/>
              <a:t>진수를 마지막에 </a:t>
            </a:r>
            <a:r>
              <a:rPr lang="en-US" altLang="ko-KR" sz="1100" dirty="0"/>
              <a:t>10</a:t>
            </a:r>
            <a:r>
              <a:rPr lang="ko-KR" altLang="en-US" sz="1100" dirty="0"/>
              <a:t>진수로 바꾸게 되면 원하는 결과값이 나오게 된다</a:t>
            </a:r>
            <a:r>
              <a:rPr lang="en-US" altLang="ko-KR" sz="1100" dirty="0"/>
              <a:t>!!</a:t>
            </a:r>
          </a:p>
          <a:p>
            <a:r>
              <a:rPr lang="en-US" altLang="ko-KR" sz="1100" dirty="0"/>
              <a:t>Ex) </a:t>
            </a:r>
            <a:r>
              <a:rPr lang="ko-KR" altLang="en-US" sz="1100" dirty="0"/>
              <a:t>앞서 예제로 쓰인 </a:t>
            </a:r>
            <a:r>
              <a:rPr lang="en-US" altLang="ko-KR" sz="1100" dirty="0"/>
              <a:t>1399</a:t>
            </a:r>
            <a:r>
              <a:rPr lang="ko-KR" altLang="en-US" sz="1100" dirty="0"/>
              <a:t>의 </a:t>
            </a:r>
            <a:r>
              <a:rPr lang="en-US" altLang="ko-KR" sz="1100" dirty="0"/>
              <a:t>9</a:t>
            </a:r>
            <a:r>
              <a:rPr lang="ko-KR" altLang="en-US" sz="1100" dirty="0"/>
              <a:t>진수는 </a:t>
            </a:r>
            <a:r>
              <a:rPr lang="en-US" altLang="ko-KR" sz="1100" dirty="0"/>
              <a:t>1388</a:t>
            </a:r>
            <a:r>
              <a:rPr lang="ko-KR" altLang="en-US" sz="1100" dirty="0"/>
              <a:t>이다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1388</a:t>
            </a:r>
            <a:r>
              <a:rPr lang="ko-KR" altLang="en-US" sz="1100" dirty="0"/>
              <a:t>을 </a:t>
            </a:r>
            <a:r>
              <a:rPr lang="en-US" altLang="ko-KR" sz="1100" dirty="0"/>
              <a:t>10</a:t>
            </a:r>
            <a:r>
              <a:rPr lang="ko-KR" altLang="en-US" sz="1100" dirty="0"/>
              <a:t>진수로 나타내게 되면</a:t>
            </a:r>
            <a:endParaRPr lang="en-US" altLang="ko-KR" sz="1100" dirty="0"/>
          </a:p>
          <a:p>
            <a:r>
              <a:rPr lang="en-US" altLang="ko-KR" sz="1100" dirty="0"/>
              <a:t>1 x 9^3 + 3 x 9^2 + 8 x 9^1 + 8 x 9^0 = 1052</a:t>
            </a:r>
            <a:r>
              <a:rPr lang="ko-KR" altLang="en-US" sz="1100" dirty="0"/>
              <a:t>가 된다</a:t>
            </a:r>
            <a:r>
              <a:rPr lang="en-US" altLang="ko-KR" sz="1100" dirty="0"/>
              <a:t>!</a:t>
            </a:r>
          </a:p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472592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0676D516-E64B-4C5A-974F-50F6059B508B}"/>
              </a:ext>
            </a:extLst>
          </p:cNvPr>
          <p:cNvSpPr txBox="1">
            <a:spLocks/>
          </p:cNvSpPr>
          <p:nvPr/>
        </p:nvSpPr>
        <p:spPr>
          <a:xfrm>
            <a:off x="2077489" y="259882"/>
            <a:ext cx="8208004" cy="1195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100" dirty="0"/>
              <a:t>변형된 </a:t>
            </a:r>
            <a:r>
              <a:rPr lang="en-US" altLang="ko-KR" sz="2100" dirty="0"/>
              <a:t>9</a:t>
            </a:r>
            <a:r>
              <a:rPr lang="ko-KR" altLang="en-US" sz="2100" dirty="0"/>
              <a:t>진수</a:t>
            </a:r>
            <a:r>
              <a:rPr lang="en-US" altLang="ko-KR" sz="2100" dirty="0"/>
              <a:t>(input)</a:t>
            </a:r>
            <a:r>
              <a:rPr lang="ko-KR" altLang="en-US" sz="2100" dirty="0"/>
              <a:t> </a:t>
            </a:r>
            <a:r>
              <a:rPr lang="en-US" altLang="ko-KR" sz="2100" dirty="0"/>
              <a:t>-&gt; 9</a:t>
            </a:r>
            <a:r>
              <a:rPr lang="ko-KR" altLang="en-US" sz="2100" dirty="0"/>
              <a:t>진수 </a:t>
            </a:r>
            <a:r>
              <a:rPr lang="en-US" altLang="ko-KR" sz="2100" dirty="0"/>
              <a:t>-&gt; 10</a:t>
            </a:r>
            <a:r>
              <a:rPr lang="ko-KR" altLang="en-US" sz="2100" dirty="0"/>
              <a:t>진수</a:t>
            </a:r>
            <a:r>
              <a:rPr lang="en-US" altLang="ko-KR" sz="2100" dirty="0"/>
              <a:t>(output)</a:t>
            </a:r>
          </a:p>
          <a:p>
            <a:endParaRPr lang="en-US" altLang="ko-KR" sz="2100" dirty="0"/>
          </a:p>
          <a:p>
            <a:r>
              <a:rPr lang="ko-KR" altLang="en-US" sz="1900" dirty="0"/>
              <a:t>약 </a:t>
            </a:r>
            <a:r>
              <a:rPr lang="en-US" altLang="ko-KR" sz="1900" dirty="0"/>
              <a:t>500</a:t>
            </a:r>
            <a:r>
              <a:rPr lang="ko-KR" altLang="en-US" sz="1900" dirty="0"/>
              <a:t>개의 데이터 조사</a:t>
            </a:r>
            <a:endParaRPr lang="en-US" altLang="ko-KR" sz="1900" dirty="0"/>
          </a:p>
          <a:p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015357-425D-4432-9361-5CD4878C1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32" y="2098308"/>
            <a:ext cx="9957822" cy="1555436"/>
          </a:xfrm>
          <a:prstGeom prst="rect">
            <a:avLst/>
          </a:prstGeom>
        </p:spPr>
      </p:pic>
      <p:sp>
        <p:nvSpPr>
          <p:cNvPr id="6" name="부제목 2">
            <a:extLst>
              <a:ext uri="{FF2B5EF4-FFF2-40B4-BE49-F238E27FC236}">
                <a16:creationId xmlns:a16="http://schemas.microsoft.com/office/drawing/2014/main" id="{F7043776-63EB-4A1B-8F1D-8BA77942B7A2}"/>
              </a:ext>
            </a:extLst>
          </p:cNvPr>
          <p:cNvSpPr txBox="1">
            <a:spLocks/>
          </p:cNvSpPr>
          <p:nvPr/>
        </p:nvSpPr>
        <p:spPr>
          <a:xfrm>
            <a:off x="1951742" y="1585748"/>
            <a:ext cx="2616354" cy="302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/>
              <a:t>정상적 </a:t>
            </a:r>
            <a:r>
              <a:rPr lang="en-US" altLang="ko-KR" sz="1400" dirty="0"/>
              <a:t>9</a:t>
            </a:r>
            <a:r>
              <a:rPr lang="ko-KR" altLang="en-US" sz="1400" dirty="0"/>
              <a:t>진수</a:t>
            </a:r>
            <a:r>
              <a:rPr lang="en-US" altLang="ko-KR" sz="1400" dirty="0"/>
              <a:t>(9</a:t>
            </a:r>
            <a:r>
              <a:rPr lang="ko-KR" altLang="en-US" sz="1400" dirty="0"/>
              <a:t>가 없는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0B7E1234-D841-4682-9BF5-A53090F77ACE}"/>
              </a:ext>
            </a:extLst>
          </p:cNvPr>
          <p:cNvSpPr txBox="1">
            <a:spLocks/>
          </p:cNvSpPr>
          <p:nvPr/>
        </p:nvSpPr>
        <p:spPr>
          <a:xfrm>
            <a:off x="7306642" y="1585748"/>
            <a:ext cx="2616354" cy="302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/>
              <a:t>변형된 </a:t>
            </a:r>
            <a:r>
              <a:rPr lang="en-US" altLang="ko-KR" sz="1400" dirty="0"/>
              <a:t>9</a:t>
            </a:r>
            <a:r>
              <a:rPr lang="ko-KR" altLang="en-US" sz="1400" dirty="0"/>
              <a:t>진수</a:t>
            </a:r>
            <a:r>
              <a:rPr lang="en-US" altLang="ko-KR" sz="1400" dirty="0"/>
              <a:t>(4</a:t>
            </a:r>
            <a:r>
              <a:rPr lang="ko-KR" altLang="en-US" sz="1400" dirty="0"/>
              <a:t>가 없는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B633CAA6-82BC-42D1-981A-DADF8458624F}"/>
              </a:ext>
            </a:extLst>
          </p:cNvPr>
          <p:cNvSpPr txBox="1">
            <a:spLocks/>
          </p:cNvSpPr>
          <p:nvPr/>
        </p:nvSpPr>
        <p:spPr>
          <a:xfrm>
            <a:off x="1092828" y="3947742"/>
            <a:ext cx="3698918" cy="3020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/>
              <a:t>이 두 수간의 차이</a:t>
            </a:r>
            <a:r>
              <a:rPr lang="en-US" altLang="ko-KR" sz="1600" dirty="0"/>
              <a:t>(</a:t>
            </a:r>
            <a:r>
              <a:rPr lang="ko-KR" altLang="en-US" sz="1600" dirty="0"/>
              <a:t>변형 </a:t>
            </a:r>
            <a:r>
              <a:rPr lang="en-US" altLang="ko-KR" sz="1600" dirty="0"/>
              <a:t>– </a:t>
            </a:r>
            <a:r>
              <a:rPr lang="ko-KR" altLang="en-US" sz="1600" dirty="0"/>
              <a:t>정상</a:t>
            </a:r>
            <a:r>
              <a:rPr lang="en-US" altLang="ko-KR" sz="1600" dirty="0"/>
              <a:t>)</a:t>
            </a:r>
            <a:r>
              <a:rPr lang="ko-KR" altLang="en-US" sz="1600" dirty="0"/>
              <a:t>를 보면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D3EDC3C-8376-4D3E-AF81-B638775F5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32" y="4380115"/>
            <a:ext cx="4675825" cy="152986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8959D14-790E-47EC-B8F2-DAC5B86E93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834" y="4314731"/>
            <a:ext cx="4793920" cy="159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36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9AC562AC-398D-42EB-BBEF-E5B48B0ED7AE}"/>
              </a:ext>
            </a:extLst>
          </p:cNvPr>
          <p:cNvSpPr txBox="1">
            <a:spLocks/>
          </p:cNvSpPr>
          <p:nvPr/>
        </p:nvSpPr>
        <p:spPr>
          <a:xfrm>
            <a:off x="1588169" y="807616"/>
            <a:ext cx="8065969" cy="524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arenR"/>
            </a:pPr>
            <a:r>
              <a:rPr lang="ko-KR" altLang="en-US" sz="2800" dirty="0"/>
              <a:t> 일의 자리 숫자가 </a:t>
            </a:r>
            <a:r>
              <a:rPr lang="en-US" altLang="ko-KR" sz="2800" dirty="0"/>
              <a:t>4</a:t>
            </a:r>
            <a:r>
              <a:rPr lang="ko-KR" altLang="en-US" sz="2800" dirty="0"/>
              <a:t>가 넘어갈 때 차이가 </a:t>
            </a:r>
            <a:r>
              <a:rPr lang="en-US" altLang="ko-KR" sz="2800" dirty="0"/>
              <a:t>1</a:t>
            </a:r>
            <a:r>
              <a:rPr lang="ko-KR" altLang="en-US" sz="2800" dirty="0"/>
              <a:t>씩 벌어진다</a:t>
            </a:r>
            <a:endParaRPr lang="en-US" altLang="ko-KR" sz="2800" dirty="0"/>
          </a:p>
          <a:p>
            <a:pPr marL="342900" indent="-342900">
              <a:buAutoNum type="arabicParenR"/>
            </a:pPr>
            <a:endParaRPr lang="en-US" altLang="ko-KR" sz="2800" dirty="0"/>
          </a:p>
          <a:p>
            <a:pPr marL="342900" indent="-342900">
              <a:buAutoNum type="arabicParenR"/>
            </a:pPr>
            <a:r>
              <a:rPr lang="ko-KR" altLang="en-US" sz="2800" dirty="0"/>
              <a:t> 십의 자리 숫자가 </a:t>
            </a:r>
            <a:r>
              <a:rPr lang="en-US" altLang="ko-KR" sz="2800" dirty="0"/>
              <a:t>4</a:t>
            </a:r>
            <a:r>
              <a:rPr lang="ko-KR" altLang="en-US" sz="2800" dirty="0"/>
              <a:t>가 넘어갈 때 차이가 </a:t>
            </a:r>
            <a:r>
              <a:rPr lang="en-US" altLang="ko-KR" sz="2800" dirty="0"/>
              <a:t>10</a:t>
            </a:r>
            <a:r>
              <a:rPr lang="ko-KR" altLang="en-US" sz="2800" dirty="0"/>
              <a:t>씩 벌어진다</a:t>
            </a:r>
            <a:r>
              <a:rPr lang="en-US" altLang="ko-KR" sz="2800" dirty="0"/>
              <a:t>.</a:t>
            </a:r>
          </a:p>
          <a:p>
            <a:pPr marL="342900" indent="-342900">
              <a:buAutoNum type="arabicParenR"/>
            </a:pPr>
            <a:endParaRPr lang="en-US" altLang="ko-KR" sz="2800" dirty="0"/>
          </a:p>
          <a:p>
            <a:pPr marL="342900" indent="-342900">
              <a:buAutoNum type="arabicParenR"/>
            </a:pPr>
            <a:r>
              <a:rPr lang="ko-KR" altLang="en-US" sz="2800" dirty="0"/>
              <a:t> 자리수가 변할 때 차이는 </a:t>
            </a:r>
            <a:r>
              <a:rPr lang="en-US" altLang="ko-KR" sz="2800" dirty="0"/>
              <a:t>0</a:t>
            </a:r>
            <a:r>
              <a:rPr lang="ko-KR" altLang="en-US" sz="2800" dirty="0"/>
              <a:t>이 된다</a:t>
            </a:r>
            <a:r>
              <a:rPr lang="en-US" altLang="ko-KR" sz="28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Ex)</a:t>
            </a:r>
            <a:r>
              <a:rPr lang="ko-KR" altLang="en-US" sz="2000" dirty="0"/>
              <a:t> 정상적 </a:t>
            </a:r>
            <a:r>
              <a:rPr lang="en-US" altLang="ko-KR" sz="2000" dirty="0"/>
              <a:t>9</a:t>
            </a:r>
            <a:r>
              <a:rPr lang="ko-KR" altLang="en-US" sz="2000" dirty="0"/>
              <a:t>진수의 </a:t>
            </a:r>
            <a:r>
              <a:rPr lang="en-US" altLang="ko-KR" sz="2000" dirty="0"/>
              <a:t>88</a:t>
            </a:r>
            <a:r>
              <a:rPr lang="ko-KR" altLang="en-US" sz="2000" dirty="0"/>
              <a:t>와 변형된 </a:t>
            </a:r>
            <a:r>
              <a:rPr lang="en-US" altLang="ko-KR" sz="2000" dirty="0"/>
              <a:t>9</a:t>
            </a:r>
            <a:r>
              <a:rPr lang="ko-KR" altLang="en-US" sz="2000" dirty="0"/>
              <a:t>진수는 </a:t>
            </a:r>
            <a:r>
              <a:rPr lang="en-US" altLang="ko-KR" sz="2000" dirty="0"/>
              <a:t>99</a:t>
            </a:r>
            <a:r>
              <a:rPr lang="ko-KR" altLang="en-US" sz="2000" dirty="0"/>
              <a:t>는 같은 번째의 숫자지만 </a:t>
            </a:r>
            <a:r>
              <a:rPr lang="en-US" altLang="ko-KR" sz="2000" dirty="0"/>
              <a:t>11</a:t>
            </a:r>
            <a:r>
              <a:rPr lang="ko-KR" altLang="en-US" sz="2000" dirty="0"/>
              <a:t>차이가 난다</a:t>
            </a:r>
            <a:r>
              <a:rPr lang="en-US" altLang="ko-KR" sz="2000" dirty="0"/>
              <a:t>. </a:t>
            </a:r>
            <a:r>
              <a:rPr lang="ko-KR" altLang="en-US" sz="2000" dirty="0"/>
              <a:t>하지만 두 수 다음의 수는 둘 다 </a:t>
            </a:r>
            <a:r>
              <a:rPr lang="en-US" altLang="ko-KR" sz="2000" dirty="0"/>
              <a:t>100</a:t>
            </a:r>
            <a:r>
              <a:rPr lang="ko-KR" altLang="en-US" sz="2000" dirty="0"/>
              <a:t>이 되므로 차이가 없어진다</a:t>
            </a:r>
            <a:r>
              <a:rPr lang="en-US" altLang="ko-KR" sz="2000" dirty="0"/>
              <a:t>.</a:t>
            </a:r>
          </a:p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273743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0DF3E928-7DE4-4B90-9CE3-3F94E745B51D}"/>
              </a:ext>
            </a:extLst>
          </p:cNvPr>
          <p:cNvSpPr txBox="1">
            <a:spLocks/>
          </p:cNvSpPr>
          <p:nvPr/>
        </p:nvSpPr>
        <p:spPr>
          <a:xfrm>
            <a:off x="1289785" y="413886"/>
            <a:ext cx="9702266" cy="3176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변형된 </a:t>
            </a:r>
            <a:r>
              <a:rPr lang="en-US" altLang="ko-KR" dirty="0"/>
              <a:t>9</a:t>
            </a:r>
            <a:r>
              <a:rPr lang="ko-KR" altLang="en-US" dirty="0"/>
              <a:t>진수 </a:t>
            </a:r>
            <a:r>
              <a:rPr lang="en-US" altLang="ko-KR" dirty="0"/>
              <a:t>– 9</a:t>
            </a:r>
            <a:r>
              <a:rPr lang="ko-KR" altLang="en-US" dirty="0"/>
              <a:t>진수 변형 예제</a:t>
            </a:r>
            <a:endParaRPr lang="en-US" altLang="ko-KR" dirty="0"/>
          </a:p>
          <a:p>
            <a:r>
              <a:rPr lang="en-US" altLang="ko-KR" dirty="0"/>
              <a:t>Ex) 1399</a:t>
            </a:r>
            <a:r>
              <a:rPr lang="ko-KR" altLang="en-US" dirty="0"/>
              <a:t>라는 </a:t>
            </a:r>
            <a:r>
              <a:rPr lang="en-US" altLang="ko-KR" dirty="0"/>
              <a:t>input</a:t>
            </a:r>
          </a:p>
          <a:p>
            <a:pPr marL="228600" indent="-228600" algn="just">
              <a:buAutoNum type="arabicPeriod"/>
            </a:pPr>
            <a:r>
              <a:rPr lang="en-US" altLang="ko-KR" dirty="0"/>
              <a:t>  1000</a:t>
            </a:r>
            <a:r>
              <a:rPr lang="ko-KR" altLang="en-US" dirty="0"/>
              <a:t>의 자리수인 </a:t>
            </a:r>
            <a:r>
              <a:rPr lang="en-US" altLang="ko-KR" dirty="0"/>
              <a:t>1</a:t>
            </a:r>
            <a:r>
              <a:rPr lang="ko-KR" altLang="en-US" dirty="0"/>
              <a:t>은 </a:t>
            </a:r>
            <a:r>
              <a:rPr lang="en-US" altLang="ko-KR" dirty="0"/>
              <a:t>4</a:t>
            </a:r>
            <a:r>
              <a:rPr lang="ko-KR" altLang="en-US" dirty="0"/>
              <a:t>를 넘지 않으므로 </a:t>
            </a:r>
            <a:r>
              <a:rPr lang="en-US" altLang="ko-KR" dirty="0"/>
              <a:t>1000</a:t>
            </a:r>
            <a:r>
              <a:rPr lang="ko-KR" altLang="en-US" dirty="0"/>
              <a:t>을 더하지 않음</a:t>
            </a:r>
            <a:endParaRPr lang="en-US" altLang="ko-KR" dirty="0"/>
          </a:p>
          <a:p>
            <a:pPr marL="228600" indent="-228600" algn="just">
              <a:buAutoNum type="arabicPeriod"/>
            </a:pPr>
            <a:r>
              <a:rPr lang="en-US" altLang="ko-KR" dirty="0"/>
              <a:t>  100</a:t>
            </a:r>
            <a:r>
              <a:rPr lang="ko-KR" altLang="en-US" dirty="0"/>
              <a:t>의 자리수인 </a:t>
            </a:r>
            <a:r>
              <a:rPr lang="en-US" altLang="ko-KR" dirty="0"/>
              <a:t>3</a:t>
            </a:r>
            <a:r>
              <a:rPr lang="ko-KR" altLang="en-US" dirty="0"/>
              <a:t>은 </a:t>
            </a:r>
            <a:r>
              <a:rPr lang="en-US" altLang="ko-KR" dirty="0"/>
              <a:t>4</a:t>
            </a:r>
            <a:r>
              <a:rPr lang="ko-KR" altLang="en-US" dirty="0"/>
              <a:t>를 넘지 않으므로 </a:t>
            </a:r>
            <a:r>
              <a:rPr lang="en-US" altLang="ko-KR" dirty="0"/>
              <a:t>100</a:t>
            </a:r>
            <a:r>
              <a:rPr lang="ko-KR" altLang="en-US" dirty="0"/>
              <a:t>을 더하지 않음</a:t>
            </a:r>
            <a:endParaRPr lang="en-US" altLang="ko-KR" dirty="0"/>
          </a:p>
          <a:p>
            <a:pPr marL="228600" indent="-228600" algn="just">
              <a:buAutoNum type="arabicPeriod"/>
            </a:pPr>
            <a:r>
              <a:rPr lang="en-US" altLang="ko-KR" dirty="0"/>
              <a:t>  10</a:t>
            </a:r>
            <a:r>
              <a:rPr lang="ko-KR" altLang="en-US" dirty="0"/>
              <a:t>의 자리수인 </a:t>
            </a:r>
            <a:r>
              <a:rPr lang="en-US" altLang="ko-KR" dirty="0"/>
              <a:t>9</a:t>
            </a:r>
            <a:r>
              <a:rPr lang="ko-KR" altLang="en-US" dirty="0"/>
              <a:t>는 </a:t>
            </a:r>
            <a:r>
              <a:rPr lang="en-US" altLang="ko-KR" dirty="0"/>
              <a:t>4</a:t>
            </a:r>
            <a:r>
              <a:rPr lang="ko-KR" altLang="en-US" dirty="0"/>
              <a:t>를 넘으므로 </a:t>
            </a:r>
            <a:r>
              <a:rPr lang="en-US" altLang="ko-KR" dirty="0"/>
              <a:t>10</a:t>
            </a:r>
            <a:r>
              <a:rPr lang="ko-KR" altLang="en-US" dirty="0"/>
              <a:t>을 더함</a:t>
            </a:r>
            <a:endParaRPr lang="en-US" altLang="ko-KR" dirty="0"/>
          </a:p>
          <a:p>
            <a:pPr marL="228600" indent="-228600" algn="just">
              <a:buAutoNum type="arabicPeriod"/>
            </a:pPr>
            <a:r>
              <a:rPr lang="en-US" altLang="ko-KR" dirty="0"/>
              <a:t>  1</a:t>
            </a:r>
            <a:r>
              <a:rPr lang="ko-KR" altLang="en-US" dirty="0"/>
              <a:t>의 자리 수인 </a:t>
            </a:r>
            <a:r>
              <a:rPr lang="en-US" altLang="ko-KR" dirty="0"/>
              <a:t>9</a:t>
            </a:r>
            <a:r>
              <a:rPr lang="ko-KR" altLang="en-US" dirty="0"/>
              <a:t>는 </a:t>
            </a:r>
            <a:r>
              <a:rPr lang="en-US" altLang="ko-KR" dirty="0"/>
              <a:t>4</a:t>
            </a:r>
            <a:r>
              <a:rPr lang="ko-KR" altLang="en-US" dirty="0"/>
              <a:t>를 넘으므로 </a:t>
            </a:r>
            <a:r>
              <a:rPr lang="en-US" altLang="ko-KR" dirty="0"/>
              <a:t>1</a:t>
            </a:r>
            <a:r>
              <a:rPr lang="ko-KR" altLang="en-US" dirty="0"/>
              <a:t>을 더함</a:t>
            </a:r>
            <a:endParaRPr lang="en-US" altLang="ko-KR" dirty="0"/>
          </a:p>
          <a:p>
            <a:pPr marL="228600" indent="-228600" algn="just">
              <a:buAutoNum type="arabicPeriod"/>
            </a:pPr>
            <a:r>
              <a:rPr lang="ko-KR" altLang="en-US" dirty="0"/>
              <a:t>  즉</a:t>
            </a:r>
            <a:r>
              <a:rPr lang="en-US" altLang="ko-KR" dirty="0"/>
              <a:t>, </a:t>
            </a:r>
            <a:r>
              <a:rPr lang="ko-KR" altLang="en-US" dirty="0"/>
              <a:t>이 </a:t>
            </a:r>
            <a:r>
              <a:rPr lang="ko-KR" altLang="en-US" dirty="0" err="1"/>
              <a:t>두수간의</a:t>
            </a:r>
            <a:r>
              <a:rPr lang="ko-KR" altLang="en-US" dirty="0"/>
              <a:t> 차이는 </a:t>
            </a:r>
            <a:r>
              <a:rPr lang="en-US" altLang="ko-KR" dirty="0"/>
              <a:t>11</a:t>
            </a:r>
            <a:r>
              <a:rPr lang="ko-KR" altLang="en-US" dirty="0"/>
              <a:t>이 되므로</a:t>
            </a:r>
            <a:endParaRPr lang="en-US" altLang="ko-KR" dirty="0"/>
          </a:p>
          <a:p>
            <a:pPr marL="228600" indent="-228600" algn="just">
              <a:buAutoNum type="arabicPeriod"/>
            </a:pPr>
            <a:r>
              <a:rPr lang="en-US" altLang="ko-KR" dirty="0"/>
              <a:t>  1399</a:t>
            </a:r>
            <a:r>
              <a:rPr lang="ko-KR" altLang="en-US" dirty="0"/>
              <a:t>를 예로 들면 의 정상적 </a:t>
            </a:r>
            <a:r>
              <a:rPr lang="en-US" altLang="ko-KR" dirty="0"/>
              <a:t>9</a:t>
            </a:r>
            <a:r>
              <a:rPr lang="ko-KR" altLang="en-US" dirty="0"/>
              <a:t>진수는 </a:t>
            </a:r>
            <a:r>
              <a:rPr lang="en-US" altLang="ko-KR" dirty="0"/>
              <a:t>1388</a:t>
            </a:r>
            <a:r>
              <a:rPr lang="ko-KR" altLang="en-US" dirty="0"/>
              <a:t>이 된다</a:t>
            </a:r>
            <a:r>
              <a:rPr lang="en-US" altLang="ko-KR" dirty="0"/>
              <a:t>.</a:t>
            </a:r>
            <a:endParaRPr lang="ko-KR" altLang="en-US" sz="2800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525302C4-3E8B-40C4-9842-5A7C798858BB}"/>
              </a:ext>
            </a:extLst>
          </p:cNvPr>
          <p:cNvSpPr txBox="1">
            <a:spLocks/>
          </p:cNvSpPr>
          <p:nvPr/>
        </p:nvSpPr>
        <p:spPr>
          <a:xfrm>
            <a:off x="1174282" y="3907857"/>
            <a:ext cx="6429676" cy="2733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2200" dirty="0"/>
              <a:t>정상적 </a:t>
            </a:r>
            <a:r>
              <a:rPr lang="en-US" altLang="ko-KR" sz="2200" dirty="0"/>
              <a:t>9</a:t>
            </a:r>
            <a:r>
              <a:rPr lang="ko-KR" altLang="en-US" sz="2200" dirty="0"/>
              <a:t>진수를 마지막에 </a:t>
            </a:r>
            <a:r>
              <a:rPr lang="en-US" altLang="ko-KR" sz="2200" dirty="0"/>
              <a:t>10</a:t>
            </a:r>
            <a:r>
              <a:rPr lang="ko-KR" altLang="en-US" sz="2200" dirty="0"/>
              <a:t>진수로 바꾸게 되면 원하는 결과값이 나오게 된다</a:t>
            </a:r>
            <a:r>
              <a:rPr lang="en-US" altLang="ko-KR" sz="2200" dirty="0"/>
              <a:t>!!</a:t>
            </a:r>
          </a:p>
          <a:p>
            <a:pPr algn="just"/>
            <a:r>
              <a:rPr lang="en-US" altLang="ko-KR" sz="2200" dirty="0"/>
              <a:t>Ex) </a:t>
            </a:r>
            <a:r>
              <a:rPr lang="ko-KR" altLang="en-US" sz="2200" dirty="0"/>
              <a:t>앞서 예제로 쓰인 </a:t>
            </a:r>
            <a:r>
              <a:rPr lang="en-US" altLang="ko-KR" sz="2200" dirty="0"/>
              <a:t>1399</a:t>
            </a:r>
            <a:r>
              <a:rPr lang="ko-KR" altLang="en-US" sz="2200" dirty="0"/>
              <a:t>의 </a:t>
            </a:r>
            <a:r>
              <a:rPr lang="en-US" altLang="ko-KR" sz="2200" dirty="0"/>
              <a:t>9</a:t>
            </a:r>
            <a:r>
              <a:rPr lang="ko-KR" altLang="en-US" sz="2200" dirty="0"/>
              <a:t>진수는 </a:t>
            </a:r>
            <a:r>
              <a:rPr lang="en-US" altLang="ko-KR" sz="2200" dirty="0"/>
              <a:t>1388</a:t>
            </a:r>
            <a:r>
              <a:rPr lang="ko-KR" altLang="en-US" sz="2200" dirty="0"/>
              <a:t>이다</a:t>
            </a:r>
            <a:r>
              <a:rPr lang="en-US" altLang="ko-KR" sz="2200" dirty="0"/>
              <a:t>.</a:t>
            </a:r>
          </a:p>
          <a:p>
            <a:pPr algn="just"/>
            <a:r>
              <a:rPr lang="en-US" altLang="ko-KR" sz="2200" dirty="0"/>
              <a:t>1388</a:t>
            </a:r>
            <a:r>
              <a:rPr lang="ko-KR" altLang="en-US" sz="2200" dirty="0"/>
              <a:t>을 </a:t>
            </a:r>
            <a:r>
              <a:rPr lang="en-US" altLang="ko-KR" sz="2200" dirty="0"/>
              <a:t>10</a:t>
            </a:r>
            <a:r>
              <a:rPr lang="ko-KR" altLang="en-US" sz="2200" dirty="0"/>
              <a:t>진수로 나타내게 되면</a:t>
            </a:r>
            <a:endParaRPr lang="en-US" altLang="ko-KR" sz="2200" dirty="0"/>
          </a:p>
          <a:p>
            <a:pPr algn="just"/>
            <a:r>
              <a:rPr lang="en-US" altLang="ko-KR" sz="2200" dirty="0"/>
              <a:t>1 x 9^3 + 3 x 9^2 + 8 x 9^1 + 8 x 9^0 = 1052</a:t>
            </a:r>
            <a:r>
              <a:rPr lang="ko-KR" altLang="en-US" sz="2200" dirty="0"/>
              <a:t>가 된다</a:t>
            </a:r>
            <a:r>
              <a:rPr lang="en-US" altLang="ko-KR" sz="2200" dirty="0"/>
              <a:t>!</a:t>
            </a:r>
          </a:p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166387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9BFEBCD-061A-4237-8973-907EF7939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38" y="314421"/>
            <a:ext cx="4657060" cy="5956438"/>
          </a:xfrm>
          <a:prstGeom prst="rect">
            <a:avLst/>
          </a:prstGeom>
        </p:spPr>
      </p:pic>
      <p:sp>
        <p:nvSpPr>
          <p:cNvPr id="5" name="부제목 2">
            <a:extLst>
              <a:ext uri="{FF2B5EF4-FFF2-40B4-BE49-F238E27FC236}">
                <a16:creationId xmlns:a16="http://schemas.microsoft.com/office/drawing/2014/main" id="{E0D96A28-DEFC-4C7C-9F8E-71D622D8D16C}"/>
              </a:ext>
            </a:extLst>
          </p:cNvPr>
          <p:cNvSpPr txBox="1">
            <a:spLocks/>
          </p:cNvSpPr>
          <p:nvPr/>
        </p:nvSpPr>
        <p:spPr>
          <a:xfrm>
            <a:off x="5640405" y="2633309"/>
            <a:ext cx="6006164" cy="1794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T(n) = O(n/10**x) (x</a:t>
            </a:r>
            <a:r>
              <a:rPr lang="ko-KR" altLang="en-US" sz="2800" dirty="0"/>
              <a:t>는 상수</a:t>
            </a:r>
            <a:r>
              <a:rPr lang="en-US" altLang="ko-KR" sz="2800" dirty="0"/>
              <a:t>)</a:t>
            </a:r>
          </a:p>
          <a:p>
            <a:endParaRPr lang="en-US" altLang="ko-KR" sz="2800" dirty="0"/>
          </a:p>
          <a:p>
            <a:r>
              <a:rPr lang="en-US" altLang="ko-KR" sz="2800" dirty="0"/>
              <a:t>S(n) = 1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43628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516</Words>
  <Application>Microsoft Office PowerPoint</Application>
  <PresentationFormat>와이드스크린</PresentationFormat>
  <Paragraphs>49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sonnyok123@gmail.com</dc:creator>
  <cp:lastModifiedBy>sonnyok123@gmail.com</cp:lastModifiedBy>
  <cp:revision>5</cp:revision>
  <dcterms:created xsi:type="dcterms:W3CDTF">2020-03-05T01:09:31Z</dcterms:created>
  <dcterms:modified xsi:type="dcterms:W3CDTF">2020-03-18T02:52:27Z</dcterms:modified>
</cp:coreProperties>
</file>