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F160-925A-4282-8BB5-F7551B76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41DF3-9B8B-42C0-9A3E-321DA5AE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7FCC8-3931-4260-9C88-3611037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7FC5F-9B36-4FD8-87E6-4346E2A8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048C1-A7BE-436A-A38C-CDB6EB0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A268-C7AB-4C65-A4FE-63EBD456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7E8CA-2C8E-4921-9BB7-D15449E4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5196C-0649-41F0-92B0-3510877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13DB-E22D-4A58-8946-95090CAD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D7F7F-F2BE-4EA3-AC76-6932E429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059E00-017B-4E7D-B314-9E12E9EB8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AB694-4FCD-4935-BEFB-678E34F8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3CCF2-0E72-4620-80E8-04C3D4A1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92AD-CC65-48CD-B6AC-B78E7CD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F36EC-3F70-4D6F-930B-DEE745C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F48CD-5F57-45FD-9D3D-A059C2BC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6BF50-0151-466E-BA3A-3D4AA2C2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FC464-A8E1-4446-AD00-0308FE9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BE07-F13D-4259-98B7-C7B612D5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2127B-6780-4978-9C58-5C2320B7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6895-E8C5-40C7-9199-7BCCFD43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1DE62-5199-4D7C-9E63-2E58BFE8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D3CA7-2120-4426-AA1B-6D47D4F3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C60D-F434-44E0-A639-C867836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F9B1C-09DA-4088-98BE-7DFA42D7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C3DB-AAC9-43C1-9BA1-7B7DF533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44FB5-5D79-477D-B4C1-13EEEE6EA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0F4D4-575C-49F9-8B2D-51C0C64A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7E373-EA7C-48E2-A8FF-A908C0BB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43985-8F40-4FDA-A9EC-BF44EDD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D7D47-B4EC-46C1-97A5-150D00A9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E7CF0-7303-438C-8077-E5222D2A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06304-1DBC-4474-A513-77F81A05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20E14-7B1A-44CB-81F9-387E257A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6C631-CB1B-4176-A339-695EA1D8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8C78FA-D43A-4B04-968B-D68605020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B8110-7BCC-49E0-8BD6-09977F0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A69E8-A098-4D20-B5C0-0A334818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F969DF-DB90-47CC-A798-C6456DC2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6D7D8-778A-4991-A168-A487B24F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3B9EE-B68B-4377-AE9A-88831609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FBD9A-B6EA-45E2-BD1D-A958AC40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1CBEB-E14A-4724-8171-F5217A47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85F8C-518F-4759-AD3B-04F1589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7FD09A-35CE-472F-8FF8-918FAF63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0D2DCF-2BA5-46E3-A611-72365DE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540D-F33A-4A25-B0AF-1AF2CF97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7A853-D13D-422A-AAEC-C05F94D2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F6789-21C7-49B4-95D3-F81997E4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A0280-72ED-4801-AC67-75184340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3C24-D670-4CBE-B258-3B4E4FC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D15-46CD-410B-9726-862CD747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4342-7EF6-48E3-87EF-E0AC1D4F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5A563-9A6F-41DD-A9F9-1449F068D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0EFE2-242C-4C18-896A-2BE19AAA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00EC2-C1BA-4282-A6F7-F3940BC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82228-A112-46EF-B180-D707B392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226F0-7C9F-43EA-80ED-2119BCAF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2ED47E-35A0-40F0-AFFE-B197528E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86A45-C512-457C-8710-75CB4D4C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5E3A5-4656-448B-A0FE-EA6DE0440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81-FFFF-41C0-B5ED-B0F92396048D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F9AB6-DB62-4382-A2CA-6ABC7D69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33D59-AF9E-4ABD-B439-9FF91176E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F141-630A-4FC7-99C6-1531F67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64CFCC3B-4F64-40FE-9757-B9FA9881291A}"/>
              </a:ext>
            </a:extLst>
          </p:cNvPr>
          <p:cNvSpPr/>
          <p:nvPr/>
        </p:nvSpPr>
        <p:spPr>
          <a:xfrm>
            <a:off x="4079632" y="221069"/>
            <a:ext cx="252884" cy="2597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D44726-2F35-481D-891A-D4595F977564}"/>
              </a:ext>
            </a:extLst>
          </p:cNvPr>
          <p:cNvSpPr/>
          <p:nvPr/>
        </p:nvSpPr>
        <p:spPr>
          <a:xfrm>
            <a:off x="2791765" y="221069"/>
            <a:ext cx="252884" cy="2597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D01F13-E8BE-42B2-B1B6-D85BA7CDD2E8}"/>
              </a:ext>
            </a:extLst>
          </p:cNvPr>
          <p:cNvCxnSpPr>
            <a:cxnSpLocks/>
          </p:cNvCxnSpPr>
          <p:nvPr/>
        </p:nvCxnSpPr>
        <p:spPr>
          <a:xfrm>
            <a:off x="643095" y="2190541"/>
            <a:ext cx="180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3DD487-298F-4D70-AA38-6B03DB489935}"/>
              </a:ext>
            </a:extLst>
          </p:cNvPr>
          <p:cNvCxnSpPr>
            <a:cxnSpLocks/>
            <a:endCxn id="25" idx="6"/>
          </p:cNvCxnSpPr>
          <p:nvPr/>
        </p:nvCxnSpPr>
        <p:spPr>
          <a:xfrm>
            <a:off x="2371411" y="1498879"/>
            <a:ext cx="1961105" cy="2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A7288D-C1BD-454B-AE76-0E4EE5B7C421}"/>
              </a:ext>
            </a:extLst>
          </p:cNvPr>
          <p:cNvCxnSpPr>
            <a:cxnSpLocks/>
          </p:cNvCxnSpPr>
          <p:nvPr/>
        </p:nvCxnSpPr>
        <p:spPr>
          <a:xfrm>
            <a:off x="4260499" y="887604"/>
            <a:ext cx="180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50008C-B560-4005-A77A-4DC64385CD87}"/>
              </a:ext>
            </a:extLst>
          </p:cNvPr>
          <p:cNvCxnSpPr/>
          <p:nvPr/>
        </p:nvCxnSpPr>
        <p:spPr>
          <a:xfrm>
            <a:off x="1105319" y="1798655"/>
            <a:ext cx="184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EFCC60-705E-4263-A677-15C787C026CD}"/>
              </a:ext>
            </a:extLst>
          </p:cNvPr>
          <p:cNvCxnSpPr/>
          <p:nvPr/>
        </p:nvCxnSpPr>
        <p:spPr>
          <a:xfrm>
            <a:off x="2865455" y="1157235"/>
            <a:ext cx="184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E7549A-C482-4059-A338-C0B780479293}"/>
              </a:ext>
            </a:extLst>
          </p:cNvPr>
          <p:cNvCxnSpPr/>
          <p:nvPr/>
        </p:nvCxnSpPr>
        <p:spPr>
          <a:xfrm>
            <a:off x="0" y="2190541"/>
            <a:ext cx="715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0DF7A5-F79B-4901-B404-F926BE7B5330}"/>
              </a:ext>
            </a:extLst>
          </p:cNvPr>
          <p:cNvCxnSpPr>
            <a:cxnSpLocks/>
          </p:cNvCxnSpPr>
          <p:nvPr/>
        </p:nvCxnSpPr>
        <p:spPr>
          <a:xfrm>
            <a:off x="0" y="2190541"/>
            <a:ext cx="295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84FFC2-2A35-48AE-B1B1-8DD06E4FA5EF}"/>
              </a:ext>
            </a:extLst>
          </p:cNvPr>
          <p:cNvSpPr txBox="1"/>
          <p:nvPr/>
        </p:nvSpPr>
        <p:spPr>
          <a:xfrm>
            <a:off x="5218660" y="110318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PA3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4AAE3B-27EB-489B-9C7C-DEFAC93B384F}"/>
              </a:ext>
            </a:extLst>
          </p:cNvPr>
          <p:cNvCxnSpPr/>
          <p:nvPr/>
        </p:nvCxnSpPr>
        <p:spPr>
          <a:xfrm>
            <a:off x="2612571" y="506996"/>
            <a:ext cx="0" cy="20754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5EE844-A6BE-4421-83FF-C3B74457E751}"/>
              </a:ext>
            </a:extLst>
          </p:cNvPr>
          <p:cNvCxnSpPr/>
          <p:nvPr/>
        </p:nvCxnSpPr>
        <p:spPr>
          <a:xfrm>
            <a:off x="4523433" y="506996"/>
            <a:ext cx="0" cy="20754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3AA49-169A-4FD0-9175-61E65ACE5D8C}"/>
              </a:ext>
            </a:extLst>
          </p:cNvPr>
          <p:cNvSpPr txBox="1"/>
          <p:nvPr/>
        </p:nvSpPr>
        <p:spPr>
          <a:xfrm>
            <a:off x="2451309" y="26071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C293F-A307-45FA-8920-510642312A74}"/>
              </a:ext>
            </a:extLst>
          </p:cNvPr>
          <p:cNvSpPr txBox="1"/>
          <p:nvPr/>
        </p:nvSpPr>
        <p:spPr>
          <a:xfrm>
            <a:off x="4362171" y="260710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45736-EEF9-4E6A-BC47-EF817C5931E8}"/>
              </a:ext>
            </a:extLst>
          </p:cNvPr>
          <p:cNvSpPr txBox="1"/>
          <p:nvPr/>
        </p:nvSpPr>
        <p:spPr>
          <a:xfrm>
            <a:off x="165964" y="3049229"/>
            <a:ext cx="613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1) ‘p’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‘q’</a:t>
            </a:r>
            <a:r>
              <a:rPr lang="ko-KR" altLang="en-US" sz="1600" dirty="0"/>
              <a:t>사이에 있는 분기점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함수값이</a:t>
            </a:r>
            <a:r>
              <a:rPr lang="ko-KR" altLang="en-US" sz="1600" dirty="0"/>
              <a:t> 바뀌는</a:t>
            </a:r>
            <a:r>
              <a:rPr lang="en-US" altLang="ko-KR" sz="1600" dirty="0"/>
              <a:t>)</a:t>
            </a:r>
            <a:r>
              <a:rPr lang="ko-KR" altLang="en-US" sz="1600" dirty="0"/>
              <a:t>들의 집합을 구함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1D58-C9BA-44A6-A3EE-076087962F15}"/>
              </a:ext>
            </a:extLst>
          </p:cNvPr>
          <p:cNvSpPr txBox="1"/>
          <p:nvPr/>
        </p:nvSpPr>
        <p:spPr>
          <a:xfrm>
            <a:off x="165964" y="3567929"/>
            <a:ext cx="8613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순차대로 해당 분기점 사이의 거리를 측정하여 넓이를 구하고 마지막 점에서 최대값 더함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00C42-0D3A-46B5-966B-D65163480594}"/>
              </a:ext>
            </a:extLst>
          </p:cNvPr>
          <p:cNvSpPr txBox="1"/>
          <p:nvPr/>
        </p:nvSpPr>
        <p:spPr>
          <a:xfrm>
            <a:off x="184701" y="4066774"/>
            <a:ext cx="7474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3) ‘p’</a:t>
            </a:r>
            <a:r>
              <a:rPr lang="ko-KR" altLang="en-US" sz="1600" dirty="0"/>
              <a:t>의 위치와 </a:t>
            </a:r>
            <a:r>
              <a:rPr lang="en-US" altLang="ko-KR" sz="1600" dirty="0"/>
              <a:t>‘q’</a:t>
            </a:r>
            <a:r>
              <a:rPr lang="ko-KR" altLang="en-US" sz="1600" dirty="0"/>
              <a:t>의 위치를 효과적으로 찾기 위해 </a:t>
            </a:r>
            <a:r>
              <a:rPr lang="en-US" altLang="ko-KR" sz="1600" dirty="0"/>
              <a:t>binary search </a:t>
            </a:r>
            <a:r>
              <a:rPr lang="ko-KR" altLang="en-US" sz="1600" dirty="0"/>
              <a:t>알고리즘 활용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06998-64FD-4706-8931-F228F5E6F9F5}"/>
              </a:ext>
            </a:extLst>
          </p:cNvPr>
          <p:cNvSpPr txBox="1"/>
          <p:nvPr/>
        </p:nvSpPr>
        <p:spPr>
          <a:xfrm>
            <a:off x="184701" y="4481043"/>
            <a:ext cx="4640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4) ‘p’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‘q’</a:t>
            </a:r>
            <a:r>
              <a:rPr lang="ko-KR" altLang="en-US" sz="1600" dirty="0"/>
              <a:t>의 위치가 극단적인 </a:t>
            </a:r>
            <a:r>
              <a:rPr lang="en-US" altLang="ko-KR" sz="1600" dirty="0"/>
              <a:t>case</a:t>
            </a:r>
            <a:r>
              <a:rPr lang="ko-KR" altLang="en-US" sz="1600" dirty="0"/>
              <a:t>는 따로 계산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2691E-029C-4C5F-85F9-5FD9A773D483}"/>
              </a:ext>
            </a:extLst>
          </p:cNvPr>
          <p:cNvSpPr txBox="1"/>
          <p:nvPr/>
        </p:nvSpPr>
        <p:spPr>
          <a:xfrm>
            <a:off x="154093" y="4991482"/>
            <a:ext cx="3751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 = [(-1, 1), (2, 2), (4, 3), (8, 5), (10, 7)] </a:t>
            </a:r>
          </a:p>
          <a:p>
            <a:r>
              <a:rPr lang="en-US" altLang="ko-KR" sz="1600" dirty="0"/>
              <a:t>g = [(1, 1), (3, 3), (4, 4), (6, 6), (9, 10)]</a:t>
            </a:r>
          </a:p>
          <a:p>
            <a:r>
              <a:rPr lang="en-US" altLang="ko-KR" sz="1600" dirty="0"/>
              <a:t>p = 2 , q = 8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7EA2D-A82C-435B-9DE6-B18620D818ED}"/>
              </a:ext>
            </a:extLst>
          </p:cNvPr>
          <p:cNvSpPr txBox="1"/>
          <p:nvPr/>
        </p:nvSpPr>
        <p:spPr>
          <a:xfrm>
            <a:off x="165964" y="5833644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short_x</a:t>
            </a:r>
            <a:r>
              <a:rPr lang="en-US" altLang="ko-KR" sz="1600" dirty="0"/>
              <a:t> = [2, 3, 4, 6, 8]</a:t>
            </a:r>
          </a:p>
          <a:p>
            <a:r>
              <a:rPr lang="en-US" altLang="ko-KR" sz="1600" dirty="0" err="1"/>
              <a:t>short_y</a:t>
            </a:r>
            <a:r>
              <a:rPr lang="en-US" altLang="ko-KR" sz="1600" dirty="0"/>
              <a:t> = [2, 3, 4, 6, 6]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EBE6F-59C2-402D-91B1-DCF5F7C0FCA2}"/>
              </a:ext>
            </a:extLst>
          </p:cNvPr>
          <p:cNvSpPr txBox="1"/>
          <p:nvPr/>
        </p:nvSpPr>
        <p:spPr>
          <a:xfrm>
            <a:off x="3917312" y="4991482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f(g) = [(-1, 1), (1, 1) … (10, 7)]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05F5E4-619F-4E1C-AFE7-C205034BD4C2}"/>
              </a:ext>
            </a:extLst>
          </p:cNvPr>
          <p:cNvSpPr txBox="1"/>
          <p:nvPr/>
        </p:nvSpPr>
        <p:spPr>
          <a:xfrm>
            <a:off x="3890049" y="5359121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정렬 과정은 </a:t>
            </a:r>
            <a:r>
              <a:rPr lang="en-US" altLang="ko-KR" sz="1600" dirty="0"/>
              <a:t>quick sort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C2EAD-81D3-429F-A8D3-EDFD2C67FD04}"/>
                  </a:ext>
                </a:extLst>
              </p:cNvPr>
              <p:cNvSpPr txBox="1"/>
              <p:nvPr/>
            </p:nvSpPr>
            <p:spPr>
              <a:xfrm>
                <a:off x="7228116" y="264456"/>
                <a:ext cx="48343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T(n)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𝑞𝑢𝑖𝑐𝑘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𝑠𝑜𝑟𝑡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)+ 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2000" dirty="0"/>
                  <a:t> +n</a:t>
                </a:r>
                <a:r>
                  <a:rPr lang="en-US" altLang="ko-KR" sz="1600" dirty="0"/>
                  <a:t>(q-p</a:t>
                </a:r>
                <a:r>
                  <a:rPr lang="ko-KR" altLang="en-US" sz="1600" dirty="0"/>
                  <a:t>값의 최악의 경우</a:t>
                </a:r>
                <a:r>
                  <a:rPr lang="en-US" altLang="ko-KR" sz="1600" dirty="0"/>
                  <a:t>) </a:t>
                </a:r>
                <a:r>
                  <a:rPr lang="en-US" altLang="ko-KR" sz="2000" dirty="0"/>
                  <a:t>+ n</a:t>
                </a:r>
                <a:r>
                  <a:rPr lang="en-US" altLang="ko-KR" sz="1600" dirty="0"/>
                  <a:t>(q-p</a:t>
                </a:r>
                <a:r>
                  <a:rPr lang="ko-KR" altLang="en-US" sz="1600" dirty="0"/>
                  <a:t>값의 최악의 경우</a:t>
                </a:r>
                <a:r>
                  <a:rPr lang="en-US" altLang="ko-KR" sz="1600" dirty="0"/>
                  <a:t>)(</a:t>
                </a:r>
                <a:r>
                  <a:rPr lang="ko-KR" altLang="en-US" sz="1600" dirty="0"/>
                  <a:t>분기점 리스트의 길이</a:t>
                </a:r>
                <a:r>
                  <a:rPr lang="en-US" altLang="ko-KR" sz="2000" dirty="0"/>
                  <a:t>) =&gt;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S(n)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n(f(g)</a:t>
                </a:r>
                <a:r>
                  <a:rPr lang="ko-KR" altLang="en-US" sz="2000" dirty="0"/>
                  <a:t>의 길이</a:t>
                </a:r>
                <a:r>
                  <a:rPr lang="en-US" altLang="ko-KR" sz="2000" dirty="0"/>
                  <a:t>) + n(</a:t>
                </a:r>
                <a:r>
                  <a:rPr lang="ko-KR" altLang="en-US" sz="2000" dirty="0"/>
                  <a:t>축약</a:t>
                </a:r>
                <a:r>
                  <a:rPr lang="en-US" altLang="ko-KR" sz="1600" dirty="0"/>
                  <a:t>)(q-p</a:t>
                </a:r>
                <a:r>
                  <a:rPr lang="ko-KR" altLang="en-US" sz="1600" dirty="0"/>
                  <a:t>의 최악의 경우</a:t>
                </a:r>
                <a:r>
                  <a:rPr lang="en-US" altLang="ko-KR" sz="1600" dirty="0"/>
                  <a:t>)</a:t>
                </a:r>
                <a:r>
                  <a:rPr lang="en-US" altLang="ko-KR" sz="2000" dirty="0"/>
                  <a:t>+ n(</a:t>
                </a:r>
                <a:r>
                  <a:rPr lang="ko-KR" altLang="en-US" sz="2000" dirty="0"/>
                  <a:t>축약</a:t>
                </a:r>
                <a:r>
                  <a:rPr lang="en-US" altLang="ko-KR" sz="2000" dirty="0"/>
                  <a:t>)</a:t>
                </a:r>
                <a:r>
                  <a:rPr lang="en-US" altLang="ko-KR" sz="1600" dirty="0"/>
                  <a:t>(q-p</a:t>
                </a:r>
                <a:r>
                  <a:rPr lang="ko-KR" altLang="en-US" sz="1600" dirty="0"/>
                  <a:t>의 최악의 경우</a:t>
                </a:r>
                <a:r>
                  <a:rPr lang="en-US" altLang="ko-KR" sz="1600" dirty="0"/>
                  <a:t>)</a:t>
                </a:r>
                <a:r>
                  <a:rPr lang="en-US" altLang="ko-KR" sz="2000" dirty="0"/>
                  <a:t> =&gt; O(n)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C2EAD-81D3-429F-A8D3-EDFD2C67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6" y="264456"/>
                <a:ext cx="4834366" cy="2554545"/>
              </a:xfrm>
              <a:prstGeom prst="rect">
                <a:avLst/>
              </a:prstGeom>
              <a:blipFill>
                <a:blip r:embed="rId2"/>
                <a:stretch>
                  <a:fillRect l="-1387" t="-1193" r="-1639" b="-3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C273797-33A0-4436-B906-63258456A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72" y="3005350"/>
            <a:ext cx="3559728" cy="36284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CACA23-15EB-42FD-B53C-989D37C5BA7C}"/>
              </a:ext>
            </a:extLst>
          </p:cNvPr>
          <p:cNvSpPr txBox="1"/>
          <p:nvPr/>
        </p:nvSpPr>
        <p:spPr>
          <a:xfrm>
            <a:off x="3708187" y="6126031"/>
            <a:ext cx="4051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PA3-1 </a:t>
            </a:r>
            <a:r>
              <a:rPr lang="en-US" altLang="ko-KR" sz="1600" dirty="0">
                <a:solidFill>
                  <a:srgbClr val="92D050"/>
                </a:solidFill>
              </a:rPr>
              <a:t>Correct</a:t>
            </a:r>
            <a:r>
              <a:rPr lang="en-US" altLang="ko-KR" sz="1600" dirty="0"/>
              <a:t>        PA3-1 </a:t>
            </a:r>
            <a:r>
              <a:rPr lang="en-US" altLang="ko-KR" sz="1600" dirty="0">
                <a:solidFill>
                  <a:srgbClr val="FF0000"/>
                </a:solidFill>
              </a:rPr>
              <a:t>Time Limit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E9EF-151C-409E-BA93-B36090CA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498" y="3515192"/>
            <a:ext cx="10515600" cy="415051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최악의 케이스 </a:t>
            </a:r>
            <a:r>
              <a:rPr lang="en-US" altLang="ko-KR" sz="1600" dirty="0"/>
              <a:t>– [9, 8, 10, 7, 2 ] ---- [9, 8, 7, 2]  + [10]</a:t>
            </a:r>
            <a:endParaRPr lang="ko-KR" altLang="en-US" sz="1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E5BC6-04EA-4866-9AE2-7966834CF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22" y="574850"/>
            <a:ext cx="5542315" cy="2352908"/>
          </a:xfrm>
        </p:spPr>
      </p:pic>
    </p:spTree>
    <p:extLst>
      <p:ext uri="{BB962C8B-B14F-4D97-AF65-F5344CB8AC3E}">
        <p14:creationId xmlns:p14="http://schemas.microsoft.com/office/powerpoint/2010/main" val="193080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299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최악의 케이스 – [9, 8, 10, 7, 2 ] ---- [9, 8, 7, 2]  + [10]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13</cp:revision>
  <dcterms:created xsi:type="dcterms:W3CDTF">2020-03-24T14:06:12Z</dcterms:created>
  <dcterms:modified xsi:type="dcterms:W3CDTF">2020-04-01T02:43:01Z</dcterms:modified>
</cp:coreProperties>
</file>