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9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13.xml" ContentType="application/vnd.openxmlformats-officedocument.presentationml.tags+xml"/>
  <Override PartName="/ppt/notesSlides/notesSlide13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notesSlides/notesSlide14.xml" ContentType="application/vnd.openxmlformats-officedocument.presentationml.notesSlide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notesSlides/notesSlide15.xml" ContentType="application/vnd.openxmlformats-officedocument.presentationml.notesSlide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301" r:id="rId2"/>
    <p:sldId id="513" r:id="rId3"/>
    <p:sldId id="538" r:id="rId4"/>
    <p:sldId id="518" r:id="rId5"/>
    <p:sldId id="637" r:id="rId6"/>
    <p:sldId id="638" r:id="rId7"/>
    <p:sldId id="634" r:id="rId8"/>
    <p:sldId id="338" r:id="rId9"/>
    <p:sldId id="435" r:id="rId10"/>
    <p:sldId id="283" r:id="rId11"/>
    <p:sldId id="644" r:id="rId12"/>
    <p:sldId id="645" r:id="rId13"/>
    <p:sldId id="649" r:id="rId14"/>
    <p:sldId id="555" r:id="rId15"/>
    <p:sldId id="653" r:id="rId16"/>
    <p:sldId id="629" r:id="rId17"/>
    <p:sldId id="640" r:id="rId18"/>
    <p:sldId id="655" r:id="rId19"/>
    <p:sldId id="626" r:id="rId20"/>
    <p:sldId id="559" r:id="rId21"/>
    <p:sldId id="628" r:id="rId22"/>
    <p:sldId id="630" r:id="rId23"/>
    <p:sldId id="641" r:id="rId24"/>
    <p:sldId id="633" r:id="rId25"/>
    <p:sldId id="275" r:id="rId26"/>
    <p:sldId id="639" r:id="rId27"/>
    <p:sldId id="550" r:id="rId28"/>
    <p:sldId id="625" r:id="rId29"/>
    <p:sldId id="321" r:id="rId30"/>
    <p:sldId id="394" r:id="rId31"/>
    <p:sldId id="617" r:id="rId32"/>
    <p:sldId id="616" r:id="rId33"/>
    <p:sldId id="605" r:id="rId34"/>
    <p:sldId id="341" r:id="rId35"/>
    <p:sldId id="623" r:id="rId36"/>
    <p:sldId id="611" r:id="rId37"/>
    <p:sldId id="532" r:id="rId38"/>
    <p:sldId id="606" r:id="rId39"/>
    <p:sldId id="580" r:id="rId40"/>
    <p:sldId id="635" r:id="rId41"/>
    <p:sldId id="636" r:id="rId42"/>
    <p:sldId id="584" r:id="rId43"/>
    <p:sldId id="612" r:id="rId44"/>
    <p:sldId id="587" r:id="rId45"/>
    <p:sldId id="589" r:id="rId46"/>
    <p:sldId id="652" r:id="rId47"/>
    <p:sldId id="586" r:id="rId48"/>
    <p:sldId id="650" r:id="rId49"/>
    <p:sldId id="600" r:id="rId50"/>
    <p:sldId id="601" r:id="rId51"/>
    <p:sldId id="602" r:id="rId52"/>
    <p:sldId id="603" r:id="rId53"/>
    <p:sldId id="567" r:id="rId54"/>
    <p:sldId id="608" r:id="rId55"/>
    <p:sldId id="622" r:id="rId56"/>
    <p:sldId id="654" r:id="rId57"/>
    <p:sldId id="577" r:id="rId58"/>
    <p:sldId id="618" r:id="rId59"/>
    <p:sldId id="620" r:id="rId60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625456D8-C46D-4937-B980-029E2502E52C}">
          <p14:sldIdLst>
            <p14:sldId id="301"/>
          </p14:sldIdLst>
        </p14:section>
        <p14:section name="히스토리" id="{6427B406-0FC5-40AB-A722-A71B3745C11E}">
          <p14:sldIdLst>
            <p14:sldId id="513"/>
          </p14:sldIdLst>
        </p14:section>
        <p14:section name="사이트맵" id="{7D32A209-AC2D-47AC-BE68-6460F94F1540}">
          <p14:sldIdLst>
            <p14:sldId id="538"/>
          </p14:sldIdLst>
        </p14:section>
        <p14:section name="01 헤더/메인/푸터" id="{F148A0B5-E2EA-44F3-9BBA-D96BE21FB6BC}">
          <p14:sldIdLst>
            <p14:sldId id="518"/>
            <p14:sldId id="637"/>
            <p14:sldId id="638"/>
            <p14:sldId id="634"/>
            <p14:sldId id="338"/>
            <p14:sldId id="435"/>
          </p14:sldIdLst>
        </p14:section>
        <p14:section name="02 프로젝트(Project)" id="{9D028427-C56C-4A54-99BC-906C383E8C94}">
          <p14:sldIdLst>
            <p14:sldId id="283"/>
            <p14:sldId id="644"/>
            <p14:sldId id="645"/>
            <p14:sldId id="649"/>
            <p14:sldId id="555"/>
            <p14:sldId id="653"/>
            <p14:sldId id="629"/>
            <p14:sldId id="640"/>
            <p14:sldId id="655"/>
            <p14:sldId id="626"/>
            <p14:sldId id="559"/>
            <p14:sldId id="628"/>
            <p14:sldId id="630"/>
            <p14:sldId id="641"/>
            <p14:sldId id="633"/>
          </p14:sldIdLst>
        </p14:section>
        <p14:section name="03 게시판(Board)" id="{745B63DB-F30A-47CE-82AE-D55F96D447F2}">
          <p14:sldIdLst>
            <p14:sldId id="275"/>
            <p14:sldId id="639"/>
            <p14:sldId id="550"/>
            <p14:sldId id="625"/>
          </p14:sldIdLst>
        </p14:section>
        <p14:section name="04 소개(Info)" id="{A26D8689-1815-444F-B677-9C629F3937F1}">
          <p14:sldIdLst>
            <p14:sldId id="321"/>
            <p14:sldId id="394"/>
            <p14:sldId id="617"/>
            <p14:sldId id="616"/>
          </p14:sldIdLst>
        </p14:section>
        <p14:section name="05 회원" id="{841AEDE1-6119-4E02-8AF0-DC026F74BFD8}">
          <p14:sldIdLst>
            <p14:sldId id="605"/>
            <p14:sldId id="341"/>
            <p14:sldId id="623"/>
            <p14:sldId id="611"/>
            <p14:sldId id="532"/>
            <p14:sldId id="606"/>
          </p14:sldIdLst>
        </p14:section>
        <p14:section name="06 마이 페이지" id="{BE52DF32-8E29-487E-B35B-3D9CAD023D09}">
          <p14:sldIdLst>
            <p14:sldId id="580"/>
            <p14:sldId id="635"/>
            <p14:sldId id="636"/>
            <p14:sldId id="584"/>
            <p14:sldId id="612"/>
            <p14:sldId id="587"/>
            <p14:sldId id="589"/>
            <p14:sldId id="652"/>
            <p14:sldId id="586"/>
            <p14:sldId id="650"/>
            <p14:sldId id="600"/>
            <p14:sldId id="601"/>
            <p14:sldId id="602"/>
            <p14:sldId id="603"/>
          </p14:sldIdLst>
        </p14:section>
        <p14:section name="07 관리자 페이지" id="{AA172927-CA65-4C00-A68F-FC5C32257010}">
          <p14:sldIdLst>
            <p14:sldId id="567"/>
            <p14:sldId id="608"/>
            <p14:sldId id="622"/>
            <p14:sldId id="654"/>
            <p14:sldId id="577"/>
            <p14:sldId id="618"/>
            <p14:sldId id="6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pos="2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ONGJUN KIM" initials="YK" lastIdx="3" clrIdx="0"/>
  <p:cmAuthor id="2" name="Registered User" initials="RU" lastIdx="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FFFF"/>
    <a:srgbClr val="FAFEF8"/>
    <a:srgbClr val="157527"/>
    <a:srgbClr val="EDFDE7"/>
    <a:srgbClr val="ECECEC"/>
    <a:srgbClr val="F2F2F2"/>
    <a:srgbClr val="FFCC66"/>
    <a:srgbClr val="FFD9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99223" autoAdjust="0"/>
  </p:normalViewPr>
  <p:slideViewPr>
    <p:cSldViewPr>
      <p:cViewPr varScale="1">
        <p:scale>
          <a:sx n="67" d="100"/>
          <a:sy n="67" d="100"/>
        </p:scale>
        <p:origin x="162" y="72"/>
      </p:cViewPr>
      <p:guideLst>
        <p:guide orient="horz" pos="2160"/>
        <p:guide pos="3120"/>
        <p:guide pos="2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58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1547A007-5F0D-45DF-865E-D6A54F2BF170}" type="datetimeFigureOut">
              <a:rPr lang="ko-KR" altLang="en-US" smtClean="0"/>
              <a:pPr/>
              <a:t>2020-12-14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379D622A-0B6B-4B18-AFD5-E942AA2A47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8587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511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575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002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002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611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58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491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516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661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012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801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570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52" r="2153"/>
          <a:stretch/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ctrTitle" hasCustomPrompt="1"/>
          </p:nvPr>
        </p:nvSpPr>
        <p:spPr>
          <a:xfrm>
            <a:off x="1391022" y="1700808"/>
            <a:ext cx="6442298" cy="648072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91022" y="3861048"/>
            <a:ext cx="4354066" cy="1320552"/>
          </a:xfrm>
        </p:spPr>
        <p:txBody>
          <a:bodyPr>
            <a:normAutofit/>
          </a:bodyPr>
          <a:lstStyle>
            <a:lvl1pPr marL="171450" indent="-171450" algn="l">
              <a:buFont typeface="Arial" panose="020B0604020202020204" pitchFamily="34" charset="0"/>
              <a:buChar char="•"/>
              <a:defRPr sz="110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내용</a:t>
            </a:r>
          </a:p>
        </p:txBody>
      </p:sp>
      <p:sp>
        <p:nvSpPr>
          <p:cNvPr id="9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1390898" y="2420888"/>
            <a:ext cx="6442422" cy="36004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8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부제목 </a:t>
            </a:r>
          </a:p>
        </p:txBody>
      </p:sp>
    </p:spTree>
    <p:extLst>
      <p:ext uri="{BB962C8B-B14F-4D97-AF65-F5344CB8AC3E}">
        <p14:creationId xmlns:p14="http://schemas.microsoft.com/office/powerpoint/2010/main" val="378578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위쪽 모서리 15"/>
          <p:cNvSpPr/>
          <p:nvPr userDrawn="1"/>
        </p:nvSpPr>
        <p:spPr bwMode="auto">
          <a:xfrm rot="16200000">
            <a:off x="565684" y="-454602"/>
            <a:ext cx="360040" cy="1501829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-5211" y="115953"/>
            <a:ext cx="1363161" cy="36071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/>
              <a:t>제목을 넣으세요</a:t>
            </a:r>
          </a:p>
        </p:txBody>
      </p:sp>
    </p:spTree>
    <p:extLst>
      <p:ext uri="{BB962C8B-B14F-4D97-AF65-F5344CB8AC3E}">
        <p14:creationId xmlns:p14="http://schemas.microsoft.com/office/powerpoint/2010/main" val="73296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/>
          <p:cNvSpPr/>
          <p:nvPr userDrawn="1"/>
        </p:nvSpPr>
        <p:spPr bwMode="auto">
          <a:xfrm rot="5400000">
            <a:off x="5423979" y="1251234"/>
            <a:ext cx="2232248" cy="6731796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440832" y="4436773"/>
            <a:ext cx="6336704" cy="36071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8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/>
              <a:t>제목을 넣으세요</a:t>
            </a:r>
          </a:p>
        </p:txBody>
      </p:sp>
    </p:spTree>
    <p:extLst>
      <p:ext uri="{BB962C8B-B14F-4D97-AF65-F5344CB8AC3E}">
        <p14:creationId xmlns:p14="http://schemas.microsoft.com/office/powerpoint/2010/main" val="304012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42"/>
          <p:cNvSpPr/>
          <p:nvPr userDrawn="1"/>
        </p:nvSpPr>
        <p:spPr>
          <a:xfrm>
            <a:off x="-1" y="-1"/>
            <a:ext cx="7762163" cy="3165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75" algn="l"/>
              </a:tabLst>
            </a:pPr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2" name="모서리가 둥근 직사각형 165"/>
          <p:cNvSpPr/>
          <p:nvPr userDrawn="1"/>
        </p:nvSpPr>
        <p:spPr>
          <a:xfrm>
            <a:off x="7762163" y="-1"/>
            <a:ext cx="2143836" cy="3165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3" name="모서리가 둥근 직사각형 42"/>
          <p:cNvSpPr/>
          <p:nvPr userDrawn="1"/>
        </p:nvSpPr>
        <p:spPr>
          <a:xfrm>
            <a:off x="43520" y="28575"/>
            <a:ext cx="7690424" cy="28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75" algn="l"/>
              </a:tabLst>
            </a:pPr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16" name="직선 연결선 15"/>
          <p:cNvCxnSpPr>
            <a:cxnSpLocks/>
          </p:cNvCxnSpPr>
          <p:nvPr userDrawn="1"/>
        </p:nvCxnSpPr>
        <p:spPr>
          <a:xfrm>
            <a:off x="7762519" y="0"/>
            <a:ext cx="0" cy="316574"/>
          </a:xfrm>
          <a:prstGeom prst="line">
            <a:avLst/>
          </a:prstGeom>
          <a:ln w="31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 userDrawn="1"/>
        </p:nvCxnSpPr>
        <p:spPr>
          <a:xfrm>
            <a:off x="7762519" y="315416"/>
            <a:ext cx="0" cy="6542584"/>
          </a:xfrm>
          <a:prstGeom prst="line">
            <a:avLst/>
          </a:prstGeom>
          <a:ln w="3175">
            <a:solidFill>
              <a:srgbClr val="7F7F7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23"/>
          <p:cNvSpPr>
            <a:spLocks noGrp="1"/>
          </p:cNvSpPr>
          <p:nvPr>
            <p:ph type="body" sz="quarter" idx="10"/>
          </p:nvPr>
        </p:nvSpPr>
        <p:spPr>
          <a:xfrm>
            <a:off x="1" y="329"/>
            <a:ext cx="7545288" cy="315913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ko-KR" altLang="en-US" sz="1100" b="0" dirty="0"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marL="0" lvl="0"/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762162" y="-1"/>
            <a:ext cx="2143837" cy="30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="1">
                <a:solidFill>
                  <a:schemeClr val="lt1"/>
                </a:solidFill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lt1"/>
                </a:solidFill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lt1"/>
                </a:solidFill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lt1"/>
                </a:solidFill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lt1"/>
                </a:solidFill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ko-KR" b="0" dirty="0"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Description</a:t>
            </a:r>
            <a:endParaRPr lang="ko-KR" altLang="en-US" b="0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959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65E1-C5BB-472B-AAA4-ABDFC928ACAA}" type="datetimeFigureOut">
              <a:rPr lang="ko-KR" altLang="en-US" smtClean="0"/>
              <a:pPr/>
              <a:t>2020-12-14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CBE-AD79-4A73-89D7-6BF06FF2C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95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4AF365E1-C5BB-472B-AAA4-ABDFC928ACAA}" type="datetimeFigureOut">
              <a:rPr lang="ko-KR" altLang="en-US" smtClean="0"/>
              <a:pPr/>
              <a:t>2020-12-14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1D554CBE-AD79-4A73-89D7-6BF06FF2C44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130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5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notesSlide" Target="../notesSlides/notesSlide8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21.xml"/><Relationship Id="rId18" Type="http://schemas.openxmlformats.org/officeDocument/2006/relationships/tags" Target="../tags/tag26.xml"/><Relationship Id="rId26" Type="http://schemas.openxmlformats.org/officeDocument/2006/relationships/tags" Target="../tags/tag34.xml"/><Relationship Id="rId39" Type="http://schemas.openxmlformats.org/officeDocument/2006/relationships/tags" Target="../tags/tag47.xml"/><Relationship Id="rId21" Type="http://schemas.openxmlformats.org/officeDocument/2006/relationships/tags" Target="../tags/tag29.xml"/><Relationship Id="rId34" Type="http://schemas.openxmlformats.org/officeDocument/2006/relationships/tags" Target="../tags/tag42.xml"/><Relationship Id="rId42" Type="http://schemas.openxmlformats.org/officeDocument/2006/relationships/tags" Target="../tags/tag50.xml"/><Relationship Id="rId47" Type="http://schemas.openxmlformats.org/officeDocument/2006/relationships/tags" Target="../tags/tag55.xml"/><Relationship Id="rId50" Type="http://schemas.openxmlformats.org/officeDocument/2006/relationships/tags" Target="../tags/tag58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6" Type="http://schemas.openxmlformats.org/officeDocument/2006/relationships/tags" Target="../tags/tag24.xml"/><Relationship Id="rId29" Type="http://schemas.openxmlformats.org/officeDocument/2006/relationships/tags" Target="../tags/tag37.xml"/><Relationship Id="rId11" Type="http://schemas.openxmlformats.org/officeDocument/2006/relationships/tags" Target="../tags/tag19.xml"/><Relationship Id="rId24" Type="http://schemas.openxmlformats.org/officeDocument/2006/relationships/tags" Target="../tags/tag32.xml"/><Relationship Id="rId32" Type="http://schemas.openxmlformats.org/officeDocument/2006/relationships/tags" Target="../tags/tag40.xml"/><Relationship Id="rId37" Type="http://schemas.openxmlformats.org/officeDocument/2006/relationships/tags" Target="../tags/tag45.xml"/><Relationship Id="rId40" Type="http://schemas.openxmlformats.org/officeDocument/2006/relationships/tags" Target="../tags/tag48.xml"/><Relationship Id="rId45" Type="http://schemas.openxmlformats.org/officeDocument/2006/relationships/tags" Target="../tags/tag53.xml"/><Relationship Id="rId53" Type="http://schemas.openxmlformats.org/officeDocument/2006/relationships/slideLayout" Target="../slideLayouts/slideLayout4.xml"/><Relationship Id="rId5" Type="http://schemas.openxmlformats.org/officeDocument/2006/relationships/tags" Target="../tags/tag13.xml"/><Relationship Id="rId10" Type="http://schemas.openxmlformats.org/officeDocument/2006/relationships/tags" Target="../tags/tag18.xml"/><Relationship Id="rId19" Type="http://schemas.openxmlformats.org/officeDocument/2006/relationships/tags" Target="../tags/tag27.xml"/><Relationship Id="rId31" Type="http://schemas.openxmlformats.org/officeDocument/2006/relationships/tags" Target="../tags/tag39.xml"/><Relationship Id="rId44" Type="http://schemas.openxmlformats.org/officeDocument/2006/relationships/tags" Target="../tags/tag52.xml"/><Relationship Id="rId52" Type="http://schemas.openxmlformats.org/officeDocument/2006/relationships/tags" Target="../tags/tag60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tags" Target="../tags/tag22.xml"/><Relationship Id="rId22" Type="http://schemas.openxmlformats.org/officeDocument/2006/relationships/tags" Target="../tags/tag30.xml"/><Relationship Id="rId27" Type="http://schemas.openxmlformats.org/officeDocument/2006/relationships/tags" Target="../tags/tag35.xml"/><Relationship Id="rId30" Type="http://schemas.openxmlformats.org/officeDocument/2006/relationships/tags" Target="../tags/tag38.xml"/><Relationship Id="rId35" Type="http://schemas.openxmlformats.org/officeDocument/2006/relationships/tags" Target="../tags/tag43.xml"/><Relationship Id="rId43" Type="http://schemas.openxmlformats.org/officeDocument/2006/relationships/tags" Target="../tags/tag51.xml"/><Relationship Id="rId48" Type="http://schemas.openxmlformats.org/officeDocument/2006/relationships/tags" Target="../tags/tag56.xml"/><Relationship Id="rId8" Type="http://schemas.openxmlformats.org/officeDocument/2006/relationships/tags" Target="../tags/tag16.xml"/><Relationship Id="rId51" Type="http://schemas.openxmlformats.org/officeDocument/2006/relationships/tags" Target="../tags/tag59.xml"/><Relationship Id="rId3" Type="http://schemas.openxmlformats.org/officeDocument/2006/relationships/tags" Target="../tags/tag11.xml"/><Relationship Id="rId12" Type="http://schemas.openxmlformats.org/officeDocument/2006/relationships/tags" Target="../tags/tag20.xml"/><Relationship Id="rId17" Type="http://schemas.openxmlformats.org/officeDocument/2006/relationships/tags" Target="../tags/tag25.xml"/><Relationship Id="rId25" Type="http://schemas.openxmlformats.org/officeDocument/2006/relationships/tags" Target="../tags/tag33.xml"/><Relationship Id="rId33" Type="http://schemas.openxmlformats.org/officeDocument/2006/relationships/tags" Target="../tags/tag41.xml"/><Relationship Id="rId38" Type="http://schemas.openxmlformats.org/officeDocument/2006/relationships/tags" Target="../tags/tag46.xml"/><Relationship Id="rId46" Type="http://schemas.openxmlformats.org/officeDocument/2006/relationships/tags" Target="../tags/tag54.xml"/><Relationship Id="rId20" Type="http://schemas.openxmlformats.org/officeDocument/2006/relationships/tags" Target="../tags/tag28.xml"/><Relationship Id="rId41" Type="http://schemas.openxmlformats.org/officeDocument/2006/relationships/tags" Target="../tags/tag49.xml"/><Relationship Id="rId54" Type="http://schemas.openxmlformats.org/officeDocument/2006/relationships/notesSlide" Target="../notesSlides/notesSlide9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5" Type="http://schemas.openxmlformats.org/officeDocument/2006/relationships/tags" Target="../tags/tag23.xml"/><Relationship Id="rId23" Type="http://schemas.openxmlformats.org/officeDocument/2006/relationships/tags" Target="../tags/tag31.xml"/><Relationship Id="rId28" Type="http://schemas.openxmlformats.org/officeDocument/2006/relationships/tags" Target="../tags/tag36.xml"/><Relationship Id="rId36" Type="http://schemas.openxmlformats.org/officeDocument/2006/relationships/tags" Target="../tags/tag44.xml"/><Relationship Id="rId49" Type="http://schemas.openxmlformats.org/officeDocument/2006/relationships/tags" Target="../tags/tag5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slideLayout" Target="../slideLayouts/slideLayout4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tags" Target="../tags/tag72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tags" Target="../tags/tag71.xml"/><Relationship Id="rId5" Type="http://schemas.openxmlformats.org/officeDocument/2006/relationships/tags" Target="../tags/tag65.xml"/><Relationship Id="rId10" Type="http://schemas.openxmlformats.org/officeDocument/2006/relationships/tags" Target="../tags/tag70.xml"/><Relationship Id="rId4" Type="http://schemas.openxmlformats.org/officeDocument/2006/relationships/tags" Target="../tags/tag64.xml"/><Relationship Id="rId9" Type="http://schemas.openxmlformats.org/officeDocument/2006/relationships/tags" Target="../tags/tag6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9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94.xml"/><Relationship Id="rId13" Type="http://schemas.openxmlformats.org/officeDocument/2006/relationships/tags" Target="../tags/tag99.xml"/><Relationship Id="rId3" Type="http://schemas.openxmlformats.org/officeDocument/2006/relationships/tags" Target="../tags/tag89.xml"/><Relationship Id="rId7" Type="http://schemas.openxmlformats.org/officeDocument/2006/relationships/tags" Target="../tags/tag93.xml"/><Relationship Id="rId12" Type="http://schemas.openxmlformats.org/officeDocument/2006/relationships/tags" Target="../tags/tag98.xml"/><Relationship Id="rId2" Type="http://schemas.openxmlformats.org/officeDocument/2006/relationships/tags" Target="../tags/tag88.xml"/><Relationship Id="rId16" Type="http://schemas.openxmlformats.org/officeDocument/2006/relationships/slideLayout" Target="../slideLayouts/slideLayout4.xml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11" Type="http://schemas.openxmlformats.org/officeDocument/2006/relationships/tags" Target="../tags/tag97.xml"/><Relationship Id="rId5" Type="http://schemas.openxmlformats.org/officeDocument/2006/relationships/tags" Target="../tags/tag91.xml"/><Relationship Id="rId15" Type="http://schemas.openxmlformats.org/officeDocument/2006/relationships/tags" Target="../tags/tag101.xml"/><Relationship Id="rId10" Type="http://schemas.openxmlformats.org/officeDocument/2006/relationships/tags" Target="../tags/tag96.xml"/><Relationship Id="rId4" Type="http://schemas.openxmlformats.org/officeDocument/2006/relationships/tags" Target="../tags/tag90.xml"/><Relationship Id="rId9" Type="http://schemas.openxmlformats.org/officeDocument/2006/relationships/tags" Target="../tags/tag95.xml"/><Relationship Id="rId14" Type="http://schemas.openxmlformats.org/officeDocument/2006/relationships/tags" Target="../tags/tag10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tags" Target="../tags/tag104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7" Type="http://schemas.openxmlformats.org/officeDocument/2006/relationships/image" Target="../media/image8.jpeg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12.xml"/><Relationship Id="rId4" Type="http://schemas.openxmlformats.org/officeDocument/2006/relationships/tags" Target="../tags/tag1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6" Type="http://schemas.openxmlformats.org/officeDocument/2006/relationships/tags" Target="../tags/tag139.xml"/><Relationship Id="rId21" Type="http://schemas.openxmlformats.org/officeDocument/2006/relationships/tags" Target="../tags/tag134.xml"/><Relationship Id="rId42" Type="http://schemas.openxmlformats.org/officeDocument/2006/relationships/tags" Target="../tags/tag155.xml"/><Relationship Id="rId47" Type="http://schemas.openxmlformats.org/officeDocument/2006/relationships/tags" Target="../tags/tag160.xml"/><Relationship Id="rId63" Type="http://schemas.openxmlformats.org/officeDocument/2006/relationships/tags" Target="../tags/tag176.xml"/><Relationship Id="rId68" Type="http://schemas.openxmlformats.org/officeDocument/2006/relationships/tags" Target="../tags/tag181.xml"/><Relationship Id="rId84" Type="http://schemas.openxmlformats.org/officeDocument/2006/relationships/tags" Target="../tags/tag197.xml"/><Relationship Id="rId16" Type="http://schemas.openxmlformats.org/officeDocument/2006/relationships/tags" Target="../tags/tag129.xml"/><Relationship Id="rId11" Type="http://schemas.openxmlformats.org/officeDocument/2006/relationships/tags" Target="../tags/tag124.xml"/><Relationship Id="rId32" Type="http://schemas.openxmlformats.org/officeDocument/2006/relationships/tags" Target="../tags/tag145.xml"/><Relationship Id="rId37" Type="http://schemas.openxmlformats.org/officeDocument/2006/relationships/tags" Target="../tags/tag150.xml"/><Relationship Id="rId53" Type="http://schemas.openxmlformats.org/officeDocument/2006/relationships/tags" Target="../tags/tag166.xml"/><Relationship Id="rId58" Type="http://schemas.openxmlformats.org/officeDocument/2006/relationships/tags" Target="../tags/tag171.xml"/><Relationship Id="rId74" Type="http://schemas.openxmlformats.org/officeDocument/2006/relationships/tags" Target="../tags/tag187.xml"/><Relationship Id="rId79" Type="http://schemas.openxmlformats.org/officeDocument/2006/relationships/tags" Target="../tags/tag192.xml"/><Relationship Id="rId5" Type="http://schemas.openxmlformats.org/officeDocument/2006/relationships/tags" Target="../tags/tag118.xml"/><Relationship Id="rId19" Type="http://schemas.openxmlformats.org/officeDocument/2006/relationships/tags" Target="../tags/tag132.xml"/><Relationship Id="rId14" Type="http://schemas.openxmlformats.org/officeDocument/2006/relationships/tags" Target="../tags/tag127.xml"/><Relationship Id="rId22" Type="http://schemas.openxmlformats.org/officeDocument/2006/relationships/tags" Target="../tags/tag135.xml"/><Relationship Id="rId27" Type="http://schemas.openxmlformats.org/officeDocument/2006/relationships/tags" Target="../tags/tag140.xml"/><Relationship Id="rId30" Type="http://schemas.openxmlformats.org/officeDocument/2006/relationships/tags" Target="../tags/tag143.xml"/><Relationship Id="rId35" Type="http://schemas.openxmlformats.org/officeDocument/2006/relationships/tags" Target="../tags/tag148.xml"/><Relationship Id="rId43" Type="http://schemas.openxmlformats.org/officeDocument/2006/relationships/tags" Target="../tags/tag156.xml"/><Relationship Id="rId48" Type="http://schemas.openxmlformats.org/officeDocument/2006/relationships/tags" Target="../tags/tag161.xml"/><Relationship Id="rId56" Type="http://schemas.openxmlformats.org/officeDocument/2006/relationships/tags" Target="../tags/tag169.xml"/><Relationship Id="rId64" Type="http://schemas.openxmlformats.org/officeDocument/2006/relationships/tags" Target="../tags/tag177.xml"/><Relationship Id="rId69" Type="http://schemas.openxmlformats.org/officeDocument/2006/relationships/tags" Target="../tags/tag182.xml"/><Relationship Id="rId77" Type="http://schemas.openxmlformats.org/officeDocument/2006/relationships/tags" Target="../tags/tag190.xml"/><Relationship Id="rId8" Type="http://schemas.openxmlformats.org/officeDocument/2006/relationships/tags" Target="../tags/tag121.xml"/><Relationship Id="rId51" Type="http://schemas.openxmlformats.org/officeDocument/2006/relationships/tags" Target="../tags/tag164.xml"/><Relationship Id="rId72" Type="http://schemas.openxmlformats.org/officeDocument/2006/relationships/tags" Target="../tags/tag185.xml"/><Relationship Id="rId80" Type="http://schemas.openxmlformats.org/officeDocument/2006/relationships/tags" Target="../tags/tag193.xml"/><Relationship Id="rId85" Type="http://schemas.openxmlformats.org/officeDocument/2006/relationships/tags" Target="../tags/tag198.xml"/><Relationship Id="rId3" Type="http://schemas.openxmlformats.org/officeDocument/2006/relationships/tags" Target="../tags/tag116.xml"/><Relationship Id="rId12" Type="http://schemas.openxmlformats.org/officeDocument/2006/relationships/tags" Target="../tags/tag125.xml"/><Relationship Id="rId17" Type="http://schemas.openxmlformats.org/officeDocument/2006/relationships/tags" Target="../tags/tag130.xml"/><Relationship Id="rId25" Type="http://schemas.openxmlformats.org/officeDocument/2006/relationships/tags" Target="../tags/tag138.xml"/><Relationship Id="rId33" Type="http://schemas.openxmlformats.org/officeDocument/2006/relationships/tags" Target="../tags/tag146.xml"/><Relationship Id="rId38" Type="http://schemas.openxmlformats.org/officeDocument/2006/relationships/tags" Target="../tags/tag151.xml"/><Relationship Id="rId46" Type="http://schemas.openxmlformats.org/officeDocument/2006/relationships/tags" Target="../tags/tag159.xml"/><Relationship Id="rId59" Type="http://schemas.openxmlformats.org/officeDocument/2006/relationships/tags" Target="../tags/tag172.xml"/><Relationship Id="rId67" Type="http://schemas.openxmlformats.org/officeDocument/2006/relationships/tags" Target="../tags/tag180.xml"/><Relationship Id="rId20" Type="http://schemas.openxmlformats.org/officeDocument/2006/relationships/tags" Target="../tags/tag133.xml"/><Relationship Id="rId41" Type="http://schemas.openxmlformats.org/officeDocument/2006/relationships/tags" Target="../tags/tag154.xml"/><Relationship Id="rId54" Type="http://schemas.openxmlformats.org/officeDocument/2006/relationships/tags" Target="../tags/tag167.xml"/><Relationship Id="rId62" Type="http://schemas.openxmlformats.org/officeDocument/2006/relationships/tags" Target="../tags/tag175.xml"/><Relationship Id="rId70" Type="http://schemas.openxmlformats.org/officeDocument/2006/relationships/tags" Target="../tags/tag183.xml"/><Relationship Id="rId75" Type="http://schemas.openxmlformats.org/officeDocument/2006/relationships/tags" Target="../tags/tag188.xml"/><Relationship Id="rId83" Type="http://schemas.openxmlformats.org/officeDocument/2006/relationships/tags" Target="../tags/tag196.xml"/><Relationship Id="rId88" Type="http://schemas.openxmlformats.org/officeDocument/2006/relationships/notesSlide" Target="../notesSlides/notesSlide14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15" Type="http://schemas.openxmlformats.org/officeDocument/2006/relationships/tags" Target="../tags/tag128.xml"/><Relationship Id="rId23" Type="http://schemas.openxmlformats.org/officeDocument/2006/relationships/tags" Target="../tags/tag136.xml"/><Relationship Id="rId28" Type="http://schemas.openxmlformats.org/officeDocument/2006/relationships/tags" Target="../tags/tag141.xml"/><Relationship Id="rId36" Type="http://schemas.openxmlformats.org/officeDocument/2006/relationships/tags" Target="../tags/tag149.xml"/><Relationship Id="rId49" Type="http://schemas.openxmlformats.org/officeDocument/2006/relationships/tags" Target="../tags/tag162.xml"/><Relationship Id="rId57" Type="http://schemas.openxmlformats.org/officeDocument/2006/relationships/tags" Target="../tags/tag170.xml"/><Relationship Id="rId10" Type="http://schemas.openxmlformats.org/officeDocument/2006/relationships/tags" Target="../tags/tag123.xml"/><Relationship Id="rId31" Type="http://schemas.openxmlformats.org/officeDocument/2006/relationships/tags" Target="../tags/tag144.xml"/><Relationship Id="rId44" Type="http://schemas.openxmlformats.org/officeDocument/2006/relationships/tags" Target="../tags/tag157.xml"/><Relationship Id="rId52" Type="http://schemas.openxmlformats.org/officeDocument/2006/relationships/tags" Target="../tags/tag165.xml"/><Relationship Id="rId60" Type="http://schemas.openxmlformats.org/officeDocument/2006/relationships/tags" Target="../tags/tag173.xml"/><Relationship Id="rId65" Type="http://schemas.openxmlformats.org/officeDocument/2006/relationships/tags" Target="../tags/tag178.xml"/><Relationship Id="rId73" Type="http://schemas.openxmlformats.org/officeDocument/2006/relationships/tags" Target="../tags/tag186.xml"/><Relationship Id="rId78" Type="http://schemas.openxmlformats.org/officeDocument/2006/relationships/tags" Target="../tags/tag191.xml"/><Relationship Id="rId81" Type="http://schemas.openxmlformats.org/officeDocument/2006/relationships/tags" Target="../tags/tag194.xml"/><Relationship Id="rId86" Type="http://schemas.openxmlformats.org/officeDocument/2006/relationships/tags" Target="../tags/tag199.xml"/><Relationship Id="rId4" Type="http://schemas.openxmlformats.org/officeDocument/2006/relationships/tags" Target="../tags/tag117.xml"/><Relationship Id="rId9" Type="http://schemas.openxmlformats.org/officeDocument/2006/relationships/tags" Target="../tags/tag122.xml"/><Relationship Id="rId13" Type="http://schemas.openxmlformats.org/officeDocument/2006/relationships/tags" Target="../tags/tag126.xml"/><Relationship Id="rId18" Type="http://schemas.openxmlformats.org/officeDocument/2006/relationships/tags" Target="../tags/tag131.xml"/><Relationship Id="rId39" Type="http://schemas.openxmlformats.org/officeDocument/2006/relationships/tags" Target="../tags/tag152.xml"/><Relationship Id="rId34" Type="http://schemas.openxmlformats.org/officeDocument/2006/relationships/tags" Target="../tags/tag147.xml"/><Relationship Id="rId50" Type="http://schemas.openxmlformats.org/officeDocument/2006/relationships/tags" Target="../tags/tag163.xml"/><Relationship Id="rId55" Type="http://schemas.openxmlformats.org/officeDocument/2006/relationships/tags" Target="../tags/tag168.xml"/><Relationship Id="rId76" Type="http://schemas.openxmlformats.org/officeDocument/2006/relationships/tags" Target="../tags/tag189.xml"/><Relationship Id="rId7" Type="http://schemas.openxmlformats.org/officeDocument/2006/relationships/tags" Target="../tags/tag120.xml"/><Relationship Id="rId71" Type="http://schemas.openxmlformats.org/officeDocument/2006/relationships/tags" Target="../tags/tag184.xml"/><Relationship Id="rId2" Type="http://schemas.openxmlformats.org/officeDocument/2006/relationships/tags" Target="../tags/tag115.xml"/><Relationship Id="rId29" Type="http://schemas.openxmlformats.org/officeDocument/2006/relationships/tags" Target="../tags/tag142.xml"/><Relationship Id="rId24" Type="http://schemas.openxmlformats.org/officeDocument/2006/relationships/tags" Target="../tags/tag137.xml"/><Relationship Id="rId40" Type="http://schemas.openxmlformats.org/officeDocument/2006/relationships/tags" Target="../tags/tag153.xml"/><Relationship Id="rId45" Type="http://schemas.openxmlformats.org/officeDocument/2006/relationships/tags" Target="../tags/tag158.xml"/><Relationship Id="rId66" Type="http://schemas.openxmlformats.org/officeDocument/2006/relationships/tags" Target="../tags/tag179.xml"/><Relationship Id="rId87" Type="http://schemas.openxmlformats.org/officeDocument/2006/relationships/slideLayout" Target="../slideLayouts/slideLayout4.xml"/><Relationship Id="rId61" Type="http://schemas.openxmlformats.org/officeDocument/2006/relationships/tags" Target="../tags/tag174.xml"/><Relationship Id="rId82" Type="http://schemas.openxmlformats.org/officeDocument/2006/relationships/tags" Target="../tags/tag195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207.xml"/><Relationship Id="rId13" Type="http://schemas.openxmlformats.org/officeDocument/2006/relationships/tags" Target="../tags/tag212.xml"/><Relationship Id="rId3" Type="http://schemas.openxmlformats.org/officeDocument/2006/relationships/tags" Target="../tags/tag202.xml"/><Relationship Id="rId7" Type="http://schemas.openxmlformats.org/officeDocument/2006/relationships/tags" Target="../tags/tag206.xml"/><Relationship Id="rId12" Type="http://schemas.openxmlformats.org/officeDocument/2006/relationships/tags" Target="../tags/tag211.xml"/><Relationship Id="rId17" Type="http://schemas.openxmlformats.org/officeDocument/2006/relationships/slideLayout" Target="../slideLayouts/slideLayout4.xml"/><Relationship Id="rId2" Type="http://schemas.openxmlformats.org/officeDocument/2006/relationships/tags" Target="../tags/tag201.xml"/><Relationship Id="rId16" Type="http://schemas.openxmlformats.org/officeDocument/2006/relationships/tags" Target="../tags/tag215.xml"/><Relationship Id="rId1" Type="http://schemas.openxmlformats.org/officeDocument/2006/relationships/tags" Target="../tags/tag200.xml"/><Relationship Id="rId6" Type="http://schemas.openxmlformats.org/officeDocument/2006/relationships/tags" Target="../tags/tag205.xml"/><Relationship Id="rId11" Type="http://schemas.openxmlformats.org/officeDocument/2006/relationships/tags" Target="../tags/tag210.xml"/><Relationship Id="rId5" Type="http://schemas.openxmlformats.org/officeDocument/2006/relationships/tags" Target="../tags/tag204.xml"/><Relationship Id="rId15" Type="http://schemas.openxmlformats.org/officeDocument/2006/relationships/tags" Target="../tags/tag214.xml"/><Relationship Id="rId10" Type="http://schemas.openxmlformats.org/officeDocument/2006/relationships/tags" Target="../tags/tag209.xml"/><Relationship Id="rId4" Type="http://schemas.openxmlformats.org/officeDocument/2006/relationships/tags" Target="../tags/tag203.xml"/><Relationship Id="rId9" Type="http://schemas.openxmlformats.org/officeDocument/2006/relationships/tags" Target="../tags/tag208.xml"/><Relationship Id="rId14" Type="http://schemas.openxmlformats.org/officeDocument/2006/relationships/tags" Target="../tags/tag21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223.xml"/><Relationship Id="rId13" Type="http://schemas.openxmlformats.org/officeDocument/2006/relationships/tags" Target="../tags/tag228.xml"/><Relationship Id="rId3" Type="http://schemas.openxmlformats.org/officeDocument/2006/relationships/tags" Target="../tags/tag218.xml"/><Relationship Id="rId7" Type="http://schemas.openxmlformats.org/officeDocument/2006/relationships/tags" Target="../tags/tag222.xml"/><Relationship Id="rId12" Type="http://schemas.openxmlformats.org/officeDocument/2006/relationships/tags" Target="../tags/tag227.xml"/><Relationship Id="rId2" Type="http://schemas.openxmlformats.org/officeDocument/2006/relationships/tags" Target="../tags/tag217.xml"/><Relationship Id="rId16" Type="http://schemas.openxmlformats.org/officeDocument/2006/relationships/slideLayout" Target="../slideLayouts/slideLayout4.xml"/><Relationship Id="rId1" Type="http://schemas.openxmlformats.org/officeDocument/2006/relationships/tags" Target="../tags/tag216.xml"/><Relationship Id="rId6" Type="http://schemas.openxmlformats.org/officeDocument/2006/relationships/tags" Target="../tags/tag221.xml"/><Relationship Id="rId11" Type="http://schemas.openxmlformats.org/officeDocument/2006/relationships/tags" Target="../tags/tag226.xml"/><Relationship Id="rId5" Type="http://schemas.openxmlformats.org/officeDocument/2006/relationships/tags" Target="../tags/tag220.xml"/><Relationship Id="rId15" Type="http://schemas.openxmlformats.org/officeDocument/2006/relationships/tags" Target="../tags/tag230.xml"/><Relationship Id="rId10" Type="http://schemas.openxmlformats.org/officeDocument/2006/relationships/tags" Target="../tags/tag225.xml"/><Relationship Id="rId4" Type="http://schemas.openxmlformats.org/officeDocument/2006/relationships/tags" Target="../tags/tag219.xml"/><Relationship Id="rId9" Type="http://schemas.openxmlformats.org/officeDocument/2006/relationships/tags" Target="../tags/tag224.xml"/><Relationship Id="rId14" Type="http://schemas.openxmlformats.org/officeDocument/2006/relationships/tags" Target="../tags/tag229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238.xml"/><Relationship Id="rId3" Type="http://schemas.openxmlformats.org/officeDocument/2006/relationships/tags" Target="../tags/tag233.xml"/><Relationship Id="rId7" Type="http://schemas.openxmlformats.org/officeDocument/2006/relationships/tags" Target="../tags/tag237.xml"/><Relationship Id="rId2" Type="http://schemas.openxmlformats.org/officeDocument/2006/relationships/tags" Target="../tags/tag232.xml"/><Relationship Id="rId1" Type="http://schemas.openxmlformats.org/officeDocument/2006/relationships/tags" Target="../tags/tag231.xml"/><Relationship Id="rId6" Type="http://schemas.openxmlformats.org/officeDocument/2006/relationships/tags" Target="../tags/tag236.xml"/><Relationship Id="rId11" Type="http://schemas.openxmlformats.org/officeDocument/2006/relationships/slideLayout" Target="../slideLayouts/slideLayout4.xml"/><Relationship Id="rId5" Type="http://schemas.openxmlformats.org/officeDocument/2006/relationships/tags" Target="../tags/tag235.xml"/><Relationship Id="rId10" Type="http://schemas.openxmlformats.org/officeDocument/2006/relationships/tags" Target="../tags/tag240.xml"/><Relationship Id="rId4" Type="http://schemas.openxmlformats.org/officeDocument/2006/relationships/tags" Target="../tags/tag234.xml"/><Relationship Id="rId9" Type="http://schemas.openxmlformats.org/officeDocument/2006/relationships/tags" Target="../tags/tag23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248.xml"/><Relationship Id="rId3" Type="http://schemas.openxmlformats.org/officeDocument/2006/relationships/tags" Target="../tags/tag243.xml"/><Relationship Id="rId7" Type="http://schemas.openxmlformats.org/officeDocument/2006/relationships/tags" Target="../tags/tag247.xml"/><Relationship Id="rId2" Type="http://schemas.openxmlformats.org/officeDocument/2006/relationships/tags" Target="../tags/tag242.xml"/><Relationship Id="rId1" Type="http://schemas.openxmlformats.org/officeDocument/2006/relationships/tags" Target="../tags/tag241.xml"/><Relationship Id="rId6" Type="http://schemas.openxmlformats.org/officeDocument/2006/relationships/tags" Target="../tags/tag246.xml"/><Relationship Id="rId5" Type="http://schemas.openxmlformats.org/officeDocument/2006/relationships/tags" Target="../tags/tag245.xml"/><Relationship Id="rId4" Type="http://schemas.openxmlformats.org/officeDocument/2006/relationships/tags" Target="../tags/tag244.xml"/><Relationship Id="rId9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5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255.xml"/><Relationship Id="rId2" Type="http://schemas.openxmlformats.org/officeDocument/2006/relationships/tags" Target="../tags/tag254.xml"/><Relationship Id="rId1" Type="http://schemas.openxmlformats.org/officeDocument/2006/relationships/tags" Target="../tags/tag253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5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tags" Target="../tags/tag260.xml"/><Relationship Id="rId2" Type="http://schemas.openxmlformats.org/officeDocument/2006/relationships/tags" Target="../tags/tag259.xml"/><Relationship Id="rId1" Type="http://schemas.openxmlformats.org/officeDocument/2006/relationships/tags" Target="../tags/tag258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61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tags" Target="../tags/tag269.xml"/><Relationship Id="rId3" Type="http://schemas.openxmlformats.org/officeDocument/2006/relationships/tags" Target="../tags/tag264.xml"/><Relationship Id="rId7" Type="http://schemas.openxmlformats.org/officeDocument/2006/relationships/tags" Target="../tags/tag268.xml"/><Relationship Id="rId2" Type="http://schemas.openxmlformats.org/officeDocument/2006/relationships/tags" Target="../tags/tag263.xml"/><Relationship Id="rId1" Type="http://schemas.openxmlformats.org/officeDocument/2006/relationships/tags" Target="../tags/tag262.xml"/><Relationship Id="rId6" Type="http://schemas.openxmlformats.org/officeDocument/2006/relationships/tags" Target="../tags/tag267.xml"/><Relationship Id="rId5" Type="http://schemas.openxmlformats.org/officeDocument/2006/relationships/tags" Target="../tags/tag266.xml"/><Relationship Id="rId4" Type="http://schemas.openxmlformats.org/officeDocument/2006/relationships/tags" Target="../tags/tag265.xml"/><Relationship Id="rId9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272.xml"/><Relationship Id="rId7" Type="http://schemas.openxmlformats.org/officeDocument/2006/relationships/notesSlide" Target="../notesSlides/notesSlide15.xml"/><Relationship Id="rId2" Type="http://schemas.openxmlformats.org/officeDocument/2006/relationships/tags" Target="../tags/tag271.xml"/><Relationship Id="rId1" Type="http://schemas.openxmlformats.org/officeDocument/2006/relationships/tags" Target="../tags/tag270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274.xml"/><Relationship Id="rId4" Type="http://schemas.openxmlformats.org/officeDocument/2006/relationships/tags" Target="../tags/tag27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tags" Target="../tags/tag282.xml"/><Relationship Id="rId13" Type="http://schemas.openxmlformats.org/officeDocument/2006/relationships/tags" Target="../tags/tag287.xml"/><Relationship Id="rId18" Type="http://schemas.openxmlformats.org/officeDocument/2006/relationships/image" Target="../media/image10.png"/><Relationship Id="rId3" Type="http://schemas.openxmlformats.org/officeDocument/2006/relationships/tags" Target="../tags/tag277.xml"/><Relationship Id="rId7" Type="http://schemas.openxmlformats.org/officeDocument/2006/relationships/tags" Target="../tags/tag281.xml"/><Relationship Id="rId12" Type="http://schemas.openxmlformats.org/officeDocument/2006/relationships/tags" Target="../tags/tag286.xml"/><Relationship Id="rId17" Type="http://schemas.openxmlformats.org/officeDocument/2006/relationships/image" Target="../media/image9.png"/><Relationship Id="rId2" Type="http://schemas.openxmlformats.org/officeDocument/2006/relationships/tags" Target="../tags/tag276.xml"/><Relationship Id="rId16" Type="http://schemas.openxmlformats.org/officeDocument/2006/relationships/slideLayout" Target="../slideLayouts/slideLayout4.xml"/><Relationship Id="rId1" Type="http://schemas.openxmlformats.org/officeDocument/2006/relationships/tags" Target="../tags/tag275.xml"/><Relationship Id="rId6" Type="http://schemas.openxmlformats.org/officeDocument/2006/relationships/tags" Target="../tags/tag280.xml"/><Relationship Id="rId11" Type="http://schemas.openxmlformats.org/officeDocument/2006/relationships/tags" Target="../tags/tag285.xml"/><Relationship Id="rId5" Type="http://schemas.openxmlformats.org/officeDocument/2006/relationships/tags" Target="../tags/tag279.xml"/><Relationship Id="rId15" Type="http://schemas.openxmlformats.org/officeDocument/2006/relationships/tags" Target="../tags/tag289.xml"/><Relationship Id="rId10" Type="http://schemas.openxmlformats.org/officeDocument/2006/relationships/tags" Target="../tags/tag284.xml"/><Relationship Id="rId19" Type="http://schemas.openxmlformats.org/officeDocument/2006/relationships/image" Target="../media/image11.png"/><Relationship Id="rId4" Type="http://schemas.openxmlformats.org/officeDocument/2006/relationships/tags" Target="../tags/tag278.xml"/><Relationship Id="rId9" Type="http://schemas.openxmlformats.org/officeDocument/2006/relationships/tags" Target="../tags/tag283.xml"/><Relationship Id="rId14" Type="http://schemas.openxmlformats.org/officeDocument/2006/relationships/tags" Target="../tags/tag28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9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1046064" y="1700808"/>
            <a:ext cx="5995168" cy="648072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에코펀</a:t>
            </a:r>
            <a:r>
              <a:rPr lang="ko-KR" altLang="en-US" dirty="0"/>
              <a:t> 프로젝트</a:t>
            </a:r>
            <a:r>
              <a:rPr lang="en-US" altLang="ko-KR" dirty="0"/>
              <a:t>(</a:t>
            </a:r>
            <a:r>
              <a:rPr lang="en-US" altLang="ko-KR" dirty="0" err="1"/>
              <a:t>EcoFun</a:t>
            </a:r>
            <a:r>
              <a:rPr lang="en-US" altLang="ko-KR" dirty="0"/>
              <a:t> Project)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045940" y="2420888"/>
            <a:ext cx="4987180" cy="360040"/>
          </a:xfrm>
        </p:spPr>
        <p:txBody>
          <a:bodyPr/>
          <a:lstStyle/>
          <a:p>
            <a:r>
              <a:rPr lang="ko-KR" altLang="en-US" dirty="0"/>
              <a:t>이용자</a:t>
            </a:r>
            <a:r>
              <a:rPr lang="en-US" altLang="ko-KR" dirty="0"/>
              <a:t>(user)</a:t>
            </a:r>
            <a:r>
              <a:rPr lang="ko-KR" altLang="en-US" dirty="0"/>
              <a:t> 스토리보드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50B57624-3657-4423-98CB-A750B566B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5940" y="3573016"/>
            <a:ext cx="3129930" cy="1800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Version: 1.3 (2020. 12. 14. ~)</a:t>
            </a:r>
            <a:endParaRPr lang="ko-KR" altLang="en-US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970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프로젝트 소개</a:t>
            </a:r>
          </a:p>
        </p:txBody>
      </p:sp>
    </p:spTree>
    <p:extLst>
      <p:ext uri="{BB962C8B-B14F-4D97-AF65-F5344CB8AC3E}">
        <p14:creationId xmlns:p14="http://schemas.microsoft.com/office/powerpoint/2010/main" val="4254885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7" y="315912"/>
            <a:ext cx="2136002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판매 상품 카테고리 위치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현재위치 표기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카테고리 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정렬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드롭다운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형태의 카테고리 선택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전체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전체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선택시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해당하는 리스트 나열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내비게이션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첫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보고 있는 이전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보고 있는 다음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마지막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프로젝트 리스트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최근 등록 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4*5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페이지당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 노출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프로젝트 없을 경우 공란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프로젝트 개수 확인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진행중인 모든 프로젝트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신규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새로 진행하는 프로젝트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종료임박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마감시간이 하루 이내로 남은 프로젝트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553186" y="4997550"/>
            <a:ext cx="360000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신규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2936809" y="4997550"/>
            <a:ext cx="360000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기후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99783" y="4116528"/>
            <a:ext cx="1468331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프로젝트 명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설명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줄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_1) }</a:t>
            </a:r>
          </a:p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주최기관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기간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그래프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달성률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defRPr/>
            </a:pP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{#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태그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 #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태그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271522" y="1988840"/>
            <a:ext cx="17091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최신순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종료임박순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인기순 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4089113" y="4997550"/>
            <a:ext cx="360000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503359" y="1111070"/>
            <a:ext cx="25378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: 100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건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신규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: 1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건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종료임박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: 1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건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536010" y="4997550"/>
            <a:ext cx="360000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임박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90021"/>
              </p:ext>
            </p:extLst>
          </p:nvPr>
        </p:nvGraphicFramePr>
        <p:xfrm>
          <a:off x="1074815" y="2494665"/>
          <a:ext cx="1358020" cy="1459923"/>
        </p:xfrm>
        <a:graphic>
          <a:graphicData uri="http://schemas.openxmlformats.org/drawingml/2006/table">
            <a:tbl>
              <a:tblPr/>
              <a:tblGrid>
                <a:gridCol w="135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59923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3997" marR="73997" marT="36999" marB="36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1184534" y="3187439"/>
            <a:ext cx="1144177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547215" y="4160220"/>
            <a:ext cx="1432286" cy="6924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 XXXXX }</a:t>
            </a:r>
          </a:p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 XXXXXXXXXXXXXXXXXXXXXXXXXXXXXXX }</a:t>
            </a:r>
          </a:p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 XXXXXXXX }</a:t>
            </a:r>
          </a:p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00%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달성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2777099" y="113118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4304929" y="112474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701568"/>
              </p:ext>
            </p:extLst>
          </p:nvPr>
        </p:nvGraphicFramePr>
        <p:xfrm>
          <a:off x="2555085" y="2495991"/>
          <a:ext cx="1358020" cy="1458597"/>
        </p:xfrm>
        <a:graphic>
          <a:graphicData uri="http://schemas.openxmlformats.org/drawingml/2006/table">
            <a:tbl>
              <a:tblPr/>
              <a:tblGrid>
                <a:gridCol w="135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58597">
                <a:tc>
                  <a:txBody>
                    <a:bodyPr/>
                    <a:lstStyle/>
                    <a:p>
                      <a:pPr latinLnBrk="1"/>
                      <a:endParaRPr lang="ko-KR" altLang="en-US" sz="1000" kern="1200" dirty="0">
                        <a:solidFill>
                          <a:srgbClr val="FF0000"/>
                        </a:solidFill>
                        <a:latin typeface="타이포_씨고딕 120" panose="02020503020101020101" pitchFamily="18" charset="-127"/>
                        <a:ea typeface="타이포_씨고딕 120" panose="02020503020101020101" pitchFamily="18" charset="-127"/>
                        <a:cs typeface="+mn-cs"/>
                      </a:endParaRPr>
                    </a:p>
                  </a:txBody>
                  <a:tcPr marL="73997" marR="73997" marT="36999" marB="36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172883"/>
              </p:ext>
            </p:extLst>
          </p:nvPr>
        </p:nvGraphicFramePr>
        <p:xfrm>
          <a:off x="4051256" y="2497316"/>
          <a:ext cx="1358020" cy="1458597"/>
        </p:xfrm>
        <a:graphic>
          <a:graphicData uri="http://schemas.openxmlformats.org/drawingml/2006/table">
            <a:tbl>
              <a:tblPr/>
              <a:tblGrid>
                <a:gridCol w="135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58597">
                <a:tc>
                  <a:txBody>
                    <a:bodyPr/>
                    <a:lstStyle/>
                    <a:p>
                      <a:pPr latinLnBrk="1"/>
                      <a:endParaRPr lang="ko-KR" altLang="en-US" sz="1000" kern="1200" dirty="0">
                        <a:solidFill>
                          <a:srgbClr val="FF0000"/>
                        </a:solidFill>
                        <a:latin typeface="타이포_씨고딕 120" panose="02020503020101020101" pitchFamily="18" charset="-127"/>
                        <a:ea typeface="타이포_씨고딕 120" panose="02020503020101020101" pitchFamily="18" charset="-127"/>
                        <a:cs typeface="+mn-cs"/>
                      </a:endParaRPr>
                    </a:p>
                  </a:txBody>
                  <a:tcPr marL="73997" marR="73997" marT="36999" marB="36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374881"/>
              </p:ext>
            </p:extLst>
          </p:nvPr>
        </p:nvGraphicFramePr>
        <p:xfrm>
          <a:off x="5523574" y="2498641"/>
          <a:ext cx="1358020" cy="1458597"/>
        </p:xfrm>
        <a:graphic>
          <a:graphicData uri="http://schemas.openxmlformats.org/drawingml/2006/table">
            <a:tbl>
              <a:tblPr/>
              <a:tblGrid>
                <a:gridCol w="135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58597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3997" marR="73997" marT="36999" marB="36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949197" y="1095681"/>
            <a:ext cx="216491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| 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진행중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&gt; {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카테고리명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cxnSp>
        <p:nvCxnSpPr>
          <p:cNvPr id="63" name="직선 연결선 62"/>
          <p:cNvCxnSpPr/>
          <p:nvPr/>
        </p:nvCxnSpPr>
        <p:spPr>
          <a:xfrm>
            <a:off x="1009637" y="1403251"/>
            <a:ext cx="593973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2691672" y="6222504"/>
            <a:ext cx="27174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[2] [3] [4] [5] |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685604" y="3187439"/>
            <a:ext cx="1144177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184488" y="3187439"/>
            <a:ext cx="1144177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637932" y="3187439"/>
            <a:ext cx="1144177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998944" y="2333238"/>
            <a:ext cx="5981700" cy="3024336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1062166" y="247843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3872227" y="222523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2512229" y="623152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Drop-Down Box (Expanded)" descr="&lt;SmartSettings&gt;&lt;SmartResize enabled=&quot;True&quot; minWidth=&quot;0&quot; minHeight=&quot;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64568" y="2045206"/>
            <a:ext cx="865614" cy="810812"/>
            <a:chOff x="595686" y="1261242"/>
            <a:chExt cx="1368152" cy="810812"/>
          </a:xfrm>
        </p:grpSpPr>
        <p:grpSp>
          <p:nvGrpSpPr>
            <p:cNvPr id="59" name="Drop-Down Box"/>
            <p:cNvGrpSpPr/>
            <p:nvPr/>
          </p:nvGrpSpPr>
          <p:grpSpPr>
            <a:xfrm>
              <a:off x="595688" y="1261242"/>
              <a:ext cx="1368150" cy="241092"/>
              <a:chOff x="595688" y="1261242"/>
              <a:chExt cx="1368150" cy="241092"/>
            </a:xfrm>
          </p:grpSpPr>
          <p:sp>
            <p:nvSpPr>
              <p:cNvPr id="80" name="Text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7"/>
                </p:custDataLst>
              </p:nvPr>
            </p:nvSpPr>
            <p:spPr>
              <a:xfrm>
                <a:off x="595688" y="1261242"/>
                <a:ext cx="1368150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rPr>
                  <a:t>전체</a:t>
                </a:r>
                <a:endParaRPr 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Arrow Down" descr="&lt;SmartSettings&gt;&lt;SmartResize anchorLeft=&quot;None&quot; anchorTop=&quot;Absolute&quot; anchorRight=&quot;Absolute&quot; anchorBottom=&quot;None&quot; /&gt;&lt;/SmartSettings&gt;"/>
              <p:cNvSpPr>
                <a:spLocks noChangeAspect="1"/>
              </p:cNvSpPr>
              <p:nvPr>
                <p:custDataLst>
                  <p:tags r:id="rId8"/>
                </p:custDataLst>
              </p:nvPr>
            </p:nvSpPr>
            <p:spPr bwMode="auto">
              <a:xfrm rot="10800000" flipH="1">
                <a:off x="1782072" y="1363700"/>
                <a:ext cx="10116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8" name="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595686" y="1502667"/>
              <a:ext cx="1368152" cy="56938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200"/>
                </a:spcAft>
              </a:pPr>
              <a:r>
                <a:rPr lang="ko-KR" altLang="en-US" sz="900" noProof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진행</a:t>
              </a:r>
              <a:endParaRPr lang="en-US" altLang="ko-KR" sz="90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r>
                <a:rPr lang="ko-KR" altLang="en-US" sz="900" noProof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종료</a:t>
              </a:r>
              <a:endParaRPr lang="en-US" sz="90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r>
                <a:rPr lang="ko-KR" altLang="en-US" sz="900" noProof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예정</a:t>
              </a:r>
              <a:endParaRPr lang="en-US" sz="90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4040432" y="4184247"/>
            <a:ext cx="1432286" cy="6924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 XXXXX }</a:t>
            </a:r>
          </a:p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 XXXXXXXXXXXXXXXXXXXXXXXXXXXXXXX }</a:t>
            </a:r>
          </a:p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 XXXXXXXX }</a:t>
            </a:r>
          </a:p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00%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달성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505384" y="4184247"/>
            <a:ext cx="1432286" cy="6924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 XXXXX }</a:t>
            </a:r>
          </a:p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 XXXXXXXXXXXXXXXXXXXXXXXXXXXXXXX }</a:t>
            </a:r>
          </a:p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 XXXXXXXX }</a:t>
            </a:r>
          </a:p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00%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달성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0" name="Drop-Down Box (Expanded)" descr="&lt;SmartSettings&gt;&lt;SmartResize enabled=&quot;True&quot; minWidth=&quot;0&quot; minHeight=&quot;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2075041" y="2045206"/>
            <a:ext cx="865614" cy="646664"/>
            <a:chOff x="595686" y="1261242"/>
            <a:chExt cx="1368152" cy="646664"/>
          </a:xfrm>
        </p:grpSpPr>
        <p:grpSp>
          <p:nvGrpSpPr>
            <p:cNvPr id="151" name="Drop-Down Box"/>
            <p:cNvGrpSpPr/>
            <p:nvPr/>
          </p:nvGrpSpPr>
          <p:grpSpPr>
            <a:xfrm>
              <a:off x="595688" y="1261242"/>
              <a:ext cx="1368150" cy="241092"/>
              <a:chOff x="595688" y="1261242"/>
              <a:chExt cx="1368150" cy="241092"/>
            </a:xfrm>
          </p:grpSpPr>
          <p:sp>
            <p:nvSpPr>
              <p:cNvPr id="153" name="Text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4"/>
                </p:custDataLst>
              </p:nvPr>
            </p:nvSpPr>
            <p:spPr>
              <a:xfrm>
                <a:off x="595688" y="1261242"/>
                <a:ext cx="1368150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rPr>
                  <a:t>전체</a:t>
                </a:r>
                <a:endParaRPr 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54" name="Arrow Down" descr="&lt;SmartSettings&gt;&lt;SmartResize anchorLeft=&quot;None&quot; anchorTop=&quot;Absolute&quot; anchorRight=&quot;Absolute&quot; anchorBottom=&quot;None&quot; /&gt;&lt;/SmartSettings&gt;"/>
              <p:cNvSpPr>
                <a:spLocks noChangeAspect="1"/>
              </p:cNvSpPr>
              <p:nvPr>
                <p:custDataLst>
                  <p:tags r:id="rId5"/>
                </p:custDataLst>
              </p:nvPr>
            </p:nvSpPr>
            <p:spPr bwMode="auto">
              <a:xfrm rot="10800000" flipH="1">
                <a:off x="1782072" y="1363700"/>
                <a:ext cx="10116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52" name="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6" y="1502667"/>
              <a:ext cx="1368152" cy="40523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200"/>
                </a:spcAft>
              </a:pPr>
              <a:r>
                <a:rPr lang="ko-KR" altLang="en-US" sz="900" noProof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기부</a:t>
              </a:r>
              <a:endParaRPr lang="en-US" altLang="ko-KR" sz="90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r>
                <a:rPr lang="ko-KR" altLang="en-US" sz="900" noProof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펀딩</a:t>
              </a:r>
              <a:endParaRPr lang="en-US" sz="90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3" name="텍스트 개체 틀 2"/>
          <p:cNvSpPr txBox="1">
            <a:spLocks/>
          </p:cNvSpPr>
          <p:nvPr/>
        </p:nvSpPr>
        <p:spPr>
          <a:xfrm>
            <a:off x="0" y="16745"/>
            <a:ext cx="7545289" cy="31591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1100" b="0" kern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프로젝트 </a:t>
            </a:r>
            <a:r>
              <a:rPr lang="en-US" altLang="ko-KR" dirty="0"/>
              <a:t>&gt; </a:t>
            </a:r>
            <a:r>
              <a:rPr lang="ko-KR" altLang="en-US" dirty="0"/>
              <a:t>목록</a:t>
            </a:r>
          </a:p>
        </p:txBody>
      </p:sp>
      <p:sp>
        <p:nvSpPr>
          <p:cNvPr id="54" name="타원 53"/>
          <p:cNvSpPr/>
          <p:nvPr/>
        </p:nvSpPr>
        <p:spPr>
          <a:xfrm>
            <a:off x="780438" y="207029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1897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87823"/>
              </p:ext>
            </p:extLst>
          </p:nvPr>
        </p:nvGraphicFramePr>
        <p:xfrm>
          <a:off x="4053231" y="980728"/>
          <a:ext cx="3356676" cy="3411840"/>
        </p:xfrm>
        <a:graphic>
          <a:graphicData uri="http://schemas.openxmlformats.org/drawingml/2006/table">
            <a:tbl>
              <a:tblPr firstRow="1" bandRow="1"/>
              <a:tblGrid>
                <a:gridCol w="1051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itchFamily="50" charset="-127"/>
                          <a:ea typeface="+mn-ea"/>
                        </a:rPr>
                        <a:t>{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+mn-ea"/>
                        </a:rPr>
                        <a:t>프로그램명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+mn-ea"/>
                        </a:rPr>
                        <a:t>}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/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진행률</a:t>
                      </a:r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9306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모인 금액</a:t>
                      </a:r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              </a:t>
                      </a:r>
                      <a:r>
                        <a:rPr lang="ko-KR" altLang="en-US" sz="1000" b="1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원</a:t>
                      </a:r>
                      <a:endParaRPr lang="en-US" altLang="ko-KR" sz="1000" b="1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8755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남은 기간</a:t>
                      </a:r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{</a:t>
                      </a:r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남은기간</a:t>
                      </a:r>
                      <a:r>
                        <a:rPr lang="en-US" altLang="ko-KR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}</a:t>
                      </a:r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일 </a:t>
                      </a:r>
                      <a:r>
                        <a:rPr lang="en-US" altLang="ko-KR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00</a:t>
                      </a:r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시간 </a:t>
                      </a:r>
                      <a:r>
                        <a:rPr lang="en-US" altLang="ko-KR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00</a:t>
                      </a:r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분 </a:t>
                      </a:r>
                      <a:r>
                        <a:rPr lang="en-US" altLang="ko-KR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00</a:t>
                      </a:r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초</a:t>
                      </a:r>
                      <a:endParaRPr lang="en-US" altLang="ko-KR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5506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옵션</a:t>
                      </a:r>
                      <a:endParaRPr lang="en-US" altLang="ko-KR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98943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수량</a:t>
                      </a:r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59447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총액</a:t>
                      </a:r>
                      <a:endParaRPr lang="en-US" sz="1000" b="1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               원</a:t>
                      </a:r>
                      <a:endParaRPr lang="en-US" sz="1000" b="1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91541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/>
                      <a:endParaRPr lang="en-US" sz="1000" b="1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364036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768127" y="315913"/>
            <a:ext cx="2148512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전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전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숨기기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수량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[+]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상품 수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증가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[-]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상품 수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감소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 수량에서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(-)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Alert 7-1</a:t>
            </a:r>
          </a:p>
          <a:p>
            <a:pPr>
              <a:lnSpc>
                <a:spcPct val="150000"/>
              </a:lnSpc>
            </a:pP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총액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금액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옵션선택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*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수량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5803963" y="4062324"/>
            <a:ext cx="1237269" cy="25482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결제하기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4475040" y="4062324"/>
            <a:ext cx="1237269" cy="254821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즐겨찾기</a:t>
            </a:r>
            <a:endParaRPr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79578"/>
              </p:ext>
            </p:extLst>
          </p:nvPr>
        </p:nvGraphicFramePr>
        <p:xfrm>
          <a:off x="744594" y="1005184"/>
          <a:ext cx="2827065" cy="3215904"/>
        </p:xfrm>
        <a:graphic>
          <a:graphicData uri="http://schemas.openxmlformats.org/drawingml/2006/table">
            <a:tbl>
              <a:tblPr/>
              <a:tblGrid>
                <a:gridCol w="2827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590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1699755" y="2550096"/>
            <a:ext cx="872355" cy="2308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상품 썸네일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2517483" y="6081508"/>
            <a:ext cx="1345240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상품 상세 정보 영역</a:t>
            </a: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887137"/>
              </p:ext>
            </p:extLst>
          </p:nvPr>
        </p:nvGraphicFramePr>
        <p:xfrm>
          <a:off x="180976" y="5141592"/>
          <a:ext cx="4493260" cy="313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6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31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Story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Comment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단체소개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" name="타원 113"/>
          <p:cNvSpPr/>
          <p:nvPr/>
        </p:nvSpPr>
        <p:spPr>
          <a:xfrm>
            <a:off x="4333703" y="394579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5831168" y="368667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5365283" y="1470052"/>
            <a:ext cx="360000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진행중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5817136" y="1470052"/>
            <a:ext cx="360000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기부</a:t>
            </a:r>
          </a:p>
        </p:txBody>
      </p:sp>
      <p:graphicFrame>
        <p:nvGraphicFramePr>
          <p:cNvPr id="143" name="표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166623"/>
              </p:ext>
            </p:extLst>
          </p:nvPr>
        </p:nvGraphicFramePr>
        <p:xfrm>
          <a:off x="179115" y="5572126"/>
          <a:ext cx="7507560" cy="1123951"/>
        </p:xfrm>
        <a:graphic>
          <a:graphicData uri="http://schemas.openxmlformats.org/drawingml/2006/table">
            <a:tbl>
              <a:tblPr/>
              <a:tblGrid>
                <a:gridCol w="7507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2395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4" name="Cutout"/>
          <p:cNvGrpSpPr/>
          <p:nvPr/>
        </p:nvGrpSpPr>
        <p:grpSpPr>
          <a:xfrm rot="16200000">
            <a:off x="3795102" y="2884974"/>
            <a:ext cx="239713" cy="7572988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145" name="Fill"/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46" name="Border"/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86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828032" y="4970016"/>
            <a:ext cx="2413000" cy="1397000"/>
            <a:chOff x="595686" y="1261242"/>
            <a:chExt cx="3222246" cy="1507358"/>
          </a:xfrm>
        </p:grpSpPr>
        <p:sp>
          <p:nvSpPr>
            <p:cNvPr id="87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2"/>
              </p:custDataLst>
            </p:nvPr>
          </p:nvSpPr>
          <p:spPr>
            <a:xfrm>
              <a:off x="595686" y="1517767"/>
              <a:ext cx="3222246" cy="12508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8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43"/>
              </p:custDataLst>
            </p:nvPr>
          </p:nvSpPr>
          <p:spPr>
            <a:xfrm>
              <a:off x="1583687" y="1665409"/>
              <a:ext cx="1983377" cy="623577"/>
            </a:xfrm>
            <a:prstGeom prst="rect">
              <a:avLst/>
            </a:prstGeom>
            <a:noFill/>
          </p:spPr>
          <p:txBody>
            <a:bodyPr wrap="square" lIns="73152" tIns="36576" rIns="73152" bIns="36576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옵션선택은 필수사항입니다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9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44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rPr>
                <a:t>Alert 5-1 </a:t>
              </a:r>
            </a:p>
          </p:txBody>
        </p:sp>
        <p:sp>
          <p:nvSpPr>
            <p:cNvPr id="92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45"/>
              </p:custDataLst>
            </p:nvPr>
          </p:nvSpPr>
          <p:spPr bwMode="auto">
            <a:xfrm>
              <a:off x="3536324" y="1338117"/>
              <a:ext cx="131434" cy="10277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93" name="Icons"/>
            <p:cNvGrpSpPr/>
            <p:nvPr/>
          </p:nvGrpSpPr>
          <p:grpSpPr>
            <a:xfrm>
              <a:off x="833178" y="1701981"/>
              <a:ext cx="610530" cy="595665"/>
              <a:chOff x="833178" y="1701981"/>
              <a:chExt cx="610530" cy="595665"/>
            </a:xfrm>
          </p:grpSpPr>
          <p:sp>
            <p:nvSpPr>
              <p:cNvPr id="98" name="Info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873457" y="1871132"/>
                <a:ext cx="529975" cy="426514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99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833178" y="1702837"/>
                <a:ext cx="610530" cy="42651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00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872397" y="1702837"/>
                <a:ext cx="532095" cy="42651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01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872396" y="1701981"/>
                <a:ext cx="532096" cy="428226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4" name="Buttons"/>
            <p:cNvGrpSpPr/>
            <p:nvPr/>
          </p:nvGrpSpPr>
          <p:grpSpPr>
            <a:xfrm>
              <a:off x="773764" y="2356284"/>
              <a:ext cx="2793297" cy="259373"/>
              <a:chOff x="773764" y="2356284"/>
              <a:chExt cx="2793297" cy="259373"/>
            </a:xfrm>
          </p:grpSpPr>
          <p:sp>
            <p:nvSpPr>
              <p:cNvPr id="95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2681673" y="2356284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96" name="Button 2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1727718" y="2356284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cs typeface="Segoe UI" panose="020B0502040204020203" pitchFamily="34" charset="0"/>
                  </a:rPr>
                  <a:t>Cancel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97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773764" y="2356284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cs typeface="Segoe UI" panose="020B0502040204020203" pitchFamily="34" charset="0"/>
                  </a:rPr>
                  <a:t>Abort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4" name="직사각형 153"/>
          <p:cNvSpPr/>
          <p:nvPr/>
        </p:nvSpPr>
        <p:spPr>
          <a:xfrm>
            <a:off x="488504" y="447609"/>
            <a:ext cx="216491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 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상세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5" name="직선 연결선 154"/>
          <p:cNvCxnSpPr/>
          <p:nvPr/>
        </p:nvCxnSpPr>
        <p:spPr>
          <a:xfrm flipV="1">
            <a:off x="488504" y="764706"/>
            <a:ext cx="7198172" cy="370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Drop-Down Box" descr="&lt;SmartSettings&gt;&lt;SmartResize enabled=&quot;True&quot; minWidth=&quot;18&quot; minHeight=&quot;7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147801" y="2885020"/>
            <a:ext cx="1677407" cy="241200"/>
            <a:chOff x="607483" y="1510660"/>
            <a:chExt cx="1356347" cy="323064"/>
          </a:xfrm>
          <a:solidFill>
            <a:srgbClr val="FFFFFF"/>
          </a:solidFill>
        </p:grpSpPr>
        <p:sp>
          <p:nvSpPr>
            <p:cNvPr id="157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9"/>
              </p:custDataLst>
            </p:nvPr>
          </p:nvSpPr>
          <p:spPr>
            <a:xfrm>
              <a:off x="607483" y="1510660"/>
              <a:ext cx="1233933" cy="32291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dirty="0">
                  <a:solidFill>
                    <a:srgbClr val="5F5F5F"/>
                  </a:solidFill>
                  <a:latin typeface="+mj-lt"/>
                  <a:cs typeface="Segoe UI" panose="020B0502040204020203" pitchFamily="34" charset="0"/>
                </a:rPr>
                <a:t>{</a:t>
              </a:r>
              <a:r>
                <a:rPr lang="ko-KR" altLang="en-US" sz="900" dirty="0">
                  <a:solidFill>
                    <a:srgbClr val="5F5F5F"/>
                  </a:solidFill>
                  <a:latin typeface="+mj-lt"/>
                  <a:cs typeface="Segoe UI" panose="020B0502040204020203" pitchFamily="34" charset="0"/>
                </a:rPr>
                <a:t>옵션</a:t>
              </a:r>
              <a:r>
                <a:rPr lang="en-US" altLang="ko-KR" sz="900" dirty="0">
                  <a:solidFill>
                    <a:srgbClr val="5F5F5F"/>
                  </a:solidFill>
                  <a:latin typeface="+mj-lt"/>
                  <a:cs typeface="Segoe UI" panose="020B0502040204020203" pitchFamily="34" charset="0"/>
                </a:rPr>
                <a:t>1}</a:t>
              </a:r>
              <a:r>
                <a:rPr lang="ko-KR" altLang="en-US" sz="900" dirty="0">
                  <a:solidFill>
                    <a:srgbClr val="5F5F5F"/>
                  </a:solidFill>
                  <a:latin typeface="+mj-lt"/>
                  <a:cs typeface="Segoe UI" panose="020B0502040204020203" pitchFamily="34" charset="0"/>
                </a:rPr>
                <a:t>을 선택해 주세요</a:t>
              </a:r>
              <a:r>
                <a:rPr lang="en-US" altLang="ko-KR" sz="900" dirty="0">
                  <a:solidFill>
                    <a:srgbClr val="5F5F5F"/>
                  </a:solidFill>
                  <a:latin typeface="+mj-lt"/>
                  <a:cs typeface="Segoe UI" panose="020B0502040204020203" pitchFamily="34" charset="0"/>
                </a:rPr>
                <a:t>.</a:t>
              </a:r>
              <a:endParaRPr lang="en-US" sz="900" dirty="0">
                <a:solidFill>
                  <a:srgbClr val="5F5F5F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58" name="Arrow Box" descr="&lt;SmartSettings&gt;&lt;SmartResize anchorLeft=&quot;None&quot; anchorTop=&quot;Absolute&quot; anchorRight=&quot;Absolute&quot; anchorBottom=&quot;Absolute&quot; /&gt;&lt;/SmartSettings&gt;"/>
            <p:cNvSpPr/>
            <p:nvPr>
              <p:custDataLst>
                <p:tags r:id="rId40"/>
              </p:custDataLst>
            </p:nvPr>
          </p:nvSpPr>
          <p:spPr>
            <a:xfrm>
              <a:off x="1829613" y="1510660"/>
              <a:ext cx="134217" cy="323064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59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41"/>
              </p:custDataLst>
            </p:nvPr>
          </p:nvSpPr>
          <p:spPr bwMode="auto">
            <a:xfrm flipH="1">
              <a:off x="1870843" y="1647895"/>
              <a:ext cx="51758" cy="4845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103" name="텍스트 개체 틀 2"/>
          <p:cNvSpPr txBox="1">
            <a:spLocks/>
          </p:cNvSpPr>
          <p:nvPr/>
        </p:nvSpPr>
        <p:spPr>
          <a:xfrm>
            <a:off x="0" y="2"/>
            <a:ext cx="7545289" cy="31591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1100" b="0" kern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프로젝트 </a:t>
            </a:r>
            <a:r>
              <a:rPr lang="en-US" altLang="ko-KR" dirty="0"/>
              <a:t>&gt; </a:t>
            </a:r>
            <a:r>
              <a:rPr lang="ko-KR" altLang="en-US" dirty="0"/>
              <a:t>상세</a:t>
            </a:r>
          </a:p>
        </p:txBody>
      </p:sp>
      <p:sp>
        <p:nvSpPr>
          <p:cNvPr id="107" name="직사각형 106"/>
          <p:cNvSpPr>
            <a:spLocks noChangeArrowheads="1"/>
          </p:cNvSpPr>
          <p:nvPr/>
        </p:nvSpPr>
        <p:spPr bwMode="auto">
          <a:xfrm>
            <a:off x="5139838" y="3273552"/>
            <a:ext cx="413425" cy="252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직사각형 120"/>
          <p:cNvSpPr>
            <a:spLocks noChangeArrowheads="1"/>
          </p:cNvSpPr>
          <p:nvPr/>
        </p:nvSpPr>
        <p:spPr bwMode="auto">
          <a:xfrm>
            <a:off x="5646444" y="3304935"/>
            <a:ext cx="210869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직사각형 121"/>
          <p:cNvSpPr>
            <a:spLocks noChangeArrowheads="1"/>
          </p:cNvSpPr>
          <p:nvPr/>
        </p:nvSpPr>
        <p:spPr bwMode="auto">
          <a:xfrm>
            <a:off x="5894259" y="3306260"/>
            <a:ext cx="210869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9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276304" y="4970016"/>
            <a:ext cx="2413000" cy="1397000"/>
            <a:chOff x="595686" y="1261242"/>
            <a:chExt cx="3222246" cy="1507358"/>
          </a:xfrm>
        </p:grpSpPr>
        <p:sp>
          <p:nvSpPr>
            <p:cNvPr id="140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8"/>
              </p:custDataLst>
            </p:nvPr>
          </p:nvSpPr>
          <p:spPr>
            <a:xfrm>
              <a:off x="595686" y="1517767"/>
              <a:ext cx="3222246" cy="12508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41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29"/>
              </p:custDataLst>
            </p:nvPr>
          </p:nvSpPr>
          <p:spPr>
            <a:xfrm>
              <a:off x="1583687" y="1665409"/>
              <a:ext cx="1983377" cy="623577"/>
            </a:xfrm>
            <a:prstGeom prst="rect">
              <a:avLst/>
            </a:prstGeom>
            <a:noFill/>
          </p:spPr>
          <p:txBody>
            <a:bodyPr wrap="square" lIns="73152" tIns="36576" rIns="73152" bIns="36576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최소 구매 수량은 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개 이상입니다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15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0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rPr>
                <a:t>Alert 7-1 </a:t>
              </a:r>
            </a:p>
          </p:txBody>
        </p:sp>
        <p:sp>
          <p:nvSpPr>
            <p:cNvPr id="151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31"/>
              </p:custDataLst>
            </p:nvPr>
          </p:nvSpPr>
          <p:spPr bwMode="auto">
            <a:xfrm>
              <a:off x="3536324" y="1338117"/>
              <a:ext cx="131434" cy="10277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152" name="Icons"/>
            <p:cNvGrpSpPr/>
            <p:nvPr/>
          </p:nvGrpSpPr>
          <p:grpSpPr>
            <a:xfrm>
              <a:off x="833178" y="1701981"/>
              <a:ext cx="610530" cy="595665"/>
              <a:chOff x="833178" y="1701981"/>
              <a:chExt cx="610530" cy="595665"/>
            </a:xfrm>
          </p:grpSpPr>
          <p:sp>
            <p:nvSpPr>
              <p:cNvPr id="167" name="Info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873457" y="1871132"/>
                <a:ext cx="529975" cy="426514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68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833178" y="1702837"/>
                <a:ext cx="610530" cy="42651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69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872397" y="1702837"/>
                <a:ext cx="532095" cy="42651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70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872396" y="1701981"/>
                <a:ext cx="532096" cy="428226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53" name="Buttons"/>
            <p:cNvGrpSpPr/>
            <p:nvPr/>
          </p:nvGrpSpPr>
          <p:grpSpPr>
            <a:xfrm>
              <a:off x="773764" y="2356284"/>
              <a:ext cx="2793297" cy="259373"/>
              <a:chOff x="773764" y="2356284"/>
              <a:chExt cx="2793297" cy="259373"/>
            </a:xfrm>
          </p:grpSpPr>
          <p:sp>
            <p:nvSpPr>
              <p:cNvPr id="164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2681673" y="2356284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65" name="Button 2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1727718" y="2356284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cs typeface="Segoe UI" panose="020B0502040204020203" pitchFamily="34" charset="0"/>
                  </a:rPr>
                  <a:t>Cancel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66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773764" y="2356284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cs typeface="Segoe UI" panose="020B0502040204020203" pitchFamily="34" charset="0"/>
                  </a:rPr>
                  <a:t>Abort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68" name="그룹 67"/>
          <p:cNvGrpSpPr/>
          <p:nvPr/>
        </p:nvGrpSpPr>
        <p:grpSpPr>
          <a:xfrm>
            <a:off x="5323663" y="1830076"/>
            <a:ext cx="1861585" cy="72008"/>
            <a:chOff x="3256516" y="4789432"/>
            <a:chExt cx="1120420" cy="0"/>
          </a:xfrm>
        </p:grpSpPr>
        <p:cxnSp>
          <p:nvCxnSpPr>
            <p:cNvPr id="69" name="직선 연결선 68"/>
            <p:cNvCxnSpPr/>
            <p:nvPr/>
          </p:nvCxnSpPr>
          <p:spPr>
            <a:xfrm>
              <a:off x="4188449" y="4789432"/>
              <a:ext cx="188487" cy="0"/>
            </a:xfrm>
            <a:prstGeom prst="line">
              <a:avLst/>
            </a:prstGeom>
            <a:ln w="1905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3256516" y="4789432"/>
              <a:ext cx="1026176" cy="0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모서리가 둥근 직사각형 93"/>
          <p:cNvSpPr/>
          <p:nvPr/>
        </p:nvSpPr>
        <p:spPr>
          <a:xfrm>
            <a:off x="9244079" y="516023"/>
            <a:ext cx="423349" cy="566381"/>
          </a:xfrm>
          <a:prstGeom prst="roundRect">
            <a:avLst>
              <a:gd name="adj" fmla="val 18768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36000" bIns="0" rtlCol="0" anchor="ctr"/>
          <a:lstStyle/>
          <a:p>
            <a:pPr algn="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화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면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안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내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8005530" y="516021"/>
            <a:ext cx="1436921" cy="56638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8027194" y="670566"/>
            <a:ext cx="1397321" cy="140578"/>
          </a:xfrm>
          <a:prstGeom prst="rect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C53AE0D-0D6D-47FC-A7B0-0416B615C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9838" y="3665550"/>
            <a:ext cx="1237269" cy="252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C98A8AE-CC25-4390-83E0-DB5F91833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9838" y="2086768"/>
            <a:ext cx="1237269" cy="252000"/>
          </a:xfrm>
          <a:prstGeom prst="rect">
            <a:avLst/>
          </a:prstGeom>
          <a:noFill/>
          <a:ln w="6350" algn="ctr">
            <a:noFill/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9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>
            <a:extLst>
              <a:ext uri="{FF2B5EF4-FFF2-40B4-BE49-F238E27FC236}">
                <a16:creationId xmlns:a16="http://schemas.microsoft.com/office/drawing/2014/main" id="{3069624C-DB40-476D-A343-89204148FB5B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87266" y="3528772"/>
            <a:ext cx="2602578" cy="1397000"/>
            <a:chOff x="595686" y="1261242"/>
            <a:chExt cx="3222246" cy="1376346"/>
          </a:xfrm>
        </p:grpSpPr>
        <p:sp>
          <p:nvSpPr>
            <p:cNvPr id="80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D50D7A8-4657-4354-8AE9-CF9CA7672F3B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595686" y="1495470"/>
              <a:ext cx="3222246" cy="11421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1" name="Text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E999EA83-4CA7-4A2B-A26C-935ABDAC3F01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1511719" y="1630280"/>
              <a:ext cx="2073621" cy="689003"/>
            </a:xfrm>
            <a:prstGeom prst="rect">
              <a:avLst/>
            </a:prstGeom>
            <a:noFill/>
          </p:spPr>
          <p:txBody>
            <a:bodyPr wrap="square" lIns="73152" tIns="36576" rIns="73152" bIns="36576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즐겨찾는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프로그램에 저장되었습니다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84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9BAA116-A4BB-4031-B9D2-A578FB4DD15D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95686" y="1261242"/>
              <a:ext cx="3222246" cy="23422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rPr>
                <a:t>Alert 1-1 </a:t>
              </a:r>
            </a:p>
          </p:txBody>
        </p:sp>
        <p:sp>
          <p:nvSpPr>
            <p:cNvPr id="85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FC2AF2D-B3F7-4AA9-A5B2-047B0E59C605}"/>
                </a:ext>
              </a:extLst>
            </p:cNvPr>
            <p:cNvSpPr>
              <a:spLocks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3556837" y="1331436"/>
              <a:ext cx="121860" cy="9384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102" name="Icons">
              <a:extLst>
                <a:ext uri="{FF2B5EF4-FFF2-40B4-BE49-F238E27FC236}">
                  <a16:creationId xmlns:a16="http://schemas.microsoft.com/office/drawing/2014/main" id="{03F9E183-CB5E-4C88-A5F5-4D5CEFD24D9F}"/>
                </a:ext>
              </a:extLst>
            </p:cNvPr>
            <p:cNvGrpSpPr/>
            <p:nvPr/>
          </p:nvGrpSpPr>
          <p:grpSpPr>
            <a:xfrm>
              <a:off x="815878" y="1663673"/>
              <a:ext cx="566059" cy="431283"/>
              <a:chOff x="815878" y="1663673"/>
              <a:chExt cx="566059" cy="431283"/>
            </a:xfrm>
          </p:grpSpPr>
          <p:sp>
            <p:nvSpPr>
              <p:cNvPr id="109" name="Info Ic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A9587412-E527-4C59-B168-EF6023499C9D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853224" y="1705512"/>
                <a:ext cx="491370" cy="389444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10" name="Warning Icon" descr="&lt;SmartSettings&gt;&lt;SmartResize anchorLeft=&quot;Absolute&quot; anchorTop=&quot;Absolute&quot; anchorRight=&quot;None&quot; anchorBottom=&quot;None&quot; /&gt;&lt;/SmartSettings&gt;" hidden="1">
                <a:extLst>
                  <a:ext uri="{FF2B5EF4-FFF2-40B4-BE49-F238E27FC236}">
                    <a16:creationId xmlns:a16="http://schemas.microsoft.com/office/drawing/2014/main" id="{DA8AC3EA-EFCB-428E-9C20-66C6597BE0B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815878" y="1664455"/>
                <a:ext cx="566059" cy="38944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11" name="Error Icon" descr="&lt;SmartSettings&gt;&lt;SmartResize anchorLeft=&quot;Absolute&quot; anchorTop=&quot;Absolute&quot; anchorRight=&quot;None&quot; anchorBottom=&quot;None&quot; /&gt;&lt;/SmartSettings&gt;" hidden="1">
                <a:extLst>
                  <a:ext uri="{FF2B5EF4-FFF2-40B4-BE49-F238E27FC236}">
                    <a16:creationId xmlns:a16="http://schemas.microsoft.com/office/drawing/2014/main" id="{8C9AF188-D0BF-4AE8-BC90-8FD8779E77FC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852241" y="1664455"/>
                <a:ext cx="493338" cy="38944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12" name="Question Icon" descr="&lt;SmartSettings&gt;&lt;SmartResize anchorLeft=&quot;Absolute&quot; anchorTop=&quot;Absolute&quot; anchorRight=&quot;None&quot; anchorBottom=&quot;None&quot; /&gt;&lt;/SmartSettings&gt;" hidden="1">
                <a:extLst>
                  <a:ext uri="{FF2B5EF4-FFF2-40B4-BE49-F238E27FC236}">
                    <a16:creationId xmlns:a16="http://schemas.microsoft.com/office/drawing/2014/main" id="{7A908196-265A-472B-BF9F-73D0BDB8B11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852241" y="1663673"/>
                <a:ext cx="493336" cy="391006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04" name="Buttons">
              <a:extLst>
                <a:ext uri="{FF2B5EF4-FFF2-40B4-BE49-F238E27FC236}">
                  <a16:creationId xmlns:a16="http://schemas.microsoft.com/office/drawing/2014/main" id="{34B1238B-31E0-4A3F-B329-8B45785EAD66}"/>
                </a:ext>
              </a:extLst>
            </p:cNvPr>
            <p:cNvGrpSpPr/>
            <p:nvPr/>
          </p:nvGrpSpPr>
          <p:grpSpPr>
            <a:xfrm>
              <a:off x="995509" y="2250955"/>
              <a:ext cx="2589828" cy="366608"/>
              <a:chOff x="995509" y="2250955"/>
              <a:chExt cx="2589828" cy="366608"/>
            </a:xfrm>
          </p:grpSpPr>
          <p:sp>
            <p:nvSpPr>
              <p:cNvPr id="105" name="Button 1" descr="&lt;SmartSettings&gt;&lt;SmartResize anchorLeft=&quot;Non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CAC0C262-2ACE-46D2-9941-3F385C5428BA}"/>
                  </a:ext>
                </a:extLst>
              </p:cNvPr>
              <p:cNvSpPr>
                <a:spLocks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2764441" y="2250955"/>
                <a:ext cx="820896" cy="236832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06" name="Button 2" descr="&lt;SmartSettings&gt;&lt;SmartResize anchorLeft=&quot;None&quot; anchorTop=&quot;None&quot; anchorRight=&quot;Absolute&quot; anchorBottom=&quot;Absolute&quot; /&gt;&lt;/SmartSettings&gt;" hidden="1">
                <a:extLst>
                  <a:ext uri="{FF2B5EF4-FFF2-40B4-BE49-F238E27FC236}">
                    <a16:creationId xmlns:a16="http://schemas.microsoft.com/office/drawing/2014/main" id="{96C3F7EA-F2A0-4E22-B140-736C0EA94945}"/>
                  </a:ext>
                </a:extLst>
              </p:cNvPr>
              <p:cNvSpPr>
                <a:spLocks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879975" y="2380732"/>
                <a:ext cx="820894" cy="236830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cs typeface="Segoe UI" panose="020B0502040204020203" pitchFamily="34" charset="0"/>
                  </a:rPr>
                  <a:t>Cancel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08" name="Button 3" descr="&lt;SmartSettings&gt;&lt;SmartResize anchorLeft=&quot;None&quot; anchorTop=&quot;None&quot; anchorRight=&quot;Absolute&quot; anchorBottom=&quot;Absolute&quot; /&gt;&lt;/SmartSettings&gt;" hidden="1">
                <a:extLst>
                  <a:ext uri="{FF2B5EF4-FFF2-40B4-BE49-F238E27FC236}">
                    <a16:creationId xmlns:a16="http://schemas.microsoft.com/office/drawing/2014/main" id="{D0D1B961-26C9-49BB-B9DC-322F75564053}"/>
                  </a:ext>
                </a:extLst>
              </p:cNvPr>
              <p:cNvSpPr>
                <a:spLocks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995509" y="2380733"/>
                <a:ext cx="820894" cy="236830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cs typeface="Segoe UI" panose="020B0502040204020203" pitchFamily="34" charset="0"/>
                  </a:rPr>
                  <a:t>Abort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13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>
            <a:extLst>
              <a:ext uri="{FF2B5EF4-FFF2-40B4-BE49-F238E27FC236}">
                <a16:creationId xmlns:a16="http://schemas.microsoft.com/office/drawing/2014/main" id="{278E7917-B113-4908-A2B4-DCB85CBC8439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90182" y="4970016"/>
            <a:ext cx="2602578" cy="1397000"/>
            <a:chOff x="595686" y="1261242"/>
            <a:chExt cx="3231318" cy="1376346"/>
          </a:xfrm>
        </p:grpSpPr>
        <p:sp>
          <p:nvSpPr>
            <p:cNvPr id="117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F78A1949-3F69-4C23-9BCD-538259D4B226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95687" y="1495470"/>
              <a:ext cx="3222246" cy="11421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20" name="Text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545EB2E4-1E9F-4A9E-B70D-A3F0FA93ADF6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1461385" y="1523620"/>
              <a:ext cx="2365619" cy="689003"/>
            </a:xfrm>
            <a:prstGeom prst="rect">
              <a:avLst/>
            </a:prstGeom>
            <a:noFill/>
          </p:spPr>
          <p:txBody>
            <a:bodyPr wrap="square" lIns="73152" tIns="36576" rIns="73152" bIns="36576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latin typeface="맑은 고딕" pitchFamily="50" charset="-127"/>
                  <a:ea typeface="맑은 고딕" pitchFamily="50" charset="-127"/>
                </a:rPr>
                <a:t>로그인이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 되지 않았습니다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로그인 후 이용해 주세요</a:t>
              </a:r>
              <a:endParaRPr lang="en-US" altLang="ko-KR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4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4BEA8BF-717A-4AE1-8198-42C084AEC05F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95686" y="1261242"/>
              <a:ext cx="3222247" cy="23422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chemeClr val="tx1"/>
                  </a:solidFill>
                  <a:latin typeface="맑은 고딕" pitchFamily="50" charset="-127"/>
                  <a:cs typeface="Segoe UI" panose="020B0502040204020203" pitchFamily="34" charset="0"/>
                </a:rPr>
                <a:t>Confirm 2-2 </a:t>
              </a:r>
            </a:p>
          </p:txBody>
        </p:sp>
        <p:sp>
          <p:nvSpPr>
            <p:cNvPr id="125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F7C6556-F324-41E6-980E-0D69040FEDF8}"/>
                </a:ext>
              </a:extLst>
            </p:cNvPr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3556103" y="1331436"/>
              <a:ext cx="122203" cy="9384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126" name="Icons">
              <a:extLst>
                <a:ext uri="{FF2B5EF4-FFF2-40B4-BE49-F238E27FC236}">
                  <a16:creationId xmlns:a16="http://schemas.microsoft.com/office/drawing/2014/main" id="{AED3ECF8-69EE-4156-AF38-8880878D7DFD}"/>
                </a:ext>
              </a:extLst>
            </p:cNvPr>
            <p:cNvGrpSpPr/>
            <p:nvPr/>
          </p:nvGrpSpPr>
          <p:grpSpPr>
            <a:xfrm>
              <a:off x="816498" y="1663674"/>
              <a:ext cx="567653" cy="431282"/>
              <a:chOff x="816498" y="1663674"/>
              <a:chExt cx="567653" cy="431282"/>
            </a:xfrm>
          </p:grpSpPr>
          <p:sp>
            <p:nvSpPr>
              <p:cNvPr id="131" name="Info Icon" descr="&lt;SmartSettings&gt;&lt;SmartResize anchorLeft=&quot;Absolute&quot; anchorTop=&quot;Absolute&quot; anchorRight=&quot;None&quot; anchorBottom=&quot;None&quot; /&gt;&lt;/SmartSettings&gt;" hidden="1">
                <a:extLst>
                  <a:ext uri="{FF2B5EF4-FFF2-40B4-BE49-F238E27FC236}">
                    <a16:creationId xmlns:a16="http://schemas.microsoft.com/office/drawing/2014/main" id="{44FAE126-1AF4-4B4B-A4BB-94CF5069A998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853949" y="1705512"/>
                <a:ext cx="492753" cy="389444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32" name="Warning Icon" descr="&lt;SmartSettings&gt;&lt;SmartResize anchorLeft=&quot;Absolute&quot; anchorTop=&quot;Absolute&quot; anchorRight=&quot;None&quot; anchorBottom=&quot;None&quot; /&gt;&lt;/SmartSettings&gt;" hidden="1">
                <a:extLst>
                  <a:ext uri="{FF2B5EF4-FFF2-40B4-BE49-F238E27FC236}">
                    <a16:creationId xmlns:a16="http://schemas.microsoft.com/office/drawing/2014/main" id="{9695346D-B7FD-4DC6-BCA8-67DAE03C5EC8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816498" y="1664455"/>
                <a:ext cx="567653" cy="38944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33" name="Error Icon" descr="&lt;SmartSettings&gt;&lt;SmartResize anchorLeft=&quot;Absolute&quot; anchorTop=&quot;Absolute&quot; anchorRight=&quot;None&quot; anchorBottom=&quot;None&quot; /&gt;&lt;/SmartSettings&gt;" hidden="1">
                <a:extLst>
                  <a:ext uri="{FF2B5EF4-FFF2-40B4-BE49-F238E27FC236}">
                    <a16:creationId xmlns:a16="http://schemas.microsoft.com/office/drawing/2014/main" id="{355B8005-336B-4C6A-9102-B1CDA3B3633B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852963" y="1664455"/>
                <a:ext cx="494726" cy="38944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36" name="Question Ic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F1714C02-1A52-4A1A-8473-5BA359002A04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852965" y="1663674"/>
                <a:ext cx="494725" cy="391006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27" name="Buttons">
              <a:extLst>
                <a:ext uri="{FF2B5EF4-FFF2-40B4-BE49-F238E27FC236}">
                  <a16:creationId xmlns:a16="http://schemas.microsoft.com/office/drawing/2014/main" id="{00A03254-C12F-4F1F-846E-0227F8205712}"/>
                </a:ext>
              </a:extLst>
            </p:cNvPr>
            <p:cNvGrpSpPr/>
            <p:nvPr/>
          </p:nvGrpSpPr>
          <p:grpSpPr>
            <a:xfrm>
              <a:off x="987563" y="2250955"/>
              <a:ext cx="2597118" cy="366607"/>
              <a:chOff x="987563" y="2250955"/>
              <a:chExt cx="2597118" cy="366607"/>
            </a:xfrm>
          </p:grpSpPr>
          <p:sp>
            <p:nvSpPr>
              <p:cNvPr id="128" name="Button 1" descr="&lt;SmartSettings&gt;&lt;SmartResize anchorLeft=&quot;Non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718E5576-FDA1-4C46-BE97-ED2BF1C71EAF}"/>
                  </a:ext>
                </a:extLst>
              </p:cNvPr>
              <p:cNvSpPr>
                <a:spLocks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2761475" y="2250955"/>
                <a:ext cx="823206" cy="236832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취소</a:t>
                </a:r>
                <a:endParaRPr lang="en-US" sz="900" dirty="0">
                  <a:solidFill>
                    <a:schemeClr val="tx1"/>
                  </a:solidFill>
                  <a:effectLst/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29" name="Button 2" descr="&lt;SmartSettings&gt;&lt;SmartResize anchorLeft=&quot;Non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563EAF25-4D3F-43EF-A36D-A038A825CDC0}"/>
                  </a:ext>
                </a:extLst>
              </p:cNvPr>
              <p:cNvSpPr>
                <a:spLocks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874515" y="2253250"/>
                <a:ext cx="823206" cy="236830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900" dirty="0">
                  <a:solidFill>
                    <a:schemeClr val="tx1"/>
                  </a:solidFill>
                  <a:effectLst/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30" name="Button 3" descr="&lt;SmartSettings&gt;&lt;SmartResize anchorLeft=&quot;None&quot; anchorTop=&quot;None&quot; anchorRight=&quot;Absolute&quot; anchorBottom=&quot;Absolute&quot; /&gt;&lt;/SmartSettings&gt;" hidden="1">
                <a:extLst>
                  <a:ext uri="{FF2B5EF4-FFF2-40B4-BE49-F238E27FC236}">
                    <a16:creationId xmlns:a16="http://schemas.microsoft.com/office/drawing/2014/main" id="{5D6765F6-5437-4859-A3A6-3762D1FA132E}"/>
                  </a:ext>
                </a:extLst>
              </p:cNvPr>
              <p:cNvSpPr>
                <a:spLocks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987563" y="2380732"/>
                <a:ext cx="823206" cy="236830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맑은 고딕" pitchFamily="50" charset="-127"/>
                    <a:cs typeface="Segoe UI" panose="020B0502040204020203" pitchFamily="34" charset="0"/>
                  </a:rPr>
                  <a:t>Abort</a:t>
                </a:r>
                <a:endParaRPr lang="en-US" sz="900" dirty="0">
                  <a:solidFill>
                    <a:schemeClr val="tx1"/>
                  </a:solidFill>
                  <a:effectLst/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0499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Cutout"/>
          <p:cNvGrpSpPr/>
          <p:nvPr/>
        </p:nvGrpSpPr>
        <p:grpSpPr>
          <a:xfrm rot="16200000">
            <a:off x="3795103" y="-3261566"/>
            <a:ext cx="239713" cy="7572988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72" name="Fill"/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3" name="Border"/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609600" y="3717032"/>
            <a:ext cx="6619875" cy="10014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234380" y="2142431"/>
            <a:ext cx="7338255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234380" y="2907803"/>
            <a:ext cx="7338255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553270" y="2276872"/>
            <a:ext cx="3512393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2020-01-01  12:48:26 | publishing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응원하고 있습니다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07714" y="1574272"/>
            <a:ext cx="3527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15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14189" y="2450572"/>
            <a:ext cx="3527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14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90947" y="3175356"/>
            <a:ext cx="3527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7" name="직선 연결선 66"/>
          <p:cNvCxnSpPr/>
          <p:nvPr/>
        </p:nvCxnSpPr>
        <p:spPr>
          <a:xfrm>
            <a:off x="605855" y="3645024"/>
            <a:ext cx="6608414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731905" y="3824302"/>
            <a:ext cx="3017320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XXXXXXXXXXXXXXXXXXXXXXXXXXXXXXXXXXXXX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XXXXXXXXXXXXXXXXXXXXXXXXXXXXXXXXXXXXX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XXXXXXXXXXXXXXXXXXXXXXXXX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414688" y="6366520"/>
            <a:ext cx="10342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[2] [3] [4] [5]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588391" y="2454287"/>
            <a:ext cx="689546" cy="238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보기 ▼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588391" y="3182147"/>
            <a:ext cx="689546" cy="238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닫기 ▲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588391" y="1561036"/>
            <a:ext cx="689546" cy="238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보기 ▼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7768127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Comment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리스트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3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개씩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5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페이지로 구성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등록된 글이 없는 경우 공란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Comment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구성 요소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작성일자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시간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, ID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표기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미리보기는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30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자로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1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줄표기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. </a:t>
            </a: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[3], [4]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보기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보기▽ 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내용 펼침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닫기△ 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내용 닫힘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 버튼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본인이 쓴 글일 경우에만 활성화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댓글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전체 댓글 수 표기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[7]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등록버튼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비회원일 시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Confirm 7-1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[8]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대댓글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관리자에 한에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대댓글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작성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[9] Confirm 7-1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확인버튼 클릭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로그인 창으로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모서리가 둥근 직사각형 93"/>
          <p:cNvSpPr/>
          <p:nvPr/>
        </p:nvSpPr>
        <p:spPr>
          <a:xfrm>
            <a:off x="9244079" y="516023"/>
            <a:ext cx="423349" cy="566381"/>
          </a:xfrm>
          <a:prstGeom prst="roundRect">
            <a:avLst>
              <a:gd name="adj" fmla="val 18768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36000" bIns="0" rtlCol="0" anchor="ctr"/>
          <a:lstStyle/>
          <a:p>
            <a:pPr algn="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화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면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안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내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8005530" y="516021"/>
            <a:ext cx="1436921" cy="56638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8027194" y="797956"/>
            <a:ext cx="1397321" cy="140578"/>
          </a:xfrm>
          <a:prstGeom prst="rect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7113265" y="156325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7113265" y="319188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모서리가 둥근 직사각형 85"/>
          <p:cNvSpPr/>
          <p:nvPr/>
        </p:nvSpPr>
        <p:spPr>
          <a:xfrm>
            <a:off x="6493270" y="3783216"/>
            <a:ext cx="323286" cy="123615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수정</a:t>
            </a:r>
          </a:p>
        </p:txBody>
      </p:sp>
      <p:sp>
        <p:nvSpPr>
          <p:cNvPr id="104" name="모서리가 둥근 직사각형 86"/>
          <p:cNvSpPr/>
          <p:nvPr/>
        </p:nvSpPr>
        <p:spPr>
          <a:xfrm>
            <a:off x="6841039" y="3783216"/>
            <a:ext cx="323286" cy="123615"/>
          </a:xfrm>
          <a:prstGeom prst="roundRect">
            <a:avLst>
              <a:gd name="adj" fmla="val 1222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</a:p>
        </p:txBody>
      </p:sp>
      <p:sp>
        <p:nvSpPr>
          <p:cNvPr id="105" name="타원 104"/>
          <p:cNvSpPr/>
          <p:nvPr/>
        </p:nvSpPr>
        <p:spPr>
          <a:xfrm>
            <a:off x="6705640" y="392903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660196" y="4993362"/>
            <a:ext cx="11753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작성된 </a:t>
            </a:r>
            <a:r>
              <a:rPr lang="ko-KR" altLang="en-US" sz="900" b="1" dirty="0" err="1"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(00</a:t>
            </a: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cxnSp>
        <p:nvCxnSpPr>
          <p:cNvPr id="108" name="직선 연결선 107"/>
          <p:cNvCxnSpPr>
            <a:cxnSpLocks/>
          </p:cNvCxnSpPr>
          <p:nvPr/>
        </p:nvCxnSpPr>
        <p:spPr>
          <a:xfrm>
            <a:off x="612921" y="4926360"/>
            <a:ext cx="6576879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608138" y="5255727"/>
            <a:ext cx="691801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>
            <a:off x="819969" y="5818974"/>
            <a:ext cx="5824711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admin 2017-01-01 16:10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안녕하세요 기부자님 저희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페이지을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이용해 주셔서 감사합니다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앞으로 더욱 좋은 프로젝트 보여드리겠습니다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613471" y="5826459"/>
            <a:ext cx="37098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└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직사각형 113"/>
          <p:cNvSpPr>
            <a:spLocks noChangeArrowheads="1"/>
          </p:cNvSpPr>
          <p:nvPr/>
        </p:nvSpPr>
        <p:spPr bwMode="auto">
          <a:xfrm>
            <a:off x="651570" y="5329533"/>
            <a:ext cx="5619834" cy="49506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띄어쓰기를 포함하여 최대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000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자까지 작성할 수 있습니다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욕설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프로젝트에 무관한 글 등은 관리자에 의해 삭제됩니다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5" name="직사각형 114"/>
          <p:cNvSpPr>
            <a:spLocks noChangeArrowheads="1"/>
          </p:cNvSpPr>
          <p:nvPr/>
        </p:nvSpPr>
        <p:spPr bwMode="auto">
          <a:xfrm>
            <a:off x="6320433" y="5329533"/>
            <a:ext cx="909042" cy="49506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등록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1737354" y="500077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9" name="직선 연결선 118"/>
          <p:cNvCxnSpPr/>
          <p:nvPr/>
        </p:nvCxnSpPr>
        <p:spPr>
          <a:xfrm>
            <a:off x="234380" y="6366520"/>
            <a:ext cx="7338255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234380" y="1326090"/>
            <a:ext cx="7338255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092174"/>
              </p:ext>
            </p:extLst>
          </p:nvPr>
        </p:nvGraphicFramePr>
        <p:xfrm>
          <a:off x="180975" y="595563"/>
          <a:ext cx="2987040" cy="313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1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Story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Comment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" name="직사각형 79"/>
          <p:cNvSpPr/>
          <p:nvPr/>
        </p:nvSpPr>
        <p:spPr>
          <a:xfrm>
            <a:off x="190947" y="1052736"/>
            <a:ext cx="33778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| Comment  :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기부하지 않아도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응원글을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남길 수 있습니다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554409" y="2941420"/>
            <a:ext cx="3512393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2017-01-01  12:48:26 | publishing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XXXXXXXXXXXXXXXXXXXXXXXXXXXXXXXXXX…..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52275" y="1495854"/>
            <a:ext cx="3512393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2020-01-01  12:48:26 | publishing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프로젝트 기부했습니다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응원합니다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텍스트 개체 틀 2"/>
          <p:cNvSpPr txBox="1">
            <a:spLocks/>
          </p:cNvSpPr>
          <p:nvPr/>
        </p:nvSpPr>
        <p:spPr>
          <a:xfrm>
            <a:off x="0" y="269"/>
            <a:ext cx="7545289" cy="31591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1100" b="0" kern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프로젝트 소개</a:t>
            </a:r>
            <a:r>
              <a:rPr lang="en-US" altLang="ko-KR" dirty="0"/>
              <a:t>&gt; </a:t>
            </a:r>
            <a:r>
              <a:rPr lang="ko-KR" altLang="en-US" dirty="0"/>
              <a:t>리스트 </a:t>
            </a:r>
            <a:r>
              <a:rPr lang="en-US" altLang="ko-KR" dirty="0"/>
              <a:t>&gt; </a:t>
            </a:r>
            <a:r>
              <a:rPr lang="ko-KR" altLang="en-US" dirty="0"/>
              <a:t>기부</a:t>
            </a:r>
            <a:r>
              <a:rPr lang="en-US" altLang="ko-KR" dirty="0"/>
              <a:t>/</a:t>
            </a:r>
            <a:r>
              <a:rPr lang="ko-KR" altLang="en-US" dirty="0" err="1"/>
              <a:t>펀딩</a:t>
            </a:r>
            <a:r>
              <a:rPr lang="ko-KR" altLang="en-US" dirty="0"/>
              <a:t> 프로젝트 소개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5" name="타원 84"/>
          <p:cNvSpPr/>
          <p:nvPr/>
        </p:nvSpPr>
        <p:spPr>
          <a:xfrm>
            <a:off x="344489" y="138785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1865700" y="64478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488529" y="602131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3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3543147" y="3711778"/>
            <a:ext cx="2602578" cy="1397000"/>
            <a:chOff x="595686" y="1261242"/>
            <a:chExt cx="3231318" cy="1376346"/>
          </a:xfrm>
        </p:grpSpPr>
        <p:sp>
          <p:nvSpPr>
            <p:cNvPr id="99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7" y="1495470"/>
              <a:ext cx="3222246" cy="11421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0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4"/>
              </p:custDataLst>
            </p:nvPr>
          </p:nvSpPr>
          <p:spPr>
            <a:xfrm>
              <a:off x="1461385" y="1523620"/>
              <a:ext cx="2365619" cy="689003"/>
            </a:xfrm>
            <a:prstGeom prst="rect">
              <a:avLst/>
            </a:prstGeom>
            <a:noFill/>
          </p:spPr>
          <p:txBody>
            <a:bodyPr wrap="square" lIns="73152" tIns="36576" rIns="73152" bIns="36576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latin typeface="맑은 고딕" pitchFamily="50" charset="-127"/>
                  <a:ea typeface="맑은 고딕" pitchFamily="50" charset="-127"/>
                </a:rPr>
                <a:t>댓글달기는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 로그인 후 </a:t>
              </a:r>
              <a:endParaRPr lang="en-US" altLang="ko-KR" sz="900" dirty="0"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이용 가능합니다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101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6" y="1261242"/>
              <a:ext cx="3222247" cy="23422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chemeClr val="tx1"/>
                  </a:solidFill>
                  <a:latin typeface="맑은 고딕" pitchFamily="50" charset="-127"/>
                  <a:cs typeface="Segoe UI" panose="020B0502040204020203" pitchFamily="34" charset="0"/>
                </a:rPr>
                <a:t>Confirm 7-1</a:t>
              </a:r>
            </a:p>
          </p:txBody>
        </p:sp>
        <p:sp>
          <p:nvSpPr>
            <p:cNvPr id="107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3556103" y="1331436"/>
              <a:ext cx="122203" cy="9384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118" name="Icons"/>
            <p:cNvGrpSpPr/>
            <p:nvPr/>
          </p:nvGrpSpPr>
          <p:grpSpPr>
            <a:xfrm>
              <a:off x="816498" y="1663674"/>
              <a:ext cx="567653" cy="431282"/>
              <a:chOff x="816498" y="1663674"/>
              <a:chExt cx="567653" cy="431282"/>
            </a:xfrm>
          </p:grpSpPr>
          <p:sp>
            <p:nvSpPr>
              <p:cNvPr id="125" name="Info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53949" y="1705512"/>
                <a:ext cx="492753" cy="389444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816498" y="1664455"/>
                <a:ext cx="567653" cy="38944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27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852963" y="1664455"/>
                <a:ext cx="494726" cy="38944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28" name="Question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852965" y="1663674"/>
                <a:ext cx="494725" cy="391006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22" name="Buttons"/>
            <p:cNvGrpSpPr/>
            <p:nvPr/>
          </p:nvGrpSpPr>
          <p:grpSpPr>
            <a:xfrm>
              <a:off x="987563" y="2250955"/>
              <a:ext cx="2597118" cy="366607"/>
              <a:chOff x="987563" y="2250955"/>
              <a:chExt cx="2597118" cy="366607"/>
            </a:xfrm>
          </p:grpSpPr>
          <p:sp>
            <p:nvSpPr>
              <p:cNvPr id="123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2761475" y="2250955"/>
                <a:ext cx="823206" cy="236832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취소</a:t>
                </a:r>
                <a:endParaRPr lang="en-US" sz="900" dirty="0">
                  <a:solidFill>
                    <a:schemeClr val="tx1"/>
                  </a:solidFill>
                  <a:effectLst/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24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987563" y="2380732"/>
                <a:ext cx="823206" cy="236830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맑은 고딕" pitchFamily="50" charset="-127"/>
                    <a:cs typeface="Segoe UI" panose="020B0502040204020203" pitchFamily="34" charset="0"/>
                  </a:rPr>
                  <a:t>Abort</a:t>
                </a:r>
                <a:endParaRPr lang="en-US" sz="900" dirty="0">
                  <a:solidFill>
                    <a:schemeClr val="tx1"/>
                  </a:solidFill>
                  <a:effectLst/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29" name="타원 128"/>
          <p:cNvSpPr/>
          <p:nvPr/>
        </p:nvSpPr>
        <p:spPr>
          <a:xfrm>
            <a:off x="6390724" y="546906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Button 1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4562143" y="4716906"/>
            <a:ext cx="663029" cy="240386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  <a:effectLst/>
                <a:latin typeface="맑은 고딕" pitchFamily="50" charset="-127"/>
                <a:cs typeface="Segoe UI" panose="020B0502040204020203" pitchFamily="34" charset="0"/>
              </a:rPr>
              <a:t>확인</a:t>
            </a:r>
            <a:endParaRPr lang="en-US" sz="900" dirty="0">
              <a:solidFill>
                <a:schemeClr val="tx1"/>
              </a:solidFill>
              <a:effectLst/>
              <a:latin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4520952" y="472853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7646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프로젝트 참여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1693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4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995602" y="764672"/>
            <a:ext cx="602302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&gt; </a:t>
            </a:r>
            <a:r>
              <a:rPr lang="ko-KR" altLang="en-US" dirty="0"/>
              <a:t>참여 </a:t>
            </a:r>
            <a:r>
              <a:rPr lang="en-US" altLang="ko-KR" dirty="0"/>
              <a:t>(</a:t>
            </a:r>
            <a:r>
              <a:rPr lang="ko-KR" altLang="en-US" dirty="0"/>
              <a:t>기부</a:t>
            </a:r>
            <a:r>
              <a:rPr lang="en-US" altLang="ko-KR" dirty="0"/>
              <a:t>) - 1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20552" y="444753"/>
            <a:ext cx="29468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참여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기부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992561" y="5949280"/>
            <a:ext cx="6120680" cy="901849"/>
            <a:chOff x="56456" y="5689823"/>
            <a:chExt cx="7639049" cy="901849"/>
          </a:xfrm>
        </p:grpSpPr>
        <p:sp>
          <p:nvSpPr>
            <p:cNvPr id="35" name="직사각형 34"/>
            <p:cNvSpPr/>
            <p:nvPr/>
          </p:nvSpPr>
          <p:spPr bwMode="auto">
            <a:xfrm>
              <a:off x="56456" y="5689823"/>
              <a:ext cx="7639049" cy="901849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 w="9525" algn="ctr">
              <a:noFill/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36" name="Cutout"/>
            <p:cNvGrpSpPr/>
            <p:nvPr/>
          </p:nvGrpSpPr>
          <p:grpSpPr>
            <a:xfrm rot="16200000">
              <a:off x="3701055" y="2256734"/>
              <a:ext cx="348681" cy="7572988"/>
              <a:chOff x="6402388" y="1584325"/>
              <a:chExt cx="348681" cy="933450"/>
            </a:xfrm>
            <a:solidFill>
              <a:srgbClr val="FFFFFF"/>
            </a:solidFill>
          </p:grpSpPr>
          <p:sp>
            <p:nvSpPr>
              <p:cNvPr id="37" name="Fill"/>
              <p:cNvSpPr>
                <a:spLocks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Border"/>
              <p:cNvSpPr>
                <a:spLocks noEditPoints="1"/>
              </p:cNvSpPr>
              <p:nvPr/>
            </p:nvSpPr>
            <p:spPr bwMode="auto">
              <a:xfrm>
                <a:off x="6402389" y="1584325"/>
                <a:ext cx="348680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D3F9A95-275D-43D6-BD63-F238BBB3E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053333"/>
              </p:ext>
            </p:extLst>
          </p:nvPr>
        </p:nvGraphicFramePr>
        <p:xfrm>
          <a:off x="1015502" y="3219872"/>
          <a:ext cx="6048525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6216" marB="76216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2432" marR="152432" marT="76216" marB="7621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연락처</a:t>
                      </a:r>
                      <a:endParaRPr lang="en-US" altLang="ko-KR" sz="100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6216" marB="76216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</a:t>
                      </a:r>
                      <a:r>
                        <a:rPr lang="ko-KR" altLang="en-US" sz="9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사항을 </a:t>
                      </a:r>
                      <a:r>
                        <a:rPr lang="en-US" altLang="ko-KR" sz="9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SMS</a:t>
                      </a:r>
                      <a:r>
                        <a:rPr lang="ko-KR" altLang="en-US" sz="9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 알려드립니다</a:t>
                      </a:r>
                      <a:r>
                        <a:rPr lang="en-US" altLang="ko-KR" sz="9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2432" marR="152432" marT="76216" marB="7621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7FB0A469-D973-4815-BC03-A2E39B41A773}"/>
              </a:ext>
            </a:extLst>
          </p:cNvPr>
          <p:cNvSpPr/>
          <p:nvPr/>
        </p:nvSpPr>
        <p:spPr>
          <a:xfrm>
            <a:off x="1003695" y="2924944"/>
            <a:ext cx="15495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주문자 정보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7D2AEFE-16B2-4CF0-97D1-F3ED32CD381A}"/>
              </a:ext>
            </a:extLst>
          </p:cNvPr>
          <p:cNvGrpSpPr/>
          <p:nvPr/>
        </p:nvGrpSpPr>
        <p:grpSpPr>
          <a:xfrm>
            <a:off x="2312621" y="3736796"/>
            <a:ext cx="1990527" cy="270000"/>
            <a:chOff x="2840169" y="2474504"/>
            <a:chExt cx="1990527" cy="270000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23A1A95-F34E-41E0-9FE1-497D70292E4D}"/>
                </a:ext>
              </a:extLst>
            </p:cNvPr>
            <p:cNvGrpSpPr/>
            <p:nvPr/>
          </p:nvGrpSpPr>
          <p:grpSpPr>
            <a:xfrm>
              <a:off x="2840169" y="2474504"/>
              <a:ext cx="1990527" cy="270000"/>
              <a:chOff x="2840169" y="1864059"/>
              <a:chExt cx="1990527" cy="270000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34860796-2EE8-40D0-A753-6F10F1BBF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0616" y="1864059"/>
                <a:ext cx="540000" cy="270000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</p:spPr>
            <p:txBody>
              <a:bodyPr wrap="none" lIns="36000" tIns="36000" rIns="36000" bIns="3600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68D669CF-12EA-45A3-AE35-AEC6407D2A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0169" y="1864059"/>
                <a:ext cx="540000" cy="270000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</p:spPr>
            <p:txBody>
              <a:bodyPr wrap="none" lIns="36000" tIns="36000" rIns="36000" bIns="3600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endParaRPr lang="ko-KR" altLang="en-US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3DF2DDB-AA74-4F21-A385-539B7D639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0696" y="1864059"/>
                <a:ext cx="540000" cy="270000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</p:spPr>
            <p:txBody>
              <a:bodyPr wrap="none" lIns="36000" tIns="36000" rIns="36000" bIns="3600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2532754-5856-488D-A803-CF697970A9FC}"/>
                </a:ext>
              </a:extLst>
            </p:cNvPr>
            <p:cNvSpPr txBox="1"/>
            <p:nvPr/>
          </p:nvSpPr>
          <p:spPr>
            <a:xfrm>
              <a:off x="3454126" y="2528651"/>
              <a:ext cx="5290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-</a:t>
              </a:r>
              <a:endParaRPr lang="ko-KR" altLang="en-US" sz="10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5B5797E-372C-44B2-B22C-BCEF8239CB60}"/>
                </a:ext>
              </a:extLst>
            </p:cNvPr>
            <p:cNvSpPr txBox="1"/>
            <p:nvPr/>
          </p:nvSpPr>
          <p:spPr>
            <a:xfrm>
              <a:off x="4178439" y="2528651"/>
              <a:ext cx="5290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-</a:t>
              </a:r>
              <a:endParaRPr lang="ko-KR" altLang="en-US" sz="1000" dirty="0"/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880ABD2-B86E-40DA-930B-7FD4752E1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2622" y="3291248"/>
            <a:ext cx="932590" cy="270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회원 이름</a:t>
            </a:r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cs typeface="Segoe UI" panose="020B0502040204020203" pitchFamily="34" charset="0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382162D-C927-4CBD-8110-CF6673E22B52}"/>
              </a:ext>
            </a:extLst>
          </p:cNvPr>
          <p:cNvGrpSpPr/>
          <p:nvPr/>
        </p:nvGrpSpPr>
        <p:grpSpPr>
          <a:xfrm>
            <a:off x="8005529" y="503809"/>
            <a:ext cx="1661899" cy="476919"/>
            <a:chOff x="8005529" y="2434127"/>
            <a:chExt cx="1661899" cy="566382"/>
          </a:xfrm>
        </p:grpSpPr>
        <p:sp>
          <p:nvSpPr>
            <p:cNvPr id="49" name="모서리가 둥근 직사각형 93">
              <a:extLst>
                <a:ext uri="{FF2B5EF4-FFF2-40B4-BE49-F238E27FC236}">
                  <a16:creationId xmlns:a16="http://schemas.microsoft.com/office/drawing/2014/main" id="{FC053D41-203F-4723-9C91-12895F6B9F37}"/>
                </a:ext>
              </a:extLst>
            </p:cNvPr>
            <p:cNvSpPr/>
            <p:nvPr/>
          </p:nvSpPr>
          <p:spPr>
            <a:xfrm>
              <a:off x="9244079" y="2434127"/>
              <a:ext cx="423349" cy="566381"/>
            </a:xfrm>
            <a:prstGeom prst="roundRect">
              <a:avLst>
                <a:gd name="adj" fmla="val 18768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36000" bIns="0" rtlCol="0" anchor="ctr"/>
            <a:lstStyle/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화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면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안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내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7820C3A-D067-4214-8E23-21872C3B4471}"/>
                </a:ext>
              </a:extLst>
            </p:cNvPr>
            <p:cNvSpPr/>
            <p:nvPr/>
          </p:nvSpPr>
          <p:spPr>
            <a:xfrm>
              <a:off x="8005529" y="2434127"/>
              <a:ext cx="1436921" cy="56638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591AAE4-0679-4AA4-9492-3E8E67472A7F}"/>
                </a:ext>
              </a:extLst>
            </p:cNvPr>
            <p:cNvSpPr/>
            <p:nvPr/>
          </p:nvSpPr>
          <p:spPr>
            <a:xfrm>
              <a:off x="8027193" y="2497682"/>
              <a:ext cx="1397321" cy="237523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390E4695-54E3-4D84-AA9F-FC57BC519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492669"/>
              </p:ext>
            </p:extLst>
          </p:nvPr>
        </p:nvGraphicFramePr>
        <p:xfrm>
          <a:off x="1016968" y="1214494"/>
          <a:ext cx="6023026" cy="1420605"/>
        </p:xfrm>
        <a:graphic>
          <a:graphicData uri="http://schemas.openxmlformats.org/drawingml/2006/table">
            <a:tbl>
              <a:tblPr/>
              <a:tblGrid>
                <a:gridCol w="1059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774">
                  <a:extLst>
                    <a:ext uri="{9D8B030D-6E8A-4147-A177-3AD203B41FA5}">
                      <a16:colId xmlns:a16="http://schemas.microsoft.com/office/drawing/2014/main" val="3510785072"/>
                    </a:ext>
                  </a:extLst>
                </a:gridCol>
                <a:gridCol w="24170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75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0605">
                <a:tc gridSpan="4"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518" marR="7518" marT="75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518" marR="7518" marT="75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rowSpan="3"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프로젝트명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옵션번호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{</a:t>
                      </a:r>
                      <a:r>
                        <a:rPr lang="ko-KR" altLang="en-US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옵션명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옵션가격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</a:p>
                  </a:txBody>
                  <a:tcPr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수량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</a:p>
                  </a:txBody>
                  <a:tcPr marL="90000" marR="270000" marT="46800" marB="46800"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518" marR="7518" marT="751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금액</a:t>
                      </a:r>
                    </a:p>
                  </a:txBody>
                  <a:tcPr marL="90000" marR="2700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옵션가격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수량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lang="ko-KR" altLang="en-US" sz="5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270000" marT="0" marB="0" anchor="ctr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4CCD3616-2BCC-4472-8D91-D2E34DBC83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397543"/>
              </p:ext>
            </p:extLst>
          </p:nvPr>
        </p:nvGraphicFramePr>
        <p:xfrm>
          <a:off x="1136672" y="1632589"/>
          <a:ext cx="864000" cy="936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000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759" marR="65759" marT="32880" marB="3288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직사각형 58">
            <a:extLst>
              <a:ext uri="{FF2B5EF4-FFF2-40B4-BE49-F238E27FC236}">
                <a16:creationId xmlns:a16="http://schemas.microsoft.com/office/drawing/2014/main" id="{DC19007F-F8B1-4F8B-AE73-F89832559D3A}"/>
              </a:ext>
            </a:extLst>
          </p:cNvPr>
          <p:cNvSpPr/>
          <p:nvPr/>
        </p:nvSpPr>
        <p:spPr>
          <a:xfrm>
            <a:off x="1244845" y="2039034"/>
            <a:ext cx="647654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썸네일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722A84E-BD14-42AD-8DE2-351D6CEE1284}"/>
              </a:ext>
            </a:extLst>
          </p:cNvPr>
          <p:cNvSpPr/>
          <p:nvPr/>
        </p:nvSpPr>
        <p:spPr>
          <a:xfrm>
            <a:off x="976510" y="908720"/>
            <a:ext cx="196026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참여 정보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5359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731067"/>
              </p:ext>
            </p:extLst>
          </p:nvPr>
        </p:nvGraphicFramePr>
        <p:xfrm>
          <a:off x="992560" y="1649752"/>
          <a:ext cx="6048000" cy="2018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결제 금액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6216" marB="76216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152432" marR="152432" marT="76216" marB="76216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결제 방식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6216" marB="76216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·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입금은행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·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입금자명</a:t>
                      </a:r>
                      <a:endParaRPr lang="en-US" altLang="ko-KR" sz="1000" dirty="0">
                        <a:latin typeface="맑은 고딕" pitchFamily="50" charset="-127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400" dirty="0">
                        <a:latin typeface="맑은 고딕" pitchFamily="50" charset="-127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latin typeface="맑은 고딕" pitchFamily="50" charset="-127"/>
                          <a:ea typeface="+mn-ea"/>
                        </a:rPr>
                        <a:t>※ 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+mn-ea"/>
                        </a:rPr>
                        <a:t>정확한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+mn-ea"/>
                        </a:rPr>
                        <a:t>입금자명을 입력해주세요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+mn-ea"/>
                        </a:rPr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itchFamily="50" charset="-127"/>
                          <a:ea typeface="+mn-ea"/>
                        </a:rPr>
                        <a:t>※ 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+mn-ea"/>
                        </a:rPr>
                        <a:t>기부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+mn-ea"/>
                        </a:rPr>
                        <a:t>무통장입금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+mn-ea"/>
                        </a:rPr>
                        <a:t>)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+mn-ea"/>
                        </a:rPr>
                        <a:t>는 입금 즉시 결제됩니다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+mn-ea"/>
                        </a:rPr>
                        <a:t>. </a:t>
                      </a:r>
                    </a:p>
                  </a:txBody>
                  <a:tcPr marL="152432" marR="152432" marT="76216" marB="76216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1" name="그룹 60"/>
          <p:cNvGrpSpPr/>
          <p:nvPr/>
        </p:nvGrpSpPr>
        <p:grpSpPr>
          <a:xfrm>
            <a:off x="992561" y="306690"/>
            <a:ext cx="6120680" cy="901849"/>
            <a:chOff x="56456" y="5689823"/>
            <a:chExt cx="7639049" cy="901849"/>
          </a:xfrm>
        </p:grpSpPr>
        <p:sp>
          <p:nvSpPr>
            <p:cNvPr id="88" name="직사각형 87"/>
            <p:cNvSpPr/>
            <p:nvPr/>
          </p:nvSpPr>
          <p:spPr bwMode="auto">
            <a:xfrm>
              <a:off x="56456" y="5689823"/>
              <a:ext cx="7639049" cy="901849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 w="9525" algn="ctr">
              <a:noFill/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9" name="Cutout"/>
            <p:cNvGrpSpPr/>
            <p:nvPr/>
          </p:nvGrpSpPr>
          <p:grpSpPr>
            <a:xfrm rot="16200000">
              <a:off x="3701055" y="2256734"/>
              <a:ext cx="348681" cy="7572988"/>
              <a:chOff x="6402388" y="1584325"/>
              <a:chExt cx="348681" cy="933450"/>
            </a:xfrm>
            <a:solidFill>
              <a:srgbClr val="FFFFFF"/>
            </a:solidFill>
          </p:grpSpPr>
          <p:sp>
            <p:nvSpPr>
              <p:cNvPr id="90" name="Fill"/>
              <p:cNvSpPr>
                <a:spLocks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91" name="Border"/>
              <p:cNvSpPr>
                <a:spLocks noEditPoints="1"/>
              </p:cNvSpPr>
              <p:nvPr/>
            </p:nvSpPr>
            <p:spPr bwMode="auto">
              <a:xfrm>
                <a:off x="6402389" y="1584325"/>
                <a:ext cx="348680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2" name="직사각형 21"/>
          <p:cNvSpPr/>
          <p:nvPr/>
        </p:nvSpPr>
        <p:spPr>
          <a:xfrm>
            <a:off x="7768126" y="315912"/>
            <a:ext cx="2137874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임금계좌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드롭다운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결제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입력정보 검증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③참조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주문완료 페이지로 이동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20552" y="1340768"/>
            <a:ext cx="28083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결제 금액 확인 및 결제 방법 선택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6321152" y="4311088"/>
            <a:ext cx="720000" cy="252000"/>
          </a:xfrm>
          <a:prstGeom prst="roundRect">
            <a:avLst>
              <a:gd name="adj" fmla="val 766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결제</a:t>
            </a:r>
            <a:endParaRPr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992559" y="4311088"/>
            <a:ext cx="720000" cy="252000"/>
          </a:xfrm>
          <a:prstGeom prst="roundRect">
            <a:avLst>
              <a:gd name="adj" fmla="val 1066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&gt; </a:t>
            </a:r>
            <a:r>
              <a:rPr lang="ko-KR" altLang="en-US" dirty="0"/>
              <a:t>참여</a:t>
            </a:r>
            <a:r>
              <a:rPr lang="en-US" altLang="ko-KR" dirty="0"/>
              <a:t> (</a:t>
            </a:r>
            <a:r>
              <a:rPr lang="ko-KR" altLang="en-US" dirty="0"/>
              <a:t>기부</a:t>
            </a:r>
            <a:r>
              <a:rPr lang="en-US" altLang="ko-KR" dirty="0"/>
              <a:t>) - 2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296324" y="2132856"/>
            <a:ext cx="863735" cy="212366"/>
            <a:chOff x="2996948" y="2972265"/>
            <a:chExt cx="863735" cy="212366"/>
          </a:xfrm>
        </p:grpSpPr>
        <p:grpSp>
          <p:nvGrpSpPr>
            <p:cNvPr id="47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  <p:cNvGrpSpPr/>
            <p:nvPr>
              <p:custDataLst>
                <p:tags r:id="rId6"/>
              </p:custDataLst>
            </p:nvPr>
          </p:nvGrpSpPr>
          <p:grpSpPr>
            <a:xfrm>
              <a:off x="2996948" y="2972265"/>
              <a:ext cx="863735" cy="212366"/>
              <a:chOff x="593892" y="1585163"/>
              <a:chExt cx="863735" cy="212366"/>
            </a:xfrm>
          </p:grpSpPr>
          <p:sp>
            <p:nvSpPr>
              <p:cNvPr id="50" name="Circle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7"/>
                </p:custDataLst>
              </p:nvPr>
            </p:nvSpPr>
            <p:spPr>
              <a:xfrm>
                <a:off x="593892" y="1624671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Check" descr="&lt;Tags&gt;&lt;SMARTRESIZEANCHORS&gt;None,None,Absolute,None&lt;/SMARTRESIZEANCHORS&gt;&lt;/Tags&gt;" hidden="1"/>
              <p:cNvSpPr/>
              <p:nvPr/>
            </p:nvSpPr>
            <p:spPr>
              <a:xfrm>
                <a:off x="631198" y="1661977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2" name="Label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692738" y="1585163"/>
                <a:ext cx="764889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rPr>
                  <a:t>무통장 입금</a:t>
                </a:r>
                <a:endParaRPr lang="en-US" sz="90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6" name="Check" descr="&lt;Tags&gt;&lt;SMARTRESIZEANCHORS&gt;None,None,Absolute,None&lt;/SMARTRESIZEANCHORS&gt;&lt;/Tags&gt;"/>
            <p:cNvSpPr/>
            <p:nvPr/>
          </p:nvSpPr>
          <p:spPr>
            <a:xfrm>
              <a:off x="3036912" y="3049079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85" name="Check" descr="&lt;Tags&gt;&lt;SMARTRESIZEANCHORS&gt;None,None,Absolute,None&lt;/SMARTRESIZEANCHORS&gt;&lt;/Tags&gt;" hidden="1"/>
          <p:cNvSpPr/>
          <p:nvPr/>
        </p:nvSpPr>
        <p:spPr>
          <a:xfrm>
            <a:off x="3145104" y="3489374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02" name="직사각형 101"/>
          <p:cNvSpPr>
            <a:spLocks noChangeArrowheads="1"/>
          </p:cNvSpPr>
          <p:nvPr/>
        </p:nvSpPr>
        <p:spPr bwMode="auto">
          <a:xfrm>
            <a:off x="2288704" y="1735119"/>
            <a:ext cx="1017199" cy="25372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결제금액</a:t>
            </a: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6906308" y="422108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+mj-lt"/>
                <a:ea typeface="양재참숯체B" panose="02020603020101020101" pitchFamily="18" charset="-127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j-lt"/>
              <a:ea typeface="양재참숯체B" panose="02020603020101020101" pitchFamily="18" charset="-127"/>
            </a:endParaRPr>
          </a:p>
        </p:txBody>
      </p:sp>
      <p:grpSp>
        <p:nvGrpSpPr>
          <p:cNvPr id="59" name="Drop-Down Box" descr="&lt;SmartSettings&gt;&lt;SmartResize enabled=&quot;True&quot; minWidth=&quot;18&quot; minHeight=&quot;7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3152800" y="2535430"/>
            <a:ext cx="2160000" cy="216002"/>
            <a:chOff x="595685" y="1550072"/>
            <a:chExt cx="1368146" cy="217281"/>
          </a:xfrm>
          <a:solidFill>
            <a:srgbClr val="FFFFFF"/>
          </a:solidFill>
        </p:grpSpPr>
        <p:sp>
          <p:nvSpPr>
            <p:cNvPr id="62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5" y="1550072"/>
              <a:ext cx="1263009" cy="217280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입금 은행을 선택하세요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.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3" name="Arrow Box" descr="&lt;SmartSettings&gt;&lt;SmartResize anchorLeft=&quot;Non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1858693" y="1550073"/>
              <a:ext cx="105138" cy="217280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4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1890990" y="1653928"/>
              <a:ext cx="40543" cy="3639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7" name="Text Box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2"/>
            </p:custDataLst>
          </p:nvPr>
        </p:nvSpPr>
        <p:spPr>
          <a:xfrm>
            <a:off x="3152800" y="2852960"/>
            <a:ext cx="1116000" cy="216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홍길동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5229805" y="23488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+mj-lt"/>
                <a:ea typeface="양재참숯체B" panose="02020603020101020101" pitchFamily="18" charset="-127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j-lt"/>
              <a:ea typeface="양재참숯체B" panose="02020603020101020101" pitchFamily="18" charset="-127"/>
            </a:endParaRPr>
          </a:p>
        </p:txBody>
      </p: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495382"/>
              </p:ext>
            </p:extLst>
          </p:nvPr>
        </p:nvGraphicFramePr>
        <p:xfrm>
          <a:off x="2241079" y="4671128"/>
          <a:ext cx="3960440" cy="685874"/>
        </p:xfrm>
        <a:graphic>
          <a:graphicData uri="http://schemas.openxmlformats.org/drawingml/2006/table">
            <a:tbl>
              <a:tblPr/>
              <a:tblGrid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57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Action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Type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Message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클릭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입금은행 </a:t>
                      </a:r>
                      <a:r>
                        <a:rPr lang="ko-KR" altLang="en-US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입금은행를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선택해주세요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입금자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명 </a:t>
                      </a:r>
                      <a:r>
                        <a:rPr lang="ko-KR" altLang="en-US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입금자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명을 입력해주세요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  <a:p>
                      <a:pPr algn="ctr" fontAlgn="ctr"/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4" name="타원 103"/>
          <p:cNvSpPr/>
          <p:nvPr/>
        </p:nvSpPr>
        <p:spPr>
          <a:xfrm>
            <a:off x="2144688" y="458112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+mj-lt"/>
                <a:ea typeface="양재참숯체B" panose="02020603020101020101" pitchFamily="18" charset="-127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j-lt"/>
              <a:ea typeface="양재참숯체B" panose="02020603020101020101" pitchFamily="18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356805C-AF83-4122-B9A8-89A86CAB1C1D}"/>
              </a:ext>
            </a:extLst>
          </p:cNvPr>
          <p:cNvGrpSpPr/>
          <p:nvPr/>
        </p:nvGrpSpPr>
        <p:grpSpPr>
          <a:xfrm>
            <a:off x="8005529" y="503809"/>
            <a:ext cx="1661899" cy="476919"/>
            <a:chOff x="8005529" y="2434127"/>
            <a:chExt cx="1661899" cy="566382"/>
          </a:xfrm>
        </p:grpSpPr>
        <p:sp>
          <p:nvSpPr>
            <p:cNvPr id="37" name="모서리가 둥근 직사각형 93">
              <a:extLst>
                <a:ext uri="{FF2B5EF4-FFF2-40B4-BE49-F238E27FC236}">
                  <a16:creationId xmlns:a16="http://schemas.microsoft.com/office/drawing/2014/main" id="{FE961273-0728-4AFA-897E-741D732D5EE1}"/>
                </a:ext>
              </a:extLst>
            </p:cNvPr>
            <p:cNvSpPr/>
            <p:nvPr/>
          </p:nvSpPr>
          <p:spPr>
            <a:xfrm>
              <a:off x="9244079" y="2434127"/>
              <a:ext cx="423349" cy="566381"/>
            </a:xfrm>
            <a:prstGeom prst="roundRect">
              <a:avLst>
                <a:gd name="adj" fmla="val 18768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36000" bIns="0" rtlCol="0" anchor="ctr"/>
            <a:lstStyle/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화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면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안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내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CD1A893-7E38-43A8-9BF6-573081BAD64A}"/>
                </a:ext>
              </a:extLst>
            </p:cNvPr>
            <p:cNvSpPr/>
            <p:nvPr/>
          </p:nvSpPr>
          <p:spPr>
            <a:xfrm>
              <a:off x="8005529" y="2434127"/>
              <a:ext cx="1436921" cy="56638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8115A28-FDC4-41F7-A60C-5D0604458AF7}"/>
                </a:ext>
              </a:extLst>
            </p:cNvPr>
            <p:cNvSpPr/>
            <p:nvPr/>
          </p:nvSpPr>
          <p:spPr>
            <a:xfrm>
              <a:off x="8027193" y="2719747"/>
              <a:ext cx="1397321" cy="237523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2012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7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&gt; </a:t>
            </a:r>
            <a:r>
              <a:rPr lang="ko-KR" altLang="en-US" dirty="0"/>
              <a:t>참여 완료 </a:t>
            </a:r>
            <a:r>
              <a:rPr lang="en-US" altLang="ko-KR" dirty="0"/>
              <a:t>(</a:t>
            </a:r>
            <a:r>
              <a:rPr lang="ko-KR" altLang="en-US" dirty="0"/>
              <a:t>기부</a:t>
            </a:r>
            <a:r>
              <a:rPr lang="en-US" altLang="ko-KR" dirty="0"/>
              <a:t>) - 1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60999" y="750988"/>
            <a:ext cx="561662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참여가 완료되었습니다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. [</a:t>
            </a:r>
            <a:r>
              <a:rPr lang="ko-KR" altLang="en-US" sz="900" b="1" dirty="0" err="1">
                <a:latin typeface="맑은 고딕" pitchFamily="50" charset="-127"/>
                <a:ea typeface="맑은 고딕" pitchFamily="50" charset="-127"/>
              </a:rPr>
              <a:t>프로젝트명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에 참여해 주셔서 감사합니다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참여 내역은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마이 페이지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프로젝트 내역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에서 다시 확인할 수 있습니다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200936"/>
              </p:ext>
            </p:extLst>
          </p:nvPr>
        </p:nvGraphicFramePr>
        <p:xfrm>
          <a:off x="1040524" y="3604295"/>
          <a:ext cx="6048000" cy="868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2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5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endParaRPr lang="en-US" altLang="ko-KR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76216" marB="76216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</a:p>
                  </a:txBody>
                  <a:tcPr marL="152432" marR="152432" marT="76216" marB="76216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연락처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76216" marB="76216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010-000-0000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2432" marR="152432" marT="76216" marB="76216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결제일시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76216" marB="76216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9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결제진행 완료즉시</a:t>
                      </a:r>
                      <a:r>
                        <a:rPr lang="ko-KR" altLang="en-US" sz="900" b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2432" marR="152432" marT="76216" marB="76216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직사각형 52"/>
          <p:cNvSpPr/>
          <p:nvPr/>
        </p:nvSpPr>
        <p:spPr>
          <a:xfrm>
            <a:off x="932901" y="3356992"/>
            <a:ext cx="15495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참여자 정보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314382"/>
              </p:ext>
            </p:extLst>
          </p:nvPr>
        </p:nvGraphicFramePr>
        <p:xfrm>
          <a:off x="1048932" y="1697693"/>
          <a:ext cx="6047999" cy="1391274"/>
        </p:xfrm>
        <a:graphic>
          <a:graphicData uri="http://schemas.openxmlformats.org/drawingml/2006/table">
            <a:tbl>
              <a:tblPr/>
              <a:tblGrid>
                <a:gridCol w="1023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0285">
                  <a:extLst>
                    <a:ext uri="{9D8B030D-6E8A-4147-A177-3AD203B41FA5}">
                      <a16:colId xmlns:a16="http://schemas.microsoft.com/office/drawing/2014/main" val="2757149596"/>
                    </a:ext>
                  </a:extLst>
                </a:gridCol>
                <a:gridCol w="790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78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1274">
                <a:tc gridSpan="3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번호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 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20170101235050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7518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18" marR="7518" marT="75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518" marR="7518" marT="75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금액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518" marR="7518" marT="7518" marB="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 rowSpan="2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518" marR="7518" marT="751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1100" dirty="0">
                          <a:latin typeface="맑은 고딕" pitchFamily="50" charset="-127"/>
                          <a:ea typeface="+mn-ea"/>
                        </a:rPr>
                        <a:t>프로젝트명</a:t>
                      </a:r>
                      <a:r>
                        <a:rPr lang="en-US" altLang="ko-KR" sz="1100" dirty="0">
                          <a:latin typeface="맑은 고딕" pitchFamily="50" charset="-127"/>
                          <a:ea typeface="+mn-ea"/>
                        </a:rPr>
                        <a:t>]</a:t>
                      </a:r>
                      <a:endParaRPr lang="en-US" altLang="ko-KR" sz="9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7518" marR="7518" marT="751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옵션가격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518" marR="7518" marT="751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수량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</a:p>
                  </a:txBody>
                  <a:tcPr marL="7518" marR="7518" marT="751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22,000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7518" marR="7518" marT="7518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518" marR="7518" marT="7518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· {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옵션번호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}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:</a:t>
                      </a:r>
                      <a:r>
                        <a:rPr lang="en-US" altLang="ko-KR" sz="9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 {</a:t>
                      </a:r>
                      <a:r>
                        <a:rPr lang="ko-KR" altLang="en-US" sz="900" baseline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옵션명</a:t>
                      </a:r>
                      <a:r>
                        <a:rPr lang="en-US" altLang="ko-KR" sz="9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}</a:t>
                      </a:r>
                      <a:endParaRPr lang="en-US" altLang="ko-KR" sz="900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7518" marR="7518" marT="751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518" marR="7518" marT="751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518" marR="7518" marT="751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518" marR="7518" marT="751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920552" y="444755"/>
            <a:ext cx="29468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참여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완료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848545" y="764672"/>
            <a:ext cx="602302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992561" y="6067786"/>
            <a:ext cx="6120680" cy="901849"/>
            <a:chOff x="56456" y="5689823"/>
            <a:chExt cx="7639049" cy="901849"/>
          </a:xfrm>
        </p:grpSpPr>
        <p:sp>
          <p:nvSpPr>
            <p:cNvPr id="47" name="직사각형 46"/>
            <p:cNvSpPr/>
            <p:nvPr/>
          </p:nvSpPr>
          <p:spPr bwMode="auto">
            <a:xfrm>
              <a:off x="56456" y="5689823"/>
              <a:ext cx="7639049" cy="901849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 w="9525" algn="ctr">
              <a:noFill/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8" name="Cutout"/>
            <p:cNvGrpSpPr/>
            <p:nvPr/>
          </p:nvGrpSpPr>
          <p:grpSpPr>
            <a:xfrm rot="16200000">
              <a:off x="3701055" y="2256734"/>
              <a:ext cx="348681" cy="7572988"/>
              <a:chOff x="6402388" y="1584325"/>
              <a:chExt cx="348681" cy="933450"/>
            </a:xfrm>
            <a:solidFill>
              <a:srgbClr val="FFFFFF"/>
            </a:solidFill>
          </p:grpSpPr>
          <p:sp>
            <p:nvSpPr>
              <p:cNvPr id="56" name="Fill"/>
              <p:cNvSpPr>
                <a:spLocks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Border"/>
              <p:cNvSpPr>
                <a:spLocks noEditPoints="1"/>
              </p:cNvSpPr>
              <p:nvPr/>
            </p:nvSpPr>
            <p:spPr bwMode="auto">
              <a:xfrm>
                <a:off x="6402389" y="1584325"/>
                <a:ext cx="348680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61" name="그룹 60"/>
          <p:cNvGrpSpPr/>
          <p:nvPr/>
        </p:nvGrpSpPr>
        <p:grpSpPr>
          <a:xfrm>
            <a:off x="8005530" y="503809"/>
            <a:ext cx="1661899" cy="566382"/>
            <a:chOff x="8005529" y="2434127"/>
            <a:chExt cx="1661899" cy="566382"/>
          </a:xfrm>
        </p:grpSpPr>
        <p:sp>
          <p:nvSpPr>
            <p:cNvPr id="62" name="모서리가 둥근 직사각형 93"/>
            <p:cNvSpPr/>
            <p:nvPr/>
          </p:nvSpPr>
          <p:spPr>
            <a:xfrm>
              <a:off x="9244079" y="2434127"/>
              <a:ext cx="423349" cy="566381"/>
            </a:xfrm>
            <a:prstGeom prst="roundRect">
              <a:avLst>
                <a:gd name="adj" fmla="val 18768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36000" bIns="0" rtlCol="0" anchor="ctr"/>
            <a:lstStyle/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화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면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안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내</a:t>
              </a: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8005529" y="2434127"/>
              <a:ext cx="1436921" cy="56638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>
                <a:lnSpc>
                  <a:spcPct val="200000"/>
                </a:lnSpc>
              </a:pPr>
              <a:r>
                <a:rPr lang="en-US" altLang="ko-KR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8027193" y="2478998"/>
              <a:ext cx="1397321" cy="247650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951951" y="1412778"/>
            <a:ext cx="10839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프로젝트 정보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112759"/>
              </p:ext>
            </p:extLst>
          </p:nvPr>
        </p:nvGraphicFramePr>
        <p:xfrm>
          <a:off x="1107160" y="2096952"/>
          <a:ext cx="720000" cy="9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759" marR="65759" marT="32880" marB="3288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1136994" y="2491679"/>
            <a:ext cx="647654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썸네일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8336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주문내역 확인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마이페이지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참여한 프로젝트 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메인으로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가기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주문 완료 후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카카오톡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알림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구매자에게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결제 정보 발송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카카오톡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내용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③참고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기획자에게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결제 정보 발송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카카오톡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내용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④ 참고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관리자에게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결제 정보 발송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카카오톡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마이페이지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주문관리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 주문 접수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내용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⑤ 참고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&gt; </a:t>
            </a:r>
            <a:r>
              <a:rPr lang="ko-KR" altLang="en-US" dirty="0"/>
              <a:t>참여 완료 </a:t>
            </a:r>
            <a:r>
              <a:rPr lang="en-US" altLang="ko-KR" dirty="0"/>
              <a:t>(</a:t>
            </a:r>
            <a:r>
              <a:rPr lang="ko-KR" altLang="en-US" dirty="0"/>
              <a:t>기부</a:t>
            </a:r>
            <a:r>
              <a:rPr lang="en-US" altLang="ko-KR" dirty="0"/>
              <a:t>) -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2000672" y="2222856"/>
            <a:ext cx="1260000" cy="27076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주문내역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521072" y="2231345"/>
            <a:ext cx="1080000" cy="25378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메인으로 가기</a:t>
            </a:r>
          </a:p>
        </p:txBody>
      </p: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1065240" y="1409656"/>
          <a:ext cx="6048000" cy="579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3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latin typeface="맑은 고딕" pitchFamily="50" charset="-127"/>
                          <a:ea typeface="맑은 고딕" pitchFamily="50" charset="-127"/>
                        </a:rPr>
                        <a:t>결제 방법</a:t>
                      </a:r>
                      <a:endParaRPr lang="en-US" altLang="ko-KR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6216" marB="76216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latin typeface="맑은 고딕" pitchFamily="50" charset="-127"/>
                          <a:ea typeface="맑은 고딕" pitchFamily="50" charset="-127"/>
                        </a:rPr>
                        <a:t>신용카드</a:t>
                      </a:r>
                    </a:p>
                  </a:txBody>
                  <a:tcPr marL="152432" marR="152432" marT="76216" marB="76216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결제 금액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6216" marB="76216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 33,500</a:t>
                      </a:r>
                      <a:r>
                        <a:rPr lang="ko-KR" altLang="en-US" sz="900" b="0" dirty="0"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152432" marR="152432" marT="76216" marB="76216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>
          <a:xfrm>
            <a:off x="942425" y="1052736"/>
            <a:ext cx="15495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결제 정보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8005529" y="503809"/>
            <a:ext cx="1661899" cy="566382"/>
            <a:chOff x="8005529" y="2434127"/>
            <a:chExt cx="1661899" cy="566382"/>
          </a:xfrm>
        </p:grpSpPr>
        <p:sp>
          <p:nvSpPr>
            <p:cNvPr id="43" name="모서리가 둥근 직사각형 93"/>
            <p:cNvSpPr/>
            <p:nvPr/>
          </p:nvSpPr>
          <p:spPr>
            <a:xfrm>
              <a:off x="9244079" y="2434127"/>
              <a:ext cx="423349" cy="566381"/>
            </a:xfrm>
            <a:prstGeom prst="roundRect">
              <a:avLst>
                <a:gd name="adj" fmla="val 18768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36000" bIns="0" rtlCol="0" anchor="ctr"/>
            <a:lstStyle/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화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면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안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내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8005529" y="2434127"/>
              <a:ext cx="1436921" cy="56638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>
                <a:lnSpc>
                  <a:spcPct val="200000"/>
                </a:lnSpc>
              </a:pPr>
              <a:r>
                <a:rPr lang="en-US" altLang="ko-KR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8027193" y="2725879"/>
              <a:ext cx="1397321" cy="247650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992561" y="313245"/>
            <a:ext cx="6120680" cy="901849"/>
            <a:chOff x="56456" y="5689823"/>
            <a:chExt cx="7639049" cy="901849"/>
          </a:xfrm>
        </p:grpSpPr>
        <p:sp>
          <p:nvSpPr>
            <p:cNvPr id="57" name="직사각형 56"/>
            <p:cNvSpPr/>
            <p:nvPr/>
          </p:nvSpPr>
          <p:spPr bwMode="auto">
            <a:xfrm>
              <a:off x="56456" y="5689823"/>
              <a:ext cx="7639049" cy="901849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 w="9525" algn="ctr">
              <a:noFill/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0" name="Cutout"/>
            <p:cNvGrpSpPr/>
            <p:nvPr/>
          </p:nvGrpSpPr>
          <p:grpSpPr>
            <a:xfrm rot="16200000">
              <a:off x="3701055" y="2256734"/>
              <a:ext cx="348681" cy="7572988"/>
              <a:chOff x="6402388" y="1584325"/>
              <a:chExt cx="348681" cy="933450"/>
            </a:xfrm>
            <a:solidFill>
              <a:srgbClr val="FFFFFF"/>
            </a:solidFill>
          </p:grpSpPr>
          <p:sp>
            <p:nvSpPr>
              <p:cNvPr id="61" name="Fill"/>
              <p:cNvSpPr>
                <a:spLocks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2" name="Border"/>
              <p:cNvSpPr>
                <a:spLocks noEditPoints="1"/>
              </p:cNvSpPr>
              <p:nvPr/>
            </p:nvSpPr>
            <p:spPr bwMode="auto">
              <a:xfrm>
                <a:off x="6402389" y="1584325"/>
                <a:ext cx="348680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63" name="타원 62"/>
          <p:cNvSpPr/>
          <p:nvPr/>
        </p:nvSpPr>
        <p:spPr>
          <a:xfrm>
            <a:off x="3152800" y="213285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+mj-lt"/>
                <a:ea typeface="양재참숯체B" panose="02020603020101020101" pitchFamily="18" charset="-127"/>
              </a:rPr>
              <a:t>1</a:t>
            </a:r>
            <a:endParaRPr lang="ko-KR" altLang="en-US" sz="1200" b="1">
              <a:solidFill>
                <a:schemeClr val="bg1"/>
              </a:solidFill>
              <a:latin typeface="+mj-lt"/>
              <a:ea typeface="양재참숯체B" panose="02020603020101020101" pitchFamily="18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5493080" y="213285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+mj-lt"/>
                <a:ea typeface="양재참숯체B" panose="02020603020101020101" pitchFamily="18" charset="-127"/>
              </a:rPr>
              <a:t>2</a:t>
            </a:r>
            <a:endParaRPr lang="ko-KR" altLang="en-US" sz="1200" b="1">
              <a:solidFill>
                <a:schemeClr val="bg1"/>
              </a:solidFill>
              <a:latin typeface="+mj-lt"/>
              <a:ea typeface="양재참숯체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8544" y="3230968"/>
            <a:ext cx="2088232" cy="17235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/>
              <a:t>회원이름</a:t>
            </a:r>
            <a:r>
              <a:rPr lang="en-US" altLang="ko-KR" sz="1200" dirty="0"/>
              <a:t>]</a:t>
            </a:r>
            <a:r>
              <a:rPr lang="ko-KR" altLang="en-US" sz="1200" dirty="0"/>
              <a:t>님</a:t>
            </a:r>
            <a:r>
              <a:rPr lang="en-US" altLang="ko-KR" sz="1200" dirty="0"/>
              <a:t>! [</a:t>
            </a:r>
            <a:r>
              <a:rPr lang="en-US" altLang="ko-KR" sz="1200" dirty="0" err="1"/>
              <a:t>EcoFun</a:t>
            </a:r>
            <a:r>
              <a:rPr lang="en-US" altLang="ko-KR" sz="1200" dirty="0"/>
              <a:t> Project]</a:t>
            </a:r>
            <a:r>
              <a:rPr lang="ko-KR" altLang="en-US" sz="1200" dirty="0"/>
              <a:t>의 </a:t>
            </a:r>
            <a:r>
              <a:rPr lang="en-US" altLang="ko-KR" sz="1200" dirty="0"/>
              <a:t>[</a:t>
            </a:r>
            <a:r>
              <a:rPr lang="ko-KR" altLang="en-US" sz="1200" dirty="0" err="1"/>
              <a:t>프로젝트명</a:t>
            </a:r>
            <a:r>
              <a:rPr lang="en-US" altLang="ko-KR" sz="1200" dirty="0"/>
              <a:t>]</a:t>
            </a:r>
            <a:r>
              <a:rPr lang="ko-KR" altLang="en-US" sz="1200" dirty="0"/>
              <a:t>에 참여하신 것을 환영합니다</a:t>
            </a:r>
            <a:r>
              <a:rPr lang="en-US" altLang="ko-KR" sz="1200" dirty="0"/>
              <a:t>!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참여액</a:t>
            </a:r>
            <a:r>
              <a:rPr lang="en-US" altLang="ko-KR" sz="1200" dirty="0"/>
              <a:t>: 00000</a:t>
            </a:r>
            <a:r>
              <a:rPr lang="ko-KR" altLang="en-US" sz="1200" dirty="0"/>
              <a:t>원</a:t>
            </a:r>
            <a:r>
              <a:rPr lang="en-US" altLang="ko-KR" sz="1200" dirty="0"/>
              <a:t> ({</a:t>
            </a:r>
            <a:r>
              <a:rPr lang="ko-KR" altLang="en-US" sz="1200" dirty="0" err="1"/>
              <a:t>옵션명</a:t>
            </a:r>
            <a:r>
              <a:rPr lang="en-US" altLang="ko-KR" sz="1200" dirty="0"/>
              <a:t>})</a:t>
            </a:r>
          </a:p>
          <a:p>
            <a:r>
              <a:rPr lang="ko-KR" altLang="en-US" sz="1200" dirty="0"/>
              <a:t>수령인</a:t>
            </a:r>
            <a:r>
              <a:rPr lang="en-US" altLang="ko-KR" sz="1200" dirty="0"/>
              <a:t>: {</a:t>
            </a:r>
            <a:r>
              <a:rPr lang="ko-KR" altLang="en-US" sz="1200" dirty="0"/>
              <a:t>수령인이름</a:t>
            </a:r>
            <a:r>
              <a:rPr lang="en-US" altLang="ko-KR" sz="1200" dirty="0"/>
              <a:t>}</a:t>
            </a:r>
          </a:p>
          <a:p>
            <a:r>
              <a:rPr lang="ko-KR" altLang="en-US" sz="1200" dirty="0" err="1"/>
              <a:t>배송지</a:t>
            </a:r>
            <a:r>
              <a:rPr lang="en-US" altLang="ko-KR" sz="1200" dirty="0"/>
              <a:t>: {</a:t>
            </a:r>
            <a:r>
              <a:rPr lang="ko-KR" altLang="en-US" sz="1200" dirty="0" err="1"/>
              <a:t>배송지</a:t>
            </a:r>
            <a:r>
              <a:rPr lang="en-US" altLang="ko-KR" sz="1200" dirty="0"/>
              <a:t>}</a:t>
            </a:r>
          </a:p>
          <a:p>
            <a:endParaRPr lang="en-US" altLang="ko-KR" sz="1200" dirty="0"/>
          </a:p>
          <a:p>
            <a:r>
              <a:rPr lang="ko-KR" altLang="en-US" sz="1000" dirty="0"/>
              <a:t>결제예정일</a:t>
            </a:r>
            <a:r>
              <a:rPr lang="en-US" altLang="ko-KR" sz="1000" dirty="0"/>
              <a:t>: { </a:t>
            </a:r>
            <a:r>
              <a:rPr lang="ko-KR" altLang="en-US" sz="1000" dirty="0"/>
              <a:t>프로젝트 종료일자 </a:t>
            </a:r>
            <a:r>
              <a:rPr lang="en-US" altLang="ko-KR" sz="1000" dirty="0"/>
              <a:t>}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144862" y="3230968"/>
            <a:ext cx="2024161" cy="1692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en-US" altLang="ko-KR" sz="1200" dirty="0" err="1"/>
              <a:t>EcoFun</a:t>
            </a:r>
            <a:r>
              <a:rPr lang="en-US" altLang="ko-KR" sz="1200" dirty="0"/>
              <a:t> Project]</a:t>
            </a:r>
            <a:r>
              <a:rPr lang="ko-KR" altLang="en-US" sz="1200" dirty="0"/>
              <a:t>의 </a:t>
            </a:r>
            <a:r>
              <a:rPr lang="en-US" altLang="ko-KR" sz="1200" dirty="0"/>
              <a:t>[</a:t>
            </a:r>
            <a:r>
              <a:rPr lang="ko-KR" altLang="en-US" sz="1200" dirty="0" err="1"/>
              <a:t>프로젝트명</a:t>
            </a:r>
            <a:r>
              <a:rPr lang="en-US" altLang="ko-KR" sz="1200" dirty="0"/>
              <a:t>]</a:t>
            </a:r>
            <a:r>
              <a:rPr lang="ko-KR" altLang="en-US" sz="1200" dirty="0"/>
              <a:t>에 </a:t>
            </a:r>
            <a:r>
              <a:rPr lang="en-US" altLang="ko-KR" sz="1200" dirty="0"/>
              <a:t>[</a:t>
            </a:r>
            <a:r>
              <a:rPr lang="ko-KR" altLang="en-US" sz="1200" dirty="0"/>
              <a:t>회원이름</a:t>
            </a:r>
            <a:r>
              <a:rPr lang="en-US" altLang="ko-KR" sz="1200" dirty="0"/>
              <a:t>]</a:t>
            </a:r>
            <a:r>
              <a:rPr lang="ko-KR" altLang="en-US" sz="1200" dirty="0"/>
              <a:t>님이 참여하셨습니다</a:t>
            </a:r>
            <a:r>
              <a:rPr lang="en-US" altLang="ko-KR" sz="1200" dirty="0"/>
              <a:t>!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참여액</a:t>
            </a:r>
            <a:r>
              <a:rPr lang="en-US" altLang="ko-KR" sz="1200" dirty="0"/>
              <a:t>: 00000</a:t>
            </a:r>
            <a:r>
              <a:rPr lang="ko-KR" altLang="en-US" sz="1200" dirty="0"/>
              <a:t>원</a:t>
            </a:r>
            <a:r>
              <a:rPr lang="en-US" altLang="ko-KR" sz="1200" dirty="0"/>
              <a:t> ({</a:t>
            </a:r>
            <a:r>
              <a:rPr lang="ko-KR" altLang="en-US" sz="1200" dirty="0" err="1"/>
              <a:t>옵션명</a:t>
            </a:r>
            <a:r>
              <a:rPr lang="en-US" altLang="ko-KR" sz="1200" dirty="0"/>
              <a:t>})</a:t>
            </a:r>
          </a:p>
          <a:p>
            <a:r>
              <a:rPr lang="ko-KR" altLang="en-US" sz="1200" dirty="0"/>
              <a:t>수령인</a:t>
            </a:r>
            <a:r>
              <a:rPr lang="en-US" altLang="ko-KR" sz="1200" dirty="0"/>
              <a:t>: {</a:t>
            </a:r>
            <a:r>
              <a:rPr lang="ko-KR" altLang="en-US" sz="1200" dirty="0"/>
              <a:t>수령인이름</a:t>
            </a:r>
            <a:r>
              <a:rPr lang="en-US" altLang="ko-KR" sz="1200" dirty="0"/>
              <a:t>}</a:t>
            </a:r>
          </a:p>
          <a:p>
            <a:r>
              <a:rPr lang="ko-KR" altLang="en-US" sz="1200" dirty="0" err="1"/>
              <a:t>배송지</a:t>
            </a:r>
            <a:r>
              <a:rPr lang="en-US" altLang="ko-KR" sz="1200" dirty="0"/>
              <a:t>: {</a:t>
            </a:r>
            <a:r>
              <a:rPr lang="ko-KR" altLang="en-US" sz="1200" dirty="0" err="1"/>
              <a:t>배송지</a:t>
            </a:r>
            <a:r>
              <a:rPr lang="en-US" altLang="ko-KR" sz="1200" dirty="0"/>
              <a:t>}</a:t>
            </a:r>
          </a:p>
          <a:p>
            <a:endParaRPr lang="en-US" altLang="ko-KR" sz="1000" dirty="0"/>
          </a:p>
          <a:p>
            <a:r>
              <a:rPr lang="ko-KR" altLang="en-US" sz="1000" dirty="0"/>
              <a:t>결제예정일</a:t>
            </a:r>
            <a:r>
              <a:rPr lang="en-US" altLang="ko-KR" sz="1000" dirty="0"/>
              <a:t>: {</a:t>
            </a:r>
            <a:r>
              <a:rPr lang="ko-KR" altLang="en-US" sz="1000" dirty="0"/>
              <a:t>프로젝트 종료일자</a:t>
            </a:r>
            <a:r>
              <a:rPr lang="en-US" altLang="ko-KR" sz="1000" dirty="0"/>
              <a:t>}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313241" y="3250069"/>
            <a:ext cx="18000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/>
              <a:t>회원이름</a:t>
            </a:r>
            <a:r>
              <a:rPr lang="en-US" altLang="ko-KR" sz="1200" dirty="0"/>
              <a:t>]({</a:t>
            </a:r>
            <a:r>
              <a:rPr lang="ko-KR" altLang="en-US" sz="1200" dirty="0"/>
              <a:t>결제금액</a:t>
            </a:r>
            <a:r>
              <a:rPr lang="en-US" altLang="ko-KR" sz="1200" dirty="0"/>
              <a:t>})</a:t>
            </a:r>
            <a:r>
              <a:rPr lang="ko-KR" altLang="en-US" sz="1200" dirty="0"/>
              <a:t>님이 </a:t>
            </a:r>
            <a:r>
              <a:rPr lang="en-US" altLang="ko-KR" sz="1200" dirty="0"/>
              <a:t>[</a:t>
            </a:r>
            <a:r>
              <a:rPr lang="en-US" altLang="ko-KR" sz="1200" dirty="0" err="1"/>
              <a:t>EcoFun</a:t>
            </a:r>
            <a:r>
              <a:rPr lang="en-US" altLang="ko-KR" sz="1200" dirty="0"/>
              <a:t> Project]</a:t>
            </a:r>
            <a:r>
              <a:rPr lang="ko-KR" altLang="en-US" sz="1200" dirty="0"/>
              <a:t>의 </a:t>
            </a:r>
            <a:r>
              <a:rPr lang="en-US" altLang="ko-KR" sz="1200" dirty="0"/>
              <a:t>[</a:t>
            </a:r>
            <a:r>
              <a:rPr lang="ko-KR" altLang="en-US" sz="1200" dirty="0" err="1"/>
              <a:t>프로젝트명</a:t>
            </a:r>
            <a:r>
              <a:rPr lang="en-US" altLang="ko-KR" sz="1200" dirty="0"/>
              <a:t>]</a:t>
            </a:r>
            <a:r>
              <a:rPr lang="ko-KR" altLang="en-US" sz="1200" dirty="0"/>
              <a:t>에 참여하셨습니다</a:t>
            </a:r>
            <a:r>
              <a:rPr lang="en-US" altLang="ko-KR" sz="1200" dirty="0"/>
              <a:t>!</a:t>
            </a:r>
          </a:p>
        </p:txBody>
      </p:sp>
      <p:sp>
        <p:nvSpPr>
          <p:cNvPr id="69" name="타원 68"/>
          <p:cNvSpPr/>
          <p:nvPr/>
        </p:nvSpPr>
        <p:spPr>
          <a:xfrm>
            <a:off x="2816642" y="3140968"/>
            <a:ext cx="192142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+mj-lt"/>
                <a:ea typeface="양재참숯체B" panose="02020603020101020101" pitchFamily="18" charset="-127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j-lt"/>
              <a:ea typeface="양재참숯체B" panose="02020603020101020101" pitchFamily="18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5061032" y="314096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+mj-lt"/>
                <a:ea typeface="양재참숯체B" panose="02020603020101020101" pitchFamily="18" charset="-127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j-lt"/>
              <a:ea typeface="양재참숯체B" panose="02020603020101020101" pitchFamily="18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7023241" y="316006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+mj-lt"/>
                <a:ea typeface="양재참숯체B" panose="02020603020101020101" pitchFamily="18" charset="-127"/>
              </a:rPr>
              <a:t>5</a:t>
            </a:r>
            <a:endParaRPr lang="ko-KR" altLang="en-US" sz="1200" b="1">
              <a:solidFill>
                <a:schemeClr val="bg1"/>
              </a:solidFill>
              <a:latin typeface="+mj-lt"/>
              <a:ea typeface="양재참숯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7929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824930"/>
              </p:ext>
            </p:extLst>
          </p:nvPr>
        </p:nvGraphicFramePr>
        <p:xfrm>
          <a:off x="1016968" y="1214494"/>
          <a:ext cx="6023026" cy="1420605"/>
        </p:xfrm>
        <a:graphic>
          <a:graphicData uri="http://schemas.openxmlformats.org/drawingml/2006/table">
            <a:tbl>
              <a:tblPr/>
              <a:tblGrid>
                <a:gridCol w="1059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774">
                  <a:extLst>
                    <a:ext uri="{9D8B030D-6E8A-4147-A177-3AD203B41FA5}">
                      <a16:colId xmlns:a16="http://schemas.microsoft.com/office/drawing/2014/main" val="3510785072"/>
                    </a:ext>
                  </a:extLst>
                </a:gridCol>
                <a:gridCol w="24170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75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0605">
                <a:tc gridSpan="4"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518" marR="7518" marT="75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518" marR="7518" marT="75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rowSpan="3"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프로젝트명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옵션번호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{</a:t>
                      </a:r>
                      <a:r>
                        <a:rPr lang="ko-KR" altLang="en-US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옵션명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옵션가격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</a:p>
                  </a:txBody>
                  <a:tcPr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수량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</a:p>
                  </a:txBody>
                  <a:tcPr marL="90000" marR="270000" marT="46800" marB="46800"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518" marR="7518" marT="751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금액</a:t>
                      </a:r>
                    </a:p>
                  </a:txBody>
                  <a:tcPr marL="90000" marR="2700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옵션가격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수량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lang="ko-KR" altLang="en-US" sz="5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270000" marT="0" marB="0" anchor="ctr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768126" y="315912"/>
            <a:ext cx="2137874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76510" y="908720"/>
            <a:ext cx="196026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참여 정보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995602" y="764672"/>
            <a:ext cx="602302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&gt; </a:t>
            </a:r>
            <a:r>
              <a:rPr lang="ko-KR" altLang="en-US" dirty="0"/>
              <a:t>참여 </a:t>
            </a:r>
            <a:r>
              <a:rPr lang="en-US" altLang="ko-KR" dirty="0"/>
              <a:t>(</a:t>
            </a:r>
            <a:r>
              <a:rPr lang="ko-KR" altLang="en-US" dirty="0" err="1"/>
              <a:t>펀딩</a:t>
            </a:r>
            <a:r>
              <a:rPr lang="en-US" altLang="ko-KR" dirty="0"/>
              <a:t>) - 1</a:t>
            </a:r>
            <a:endParaRPr lang="ko-KR" altLang="en-US" dirty="0"/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401473"/>
              </p:ext>
            </p:extLst>
          </p:nvPr>
        </p:nvGraphicFramePr>
        <p:xfrm>
          <a:off x="1136672" y="1632589"/>
          <a:ext cx="864000" cy="936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000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759" marR="65759" marT="32880" marB="3288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직사각형 75"/>
          <p:cNvSpPr/>
          <p:nvPr/>
        </p:nvSpPr>
        <p:spPr>
          <a:xfrm>
            <a:off x="1244845" y="2039034"/>
            <a:ext cx="647654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썸네일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992561" y="6453336"/>
            <a:ext cx="6120680" cy="541809"/>
            <a:chOff x="56456" y="5689823"/>
            <a:chExt cx="7639049" cy="901849"/>
          </a:xfrm>
        </p:grpSpPr>
        <p:sp>
          <p:nvSpPr>
            <p:cNvPr id="35" name="직사각형 34"/>
            <p:cNvSpPr/>
            <p:nvPr/>
          </p:nvSpPr>
          <p:spPr bwMode="auto">
            <a:xfrm>
              <a:off x="56456" y="5689823"/>
              <a:ext cx="7639049" cy="901849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 w="9525" algn="ctr">
              <a:noFill/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36" name="Cutout"/>
            <p:cNvGrpSpPr/>
            <p:nvPr/>
          </p:nvGrpSpPr>
          <p:grpSpPr>
            <a:xfrm rot="16200000">
              <a:off x="3701055" y="2256734"/>
              <a:ext cx="348681" cy="7572988"/>
              <a:chOff x="6402388" y="1584325"/>
              <a:chExt cx="348681" cy="933450"/>
            </a:xfrm>
            <a:solidFill>
              <a:srgbClr val="FFFFFF"/>
            </a:solidFill>
          </p:grpSpPr>
          <p:sp>
            <p:nvSpPr>
              <p:cNvPr id="37" name="Fill"/>
              <p:cNvSpPr>
                <a:spLocks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Border"/>
              <p:cNvSpPr>
                <a:spLocks noEditPoints="1"/>
              </p:cNvSpPr>
              <p:nvPr/>
            </p:nvSpPr>
            <p:spPr bwMode="auto">
              <a:xfrm>
                <a:off x="6402389" y="1584325"/>
                <a:ext cx="348680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8547F6C0-4819-4D30-82A6-6B71E21F4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397059"/>
              </p:ext>
            </p:extLst>
          </p:nvPr>
        </p:nvGraphicFramePr>
        <p:xfrm>
          <a:off x="1015502" y="3007637"/>
          <a:ext cx="6048525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lang="ko-KR" altLang="en-US" sz="1000" b="1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6216" marB="76216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2432" marR="152432" marT="76216" marB="7621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연락처</a:t>
                      </a:r>
                      <a:endParaRPr lang="en-US" altLang="ko-KR" sz="100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6216" marB="76216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배송 </a:t>
                      </a:r>
                      <a:r>
                        <a:rPr lang="ko-KR" altLang="en-US" sz="9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사항을 </a:t>
                      </a:r>
                      <a:r>
                        <a:rPr lang="en-US" altLang="ko-KR" sz="9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SMS</a:t>
                      </a:r>
                      <a:r>
                        <a:rPr lang="ko-KR" altLang="en-US" sz="9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 알려드립니다</a:t>
                      </a:r>
                      <a:r>
                        <a:rPr lang="en-US" altLang="ko-KR" sz="9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2432" marR="152432" marT="76216" marB="7621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8" name="직사각형 77">
            <a:extLst>
              <a:ext uri="{FF2B5EF4-FFF2-40B4-BE49-F238E27FC236}">
                <a16:creationId xmlns:a16="http://schemas.microsoft.com/office/drawing/2014/main" id="{EC1B5597-6715-47D0-ABE6-E2F697CC7E57}"/>
              </a:ext>
            </a:extLst>
          </p:cNvPr>
          <p:cNvSpPr/>
          <p:nvPr/>
        </p:nvSpPr>
        <p:spPr>
          <a:xfrm>
            <a:off x="1003695" y="2712709"/>
            <a:ext cx="15495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참여자 정보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5A8A216-C0B6-4E08-BFC4-05B74CEE7460}"/>
              </a:ext>
            </a:extLst>
          </p:cNvPr>
          <p:cNvGrpSpPr/>
          <p:nvPr/>
        </p:nvGrpSpPr>
        <p:grpSpPr>
          <a:xfrm>
            <a:off x="2312621" y="3524561"/>
            <a:ext cx="1990527" cy="270000"/>
            <a:chOff x="2840169" y="2474504"/>
            <a:chExt cx="1990527" cy="270000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EC9E6C32-0299-403B-B1F3-2EB463D112DE}"/>
                </a:ext>
              </a:extLst>
            </p:cNvPr>
            <p:cNvGrpSpPr/>
            <p:nvPr/>
          </p:nvGrpSpPr>
          <p:grpSpPr>
            <a:xfrm>
              <a:off x="2840169" y="2474504"/>
              <a:ext cx="1990527" cy="270000"/>
              <a:chOff x="2840169" y="1864059"/>
              <a:chExt cx="1990527" cy="270000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91880B87-E481-4266-B567-685B0A3BC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0616" y="1864059"/>
                <a:ext cx="540000" cy="270000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</p:spPr>
            <p:txBody>
              <a:bodyPr wrap="none" lIns="36000" tIns="36000" rIns="36000" bIns="3600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D11B4C01-5884-4552-8093-210D23BA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0169" y="1864059"/>
                <a:ext cx="540000" cy="270000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</p:spPr>
            <p:txBody>
              <a:bodyPr wrap="none" lIns="36000" tIns="36000" rIns="36000" bIns="3600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endParaRPr lang="ko-KR" altLang="en-US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11AD33D7-7E8B-478F-B4CE-41927707C0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0696" y="1864059"/>
                <a:ext cx="540000" cy="270000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</p:spPr>
            <p:txBody>
              <a:bodyPr wrap="none" lIns="36000" tIns="36000" rIns="36000" bIns="3600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F9885E9-9D0A-42EC-92C3-8A50291DA5B2}"/>
                </a:ext>
              </a:extLst>
            </p:cNvPr>
            <p:cNvSpPr txBox="1"/>
            <p:nvPr/>
          </p:nvSpPr>
          <p:spPr>
            <a:xfrm>
              <a:off x="3454126" y="2528651"/>
              <a:ext cx="5290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-</a:t>
              </a:r>
              <a:endParaRPr lang="ko-KR" altLang="en-US" sz="10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D07BC8D-0FDE-4525-ADFA-7765A273BBA5}"/>
                </a:ext>
              </a:extLst>
            </p:cNvPr>
            <p:cNvSpPr txBox="1"/>
            <p:nvPr/>
          </p:nvSpPr>
          <p:spPr>
            <a:xfrm>
              <a:off x="4178439" y="2528651"/>
              <a:ext cx="5290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-</a:t>
              </a:r>
              <a:endParaRPr lang="ko-KR" altLang="en-US" sz="1000" dirty="0"/>
            </a:p>
          </p:txBody>
        </p:sp>
      </p:grp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A93C8F2-2E13-4976-A485-CA34C59C3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2622" y="3079013"/>
            <a:ext cx="932590" cy="270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회원 이름</a:t>
            </a:r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cs typeface="Segoe UI" panose="020B0502040204020203" pitchFamily="34" charset="0"/>
            </a:endParaRPr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73DB1A55-7BE3-4A5F-B93A-E3EDF9A19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120108"/>
              </p:ext>
            </p:extLst>
          </p:nvPr>
        </p:nvGraphicFramePr>
        <p:xfrm>
          <a:off x="1016027" y="4346405"/>
          <a:ext cx="6048000" cy="211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</a:p>
                  </a:txBody>
                  <a:tcPr marL="72000" marR="72000" marT="76216" marB="76216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52432" marR="152432" marT="76216" marB="7621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연락처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6216" marB="76216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2432" marR="152432" marT="76216" marB="7621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7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6216" marB="76216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2432" marR="152432" marT="76216" marB="7621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요청사항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6216" marB="76216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2432" marR="152432" marT="76216" marB="7621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8" name="직사각형 87">
            <a:extLst>
              <a:ext uri="{FF2B5EF4-FFF2-40B4-BE49-F238E27FC236}">
                <a16:creationId xmlns:a16="http://schemas.microsoft.com/office/drawing/2014/main" id="{07D44AF5-1F53-4CD4-B780-8A7A11B58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2622" y="4419011"/>
            <a:ext cx="1865180" cy="270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 이름 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(default)</a:t>
            </a:r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4753ABB-560F-4A48-977C-A0D0B81EA068}"/>
              </a:ext>
            </a:extLst>
          </p:cNvPr>
          <p:cNvSpPr/>
          <p:nvPr/>
        </p:nvSpPr>
        <p:spPr>
          <a:xfrm>
            <a:off x="1003695" y="4028941"/>
            <a:ext cx="15495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 수령인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정보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7367F6BF-E6B2-4669-B75C-52DCD7299533}"/>
              </a:ext>
            </a:extLst>
          </p:cNvPr>
          <p:cNvGrpSpPr/>
          <p:nvPr/>
        </p:nvGrpSpPr>
        <p:grpSpPr>
          <a:xfrm>
            <a:off x="2312622" y="5282509"/>
            <a:ext cx="4618426" cy="1084948"/>
            <a:chOff x="2840170" y="3645024"/>
            <a:chExt cx="4618426" cy="1084948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38690382-99DC-489C-8632-AB766D9B2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0170" y="4039374"/>
              <a:ext cx="2520000" cy="2700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AC3B0A1-E031-4497-A7D7-E9A1494FD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8596" y="4039374"/>
              <a:ext cx="1980000" cy="2700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상세주소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D88D351D-A124-4A10-9EA8-65DE3ACCA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0170" y="3645024"/>
              <a:ext cx="1179380" cy="2700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우편번호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4" name="모서리가 둥근 직사각형 137">
              <a:extLst>
                <a:ext uri="{FF2B5EF4-FFF2-40B4-BE49-F238E27FC236}">
                  <a16:creationId xmlns:a16="http://schemas.microsoft.com/office/drawing/2014/main" id="{59D5923C-AE64-4108-92B3-3FC712502BB5}"/>
                </a:ext>
              </a:extLst>
            </p:cNvPr>
            <p:cNvSpPr/>
            <p:nvPr/>
          </p:nvSpPr>
          <p:spPr>
            <a:xfrm>
              <a:off x="4121993" y="3660264"/>
              <a:ext cx="975024" cy="23438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우편번호 검색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B14A9135-3875-4F94-B6F4-7011629E6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0170" y="4459972"/>
              <a:ext cx="3960000" cy="2700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6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E718BF7D-7AE8-417B-80AA-F25387CFB4A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166686" y="4047556"/>
            <a:ext cx="988256" cy="212366"/>
            <a:chOff x="593892" y="1585163"/>
            <a:chExt cx="988256" cy="212366"/>
          </a:xfrm>
        </p:grpSpPr>
        <p:sp>
          <p:nvSpPr>
            <p:cNvPr id="97" name="Circle" descr="&lt;SmartSettings&gt;&lt;SmartResize anchorLeft=&quot;Absolute&quot; anchorTop=&quot;Non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35EB5ED-04C5-43D6-B420-CB1D5E30EC82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8" name="Check" descr="&lt;Tags&gt;&lt;SMARTRESIZEANCHORS&gt;None,None,Absolute,None&lt;/SMARTRESIZEANCHORS&gt;&lt;/Tags&gt;" hidden="1">
              <a:extLst>
                <a:ext uri="{FF2B5EF4-FFF2-40B4-BE49-F238E27FC236}">
                  <a16:creationId xmlns:a16="http://schemas.microsoft.com/office/drawing/2014/main" id="{2297ADD1-DE4F-40F6-87B7-3871C600D572}"/>
                </a:ext>
              </a:extLst>
            </p:cNvPr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9" name="Label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F3B1A1B7-97DD-49A6-8DF9-72FA87A15259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701842" y="1585163"/>
              <a:ext cx="880306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새로운 배송지</a:t>
              </a:r>
              <a:endParaRPr lang="en-US" sz="9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00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8726E43F-8623-4EE4-9D8F-8C5EEE4656E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231304" y="4045868"/>
            <a:ext cx="863735" cy="212366"/>
            <a:chOff x="593892" y="1585163"/>
            <a:chExt cx="863735" cy="212366"/>
          </a:xfrm>
        </p:grpSpPr>
        <p:sp>
          <p:nvSpPr>
            <p:cNvPr id="101" name="Circle" descr="&lt;SmartSettings&gt;&lt;SmartResize anchorLeft=&quot;Absolute&quot; anchorTop=&quot;Non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E8F7184B-6A22-40AD-B13F-8E65275A143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2" name="Check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0706FE53-A7BA-419E-8D49-83E3BC702471}"/>
                </a:ext>
              </a:extLst>
            </p:cNvPr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3" name="Label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3228A3E-99B1-4DCB-A946-14848A774CF5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692738" y="1585163"/>
              <a:ext cx="764889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기본 배송지</a:t>
              </a:r>
              <a:endParaRPr lang="en-US" sz="9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04" name="타원 103">
            <a:extLst>
              <a:ext uri="{FF2B5EF4-FFF2-40B4-BE49-F238E27FC236}">
                <a16:creationId xmlns:a16="http://schemas.microsoft.com/office/drawing/2014/main" id="{AC517A00-D38B-490E-BEDF-D04AA6CE0313}"/>
              </a:ext>
            </a:extLst>
          </p:cNvPr>
          <p:cNvSpPr/>
          <p:nvPr/>
        </p:nvSpPr>
        <p:spPr>
          <a:xfrm>
            <a:off x="3523791" y="524442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+mj-lt"/>
                <a:ea typeface="양재참숯체B" panose="02020603020101020101" pitchFamily="18" charset="-127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j-lt"/>
              <a:ea typeface="양재참숯체B" panose="02020603020101020101" pitchFamily="18" charset="-127"/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2E0E1A76-7DD1-42F9-9C0C-86B54A1398BF}"/>
              </a:ext>
            </a:extLst>
          </p:cNvPr>
          <p:cNvGrpSpPr/>
          <p:nvPr/>
        </p:nvGrpSpPr>
        <p:grpSpPr>
          <a:xfrm>
            <a:off x="2312621" y="4850461"/>
            <a:ext cx="1990527" cy="270000"/>
            <a:chOff x="2840169" y="2474504"/>
            <a:chExt cx="1990527" cy="270000"/>
          </a:xfrm>
        </p:grpSpPr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A7033030-99AB-4DE7-8865-2D8EFB03211F}"/>
                </a:ext>
              </a:extLst>
            </p:cNvPr>
            <p:cNvGrpSpPr/>
            <p:nvPr/>
          </p:nvGrpSpPr>
          <p:grpSpPr>
            <a:xfrm>
              <a:off x="2840169" y="2474504"/>
              <a:ext cx="1990527" cy="270000"/>
              <a:chOff x="2840169" y="1864059"/>
              <a:chExt cx="1990527" cy="270000"/>
            </a:xfrm>
          </p:grpSpPr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0AFDDED7-86FE-4341-A798-897DE4228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0616" y="1864059"/>
                <a:ext cx="540000" cy="270000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</p:spPr>
            <p:txBody>
              <a:bodyPr wrap="none" lIns="36000" tIns="36000" rIns="36000" bIns="3600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9E81B2AC-B783-4CF5-8DE3-657057114B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0169" y="1864059"/>
                <a:ext cx="540000" cy="270000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</p:spPr>
            <p:txBody>
              <a:bodyPr wrap="none" lIns="36000" tIns="36000" rIns="36000" bIns="3600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endParaRPr lang="ko-KR" altLang="en-US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D7D85F2D-2235-4B9C-B4BC-2EF555D2B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0696" y="1864059"/>
                <a:ext cx="540000" cy="270000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</p:spPr>
            <p:txBody>
              <a:bodyPr wrap="none" lIns="36000" tIns="36000" rIns="36000" bIns="3600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D07FA18-B039-4B54-9854-5911944742BA}"/>
                </a:ext>
              </a:extLst>
            </p:cNvPr>
            <p:cNvSpPr txBox="1"/>
            <p:nvPr/>
          </p:nvSpPr>
          <p:spPr>
            <a:xfrm>
              <a:off x="3454126" y="2528651"/>
              <a:ext cx="5290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-</a:t>
              </a:r>
              <a:endParaRPr lang="ko-KR" altLang="en-US" sz="10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AE1A964-0633-4C4A-9009-5A184DEDF903}"/>
                </a:ext>
              </a:extLst>
            </p:cNvPr>
            <p:cNvSpPr txBox="1"/>
            <p:nvPr/>
          </p:nvSpPr>
          <p:spPr>
            <a:xfrm>
              <a:off x="4178439" y="2528651"/>
              <a:ext cx="5290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-</a:t>
              </a:r>
              <a:endParaRPr lang="ko-KR" altLang="en-US" sz="1000" dirty="0"/>
            </a:p>
          </p:txBody>
        </p:sp>
      </p:grpSp>
      <p:sp>
        <p:nvSpPr>
          <p:cNvPr id="112" name="타원 111">
            <a:extLst>
              <a:ext uri="{FF2B5EF4-FFF2-40B4-BE49-F238E27FC236}">
                <a16:creationId xmlns:a16="http://schemas.microsoft.com/office/drawing/2014/main" id="{79D13285-99D8-4E29-87ED-5DD6530F51AF}"/>
              </a:ext>
            </a:extLst>
          </p:cNvPr>
          <p:cNvSpPr/>
          <p:nvPr/>
        </p:nvSpPr>
        <p:spPr>
          <a:xfrm>
            <a:off x="2144688" y="394268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+mj-lt"/>
                <a:ea typeface="양재참숯체B" panose="02020603020101020101" pitchFamily="18" charset="-127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j-lt"/>
              <a:ea typeface="양재참숯체B" panose="02020603020101020101" pitchFamily="18" charset="-127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2568C28B-44AD-461D-BAA8-F590D6EF0889}"/>
              </a:ext>
            </a:extLst>
          </p:cNvPr>
          <p:cNvSpPr/>
          <p:nvPr/>
        </p:nvSpPr>
        <p:spPr>
          <a:xfrm>
            <a:off x="3080792" y="394268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+mj-lt"/>
                <a:ea typeface="양재참숯체B" panose="02020603020101020101" pitchFamily="18" charset="-127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j-lt"/>
              <a:ea typeface="양재참숯체B" panose="02020603020101020101" pitchFamily="18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758B3E06-88D0-4A90-BBBD-766B358555C4}"/>
              </a:ext>
            </a:extLst>
          </p:cNvPr>
          <p:cNvSpPr/>
          <p:nvPr/>
        </p:nvSpPr>
        <p:spPr>
          <a:xfrm>
            <a:off x="920552" y="444753"/>
            <a:ext cx="29468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참여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b="1" dirty="0" err="1">
                <a:latin typeface="맑은 고딕" pitchFamily="50" charset="-127"/>
                <a:ea typeface="맑은 고딕" pitchFamily="50" charset="-127"/>
              </a:rPr>
              <a:t>펀딩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67FF36C1-73BC-43AD-92E8-6438AFFBF938}"/>
              </a:ext>
            </a:extLst>
          </p:cNvPr>
          <p:cNvGrpSpPr/>
          <p:nvPr/>
        </p:nvGrpSpPr>
        <p:grpSpPr>
          <a:xfrm>
            <a:off x="8005529" y="503809"/>
            <a:ext cx="1661899" cy="476919"/>
            <a:chOff x="8005529" y="2434127"/>
            <a:chExt cx="1661899" cy="566382"/>
          </a:xfrm>
        </p:grpSpPr>
        <p:sp>
          <p:nvSpPr>
            <p:cNvPr id="118" name="모서리가 둥근 직사각형 93">
              <a:extLst>
                <a:ext uri="{FF2B5EF4-FFF2-40B4-BE49-F238E27FC236}">
                  <a16:creationId xmlns:a16="http://schemas.microsoft.com/office/drawing/2014/main" id="{2BD87315-D51A-4496-957A-67BE32A6F96A}"/>
                </a:ext>
              </a:extLst>
            </p:cNvPr>
            <p:cNvSpPr/>
            <p:nvPr/>
          </p:nvSpPr>
          <p:spPr>
            <a:xfrm>
              <a:off x="9244079" y="2434127"/>
              <a:ext cx="423349" cy="566381"/>
            </a:xfrm>
            <a:prstGeom prst="roundRect">
              <a:avLst>
                <a:gd name="adj" fmla="val 18768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36000" bIns="0" rtlCol="0" anchor="ctr"/>
            <a:lstStyle/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화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면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안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내</a:t>
              </a: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DB28DA1-DE14-4899-A1D4-647C938E2CFA}"/>
                </a:ext>
              </a:extLst>
            </p:cNvPr>
            <p:cNvSpPr/>
            <p:nvPr/>
          </p:nvSpPr>
          <p:spPr>
            <a:xfrm>
              <a:off x="8005529" y="2434127"/>
              <a:ext cx="1436921" cy="56638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1BA03C01-5C7A-43EE-BBDB-8C0215C1D7CA}"/>
                </a:ext>
              </a:extLst>
            </p:cNvPr>
            <p:cNvSpPr/>
            <p:nvPr/>
          </p:nvSpPr>
          <p:spPr>
            <a:xfrm>
              <a:off x="8027193" y="2497682"/>
              <a:ext cx="1397321" cy="237523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0551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593359"/>
              </p:ext>
            </p:extLst>
          </p:nvPr>
        </p:nvGraphicFramePr>
        <p:xfrm>
          <a:off x="405519" y="908720"/>
          <a:ext cx="9094963" cy="29686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065">
                  <a:extLst>
                    <a:ext uri="{9D8B030D-6E8A-4147-A177-3AD203B41FA5}">
                      <a16:colId xmlns:a16="http://schemas.microsoft.com/office/drawing/2014/main" val="4045657913"/>
                    </a:ext>
                  </a:extLst>
                </a:gridCol>
                <a:gridCol w="1194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4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이력 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2020-10-26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초안 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 pitchFamily="50" charset="-127"/>
                          <a:ea typeface="맑은 고딕" pitchFamily="50" charset="-127"/>
                        </a:rPr>
                        <a:t>박예슬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2020-11-01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결제관련 수정</a:t>
                      </a:r>
                      <a:endParaRPr lang="en-US" altLang="ko-KR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 pitchFamily="50" charset="-127"/>
                          <a:ea typeface="맑은 고딕" pitchFamily="50" charset="-127"/>
                        </a:rPr>
                        <a:t>박예슬</a:t>
                      </a:r>
                      <a:endParaRPr lang="en-US" altLang="ko-KR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latin typeface="맑은 고딕" pitchFamily="50" charset="-127"/>
                          <a:ea typeface="맑은 고딕" pitchFamily="50" charset="-127"/>
                        </a:rPr>
                        <a:t>2020-11-02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맑은 고딕" pitchFamily="50" charset="-127"/>
                          <a:ea typeface="맑은 고딕" pitchFamily="50" charset="-127"/>
                        </a:rPr>
                        <a:t>슬라이드</a:t>
                      </a:r>
                      <a:r>
                        <a:rPr lang="en-US" altLang="ko-KR" sz="1200">
                          <a:latin typeface="맑은 고딕" pitchFamily="50" charset="-127"/>
                          <a:ea typeface="맑은 고딕" pitchFamily="50" charset="-127"/>
                        </a:rPr>
                        <a:t>(32. </a:t>
                      </a:r>
                      <a:r>
                        <a:rPr lang="ko-KR" altLang="en-US" sz="1200">
                          <a:latin typeface="맑은 고딕" pitchFamily="50" charset="-127"/>
                          <a:ea typeface="맑은 고딕" pitchFamily="50" charset="-127"/>
                        </a:rPr>
                        <a:t>판매자 소개</a:t>
                      </a:r>
                      <a:r>
                        <a:rPr lang="en-US" altLang="ko-KR" sz="1200"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200"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맑은 고딕" pitchFamily="50" charset="-127"/>
                          <a:ea typeface="맑은 고딕" pitchFamily="50" charset="-127"/>
                        </a:rPr>
                        <a:t>이무용</a:t>
                      </a:r>
                      <a:endParaRPr lang="en-US" altLang="ko-KR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2020-12-14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실제 구현된 내용 반영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 순서 수정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맑은 고딕" pitchFamily="50" charset="-127"/>
                          <a:ea typeface="맑은 고딕" pitchFamily="50" charset="-127"/>
                        </a:rPr>
                        <a:t>이무용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6034355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6139750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히스토리</a:t>
            </a:r>
          </a:p>
        </p:txBody>
      </p:sp>
    </p:spTree>
    <p:extLst>
      <p:ext uri="{BB962C8B-B14F-4D97-AF65-F5344CB8AC3E}">
        <p14:creationId xmlns:p14="http://schemas.microsoft.com/office/powerpoint/2010/main" val="2401347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&gt; </a:t>
            </a:r>
            <a:r>
              <a:rPr lang="ko-KR" altLang="en-US" dirty="0"/>
              <a:t>참여 </a:t>
            </a:r>
            <a:r>
              <a:rPr lang="en-US" altLang="ko-KR" dirty="0"/>
              <a:t>(</a:t>
            </a:r>
            <a:r>
              <a:rPr lang="ko-KR" altLang="en-US" dirty="0" err="1"/>
              <a:t>펀딩</a:t>
            </a:r>
            <a:r>
              <a:rPr lang="en-US" altLang="ko-KR" dirty="0"/>
              <a:t>) - 1.5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 bwMode="auto">
          <a:xfrm>
            <a:off x="327350" y="476673"/>
            <a:ext cx="3384000" cy="4680520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44488" y="537226"/>
            <a:ext cx="10839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우편번호 검색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2" name="직선 연결선 41"/>
          <p:cNvCxnSpPr>
            <a:cxnSpLocks/>
          </p:cNvCxnSpPr>
          <p:nvPr/>
        </p:nvCxnSpPr>
        <p:spPr>
          <a:xfrm>
            <a:off x="399350" y="849697"/>
            <a:ext cx="3240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3498026" y="603725"/>
            <a:ext cx="108000" cy="10800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0" name="직사각형 59"/>
          <p:cNvSpPr>
            <a:spLocks noChangeArrowheads="1"/>
          </p:cNvSpPr>
          <p:nvPr/>
        </p:nvSpPr>
        <p:spPr bwMode="auto">
          <a:xfrm>
            <a:off x="451212" y="1625779"/>
            <a:ext cx="1495611" cy="25372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도로명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>
            <a:spLocks noChangeArrowheads="1"/>
          </p:cNvSpPr>
          <p:nvPr/>
        </p:nvSpPr>
        <p:spPr bwMode="auto">
          <a:xfrm>
            <a:off x="2030117" y="1625779"/>
            <a:ext cx="969829" cy="25372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건물번호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3064652" y="1627500"/>
            <a:ext cx="450362" cy="25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</a:p>
        </p:txBody>
      </p:sp>
      <p:sp>
        <p:nvSpPr>
          <p:cNvPr id="69" name="직사각형 68"/>
          <p:cNvSpPr/>
          <p:nvPr/>
        </p:nvSpPr>
        <p:spPr bwMode="auto">
          <a:xfrm>
            <a:off x="438231" y="2390423"/>
            <a:ext cx="3096000" cy="1260001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t"/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[08025] 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서울시 영등포구 새말로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</a:p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67680" y="1033361"/>
            <a:ext cx="2929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도로명과 건물명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아파트명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을 입력하세요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/>
          <p:cNvSpPr>
            <a:spLocks noChangeArrowheads="1"/>
          </p:cNvSpPr>
          <p:nvPr/>
        </p:nvSpPr>
        <p:spPr bwMode="auto">
          <a:xfrm>
            <a:off x="443938" y="4430486"/>
            <a:ext cx="3150825" cy="25372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 주소를 입력하세요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1767350" y="4817315"/>
            <a:ext cx="504000" cy="21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367680" y="2095524"/>
            <a:ext cx="22090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주소를 선택하세요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67680" y="3823716"/>
            <a:ext cx="263226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나머지 주소를 입력하세요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4017272" y="487177"/>
            <a:ext cx="3384000" cy="2797807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6583046" y="1133370"/>
            <a:ext cx="360000" cy="144000"/>
          </a:xfrm>
          <a:prstGeom prst="round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선택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583046" y="1544643"/>
            <a:ext cx="360000" cy="144000"/>
          </a:xfrm>
          <a:prstGeom prst="round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선택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6583046" y="1955916"/>
            <a:ext cx="360000" cy="144000"/>
          </a:xfrm>
          <a:prstGeom prst="round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선택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6583046" y="2367190"/>
            <a:ext cx="360000" cy="144000"/>
          </a:xfrm>
          <a:prstGeom prst="round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선택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4112480" y="2948531"/>
            <a:ext cx="578754" cy="217832"/>
          </a:xfrm>
          <a:prstGeom prst="round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선택 삭제</a:t>
            </a:r>
          </a:p>
        </p:txBody>
      </p:sp>
      <p:sp>
        <p:nvSpPr>
          <p:cNvPr id="83" name="직사각형 82"/>
          <p:cNvSpPr/>
          <p:nvPr/>
        </p:nvSpPr>
        <p:spPr bwMode="auto">
          <a:xfrm>
            <a:off x="4112480" y="958634"/>
            <a:ext cx="3151983" cy="1870407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□ 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[00000]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서울시 서초구 ○○○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28 </a:t>
            </a:r>
          </a:p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○○○ 아파트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101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□ 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[00000]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서울시 구로구 ○○○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</a:p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○○○ 빌딩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층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□ 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[00000]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서울시 용산구 ○○○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</a:p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5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층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□ 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[00000]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서울시 관악구 ○○○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○○○ 빌딩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층</a:t>
            </a:r>
          </a:p>
        </p:txBody>
      </p:sp>
      <p:sp>
        <p:nvSpPr>
          <p:cNvPr id="86" name="모서리가 둥근 직사각형 85"/>
          <p:cNvSpPr/>
          <p:nvPr/>
        </p:nvSpPr>
        <p:spPr>
          <a:xfrm>
            <a:off x="6728285" y="2948531"/>
            <a:ext cx="574841" cy="2178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닫기</a:t>
            </a:r>
          </a:p>
        </p:txBody>
      </p:sp>
      <p:grpSp>
        <p:nvGrpSpPr>
          <p:cNvPr id="47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454044" y="1320396"/>
            <a:ext cx="1263972" cy="212366"/>
            <a:chOff x="593892" y="1585163"/>
            <a:chExt cx="1263972" cy="212366"/>
          </a:xfrm>
        </p:grpSpPr>
        <p:sp>
          <p:nvSpPr>
            <p:cNvPr id="53" name="Circle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4" name="Check" descr="&lt;Tags&gt;&lt;SMARTRESIZEANCHORS&gt;None,None,Absolute,None&lt;/SMARTRESIZEANCHORS&gt;&lt;/Tags&gt;" hidden="1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5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5"/>
              </p:custDataLst>
            </p:nvPr>
          </p:nvSpPr>
          <p:spPr>
            <a:xfrm>
              <a:off x="701842" y="1585163"/>
              <a:ext cx="1156022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도로명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+ 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건물 번호</a:t>
              </a:r>
              <a:endParaRPr lang="en-US" sz="9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56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1946823" y="1318581"/>
            <a:ext cx="1640677" cy="212366"/>
            <a:chOff x="593892" y="1585163"/>
            <a:chExt cx="1640677" cy="212366"/>
          </a:xfrm>
        </p:grpSpPr>
        <p:sp>
          <p:nvSpPr>
            <p:cNvPr id="57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6" name="Check" descr="&lt;Tags&gt;&lt;SMARTRESIZEANCHORS&gt;None,None,Absolute,None&lt;/SMARTRESIZEANCHORS&gt;&lt;/Tags&gt;" hidden="1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7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3"/>
              </p:custDataLst>
            </p:nvPr>
          </p:nvSpPr>
          <p:spPr>
            <a:xfrm>
              <a:off x="701842" y="1585163"/>
              <a:ext cx="1532727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도로명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+ 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건물명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아파트명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)</a:t>
              </a:r>
              <a:endParaRPr lang="en-US" sz="9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88" name="Scrollbar" descr="&lt;SmartSettings&gt;&lt;SmartResize enabled=&quot;True&quot; minWidth=&quot;7&quot; minHeight=&quot;6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3455453" y="2390423"/>
            <a:ext cx="144000" cy="1260000"/>
            <a:chOff x="5066753" y="1652472"/>
            <a:chExt cx="144017" cy="2304361"/>
          </a:xfrm>
          <a:solidFill>
            <a:srgbClr val="FFFFFF"/>
          </a:solidFill>
        </p:grpSpPr>
        <p:sp>
          <p:nvSpPr>
            <p:cNvPr id="89" name="Track"/>
            <p:cNvSpPr/>
            <p:nvPr/>
          </p:nvSpPr>
          <p:spPr>
            <a:xfrm rot="5400000">
              <a:off x="3986581" y="2732644"/>
              <a:ext cx="2304361" cy="144017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0" name="Scroll Thumb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0"/>
              </p:custDataLst>
            </p:nvPr>
          </p:nvSpPr>
          <p:spPr>
            <a:xfrm rot="5400000">
              <a:off x="4835231" y="2297846"/>
              <a:ext cx="607064" cy="84925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1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 rot="10800000" flipH="1">
              <a:off x="5107937" y="1792122"/>
              <a:ext cx="61654" cy="8526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2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 flipH="1">
              <a:off x="5107936" y="3739396"/>
              <a:ext cx="61654" cy="8526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93" name="직사각형 92"/>
          <p:cNvSpPr>
            <a:spLocks noChangeArrowheads="1"/>
          </p:cNvSpPr>
          <p:nvPr/>
        </p:nvSpPr>
        <p:spPr bwMode="auto">
          <a:xfrm>
            <a:off x="443938" y="4102552"/>
            <a:ext cx="3150825" cy="253721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선택한 주소</a:t>
            </a:r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4" name="Scrollbar" descr="&lt;SmartSettings&gt;&lt;SmartResize enabled=&quot;True&quot; minWidth=&quot;7&quot; minHeight=&quot;6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7125444" y="958634"/>
            <a:ext cx="144000" cy="1872000"/>
            <a:chOff x="5066753" y="1652472"/>
            <a:chExt cx="144017" cy="2304361"/>
          </a:xfrm>
          <a:solidFill>
            <a:srgbClr val="FFFFFF"/>
          </a:solidFill>
        </p:grpSpPr>
        <p:sp>
          <p:nvSpPr>
            <p:cNvPr id="95" name="Track"/>
            <p:cNvSpPr/>
            <p:nvPr/>
          </p:nvSpPr>
          <p:spPr>
            <a:xfrm rot="5400000">
              <a:off x="3986581" y="2732644"/>
              <a:ext cx="2304361" cy="144017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6" name="Scroll Thumb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7"/>
              </p:custDataLst>
            </p:nvPr>
          </p:nvSpPr>
          <p:spPr>
            <a:xfrm rot="5400000">
              <a:off x="4557788" y="2449652"/>
              <a:ext cx="1161949" cy="84923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7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rot="10800000" flipH="1">
              <a:off x="5107936" y="1746468"/>
              <a:ext cx="61654" cy="5738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8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5107937" y="3810483"/>
              <a:ext cx="61654" cy="5738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99" name="직사각형 98"/>
          <p:cNvSpPr/>
          <p:nvPr/>
        </p:nvSpPr>
        <p:spPr>
          <a:xfrm>
            <a:off x="4036888" y="537226"/>
            <a:ext cx="6543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주소록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0" name="직선 연결선 99"/>
          <p:cNvCxnSpPr>
            <a:cxnSpLocks/>
          </p:cNvCxnSpPr>
          <p:nvPr/>
        </p:nvCxnSpPr>
        <p:spPr>
          <a:xfrm>
            <a:off x="4091750" y="849697"/>
            <a:ext cx="3240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7190426" y="603725"/>
            <a:ext cx="108000" cy="10800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latin typeface="맑은 고딕" pitchFamily="50" charset="-127"/>
              <a:cs typeface="Segoe UI" panose="020B0502040204020203" pitchFamily="34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FDAAAE8-D8DB-4911-B45F-7178DE46FCCF}"/>
              </a:ext>
            </a:extLst>
          </p:cNvPr>
          <p:cNvGrpSpPr/>
          <p:nvPr/>
        </p:nvGrpSpPr>
        <p:grpSpPr>
          <a:xfrm>
            <a:off x="8005529" y="503809"/>
            <a:ext cx="1661899" cy="476919"/>
            <a:chOff x="8005529" y="2434127"/>
            <a:chExt cx="1661899" cy="566382"/>
          </a:xfrm>
        </p:grpSpPr>
        <p:sp>
          <p:nvSpPr>
            <p:cNvPr id="48" name="모서리가 둥근 직사각형 93">
              <a:extLst>
                <a:ext uri="{FF2B5EF4-FFF2-40B4-BE49-F238E27FC236}">
                  <a16:creationId xmlns:a16="http://schemas.microsoft.com/office/drawing/2014/main" id="{BE7253E5-15C2-4CFF-B496-038BB19D547B}"/>
                </a:ext>
              </a:extLst>
            </p:cNvPr>
            <p:cNvSpPr/>
            <p:nvPr/>
          </p:nvSpPr>
          <p:spPr>
            <a:xfrm>
              <a:off x="9244079" y="2434127"/>
              <a:ext cx="423349" cy="566381"/>
            </a:xfrm>
            <a:prstGeom prst="roundRect">
              <a:avLst>
                <a:gd name="adj" fmla="val 18768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36000" bIns="0" rtlCol="0" anchor="ctr"/>
            <a:lstStyle/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화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면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안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내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8B9C877-8A47-4419-90A9-FA0D47E35AEA}"/>
                </a:ext>
              </a:extLst>
            </p:cNvPr>
            <p:cNvSpPr/>
            <p:nvPr/>
          </p:nvSpPr>
          <p:spPr>
            <a:xfrm>
              <a:off x="8005529" y="2434127"/>
              <a:ext cx="1436921" cy="56638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21735F8-0981-4E9F-A9B2-A8DC65C96F52}"/>
                </a:ext>
              </a:extLst>
            </p:cNvPr>
            <p:cNvSpPr/>
            <p:nvPr/>
          </p:nvSpPr>
          <p:spPr>
            <a:xfrm>
              <a:off x="8027193" y="2497682"/>
              <a:ext cx="1397321" cy="237523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834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93518A-B22A-4894-9CA7-34359A122293}"/>
              </a:ext>
            </a:extLst>
          </p:cNvPr>
          <p:cNvSpPr/>
          <p:nvPr/>
        </p:nvSpPr>
        <p:spPr>
          <a:xfrm>
            <a:off x="7768126" y="315912"/>
            <a:ext cx="2137874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결제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입력정보 검증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② 참조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→ 결제 모듈 연동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결제완료 → 참여 완료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096064"/>
              </p:ext>
            </p:extLst>
          </p:nvPr>
        </p:nvGraphicFramePr>
        <p:xfrm>
          <a:off x="992560" y="1916928"/>
          <a:ext cx="6048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결제 금액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6216" marB="76216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152432" marR="152432" marT="76216" marB="76216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결제 방식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6216" marB="76216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2432" marR="152432" marT="76216" marB="76216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1" name="그룹 60"/>
          <p:cNvGrpSpPr/>
          <p:nvPr/>
        </p:nvGrpSpPr>
        <p:grpSpPr>
          <a:xfrm>
            <a:off x="992561" y="306690"/>
            <a:ext cx="6120680" cy="901849"/>
            <a:chOff x="56456" y="5689823"/>
            <a:chExt cx="7639049" cy="901849"/>
          </a:xfrm>
        </p:grpSpPr>
        <p:sp>
          <p:nvSpPr>
            <p:cNvPr id="88" name="직사각형 87"/>
            <p:cNvSpPr/>
            <p:nvPr/>
          </p:nvSpPr>
          <p:spPr bwMode="auto">
            <a:xfrm>
              <a:off x="56456" y="5689823"/>
              <a:ext cx="7639049" cy="901849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 w="9525" algn="ctr">
              <a:noFill/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9" name="Cutout"/>
            <p:cNvGrpSpPr/>
            <p:nvPr/>
          </p:nvGrpSpPr>
          <p:grpSpPr>
            <a:xfrm rot="16200000">
              <a:off x="3701055" y="2256734"/>
              <a:ext cx="348681" cy="7572988"/>
              <a:chOff x="6402388" y="1584325"/>
              <a:chExt cx="348681" cy="933450"/>
            </a:xfrm>
            <a:solidFill>
              <a:srgbClr val="FFFFFF"/>
            </a:solidFill>
          </p:grpSpPr>
          <p:sp>
            <p:nvSpPr>
              <p:cNvPr id="90" name="Fill"/>
              <p:cNvSpPr>
                <a:spLocks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91" name="Border"/>
              <p:cNvSpPr>
                <a:spLocks noEditPoints="1"/>
              </p:cNvSpPr>
              <p:nvPr/>
            </p:nvSpPr>
            <p:spPr bwMode="auto">
              <a:xfrm>
                <a:off x="6402389" y="1584325"/>
                <a:ext cx="348680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4" name="직사각형 33"/>
          <p:cNvSpPr/>
          <p:nvPr/>
        </p:nvSpPr>
        <p:spPr>
          <a:xfrm>
            <a:off x="920552" y="1607944"/>
            <a:ext cx="28083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결제 금액 확인 및 결제 방법 선택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6393160" y="3197228"/>
            <a:ext cx="648072" cy="252000"/>
          </a:xfrm>
          <a:prstGeom prst="roundRect">
            <a:avLst>
              <a:gd name="adj" fmla="val 766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결제</a:t>
            </a:r>
            <a:endParaRPr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992560" y="3197228"/>
            <a:ext cx="639291" cy="252000"/>
          </a:xfrm>
          <a:prstGeom prst="roundRect">
            <a:avLst>
              <a:gd name="adj" fmla="val 1066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</a:p>
        </p:txBody>
      </p:sp>
      <p:pic>
        <p:nvPicPr>
          <p:cNvPr id="39" name="Picture 2" descr="E:\솔로몬의 웹기획\솔로몬의 웹기획\원고\images\전자결제 팝업.jp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41032" y="3989316"/>
            <a:ext cx="1723039" cy="181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꺾인 연결선 3"/>
          <p:cNvCxnSpPr>
            <a:cxnSpLocks/>
            <a:stCxn id="95" idx="2"/>
            <a:endCxn id="39" idx="0"/>
          </p:cNvCxnSpPr>
          <p:nvPr/>
        </p:nvCxnSpPr>
        <p:spPr>
          <a:xfrm rot="5400000">
            <a:off x="6139830" y="3411950"/>
            <a:ext cx="540088" cy="614644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241032" y="3557268"/>
            <a:ext cx="864096" cy="21120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결제 모듈 연동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&gt; </a:t>
            </a:r>
            <a:r>
              <a:rPr lang="ko-KR" altLang="en-US" dirty="0"/>
              <a:t>참여 </a:t>
            </a:r>
            <a:r>
              <a:rPr lang="en-US" altLang="ko-KR" dirty="0"/>
              <a:t>(</a:t>
            </a:r>
            <a:r>
              <a:rPr lang="ko-KR" altLang="en-US" dirty="0" err="1"/>
              <a:t>펀딩</a:t>
            </a:r>
            <a:r>
              <a:rPr lang="en-US" altLang="ko-KR" dirty="0"/>
              <a:t>) - 2 (</a:t>
            </a:r>
            <a:r>
              <a:rPr lang="ko-KR" altLang="en-US" dirty="0"/>
              <a:t>카드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8005529" y="503809"/>
            <a:ext cx="1661899" cy="476919"/>
            <a:chOff x="8005529" y="2434127"/>
            <a:chExt cx="1661899" cy="566382"/>
          </a:xfrm>
        </p:grpSpPr>
        <p:sp>
          <p:nvSpPr>
            <p:cNvPr id="42" name="모서리가 둥근 직사각형 93"/>
            <p:cNvSpPr/>
            <p:nvPr/>
          </p:nvSpPr>
          <p:spPr>
            <a:xfrm>
              <a:off x="9244079" y="2434127"/>
              <a:ext cx="423349" cy="566381"/>
            </a:xfrm>
            <a:prstGeom prst="roundRect">
              <a:avLst>
                <a:gd name="adj" fmla="val 18768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36000" bIns="0" rtlCol="0" anchor="ctr"/>
            <a:lstStyle/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화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면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안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내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8005529" y="2434127"/>
              <a:ext cx="1436921" cy="56638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8027193" y="2719747"/>
              <a:ext cx="1397321" cy="237523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3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288704" y="2459156"/>
            <a:ext cx="708244" cy="212366"/>
            <a:chOff x="593892" y="1585163"/>
            <a:chExt cx="708244" cy="212366"/>
          </a:xfrm>
        </p:grpSpPr>
        <p:sp>
          <p:nvSpPr>
            <p:cNvPr id="55" name="Circle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6" name="Check" descr="&lt;Tags&gt;&lt;SMARTRESIZEANCHORS&gt;None,None,Absolute,None&lt;/SMARTRESIZEANCHORS&gt;&lt;/Tags&gt;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8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6"/>
              </p:custDataLst>
            </p:nvPr>
          </p:nvSpPr>
          <p:spPr>
            <a:xfrm>
              <a:off x="692738" y="1585163"/>
              <a:ext cx="609398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카드결제</a:t>
              </a:r>
              <a:endParaRPr lang="en-US" sz="9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73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3008784" y="2459156"/>
            <a:ext cx="823660" cy="212366"/>
            <a:chOff x="593892" y="1585163"/>
            <a:chExt cx="823660" cy="212366"/>
          </a:xfrm>
        </p:grpSpPr>
        <p:sp>
          <p:nvSpPr>
            <p:cNvPr id="74" name="Circle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7" name="Check" descr="&lt;Tags&gt;&lt;SMARTRESIZEANCHORS&gt;None,None,Absolute,None&lt;/SMARTRESIZEANCHORS&gt;&lt;/Tags&gt;" hidden="1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8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4"/>
              </p:custDataLst>
            </p:nvPr>
          </p:nvSpPr>
          <p:spPr>
            <a:xfrm>
              <a:off x="692738" y="1585163"/>
              <a:ext cx="724814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카카오페이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85" name="Check" descr="&lt;Tags&gt;&lt;SMARTRESIZEANCHORS&gt;None,None,Absolute,None&lt;/SMARTRESIZEANCHORS&gt;&lt;/Tags&gt;" hidden="1"/>
          <p:cNvSpPr/>
          <p:nvPr/>
        </p:nvSpPr>
        <p:spPr>
          <a:xfrm>
            <a:off x="3145104" y="3489374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02" name="직사각형 101"/>
          <p:cNvSpPr>
            <a:spLocks noChangeArrowheads="1"/>
          </p:cNvSpPr>
          <p:nvPr/>
        </p:nvSpPr>
        <p:spPr bwMode="auto">
          <a:xfrm>
            <a:off x="2288704" y="1973092"/>
            <a:ext cx="1017199" cy="25372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결제금액</a:t>
            </a: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6906308" y="310722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+mj-lt"/>
                <a:ea typeface="양재참숯체B" panose="02020603020101020101" pitchFamily="18" charset="-127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j-lt"/>
              <a:ea typeface="양재참숯체B" panose="02020603020101020101" pitchFamily="18" charset="-127"/>
            </a:endParaRPr>
          </a:p>
        </p:txBody>
      </p:sp>
      <p:graphicFrame>
        <p:nvGraphicFramePr>
          <p:cNvPr id="108" name="표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636470"/>
              </p:ext>
            </p:extLst>
          </p:nvPr>
        </p:nvGraphicFramePr>
        <p:xfrm>
          <a:off x="992561" y="4259356"/>
          <a:ext cx="3960440" cy="1234662"/>
        </p:xfrm>
        <a:graphic>
          <a:graphicData uri="http://schemas.openxmlformats.org/drawingml/2006/table">
            <a:tbl>
              <a:tblPr/>
              <a:tblGrid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57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Action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Type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Message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클릭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주문자 연락처 </a:t>
                      </a:r>
                      <a:r>
                        <a:rPr lang="ko-KR" altLang="en-US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주문자 연락처를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입력해 주세요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수령인 이름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받는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 이름을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입력해 주세요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수령인 주소 </a:t>
                      </a:r>
                      <a:r>
                        <a:rPr lang="ko-KR" altLang="en-US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받는 곳 주소를 입력해 주세요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7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환불계좌 미입력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환불계좌를 입력해주세요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7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입금계좌 미입력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입금계좌를 입력해주세요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4" name="타원 103"/>
          <p:cNvSpPr/>
          <p:nvPr/>
        </p:nvSpPr>
        <p:spPr>
          <a:xfrm>
            <a:off x="884568" y="416935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+mj-lt"/>
                <a:ea typeface="양재참숯체B" panose="02020603020101020101" pitchFamily="18" charset="-127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j-lt"/>
              <a:ea typeface="양재참숯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5944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798923"/>
              </p:ext>
            </p:extLst>
          </p:nvPr>
        </p:nvGraphicFramePr>
        <p:xfrm>
          <a:off x="992560" y="1577744"/>
          <a:ext cx="6048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결제 금액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6216" marB="76216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  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2432" marR="152432" marT="76216" marB="76216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결제 방식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6216" marB="76216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2432" marR="152432" marT="76216" marB="76216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1" name="그룹 60"/>
          <p:cNvGrpSpPr/>
          <p:nvPr/>
        </p:nvGrpSpPr>
        <p:grpSpPr>
          <a:xfrm>
            <a:off x="992561" y="306690"/>
            <a:ext cx="6120680" cy="901849"/>
            <a:chOff x="56456" y="5689823"/>
            <a:chExt cx="7639049" cy="901849"/>
          </a:xfrm>
        </p:grpSpPr>
        <p:sp>
          <p:nvSpPr>
            <p:cNvPr id="88" name="직사각형 87"/>
            <p:cNvSpPr/>
            <p:nvPr/>
          </p:nvSpPr>
          <p:spPr bwMode="auto">
            <a:xfrm>
              <a:off x="56456" y="5689823"/>
              <a:ext cx="7639049" cy="901849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 w="9525" algn="ctr">
              <a:noFill/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9" name="Cutout"/>
            <p:cNvGrpSpPr/>
            <p:nvPr/>
          </p:nvGrpSpPr>
          <p:grpSpPr>
            <a:xfrm rot="16200000">
              <a:off x="3701055" y="2256734"/>
              <a:ext cx="348681" cy="7572988"/>
              <a:chOff x="6402388" y="1584325"/>
              <a:chExt cx="348681" cy="933450"/>
            </a:xfrm>
            <a:solidFill>
              <a:srgbClr val="FFFFFF"/>
            </a:solidFill>
          </p:grpSpPr>
          <p:sp>
            <p:nvSpPr>
              <p:cNvPr id="90" name="Fill"/>
              <p:cNvSpPr>
                <a:spLocks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91" name="Border"/>
              <p:cNvSpPr>
                <a:spLocks noEditPoints="1"/>
              </p:cNvSpPr>
              <p:nvPr/>
            </p:nvSpPr>
            <p:spPr bwMode="auto">
              <a:xfrm>
                <a:off x="6402389" y="1584325"/>
                <a:ext cx="348680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2" name="직사각형 21"/>
          <p:cNvSpPr/>
          <p:nvPr/>
        </p:nvSpPr>
        <p:spPr>
          <a:xfrm>
            <a:off x="7768126" y="315912"/>
            <a:ext cx="2137874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결제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입력정보 검증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② 참조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→ 결제 모듈 연동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결제완료 → 참여 완료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20552" y="1268760"/>
            <a:ext cx="28083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결제 금액 확인 및 결제 방법 선택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6393160" y="2798920"/>
            <a:ext cx="648072" cy="252000"/>
          </a:xfrm>
          <a:prstGeom prst="roundRect">
            <a:avLst>
              <a:gd name="adj" fmla="val 766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결제</a:t>
            </a:r>
            <a:endParaRPr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992560" y="2798920"/>
            <a:ext cx="639291" cy="252000"/>
          </a:xfrm>
          <a:prstGeom prst="roundRect">
            <a:avLst>
              <a:gd name="adj" fmla="val 1066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&gt; </a:t>
            </a:r>
            <a:r>
              <a:rPr lang="ko-KR" altLang="en-US" dirty="0"/>
              <a:t>참여</a:t>
            </a:r>
            <a:r>
              <a:rPr lang="en-US" altLang="ko-KR" dirty="0"/>
              <a:t> (</a:t>
            </a:r>
            <a:r>
              <a:rPr lang="ko-KR" altLang="en-US" dirty="0" err="1"/>
              <a:t>펀딩</a:t>
            </a:r>
            <a:r>
              <a:rPr lang="en-US" altLang="ko-KR" dirty="0"/>
              <a:t>) - 2 (</a:t>
            </a:r>
            <a:r>
              <a:rPr lang="ko-KR" altLang="en-US" dirty="0"/>
              <a:t>카카오페이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3008784" y="2137410"/>
            <a:ext cx="823660" cy="212366"/>
            <a:chOff x="3816042" y="2972265"/>
            <a:chExt cx="823660" cy="212366"/>
          </a:xfrm>
        </p:grpSpPr>
        <p:grpSp>
          <p:nvGrpSpPr>
            <p:cNvPr id="73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  <p:cNvGrpSpPr/>
            <p:nvPr>
              <p:custDataLst>
                <p:tags r:id="rId3"/>
              </p:custDataLst>
            </p:nvPr>
          </p:nvGrpSpPr>
          <p:grpSpPr>
            <a:xfrm>
              <a:off x="3816042" y="2972265"/>
              <a:ext cx="823660" cy="212366"/>
              <a:chOff x="593892" y="1585163"/>
              <a:chExt cx="823660" cy="212366"/>
            </a:xfrm>
          </p:grpSpPr>
          <p:sp>
            <p:nvSpPr>
              <p:cNvPr id="74" name="Circle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4"/>
                </p:custDataLst>
              </p:nvPr>
            </p:nvSpPr>
            <p:spPr>
              <a:xfrm>
                <a:off x="593892" y="1624671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77" name="Check" descr="&lt;Tags&gt;&lt;SMARTRESIZEANCHORS&gt;None,None,Absolute,None&lt;/SMARTRESIZEANCHORS&gt;&lt;/Tags&gt;" hidden="1"/>
              <p:cNvSpPr/>
              <p:nvPr/>
            </p:nvSpPr>
            <p:spPr>
              <a:xfrm>
                <a:off x="631198" y="1661977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78" name="Label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692738" y="1585163"/>
                <a:ext cx="724814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rPr>
                  <a:t>카카오페이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6" name="Check" descr="&lt;Tags&gt;&lt;SMARTRESIZEANCHORS&gt;None,None,Absolute,None&lt;/SMARTRESIZEANCHORS&gt;&lt;/Tags&gt;"/>
            <p:cNvSpPr/>
            <p:nvPr/>
          </p:nvSpPr>
          <p:spPr>
            <a:xfrm>
              <a:off x="3857575" y="3049079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288704" y="2137410"/>
            <a:ext cx="708244" cy="212366"/>
            <a:chOff x="2288704" y="2972265"/>
            <a:chExt cx="708244" cy="212366"/>
          </a:xfrm>
        </p:grpSpPr>
        <p:sp>
          <p:nvSpPr>
            <p:cNvPr id="55" name="Circle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2288704" y="3011773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8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2"/>
              </p:custDataLst>
            </p:nvPr>
          </p:nvSpPr>
          <p:spPr>
            <a:xfrm>
              <a:off x="2387550" y="2972265"/>
              <a:ext cx="609398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카드결제</a:t>
              </a:r>
              <a:endParaRPr lang="en-US" sz="9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85" name="Check" descr="&lt;Tags&gt;&lt;SMARTRESIZEANCHORS&gt;None,None,Absolute,None&lt;/SMARTRESIZEANCHORS&gt;&lt;/Tags&gt;" hidden="1"/>
          <p:cNvSpPr/>
          <p:nvPr/>
        </p:nvSpPr>
        <p:spPr>
          <a:xfrm>
            <a:off x="3145104" y="3489374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02" name="직사각형 101"/>
          <p:cNvSpPr>
            <a:spLocks noChangeArrowheads="1"/>
          </p:cNvSpPr>
          <p:nvPr/>
        </p:nvSpPr>
        <p:spPr bwMode="auto">
          <a:xfrm>
            <a:off x="2288704" y="1693188"/>
            <a:ext cx="1017199" cy="25372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결제금액</a:t>
            </a: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6906308" y="270892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+mj-lt"/>
                <a:ea typeface="양재참숯체B" panose="02020603020101020101" pitchFamily="18" charset="-127"/>
              </a:rPr>
              <a:t>1</a:t>
            </a:r>
            <a:endParaRPr lang="ko-KR" altLang="en-US" sz="1200" b="1">
              <a:solidFill>
                <a:schemeClr val="bg1"/>
              </a:solidFill>
              <a:latin typeface="+mj-lt"/>
              <a:ea typeface="양재참숯체B" panose="02020603020101020101" pitchFamily="18" charset="-127"/>
            </a:endParaRPr>
          </a:p>
        </p:txBody>
      </p:sp>
      <p:pic>
        <p:nvPicPr>
          <p:cNvPr id="1026" name="Picture 2" descr="C:\Users\Gi7A-00\Desktop\0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12" y="3218490"/>
            <a:ext cx="4001342" cy="270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꺾인 연결선 56"/>
          <p:cNvCxnSpPr>
            <a:cxnSpLocks/>
            <a:stCxn id="95" idx="1"/>
            <a:endCxn id="1026" idx="0"/>
          </p:cNvCxnSpPr>
          <p:nvPr/>
        </p:nvCxnSpPr>
        <p:spPr>
          <a:xfrm rot="10800000" flipV="1">
            <a:off x="2978584" y="2924920"/>
            <a:ext cx="3414577" cy="293570"/>
          </a:xfrm>
          <a:prstGeom prst="bentConnector2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464301"/>
              </p:ext>
            </p:extLst>
          </p:nvPr>
        </p:nvGraphicFramePr>
        <p:xfrm>
          <a:off x="3080792" y="4725567"/>
          <a:ext cx="3960440" cy="823108"/>
        </p:xfrm>
        <a:graphic>
          <a:graphicData uri="http://schemas.openxmlformats.org/drawingml/2006/table">
            <a:tbl>
              <a:tblPr/>
              <a:tblGrid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57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Action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Type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Message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클릭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주문자 연락처 </a:t>
                      </a:r>
                      <a:r>
                        <a:rPr lang="ko-KR" altLang="en-US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주문자 연락처를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입력해 주세요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수령인 이름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받는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 이름을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입력해 주세요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수령인 주소 </a:t>
                      </a:r>
                      <a:r>
                        <a:rPr lang="ko-KR" altLang="en-US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받는 곳 주소를 입력해 주세요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9" name="타원 58"/>
          <p:cNvSpPr/>
          <p:nvPr/>
        </p:nvSpPr>
        <p:spPr>
          <a:xfrm>
            <a:off x="7005248" y="458247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+mj-lt"/>
                <a:ea typeface="양재참숯체B" panose="02020603020101020101" pitchFamily="18" charset="-127"/>
              </a:rPr>
              <a:t>2</a:t>
            </a:r>
            <a:endParaRPr lang="ko-KR" altLang="en-US" sz="1200" b="1">
              <a:solidFill>
                <a:schemeClr val="bg1"/>
              </a:solidFill>
              <a:latin typeface="+mj-lt"/>
              <a:ea typeface="양재참숯체B" panose="020206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610481" y="2945318"/>
            <a:ext cx="864096" cy="21120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결제 모듈 연동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91369D7-ECF9-49B8-9AB0-F32F07233EA2}"/>
              </a:ext>
            </a:extLst>
          </p:cNvPr>
          <p:cNvGrpSpPr/>
          <p:nvPr/>
        </p:nvGrpSpPr>
        <p:grpSpPr>
          <a:xfrm>
            <a:off x="8005529" y="503809"/>
            <a:ext cx="1661899" cy="476919"/>
            <a:chOff x="8005529" y="2434127"/>
            <a:chExt cx="1661899" cy="566382"/>
          </a:xfrm>
        </p:grpSpPr>
        <p:sp>
          <p:nvSpPr>
            <p:cNvPr id="37" name="모서리가 둥근 직사각형 93">
              <a:extLst>
                <a:ext uri="{FF2B5EF4-FFF2-40B4-BE49-F238E27FC236}">
                  <a16:creationId xmlns:a16="http://schemas.microsoft.com/office/drawing/2014/main" id="{D196EC35-2A2C-48A3-9A0D-AEE7FCC46ED4}"/>
                </a:ext>
              </a:extLst>
            </p:cNvPr>
            <p:cNvSpPr/>
            <p:nvPr/>
          </p:nvSpPr>
          <p:spPr>
            <a:xfrm>
              <a:off x="9244079" y="2434127"/>
              <a:ext cx="423349" cy="566381"/>
            </a:xfrm>
            <a:prstGeom prst="roundRect">
              <a:avLst>
                <a:gd name="adj" fmla="val 18768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36000" bIns="0" rtlCol="0" anchor="ctr"/>
            <a:lstStyle/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화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면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안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내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18B4347-C4A5-48DE-BE42-898E0EDC5254}"/>
                </a:ext>
              </a:extLst>
            </p:cNvPr>
            <p:cNvSpPr/>
            <p:nvPr/>
          </p:nvSpPr>
          <p:spPr>
            <a:xfrm>
              <a:off x="8005529" y="2434127"/>
              <a:ext cx="1436921" cy="56638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6520244-6147-4BA4-A56A-4BF68E059E0E}"/>
                </a:ext>
              </a:extLst>
            </p:cNvPr>
            <p:cNvSpPr/>
            <p:nvPr/>
          </p:nvSpPr>
          <p:spPr>
            <a:xfrm>
              <a:off x="8027193" y="2719747"/>
              <a:ext cx="1397321" cy="237523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0947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7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&gt; </a:t>
            </a:r>
            <a:r>
              <a:rPr lang="ko-KR" altLang="en-US" dirty="0"/>
              <a:t>참여 완료 </a:t>
            </a:r>
            <a:r>
              <a:rPr lang="en-US" altLang="ko-KR" dirty="0"/>
              <a:t>(</a:t>
            </a:r>
            <a:r>
              <a:rPr lang="ko-KR" altLang="en-US" dirty="0" err="1"/>
              <a:t>펀딩</a:t>
            </a:r>
            <a:r>
              <a:rPr lang="en-US" altLang="ko-KR" dirty="0"/>
              <a:t>) - 1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60999" y="750988"/>
            <a:ext cx="561662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>
                <a:latin typeface="맑은 고딕" pitchFamily="50" charset="-127"/>
                <a:ea typeface="맑은 고딕" pitchFamily="50" charset="-127"/>
              </a:rPr>
              <a:t>참여가 완료되었습니다</a:t>
            </a:r>
            <a:r>
              <a:rPr lang="en-US" altLang="ko-KR" sz="900" b="1">
                <a:latin typeface="맑은 고딕" pitchFamily="50" charset="-127"/>
                <a:ea typeface="맑은 고딕" pitchFamily="50" charset="-127"/>
              </a:rPr>
              <a:t>. [</a:t>
            </a:r>
            <a:r>
              <a:rPr lang="ko-KR" altLang="en-US" sz="900" b="1">
                <a:latin typeface="맑은 고딕" pitchFamily="50" charset="-127"/>
                <a:ea typeface="맑은 고딕" pitchFamily="50" charset="-127"/>
              </a:rPr>
              <a:t>프로젝트명</a:t>
            </a:r>
            <a:r>
              <a:rPr lang="en-US" altLang="ko-KR" sz="900" b="1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b="1">
                <a:latin typeface="맑은 고딕" pitchFamily="50" charset="-127"/>
                <a:ea typeface="맑은 고딕" pitchFamily="50" charset="-127"/>
              </a:rPr>
              <a:t>에 참여해 </a:t>
            </a: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주셔서 감사합니다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참여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내역은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마이 페이지 </a:t>
            </a: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프로젝트 내역</a:t>
            </a: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다시 확인할 수 있습니다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968432"/>
              </p:ext>
            </p:extLst>
          </p:nvPr>
        </p:nvGraphicFramePr>
        <p:xfrm>
          <a:off x="1061904" y="4934928"/>
          <a:ext cx="6048000" cy="1158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0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7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회사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72001" marR="72001" marT="76216" marB="76216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latin typeface="맑은 고딕" pitchFamily="50" charset="-127"/>
                          <a:ea typeface="맑은 고딕" pitchFamily="50" charset="-127"/>
                        </a:rPr>
                        <a:t>임꺽정</a:t>
                      </a:r>
                    </a:p>
                  </a:txBody>
                  <a:tcPr marL="152432" marR="152432" marT="76216" marB="76216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  <a:endParaRPr lang="en-US" altLang="ko-KR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76216" marB="76216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[00000] </a:t>
                      </a:r>
                      <a:r>
                        <a:rPr lang="ko-KR" altLang="en-US" sz="900" b="0" dirty="0">
                          <a:latin typeface="맑은 고딕" pitchFamily="50" charset="-127"/>
                          <a:ea typeface="맑은 고딕" pitchFamily="50" charset="-127"/>
                        </a:rPr>
                        <a:t>서울시 서초구 서초동 </a:t>
                      </a: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0000</a:t>
                      </a:r>
                    </a:p>
                  </a:txBody>
                  <a:tcPr marL="152432" marR="152432" marT="76216" marB="76216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연락처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76216" marB="76216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010-000-0000</a:t>
                      </a:r>
                    </a:p>
                  </a:txBody>
                  <a:tcPr marL="152432" marR="152432" marT="76216" marB="76216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latin typeface="맑은 고딕" pitchFamily="50" charset="-127"/>
                          <a:ea typeface="맑은 고딕" pitchFamily="50" charset="-127"/>
                        </a:rPr>
                        <a:t>요청사항</a:t>
                      </a:r>
                    </a:p>
                  </a:txBody>
                  <a:tcPr marL="72001" marR="72001" marT="76216" marB="76216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latin typeface="맑은 고딕" pitchFamily="50" charset="-127"/>
                          <a:ea typeface="맑은 고딕" pitchFamily="50" charset="-127"/>
                        </a:rPr>
                        <a:t>배송 요청 사항 표기</a:t>
                      </a:r>
                    </a:p>
                  </a:txBody>
                  <a:tcPr marL="152432" marR="152432" marT="76216" marB="76216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>
            <a:off x="961475" y="4687626"/>
            <a:ext cx="318175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배송 정보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75096"/>
              </p:ext>
            </p:extLst>
          </p:nvPr>
        </p:nvGraphicFramePr>
        <p:xfrm>
          <a:off x="1040524" y="3611053"/>
          <a:ext cx="6048000" cy="868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2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5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endParaRPr lang="en-US" altLang="ko-KR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76216" marB="76216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</a:p>
                  </a:txBody>
                  <a:tcPr marL="152432" marR="152432" marT="76216" marB="76216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연락처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76216" marB="76216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010-000-0000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2432" marR="152432" marT="76216" marB="76216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결제일시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76216" marB="76216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{ </a:t>
                      </a:r>
                      <a:r>
                        <a:rPr lang="ko-KR" altLang="en-US" sz="900" b="0" dirty="0">
                          <a:latin typeface="맑은 고딕" pitchFamily="50" charset="-127"/>
                          <a:ea typeface="맑은 고딕" pitchFamily="50" charset="-127"/>
                        </a:rPr>
                        <a:t>프로젝트 종료일자 </a:t>
                      </a: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2432" marR="152432" marT="76216" marB="76216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직사각형 52"/>
          <p:cNvSpPr/>
          <p:nvPr/>
        </p:nvSpPr>
        <p:spPr>
          <a:xfrm>
            <a:off x="932901" y="3363752"/>
            <a:ext cx="15495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참여자 정보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20552" y="444755"/>
            <a:ext cx="29468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참여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완료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848545" y="764672"/>
            <a:ext cx="602302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0" y="6199561"/>
            <a:ext cx="7768126" cy="901849"/>
            <a:chOff x="56456" y="5689823"/>
            <a:chExt cx="7639049" cy="901849"/>
          </a:xfrm>
        </p:grpSpPr>
        <p:sp>
          <p:nvSpPr>
            <p:cNvPr id="47" name="직사각형 46"/>
            <p:cNvSpPr/>
            <p:nvPr/>
          </p:nvSpPr>
          <p:spPr bwMode="auto">
            <a:xfrm>
              <a:off x="56456" y="5689823"/>
              <a:ext cx="7639049" cy="901849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 w="9525" algn="ctr">
              <a:noFill/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8" name="Cutout"/>
            <p:cNvGrpSpPr/>
            <p:nvPr/>
          </p:nvGrpSpPr>
          <p:grpSpPr>
            <a:xfrm rot="16200000">
              <a:off x="3701055" y="2256734"/>
              <a:ext cx="348681" cy="7572988"/>
              <a:chOff x="6402388" y="1584325"/>
              <a:chExt cx="348681" cy="933450"/>
            </a:xfrm>
            <a:solidFill>
              <a:srgbClr val="FFFFFF"/>
            </a:solidFill>
          </p:grpSpPr>
          <p:sp>
            <p:nvSpPr>
              <p:cNvPr id="56" name="Fill"/>
              <p:cNvSpPr>
                <a:spLocks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Border"/>
              <p:cNvSpPr>
                <a:spLocks noEditPoints="1"/>
              </p:cNvSpPr>
              <p:nvPr/>
            </p:nvSpPr>
            <p:spPr bwMode="auto">
              <a:xfrm>
                <a:off x="6402389" y="1584325"/>
                <a:ext cx="348680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61" name="그룹 60"/>
          <p:cNvGrpSpPr/>
          <p:nvPr/>
        </p:nvGrpSpPr>
        <p:grpSpPr>
          <a:xfrm>
            <a:off x="8005530" y="503809"/>
            <a:ext cx="1661899" cy="566382"/>
            <a:chOff x="8005529" y="2434127"/>
            <a:chExt cx="1661899" cy="566382"/>
          </a:xfrm>
        </p:grpSpPr>
        <p:sp>
          <p:nvSpPr>
            <p:cNvPr id="62" name="모서리가 둥근 직사각형 93"/>
            <p:cNvSpPr/>
            <p:nvPr/>
          </p:nvSpPr>
          <p:spPr>
            <a:xfrm>
              <a:off x="9244079" y="2434127"/>
              <a:ext cx="423349" cy="566381"/>
            </a:xfrm>
            <a:prstGeom prst="roundRect">
              <a:avLst>
                <a:gd name="adj" fmla="val 18768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36000" bIns="0" rtlCol="0" anchor="ctr"/>
            <a:lstStyle/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화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면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안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내</a:t>
              </a: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8005529" y="2434127"/>
              <a:ext cx="1436921" cy="56638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>
                <a:lnSpc>
                  <a:spcPct val="200000"/>
                </a:lnSpc>
              </a:pPr>
              <a:r>
                <a:rPr lang="en-US" altLang="ko-KR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8027193" y="2478998"/>
              <a:ext cx="1397321" cy="247650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F36EE8DA-D79B-427E-AAE4-1F40297E0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990567"/>
              </p:ext>
            </p:extLst>
          </p:nvPr>
        </p:nvGraphicFramePr>
        <p:xfrm>
          <a:off x="1048932" y="1697693"/>
          <a:ext cx="6047999" cy="1391274"/>
        </p:xfrm>
        <a:graphic>
          <a:graphicData uri="http://schemas.openxmlformats.org/drawingml/2006/table">
            <a:tbl>
              <a:tblPr/>
              <a:tblGrid>
                <a:gridCol w="1023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0285">
                  <a:extLst>
                    <a:ext uri="{9D8B030D-6E8A-4147-A177-3AD203B41FA5}">
                      <a16:colId xmlns:a16="http://schemas.microsoft.com/office/drawing/2014/main" val="2757149596"/>
                    </a:ext>
                  </a:extLst>
                </a:gridCol>
                <a:gridCol w="790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78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1274">
                <a:tc gridSpan="3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번호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 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20170101235050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7518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18" marR="7518" marT="75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518" marR="7518" marT="75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금액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518" marR="7518" marT="7518" marB="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 rowSpan="2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518" marR="7518" marT="751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1100" dirty="0">
                          <a:latin typeface="맑은 고딕" pitchFamily="50" charset="-127"/>
                          <a:ea typeface="+mn-ea"/>
                        </a:rPr>
                        <a:t>프로젝트명</a:t>
                      </a:r>
                      <a:r>
                        <a:rPr lang="en-US" altLang="ko-KR" sz="1100" dirty="0">
                          <a:latin typeface="맑은 고딕" pitchFamily="50" charset="-127"/>
                          <a:ea typeface="+mn-ea"/>
                        </a:rPr>
                        <a:t>]</a:t>
                      </a:r>
                      <a:endParaRPr lang="en-US" altLang="ko-KR" sz="9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7518" marR="7518" marT="751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옵션가격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518" marR="7518" marT="751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수량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</a:p>
                  </a:txBody>
                  <a:tcPr marL="7518" marR="7518" marT="751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22,000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7518" marR="7518" marT="7518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518" marR="7518" marT="7518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· {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옵션번호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}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:</a:t>
                      </a:r>
                      <a:r>
                        <a:rPr lang="en-US" altLang="ko-KR" sz="9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 {</a:t>
                      </a:r>
                      <a:r>
                        <a:rPr lang="ko-KR" altLang="en-US" sz="900" baseline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옵션명</a:t>
                      </a:r>
                      <a:r>
                        <a:rPr lang="en-US" altLang="ko-KR" sz="9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}</a:t>
                      </a:r>
                      <a:endParaRPr lang="en-US" altLang="ko-KR" sz="900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7518" marR="7518" marT="751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518" marR="7518" marT="751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518" marR="7518" marT="751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518" marR="7518" marT="751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A55A74-645A-4109-89A6-C3BC683CC744}"/>
              </a:ext>
            </a:extLst>
          </p:cNvPr>
          <p:cNvSpPr/>
          <p:nvPr/>
        </p:nvSpPr>
        <p:spPr>
          <a:xfrm>
            <a:off x="951951" y="1412778"/>
            <a:ext cx="10839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프로젝트 정보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8FB9AB08-9CC3-45D0-88C1-1972DE09C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564456"/>
              </p:ext>
            </p:extLst>
          </p:nvPr>
        </p:nvGraphicFramePr>
        <p:xfrm>
          <a:off x="1107160" y="2096952"/>
          <a:ext cx="720000" cy="9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759" marR="65759" marT="32880" marB="3288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F9EA20-76DA-4385-B548-BC7B27F85645}"/>
              </a:ext>
            </a:extLst>
          </p:cNvPr>
          <p:cNvSpPr/>
          <p:nvPr/>
        </p:nvSpPr>
        <p:spPr>
          <a:xfrm>
            <a:off x="1136994" y="2491679"/>
            <a:ext cx="647654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썸네일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8091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주문내역 확인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마이페이지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참여한 프로젝트 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메인으로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가기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주문 완료 후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카카오톡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알림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구매자에게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결제 정보 발송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카카오톡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내용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③참고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기획자에게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결제 정보 발송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카카오톡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내용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④ 참고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관리자에게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결제 정보 발송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카카오톡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마이페이지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주문관리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 주문 접수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내용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⑤ 참고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&gt; </a:t>
            </a:r>
            <a:r>
              <a:rPr lang="ko-KR" altLang="en-US" dirty="0"/>
              <a:t>참여 완료 </a:t>
            </a:r>
            <a:r>
              <a:rPr lang="en-US" altLang="ko-KR" dirty="0"/>
              <a:t>(</a:t>
            </a:r>
            <a:r>
              <a:rPr lang="ko-KR" altLang="en-US" dirty="0" err="1"/>
              <a:t>펀딩</a:t>
            </a:r>
            <a:r>
              <a:rPr lang="en-US" altLang="ko-KR" dirty="0"/>
              <a:t>) - 2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2000672" y="2222856"/>
            <a:ext cx="1260000" cy="27076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주문내역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521072" y="2231345"/>
            <a:ext cx="1080000" cy="25378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메인으로 가기</a:t>
            </a: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03547"/>
              </p:ext>
            </p:extLst>
          </p:nvPr>
        </p:nvGraphicFramePr>
        <p:xfrm>
          <a:off x="1065240" y="1409656"/>
          <a:ext cx="6048000" cy="579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3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latin typeface="맑은 고딕" pitchFamily="50" charset="-127"/>
                          <a:ea typeface="맑은 고딕" pitchFamily="50" charset="-127"/>
                        </a:rPr>
                        <a:t>결제 방법</a:t>
                      </a:r>
                      <a:endParaRPr lang="en-US" altLang="ko-KR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6216" marB="76216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latin typeface="맑은 고딕" pitchFamily="50" charset="-127"/>
                          <a:ea typeface="맑은 고딕" pitchFamily="50" charset="-127"/>
                        </a:rPr>
                        <a:t>신용카드</a:t>
                      </a:r>
                    </a:p>
                  </a:txBody>
                  <a:tcPr marL="152432" marR="152432" marT="76216" marB="76216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결제 금액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6216" marB="76216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 33,500</a:t>
                      </a:r>
                      <a:r>
                        <a:rPr lang="ko-KR" altLang="en-US" sz="900" b="0" dirty="0"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152432" marR="152432" marT="76216" marB="76216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>
          <a:xfrm>
            <a:off x="942425" y="1052736"/>
            <a:ext cx="15495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결제 정보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8005529" y="503809"/>
            <a:ext cx="1661899" cy="566382"/>
            <a:chOff x="8005529" y="2434127"/>
            <a:chExt cx="1661899" cy="566382"/>
          </a:xfrm>
        </p:grpSpPr>
        <p:sp>
          <p:nvSpPr>
            <p:cNvPr id="43" name="모서리가 둥근 직사각형 93"/>
            <p:cNvSpPr/>
            <p:nvPr/>
          </p:nvSpPr>
          <p:spPr>
            <a:xfrm>
              <a:off x="9244079" y="2434127"/>
              <a:ext cx="423349" cy="566381"/>
            </a:xfrm>
            <a:prstGeom prst="roundRect">
              <a:avLst>
                <a:gd name="adj" fmla="val 18768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36000" bIns="0" rtlCol="0" anchor="ctr"/>
            <a:lstStyle/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화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면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안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내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8005529" y="2434127"/>
              <a:ext cx="1436921" cy="56638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>
                <a:lnSpc>
                  <a:spcPct val="200000"/>
                </a:lnSpc>
              </a:pPr>
              <a:r>
                <a:rPr lang="en-US" altLang="ko-KR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8027193" y="2725879"/>
              <a:ext cx="1397321" cy="247650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992561" y="313245"/>
            <a:ext cx="6120680" cy="901849"/>
            <a:chOff x="56456" y="5689823"/>
            <a:chExt cx="7639049" cy="901849"/>
          </a:xfrm>
        </p:grpSpPr>
        <p:sp>
          <p:nvSpPr>
            <p:cNvPr id="57" name="직사각형 56"/>
            <p:cNvSpPr/>
            <p:nvPr/>
          </p:nvSpPr>
          <p:spPr bwMode="auto">
            <a:xfrm>
              <a:off x="56456" y="5689823"/>
              <a:ext cx="7639049" cy="901849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 w="9525" algn="ctr">
              <a:noFill/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0" name="Cutout"/>
            <p:cNvGrpSpPr/>
            <p:nvPr/>
          </p:nvGrpSpPr>
          <p:grpSpPr>
            <a:xfrm rot="16200000">
              <a:off x="3701055" y="2256734"/>
              <a:ext cx="348681" cy="7572988"/>
              <a:chOff x="6402388" y="1584325"/>
              <a:chExt cx="348681" cy="933450"/>
            </a:xfrm>
            <a:solidFill>
              <a:srgbClr val="FFFFFF"/>
            </a:solidFill>
          </p:grpSpPr>
          <p:sp>
            <p:nvSpPr>
              <p:cNvPr id="61" name="Fill"/>
              <p:cNvSpPr>
                <a:spLocks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2" name="Border"/>
              <p:cNvSpPr>
                <a:spLocks noEditPoints="1"/>
              </p:cNvSpPr>
              <p:nvPr/>
            </p:nvSpPr>
            <p:spPr bwMode="auto">
              <a:xfrm>
                <a:off x="6402389" y="1584325"/>
                <a:ext cx="348680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63" name="타원 62"/>
          <p:cNvSpPr/>
          <p:nvPr/>
        </p:nvSpPr>
        <p:spPr>
          <a:xfrm>
            <a:off x="3152800" y="213285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+mj-lt"/>
                <a:ea typeface="양재참숯체B" panose="02020603020101020101" pitchFamily="18" charset="-127"/>
              </a:rPr>
              <a:t>1</a:t>
            </a:r>
            <a:endParaRPr lang="ko-KR" altLang="en-US" sz="1200" b="1">
              <a:solidFill>
                <a:schemeClr val="bg1"/>
              </a:solidFill>
              <a:latin typeface="+mj-lt"/>
              <a:ea typeface="양재참숯체B" panose="02020603020101020101" pitchFamily="18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5493080" y="213285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+mj-lt"/>
                <a:ea typeface="양재참숯체B" panose="02020603020101020101" pitchFamily="18" charset="-127"/>
              </a:rPr>
              <a:t>2</a:t>
            </a:r>
            <a:endParaRPr lang="ko-KR" altLang="en-US" sz="1200" b="1">
              <a:solidFill>
                <a:schemeClr val="bg1"/>
              </a:solidFill>
              <a:latin typeface="+mj-lt"/>
              <a:ea typeface="양재참숯체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8544" y="3230968"/>
            <a:ext cx="2088232" cy="17235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/>
              <a:t>회원이름</a:t>
            </a:r>
            <a:r>
              <a:rPr lang="en-US" altLang="ko-KR" sz="1200" dirty="0"/>
              <a:t>]</a:t>
            </a:r>
            <a:r>
              <a:rPr lang="ko-KR" altLang="en-US" sz="1200" dirty="0"/>
              <a:t>님</a:t>
            </a:r>
            <a:r>
              <a:rPr lang="en-US" altLang="ko-KR" sz="1200" dirty="0"/>
              <a:t>! [</a:t>
            </a:r>
            <a:r>
              <a:rPr lang="en-US" altLang="ko-KR" sz="1200" dirty="0" err="1"/>
              <a:t>EcoFun</a:t>
            </a:r>
            <a:r>
              <a:rPr lang="en-US" altLang="ko-KR" sz="1200" dirty="0"/>
              <a:t> Project]</a:t>
            </a:r>
            <a:r>
              <a:rPr lang="ko-KR" altLang="en-US" sz="1200" dirty="0"/>
              <a:t>의 </a:t>
            </a:r>
            <a:r>
              <a:rPr lang="en-US" altLang="ko-KR" sz="1200" dirty="0"/>
              <a:t>[</a:t>
            </a:r>
            <a:r>
              <a:rPr lang="ko-KR" altLang="en-US" sz="1200" dirty="0" err="1"/>
              <a:t>프로젝트명</a:t>
            </a:r>
            <a:r>
              <a:rPr lang="en-US" altLang="ko-KR" sz="1200" dirty="0"/>
              <a:t>]</a:t>
            </a:r>
            <a:r>
              <a:rPr lang="ko-KR" altLang="en-US" sz="1200" dirty="0"/>
              <a:t>에 참여하신 것을 환영합니다</a:t>
            </a:r>
            <a:r>
              <a:rPr lang="en-US" altLang="ko-KR" sz="1200" dirty="0"/>
              <a:t>!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참여액</a:t>
            </a:r>
            <a:r>
              <a:rPr lang="en-US" altLang="ko-KR" sz="1200" dirty="0"/>
              <a:t>: 00000</a:t>
            </a:r>
            <a:r>
              <a:rPr lang="ko-KR" altLang="en-US" sz="1200" dirty="0"/>
              <a:t>원</a:t>
            </a:r>
            <a:r>
              <a:rPr lang="en-US" altLang="ko-KR" sz="1200" dirty="0"/>
              <a:t> ({</a:t>
            </a:r>
            <a:r>
              <a:rPr lang="ko-KR" altLang="en-US" sz="1200" dirty="0" err="1"/>
              <a:t>옵션명</a:t>
            </a:r>
            <a:r>
              <a:rPr lang="en-US" altLang="ko-KR" sz="1200" dirty="0"/>
              <a:t>})</a:t>
            </a:r>
          </a:p>
          <a:p>
            <a:r>
              <a:rPr lang="ko-KR" altLang="en-US" sz="1200" dirty="0"/>
              <a:t>수령인</a:t>
            </a:r>
            <a:r>
              <a:rPr lang="en-US" altLang="ko-KR" sz="1200" dirty="0"/>
              <a:t>: {</a:t>
            </a:r>
            <a:r>
              <a:rPr lang="ko-KR" altLang="en-US" sz="1200" dirty="0"/>
              <a:t>수령인이름</a:t>
            </a:r>
            <a:r>
              <a:rPr lang="en-US" altLang="ko-KR" sz="1200" dirty="0"/>
              <a:t>}</a:t>
            </a:r>
          </a:p>
          <a:p>
            <a:r>
              <a:rPr lang="ko-KR" altLang="en-US" sz="1200" dirty="0" err="1"/>
              <a:t>배송지</a:t>
            </a:r>
            <a:r>
              <a:rPr lang="en-US" altLang="ko-KR" sz="1200" dirty="0"/>
              <a:t>: {</a:t>
            </a:r>
            <a:r>
              <a:rPr lang="ko-KR" altLang="en-US" sz="1200" dirty="0" err="1"/>
              <a:t>배송지</a:t>
            </a:r>
            <a:r>
              <a:rPr lang="en-US" altLang="ko-KR" sz="1200" dirty="0"/>
              <a:t>}</a:t>
            </a:r>
          </a:p>
          <a:p>
            <a:endParaRPr lang="en-US" altLang="ko-KR" sz="1200" dirty="0"/>
          </a:p>
          <a:p>
            <a:r>
              <a:rPr lang="ko-KR" altLang="en-US" sz="1000" dirty="0"/>
              <a:t>결제예정일</a:t>
            </a:r>
            <a:r>
              <a:rPr lang="en-US" altLang="ko-KR" sz="1000" dirty="0"/>
              <a:t>: { </a:t>
            </a:r>
            <a:r>
              <a:rPr lang="ko-KR" altLang="en-US" sz="1000" dirty="0"/>
              <a:t>프로젝트 종료일자 </a:t>
            </a:r>
            <a:r>
              <a:rPr lang="en-US" altLang="ko-KR" sz="1000" dirty="0"/>
              <a:t>}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144862" y="3230968"/>
            <a:ext cx="2024161" cy="1692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en-US" altLang="ko-KR" sz="1200" dirty="0" err="1"/>
              <a:t>EcoFun</a:t>
            </a:r>
            <a:r>
              <a:rPr lang="en-US" altLang="ko-KR" sz="1200" dirty="0"/>
              <a:t> Project]</a:t>
            </a:r>
            <a:r>
              <a:rPr lang="ko-KR" altLang="en-US" sz="1200" dirty="0"/>
              <a:t>의 </a:t>
            </a:r>
            <a:r>
              <a:rPr lang="en-US" altLang="ko-KR" sz="1200" dirty="0"/>
              <a:t>[</a:t>
            </a:r>
            <a:r>
              <a:rPr lang="ko-KR" altLang="en-US" sz="1200" dirty="0" err="1"/>
              <a:t>프로젝트명</a:t>
            </a:r>
            <a:r>
              <a:rPr lang="en-US" altLang="ko-KR" sz="1200" dirty="0"/>
              <a:t>]</a:t>
            </a:r>
            <a:r>
              <a:rPr lang="ko-KR" altLang="en-US" sz="1200" dirty="0"/>
              <a:t>에 </a:t>
            </a:r>
            <a:r>
              <a:rPr lang="en-US" altLang="ko-KR" sz="1200" dirty="0"/>
              <a:t>[</a:t>
            </a:r>
            <a:r>
              <a:rPr lang="ko-KR" altLang="en-US" sz="1200" dirty="0"/>
              <a:t>회원이름</a:t>
            </a:r>
            <a:r>
              <a:rPr lang="en-US" altLang="ko-KR" sz="1200" dirty="0"/>
              <a:t>]</a:t>
            </a:r>
            <a:r>
              <a:rPr lang="ko-KR" altLang="en-US" sz="1200" dirty="0"/>
              <a:t>님이 참여하셨습니다</a:t>
            </a:r>
            <a:r>
              <a:rPr lang="en-US" altLang="ko-KR" sz="1200" dirty="0"/>
              <a:t>!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참여액</a:t>
            </a:r>
            <a:r>
              <a:rPr lang="en-US" altLang="ko-KR" sz="1200" dirty="0"/>
              <a:t>: 00000</a:t>
            </a:r>
            <a:r>
              <a:rPr lang="ko-KR" altLang="en-US" sz="1200" dirty="0"/>
              <a:t>원</a:t>
            </a:r>
            <a:r>
              <a:rPr lang="en-US" altLang="ko-KR" sz="1200" dirty="0"/>
              <a:t> ({</a:t>
            </a:r>
            <a:r>
              <a:rPr lang="ko-KR" altLang="en-US" sz="1200" dirty="0" err="1"/>
              <a:t>옵션명</a:t>
            </a:r>
            <a:r>
              <a:rPr lang="en-US" altLang="ko-KR" sz="1200" dirty="0"/>
              <a:t>})</a:t>
            </a:r>
          </a:p>
          <a:p>
            <a:r>
              <a:rPr lang="ko-KR" altLang="en-US" sz="1200" dirty="0"/>
              <a:t>수령인</a:t>
            </a:r>
            <a:r>
              <a:rPr lang="en-US" altLang="ko-KR" sz="1200" dirty="0"/>
              <a:t>: {</a:t>
            </a:r>
            <a:r>
              <a:rPr lang="ko-KR" altLang="en-US" sz="1200" dirty="0"/>
              <a:t>수령인이름</a:t>
            </a:r>
            <a:r>
              <a:rPr lang="en-US" altLang="ko-KR" sz="1200" dirty="0"/>
              <a:t>}</a:t>
            </a:r>
          </a:p>
          <a:p>
            <a:r>
              <a:rPr lang="ko-KR" altLang="en-US" sz="1200" dirty="0" err="1"/>
              <a:t>배송지</a:t>
            </a:r>
            <a:r>
              <a:rPr lang="en-US" altLang="ko-KR" sz="1200" dirty="0"/>
              <a:t>: {</a:t>
            </a:r>
            <a:r>
              <a:rPr lang="ko-KR" altLang="en-US" sz="1200" dirty="0" err="1"/>
              <a:t>배송지</a:t>
            </a:r>
            <a:r>
              <a:rPr lang="en-US" altLang="ko-KR" sz="1200" dirty="0"/>
              <a:t>}</a:t>
            </a:r>
          </a:p>
          <a:p>
            <a:endParaRPr lang="en-US" altLang="ko-KR" sz="1000" dirty="0"/>
          </a:p>
          <a:p>
            <a:r>
              <a:rPr lang="ko-KR" altLang="en-US" sz="1000" dirty="0"/>
              <a:t>결제예정일</a:t>
            </a:r>
            <a:r>
              <a:rPr lang="en-US" altLang="ko-KR" sz="1000" dirty="0"/>
              <a:t>: {</a:t>
            </a:r>
            <a:r>
              <a:rPr lang="ko-KR" altLang="en-US" sz="1000" dirty="0"/>
              <a:t>프로젝트 종료일자</a:t>
            </a:r>
            <a:r>
              <a:rPr lang="en-US" altLang="ko-KR" sz="1000" dirty="0"/>
              <a:t>}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313241" y="3250069"/>
            <a:ext cx="18000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/>
              <a:t>회원이름</a:t>
            </a:r>
            <a:r>
              <a:rPr lang="en-US" altLang="ko-KR" sz="1200" dirty="0"/>
              <a:t>]({</a:t>
            </a:r>
            <a:r>
              <a:rPr lang="ko-KR" altLang="en-US" sz="1200" dirty="0"/>
              <a:t>결제금액</a:t>
            </a:r>
            <a:r>
              <a:rPr lang="en-US" altLang="ko-KR" sz="1200" dirty="0"/>
              <a:t>})</a:t>
            </a:r>
            <a:r>
              <a:rPr lang="ko-KR" altLang="en-US" sz="1200" dirty="0"/>
              <a:t>님이 </a:t>
            </a:r>
            <a:r>
              <a:rPr lang="en-US" altLang="ko-KR" sz="1200" dirty="0"/>
              <a:t>[</a:t>
            </a:r>
            <a:r>
              <a:rPr lang="en-US" altLang="ko-KR" sz="1200" dirty="0" err="1"/>
              <a:t>EcoFun</a:t>
            </a:r>
            <a:r>
              <a:rPr lang="en-US" altLang="ko-KR" sz="1200" dirty="0"/>
              <a:t> Project]</a:t>
            </a:r>
            <a:r>
              <a:rPr lang="ko-KR" altLang="en-US" sz="1200" dirty="0"/>
              <a:t>의 </a:t>
            </a:r>
            <a:r>
              <a:rPr lang="en-US" altLang="ko-KR" sz="1200" dirty="0"/>
              <a:t>[</a:t>
            </a:r>
            <a:r>
              <a:rPr lang="ko-KR" altLang="en-US" sz="1200" dirty="0" err="1"/>
              <a:t>프로젝트명</a:t>
            </a:r>
            <a:r>
              <a:rPr lang="en-US" altLang="ko-KR" sz="1200" dirty="0"/>
              <a:t>]</a:t>
            </a:r>
            <a:r>
              <a:rPr lang="ko-KR" altLang="en-US" sz="1200" dirty="0"/>
              <a:t>에 참여하셨습니다</a:t>
            </a:r>
            <a:r>
              <a:rPr lang="en-US" altLang="ko-KR" sz="1200" dirty="0"/>
              <a:t>!</a:t>
            </a:r>
          </a:p>
        </p:txBody>
      </p:sp>
      <p:sp>
        <p:nvSpPr>
          <p:cNvPr id="69" name="타원 68"/>
          <p:cNvSpPr/>
          <p:nvPr/>
        </p:nvSpPr>
        <p:spPr>
          <a:xfrm>
            <a:off x="2816642" y="3140968"/>
            <a:ext cx="192142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+mj-lt"/>
                <a:ea typeface="양재참숯체B" panose="02020603020101020101" pitchFamily="18" charset="-127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j-lt"/>
              <a:ea typeface="양재참숯체B" panose="02020603020101020101" pitchFamily="18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5061032" y="314096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+mj-lt"/>
                <a:ea typeface="양재참숯체B" panose="02020603020101020101" pitchFamily="18" charset="-127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j-lt"/>
              <a:ea typeface="양재참숯체B" panose="02020603020101020101" pitchFamily="18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7023241" y="316006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+mj-lt"/>
                <a:ea typeface="양재참숯체B" panose="02020603020101020101" pitchFamily="18" charset="-127"/>
              </a:rPr>
              <a:t>5</a:t>
            </a:r>
            <a:endParaRPr lang="ko-KR" altLang="en-US" sz="1200" b="1">
              <a:solidFill>
                <a:schemeClr val="bg1"/>
              </a:solidFill>
              <a:latin typeface="+mj-lt"/>
              <a:ea typeface="양재참숯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2334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게시판 </a:t>
            </a:r>
            <a:r>
              <a:rPr lang="en-US" altLang="ko-KR" dirty="0"/>
              <a:t>(Board)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5174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743727"/>
              </p:ext>
            </p:extLst>
          </p:nvPr>
        </p:nvGraphicFramePr>
        <p:xfrm>
          <a:off x="813241" y="2564904"/>
          <a:ext cx="6300001" cy="18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{ 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제목 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100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00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!!!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필독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기부 관련 공지사항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!!!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2020-09-01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00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[Q&amp;A]</a:t>
                      </a:r>
                      <a:r>
                        <a:rPr lang="en-US" altLang="ko-KR" sz="10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자주묻는</a:t>
                      </a:r>
                      <a:r>
                        <a:rPr lang="ko-KR" altLang="en-US" sz="10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질문 </a:t>
                      </a:r>
                      <a:r>
                        <a:rPr lang="en-US" altLang="ko-KR" sz="10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 ~~~~</a:t>
                      </a:r>
                      <a:r>
                        <a:rPr lang="ko-KR" altLang="en-US" sz="10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는</a:t>
                      </a:r>
                      <a:r>
                        <a:rPr lang="en-US" altLang="ko-KR" sz="10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어떻게 하나요</a:t>
                      </a:r>
                      <a:r>
                        <a:rPr lang="en-US" altLang="ko-KR" sz="10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2020-11-01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3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5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768127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공지사항 기본 사항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공지사항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공지사항 페이지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최신순으로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페이지당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 등록가능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등록권한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관리자에 한에 등록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리스트 정보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제목 클릭 시 해당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조회수 표시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자주묻는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질문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Q&amp;A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표시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중요 아이콘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관리자에서 글 등록 시 중요 옵션을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선택한 게시물은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최상단에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한 번 더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표기됨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글작성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이용자 화면에서는 숨김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마이페이지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게시판관리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글작성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화면으로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04528" y="1918571"/>
            <a:ext cx="12078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640758" y="2248527"/>
            <a:ext cx="663565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704553" y="184484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게시판 </a:t>
            </a:r>
            <a:r>
              <a:rPr lang="en-US" altLang="ko-KR" dirty="0"/>
              <a:t>&gt; </a:t>
            </a:r>
            <a:r>
              <a:rPr lang="ko-KR" altLang="en-US" dirty="0"/>
              <a:t>목록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687765" y="5214392"/>
            <a:ext cx="21932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[2] |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705248" y="2475811"/>
            <a:ext cx="6480000" cy="1025199"/>
          </a:xfrm>
          <a:prstGeom prst="rect">
            <a:avLst/>
          </a:prstGeom>
          <a:noFill/>
          <a:ln w="6350" algn="ctr">
            <a:solidFill>
              <a:srgbClr val="C00000"/>
            </a:solidFill>
            <a:prstDash val="sysDot"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3800873" y="234890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512900" y="1916834"/>
            <a:ext cx="12078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6393160" y="1941640"/>
            <a:ext cx="792088" cy="2412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글작성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6285161" y="184482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48584" y="2941671"/>
            <a:ext cx="360000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중요</a:t>
            </a:r>
          </a:p>
        </p:txBody>
      </p:sp>
      <p:sp>
        <p:nvSpPr>
          <p:cNvPr id="46" name="타원 45"/>
          <p:cNvSpPr/>
          <p:nvPr/>
        </p:nvSpPr>
        <p:spPr>
          <a:xfrm>
            <a:off x="704553" y="285293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5478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공지 상세 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관리자가 등록한 제목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기간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조회수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본문 내용 표기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공지사항 리스트 화면으로 돌아감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리스트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페이지에서 공지 글을 클릭했을 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 클릭하면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리스트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페이지로 돌아감 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이전글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이전 공지 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no.3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번 공지로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다음글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다음 공지 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no.2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번 공지로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61679" y="1161229"/>
            <a:ext cx="3801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제목 표기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}  !!!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필독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기부 관련 공지사항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!!!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00944" y="1587890"/>
            <a:ext cx="593299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작성일 표기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}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                                                                                                  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9999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496570" y="6021320"/>
            <a:ext cx="720000" cy="288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360746" y="6021320"/>
            <a:ext cx="720000" cy="288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이전 글▼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198494" y="6021320"/>
            <a:ext cx="720000" cy="288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다음 글▲</a:t>
            </a:r>
          </a:p>
        </p:txBody>
      </p:sp>
      <p:cxnSp>
        <p:nvCxnSpPr>
          <p:cNvPr id="38" name="직선 연결선 37"/>
          <p:cNvCxnSpPr/>
          <p:nvPr/>
        </p:nvCxnSpPr>
        <p:spPr>
          <a:xfrm>
            <a:off x="990676" y="1871680"/>
            <a:ext cx="5954166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981151" y="1528780"/>
            <a:ext cx="5954166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974677" y="901668"/>
            <a:ext cx="6042173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4748570" y="587729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612746" y="587729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450494" y="587729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게시판 </a:t>
            </a:r>
            <a:r>
              <a:rPr lang="en-US" altLang="ko-KR" dirty="0"/>
              <a:t>&gt; </a:t>
            </a:r>
            <a:r>
              <a:rPr lang="ko-KR" altLang="en-US" dirty="0"/>
              <a:t>공지사항 </a:t>
            </a:r>
            <a:r>
              <a:rPr lang="en-US" altLang="ko-KR" dirty="0"/>
              <a:t>&gt; </a:t>
            </a:r>
            <a:r>
              <a:rPr lang="ko-KR" altLang="en-US" dirty="0"/>
              <a:t>상세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48544" y="571711"/>
            <a:ext cx="15597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공지 상세 보기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28675" y="2220104"/>
            <a:ext cx="5724525" cy="2793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내용표기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고객님 안녕하세요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!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에코펀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관리자 입니다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추석 명절의 선물 배송으로 택배 회사에서 더 이상 배송 접수를 하지 않고 있습니다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 점 너그러운 양해 부탁 드리며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아래의 안내를 참고 부탁 드립니다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 택배 회사 물량 폭주로 배송 불가 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  - 2017-01-27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이후 주문은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일에 제품 발송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  - 2017-01-27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이전 주문은 정상 발송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이용에 불편을 드려 죄송합니다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더욱 노력하는 </a:t>
            </a:r>
            <a:r>
              <a:rPr lang="ko-KR" altLang="en-US" sz="900" b="1" dirty="0" err="1">
                <a:latin typeface="맑은 고딕" pitchFamily="50" charset="-127"/>
              </a:rPr>
              <a:t>에코펀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되도록 하겠습니다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감사합니다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31" name="직선 연결선 30"/>
          <p:cNvCxnSpPr/>
          <p:nvPr/>
        </p:nvCxnSpPr>
        <p:spPr>
          <a:xfrm>
            <a:off x="922359" y="5733256"/>
            <a:ext cx="594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920552" y="51269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7349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이벤트 상세 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관리자가 등록한 제목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기간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조회수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본문 내용 표기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이벤트 리스트 화면으로 돌아감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리스트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페이지에서 이벤트 글을 클릭했을 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 클릭하면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리스트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페이지로 돌아감 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이전글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이전 이벤트 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no.3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번 이벤트로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다음글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다음 이벤트 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no.2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번 이벤트로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61679" y="1161229"/>
            <a:ext cx="21467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가입 고객님 환영합니다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00944" y="1587890"/>
            <a:ext cx="593299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기간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2020.01.01  ~ 2020.01.31                                                                                  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000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496570" y="6021320"/>
            <a:ext cx="720000" cy="288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360746" y="6021320"/>
            <a:ext cx="720000" cy="288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이전 글▼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198494" y="6021320"/>
            <a:ext cx="720000" cy="288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다음 글▲</a:t>
            </a:r>
          </a:p>
        </p:txBody>
      </p:sp>
      <p:cxnSp>
        <p:nvCxnSpPr>
          <p:cNvPr id="38" name="직선 연결선 37"/>
          <p:cNvCxnSpPr/>
          <p:nvPr/>
        </p:nvCxnSpPr>
        <p:spPr>
          <a:xfrm>
            <a:off x="990676" y="1871680"/>
            <a:ext cx="5954166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981151" y="1528780"/>
            <a:ext cx="5954166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974677" y="901668"/>
            <a:ext cx="6042173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502227"/>
              </p:ext>
            </p:extLst>
          </p:nvPr>
        </p:nvGraphicFramePr>
        <p:xfrm>
          <a:off x="1002086" y="2041119"/>
          <a:ext cx="5933231" cy="3754620"/>
        </p:xfrm>
        <a:graphic>
          <a:graphicData uri="http://schemas.openxmlformats.org/drawingml/2006/table">
            <a:tbl>
              <a:tblPr/>
              <a:tblGrid>
                <a:gridCol w="5933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462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타원 22"/>
          <p:cNvSpPr/>
          <p:nvPr/>
        </p:nvSpPr>
        <p:spPr>
          <a:xfrm>
            <a:off x="4748570" y="587729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612746" y="587729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450494" y="587729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게시판 </a:t>
            </a:r>
            <a:r>
              <a:rPr lang="en-US" altLang="ko-KR" dirty="0"/>
              <a:t>&gt; </a:t>
            </a:r>
            <a:r>
              <a:rPr lang="ko-KR" altLang="en-US" dirty="0"/>
              <a:t>이벤트 </a:t>
            </a:r>
            <a:r>
              <a:rPr lang="en-US" altLang="ko-KR" dirty="0"/>
              <a:t>&gt; </a:t>
            </a:r>
            <a:r>
              <a:rPr lang="ko-KR" altLang="en-US" dirty="0"/>
              <a:t>상세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48544" y="571711"/>
            <a:ext cx="15597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이벤트 상세 보기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395670" y="3850312"/>
            <a:ext cx="1144177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상세내용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C8696A2-F6FC-4C4C-8525-82877E50E897}"/>
              </a:ext>
            </a:extLst>
          </p:cNvPr>
          <p:cNvSpPr/>
          <p:nvPr/>
        </p:nvSpPr>
        <p:spPr>
          <a:xfrm>
            <a:off x="920552" y="51269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0950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소개 </a:t>
            </a:r>
            <a:r>
              <a:rPr lang="en-US" altLang="ko-KR" dirty="0"/>
              <a:t>(Info)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4391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245842"/>
              </p:ext>
            </p:extLst>
          </p:nvPr>
        </p:nvGraphicFramePr>
        <p:xfrm>
          <a:off x="5529064" y="653040"/>
          <a:ext cx="3240000" cy="5303520"/>
        </p:xfrm>
        <a:graphic>
          <a:graphicData uri="http://schemas.openxmlformats.org/drawingml/2006/table">
            <a:tbl>
              <a:tblPr bandRow="1">
                <a:tableStyleId>{6E25E649-3F16-4E02-A733-19D2CDBF48F0}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고딕"/>
                        </a:rPr>
                        <a:t>비회원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고딕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buFontTx/>
                        <a:buChar char="-"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고딕"/>
                        </a:rPr>
                        <a:t>(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나눔고딕"/>
                        </a:rPr>
                        <a:t>비회원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고딕"/>
                        </a:rPr>
                        <a:t>)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나눔고딕"/>
                        </a:rPr>
                        <a:t>로그인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나눔고딕"/>
                      </a:endParaRPr>
                    </a:p>
                    <a:p>
                      <a:pPr marL="171450" indent="-171450" algn="l">
                        <a:lnSpc>
                          <a:spcPct val="100000"/>
                        </a:lnSpc>
                        <a:buFontTx/>
                        <a:buChar char="-"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고딕"/>
                        </a:rPr>
                        <a:t>(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나눔고딕"/>
                        </a:rPr>
                        <a:t>비회원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고딕"/>
                        </a:rPr>
                        <a:t>)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나눔고딕"/>
                        </a:rPr>
                        <a:t>회원가입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나눔고딕"/>
                      </a:endParaRPr>
                    </a:p>
                    <a:p>
                      <a:pPr marL="171450" indent="-171450" algn="l">
                        <a:lnSpc>
                          <a:spcPct val="100000"/>
                        </a:lnSpc>
                        <a:buFontTx/>
                        <a:buChar char="-"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고딕"/>
                        </a:rPr>
                        <a:t>(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나눔고딕"/>
                        </a:rPr>
                        <a:t>비회원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고딕"/>
                        </a:rPr>
                        <a:t>)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나눔고딕"/>
                        </a:rPr>
                        <a:t>비밀번호 찾기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고딕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"/>
                        </a:rPr>
                        <a:t>회원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나눔고딕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957874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buFontTx/>
                        <a:buChar char="-"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나눔고딕"/>
                        </a:rPr>
                        <a:t>프로젝트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고딕"/>
                        </a:rPr>
                        <a:t>&gt;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나눔고딕"/>
                        </a:rPr>
                        <a:t>참여한 프로젝트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나눔고딕"/>
                      </a:endParaRPr>
                    </a:p>
                    <a:p>
                      <a:pPr marL="171450" indent="-171450" algn="l">
                        <a:lnSpc>
                          <a:spcPct val="100000"/>
                        </a:lnSpc>
                        <a:buFontTx/>
                        <a:buChar char="-"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나눔고딕"/>
                        </a:rPr>
                        <a:t>프로젝트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고딕"/>
                        </a:rPr>
                        <a:t>&gt;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나눔고딕"/>
                        </a:rPr>
                        <a:t>좋아한 프로젝트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나눔고딕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나눔고딕"/>
                        </a:rPr>
                        <a:t>문의및신청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나눔고딕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고딕"/>
                        </a:rPr>
                        <a:t>&gt;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나눔고딕"/>
                        </a:rPr>
                        <a:t>문의 입력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나눔고딕"/>
                      </a:endParaRPr>
                    </a:p>
                    <a:p>
                      <a:pPr marL="171450" indent="-171450" algn="l">
                        <a:lnSpc>
                          <a:spcPct val="100000"/>
                        </a:lnSpc>
                        <a:buFontTx/>
                        <a:buChar char="-"/>
                        <a:defRPr/>
                      </a:pP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나눔고딕"/>
                        </a:rPr>
                        <a:t>문의및신청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나눔고딕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고딕"/>
                        </a:rPr>
                        <a:t>&gt;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나눔고딕"/>
                        </a:rPr>
                        <a:t>문의 내역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나눔고딕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나눔고딕"/>
                        </a:rPr>
                        <a:t>문의및신청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나눔고딕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고딕"/>
                        </a:rPr>
                        <a:t>&gt;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나눔고딕"/>
                        </a:rPr>
                        <a:t>프로젝트 신청 입력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나눔고딕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나눔고딕"/>
                        </a:rPr>
                        <a:t>문의및신청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나눔고딕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고딕"/>
                        </a:rPr>
                        <a:t>&gt;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나눔고딕"/>
                        </a:rPr>
                        <a:t>프로젝트 신청 내역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나눔고딕"/>
                      </a:endParaRPr>
                    </a:p>
                    <a:p>
                      <a:pPr marL="171450" indent="-171450" algn="l">
                        <a:lnSpc>
                          <a:spcPct val="100000"/>
                        </a:lnSpc>
                        <a:buFontTx/>
                        <a:buChar char="-"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나눔고딕"/>
                        </a:rPr>
                        <a:t>회원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고딕"/>
                        </a:rPr>
                        <a:t>&gt;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나눔고딕"/>
                        </a:rPr>
                        <a:t>개인정보 수정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나눔고딕"/>
                      </a:endParaRPr>
                    </a:p>
                    <a:p>
                      <a:pPr marL="171450" indent="-171450" algn="l">
                        <a:lnSpc>
                          <a:spcPct val="100000"/>
                        </a:lnSpc>
                        <a:buFontTx/>
                        <a:buChar char="-"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나눔고딕"/>
                        </a:rPr>
                        <a:t>회원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고딕"/>
                        </a:rPr>
                        <a:t>&gt;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나눔고딕"/>
                        </a:rPr>
                        <a:t>비밀번호 수정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나눔고딕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2286767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"/>
                        </a:rPr>
                        <a:t>관리자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나눔고딕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12109412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나눔고딕"/>
                        </a:rPr>
                        <a:t>프로젝트 관리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고딕"/>
                        </a:rPr>
                        <a:t>&gt;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나눔고딕"/>
                        </a:rPr>
                        <a:t>프로젝트 내역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나눔고딕"/>
                      </a:endParaRPr>
                    </a:p>
                    <a:p>
                      <a:pPr marL="171450" indent="-171450" algn="l">
                        <a:lnSpc>
                          <a:spcPct val="100000"/>
                        </a:lnSpc>
                        <a:buFontTx/>
                        <a:buChar char="-"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나눔고딕"/>
                        </a:rPr>
                        <a:t>프로젝트 관리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고딕"/>
                        </a:rPr>
                        <a:t>&gt;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나눔고딕"/>
                        </a:rPr>
                        <a:t>프로젝트 등록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나눔고딕"/>
                      </a:endParaRPr>
                    </a:p>
                    <a:p>
                      <a:pPr marL="171450" indent="-171450" algn="l">
                        <a:lnSpc>
                          <a:spcPct val="100000"/>
                        </a:lnSpc>
                        <a:buFontTx/>
                        <a:buChar char="-"/>
                        <a:defRPr/>
                      </a:pP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나눔고딕"/>
                        </a:rPr>
                        <a:t>문의및신청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나눔고딕"/>
                        </a:rPr>
                        <a:t> 관리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고딕"/>
                        </a:rPr>
                        <a:t>&gt;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나눔고딕"/>
                        </a:rPr>
                        <a:t>문의 내역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나눔고딕"/>
                      </a:endParaRPr>
                    </a:p>
                    <a:p>
                      <a:pPr marL="171450" indent="-171450" algn="l">
                        <a:lnSpc>
                          <a:spcPct val="100000"/>
                        </a:lnSpc>
                        <a:buFontTx/>
                        <a:buChar char="-"/>
                        <a:defRPr/>
                      </a:pP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나눔고딕"/>
                        </a:rPr>
                        <a:t>문의및신청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나눔고딕"/>
                        </a:rPr>
                        <a:t> 관리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고딕"/>
                        </a:rPr>
                        <a:t>&gt;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나눔고딕"/>
                        </a:rPr>
                        <a:t>프로젝트 신청 내역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나눔고딕"/>
                      </a:endParaRPr>
                    </a:p>
                    <a:p>
                      <a:pPr marL="171450" indent="-171450" algn="l">
                        <a:lnSpc>
                          <a:spcPct val="100000"/>
                        </a:lnSpc>
                        <a:buFontTx/>
                        <a:buChar char="-"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나눔고딕"/>
                        </a:rPr>
                        <a:t>회원 관리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고딕"/>
                        </a:rPr>
                        <a:t>&gt;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나눔고딕"/>
                        </a:rPr>
                        <a:t>회원 목록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나눔고딕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나눔고딕"/>
                        </a:rPr>
                        <a:t>회원 관리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고딕"/>
                        </a:rPr>
                        <a:t>&gt;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나눔고딕"/>
                        </a:rPr>
                        <a:t>회원 상세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나눔고딕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188541122"/>
                  </a:ext>
                </a:extLst>
              </a:tr>
            </a:tbl>
          </a:graphicData>
        </a:graphic>
      </p:graphicFrame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사이트맵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89D8DB7-A7BE-49D0-AE11-7FF702D16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933706"/>
              </p:ext>
            </p:extLst>
          </p:nvPr>
        </p:nvGraphicFramePr>
        <p:xfrm>
          <a:off x="920552" y="1051560"/>
          <a:ext cx="3240000" cy="4754880"/>
        </p:xfrm>
        <a:graphic>
          <a:graphicData uri="http://schemas.openxmlformats.org/drawingml/2006/table">
            <a:tbl>
              <a:tblPr bandRow="1">
                <a:tableStyleId>{6E25E649-3F16-4E02-A733-19D2CDBF48F0}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2692890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"/>
                          <a:ea typeface="본고딕 KR Normal" panose="020B0400000000000000" pitchFamily="34" charset="-127"/>
                        </a:rPr>
                        <a:t>메인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나눔고딕"/>
                        <a:ea typeface="본고딕 KR Normal" panose="020B0400000000000000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1086645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buFontTx/>
                        <a:buChar char="-"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"/>
                          <a:ea typeface="본고딕 KR Normal" panose="020B0400000000000000" pitchFamily="34" charset="-127"/>
                        </a:rPr>
                        <a:t>진행 중인 프로젝트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고딕"/>
                        <a:ea typeface="본고딕 KR Normal" panose="020B0400000000000000" pitchFamily="34" charset="-127"/>
                      </a:endParaRPr>
                    </a:p>
                    <a:p>
                      <a:pPr marL="171450" indent="-171450" algn="l">
                        <a:lnSpc>
                          <a:spcPct val="100000"/>
                        </a:lnSpc>
                        <a:buFontTx/>
                        <a:buChar char="-"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"/>
                          <a:ea typeface="본고딕 KR Normal" panose="020B0400000000000000" pitchFamily="34" charset="-127"/>
                          <a:cs typeface="Malgun Gothic Semilight" panose="020B0502040204020203" pitchFamily="50" charset="-127"/>
                        </a:rPr>
                        <a:t>종료임박 프로젝트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고딕"/>
                        <a:ea typeface="본고딕 KR Normal" panose="020B0400000000000000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>
                        <a:lnSpc>
                          <a:spcPct val="100000"/>
                        </a:lnSpc>
                        <a:buFontTx/>
                        <a:buChar char="-"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"/>
                          <a:ea typeface="본고딕 KR Normal" panose="020B0400000000000000" pitchFamily="34" charset="-127"/>
                          <a:cs typeface="Malgun Gothic Semilight" panose="020B0502040204020203" pitchFamily="50" charset="-127"/>
                        </a:rPr>
                        <a:t>예정 프로젝트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고딕"/>
                        <a:ea typeface="본고딕 KR Normal" panose="020B0400000000000000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1077310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"/>
                          <a:ea typeface="본고딕 KR Normal" panose="020B0400000000000000" pitchFamily="34" charset="-127"/>
                        </a:rPr>
                        <a:t>프로젝트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나눔고딕"/>
                        <a:ea typeface="본고딕 KR Normal" panose="020B0400000000000000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1782723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buFontTx/>
                        <a:buChar char="-"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"/>
                          <a:ea typeface="본고딕 KR Normal" panose="020B0400000000000000" pitchFamily="34" charset="-127"/>
                        </a:rPr>
                        <a:t>기부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고딕"/>
                        <a:ea typeface="본고딕 KR Normal" panose="020B0400000000000000" pitchFamily="34" charset="-127"/>
                      </a:endParaRPr>
                    </a:p>
                    <a:p>
                      <a:pPr marL="171450" indent="-171450" algn="l">
                        <a:lnSpc>
                          <a:spcPct val="100000"/>
                        </a:lnSpc>
                        <a:buFontTx/>
                        <a:buChar char="-"/>
                        <a:defRPr/>
                      </a:pP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나눔고딕"/>
                          <a:ea typeface="본고딕 KR Normal" panose="020B0400000000000000" pitchFamily="34" charset="-127"/>
                        </a:rPr>
                        <a:t>펀딩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고딕"/>
                        <a:ea typeface="본고딕 KR Normal" panose="020B0400000000000000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152256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"/>
                          <a:ea typeface="본고딕 KR Normal" panose="020B0400000000000000" pitchFamily="34" charset="-127"/>
                        </a:rPr>
                        <a:t>게시판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나눔고딕"/>
                        <a:ea typeface="본고딕 KR Normal" panose="020B0400000000000000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1471665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buFontTx/>
                        <a:buChar char="-"/>
                        <a:defRPr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나눔고딕"/>
                          <a:ea typeface="본고딕 KR Normal" panose="020B0400000000000000" pitchFamily="34" charset="-127"/>
                        </a:rPr>
                        <a:t>공지사항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고딕"/>
                        <a:ea typeface="본고딕 KR Normal" panose="020B0400000000000000" pitchFamily="34" charset="-127"/>
                      </a:endParaRPr>
                    </a:p>
                    <a:p>
                      <a:pPr marL="171450" indent="-171450" algn="l">
                        <a:lnSpc>
                          <a:spcPct val="100000"/>
                        </a:lnSpc>
                        <a:buFontTx/>
                        <a:buChar char="-"/>
                        <a:defRPr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나눔고딕"/>
                          <a:ea typeface="본고딕 KR Normal" panose="020B0400000000000000" pitchFamily="34" charset="-127"/>
                        </a:rPr>
                        <a:t>이벤트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나눔고딕"/>
                        <a:ea typeface="본고딕 KR Normal" panose="020B0400000000000000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2454663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"/>
                          <a:ea typeface="본고딕 KR Normal" panose="020B0400000000000000" pitchFamily="34" charset="-127"/>
                        </a:rPr>
                        <a:t>소개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나눔고딕"/>
                        <a:ea typeface="본고딕 KR Normal" panose="020B0400000000000000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1386307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buFontTx/>
                        <a:buChar char="-"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"/>
                          <a:ea typeface="본고딕 KR Normal" panose="020B0400000000000000" pitchFamily="34" charset="-127"/>
                        </a:rPr>
                        <a:t>회사소개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고딕"/>
                        <a:ea typeface="본고딕 KR Normal" panose="020B0400000000000000" pitchFamily="34" charset="-127"/>
                      </a:endParaRPr>
                    </a:p>
                    <a:p>
                      <a:pPr marL="171450" indent="-171450" algn="l">
                        <a:lnSpc>
                          <a:spcPct val="100000"/>
                        </a:lnSpc>
                        <a:buFontTx/>
                        <a:buChar char="-"/>
                        <a:defRPr/>
                      </a:pP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나눔고딕"/>
                          <a:ea typeface="본고딕 KR Normal" panose="020B0400000000000000" pitchFamily="34" charset="-127"/>
                        </a:rPr>
                        <a:t>오시는길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고딕"/>
                        <a:ea typeface="본고딕 KR Normal" panose="020B0400000000000000" pitchFamily="34" charset="-127"/>
                      </a:endParaRPr>
                    </a:p>
                    <a:p>
                      <a:pPr marL="171450" indent="-171450" algn="l">
                        <a:lnSpc>
                          <a:spcPct val="100000"/>
                        </a:lnSpc>
                        <a:buFontTx/>
                        <a:buChar char="-"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"/>
                          <a:ea typeface="본고딕 KR Normal" panose="020B0400000000000000" pitchFamily="34" charset="-127"/>
                        </a:rPr>
                        <a:t>제휴단체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고딕"/>
                        <a:ea typeface="본고딕 KR Normal" panose="020B0400000000000000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1377985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132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[1]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진행중인 프로젝트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바로가기</a:t>
            </a:r>
            <a:endParaRPr lang="en-US" altLang="ko-KR" sz="9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- 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프로젝트 리스트로 링크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(Self)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225021" y="1628800"/>
            <a:ext cx="29602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err="1">
                <a:latin typeface="맑은 고딕" pitchFamily="50" charset="-127"/>
                <a:ea typeface="맑은 고딕" pitchFamily="50" charset="-127"/>
              </a:rPr>
              <a:t>EcoFun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Project</a:t>
            </a:r>
            <a:r>
              <a:rPr lang="en-US" altLang="ko-KR" sz="1200" b="1" dirty="0"/>
              <a:t>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란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fontAlgn="base">
              <a:lnSpc>
                <a:spcPct val="120000"/>
              </a:lnSpc>
              <a:spcAft>
                <a:spcPts val="1200"/>
              </a:spcAft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친환경을 직접 실천할 수 있는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펀딩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사이트로 환경을 주제로 제품을 만들어 판매하는 벤처기업을 지원하고 지원이 필요한 이슈가 생길 때 기부프로젝트를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오픈하여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지원할 수 있는 창구로 활용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1616287" y="751179"/>
            <a:ext cx="6001009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942099"/>
              </p:ext>
            </p:extLst>
          </p:nvPr>
        </p:nvGraphicFramePr>
        <p:xfrm>
          <a:off x="1629309" y="1666402"/>
          <a:ext cx="2458114" cy="2538158"/>
        </p:xfrm>
        <a:graphic>
          <a:graphicData uri="http://schemas.openxmlformats.org/drawingml/2006/table">
            <a:tbl>
              <a:tblPr/>
              <a:tblGrid>
                <a:gridCol w="2458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81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2655426" y="2815333"/>
            <a:ext cx="428322" cy="23852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로고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596120" y="4437112"/>
            <a:ext cx="60211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우리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프로젝트들은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환경벤처기업의 제품을 후원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하는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환경주제에 대한 기부를 할 수 있는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기부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두가지로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운영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기부는 환경재단과 함께합니다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.)</a:t>
            </a:r>
          </a:p>
        </p:txBody>
      </p:sp>
      <p:sp>
        <p:nvSpPr>
          <p:cNvPr id="44" name="Button 1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1616816" y="5589240"/>
            <a:ext cx="1742400" cy="240384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진행중인 프로젝트 </a:t>
            </a:r>
            <a:r>
              <a: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바로가기</a:t>
            </a:r>
            <a:endParaRPr 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296840" y="561362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소개 </a:t>
            </a:r>
            <a:r>
              <a:rPr lang="en-US" altLang="ko-KR" dirty="0"/>
              <a:t>&gt; </a:t>
            </a:r>
            <a:r>
              <a:rPr lang="ko-KR" altLang="en-US" dirty="0"/>
              <a:t>회사 소개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596119" y="500327"/>
            <a:ext cx="2628901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EcoFun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Project</a:t>
            </a:r>
            <a:r>
              <a:rPr lang="en-US" altLang="ko-KR" sz="1200" dirty="0">
                <a:latin typeface="+mj-lt"/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을 소개합니다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792760" y="1078629"/>
            <a:ext cx="3002425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b="1" dirty="0">
                <a:ln>
                  <a:solidFill>
                    <a:prstClr val="black">
                      <a:alpha val="0"/>
                    </a:prstClr>
                  </a:solidFill>
                </a:ln>
                <a:latin typeface="맑은 고딕" pitchFamily="50" charset="-127"/>
                <a:ea typeface="맑은 고딕" pitchFamily="50" charset="-127"/>
              </a:rPr>
              <a:t>친환경 실천 프로젝트 지원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7708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7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오시는 길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구글지도 또는 </a:t>
            </a:r>
            <a:r>
              <a:rPr lang="ko-KR" altLang="en-US" sz="9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카카오맵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적용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1064568" y="1052736"/>
            <a:ext cx="6048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592620"/>
              </p:ext>
            </p:extLst>
          </p:nvPr>
        </p:nvGraphicFramePr>
        <p:xfrm>
          <a:off x="1209234" y="1412776"/>
          <a:ext cx="5850000" cy="3024336"/>
        </p:xfrm>
        <a:graphic>
          <a:graphicData uri="http://schemas.openxmlformats.org/drawingml/2006/table">
            <a:tbl>
              <a:tblPr/>
              <a:tblGrid>
                <a:gridCol w="58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2433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3509684" y="2766120"/>
            <a:ext cx="1169116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카카오맵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API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소개 </a:t>
            </a:r>
            <a:r>
              <a:rPr lang="en-US" altLang="ko-KR" dirty="0"/>
              <a:t>&gt; </a:t>
            </a:r>
            <a:r>
              <a:rPr lang="ko-KR" altLang="en-US" dirty="0"/>
              <a:t>오시는 길</a:t>
            </a:r>
          </a:p>
        </p:txBody>
      </p:sp>
      <p:sp>
        <p:nvSpPr>
          <p:cNvPr id="6" name="AutoShape 6" descr="data:image/png;base64,iVBORw0KGgoAAAANSUhEUgAAAJcAAACXCAMAAAAvQTlLAAAAZlBMVEX///8AAAC2trbExMTi4uKfn5/Z2dknJyf8/Pzy8vJMTEyurq5qamr19fX4+PgqKip9fX1UVFRkZGTT09OXl5fr6+tGRkZycnIdHR2Pj4+IiIgvLy9bW1vKysqoqKgSEhI+Pj42NjZ1K9W5AAAEkUlEQVR4nO2Ya5ejKBBACxAF8YGK4tv4///kophO0kkm45ndnf5Q9+R0IxRwhdLuAIAgCIIgCIIgCIIgCIIgCIIgCIIgCIIgj0j6s5CHV0B+FgF6nQK9zoFe50Cvc6DXOdDrHOh1DvQ6x9/2Wpav4tDkt/p3Xg2/x+TEzvfX+jmGx6TwhfUxeLYuNvqqmS/HFK1WlE2MUTV3LiTWVscfvZKH//6zhqjH7wO1/h4DlmhfKAh9aKBuPH67ZPsE+ZzehUhn2dOkXz56ifuR0ycvgPaFl3jnFQW3y3rd9i98CElJpDUddfSbXqncqa9ewlo7+R7j1SsIPeUvvOxeqHzXzo1/vU2RyjTNhCRE2zLRn/fRTzEu7c51oNQ1rb5HfniJrokdRRHdvLRS3H/TklwpNxvbL3q/0aHL8WO5lC0uTTxaFxJZfdP65FV7gq/1mhWtd0HzlV8i2xDp3T7eRg59ivtIQnxATJr6upKk1G4P7PYoLuS3vQ6+533VrU/PBuj3XsbPYW146Fy8l7u51leV3+b/4CV2QF69Mj+eTMiX17GPcRy99Trm3ofad+FCfKaFAyHV3jSe8zJ6x7aHl2yOL+jJbb2CylO+9bLwjY6UR1811+e84G6KjSO/SOwbRP9qH+873Xn5rJezOiwgWIiW931/26vcH/3g9gI2++ugcjb+rVCPZLy+ITwJsfed2H6xv0T3uMBsxd6HuHd+y1mQbVOnQUVN9G3+d15LHjny2yPS7hVb9/13lOdHzBfLY6ejdisOt2ofMvjyumfmZW3JE3/77/Y70Osc6HUO9DoHep0Dvc6BXudAr3Og1zmuXin7WdwfXiAIgiD/IRlV8l1bxacXtZM/tgnDF21A2b+jFUTFSCrQ3Ys2O5Stfq7uxu1ntrb1XWW2H9mA6M3rec7+vTErAOfVUMwQ9F0NIVUMqN4OmgWZILQ1KO3WIOhcY6W2j9nP2ljbMhBqDw17YxmbgFbbemW8d0s59bMAxgxPQXZdzz94fIeR0kzA8obL1SZNSklM5wu9bGLDpacSulgNU0ZssoKJYY4Pr17zEbIl7haWEW5XGDsYOZQaRsuJrJa+sdsR3mKyUvM8+ODxLNaPhIM1QFvISEAXgItV8XYkWXPbjtmiVaxZk0kS8AJU4b3kElaDzJYKkr4mkhEoDZTcXQHpeKQ6CyEBXULfy6Gqh5fJ+Atmt8B8hcSAat3OBTQHWK3idDtWrp1p2GplGI2FXDYv9zHbueZEhoEo4bysFpc4ZptXcXgpE/beSzsvoZviVfr+Eko6k3dgG15Hvc6lWzW3Xax0XmIpuR1kP7JiSonWraCLiZxX5G6+sNNkE9mW80LDtptr0BdDdq9Y00s6ETOWoK3b73rp+NnlcjeejEqA1D0EiVuganue5mJP07ortATBx9mldmJdipiRzlDrCrLOzRToutWusc6TJKqEtS7pEw2yL92DwsYuBUrdJx1LO5zN+z8j20/laRwEqz/HNu3zjgWkkmX/v3qJ/Txc6CI+5u109hykisLWT9U/AfE5BEEQBEEQBEEQBEEQBEH+kH8Ag3BcBHsp6zo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6896568" y="126896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9424" y="4581129"/>
            <a:ext cx="585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200" b="1" dirty="0"/>
              <a:t>주소</a:t>
            </a:r>
            <a:r>
              <a:rPr lang="ko-KR" altLang="en-US" sz="1200" dirty="0"/>
              <a:t> </a:t>
            </a:r>
            <a:r>
              <a:rPr lang="en-US" altLang="ko-KR" sz="1200" dirty="0"/>
              <a:t>: </a:t>
            </a:r>
            <a:r>
              <a:rPr lang="ko-KR" altLang="en-US" sz="1200" dirty="0"/>
              <a:t>서울특별시 중구 세종대로 </a:t>
            </a:r>
            <a:r>
              <a:rPr lang="en-US" altLang="ko-KR" sz="1200" dirty="0"/>
              <a:t>110</a:t>
            </a:r>
          </a:p>
          <a:p>
            <a:pPr fontAlgn="base">
              <a:lnSpc>
                <a:spcPct val="150000"/>
              </a:lnSpc>
            </a:pPr>
            <a:r>
              <a:rPr lang="ko-KR" altLang="en-US" sz="1200" b="1" dirty="0"/>
              <a:t>운영시간</a:t>
            </a:r>
            <a:r>
              <a:rPr lang="ko-KR" altLang="en-US" sz="1200" dirty="0"/>
              <a:t> </a:t>
            </a:r>
            <a:r>
              <a:rPr lang="en-US" altLang="ko-KR" sz="1200" dirty="0"/>
              <a:t>: </a:t>
            </a:r>
            <a:r>
              <a:rPr lang="ko-KR" altLang="en-US" sz="1200" dirty="0"/>
              <a:t>월</a:t>
            </a:r>
            <a:r>
              <a:rPr lang="en-US" altLang="ko-KR" sz="1200" dirty="0"/>
              <a:t>~</a:t>
            </a:r>
            <a:r>
              <a:rPr lang="ko-KR" altLang="en-US" sz="1200" dirty="0"/>
              <a:t>금 </a:t>
            </a:r>
            <a:r>
              <a:rPr lang="en-US" altLang="ko-KR" sz="1200" dirty="0"/>
              <a:t>09:00 ~ 18:00 (12:00 ~ 13:00 </a:t>
            </a:r>
            <a:r>
              <a:rPr lang="ko-KR" altLang="en-US" sz="1200" dirty="0"/>
              <a:t>점심시간</a:t>
            </a:r>
            <a:r>
              <a:rPr lang="en-US" altLang="ko-KR" sz="1200" dirty="0"/>
              <a:t>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F5E747-D672-473A-ABB7-2139283A994B}"/>
              </a:ext>
            </a:extLst>
          </p:cNvPr>
          <p:cNvSpPr/>
          <p:nvPr/>
        </p:nvSpPr>
        <p:spPr>
          <a:xfrm>
            <a:off x="1064568" y="796062"/>
            <a:ext cx="4122457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오시는 길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61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7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제휴 단체</a:t>
            </a:r>
            <a:endParaRPr lang="en-US" altLang="ko-KR" sz="9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단체 로고 </a:t>
            </a:r>
            <a:r>
              <a:rPr lang="ko-KR" altLang="en-US" sz="9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캐러셀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1064568" y="836712"/>
            <a:ext cx="6048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131123"/>
              </p:ext>
            </p:extLst>
          </p:nvPr>
        </p:nvGraphicFramePr>
        <p:xfrm>
          <a:off x="1899806" y="1844827"/>
          <a:ext cx="4320480" cy="2700295"/>
        </p:xfrm>
        <a:graphic>
          <a:graphicData uri="http://schemas.openxmlformats.org/drawingml/2006/table">
            <a:tbl>
              <a:tblPr/>
              <a:tblGrid>
                <a:gridCol w="432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029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3248825" y="3068960"/>
            <a:ext cx="1632167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로고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소개 </a:t>
            </a:r>
            <a:r>
              <a:rPr lang="en-US" altLang="ko-KR" dirty="0"/>
              <a:t>&gt; </a:t>
            </a:r>
            <a:r>
              <a:rPr lang="ko-KR" altLang="en-US" dirty="0"/>
              <a:t>제휴단체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64568" y="585860"/>
            <a:ext cx="4122457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EcoFun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Project</a:t>
            </a:r>
            <a:r>
              <a:rPr lang="ko-KR" altLang="en-US" sz="1200" dirty="0">
                <a:latin typeface="+mj-lt"/>
              </a:rPr>
              <a:t>과 함께 하는 단체들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을 소개합니다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AutoShape 6" descr="data:image/png;base64,iVBORw0KGgoAAAANSUhEUgAAAJcAAACXCAMAAAAvQTlLAAAAZlBMVEX///8AAAC2trbExMTi4uKfn5/Z2dknJyf8/Pzy8vJMTEyurq5qamr19fX4+PgqKip9fX1UVFRkZGTT09OXl5fr6+tGRkZycnIdHR2Pj4+IiIgvLy9bW1vKysqoqKgSEhI+Pj42NjZ1K9W5AAAEkUlEQVR4nO2Ya5ejKBBACxAF8YGK4tv4///kophO0kkm45ndnf5Q9+R0IxRwhdLuAIAgCIIgCIIgCIIgCIIgCIIgCIIgCIIgj0j6s5CHV0B+FgF6nQK9zoFe50Cvc6DXOdDrHOh1DvQ6x9/2Wpav4tDkt/p3Xg2/x+TEzvfX+jmGx6TwhfUxeLYuNvqqmS/HFK1WlE2MUTV3LiTWVscfvZKH//6zhqjH7wO1/h4DlmhfKAh9aKBuPH67ZPsE+ZzehUhn2dOkXz56ifuR0ycvgPaFl3jnFQW3y3rd9i98CElJpDUddfSbXqncqa9ewlo7+R7j1SsIPeUvvOxeqHzXzo1/vU2RyjTNhCRE2zLRn/fRTzEu7c51oNQ1rb5HfniJrokdRRHdvLRS3H/TklwpNxvbL3q/0aHL8WO5lC0uTTxaFxJZfdP65FV7gq/1mhWtd0HzlV8i2xDp3T7eRg59ivtIQnxATJr6upKk1G4P7PYoLuS3vQ6+533VrU/PBuj3XsbPYW146Fy8l7u51leV3+b/4CV2QF69Mj+eTMiX17GPcRy99Trm3ofad+FCfKaFAyHV3jSe8zJ6x7aHl2yOL+jJbb2CylO+9bLwjY6UR1811+e84G6KjSO/SOwbRP9qH+873Xn5rJezOiwgWIiW931/26vcH/3g9gI2++ugcjb+rVCPZLy+ITwJsfed2H6xv0T3uMBsxd6HuHd+y1mQbVOnQUVN9G3+d15LHjny2yPS7hVb9/13lOdHzBfLY6ejdisOt2ofMvjyumfmZW3JE3/77/Y70Osc6HUO9DoHep0Dvc6BXudAr3Og1zmuXin7WdwfXiAIgiD/IRlV8l1bxacXtZM/tgnDF21A2b+jFUTFSCrQ3Ys2O5Stfq7uxu1ntrb1XWW2H9mA6M3rec7+vTErAOfVUMwQ9F0NIVUMqN4OmgWZILQ1KO3WIOhcY6W2j9nP2ljbMhBqDw17YxmbgFbbemW8d0s59bMAxgxPQXZdzz94fIeR0kzA8obL1SZNSklM5wu9bGLDpacSulgNU0ZssoKJYY4Pr17zEbIl7haWEW5XGDsYOZQaRsuJrJa+sdsR3mKyUvM8+ODxLNaPhIM1QFvISEAXgItV8XYkWXPbjtmiVaxZk0kS8AJU4b3kElaDzJYKkr4mkhEoDZTcXQHpeKQ6CyEBXULfy6Gqh5fJ+Atmt8B8hcSAat3OBTQHWK3idDtWrp1p2GplGI2FXDYv9zHbueZEhoEo4bysFpc4ZptXcXgpE/beSzsvoZviVfr+Eko6k3dgG15Hvc6lWzW3Xax0XmIpuR1kP7JiSonWraCLiZxX5G6+sNNkE9mW80LDtptr0BdDdq9Y00s6ETOWoK3b73rp+NnlcjeejEqA1D0EiVuganue5mJP07ortATBx9mldmJdipiRzlDrCrLOzRToutWusc6TJKqEtS7pEw2yL92DwsYuBUrdJx1LO5zN+z8j20/laRwEqz/HNu3zjgWkkmX/v3qJ/Txc6CI+5u109hykisLWT9U/AfE5BEEQBEEQBEEQBEEQBEH+kH8Ag3BcBHsp6zo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6130286" y="175482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656856" y="4869160"/>
            <a:ext cx="795688" cy="79209"/>
            <a:chOff x="1764572" y="3641424"/>
            <a:chExt cx="795688" cy="79209"/>
          </a:xfrm>
        </p:grpSpPr>
        <p:sp>
          <p:nvSpPr>
            <p:cNvPr id="24" name="타원 23"/>
            <p:cNvSpPr/>
            <p:nvPr/>
          </p:nvSpPr>
          <p:spPr bwMode="auto">
            <a:xfrm>
              <a:off x="2143233" y="3645024"/>
              <a:ext cx="72008" cy="72008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25" name="타원 24"/>
            <p:cNvSpPr/>
            <p:nvPr/>
          </p:nvSpPr>
          <p:spPr bwMode="auto">
            <a:xfrm>
              <a:off x="2313215" y="3645024"/>
              <a:ext cx="72008" cy="7200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26" name="타원 25"/>
            <p:cNvSpPr/>
            <p:nvPr/>
          </p:nvSpPr>
          <p:spPr bwMode="auto">
            <a:xfrm>
              <a:off x="1953637" y="3645024"/>
              <a:ext cx="72008" cy="7200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27" name="타원 26"/>
            <p:cNvSpPr/>
            <p:nvPr/>
          </p:nvSpPr>
          <p:spPr bwMode="auto">
            <a:xfrm>
              <a:off x="1764572" y="3641424"/>
              <a:ext cx="79209" cy="7920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rgbClr val="ECECEC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39" name="타원 38"/>
            <p:cNvSpPr/>
            <p:nvPr/>
          </p:nvSpPr>
          <p:spPr bwMode="auto">
            <a:xfrm>
              <a:off x="2488252" y="3645024"/>
              <a:ext cx="72008" cy="7200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/>
            </a:p>
          </p:txBody>
        </p:sp>
      </p:grpSp>
      <p:sp>
        <p:nvSpPr>
          <p:cNvPr id="2" name="실행 단추: 뒤로 또는 앞으로 이동 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C52B971-4918-4E61-AFFF-F74C6C76A6FD}"/>
              </a:ext>
            </a:extLst>
          </p:cNvPr>
          <p:cNvSpPr/>
          <p:nvPr/>
        </p:nvSpPr>
        <p:spPr bwMode="auto">
          <a:xfrm>
            <a:off x="1208584" y="2924944"/>
            <a:ext cx="216024" cy="288030"/>
          </a:xfrm>
          <a:prstGeom prst="actionButtonBackPrevious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2" name="실행 단추: 뒤로 또는 앞으로 이동 4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E6E2E9F-F590-4A32-8EEA-281C4F23FAD4}"/>
              </a:ext>
            </a:extLst>
          </p:cNvPr>
          <p:cNvSpPr/>
          <p:nvPr/>
        </p:nvSpPr>
        <p:spPr bwMode="auto">
          <a:xfrm flipH="1">
            <a:off x="6695484" y="2924944"/>
            <a:ext cx="216024" cy="288030"/>
          </a:xfrm>
          <a:prstGeom prst="actionButtonBackPrevious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38311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3"/>
            <a:ext cx="2137873" cy="65420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보안 로그인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검사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(1-1)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 참고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로그인된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메인 페이지로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회원가입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[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회원가입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약관동의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ID/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비밀번호 찾기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페이지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 이동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738439" y="2241417"/>
            <a:ext cx="1736375" cy="3173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5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아이디를 입력하세요</a:t>
            </a:r>
            <a:r>
              <a:rPr lang="en-US" altLang="ko-KR" sz="95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95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738439" y="2631942"/>
            <a:ext cx="1736375" cy="3173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5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비밀번호를 입력해 주세요</a:t>
            </a:r>
            <a:r>
              <a:rPr lang="en-US" altLang="ko-KR" sz="95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95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648744" y="1772816"/>
            <a:ext cx="23308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EcoFun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Project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로그인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2699607" y="2972697"/>
            <a:ext cx="2103557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회원가입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4521493" y="2247314"/>
            <a:ext cx="648564" cy="719921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5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</a:p>
        </p:txBody>
      </p:sp>
      <p:cxnSp>
        <p:nvCxnSpPr>
          <p:cNvPr id="70" name="직선 연결선 69"/>
          <p:cNvCxnSpPr/>
          <p:nvPr/>
        </p:nvCxnSpPr>
        <p:spPr>
          <a:xfrm>
            <a:off x="2725251" y="2100461"/>
            <a:ext cx="21781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>
            <a:spLocks noChangeArrowheads="1"/>
          </p:cNvSpPr>
          <p:nvPr/>
        </p:nvSpPr>
        <p:spPr bwMode="auto">
          <a:xfrm>
            <a:off x="2700096" y="4653136"/>
            <a:ext cx="2252904" cy="866775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144000" tIns="36000" rIns="144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고객센터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070-0000-0000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평일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10~18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공휴일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주말 휴무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833147"/>
              </p:ext>
            </p:extLst>
          </p:nvPr>
        </p:nvGraphicFramePr>
        <p:xfrm>
          <a:off x="1820640" y="3585244"/>
          <a:ext cx="4452964" cy="918210"/>
        </p:xfrm>
        <a:graphic>
          <a:graphicData uri="http://schemas.openxmlformats.org/drawingml/2006/table">
            <a:tbl>
              <a:tblPr/>
              <a:tblGrid>
                <a:gridCol w="1500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예측 </a:t>
                      </a:r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Action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Type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Message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클릭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 </a:t>
                      </a:r>
                      <a:r>
                        <a:rPr lang="ko-KR" altLang="en-US" sz="9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아이디를 입력해 주세요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</a:t>
                      </a:r>
                      <a:r>
                        <a:rPr lang="ko-KR" altLang="en-US" sz="9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en-US" altLang="ko-KR" sz="9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입력해 주세요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비밀번호 불일치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비밀번호가 일치 하지 않습니다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다시 입력해 </a:t>
                      </a:r>
                      <a:r>
                        <a:rPr lang="ko-KR" altLang="en-US" sz="9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주세요</a:t>
                      </a:r>
                      <a:r>
                        <a:rPr lang="en-US" altLang="ko-KR" sz="9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  <a:endParaRPr lang="en-US" altLang="ko-KR" sz="9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타원 29"/>
          <p:cNvSpPr/>
          <p:nvPr/>
        </p:nvSpPr>
        <p:spPr>
          <a:xfrm>
            <a:off x="2928978" y="321525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698143" y="321525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720990" y="229838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회원 </a:t>
            </a:r>
            <a:r>
              <a:rPr lang="en-US" altLang="ko-KR" dirty="0"/>
              <a:t>&gt; </a:t>
            </a:r>
            <a:r>
              <a:rPr lang="ko-KR" altLang="en-US" dirty="0"/>
              <a:t>로그인</a:t>
            </a:r>
          </a:p>
        </p:txBody>
      </p:sp>
      <p:sp>
        <p:nvSpPr>
          <p:cNvPr id="32" name="타원 31"/>
          <p:cNvSpPr/>
          <p:nvPr/>
        </p:nvSpPr>
        <p:spPr>
          <a:xfrm>
            <a:off x="1712640" y="350100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11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5608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1" name="직선 연결선 290"/>
          <p:cNvCxnSpPr>
            <a:cxnSpLocks/>
          </p:cNvCxnSpPr>
          <p:nvPr/>
        </p:nvCxnSpPr>
        <p:spPr>
          <a:xfrm>
            <a:off x="1496616" y="773213"/>
            <a:ext cx="612068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7766472" y="315913"/>
            <a:ext cx="2139528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[1~4]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각종 약관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제목 및 내용 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관리자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 정책 관리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약관관리에서 등록된 내용 호출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 동의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여부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관리자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 정책 관리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약관관리에서 설정된 내용 반영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모두 동의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체크 시 모든 체크 박스가 체크됨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FontTx/>
              <a:buChar char="-"/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체크 해제 시 모든 체크 박스가 체크 해제됨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FontTx/>
              <a:buChar char="-"/>
            </a:pPr>
            <a:endParaRPr lang="ko-KR" altLang="en-US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다음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동의 사항 체크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1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2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3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번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필수동의항목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동의 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회원가입의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정보 입력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이용약관 미동의 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(Alert 6-1),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개인정보 처리방침 미동의 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(Alert 6-2),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개인정보처리 위탁 미동의 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(Alert  6-3)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팝업 호출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[7]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Confirm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7-1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→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→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Confirm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470091" y="500327"/>
            <a:ext cx="2421560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EcoFun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Project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서비스 약관 동의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272479" y="469234"/>
            <a:ext cx="720000" cy="72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약관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동의</a:t>
            </a:r>
          </a:p>
        </p:txBody>
      </p:sp>
      <p:sp>
        <p:nvSpPr>
          <p:cNvPr id="82" name="타원 81"/>
          <p:cNvSpPr/>
          <p:nvPr/>
        </p:nvSpPr>
        <p:spPr>
          <a:xfrm>
            <a:off x="272479" y="1498500"/>
            <a:ext cx="720000" cy="720000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정보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입력</a:t>
            </a:r>
          </a:p>
        </p:txBody>
      </p:sp>
      <p:sp>
        <p:nvSpPr>
          <p:cNvPr id="41" name="Chevr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>
            <a:off x="512420" y="1264044"/>
            <a:ext cx="215816" cy="121984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799630" y="93666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2883842" y="221544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2864792" y="350100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259989" y="615815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2816779" y="480456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Button"/>
          <p:cNvSpPr>
            <a:spLocks/>
          </p:cNvSpPr>
          <p:nvPr/>
        </p:nvSpPr>
        <p:spPr bwMode="auto">
          <a:xfrm>
            <a:off x="3689530" y="6404870"/>
            <a:ext cx="684000" cy="250061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다음</a:t>
            </a:r>
            <a:endParaRPr lang="en-US" sz="9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45" name="Button"/>
          <p:cNvSpPr>
            <a:spLocks/>
          </p:cNvSpPr>
          <p:nvPr/>
        </p:nvSpPr>
        <p:spPr bwMode="auto">
          <a:xfrm>
            <a:off x="4578689" y="6404870"/>
            <a:ext cx="684000" cy="250061"/>
          </a:xfrm>
          <a:prstGeom prst="roundRect">
            <a:avLst>
              <a:gd name="adj" fmla="val 8776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취소</a:t>
            </a:r>
            <a:endParaRPr lang="en-US" sz="9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46" name="타원 145"/>
          <p:cNvSpPr/>
          <p:nvPr/>
        </p:nvSpPr>
        <p:spPr>
          <a:xfrm>
            <a:off x="4278131" y="642190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타원 146"/>
          <p:cNvSpPr/>
          <p:nvPr/>
        </p:nvSpPr>
        <p:spPr>
          <a:xfrm>
            <a:off x="5181671" y="642190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회원 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  <a:r>
              <a:rPr lang="ko-KR" altLang="en-US" dirty="0">
                <a:solidFill>
                  <a:schemeClr val="bg1"/>
                </a:solidFill>
              </a:rPr>
              <a:t> 회원가입 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  <a:r>
              <a:rPr lang="ko-KR" altLang="en-US" dirty="0">
                <a:solidFill>
                  <a:schemeClr val="bg1"/>
                </a:solidFill>
              </a:rPr>
              <a:t> 약관</a:t>
            </a:r>
          </a:p>
        </p:txBody>
      </p:sp>
      <p:sp>
        <p:nvSpPr>
          <p:cNvPr id="148" name="타원 147"/>
          <p:cNvSpPr/>
          <p:nvPr/>
        </p:nvSpPr>
        <p:spPr>
          <a:xfrm>
            <a:off x="272479" y="2536328"/>
            <a:ext cx="720000" cy="720000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가입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완료</a:t>
            </a:r>
          </a:p>
        </p:txBody>
      </p:sp>
      <p:sp>
        <p:nvSpPr>
          <p:cNvPr id="149" name="Chevr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512420" y="2301872"/>
            <a:ext cx="215816" cy="121984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11683" y="943769"/>
            <a:ext cx="14734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서비스 이용 약관 동의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494014" y="1159973"/>
            <a:ext cx="5948776" cy="720000"/>
            <a:chOff x="1682712" y="1015957"/>
            <a:chExt cx="5948776" cy="900000"/>
          </a:xfrm>
        </p:grpSpPr>
        <p:sp>
          <p:nvSpPr>
            <p:cNvPr id="67" name="직사각형 66"/>
            <p:cNvSpPr>
              <a:spLocks noChangeArrowheads="1"/>
            </p:cNvSpPr>
            <p:nvPr/>
          </p:nvSpPr>
          <p:spPr bwMode="auto">
            <a:xfrm>
              <a:off x="1682712" y="1015957"/>
              <a:ext cx="5948776" cy="900000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/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220" name="Scrollbar" descr="&lt;SmartSettings&gt;&lt;SmartResize enabled=&quot;True&quot; minWidth=&quot;7&quot; minHeight=&quot;60&quot; /&gt;&lt;/SmartSettings&gt;"/>
            <p:cNvGrpSpPr/>
            <p:nvPr>
              <p:custDataLst>
                <p:tags r:id="rId83"/>
              </p:custDataLst>
            </p:nvPr>
          </p:nvGrpSpPr>
          <p:grpSpPr>
            <a:xfrm>
              <a:off x="7451488" y="1015957"/>
              <a:ext cx="180000" cy="900000"/>
              <a:chOff x="5066755" y="1652473"/>
              <a:chExt cx="144017" cy="2304356"/>
            </a:xfrm>
            <a:solidFill>
              <a:srgbClr val="FFFFFF"/>
            </a:solidFill>
          </p:grpSpPr>
          <p:sp>
            <p:nvSpPr>
              <p:cNvPr id="221" name="Track"/>
              <p:cNvSpPr/>
              <p:nvPr/>
            </p:nvSpPr>
            <p:spPr>
              <a:xfrm rot="5400000">
                <a:off x="3986586" y="2732642"/>
                <a:ext cx="2304356" cy="144017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22" name="Scroll Thumb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84"/>
                </p:custDataLst>
              </p:nvPr>
            </p:nvSpPr>
            <p:spPr>
              <a:xfrm rot="5400000">
                <a:off x="4908561" y="2252718"/>
                <a:ext cx="460403" cy="94933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23" name="Chevron" descr="&lt;SmartSettings&gt;&lt;SmartResize anchorLeft=&quot;None&quot; anchorTop=&quot;Absolute&quot; anchorRight=&quot;None&quot; anchorBottom=&quot;None&quot; /&gt;&lt;/SmartSettings&gt;"/>
              <p:cNvSpPr>
                <a:spLocks noChangeAspect="1"/>
              </p:cNvSpPr>
              <p:nvPr>
                <p:custDataLst>
                  <p:tags r:id="rId85"/>
                </p:custDataLst>
              </p:nvPr>
            </p:nvSpPr>
            <p:spPr bwMode="auto">
              <a:xfrm rot="10800000" flipH="1">
                <a:off x="5113157" y="1804189"/>
                <a:ext cx="51212" cy="9262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24" name="Chevron" descr="&lt;SmartSettings&gt;&lt;SmartResize anchorLeft=&quot;None&quot; anchorTop=&quot;None&quot; anchorRight=&quot;None&quot; anchorBottom=&quot;Absolute&quot; /&gt;&lt;/SmartSettings&gt;"/>
              <p:cNvSpPr>
                <a:spLocks noChangeAspect="1"/>
              </p:cNvSpPr>
              <p:nvPr>
                <p:custDataLst>
                  <p:tags r:id="rId86"/>
                </p:custDataLst>
              </p:nvPr>
            </p:nvSpPr>
            <p:spPr bwMode="auto">
              <a:xfrm flipH="1">
                <a:off x="5113157" y="3720609"/>
                <a:ext cx="51212" cy="9262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1487948" y="1923018"/>
            <a:ext cx="942933" cy="212366"/>
            <a:chOff x="554563" y="2592239"/>
            <a:chExt cx="942933" cy="212366"/>
          </a:xfrm>
        </p:grpSpPr>
        <p:sp>
          <p:nvSpPr>
            <p:cNvPr id="226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80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27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81"/>
              </p:custDataLst>
            </p:nvPr>
          </p:nvSpPr>
          <p:spPr>
            <a:xfrm>
              <a:off x="686120" y="2592239"/>
              <a:ext cx="811376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동의함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필수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)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28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82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408501" y="2227165"/>
            <a:ext cx="1556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개인정보 처리방침 동의</a:t>
            </a:r>
          </a:p>
        </p:txBody>
      </p:sp>
      <p:grpSp>
        <p:nvGrpSpPr>
          <p:cNvPr id="229" name="그룹 228"/>
          <p:cNvGrpSpPr/>
          <p:nvPr/>
        </p:nvGrpSpPr>
        <p:grpSpPr>
          <a:xfrm>
            <a:off x="1494014" y="2434433"/>
            <a:ext cx="5948776" cy="720000"/>
            <a:chOff x="1682712" y="1015957"/>
            <a:chExt cx="5948776" cy="900000"/>
          </a:xfrm>
        </p:grpSpPr>
        <p:sp>
          <p:nvSpPr>
            <p:cNvPr id="230" name="직사각형 229"/>
            <p:cNvSpPr>
              <a:spLocks noChangeArrowheads="1"/>
            </p:cNvSpPr>
            <p:nvPr/>
          </p:nvSpPr>
          <p:spPr bwMode="auto">
            <a:xfrm>
              <a:off x="1682712" y="1015957"/>
              <a:ext cx="5948776" cy="900000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/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231" name="Scrollbar" descr="&lt;SmartSettings&gt;&lt;SmartResize enabled=&quot;True&quot; minWidth=&quot;7&quot; minHeight=&quot;60&quot; /&gt;&lt;/SmartSettings&gt;"/>
            <p:cNvGrpSpPr/>
            <p:nvPr>
              <p:custDataLst>
                <p:tags r:id="rId76"/>
              </p:custDataLst>
            </p:nvPr>
          </p:nvGrpSpPr>
          <p:grpSpPr>
            <a:xfrm>
              <a:off x="7451488" y="1015957"/>
              <a:ext cx="180000" cy="900000"/>
              <a:chOff x="5066755" y="1652473"/>
              <a:chExt cx="144017" cy="2304356"/>
            </a:xfrm>
            <a:solidFill>
              <a:srgbClr val="FFFFFF"/>
            </a:solidFill>
          </p:grpSpPr>
          <p:sp>
            <p:nvSpPr>
              <p:cNvPr id="232" name="Track"/>
              <p:cNvSpPr/>
              <p:nvPr/>
            </p:nvSpPr>
            <p:spPr>
              <a:xfrm rot="5400000">
                <a:off x="3986586" y="2732642"/>
                <a:ext cx="2304356" cy="144017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33" name="Scroll Thumb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77"/>
                </p:custDataLst>
              </p:nvPr>
            </p:nvSpPr>
            <p:spPr>
              <a:xfrm rot="5400000">
                <a:off x="4908561" y="2252718"/>
                <a:ext cx="460403" cy="94933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34" name="Chevron" descr="&lt;SmartSettings&gt;&lt;SmartResize anchorLeft=&quot;None&quot; anchorTop=&quot;Absolute&quot; anchorRight=&quot;None&quot; anchorBottom=&quot;None&quot; /&gt;&lt;/SmartSettings&gt;"/>
              <p:cNvSpPr>
                <a:spLocks noChangeAspect="1"/>
              </p:cNvSpPr>
              <p:nvPr>
                <p:custDataLst>
                  <p:tags r:id="rId78"/>
                </p:custDataLst>
              </p:nvPr>
            </p:nvSpPr>
            <p:spPr bwMode="auto">
              <a:xfrm rot="10800000" flipH="1">
                <a:off x="5113157" y="1804189"/>
                <a:ext cx="51212" cy="9262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35" name="Chevron" descr="&lt;SmartSettings&gt;&lt;SmartResize anchorLeft=&quot;None&quot; anchorTop=&quot;None&quot; anchorRight=&quot;None&quot; anchorBottom=&quot;Absolute&quot; /&gt;&lt;/SmartSettings&gt;"/>
              <p:cNvSpPr>
                <a:spLocks noChangeAspect="1"/>
              </p:cNvSpPr>
              <p:nvPr>
                <p:custDataLst>
                  <p:tags r:id="rId79"/>
                </p:custDataLst>
              </p:nvPr>
            </p:nvSpPr>
            <p:spPr bwMode="auto">
              <a:xfrm flipH="1">
                <a:off x="5113157" y="3720609"/>
                <a:ext cx="51212" cy="9262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36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1487948" y="3196938"/>
            <a:ext cx="942933" cy="212366"/>
            <a:chOff x="554563" y="2592239"/>
            <a:chExt cx="942933" cy="212366"/>
          </a:xfrm>
        </p:grpSpPr>
        <p:sp>
          <p:nvSpPr>
            <p:cNvPr id="237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73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38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74"/>
              </p:custDataLst>
            </p:nvPr>
          </p:nvSpPr>
          <p:spPr>
            <a:xfrm>
              <a:off x="686120" y="2592239"/>
              <a:ext cx="811376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동의함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필수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)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39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75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1404309" y="3501085"/>
            <a:ext cx="1556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개인정보처리 위탁 동의</a:t>
            </a:r>
          </a:p>
        </p:txBody>
      </p:sp>
      <p:grpSp>
        <p:nvGrpSpPr>
          <p:cNvPr id="251" name="그룹 250"/>
          <p:cNvGrpSpPr/>
          <p:nvPr/>
        </p:nvGrpSpPr>
        <p:grpSpPr>
          <a:xfrm>
            <a:off x="1494014" y="3728561"/>
            <a:ext cx="5948776" cy="720000"/>
            <a:chOff x="1682712" y="1015957"/>
            <a:chExt cx="5948776" cy="900000"/>
          </a:xfrm>
        </p:grpSpPr>
        <p:sp>
          <p:nvSpPr>
            <p:cNvPr id="252" name="직사각형 251"/>
            <p:cNvSpPr>
              <a:spLocks noChangeArrowheads="1"/>
            </p:cNvSpPr>
            <p:nvPr/>
          </p:nvSpPr>
          <p:spPr bwMode="auto">
            <a:xfrm>
              <a:off x="1682712" y="1015957"/>
              <a:ext cx="5948776" cy="900000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/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253" name="Scrollbar" descr="&lt;SmartSettings&gt;&lt;SmartResize enabled=&quot;True&quot; minWidth=&quot;7&quot; minHeight=&quot;60&quot; /&gt;&lt;/SmartSettings&gt;"/>
            <p:cNvGrpSpPr/>
            <p:nvPr>
              <p:custDataLst>
                <p:tags r:id="rId69"/>
              </p:custDataLst>
            </p:nvPr>
          </p:nvGrpSpPr>
          <p:grpSpPr>
            <a:xfrm>
              <a:off x="7451488" y="1015957"/>
              <a:ext cx="180000" cy="900000"/>
              <a:chOff x="5066755" y="1652473"/>
              <a:chExt cx="144017" cy="2304356"/>
            </a:xfrm>
            <a:solidFill>
              <a:srgbClr val="FFFFFF"/>
            </a:solidFill>
          </p:grpSpPr>
          <p:sp>
            <p:nvSpPr>
              <p:cNvPr id="254" name="Track"/>
              <p:cNvSpPr/>
              <p:nvPr/>
            </p:nvSpPr>
            <p:spPr>
              <a:xfrm rot="5400000">
                <a:off x="3986586" y="2732642"/>
                <a:ext cx="2304356" cy="144017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55" name="Scroll Thumb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70"/>
                </p:custDataLst>
              </p:nvPr>
            </p:nvSpPr>
            <p:spPr>
              <a:xfrm rot="5400000">
                <a:off x="4908561" y="2252718"/>
                <a:ext cx="460403" cy="94933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56" name="Chevron" descr="&lt;SmartSettings&gt;&lt;SmartResize anchorLeft=&quot;None&quot; anchorTop=&quot;Absolute&quot; anchorRight=&quot;None&quot; anchorBottom=&quot;None&quot; /&gt;&lt;/SmartSettings&gt;"/>
              <p:cNvSpPr>
                <a:spLocks noChangeAspect="1"/>
              </p:cNvSpPr>
              <p:nvPr>
                <p:custDataLst>
                  <p:tags r:id="rId71"/>
                </p:custDataLst>
              </p:nvPr>
            </p:nvSpPr>
            <p:spPr bwMode="auto">
              <a:xfrm rot="10800000" flipH="1">
                <a:off x="5113157" y="1804189"/>
                <a:ext cx="51212" cy="9262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57" name="Chevron" descr="&lt;SmartSettings&gt;&lt;SmartResize anchorLeft=&quot;None&quot; anchorTop=&quot;None&quot; anchorRight=&quot;None&quot; anchorBottom=&quot;Absolute&quot; /&gt;&lt;/SmartSettings&gt;"/>
              <p:cNvSpPr>
                <a:spLocks noChangeAspect="1"/>
              </p:cNvSpPr>
              <p:nvPr>
                <p:custDataLst>
                  <p:tags r:id="rId72"/>
                </p:custDataLst>
              </p:nvPr>
            </p:nvSpPr>
            <p:spPr bwMode="auto">
              <a:xfrm flipH="1">
                <a:off x="5113157" y="3720609"/>
                <a:ext cx="51212" cy="9262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5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1487948" y="4493004"/>
            <a:ext cx="942933" cy="212366"/>
            <a:chOff x="554563" y="2592239"/>
            <a:chExt cx="942933" cy="212366"/>
          </a:xfrm>
        </p:grpSpPr>
        <p:sp>
          <p:nvSpPr>
            <p:cNvPr id="259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66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60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67"/>
              </p:custDataLst>
            </p:nvPr>
          </p:nvSpPr>
          <p:spPr>
            <a:xfrm>
              <a:off x="686120" y="2592239"/>
              <a:ext cx="811376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동의함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필수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)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61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68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412210" y="4797152"/>
            <a:ext cx="14734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마케팅 정보 제공 동의</a:t>
            </a:r>
          </a:p>
        </p:txBody>
      </p:sp>
      <p:grpSp>
        <p:nvGrpSpPr>
          <p:cNvPr id="262" name="그룹 261"/>
          <p:cNvGrpSpPr/>
          <p:nvPr/>
        </p:nvGrpSpPr>
        <p:grpSpPr>
          <a:xfrm>
            <a:off x="1494014" y="5036221"/>
            <a:ext cx="5948776" cy="720000"/>
            <a:chOff x="1682712" y="1015957"/>
            <a:chExt cx="5948776" cy="900000"/>
          </a:xfrm>
        </p:grpSpPr>
        <p:sp>
          <p:nvSpPr>
            <p:cNvPr id="263" name="직사각형 262"/>
            <p:cNvSpPr>
              <a:spLocks noChangeArrowheads="1"/>
            </p:cNvSpPr>
            <p:nvPr/>
          </p:nvSpPr>
          <p:spPr bwMode="auto">
            <a:xfrm>
              <a:off x="1682712" y="1015957"/>
              <a:ext cx="5948776" cy="900000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/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264" name="Scrollbar" descr="&lt;SmartSettings&gt;&lt;SmartResize enabled=&quot;True&quot; minWidth=&quot;7&quot; minHeight=&quot;60&quot; /&gt;&lt;/SmartSettings&gt;"/>
            <p:cNvGrpSpPr/>
            <p:nvPr>
              <p:custDataLst>
                <p:tags r:id="rId62"/>
              </p:custDataLst>
            </p:nvPr>
          </p:nvGrpSpPr>
          <p:grpSpPr>
            <a:xfrm>
              <a:off x="7451488" y="1015957"/>
              <a:ext cx="180000" cy="900000"/>
              <a:chOff x="5066755" y="1652473"/>
              <a:chExt cx="144017" cy="2304356"/>
            </a:xfrm>
            <a:solidFill>
              <a:srgbClr val="FFFFFF"/>
            </a:solidFill>
          </p:grpSpPr>
          <p:sp>
            <p:nvSpPr>
              <p:cNvPr id="265" name="Track"/>
              <p:cNvSpPr/>
              <p:nvPr/>
            </p:nvSpPr>
            <p:spPr>
              <a:xfrm rot="5400000">
                <a:off x="3986586" y="2732642"/>
                <a:ext cx="2304356" cy="144017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66" name="Scroll Thumb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63"/>
                </p:custDataLst>
              </p:nvPr>
            </p:nvSpPr>
            <p:spPr>
              <a:xfrm rot="5400000">
                <a:off x="4908561" y="2252718"/>
                <a:ext cx="460403" cy="94933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67" name="Chevron" descr="&lt;SmartSettings&gt;&lt;SmartResize anchorLeft=&quot;None&quot; anchorTop=&quot;Absolute&quot; anchorRight=&quot;None&quot; anchorBottom=&quot;None&quot; /&gt;&lt;/SmartSettings&gt;"/>
              <p:cNvSpPr>
                <a:spLocks noChangeAspect="1"/>
              </p:cNvSpPr>
              <p:nvPr>
                <p:custDataLst>
                  <p:tags r:id="rId64"/>
                </p:custDataLst>
              </p:nvPr>
            </p:nvSpPr>
            <p:spPr bwMode="auto">
              <a:xfrm rot="10800000" flipH="1">
                <a:off x="5113157" y="1804189"/>
                <a:ext cx="51212" cy="9262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68" name="Chevron" descr="&lt;SmartSettings&gt;&lt;SmartResize anchorLeft=&quot;None&quot; anchorTop=&quot;None&quot; anchorRight=&quot;None&quot; anchorBottom=&quot;Absolute&quot; /&gt;&lt;/SmartSettings&gt;"/>
              <p:cNvSpPr>
                <a:spLocks noChangeAspect="1"/>
              </p:cNvSpPr>
              <p:nvPr>
                <p:custDataLst>
                  <p:tags r:id="rId65"/>
                </p:custDataLst>
              </p:nvPr>
            </p:nvSpPr>
            <p:spPr bwMode="auto">
              <a:xfrm flipH="1">
                <a:off x="5113157" y="3720609"/>
                <a:ext cx="51212" cy="9262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6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1487948" y="5778441"/>
            <a:ext cx="942933" cy="212366"/>
            <a:chOff x="554563" y="2592239"/>
            <a:chExt cx="942933" cy="212366"/>
          </a:xfrm>
        </p:grpSpPr>
        <p:sp>
          <p:nvSpPr>
            <p:cNvPr id="270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59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71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60"/>
              </p:custDataLst>
            </p:nvPr>
          </p:nvSpPr>
          <p:spPr>
            <a:xfrm>
              <a:off x="686120" y="2592239"/>
              <a:ext cx="811376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동의함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선택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)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72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61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73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1487948" y="6153573"/>
            <a:ext cx="837133" cy="227755"/>
            <a:chOff x="554563" y="2584545"/>
            <a:chExt cx="837133" cy="227755"/>
          </a:xfrm>
        </p:grpSpPr>
        <p:sp>
          <p:nvSpPr>
            <p:cNvPr id="274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56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75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57"/>
              </p:custDataLst>
            </p:nvPr>
          </p:nvSpPr>
          <p:spPr>
            <a:xfrm>
              <a:off x="686118" y="2584545"/>
              <a:ext cx="705578" cy="227755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모두 동의</a:t>
              </a:r>
              <a:endParaRPr lang="en-US" sz="1000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76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58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50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8"/>
            </p:custDataLst>
          </p:nvPr>
        </p:nvGrpSpPr>
        <p:grpSpPr>
          <a:xfrm>
            <a:off x="4669470" y="871627"/>
            <a:ext cx="2413000" cy="1255255"/>
            <a:chOff x="595686" y="1261242"/>
            <a:chExt cx="3222246" cy="1354416"/>
          </a:xfrm>
        </p:grpSpPr>
        <p:sp>
          <p:nvSpPr>
            <p:cNvPr id="151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5"/>
              </p:custDataLst>
            </p:nvPr>
          </p:nvSpPr>
          <p:spPr>
            <a:xfrm>
              <a:off x="595686" y="1517767"/>
              <a:ext cx="3222246" cy="10028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52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46"/>
              </p:custDataLst>
            </p:nvPr>
          </p:nvSpPr>
          <p:spPr>
            <a:xfrm>
              <a:off x="1536524" y="1587689"/>
              <a:ext cx="2234245" cy="45718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ko-KR" sz="9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EcoFun</a:t>
              </a:r>
              <a:r>
                <a:rPr lang="en-US" altLang="ko-KR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Project </a:t>
              </a:r>
              <a:r>
                <a:rPr lang="ko-KR" alt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서비스</a:t>
              </a:r>
              <a:endParaRPr lang="en-US" altLang="ko-KR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이용약관에</a:t>
              </a:r>
              <a:r>
                <a:rPr lang="en-US" altLang="ko-KR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동의해 주세요</a:t>
              </a:r>
              <a:r>
                <a:rPr lang="en-US" altLang="ko-KR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!</a:t>
              </a:r>
            </a:p>
          </p:txBody>
        </p:sp>
        <p:sp>
          <p:nvSpPr>
            <p:cNvPr id="153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47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Alert 6-1</a:t>
              </a:r>
            </a:p>
          </p:txBody>
        </p:sp>
        <p:sp>
          <p:nvSpPr>
            <p:cNvPr id="154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48"/>
              </p:custDataLst>
            </p:nvPr>
          </p:nvSpPr>
          <p:spPr bwMode="auto">
            <a:xfrm>
              <a:off x="3536324" y="1338117"/>
              <a:ext cx="131434" cy="10277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155" name="Icons"/>
            <p:cNvGrpSpPr/>
            <p:nvPr/>
          </p:nvGrpSpPr>
          <p:grpSpPr>
            <a:xfrm>
              <a:off x="795930" y="1655855"/>
              <a:ext cx="647778" cy="474352"/>
              <a:chOff x="795930" y="1655855"/>
              <a:chExt cx="647778" cy="474352"/>
            </a:xfrm>
          </p:grpSpPr>
          <p:sp>
            <p:nvSpPr>
              <p:cNvPr id="160" name="Info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795930" y="1655855"/>
                <a:ext cx="529975" cy="426512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61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833178" y="1702838"/>
                <a:ext cx="610530" cy="42651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62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872397" y="1702838"/>
                <a:ext cx="532095" cy="42651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63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872396" y="1701980"/>
                <a:ext cx="532096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56" name="Buttons"/>
            <p:cNvGrpSpPr/>
            <p:nvPr/>
          </p:nvGrpSpPr>
          <p:grpSpPr>
            <a:xfrm>
              <a:off x="773764" y="2141993"/>
              <a:ext cx="2904926" cy="473665"/>
              <a:chOff x="773764" y="2141993"/>
              <a:chExt cx="2904926" cy="473665"/>
            </a:xfrm>
          </p:grpSpPr>
          <p:sp>
            <p:nvSpPr>
              <p:cNvPr id="157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2793303" y="2141993"/>
                <a:ext cx="885387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58" name="Button 2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1727718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Cancel</a:t>
                </a:r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59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773764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Abort</a:t>
                </a:r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78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9"/>
            </p:custDataLst>
          </p:nvPr>
        </p:nvGrpSpPr>
        <p:grpSpPr>
          <a:xfrm>
            <a:off x="4669470" y="2026673"/>
            <a:ext cx="2413000" cy="1255255"/>
            <a:chOff x="595686" y="1261242"/>
            <a:chExt cx="3222246" cy="1354416"/>
          </a:xfrm>
        </p:grpSpPr>
        <p:sp>
          <p:nvSpPr>
            <p:cNvPr id="179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4"/>
              </p:custDataLst>
            </p:nvPr>
          </p:nvSpPr>
          <p:spPr>
            <a:xfrm>
              <a:off x="595686" y="1517767"/>
              <a:ext cx="3222246" cy="10028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80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35"/>
              </p:custDataLst>
            </p:nvPr>
          </p:nvSpPr>
          <p:spPr>
            <a:xfrm>
              <a:off x="1583686" y="1619254"/>
              <a:ext cx="2234245" cy="45718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개인정보 처리방침에</a:t>
              </a:r>
              <a:endPara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동의해 주세요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!</a:t>
              </a:r>
            </a:p>
          </p:txBody>
        </p:sp>
        <p:sp>
          <p:nvSpPr>
            <p:cNvPr id="181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6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Alert 6-2</a:t>
              </a:r>
            </a:p>
          </p:txBody>
        </p:sp>
        <p:sp>
          <p:nvSpPr>
            <p:cNvPr id="182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3536324" y="1338117"/>
              <a:ext cx="131434" cy="10277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183" name="Icons"/>
            <p:cNvGrpSpPr/>
            <p:nvPr/>
          </p:nvGrpSpPr>
          <p:grpSpPr>
            <a:xfrm>
              <a:off x="795930" y="1655855"/>
              <a:ext cx="647778" cy="474352"/>
              <a:chOff x="795930" y="1655855"/>
              <a:chExt cx="647778" cy="474352"/>
            </a:xfrm>
          </p:grpSpPr>
          <p:sp>
            <p:nvSpPr>
              <p:cNvPr id="188" name="Info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795930" y="1655855"/>
                <a:ext cx="529975" cy="426512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89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833178" y="1702838"/>
                <a:ext cx="610530" cy="42651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90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872397" y="1702838"/>
                <a:ext cx="532095" cy="42651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91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872396" y="1701980"/>
                <a:ext cx="532096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4" name="Buttons"/>
            <p:cNvGrpSpPr/>
            <p:nvPr/>
          </p:nvGrpSpPr>
          <p:grpSpPr>
            <a:xfrm>
              <a:off x="773764" y="2141993"/>
              <a:ext cx="2904926" cy="473665"/>
              <a:chOff x="773764" y="2141993"/>
              <a:chExt cx="2904926" cy="473665"/>
            </a:xfrm>
          </p:grpSpPr>
          <p:sp>
            <p:nvSpPr>
              <p:cNvPr id="185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2793303" y="2141993"/>
                <a:ext cx="885387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86" name="Button 2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1727718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Cancel</a:t>
                </a:r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87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773764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Abort</a:t>
                </a:r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92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10"/>
            </p:custDataLst>
          </p:nvPr>
        </p:nvGrpSpPr>
        <p:grpSpPr>
          <a:xfrm>
            <a:off x="4669470" y="3181488"/>
            <a:ext cx="2413000" cy="1255255"/>
            <a:chOff x="595686" y="1261242"/>
            <a:chExt cx="3222246" cy="1354416"/>
          </a:xfrm>
        </p:grpSpPr>
        <p:sp>
          <p:nvSpPr>
            <p:cNvPr id="193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3"/>
              </p:custDataLst>
            </p:nvPr>
          </p:nvSpPr>
          <p:spPr>
            <a:xfrm>
              <a:off x="595686" y="1517767"/>
              <a:ext cx="3222246" cy="10028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94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24"/>
              </p:custDataLst>
            </p:nvPr>
          </p:nvSpPr>
          <p:spPr>
            <a:xfrm>
              <a:off x="1583686" y="1619254"/>
              <a:ext cx="2234245" cy="45718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개인정보 제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자 제공에</a:t>
              </a:r>
              <a:endPara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동의해 주세요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!</a:t>
              </a:r>
            </a:p>
          </p:txBody>
        </p:sp>
        <p:sp>
          <p:nvSpPr>
            <p:cNvPr id="195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5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Alert 6-3</a:t>
              </a:r>
            </a:p>
          </p:txBody>
        </p:sp>
        <p:sp>
          <p:nvSpPr>
            <p:cNvPr id="196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536324" y="1338117"/>
              <a:ext cx="131434" cy="10277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197" name="Icons"/>
            <p:cNvGrpSpPr/>
            <p:nvPr/>
          </p:nvGrpSpPr>
          <p:grpSpPr>
            <a:xfrm>
              <a:off x="795930" y="1655855"/>
              <a:ext cx="647778" cy="474352"/>
              <a:chOff x="795930" y="1655855"/>
              <a:chExt cx="647778" cy="474352"/>
            </a:xfrm>
          </p:grpSpPr>
          <p:sp>
            <p:nvSpPr>
              <p:cNvPr id="202" name="Info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795930" y="1655855"/>
                <a:ext cx="529975" cy="426512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03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833178" y="1702838"/>
                <a:ext cx="610530" cy="42651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04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872397" y="1702838"/>
                <a:ext cx="532095" cy="42651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05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872396" y="1701980"/>
                <a:ext cx="532096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98" name="Buttons"/>
            <p:cNvGrpSpPr/>
            <p:nvPr/>
          </p:nvGrpSpPr>
          <p:grpSpPr>
            <a:xfrm>
              <a:off x="773764" y="2141993"/>
              <a:ext cx="2904926" cy="473665"/>
              <a:chOff x="773764" y="2141993"/>
              <a:chExt cx="2904926" cy="473665"/>
            </a:xfrm>
          </p:grpSpPr>
          <p:sp>
            <p:nvSpPr>
              <p:cNvPr id="199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2793303" y="2141993"/>
                <a:ext cx="885387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00" name="Button 2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1727718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Cancel</a:t>
                </a:r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01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773764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Abort</a:t>
                </a:r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06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11"/>
            </p:custDataLst>
          </p:nvPr>
        </p:nvGrpSpPr>
        <p:grpSpPr>
          <a:xfrm>
            <a:off x="4669470" y="4333985"/>
            <a:ext cx="2413000" cy="1255255"/>
            <a:chOff x="595686" y="1261242"/>
            <a:chExt cx="3222246" cy="1354416"/>
          </a:xfrm>
        </p:grpSpPr>
        <p:sp>
          <p:nvSpPr>
            <p:cNvPr id="207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595686" y="1517767"/>
              <a:ext cx="3222246" cy="10028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08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3"/>
              </p:custDataLst>
            </p:nvPr>
          </p:nvSpPr>
          <p:spPr>
            <a:xfrm>
              <a:off x="1583686" y="1619254"/>
              <a:ext cx="2234245" cy="45718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회원 가입을 취소하시겠습니까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209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Confirm 7-1</a:t>
              </a:r>
            </a:p>
          </p:txBody>
        </p:sp>
        <p:sp>
          <p:nvSpPr>
            <p:cNvPr id="210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536324" y="1338117"/>
              <a:ext cx="131434" cy="10277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211" name="Icons"/>
            <p:cNvGrpSpPr/>
            <p:nvPr/>
          </p:nvGrpSpPr>
          <p:grpSpPr>
            <a:xfrm>
              <a:off x="795930" y="1655855"/>
              <a:ext cx="647778" cy="474352"/>
              <a:chOff x="795930" y="1655855"/>
              <a:chExt cx="647778" cy="474352"/>
            </a:xfrm>
          </p:grpSpPr>
          <p:sp>
            <p:nvSpPr>
              <p:cNvPr id="216" name="Info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795930" y="1655855"/>
                <a:ext cx="529975" cy="426512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17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833178" y="1702838"/>
                <a:ext cx="610530" cy="42651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18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872397" y="1702838"/>
                <a:ext cx="532095" cy="42651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19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872396" y="1701980"/>
                <a:ext cx="532096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12" name="Buttons"/>
            <p:cNvGrpSpPr/>
            <p:nvPr/>
          </p:nvGrpSpPr>
          <p:grpSpPr>
            <a:xfrm>
              <a:off x="773764" y="2141993"/>
              <a:ext cx="2904926" cy="473665"/>
              <a:chOff x="773764" y="2141993"/>
              <a:chExt cx="2904926" cy="473665"/>
            </a:xfrm>
          </p:grpSpPr>
          <p:sp>
            <p:nvSpPr>
              <p:cNvPr id="213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2793303" y="2141993"/>
                <a:ext cx="885387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14" name="Button 2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727718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Cancel</a:t>
                </a:r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15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773764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Abort</a:t>
                </a:r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5782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8704" y="4427744"/>
            <a:ext cx="254929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은행선택 </a:t>
            </a:r>
            <a:r>
              <a:rPr lang="en-US" altLang="ko-KR" sz="1000" dirty="0"/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1000" dirty="0" err="1"/>
              <a:t>계좌주</a:t>
            </a:r>
            <a:r>
              <a:rPr lang="ko-KR" altLang="en-US" sz="1000" dirty="0"/>
              <a:t> </a:t>
            </a:r>
            <a:r>
              <a:rPr lang="en-US" altLang="ko-KR" sz="1000" dirty="0"/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계좌번호 </a:t>
            </a:r>
            <a:r>
              <a:rPr lang="en-US" altLang="ko-KR" sz="1000" dirty="0"/>
              <a:t>:</a:t>
            </a:r>
            <a:endParaRPr lang="ko-KR" altLang="en-US" sz="1000" dirty="0"/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148361"/>
              </p:ext>
            </p:extLst>
          </p:nvPr>
        </p:nvGraphicFramePr>
        <p:xfrm>
          <a:off x="1332179" y="1112238"/>
          <a:ext cx="5925077" cy="4134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4747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endParaRPr lang="en-US" alt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40706" marR="140706" marT="76216" marB="7621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40706" marR="140706" marT="76216" marB="762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4977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endParaRPr lang="en-US" alt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40706" marR="140706" marT="76216" marB="7621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40706" marR="140706" marT="76216" marB="762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747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40706" marR="140706" marT="76216" marB="7621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latin typeface="맑은 고딕" pitchFamily="50" charset="-127"/>
                          <a:ea typeface="맑은 고딕" pitchFamily="50" charset="-127"/>
                        </a:rPr>
                        <a:t>         </a:t>
                      </a:r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40706" marR="140706" marT="76216" marB="762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40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40706" marR="140706" marT="76216" marB="7621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40706" marR="140706" marT="76216" marB="762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77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140706" marR="140706" marT="76216" marB="7621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40706" marR="140706" marT="76216" marB="762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77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계좌정보</a:t>
                      </a:r>
                    </a:p>
                  </a:txBody>
                  <a:tcPr marL="140706" marR="140706" marT="76216" marB="7621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40706" marR="140706" marT="76216" marB="762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최대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입력 후 중복 확인 진행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영문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6~20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6~20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 조합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대소문자 구별 안 함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중복 확인 </a:t>
            </a: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상황별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문구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아이디를 입력하지 않은 경우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    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아이디를 입력해 주세요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 중인 아이디인 경우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           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이미 사용 중인 아이디입니다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생성 정책에 어긋나는 경우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생성 규칙을 확인하고 중복 확인을 진행해 주세요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조건에 만족하여 사용 가능한 경우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 가능한 아이디입니다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정책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작성되는 비밀번호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Password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8~20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특수문자 혼합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대소문자 구별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Password Box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기본문구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스케치 참조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텍스트 영역 클릭 시 문구 사라짐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우편번호 검색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우편번호 조회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클릭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Confirm("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가입을 취소하시겠습니까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?")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페이지로 이동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Confirm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7770930" y="28575"/>
            <a:ext cx="2096616" cy="288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Description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-15552" y="-1"/>
            <a:ext cx="7545288" cy="315913"/>
          </a:xfrm>
        </p:spPr>
        <p:txBody>
          <a:bodyPr/>
          <a:lstStyle/>
          <a:p>
            <a:r>
              <a:rPr lang="ko-KR" altLang="en-US" dirty="0"/>
              <a:t>회원 </a:t>
            </a:r>
            <a:r>
              <a:rPr lang="en-US" altLang="ko-KR" dirty="0"/>
              <a:t>&gt; </a:t>
            </a:r>
            <a:r>
              <a:rPr lang="ko-KR" altLang="en-US" dirty="0"/>
              <a:t>회원가입 </a:t>
            </a:r>
            <a:r>
              <a:rPr lang="en-US" altLang="ko-KR" dirty="0"/>
              <a:t>&gt; </a:t>
            </a:r>
            <a:r>
              <a:rPr lang="ko-KR" altLang="en-US" dirty="0"/>
              <a:t>정보입력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6489057" y="836712"/>
            <a:ext cx="837089" cy="2385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＊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필수 작성</a:t>
            </a:r>
          </a:p>
        </p:txBody>
      </p:sp>
      <p:sp>
        <p:nvSpPr>
          <p:cNvPr id="84" name="타원 83"/>
          <p:cNvSpPr/>
          <p:nvPr/>
        </p:nvSpPr>
        <p:spPr>
          <a:xfrm>
            <a:off x="272479" y="469234"/>
            <a:ext cx="720000" cy="720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약관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동의</a:t>
            </a:r>
          </a:p>
        </p:txBody>
      </p:sp>
      <p:sp>
        <p:nvSpPr>
          <p:cNvPr id="85" name="타원 84"/>
          <p:cNvSpPr/>
          <p:nvPr/>
        </p:nvSpPr>
        <p:spPr>
          <a:xfrm>
            <a:off x="272479" y="1498500"/>
            <a:ext cx="720000" cy="72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정보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입력</a:t>
            </a:r>
          </a:p>
        </p:txBody>
      </p:sp>
      <p:sp>
        <p:nvSpPr>
          <p:cNvPr id="86" name="Chevr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>
            <a:off x="512420" y="1264044"/>
            <a:ext cx="215816" cy="121984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272479" y="2536328"/>
            <a:ext cx="720000" cy="720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가입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완료</a:t>
            </a:r>
          </a:p>
        </p:txBody>
      </p:sp>
      <p:sp>
        <p:nvSpPr>
          <p:cNvPr id="88" name="Chevr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512420" y="2301872"/>
            <a:ext cx="215816" cy="121984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4" name="직사각형 53"/>
          <p:cNvSpPr>
            <a:spLocks noChangeArrowheads="1"/>
          </p:cNvSpPr>
          <p:nvPr/>
        </p:nvSpPr>
        <p:spPr bwMode="auto">
          <a:xfrm>
            <a:off x="2406537" y="1247555"/>
            <a:ext cx="1322327" cy="24120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94" name="Button"/>
          <p:cNvSpPr>
            <a:spLocks/>
          </p:cNvSpPr>
          <p:nvPr/>
        </p:nvSpPr>
        <p:spPr bwMode="auto">
          <a:xfrm>
            <a:off x="2413268" y="2107680"/>
            <a:ext cx="684000" cy="2412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중복 확인</a:t>
            </a:r>
            <a:endParaRPr lang="en-US" sz="9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96" name="직사각형 95"/>
          <p:cNvSpPr>
            <a:spLocks noChangeArrowheads="1"/>
          </p:cNvSpPr>
          <p:nvPr/>
        </p:nvSpPr>
        <p:spPr bwMode="auto">
          <a:xfrm>
            <a:off x="2351963" y="2525848"/>
            <a:ext cx="1322327" cy="24120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비밀번호 입력</a:t>
            </a:r>
          </a:p>
        </p:txBody>
      </p:sp>
      <p:sp>
        <p:nvSpPr>
          <p:cNvPr id="97" name="직사각형 96"/>
          <p:cNvSpPr>
            <a:spLocks noChangeArrowheads="1"/>
          </p:cNvSpPr>
          <p:nvPr/>
        </p:nvSpPr>
        <p:spPr bwMode="auto">
          <a:xfrm>
            <a:off x="3792123" y="2525848"/>
            <a:ext cx="1322327" cy="24120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비밀번호 확인</a:t>
            </a:r>
          </a:p>
        </p:txBody>
      </p:sp>
      <p:sp>
        <p:nvSpPr>
          <p:cNvPr id="102" name="직사각형 101"/>
          <p:cNvSpPr>
            <a:spLocks noChangeArrowheads="1"/>
          </p:cNvSpPr>
          <p:nvPr/>
        </p:nvSpPr>
        <p:spPr bwMode="auto">
          <a:xfrm>
            <a:off x="2414551" y="1777399"/>
            <a:ext cx="1322327" cy="24120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03" name="직사각형 102"/>
          <p:cNvSpPr>
            <a:spLocks noChangeArrowheads="1"/>
          </p:cNvSpPr>
          <p:nvPr/>
        </p:nvSpPr>
        <p:spPr bwMode="auto">
          <a:xfrm>
            <a:off x="3998951" y="1785637"/>
            <a:ext cx="1322327" cy="24120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grpSp>
        <p:nvGrpSpPr>
          <p:cNvPr id="104" name="Drop-Down Box" descr="&lt;SmartSettings&gt;&lt;SmartResize enabled=&quot;True&quot; minWidth=&quot;18&quot; minHeight=&quot;7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393406" y="1772816"/>
            <a:ext cx="1080000" cy="241199"/>
            <a:chOff x="595685" y="1551577"/>
            <a:chExt cx="1368146" cy="242628"/>
          </a:xfrm>
          <a:solidFill>
            <a:srgbClr val="FFFFFF"/>
          </a:solidFill>
        </p:grpSpPr>
        <p:sp>
          <p:nvSpPr>
            <p:cNvPr id="105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95685" y="1553193"/>
              <a:ext cx="1157872" cy="241012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직접 입력</a:t>
              </a:r>
              <a:endParaRPr lang="en-US" sz="9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6" name="Arrow Box" descr="&lt;SmartSettings&gt;&lt;SmartResize anchorLeft=&quot;None&quot; anchorTop=&quot;Absolute&quot; anchorRight=&quot;Absolute&quot; anchorBottom=&quot;Absolut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1753556" y="1551577"/>
              <a:ext cx="210275" cy="241012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7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 bwMode="auto">
            <a:xfrm flipH="1">
              <a:off x="1818149" y="1653928"/>
              <a:ext cx="81085" cy="3639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16" name="타원 115"/>
          <p:cNvSpPr/>
          <p:nvPr/>
        </p:nvSpPr>
        <p:spPr>
          <a:xfrm>
            <a:off x="1280592" y="191685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1288854" y="260611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1280616" y="126878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2272252" y="211640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모서리가 둥근 직사각형 10"/>
          <p:cNvSpPr/>
          <p:nvPr/>
        </p:nvSpPr>
        <p:spPr>
          <a:xfrm>
            <a:off x="4232920" y="5905139"/>
            <a:ext cx="791774" cy="25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가입하기</a:t>
            </a:r>
          </a:p>
        </p:txBody>
      </p:sp>
      <p:sp>
        <p:nvSpPr>
          <p:cNvPr id="138" name="Button"/>
          <p:cNvSpPr>
            <a:spLocks/>
          </p:cNvSpPr>
          <p:nvPr/>
        </p:nvSpPr>
        <p:spPr bwMode="auto">
          <a:xfrm>
            <a:off x="3368824" y="5913304"/>
            <a:ext cx="670820" cy="252000"/>
          </a:xfrm>
          <a:prstGeom prst="roundRect">
            <a:avLst>
              <a:gd name="adj" fmla="val 8776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취소</a:t>
            </a:r>
            <a:endParaRPr 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961827" y="592787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4" name="직선 연결선 143"/>
          <p:cNvCxnSpPr>
            <a:cxnSpLocks/>
          </p:cNvCxnSpPr>
          <p:nvPr/>
        </p:nvCxnSpPr>
        <p:spPr>
          <a:xfrm>
            <a:off x="1496616" y="773213"/>
            <a:ext cx="612068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/>
          <p:cNvSpPr/>
          <p:nvPr/>
        </p:nvSpPr>
        <p:spPr>
          <a:xfrm>
            <a:off x="1470091" y="500327"/>
            <a:ext cx="2575449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EcoFun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Project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회원 가입 정보 입력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2396378" y="5517232"/>
            <a:ext cx="4068790" cy="212366"/>
            <a:chOff x="554563" y="2592240"/>
            <a:chExt cx="4068786" cy="212366"/>
          </a:xfrm>
        </p:grpSpPr>
        <p:sp>
          <p:nvSpPr>
            <p:cNvPr id="40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1"/>
              </p:custDataLst>
            </p:nvPr>
          </p:nvSpPr>
          <p:spPr>
            <a:xfrm>
              <a:off x="554563" y="2632646"/>
              <a:ext cx="131555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1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2"/>
              </p:custDataLst>
            </p:nvPr>
          </p:nvSpPr>
          <p:spPr>
            <a:xfrm>
              <a:off x="686121" y="2592240"/>
              <a:ext cx="3937228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메일 수신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이벤트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, 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신상품 등 고객님께 혜택이 되는 소식을 알려드립니다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.)</a:t>
              </a:r>
            </a:p>
          </p:txBody>
        </p:sp>
        <p:sp>
          <p:nvSpPr>
            <p:cNvPr id="42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576251" y="2653644"/>
              <a:ext cx="88180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724710" y="1789973"/>
            <a:ext cx="3086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@</a:t>
            </a:r>
            <a:endParaRPr lang="ko-KR" alt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3062182" y="2116380"/>
            <a:ext cx="2448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{ </a:t>
            </a:r>
            <a:r>
              <a:rPr lang="ko-KR" altLang="en-US" sz="1000" dirty="0"/>
              <a:t>중복확인 결과문구 </a:t>
            </a:r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2288704" y="2746922"/>
            <a:ext cx="32413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영문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특수문자를 조합하여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8~20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 이내로 입력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>
            <a:spLocks noChangeArrowheads="1"/>
          </p:cNvSpPr>
          <p:nvPr/>
        </p:nvSpPr>
        <p:spPr bwMode="auto">
          <a:xfrm>
            <a:off x="3091354" y="3097045"/>
            <a:ext cx="518288" cy="25372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>
            <a:spLocks noChangeArrowheads="1"/>
          </p:cNvSpPr>
          <p:nvPr/>
        </p:nvSpPr>
        <p:spPr bwMode="auto">
          <a:xfrm>
            <a:off x="2382456" y="3097905"/>
            <a:ext cx="477762" cy="252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>
            <a:spLocks noChangeArrowheads="1"/>
          </p:cNvSpPr>
          <p:nvPr/>
        </p:nvSpPr>
        <p:spPr bwMode="auto">
          <a:xfrm>
            <a:off x="3821729" y="3097045"/>
            <a:ext cx="518288" cy="25372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841408" y="3029904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-        - </a:t>
            </a:r>
          </a:p>
        </p:txBody>
      </p:sp>
      <p:grpSp>
        <p:nvGrpSpPr>
          <p:cNvPr id="57" name="그룹 56"/>
          <p:cNvGrpSpPr/>
          <p:nvPr/>
        </p:nvGrpSpPr>
        <p:grpSpPr>
          <a:xfrm>
            <a:off x="2360712" y="3628746"/>
            <a:ext cx="4618426" cy="664350"/>
            <a:chOff x="2840170" y="3645024"/>
            <a:chExt cx="4618426" cy="664350"/>
          </a:xfrm>
        </p:grpSpPr>
        <p:sp>
          <p:nvSpPr>
            <p:cNvPr id="58" name="직사각형 57"/>
            <p:cNvSpPr>
              <a:spLocks noChangeArrowheads="1"/>
            </p:cNvSpPr>
            <p:nvPr/>
          </p:nvSpPr>
          <p:spPr bwMode="auto">
            <a:xfrm>
              <a:off x="2840170" y="4039374"/>
              <a:ext cx="2520000" cy="2700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직사각형 58"/>
            <p:cNvSpPr>
              <a:spLocks noChangeArrowheads="1"/>
            </p:cNvSpPr>
            <p:nvPr/>
          </p:nvSpPr>
          <p:spPr bwMode="auto">
            <a:xfrm>
              <a:off x="5478596" y="4039374"/>
              <a:ext cx="1980000" cy="2700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상세주소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직사각형 59"/>
            <p:cNvSpPr>
              <a:spLocks noChangeArrowheads="1"/>
            </p:cNvSpPr>
            <p:nvPr/>
          </p:nvSpPr>
          <p:spPr bwMode="auto">
            <a:xfrm>
              <a:off x="2840170" y="3645024"/>
              <a:ext cx="1179380" cy="2700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우편번호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4121993" y="3660264"/>
              <a:ext cx="975024" cy="23438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우편번호 검색</a:t>
              </a:r>
            </a:p>
          </p:txBody>
        </p:sp>
      </p:grpSp>
      <p:sp>
        <p:nvSpPr>
          <p:cNvPr id="51" name="타원 50"/>
          <p:cNvSpPr/>
          <p:nvPr/>
        </p:nvSpPr>
        <p:spPr>
          <a:xfrm>
            <a:off x="3554030" y="355656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Drop-Down Box" descr="&lt;SmartSettings&gt;&lt;SmartResize enabled=&quot;True&quot; minWidth=&quot;18&quot; minHeight=&quot;7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3034302" y="4451118"/>
            <a:ext cx="1054602" cy="221213"/>
            <a:chOff x="595685" y="1525326"/>
            <a:chExt cx="667986" cy="266772"/>
          </a:xfrm>
          <a:solidFill>
            <a:srgbClr val="FFFFFF"/>
          </a:solidFill>
        </p:grpSpPr>
        <p:sp>
          <p:nvSpPr>
            <p:cNvPr id="53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595685" y="1525326"/>
              <a:ext cx="573577" cy="266772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-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선택하세요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-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5" name="Arrow Box" descr="&lt;SmartSettings&gt;&lt;SmartResize anchorLeft=&quot;None&quot; anchorTop=&quot;Absolute&quot; anchorRight=&quot;Absolute&quot; anchorBottom=&quot;Absolut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1130744" y="1525326"/>
              <a:ext cx="132927" cy="266772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6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 flipH="1">
              <a:off x="1181003" y="1653929"/>
              <a:ext cx="40543" cy="3639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3" name="Text Box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6"/>
            </p:custDataLst>
          </p:nvPr>
        </p:nvSpPr>
        <p:spPr>
          <a:xfrm>
            <a:off x="3034302" y="4725144"/>
            <a:ext cx="1116000" cy="196364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홍길동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5" name="Text Box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7"/>
            </p:custDataLst>
          </p:nvPr>
        </p:nvSpPr>
        <p:spPr>
          <a:xfrm>
            <a:off x="3034302" y="4964321"/>
            <a:ext cx="2286976" cy="219175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4959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회원 </a:t>
            </a:r>
            <a:r>
              <a:rPr lang="en-US" altLang="ko-KR" dirty="0"/>
              <a:t>&gt; </a:t>
            </a:r>
            <a:r>
              <a:rPr lang="ko-KR" altLang="en-US" dirty="0"/>
              <a:t>회원가입</a:t>
            </a:r>
            <a:r>
              <a:rPr lang="en-US" altLang="ko-KR" dirty="0"/>
              <a:t> &gt; </a:t>
            </a:r>
            <a:r>
              <a:rPr lang="ko-KR" altLang="en-US" dirty="0"/>
              <a:t>정보입력</a:t>
            </a:r>
          </a:p>
        </p:txBody>
      </p:sp>
      <p:sp>
        <p:nvSpPr>
          <p:cNvPr id="38" name="직사각형 37"/>
          <p:cNvSpPr/>
          <p:nvPr/>
        </p:nvSpPr>
        <p:spPr bwMode="auto">
          <a:xfrm>
            <a:off x="327350" y="476673"/>
            <a:ext cx="3384000" cy="4680520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44488" y="537226"/>
            <a:ext cx="10839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우편번호 검색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2" name="직선 연결선 41"/>
          <p:cNvCxnSpPr>
            <a:cxnSpLocks/>
          </p:cNvCxnSpPr>
          <p:nvPr/>
        </p:nvCxnSpPr>
        <p:spPr>
          <a:xfrm>
            <a:off x="399350" y="849697"/>
            <a:ext cx="3240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3498026" y="603725"/>
            <a:ext cx="108000" cy="10800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0" name="직사각형 59"/>
          <p:cNvSpPr>
            <a:spLocks noChangeArrowheads="1"/>
          </p:cNvSpPr>
          <p:nvPr/>
        </p:nvSpPr>
        <p:spPr bwMode="auto">
          <a:xfrm>
            <a:off x="451212" y="1625779"/>
            <a:ext cx="1495611" cy="25372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도로명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>
            <a:spLocks noChangeArrowheads="1"/>
          </p:cNvSpPr>
          <p:nvPr/>
        </p:nvSpPr>
        <p:spPr bwMode="auto">
          <a:xfrm>
            <a:off x="2030117" y="1625779"/>
            <a:ext cx="969829" cy="25372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건물번호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3064652" y="1627500"/>
            <a:ext cx="450362" cy="25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</a:p>
        </p:txBody>
      </p:sp>
      <p:sp>
        <p:nvSpPr>
          <p:cNvPr id="69" name="직사각형 68"/>
          <p:cNvSpPr/>
          <p:nvPr/>
        </p:nvSpPr>
        <p:spPr bwMode="auto">
          <a:xfrm>
            <a:off x="438231" y="2390423"/>
            <a:ext cx="3096000" cy="1260001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t"/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[08025] 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서울시 영등포구 새말로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</a:p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67680" y="1033361"/>
            <a:ext cx="2929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도로명과 건물명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아파트명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을 입력하세요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/>
          <p:cNvSpPr>
            <a:spLocks noChangeArrowheads="1"/>
          </p:cNvSpPr>
          <p:nvPr/>
        </p:nvSpPr>
        <p:spPr bwMode="auto">
          <a:xfrm>
            <a:off x="443938" y="4430486"/>
            <a:ext cx="3150825" cy="25372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 주소를 입력하세요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1767350" y="4817315"/>
            <a:ext cx="504000" cy="21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367680" y="2095524"/>
            <a:ext cx="22090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주소를 선택하세요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67680" y="3823716"/>
            <a:ext cx="263226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나머지 주소를 입력하세요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4017272" y="487177"/>
            <a:ext cx="3384000" cy="2797807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6583046" y="1133370"/>
            <a:ext cx="360000" cy="144000"/>
          </a:xfrm>
          <a:prstGeom prst="round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선택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583046" y="1544643"/>
            <a:ext cx="360000" cy="144000"/>
          </a:xfrm>
          <a:prstGeom prst="round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선택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6583046" y="1955916"/>
            <a:ext cx="360000" cy="144000"/>
          </a:xfrm>
          <a:prstGeom prst="round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선택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6583046" y="2367190"/>
            <a:ext cx="360000" cy="144000"/>
          </a:xfrm>
          <a:prstGeom prst="round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선택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4112480" y="2948531"/>
            <a:ext cx="578754" cy="217832"/>
          </a:xfrm>
          <a:prstGeom prst="round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선택 삭제</a:t>
            </a:r>
          </a:p>
        </p:txBody>
      </p:sp>
      <p:sp>
        <p:nvSpPr>
          <p:cNvPr id="83" name="직사각형 82"/>
          <p:cNvSpPr/>
          <p:nvPr/>
        </p:nvSpPr>
        <p:spPr bwMode="auto">
          <a:xfrm>
            <a:off x="4112480" y="958634"/>
            <a:ext cx="3151983" cy="1870407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□ 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[00000]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서울시 서초구 ○○○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28 </a:t>
            </a:r>
          </a:p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○○○ 아파트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101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□ 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[00000]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서울시 구로구 ○○○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</a:p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○○○ 빌딩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층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□ 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[00000]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서울시 용산구 ○○○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</a:p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5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층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□ 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[00000]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서울시 관악구 ○○○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○○○ 빌딩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층</a:t>
            </a:r>
          </a:p>
        </p:txBody>
      </p:sp>
      <p:sp>
        <p:nvSpPr>
          <p:cNvPr id="86" name="모서리가 둥근 직사각형 85"/>
          <p:cNvSpPr/>
          <p:nvPr/>
        </p:nvSpPr>
        <p:spPr>
          <a:xfrm>
            <a:off x="6728285" y="2948531"/>
            <a:ext cx="574841" cy="2178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닫기</a:t>
            </a:r>
          </a:p>
        </p:txBody>
      </p:sp>
      <p:grpSp>
        <p:nvGrpSpPr>
          <p:cNvPr id="47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454044" y="1320396"/>
            <a:ext cx="1263972" cy="212366"/>
            <a:chOff x="593892" y="1585163"/>
            <a:chExt cx="1263972" cy="212366"/>
          </a:xfrm>
        </p:grpSpPr>
        <p:sp>
          <p:nvSpPr>
            <p:cNvPr id="53" name="Circle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4" name="Check" descr="&lt;Tags&gt;&lt;SMARTRESIZEANCHORS&gt;None,None,Absolute,None&lt;/SMARTRESIZEANCHORS&gt;&lt;/Tags&gt;" hidden="1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5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5"/>
              </p:custDataLst>
            </p:nvPr>
          </p:nvSpPr>
          <p:spPr>
            <a:xfrm>
              <a:off x="701842" y="1585163"/>
              <a:ext cx="1156022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도로명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+ 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건물 번호</a:t>
              </a:r>
              <a:endParaRPr lang="en-US" sz="9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56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1946823" y="1318581"/>
            <a:ext cx="1640677" cy="212366"/>
            <a:chOff x="593892" y="1585163"/>
            <a:chExt cx="1640677" cy="212366"/>
          </a:xfrm>
        </p:grpSpPr>
        <p:sp>
          <p:nvSpPr>
            <p:cNvPr id="57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6" name="Check" descr="&lt;Tags&gt;&lt;SMARTRESIZEANCHORS&gt;None,None,Absolute,None&lt;/SMARTRESIZEANCHORS&gt;&lt;/Tags&gt;" hidden="1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7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3"/>
              </p:custDataLst>
            </p:nvPr>
          </p:nvSpPr>
          <p:spPr>
            <a:xfrm>
              <a:off x="701842" y="1585163"/>
              <a:ext cx="1532727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도로명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+ 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건물명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아파트명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)</a:t>
              </a:r>
              <a:endParaRPr lang="en-US" sz="9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88" name="Scrollbar" descr="&lt;SmartSettings&gt;&lt;SmartResize enabled=&quot;True&quot; minWidth=&quot;7&quot; minHeight=&quot;6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3455453" y="2390423"/>
            <a:ext cx="144000" cy="1260000"/>
            <a:chOff x="5066753" y="1652472"/>
            <a:chExt cx="144017" cy="2304361"/>
          </a:xfrm>
          <a:solidFill>
            <a:srgbClr val="FFFFFF"/>
          </a:solidFill>
        </p:grpSpPr>
        <p:sp>
          <p:nvSpPr>
            <p:cNvPr id="89" name="Track"/>
            <p:cNvSpPr/>
            <p:nvPr/>
          </p:nvSpPr>
          <p:spPr>
            <a:xfrm rot="5400000">
              <a:off x="3986581" y="2732644"/>
              <a:ext cx="2304361" cy="144017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0" name="Scroll Thumb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0"/>
              </p:custDataLst>
            </p:nvPr>
          </p:nvSpPr>
          <p:spPr>
            <a:xfrm rot="5400000">
              <a:off x="4835231" y="2297846"/>
              <a:ext cx="607064" cy="84925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1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 rot="10800000" flipH="1">
              <a:off x="5107937" y="1792122"/>
              <a:ext cx="61654" cy="8526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2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 flipH="1">
              <a:off x="5107936" y="3739396"/>
              <a:ext cx="61654" cy="8526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93" name="직사각형 92"/>
          <p:cNvSpPr>
            <a:spLocks noChangeArrowheads="1"/>
          </p:cNvSpPr>
          <p:nvPr/>
        </p:nvSpPr>
        <p:spPr bwMode="auto">
          <a:xfrm>
            <a:off x="443938" y="4102552"/>
            <a:ext cx="3150825" cy="253721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선택한 주소</a:t>
            </a:r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4" name="Scrollbar" descr="&lt;SmartSettings&gt;&lt;SmartResize enabled=&quot;True&quot; minWidth=&quot;7&quot; minHeight=&quot;6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7125444" y="958634"/>
            <a:ext cx="144000" cy="1872000"/>
            <a:chOff x="5066753" y="1652472"/>
            <a:chExt cx="144017" cy="2304361"/>
          </a:xfrm>
          <a:solidFill>
            <a:srgbClr val="FFFFFF"/>
          </a:solidFill>
        </p:grpSpPr>
        <p:sp>
          <p:nvSpPr>
            <p:cNvPr id="95" name="Track"/>
            <p:cNvSpPr/>
            <p:nvPr/>
          </p:nvSpPr>
          <p:spPr>
            <a:xfrm rot="5400000">
              <a:off x="3986581" y="2732644"/>
              <a:ext cx="2304361" cy="144017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6" name="Scroll Thumb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7"/>
              </p:custDataLst>
            </p:nvPr>
          </p:nvSpPr>
          <p:spPr>
            <a:xfrm rot="5400000">
              <a:off x="4557788" y="2449652"/>
              <a:ext cx="1161949" cy="84923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7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rot="10800000" flipH="1">
              <a:off x="5107936" y="1746468"/>
              <a:ext cx="61654" cy="5738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8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5107937" y="3810483"/>
              <a:ext cx="61654" cy="5738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99" name="직사각형 98"/>
          <p:cNvSpPr/>
          <p:nvPr/>
        </p:nvSpPr>
        <p:spPr>
          <a:xfrm>
            <a:off x="4036888" y="537226"/>
            <a:ext cx="6543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주소록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0" name="직선 연결선 99"/>
          <p:cNvCxnSpPr>
            <a:cxnSpLocks/>
          </p:cNvCxnSpPr>
          <p:nvPr/>
        </p:nvCxnSpPr>
        <p:spPr>
          <a:xfrm>
            <a:off x="4091750" y="849697"/>
            <a:ext cx="3240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7190426" y="603725"/>
            <a:ext cx="108000" cy="10800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latin typeface="맑은 고딕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7773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가입하기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</a:rPr>
              <a:t>클릭 시 입력 정보 검증 진행</a:t>
            </a:r>
            <a:r>
              <a:rPr lang="en-US" altLang="ko-KR" sz="900" dirty="0">
                <a:solidFill>
                  <a:schemeClr val="tx1"/>
                </a:solidFill>
              </a:rPr>
              <a:t>        [1-1] </a:t>
            </a:r>
            <a:r>
              <a:rPr lang="ko-KR" altLang="en-US" sz="900" dirty="0">
                <a:solidFill>
                  <a:schemeClr val="tx1"/>
                </a:solidFill>
              </a:rPr>
              <a:t>표 참고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</a:rPr>
              <a:t>회원가입완료 후 로그인 페이지로 이동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7770930" y="28575"/>
            <a:ext cx="2096616" cy="288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Description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회원 </a:t>
            </a:r>
            <a:r>
              <a:rPr lang="en-US" altLang="ko-KR" dirty="0"/>
              <a:t>&gt; </a:t>
            </a:r>
            <a:r>
              <a:rPr lang="ko-KR" altLang="en-US" dirty="0"/>
              <a:t>회원가입 </a:t>
            </a:r>
            <a:r>
              <a:rPr lang="en-US" altLang="ko-KR" dirty="0"/>
              <a:t>&gt; </a:t>
            </a:r>
            <a:r>
              <a:rPr lang="ko-KR" altLang="en-US" dirty="0"/>
              <a:t>정보입력</a:t>
            </a:r>
          </a:p>
        </p:txBody>
      </p:sp>
      <p:sp>
        <p:nvSpPr>
          <p:cNvPr id="84" name="타원 83"/>
          <p:cNvSpPr/>
          <p:nvPr/>
        </p:nvSpPr>
        <p:spPr>
          <a:xfrm>
            <a:off x="272479" y="469234"/>
            <a:ext cx="720000" cy="720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약관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동의</a:t>
            </a:r>
          </a:p>
        </p:txBody>
      </p:sp>
      <p:sp>
        <p:nvSpPr>
          <p:cNvPr id="85" name="타원 84"/>
          <p:cNvSpPr/>
          <p:nvPr/>
        </p:nvSpPr>
        <p:spPr>
          <a:xfrm>
            <a:off x="272479" y="1498500"/>
            <a:ext cx="720000" cy="72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정보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입력</a:t>
            </a:r>
          </a:p>
        </p:txBody>
      </p:sp>
      <p:sp>
        <p:nvSpPr>
          <p:cNvPr id="86" name="Chevr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>
            <a:off x="512420" y="1264044"/>
            <a:ext cx="215816" cy="121984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272479" y="2536328"/>
            <a:ext cx="720000" cy="720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가입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완료</a:t>
            </a:r>
          </a:p>
        </p:txBody>
      </p:sp>
      <p:sp>
        <p:nvSpPr>
          <p:cNvPr id="88" name="Chevr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512420" y="2301872"/>
            <a:ext cx="215816" cy="121984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626701" y="1384139"/>
            <a:ext cx="837089" cy="2385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＊</a:t>
            </a:r>
            <a:r>
              <a:rPr lang="ko-KR" altLang="en-US" sz="9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필수 작성</a:t>
            </a: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061053"/>
              </p:ext>
            </p:extLst>
          </p:nvPr>
        </p:nvGraphicFramePr>
        <p:xfrm>
          <a:off x="1519391" y="1604981"/>
          <a:ext cx="5976000" cy="2037780"/>
        </p:xfrm>
        <a:graphic>
          <a:graphicData uri="http://schemas.openxmlformats.org/drawingml/2006/table">
            <a:tbl>
              <a:tblPr firstRow="1" bandRow="1"/>
              <a:tblGrid>
                <a:gridCol w="7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950" b="0" noProof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ko-KR" altLang="en-US" sz="95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이름</a:t>
                      </a:r>
                      <a:endParaRPr lang="en-US" sz="95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                     한글로 </a:t>
                      </a:r>
                      <a:r>
                        <a:rPr lang="en-US" altLang="ko-KR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ko-KR" altLang="en-US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글자 이내로 입력해 주세요</a:t>
                      </a:r>
                      <a:r>
                        <a:rPr lang="en-US" altLang="ko-KR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sz="95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950" b="0" noProof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ko-KR" altLang="en-US" sz="95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아이디</a:t>
                      </a:r>
                      <a:endParaRPr lang="en-US" sz="95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                                         영문 숫자를 조합하여 </a:t>
                      </a:r>
                      <a:r>
                        <a:rPr lang="en-US" altLang="ko-KR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6~20</a:t>
                      </a:r>
                      <a:r>
                        <a:rPr lang="ko-KR" altLang="en-US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 이내로 입력</a:t>
                      </a:r>
                      <a:endParaRPr lang="en-US" altLang="ko-KR" sz="9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en-US" sz="95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                                                      (</a:t>
                      </a:r>
                      <a:r>
                        <a:rPr lang="ko-KR" altLang="en-US" sz="95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대소문자</a:t>
                      </a:r>
                      <a:r>
                        <a:rPr lang="en-US" altLang="ko-KR" sz="95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95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구별</a:t>
                      </a:r>
                      <a:r>
                        <a:rPr lang="en-US" altLang="ko-KR" sz="95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5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한글</a:t>
                      </a:r>
                      <a:r>
                        <a:rPr lang="en-US" altLang="ko-KR" sz="95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95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특수문자 사용 불가</a:t>
                      </a:r>
                      <a:r>
                        <a:rPr lang="en-US" altLang="ko-KR" sz="95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{</a:t>
                      </a:r>
                      <a:r>
                        <a:rPr lang="ko-KR" altLang="en-US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중복 확인 결과 표기</a:t>
                      </a:r>
                      <a:r>
                        <a:rPr lang="en-US" altLang="ko-KR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en-US" sz="95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950" b="0" noProof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ko-KR" altLang="en-US" sz="95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비밀번호</a:t>
                      </a:r>
                      <a:endParaRPr lang="en-US" sz="95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5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                                                                    영문</a:t>
                      </a:r>
                      <a:r>
                        <a:rPr lang="en-US" altLang="ko-KR" sz="95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ko-KR" altLang="en-US" sz="95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숫자</a:t>
                      </a:r>
                      <a:r>
                        <a:rPr lang="en-US" altLang="ko-KR" sz="95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95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특수문자를 조합하여</a:t>
                      </a:r>
                      <a:endParaRPr lang="en-US" altLang="ko-KR" sz="95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95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                                                                    8~20</a:t>
                      </a:r>
                      <a:r>
                        <a:rPr lang="ko-KR" altLang="en-US" sz="95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자 이내로 입력</a:t>
                      </a:r>
                      <a:endParaRPr lang="en-US" sz="95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950" b="0" noProof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ko-KR" altLang="en-US" sz="95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이메일</a:t>
                      </a:r>
                      <a:endParaRPr lang="en-US" sz="95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5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                                @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2" name="직사각형 61"/>
          <p:cNvSpPr>
            <a:spLocks noChangeArrowheads="1"/>
          </p:cNvSpPr>
          <p:nvPr/>
        </p:nvSpPr>
        <p:spPr bwMode="auto">
          <a:xfrm>
            <a:off x="2432720" y="1735049"/>
            <a:ext cx="1322327" cy="24109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3" name="직사각형 62"/>
          <p:cNvSpPr>
            <a:spLocks noChangeArrowheads="1"/>
          </p:cNvSpPr>
          <p:nvPr/>
        </p:nvSpPr>
        <p:spPr bwMode="auto">
          <a:xfrm>
            <a:off x="2432720" y="2172151"/>
            <a:ext cx="1322327" cy="24109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4" name="Button"/>
          <p:cNvSpPr>
            <a:spLocks/>
          </p:cNvSpPr>
          <p:nvPr/>
        </p:nvSpPr>
        <p:spPr bwMode="auto">
          <a:xfrm>
            <a:off x="3872880" y="2172097"/>
            <a:ext cx="684000" cy="2412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중복 확인</a:t>
            </a:r>
            <a:endParaRPr lang="en-US" sz="9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5" name="직사각형 64"/>
          <p:cNvSpPr>
            <a:spLocks noChangeArrowheads="1"/>
          </p:cNvSpPr>
          <p:nvPr/>
        </p:nvSpPr>
        <p:spPr bwMode="auto">
          <a:xfrm>
            <a:off x="2432720" y="2752013"/>
            <a:ext cx="1322327" cy="248786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95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비밀번호 입력</a:t>
            </a:r>
          </a:p>
        </p:txBody>
      </p:sp>
      <p:sp>
        <p:nvSpPr>
          <p:cNvPr id="66" name="직사각형 65"/>
          <p:cNvSpPr>
            <a:spLocks noChangeArrowheads="1"/>
          </p:cNvSpPr>
          <p:nvPr/>
        </p:nvSpPr>
        <p:spPr bwMode="auto">
          <a:xfrm>
            <a:off x="3872880" y="2752013"/>
            <a:ext cx="1322327" cy="248786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95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비밀번호 확인</a:t>
            </a:r>
          </a:p>
        </p:txBody>
      </p:sp>
      <p:grpSp>
        <p:nvGrpSpPr>
          <p:cNvPr id="6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2396378" y="3728235"/>
            <a:ext cx="4068790" cy="212366"/>
            <a:chOff x="554563" y="2592240"/>
            <a:chExt cx="4068786" cy="212366"/>
          </a:xfrm>
        </p:grpSpPr>
        <p:sp>
          <p:nvSpPr>
            <p:cNvPr id="68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554563" y="2632646"/>
              <a:ext cx="131555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9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9"/>
              </p:custDataLst>
            </p:nvPr>
          </p:nvSpPr>
          <p:spPr>
            <a:xfrm>
              <a:off x="686121" y="2592240"/>
              <a:ext cx="3937228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메일 수신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이벤트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, 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신상품 등 고객님께 혜택이 되는 소식을 알려드립니다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.)</a:t>
              </a:r>
            </a:p>
          </p:txBody>
        </p:sp>
        <p:sp>
          <p:nvSpPr>
            <p:cNvPr id="70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576251" y="2653644"/>
              <a:ext cx="88180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72" name="직사각형 71"/>
          <p:cNvSpPr>
            <a:spLocks noChangeArrowheads="1"/>
          </p:cNvSpPr>
          <p:nvPr/>
        </p:nvSpPr>
        <p:spPr bwMode="auto">
          <a:xfrm>
            <a:off x="2432720" y="3260813"/>
            <a:ext cx="1322327" cy="24109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3" name="직사각형 72"/>
          <p:cNvSpPr>
            <a:spLocks noChangeArrowheads="1"/>
          </p:cNvSpPr>
          <p:nvPr/>
        </p:nvSpPr>
        <p:spPr bwMode="auto">
          <a:xfrm>
            <a:off x="3990713" y="3260813"/>
            <a:ext cx="1322327" cy="24109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grpSp>
        <p:nvGrpSpPr>
          <p:cNvPr id="74" name="Drop-Down Box" descr="&lt;SmartSettings&gt;&lt;SmartResize enabled=&quot;True&quot; minWidth=&quot;18&quot; minHeight=&quot;7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5377521" y="3255359"/>
            <a:ext cx="1080000" cy="252000"/>
            <a:chOff x="595685" y="1551576"/>
            <a:chExt cx="1368146" cy="241092"/>
          </a:xfrm>
          <a:solidFill>
            <a:srgbClr val="FFFFFF"/>
          </a:solidFill>
        </p:grpSpPr>
        <p:sp>
          <p:nvSpPr>
            <p:cNvPr id="75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5" y="1553113"/>
              <a:ext cx="1157872" cy="238017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직접 입력</a:t>
              </a:r>
              <a:endParaRPr lang="en-US" sz="9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6" name="Arrow Box" descr="&lt;SmartSettings&gt;&lt;SmartResize anchorLeft=&quot;None&quot; anchorTop=&quot;Absolute&quot; anchorRight=&quot;Absolute&quot; anchorBottom=&quot;Absolut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753556" y="1551576"/>
              <a:ext cx="210275" cy="241092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7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1818149" y="1654818"/>
              <a:ext cx="81085" cy="3461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</p:grpSp>
      <p:cxnSp>
        <p:nvCxnSpPr>
          <p:cNvPr id="109" name="직선 연결선 108"/>
          <p:cNvCxnSpPr>
            <a:cxnSpLocks/>
          </p:cNvCxnSpPr>
          <p:nvPr/>
        </p:nvCxnSpPr>
        <p:spPr>
          <a:xfrm>
            <a:off x="1496616" y="773213"/>
            <a:ext cx="612068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 bwMode="auto">
          <a:xfrm>
            <a:off x="1280592" y="936631"/>
            <a:ext cx="6267640" cy="4724617"/>
          </a:xfrm>
          <a:prstGeom prst="rect">
            <a:avLst/>
          </a:prstGeom>
          <a:solidFill>
            <a:schemeClr val="bg1">
              <a:alpha val="67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632640"/>
              </p:ext>
            </p:extLst>
          </p:nvPr>
        </p:nvGraphicFramePr>
        <p:xfrm>
          <a:off x="1419062" y="1969479"/>
          <a:ext cx="6023324" cy="2360955"/>
        </p:xfrm>
        <a:graphic>
          <a:graphicData uri="http://schemas.openxmlformats.org/drawingml/2006/table">
            <a:tbl>
              <a:tblPr/>
              <a:tblGrid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5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예측 </a:t>
                      </a:r>
                      <a:r>
                        <a:rPr 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Action</a:t>
                      </a: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Type</a:t>
                      </a: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Message</a:t>
                      </a: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 클릭</a:t>
                      </a: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 중복검사를 하지 않음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5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795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36000" marR="36000" marT="795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 중복검사를 진행해 주세요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36000" marR="36000" marT="795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이름을 입력하지 않음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5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795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36000" marR="36000" marT="795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이름을 입력해 주세요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36000" marR="36000" marT="795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이름을 입력하지 않았거나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영문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숫자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특수기호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한글 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이상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입력함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5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795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36000" marR="36000" marT="795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이름을 작성 정책에 맞게 입력해 주세요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36000" marR="36000" marT="795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입력하지 않음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5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795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36000" marR="36000" marT="795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입력해 주세요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36000" marR="36000" marT="795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비밀번호를 입력하지 않음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5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795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36000" marR="36000" marT="795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비밀번호를 입력해 주세요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36000" marR="36000" marT="795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 생성 규칙에 어긋남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5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795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36000" marR="36000" marT="795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 생성 규칙에 맞게 다시 입력해 주세요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36000" marR="36000" marT="795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 비밀번호가 다름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5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795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36000" marR="36000" marT="795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비밀번호가 일치하지 않습니다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비밀번호를 다시 입력해 주세요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36000" marR="36000" marT="795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 수신여부를 선택하지 않음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5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36000" marR="36000" marT="795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</a:t>
                      </a:r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수신여부를 선택해 주세요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입력 항목을 모두 정상 등록함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5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  <a:endParaRPr lang="en-US" sz="95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795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회원가입이 완료 되었습니다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회원가입에 감사 드리며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다시 로그인 후 이용해 해주세요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1325465" y="189008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1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모서리가 둥근 직사각형 10"/>
          <p:cNvSpPr/>
          <p:nvPr/>
        </p:nvSpPr>
        <p:spPr>
          <a:xfrm>
            <a:off x="3525238" y="5512718"/>
            <a:ext cx="747830" cy="25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가입하기</a:t>
            </a:r>
          </a:p>
        </p:txBody>
      </p:sp>
      <p:sp>
        <p:nvSpPr>
          <p:cNvPr id="54" name="Button"/>
          <p:cNvSpPr>
            <a:spLocks/>
          </p:cNvSpPr>
          <p:nvPr/>
        </p:nvSpPr>
        <p:spPr bwMode="auto">
          <a:xfrm>
            <a:off x="4396329" y="5512718"/>
            <a:ext cx="670820" cy="252000"/>
          </a:xfrm>
          <a:prstGeom prst="roundRect">
            <a:avLst>
              <a:gd name="adj" fmla="val 8776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취소</a:t>
            </a:r>
            <a:endParaRPr 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791153" y="536632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470091" y="500327"/>
            <a:ext cx="2575449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EcoFun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Project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회원 가입 정보 입력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88730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직선 화살표 연결선 102"/>
          <p:cNvCxnSpPr>
            <a:cxnSpLocks/>
          </p:cNvCxnSpPr>
          <p:nvPr/>
        </p:nvCxnSpPr>
        <p:spPr>
          <a:xfrm flipV="1">
            <a:off x="4210561" y="3356992"/>
            <a:ext cx="0" cy="2195560"/>
          </a:xfrm>
          <a:prstGeom prst="straightConnector1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7" name="직사각형 106"/>
          <p:cNvSpPr/>
          <p:nvPr/>
        </p:nvSpPr>
        <p:spPr>
          <a:xfrm>
            <a:off x="1843617" y="5237790"/>
            <a:ext cx="4796267" cy="114135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843617" y="3832201"/>
            <a:ext cx="4796267" cy="114135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768127" y="315912"/>
            <a:ext cx="2139920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이름과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주소 정보가 일치할 경우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번과 같이 내용 표기 후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이용자 메일로 비밀번호 변경 </a:t>
            </a:r>
            <a:r>
              <a:rPr lang="en-US" altLang="ko-KR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전송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일치하는 정보가 없을 경우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[3]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번 내용 표기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이름을 입력하지 않고 확인 버튼을 클릭한 경우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이름을 입력해 주세요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!)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주소를 입력하지 않고 확인 버튼을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클릭한 경우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Alert(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주소를 입력해 주세요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!)</a:t>
            </a: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856142" y="1443671"/>
            <a:ext cx="28007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회원가입 시 입력한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이메일주소를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적어주세요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576736" y="2310916"/>
            <a:ext cx="8707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주소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439510" y="2644712"/>
            <a:ext cx="1648880" cy="307479"/>
          </a:xfrm>
          <a:prstGeom prst="roundRect">
            <a:avLst>
              <a:gd name="adj" fmla="val 5151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확인</a:t>
            </a:r>
          </a:p>
        </p:txBody>
      </p:sp>
      <p:sp>
        <p:nvSpPr>
          <p:cNvPr id="71" name="직사각형 70"/>
          <p:cNvSpPr>
            <a:spLocks noChangeArrowheads="1"/>
          </p:cNvSpPr>
          <p:nvPr/>
        </p:nvSpPr>
        <p:spPr bwMode="auto">
          <a:xfrm>
            <a:off x="3441673" y="2322376"/>
            <a:ext cx="1636137" cy="24383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897779" y="3930875"/>
            <a:ext cx="13853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비밀번호 찾기 결과</a:t>
            </a:r>
          </a:p>
        </p:txBody>
      </p:sp>
      <p:cxnSp>
        <p:nvCxnSpPr>
          <p:cNvPr id="91" name="직선 연결선 90"/>
          <p:cNvCxnSpPr/>
          <p:nvPr/>
        </p:nvCxnSpPr>
        <p:spPr>
          <a:xfrm>
            <a:off x="1110962" y="888279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>
            <a:spLocks noChangeArrowheads="1"/>
          </p:cNvSpPr>
          <p:nvPr/>
        </p:nvSpPr>
        <p:spPr bwMode="auto">
          <a:xfrm>
            <a:off x="1965379" y="4269816"/>
            <a:ext cx="3707544" cy="540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square" lIns="36000" tIns="36000" rIns="36000" bIns="3600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가입시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등록하신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이메일로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링크를 보냈습니다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1904773" y="5378339"/>
            <a:ext cx="13853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비밀번호 찾기 결과</a:t>
            </a:r>
          </a:p>
        </p:txBody>
      </p:sp>
      <p:sp>
        <p:nvSpPr>
          <p:cNvPr id="109" name="직사각형 108"/>
          <p:cNvSpPr>
            <a:spLocks noChangeArrowheads="1"/>
          </p:cNvSpPr>
          <p:nvPr/>
        </p:nvSpPr>
        <p:spPr bwMode="auto">
          <a:xfrm>
            <a:off x="1972372" y="5699958"/>
            <a:ext cx="3700551" cy="540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square" lIns="36000" tIns="36000" rIns="36000" bIns="3600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입력하신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주소는 가입되어있지 않은 아이디입니다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5745407" y="4265741"/>
            <a:ext cx="735448" cy="535004"/>
          </a:xfrm>
          <a:prstGeom prst="roundRect">
            <a:avLst>
              <a:gd name="adj" fmla="val 5151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다시 찾기</a:t>
            </a:r>
          </a:p>
        </p:txBody>
      </p:sp>
      <p:sp>
        <p:nvSpPr>
          <p:cNvPr id="111" name="타원 110"/>
          <p:cNvSpPr/>
          <p:nvPr/>
        </p:nvSpPr>
        <p:spPr>
          <a:xfrm>
            <a:off x="3255532" y="394462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3255532" y="539209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920552" y="54868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직사각형 119"/>
          <p:cNvSpPr>
            <a:spLocks noChangeArrowheads="1"/>
          </p:cNvSpPr>
          <p:nvPr/>
        </p:nvSpPr>
        <p:spPr bwMode="auto">
          <a:xfrm>
            <a:off x="3437629" y="1990035"/>
            <a:ext cx="1636137" cy="24383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3006341" y="1988840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이름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회원 </a:t>
            </a:r>
            <a:r>
              <a:rPr lang="en-US" altLang="ko-KR" dirty="0"/>
              <a:t>&gt; </a:t>
            </a:r>
            <a:r>
              <a:rPr lang="ko-KR" altLang="en-US" dirty="0"/>
              <a:t>비밀번호 찾기</a:t>
            </a:r>
          </a:p>
        </p:txBody>
      </p:sp>
      <p:sp>
        <p:nvSpPr>
          <p:cNvPr id="105" name="모서리가 둥근 직사각형 112"/>
          <p:cNvSpPr/>
          <p:nvPr/>
        </p:nvSpPr>
        <p:spPr>
          <a:xfrm>
            <a:off x="5745407" y="5704954"/>
            <a:ext cx="735448" cy="535004"/>
          </a:xfrm>
          <a:prstGeom prst="roundRect">
            <a:avLst>
              <a:gd name="adj" fmla="val 5151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다시 찾기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992560" y="548680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1199231" y="1196752"/>
            <a:ext cx="5914009" cy="2160240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652824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프로젝트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7985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헤더</a:t>
            </a:r>
            <a:r>
              <a:rPr lang="en-US" altLang="ko-KR" dirty="0"/>
              <a:t>/</a:t>
            </a:r>
            <a:r>
              <a:rPr lang="ko-KR" altLang="en-US" dirty="0"/>
              <a:t>메인</a:t>
            </a:r>
            <a:r>
              <a:rPr lang="en-US" altLang="ko-KR" dirty="0"/>
              <a:t>/</a:t>
            </a:r>
            <a:r>
              <a:rPr lang="ko-KR" altLang="en-US" dirty="0" err="1"/>
              <a:t>푸터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32375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36176"/>
              </p:ext>
            </p:extLst>
          </p:nvPr>
        </p:nvGraphicFramePr>
        <p:xfrm>
          <a:off x="1352600" y="2200020"/>
          <a:ext cx="713018" cy="843853"/>
        </p:xfrm>
        <a:graphic>
          <a:graphicData uri="http://schemas.openxmlformats.org/drawingml/2006/table">
            <a:tbl>
              <a:tblPr/>
              <a:tblGrid>
                <a:gridCol w="713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3853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1173" marR="51173" marT="25587" marB="255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768126" y="315912"/>
            <a:ext cx="2137874" cy="654208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조회 기간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조회기간 설정 후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설정한 주문기간 동안 주문한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리스트 검색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검색결과가 없을 경우                  기본문구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 결과가 없습니다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참여내역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조회 리스트 기본사항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자신이 참여한 내역 표기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기본값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최신순으로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페이지당 최대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 표시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참여가 없을 경우                       기본문구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참여내역이 없습니다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프로젝트 명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리스트 이미지 클릭 시 해당 프로젝트 소개 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결제상태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구분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결제 전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아직 입금되지 않은 상태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결제 완료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결제 취소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상세보기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카테고리 명이 제품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펀딩일경우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노출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상세보기 페이지로 이동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</p:txBody>
      </p:sp>
      <p:sp>
        <p:nvSpPr>
          <p:cNvPr id="43" name="직사각형 42"/>
          <p:cNvSpPr>
            <a:spLocks noChangeArrowheads="1"/>
          </p:cNvSpPr>
          <p:nvPr/>
        </p:nvSpPr>
        <p:spPr bwMode="auto">
          <a:xfrm>
            <a:off x="2544623" y="992898"/>
            <a:ext cx="1342671" cy="25372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>
            <a:spLocks noChangeArrowheads="1"/>
          </p:cNvSpPr>
          <p:nvPr/>
        </p:nvSpPr>
        <p:spPr bwMode="auto">
          <a:xfrm>
            <a:off x="4040048" y="992898"/>
            <a:ext cx="1342671" cy="25372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423858" y="995524"/>
            <a:ext cx="808993" cy="24846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조회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805782" y="965870"/>
            <a:ext cx="340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32067" y="415580"/>
            <a:ext cx="27774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참여한 프로젝트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776536" y="755179"/>
            <a:ext cx="661279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864261" y="996648"/>
            <a:ext cx="7873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조회 기간 </a:t>
            </a:r>
          </a:p>
        </p:txBody>
      </p:sp>
      <p:sp>
        <p:nvSpPr>
          <p:cNvPr id="33" name="Calendar"/>
          <p:cNvSpPr>
            <a:spLocks noChangeAspect="1" noEditPoints="1"/>
          </p:cNvSpPr>
          <p:nvPr/>
        </p:nvSpPr>
        <p:spPr bwMode="auto">
          <a:xfrm>
            <a:off x="2648038" y="1030699"/>
            <a:ext cx="178118" cy="178118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9" name="Calendar"/>
          <p:cNvSpPr>
            <a:spLocks noChangeAspect="1" noEditPoints="1"/>
          </p:cNvSpPr>
          <p:nvPr/>
        </p:nvSpPr>
        <p:spPr bwMode="auto">
          <a:xfrm>
            <a:off x="4144893" y="1030699"/>
            <a:ext cx="178118" cy="178118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312056" y="1314289"/>
            <a:ext cx="360000" cy="1800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당일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736524" y="1314289"/>
            <a:ext cx="360000" cy="1800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개월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155628" y="1314289"/>
            <a:ext cx="360000" cy="1800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개월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2217484" y="2132856"/>
            <a:ext cx="15536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프로젝트 명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[{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진행상황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&gt;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카테고리명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}]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옵션명</a:t>
            </a: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{</a:t>
            </a: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선택한 옵션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수량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: {</a:t>
            </a: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선택한 수량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531921" y="2512099"/>
            <a:ext cx="396743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85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85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850" dirty="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5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85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836362" y="1724024"/>
            <a:ext cx="6532994" cy="1409701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989417" y="1791540"/>
            <a:ext cx="39601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10.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9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참여일시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2020-01-01 12:15:15 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286731" y="2110264"/>
            <a:ext cx="58974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946517"/>
              </p:ext>
            </p:extLst>
          </p:nvPr>
        </p:nvGraphicFramePr>
        <p:xfrm>
          <a:off x="4627295" y="2284941"/>
          <a:ext cx="83926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금액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결제금액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979978"/>
              </p:ext>
            </p:extLst>
          </p:nvPr>
        </p:nvGraphicFramePr>
        <p:xfrm>
          <a:off x="5503595" y="2284941"/>
          <a:ext cx="83926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결제 상태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결제상태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타원 70"/>
          <p:cNvSpPr/>
          <p:nvPr/>
        </p:nvSpPr>
        <p:spPr>
          <a:xfrm>
            <a:off x="1702853" y="1011758"/>
            <a:ext cx="2376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1042265" y="1630698"/>
            <a:ext cx="2376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5838632" y="213285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프로젝트</a:t>
            </a:r>
            <a:r>
              <a:rPr lang="en-US" altLang="ko-KR" dirty="0"/>
              <a:t> &gt; </a:t>
            </a:r>
            <a:r>
              <a:rPr lang="ko-KR" altLang="en-US" dirty="0"/>
              <a:t>참여한 프로젝트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2673347" y="6453731"/>
            <a:ext cx="304381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[2] [3] [4] [5] |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765036"/>
              </p:ext>
            </p:extLst>
          </p:nvPr>
        </p:nvGraphicFramePr>
        <p:xfrm>
          <a:off x="1364782" y="3767956"/>
          <a:ext cx="713018" cy="843853"/>
        </p:xfrm>
        <a:graphic>
          <a:graphicData uri="http://schemas.openxmlformats.org/drawingml/2006/table">
            <a:tbl>
              <a:tblPr/>
              <a:tblGrid>
                <a:gridCol w="713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3853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1173" marR="51173" marT="25587" marB="255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직사각형 67"/>
          <p:cNvSpPr/>
          <p:nvPr/>
        </p:nvSpPr>
        <p:spPr>
          <a:xfrm>
            <a:off x="2229666" y="3700792"/>
            <a:ext cx="14734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{XXXXXXXXXXXXXXXX}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종료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&gt;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기부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선택 금액 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3000 </a:t>
            </a: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원</a:t>
            </a:r>
            <a:endParaRPr lang="en-US" altLang="ko-KR" sz="9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수량 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2</a:t>
            </a: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544103" y="4080035"/>
            <a:ext cx="396743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85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85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850" dirty="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5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85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848544" y="3301101"/>
            <a:ext cx="6532994" cy="1409701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001599" y="3359476"/>
            <a:ext cx="39601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11.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9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참여일시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2020-01-01 12:15:15 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4" name="직선 연결선 93"/>
          <p:cNvCxnSpPr/>
          <p:nvPr/>
        </p:nvCxnSpPr>
        <p:spPr>
          <a:xfrm>
            <a:off x="1298913" y="3678200"/>
            <a:ext cx="58974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" name="표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001961"/>
              </p:ext>
            </p:extLst>
          </p:nvPr>
        </p:nvGraphicFramePr>
        <p:xfrm>
          <a:off x="1364782" y="5366474"/>
          <a:ext cx="713018" cy="843853"/>
        </p:xfrm>
        <a:graphic>
          <a:graphicData uri="http://schemas.openxmlformats.org/drawingml/2006/table">
            <a:tbl>
              <a:tblPr/>
              <a:tblGrid>
                <a:gridCol w="713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3853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1173" marR="51173" marT="25587" marB="255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" name="직사각형 103"/>
          <p:cNvSpPr/>
          <p:nvPr/>
        </p:nvSpPr>
        <p:spPr>
          <a:xfrm>
            <a:off x="2229666" y="5299310"/>
            <a:ext cx="141417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프로젝트 명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종료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제품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펀딩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옵션명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{</a:t>
            </a: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선택한 옵션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수량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{</a:t>
            </a: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선택한 수량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544103" y="5678553"/>
            <a:ext cx="396743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85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85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850" dirty="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5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85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848544" y="4890478"/>
            <a:ext cx="6532994" cy="1409701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001599" y="4957994"/>
            <a:ext cx="39601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12.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9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참여일시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2020-01-01 12:15:15 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3" name="직선 연결선 112"/>
          <p:cNvCxnSpPr/>
          <p:nvPr/>
        </p:nvCxnSpPr>
        <p:spPr>
          <a:xfrm>
            <a:off x="1298913" y="5276718"/>
            <a:ext cx="58974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모서리가 둥근 직사각형 122"/>
          <p:cNvSpPr/>
          <p:nvPr/>
        </p:nvSpPr>
        <p:spPr>
          <a:xfrm>
            <a:off x="6628648" y="5024195"/>
            <a:ext cx="548980" cy="1800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상세보기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6461796" y="500469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331059"/>
              </p:ext>
            </p:extLst>
          </p:nvPr>
        </p:nvGraphicFramePr>
        <p:xfrm>
          <a:off x="6378347" y="2284492"/>
          <a:ext cx="83926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결제예정일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프로그램 종료일자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380658"/>
              </p:ext>
            </p:extLst>
          </p:nvPr>
        </p:nvGraphicFramePr>
        <p:xfrm>
          <a:off x="4627295" y="3840449"/>
          <a:ext cx="83926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금액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3000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073250"/>
              </p:ext>
            </p:extLst>
          </p:nvPr>
        </p:nvGraphicFramePr>
        <p:xfrm>
          <a:off x="5503595" y="3840449"/>
          <a:ext cx="83926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결제 상태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결제완료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333432"/>
              </p:ext>
            </p:extLst>
          </p:nvPr>
        </p:nvGraphicFramePr>
        <p:xfrm>
          <a:off x="6378347" y="3840000"/>
          <a:ext cx="83926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결제예정일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263310"/>
              </p:ext>
            </p:extLst>
          </p:nvPr>
        </p:nvGraphicFramePr>
        <p:xfrm>
          <a:off x="4627295" y="5390584"/>
          <a:ext cx="83926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금액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결제금액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073321"/>
              </p:ext>
            </p:extLst>
          </p:nvPr>
        </p:nvGraphicFramePr>
        <p:xfrm>
          <a:off x="5503595" y="5390584"/>
          <a:ext cx="83926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결제 상태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결제 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619950"/>
              </p:ext>
            </p:extLst>
          </p:nvPr>
        </p:nvGraphicFramePr>
        <p:xfrm>
          <a:off x="6378347" y="5390135"/>
          <a:ext cx="83926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결제예정일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프로그램 종료일자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698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결제 구분 표시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구분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결제 전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아직 입금되지 않은 상태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결제 완료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결제 취소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배송 정보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제품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펀딩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참여일 때만 보이기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주문 내역 조회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화면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(58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으로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돌아감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940843" y="755179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887752" y="1160618"/>
            <a:ext cx="196026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참여 리스트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876163" y="2909243"/>
            <a:ext cx="143035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주문자 정보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66638" y="3859996"/>
            <a:ext cx="143035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배송 정보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205279" y="3161927"/>
            <a:ext cx="102624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홍길동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010-0000-0000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250034" y="4133582"/>
            <a:ext cx="21627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임꺽정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서울시 강서구 방학동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11-00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번지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층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010-0000-0000 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부재시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경비실에 맡겨 주세요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876163" y="5169346"/>
            <a:ext cx="19528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결제 방법 및 결제 금액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040154" y="5516398"/>
            <a:ext cx="1237788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결제금액 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결제방법 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결제일 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: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293426" y="5521731"/>
            <a:ext cx="1678145" cy="715581"/>
          </a:xfrm>
          <a:prstGeom prst="rect">
            <a:avLst/>
          </a:prstGeom>
          <a:solidFill>
            <a:srgbClr val="FAFEF8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70,000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신용카드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2020-12-31 23:59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973478" y="5396063"/>
            <a:ext cx="5972175" cy="96663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033605" y="4136221"/>
            <a:ext cx="1120820" cy="920691"/>
          </a:xfrm>
          <a:prstGeom prst="rect">
            <a:avLst/>
          </a:prstGeom>
        </p:spPr>
        <p:txBody>
          <a:bodyPr wrap="none" numCol="1">
            <a:noAutofit/>
          </a:bodyPr>
          <a:lstStyle/>
          <a:p>
            <a:pPr marL="171450" indent="-171450" algn="di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이름 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: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di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주소 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: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di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연락처 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: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di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배송요청사항 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: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963953" y="4112397"/>
            <a:ext cx="5962650" cy="962607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3566893" y="6414666"/>
            <a:ext cx="902260" cy="23550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973424" y="3167722"/>
            <a:ext cx="78258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algn="di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이름 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pPr marL="171450" indent="-171450" algn="di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연락처 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: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963953" y="3161928"/>
            <a:ext cx="5953125" cy="56348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492424" y="643304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프로젝트</a:t>
            </a:r>
            <a:r>
              <a:rPr lang="en-US" altLang="ko-KR" dirty="0"/>
              <a:t> &gt; </a:t>
            </a:r>
            <a:r>
              <a:rPr lang="ko-KR" altLang="en-US" dirty="0"/>
              <a:t>참여한 프로젝트 </a:t>
            </a:r>
            <a:r>
              <a:rPr lang="en-US" altLang="ko-KR" dirty="0"/>
              <a:t>&gt; </a:t>
            </a:r>
            <a:r>
              <a:rPr lang="ko-KR" altLang="en-US" dirty="0"/>
              <a:t>내역 상세 보기</a:t>
            </a:r>
          </a:p>
        </p:txBody>
      </p:sp>
      <p:sp>
        <p:nvSpPr>
          <p:cNvPr id="58" name="직사각형 57"/>
          <p:cNvSpPr/>
          <p:nvPr/>
        </p:nvSpPr>
        <p:spPr bwMode="auto">
          <a:xfrm>
            <a:off x="944903" y="781050"/>
            <a:ext cx="6019800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주문일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년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일 시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}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  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6033120" y="823362"/>
            <a:ext cx="9252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상태 값 표기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864414" y="82605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822041" y="415580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참여 내역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360954"/>
              </p:ext>
            </p:extLst>
          </p:nvPr>
        </p:nvGraphicFramePr>
        <p:xfrm>
          <a:off x="965651" y="1464807"/>
          <a:ext cx="5951428" cy="1211274"/>
        </p:xfrm>
        <a:graphic>
          <a:graphicData uri="http://schemas.openxmlformats.org/drawingml/2006/table">
            <a:tbl>
              <a:tblPr/>
              <a:tblGrid>
                <a:gridCol w="535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0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956">
                  <a:extLst>
                    <a:ext uri="{9D8B030D-6E8A-4147-A177-3AD203B41FA5}">
                      <a16:colId xmlns:a16="http://schemas.microsoft.com/office/drawing/2014/main" val="275714959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79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127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7518" marR="7518" marT="7518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 정보      </a:t>
                      </a:r>
                    </a:p>
                  </a:txBody>
                  <a:tcPr marL="7518" marR="7518" marT="75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가격</a:t>
                      </a:r>
                    </a:p>
                  </a:txBody>
                  <a:tcPr marL="7518" marR="7518" marT="75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수량</a:t>
                      </a:r>
                    </a:p>
                  </a:txBody>
                  <a:tcPr marL="7518" marR="7518" marT="75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결제금액</a:t>
                      </a:r>
                    </a:p>
                  </a:txBody>
                  <a:tcPr marL="7518" marR="7518" marT="7518" marB="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7518" marR="7518" marT="7518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518" marR="7518" marT="751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ko-KR" sz="900" b="1" dirty="0">
                        <a:latin typeface="맑은 고딕" pitchFamily="50" charset="-127"/>
                        <a:ea typeface="+mn-ea"/>
                      </a:endParaRPr>
                    </a:p>
                    <a:p>
                      <a:r>
                        <a:rPr lang="en-US" altLang="ko-KR" sz="900" b="1" dirty="0">
                          <a:latin typeface="맑은 고딕" pitchFamily="50" charset="-127"/>
                          <a:ea typeface="+mn-ea"/>
                        </a:rPr>
                        <a:t>{ </a:t>
                      </a:r>
                      <a:r>
                        <a:rPr lang="ko-KR" altLang="en-US" sz="900" b="1" dirty="0">
                          <a:latin typeface="맑은 고딕" pitchFamily="50" charset="-127"/>
                          <a:ea typeface="+mn-ea"/>
                        </a:rPr>
                        <a:t>프로젝트 명 </a:t>
                      </a:r>
                      <a:r>
                        <a:rPr lang="en-US" altLang="ko-KR" sz="900" b="1" dirty="0">
                          <a:latin typeface="맑은 고딕" pitchFamily="50" charset="-127"/>
                          <a:ea typeface="+mn-ea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{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주최자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{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프로그램 종료예정일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}</a:t>
                      </a:r>
                      <a:endParaRPr lang="en-US" altLang="ko-KR" sz="8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·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{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옵션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}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: { 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후원 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+ 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제품구매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 }</a:t>
                      </a:r>
                      <a:endParaRPr lang="en-US" altLang="ko-KR" sz="900" dirty="0">
                        <a:latin typeface="맑은 고딕" pitchFamily="50" charset="-127"/>
                        <a:ea typeface="+mn-ea"/>
                      </a:endParaRPr>
                    </a:p>
                    <a:p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endParaRPr lang="en-US" altLang="ko-KR" sz="900" dirty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7518" marR="7518" marT="751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35,000</a:t>
                      </a:r>
                    </a:p>
                  </a:txBody>
                  <a:tcPr marL="7518" marR="7518" marT="751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</a:p>
                  </a:txBody>
                  <a:tcPr marL="7518" marR="7518" marT="751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70,000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7518" marR="7518" marT="7518" marB="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735186"/>
              </p:ext>
            </p:extLst>
          </p:nvPr>
        </p:nvGraphicFramePr>
        <p:xfrm>
          <a:off x="1431125" y="1855391"/>
          <a:ext cx="684824" cy="715618"/>
        </p:xfrm>
        <a:graphic>
          <a:graphicData uri="http://schemas.openxmlformats.org/drawingml/2006/table">
            <a:tbl>
              <a:tblPr/>
              <a:tblGrid>
                <a:gridCol w="684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5618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1173" marR="51173" marT="25587" marB="255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" name="직사각형 69"/>
          <p:cNvSpPr/>
          <p:nvPr/>
        </p:nvSpPr>
        <p:spPr>
          <a:xfrm>
            <a:off x="1530416" y="2100161"/>
            <a:ext cx="50400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033120" y="6414666"/>
            <a:ext cx="902260" cy="23550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</a:p>
        </p:txBody>
      </p:sp>
      <p:sp>
        <p:nvSpPr>
          <p:cNvPr id="33" name="타원 32"/>
          <p:cNvSpPr/>
          <p:nvPr/>
        </p:nvSpPr>
        <p:spPr>
          <a:xfrm>
            <a:off x="714041" y="376710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57860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4" cy="654208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카테고리 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정렬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드롭다운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형태의 카테고리 선택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전체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전체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선택시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해당하는 리스트 나열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프로젝트 리스트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최근 등록 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4*5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페이지당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 노출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프로젝트 없을 경우 공란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32067" y="1052736"/>
            <a:ext cx="27774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좋아한 프로젝트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776536" y="1392335"/>
            <a:ext cx="661279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프로젝트</a:t>
            </a:r>
            <a:r>
              <a:rPr lang="en-US" altLang="ko-KR" dirty="0"/>
              <a:t> &gt; </a:t>
            </a:r>
            <a:r>
              <a:rPr lang="ko-KR" altLang="en-US" dirty="0"/>
              <a:t>좋아한 프로젝트</a:t>
            </a: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2685782" y="4581144"/>
            <a:ext cx="360000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신규</a:t>
            </a: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3069404" y="4581144"/>
            <a:ext cx="360000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기후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1132380" y="3700120"/>
            <a:ext cx="146833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프로젝트 명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설명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줄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 }</a:t>
            </a:r>
          </a:p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주최기관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기간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달성률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defRPr/>
            </a:pP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{#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태그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 #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태그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2}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5404118" y="1572434"/>
            <a:ext cx="17091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최신순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종료임박순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인기순 </a:t>
            </a: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4221709" y="4581144"/>
            <a:ext cx="360000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기아</a:t>
            </a: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5668606" y="4581144"/>
            <a:ext cx="360000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임박</a:t>
            </a:r>
          </a:p>
        </p:txBody>
      </p:sp>
      <p:graphicFrame>
        <p:nvGraphicFramePr>
          <p:cNvPr id="124" name="표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748339"/>
              </p:ext>
            </p:extLst>
          </p:nvPr>
        </p:nvGraphicFramePr>
        <p:xfrm>
          <a:off x="1207410" y="2078257"/>
          <a:ext cx="1358020" cy="1459923"/>
        </p:xfrm>
        <a:graphic>
          <a:graphicData uri="http://schemas.openxmlformats.org/drawingml/2006/table">
            <a:tbl>
              <a:tblPr/>
              <a:tblGrid>
                <a:gridCol w="135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59923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3997" marR="73997" marT="36999" marB="36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/>
          <p:cNvSpPr/>
          <p:nvPr/>
        </p:nvSpPr>
        <p:spPr>
          <a:xfrm>
            <a:off x="1317129" y="2771031"/>
            <a:ext cx="1144177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2679811" y="3743812"/>
            <a:ext cx="1432286" cy="6924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 XXXXX }</a:t>
            </a:r>
          </a:p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 XXXXXXXXXXXXXXXXXXXXXXXXXXXXXXX }</a:t>
            </a:r>
          </a:p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 XXXXXXXX } </a:t>
            </a:r>
          </a:p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00%</a:t>
            </a:r>
          </a:p>
        </p:txBody>
      </p:sp>
      <p:graphicFrame>
        <p:nvGraphicFramePr>
          <p:cNvPr id="127" name="표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067628"/>
              </p:ext>
            </p:extLst>
          </p:nvPr>
        </p:nvGraphicFramePr>
        <p:xfrm>
          <a:off x="2687680" y="2079583"/>
          <a:ext cx="1358020" cy="1458597"/>
        </p:xfrm>
        <a:graphic>
          <a:graphicData uri="http://schemas.openxmlformats.org/drawingml/2006/table">
            <a:tbl>
              <a:tblPr/>
              <a:tblGrid>
                <a:gridCol w="135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58597">
                <a:tc>
                  <a:txBody>
                    <a:bodyPr/>
                    <a:lstStyle/>
                    <a:p>
                      <a:pPr latinLnBrk="1"/>
                      <a:endParaRPr lang="ko-KR" altLang="en-US" sz="1000" kern="1200" dirty="0">
                        <a:solidFill>
                          <a:srgbClr val="FF0000"/>
                        </a:solidFill>
                        <a:latin typeface="타이포_씨고딕 120" panose="02020503020101020101" pitchFamily="18" charset="-127"/>
                        <a:ea typeface="타이포_씨고딕 120" panose="02020503020101020101" pitchFamily="18" charset="-127"/>
                        <a:cs typeface="+mn-cs"/>
                      </a:endParaRPr>
                    </a:p>
                  </a:txBody>
                  <a:tcPr marL="73997" marR="73997" marT="36999" marB="36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8" name="표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484805"/>
              </p:ext>
            </p:extLst>
          </p:nvPr>
        </p:nvGraphicFramePr>
        <p:xfrm>
          <a:off x="4183851" y="2080908"/>
          <a:ext cx="1358020" cy="1458597"/>
        </p:xfrm>
        <a:graphic>
          <a:graphicData uri="http://schemas.openxmlformats.org/drawingml/2006/table">
            <a:tbl>
              <a:tblPr/>
              <a:tblGrid>
                <a:gridCol w="135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58597">
                <a:tc>
                  <a:txBody>
                    <a:bodyPr/>
                    <a:lstStyle/>
                    <a:p>
                      <a:pPr latinLnBrk="1"/>
                      <a:endParaRPr lang="ko-KR" altLang="en-US" sz="1000" kern="1200" dirty="0">
                        <a:solidFill>
                          <a:srgbClr val="FF0000"/>
                        </a:solidFill>
                        <a:latin typeface="타이포_씨고딕 120" panose="02020503020101020101" pitchFamily="18" charset="-127"/>
                        <a:ea typeface="타이포_씨고딕 120" panose="02020503020101020101" pitchFamily="18" charset="-127"/>
                        <a:cs typeface="+mn-cs"/>
                      </a:endParaRPr>
                    </a:p>
                  </a:txBody>
                  <a:tcPr marL="73997" marR="73997" marT="36999" marB="36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9" name="표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605142"/>
              </p:ext>
            </p:extLst>
          </p:nvPr>
        </p:nvGraphicFramePr>
        <p:xfrm>
          <a:off x="5656169" y="2082233"/>
          <a:ext cx="1358020" cy="1458597"/>
        </p:xfrm>
        <a:graphic>
          <a:graphicData uri="http://schemas.openxmlformats.org/drawingml/2006/table">
            <a:tbl>
              <a:tblPr/>
              <a:tblGrid>
                <a:gridCol w="135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58597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3997" marR="73997" marT="36999" marB="36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0" name="직사각형 129"/>
          <p:cNvSpPr/>
          <p:nvPr/>
        </p:nvSpPr>
        <p:spPr>
          <a:xfrm>
            <a:off x="2824268" y="5646440"/>
            <a:ext cx="276710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[2] [3] [4] [5] |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2818199" y="2771031"/>
            <a:ext cx="1144177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4317083" y="2771031"/>
            <a:ext cx="1144177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5770527" y="2771031"/>
            <a:ext cx="1144177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1131540" y="1916832"/>
            <a:ext cx="5981700" cy="3024336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1194761" y="206202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4004823" y="180883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8" name="Drop-Down Box (Expanded)" descr="&lt;SmartSettings&gt;&lt;SmartResize enabled=&quot;True&quot; minWidth=&quot;0&quot; minHeight=&quot;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197164" y="1628800"/>
            <a:ext cx="865614" cy="810812"/>
            <a:chOff x="595686" y="1261242"/>
            <a:chExt cx="1368152" cy="810812"/>
          </a:xfrm>
        </p:grpSpPr>
        <p:grpSp>
          <p:nvGrpSpPr>
            <p:cNvPr id="139" name="Drop-Down Box"/>
            <p:cNvGrpSpPr/>
            <p:nvPr/>
          </p:nvGrpSpPr>
          <p:grpSpPr>
            <a:xfrm>
              <a:off x="595688" y="1261242"/>
              <a:ext cx="1368150" cy="241092"/>
              <a:chOff x="595688" y="1261242"/>
              <a:chExt cx="1368150" cy="241092"/>
            </a:xfrm>
          </p:grpSpPr>
          <p:sp>
            <p:nvSpPr>
              <p:cNvPr id="141" name="Text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7"/>
                </p:custDataLst>
              </p:nvPr>
            </p:nvSpPr>
            <p:spPr>
              <a:xfrm>
                <a:off x="595688" y="1261242"/>
                <a:ext cx="1368150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rPr>
                  <a:t>전체</a:t>
                </a:r>
                <a:endParaRPr 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42" name="Arrow Down" descr="&lt;SmartSettings&gt;&lt;SmartResize anchorLeft=&quot;None&quot; anchorTop=&quot;Absolute&quot; anchorRight=&quot;Absolute&quot; anchorBottom=&quot;None&quot; /&gt;&lt;/SmartSettings&gt;"/>
              <p:cNvSpPr>
                <a:spLocks noChangeAspect="1"/>
              </p:cNvSpPr>
              <p:nvPr>
                <p:custDataLst>
                  <p:tags r:id="rId8"/>
                </p:custDataLst>
              </p:nvPr>
            </p:nvSpPr>
            <p:spPr bwMode="auto">
              <a:xfrm rot="10800000" flipH="1">
                <a:off x="1782072" y="1363700"/>
                <a:ext cx="10116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40" name="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595686" y="1502667"/>
              <a:ext cx="1368152" cy="56938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200"/>
                </a:spcAft>
              </a:pPr>
              <a:r>
                <a:rPr lang="ko-KR" altLang="en-US" sz="900" noProof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진행</a:t>
              </a:r>
              <a:endParaRPr lang="en-US" altLang="ko-KR" sz="90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r>
                <a:rPr lang="ko-KR" altLang="en-US" sz="900" noProof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종료</a:t>
              </a:r>
              <a:endParaRPr lang="en-US" sz="90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r>
                <a:rPr lang="ko-KR" altLang="en-US" sz="900" noProof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신규</a:t>
              </a:r>
              <a:endParaRPr lang="en-US" sz="90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46" name="직사각형 145"/>
          <p:cNvSpPr/>
          <p:nvPr/>
        </p:nvSpPr>
        <p:spPr>
          <a:xfrm>
            <a:off x="4173028" y="3767839"/>
            <a:ext cx="1432286" cy="6924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 XXXXX }</a:t>
            </a:r>
          </a:p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 XXXXXXXXXXXXXXXXXXXXXXXXXXXXXXX }</a:t>
            </a:r>
          </a:p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 XXXXXXXX }</a:t>
            </a:r>
          </a:p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00%</a:t>
            </a:r>
          </a:p>
        </p:txBody>
      </p:sp>
      <p:sp>
        <p:nvSpPr>
          <p:cNvPr id="147" name="직사각형 146"/>
          <p:cNvSpPr/>
          <p:nvPr/>
        </p:nvSpPr>
        <p:spPr>
          <a:xfrm>
            <a:off x="5637980" y="3767839"/>
            <a:ext cx="1432286" cy="6924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 XXXXX }</a:t>
            </a:r>
          </a:p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 XXXXXXXXXXXXXXXXXXXXXXXXXXXXXXX }</a:t>
            </a:r>
          </a:p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 XXXXXXXX }</a:t>
            </a:r>
          </a:p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00%</a:t>
            </a:r>
          </a:p>
        </p:txBody>
      </p:sp>
      <p:grpSp>
        <p:nvGrpSpPr>
          <p:cNvPr id="154" name="Drop-Down Box (Expanded)" descr="&lt;SmartSettings&gt;&lt;SmartResize enabled=&quot;True&quot; minWidth=&quot;0&quot; minHeight=&quot;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2207637" y="1628800"/>
            <a:ext cx="865614" cy="646664"/>
            <a:chOff x="595686" y="1261242"/>
            <a:chExt cx="1368152" cy="646664"/>
          </a:xfrm>
        </p:grpSpPr>
        <p:grpSp>
          <p:nvGrpSpPr>
            <p:cNvPr id="155" name="Drop-Down Box"/>
            <p:cNvGrpSpPr/>
            <p:nvPr/>
          </p:nvGrpSpPr>
          <p:grpSpPr>
            <a:xfrm>
              <a:off x="595688" y="1261242"/>
              <a:ext cx="1368150" cy="241092"/>
              <a:chOff x="595688" y="1261242"/>
              <a:chExt cx="1368150" cy="241092"/>
            </a:xfrm>
          </p:grpSpPr>
          <p:sp>
            <p:nvSpPr>
              <p:cNvPr id="157" name="Text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4"/>
                </p:custDataLst>
              </p:nvPr>
            </p:nvSpPr>
            <p:spPr>
              <a:xfrm>
                <a:off x="595688" y="1261242"/>
                <a:ext cx="1368150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rPr>
                  <a:t>전체</a:t>
                </a:r>
                <a:endParaRPr 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58" name="Arrow Down" descr="&lt;SmartSettings&gt;&lt;SmartResize anchorLeft=&quot;None&quot; anchorTop=&quot;Absolute&quot; anchorRight=&quot;Absolute&quot; anchorBottom=&quot;None&quot; /&gt;&lt;/SmartSettings&gt;"/>
              <p:cNvSpPr>
                <a:spLocks noChangeAspect="1"/>
              </p:cNvSpPr>
              <p:nvPr>
                <p:custDataLst>
                  <p:tags r:id="rId5"/>
                </p:custDataLst>
              </p:nvPr>
            </p:nvSpPr>
            <p:spPr bwMode="auto">
              <a:xfrm rot="10800000" flipH="1">
                <a:off x="1782072" y="1363700"/>
                <a:ext cx="10116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56" name="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6" y="1502667"/>
              <a:ext cx="1368152" cy="40523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200"/>
                </a:spcAft>
              </a:pPr>
              <a:r>
                <a:rPr lang="ko-KR" altLang="en-US" sz="900" noProof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기부</a:t>
              </a:r>
              <a:endParaRPr lang="en-US" altLang="ko-KR" sz="90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r>
                <a:rPr lang="ko-KR" altLang="en-US" sz="900" noProof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제품</a:t>
              </a:r>
              <a:endParaRPr lang="en-US" sz="90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59" name="타원 158"/>
          <p:cNvSpPr/>
          <p:nvPr/>
        </p:nvSpPr>
        <p:spPr>
          <a:xfrm>
            <a:off x="913034" y="165389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012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문의 및 신청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7472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1274416" y="3024305"/>
            <a:ext cx="5406776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작성자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ID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표기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} | {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작성일 표기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내용표기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안녕하세요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!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고객님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배송지가 없는 고객님들은 회원가입 시 배송정보를 입력하지 않은 상황입니다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확인 결과 고객님은 아직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배송지를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등록하지 않았습니다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마이페이지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개인정보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정보수정에서 배송정보 수정이 가능합니다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감사합니다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768126" y="315912"/>
            <a:ext cx="2127311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문의내역 상세 글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내용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작성자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ID,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작성일 표기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댓글 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최신 글이 최상위에 표기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문의하기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마이페이지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문의하기 페이지로 이동</a:t>
            </a:r>
            <a:endParaRPr lang="en-US" altLang="ko-KR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64202" y="1158275"/>
            <a:ext cx="26516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no. {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제목 표기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}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관리자님께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문의드립니다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711174" y="1458576"/>
            <a:ext cx="6549583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018407" y="4221088"/>
            <a:ext cx="5954166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11174" y="1052736"/>
            <a:ext cx="6549583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074626" y="2564904"/>
            <a:ext cx="5900651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1080071" y="2841129"/>
            <a:ext cx="5900651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3497472" y="5589272"/>
            <a:ext cx="735448" cy="2880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문의하기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924041" y="1158275"/>
            <a:ext cx="2202718" cy="2238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작성자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ID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} | {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작성일 표기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028402" y="2985145"/>
            <a:ext cx="370980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└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3346268" y="563046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776560" y="1180011"/>
            <a:ext cx="216000" cy="1963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문의 및 신청 </a:t>
            </a:r>
            <a:r>
              <a:rPr lang="en-US" altLang="ko-KR" dirty="0"/>
              <a:t>&gt; </a:t>
            </a:r>
            <a:r>
              <a:rPr lang="ko-KR" altLang="en-US" dirty="0"/>
              <a:t>문의 내역</a:t>
            </a:r>
          </a:p>
        </p:txBody>
      </p:sp>
      <p:sp>
        <p:nvSpPr>
          <p:cNvPr id="79" name="타원 78"/>
          <p:cNvSpPr/>
          <p:nvPr/>
        </p:nvSpPr>
        <p:spPr>
          <a:xfrm>
            <a:off x="948459" y="2602712"/>
            <a:ext cx="216000" cy="1963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105991" y="2594962"/>
            <a:ext cx="8707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작성된 답변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117401" y="1645276"/>
            <a:ext cx="5724525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내용표기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마이페이지에서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제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배송지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정보가 보이지 않는데 왜 그런가요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빠른 답변 부탁 드립니다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848544" y="703729"/>
            <a:ext cx="14339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문의내역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65794" y="4326761"/>
            <a:ext cx="15343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no. {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제목 표기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} XXXXX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712766" y="4627062"/>
            <a:ext cx="6549583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12766" y="4221222"/>
            <a:ext cx="6549583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5385048" y="4326761"/>
            <a:ext cx="14654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XXXXXXX | 2020.01.01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995827" y="4628556"/>
            <a:ext cx="5954166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943214" y="4734229"/>
            <a:ext cx="198483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no. {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제목 표기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} XXXXXXXXXX.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690186" y="5388095"/>
            <a:ext cx="6549583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690186" y="4982255"/>
            <a:ext cx="6549583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5407036" y="4734229"/>
            <a:ext cx="14654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XXXXXXX | 2020.01.01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8" name="직선 연결선 67"/>
          <p:cNvCxnSpPr/>
          <p:nvPr/>
        </p:nvCxnSpPr>
        <p:spPr>
          <a:xfrm>
            <a:off x="1063128" y="5041593"/>
            <a:ext cx="5900651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704528" y="5317818"/>
            <a:ext cx="6557821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1094493" y="5071651"/>
            <a:ext cx="8707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작성된 답변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모서리가 둥근 직사각형 73"/>
          <p:cNvSpPr/>
          <p:nvPr/>
        </p:nvSpPr>
        <p:spPr>
          <a:xfrm>
            <a:off x="784774" y="5129243"/>
            <a:ext cx="360000" cy="130909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new</a:t>
            </a:r>
            <a:endParaRPr lang="ko-KR" altLang="en-US" sz="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2576736" y="6366520"/>
            <a:ext cx="276710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[2] [3] [4] [5] |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4740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- 30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이하로 입력 제한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- 30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초과 입력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Alert(‘30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자까지 작성할 수 있습니다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.’)</a:t>
            </a: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정보 입력 검증 진행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2-1)</a:t>
            </a: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 취소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Confirm(‘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 등록을 취소하시겠습니까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?’)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나의 문의내역으로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Confirm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105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016133" y="5373248"/>
            <a:ext cx="735448" cy="28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작성 완료</a:t>
            </a:r>
          </a:p>
        </p:txBody>
      </p:sp>
      <p:sp>
        <p:nvSpPr>
          <p:cNvPr id="33" name="직사각형 32"/>
          <p:cNvSpPr>
            <a:spLocks noChangeArrowheads="1"/>
          </p:cNvSpPr>
          <p:nvPr/>
        </p:nvSpPr>
        <p:spPr bwMode="auto">
          <a:xfrm>
            <a:off x="1104504" y="1339347"/>
            <a:ext cx="5950421" cy="289453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제목을 입력해 주세요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34" name="직사각형 33"/>
          <p:cNvSpPr>
            <a:spLocks noChangeArrowheads="1"/>
          </p:cNvSpPr>
          <p:nvPr/>
        </p:nvSpPr>
        <p:spPr bwMode="auto">
          <a:xfrm>
            <a:off x="1099708" y="1633806"/>
            <a:ext cx="5955217" cy="3235354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auto">
          <a:xfrm>
            <a:off x="1107503" y="1646499"/>
            <a:ext cx="5947421" cy="3114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에디터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(editor)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비노출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1064568" y="1052736"/>
            <a:ext cx="60116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174652" y="2070104"/>
            <a:ext cx="226618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글쓰기 양식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3872880" y="540924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064568" y="476672"/>
            <a:ext cx="593962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문의하기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작성완료를 누르면 관리자에게 전송됩니다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답변은 나의 문의내역에서 확인 가능합니다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감사합니다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0" name="Scrollbar" descr="&lt;SmartSettings&gt;&lt;SmartResize enabled=&quot;True&quot; minWidth=&quot;7&quot; minHeight=&quot;6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6909194" y="2002079"/>
            <a:ext cx="144000" cy="2831401"/>
            <a:chOff x="5066753" y="1652472"/>
            <a:chExt cx="144017" cy="2304361"/>
          </a:xfrm>
          <a:solidFill>
            <a:srgbClr val="FFFFFF"/>
          </a:solidFill>
        </p:grpSpPr>
        <p:sp>
          <p:nvSpPr>
            <p:cNvPr id="61" name="Track"/>
            <p:cNvSpPr/>
            <p:nvPr/>
          </p:nvSpPr>
          <p:spPr>
            <a:xfrm rot="5400000">
              <a:off x="3986581" y="2732644"/>
              <a:ext cx="2304361" cy="144017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2" name="Scroll Thumb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 rot="5400000">
              <a:off x="4434407" y="2512154"/>
              <a:ext cx="1408710" cy="94935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3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rot="10800000" flipH="1">
              <a:off x="5113157" y="1726164"/>
              <a:ext cx="51212" cy="4499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4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5113157" y="3842094"/>
              <a:ext cx="51212" cy="4499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07850" y="137372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" y="329"/>
            <a:ext cx="7545288" cy="315913"/>
          </a:xfrm>
        </p:spPr>
        <p:txBody>
          <a:bodyPr/>
          <a:lstStyle/>
          <a:p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문의 및 신청 </a:t>
            </a:r>
            <a:r>
              <a:rPr lang="en-US" altLang="ko-KR" dirty="0"/>
              <a:t>&gt; </a:t>
            </a:r>
            <a:r>
              <a:rPr lang="ko-KR" altLang="en-US" dirty="0"/>
              <a:t>문의하기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491735"/>
              </p:ext>
            </p:extLst>
          </p:nvPr>
        </p:nvGraphicFramePr>
        <p:xfrm>
          <a:off x="2324696" y="5769248"/>
          <a:ext cx="3924000" cy="8382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Action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Type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Message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클릭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제목을 입력해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상품평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내용을 입력해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정상 등록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글이 등록되었습니다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8" name="타원 47"/>
          <p:cNvSpPr/>
          <p:nvPr/>
        </p:nvSpPr>
        <p:spPr>
          <a:xfrm>
            <a:off x="2216696" y="566124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</a:t>
            </a:r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137432" y="5373248"/>
            <a:ext cx="735448" cy="2880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작성 취소</a:t>
            </a:r>
          </a:p>
        </p:txBody>
      </p:sp>
      <p:sp>
        <p:nvSpPr>
          <p:cNvPr id="51" name="타원 50"/>
          <p:cNvSpPr/>
          <p:nvPr/>
        </p:nvSpPr>
        <p:spPr>
          <a:xfrm>
            <a:off x="3005819" y="540924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72104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문의 및 신청 </a:t>
            </a:r>
            <a:r>
              <a:rPr lang="en-US" altLang="ko-KR" dirty="0"/>
              <a:t>&gt; </a:t>
            </a:r>
            <a:r>
              <a:rPr lang="ko-KR" altLang="en-US" dirty="0"/>
              <a:t>프로젝트 신청 내역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697686" y="5862464"/>
            <a:ext cx="24865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[2] [3] [4] [5] |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끝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124008" y="1032295"/>
            <a:ext cx="60116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064568" y="692696"/>
            <a:ext cx="20162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프로젝트 신청 내역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68127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상태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검토중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승인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반려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550093"/>
              </p:ext>
            </p:extLst>
          </p:nvPr>
        </p:nvGraphicFramePr>
        <p:xfrm>
          <a:off x="1064568" y="1340768"/>
          <a:ext cx="6048000" cy="404266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프로젝트명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상태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2210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프로젝트명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2017-01-01.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 err="1">
                          <a:latin typeface="맑은 고딕" pitchFamily="50" charset="-127"/>
                          <a:ea typeface="맑은 고딕" pitchFamily="50" charset="-127"/>
                        </a:rPr>
                        <a:t>검토중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37160" marR="137160" marT="137160" marB="13716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2209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900" dirty="0"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+mn-ea"/>
                        </a:rPr>
                        <a:t>프로젝트명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+mn-ea"/>
                        </a:rPr>
                        <a:t>]</a:t>
                      </a:r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2017-01-01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반려</a:t>
                      </a:r>
                    </a:p>
                  </a:txBody>
                  <a:tcPr marL="137160" marR="137160" marT="137160" marB="13716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2208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900" dirty="0"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+mn-ea"/>
                        </a:rPr>
                        <a:t>프로젝트명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+mn-ea"/>
                        </a:rPr>
                        <a:t>]</a:t>
                      </a:r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2017-01-01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승인</a:t>
                      </a:r>
                    </a:p>
                  </a:txBody>
                  <a:tcPr marL="137160" marR="137160" marT="137160" marB="13716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2207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900" dirty="0"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+mn-ea"/>
                        </a:rPr>
                        <a:t>프로젝트명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+mn-ea"/>
                        </a:rPr>
                        <a:t>]</a:t>
                      </a:r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반려</a:t>
                      </a:r>
                    </a:p>
                  </a:txBody>
                  <a:tcPr marL="137160" marR="137160" marT="137160" marB="13716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2206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900" dirty="0"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+mn-ea"/>
                        </a:rPr>
                        <a:t>프로젝트명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+mn-ea"/>
                        </a:rPr>
                        <a:t>]</a:t>
                      </a:r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반려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37160" marR="137160" marT="137160" marB="13716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2205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프로젝트명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반려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37160" marR="137160" marT="137160" marB="13716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2204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프로젝트명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반려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37160" marR="137160" marT="137160" marB="13716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2203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프로젝트명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반려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37160" marR="137160" marT="137160" marB="13716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2202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프로젝트명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2017-12-10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반려</a:t>
                      </a:r>
                    </a:p>
                  </a:txBody>
                  <a:tcPr marL="137160" marR="137160" marT="137160" marB="13716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4" name="모서리가 둥근 직사각형 13"/>
          <p:cNvSpPr/>
          <p:nvPr/>
        </p:nvSpPr>
        <p:spPr>
          <a:xfrm>
            <a:off x="5673240" y="764704"/>
            <a:ext cx="1440000" cy="18000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90000" bIns="0" rtlCol="0" anchor="ctr"/>
          <a:lstStyle/>
          <a:p>
            <a:pPr algn="r"/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검토중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1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</a:t>
            </a:r>
          </a:p>
        </p:txBody>
      </p:sp>
      <p:sp>
        <p:nvSpPr>
          <p:cNvPr id="16" name="타원 15"/>
          <p:cNvSpPr/>
          <p:nvPr/>
        </p:nvSpPr>
        <p:spPr>
          <a:xfrm>
            <a:off x="6897216" y="134076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+mj-lt"/>
                <a:ea typeface="양재참숯체B" panose="02020603020101020101" pitchFamily="18" charset="-127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j-lt"/>
              <a:ea typeface="양재참숯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26093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신청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검증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②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후 신청 내역으로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신청 내역으로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>
            <a:spLocks noChangeArrowheads="1"/>
          </p:cNvSpPr>
          <p:nvPr/>
        </p:nvSpPr>
        <p:spPr bwMode="auto">
          <a:xfrm>
            <a:off x="1099708" y="2110529"/>
            <a:ext cx="5955217" cy="2020184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auto">
          <a:xfrm>
            <a:off x="1107503" y="2128228"/>
            <a:ext cx="5947421" cy="3114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에디터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(editor)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 노출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1064568" y="1052736"/>
            <a:ext cx="60116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174652" y="2551833"/>
            <a:ext cx="14654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내용을 입력해 주세요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31" name="타원 30"/>
          <p:cNvSpPr/>
          <p:nvPr/>
        </p:nvSpPr>
        <p:spPr>
          <a:xfrm>
            <a:off x="6085186" y="48406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</a:t>
            </a:r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92560" y="476672"/>
            <a:ext cx="6048000" cy="570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프로젝트 신청서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제출을 누르면 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내부심사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검토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업로드가 진행됩니다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자세한 내용은 공지사항을 참고해주세요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0" name="Scrollbar" descr="&lt;SmartSettings&gt;&lt;SmartResize enabled=&quot;True&quot; minWidth=&quot;7&quot; minHeight=&quot;6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6909194" y="2443748"/>
            <a:ext cx="144000" cy="1686965"/>
            <a:chOff x="5066753" y="1652472"/>
            <a:chExt cx="144017" cy="2304361"/>
          </a:xfrm>
          <a:solidFill>
            <a:srgbClr val="FFFFFF"/>
          </a:solidFill>
        </p:grpSpPr>
        <p:sp>
          <p:nvSpPr>
            <p:cNvPr id="61" name="Track"/>
            <p:cNvSpPr/>
            <p:nvPr/>
          </p:nvSpPr>
          <p:spPr>
            <a:xfrm rot="5400000">
              <a:off x="3986581" y="2732644"/>
              <a:ext cx="2304361" cy="144017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2" name="Scroll Thumb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 rot="5400000">
              <a:off x="4434407" y="2512154"/>
              <a:ext cx="1408710" cy="94935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3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rot="10800000" flipH="1">
              <a:off x="5113157" y="1726164"/>
              <a:ext cx="51212" cy="4499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4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5113157" y="3842094"/>
              <a:ext cx="51212" cy="4499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35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" y="329"/>
            <a:ext cx="7545288" cy="315913"/>
          </a:xfrm>
        </p:spPr>
        <p:txBody>
          <a:bodyPr/>
          <a:lstStyle/>
          <a:p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문의 및 신청 </a:t>
            </a:r>
            <a:r>
              <a:rPr lang="en-US" altLang="ko-KR" dirty="0"/>
              <a:t>&gt; </a:t>
            </a:r>
            <a:r>
              <a:rPr lang="ko-KR" altLang="en-US" dirty="0"/>
              <a:t>프로젝트 신청하기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016133" y="5161184"/>
            <a:ext cx="735448" cy="28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신청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137432" y="5161184"/>
            <a:ext cx="735448" cy="2880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취소</a:t>
            </a: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ECC6F82-CCFE-42B1-9403-CFD215760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947119"/>
              </p:ext>
            </p:extLst>
          </p:nvPr>
        </p:nvGraphicFramePr>
        <p:xfrm>
          <a:off x="1097977" y="4513080"/>
          <a:ext cx="5955217" cy="587846"/>
        </p:xfrm>
        <a:graphic>
          <a:graphicData uri="http://schemas.openxmlformats.org/drawingml/2006/table">
            <a:tbl>
              <a:tblPr firstCol="1">
                <a:tableStyleId>{E8034E78-7F5D-4C2E-B375-FC64B27BC917}</a:tableStyleId>
              </a:tblPr>
              <a:tblGrid>
                <a:gridCol w="1279977">
                  <a:extLst>
                    <a:ext uri="{9D8B030D-6E8A-4147-A177-3AD203B41FA5}">
                      <a16:colId xmlns:a16="http://schemas.microsoft.com/office/drawing/2014/main" val="1650637077"/>
                    </a:ext>
                  </a:extLst>
                </a:gridCol>
                <a:gridCol w="4675240">
                  <a:extLst>
                    <a:ext uri="{9D8B030D-6E8A-4147-A177-3AD203B41FA5}">
                      <a16:colId xmlns:a16="http://schemas.microsoft.com/office/drawing/2014/main" val="1351195890"/>
                    </a:ext>
                  </a:extLst>
                </a:gridCol>
              </a:tblGrid>
              <a:tr h="293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ysClr val="windowText" lastClr="000000"/>
                          </a:solidFill>
                          <a:latin typeface="본고딕 KR" panose="020B0500000000000000" pitchFamily="34" charset="-127"/>
                          <a:ea typeface="본고딕 KR" panose="020B0500000000000000" pitchFamily="34" charset="-127"/>
                        </a:rPr>
                        <a:t>썸네일</a:t>
                      </a:r>
                    </a:p>
                  </a:txBody>
                  <a:tcPr marL="0" marR="0" marT="0" marB="0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798417"/>
                  </a:ext>
                </a:extLst>
              </a:tr>
              <a:tr h="293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ysClr val="windowText" lastClr="000000"/>
                          </a:solidFill>
                          <a:latin typeface="본고딕 KR" panose="020B0500000000000000" pitchFamily="34" charset="-127"/>
                          <a:ea typeface="본고딕 KR" panose="020B0500000000000000" pitchFamily="34" charset="-127"/>
                        </a:rPr>
                        <a:t>첨부파일</a:t>
                      </a:r>
                    </a:p>
                  </a:txBody>
                  <a:tcPr marL="0" marR="0" marT="0" marB="0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164667"/>
                  </a:ext>
                </a:extLst>
              </a:tr>
            </a:tbl>
          </a:graphicData>
        </a:graphic>
      </p:graphicFrame>
      <p:sp>
        <p:nvSpPr>
          <p:cNvPr id="37" name="모서리가 둥근 직사각형 26">
            <a:extLst>
              <a:ext uri="{FF2B5EF4-FFF2-40B4-BE49-F238E27FC236}">
                <a16:creationId xmlns:a16="http://schemas.microsoft.com/office/drawing/2014/main" id="{DB12F658-9819-4E23-A3AA-8E90C1283EED}"/>
              </a:ext>
            </a:extLst>
          </p:cNvPr>
          <p:cNvSpPr/>
          <p:nvPr/>
        </p:nvSpPr>
        <p:spPr bwMode="auto">
          <a:xfrm>
            <a:off x="2527436" y="4549419"/>
            <a:ext cx="609996" cy="21684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800" dirty="0">
                <a:latin typeface="본고딕 KR" panose="020B0500000000000000" pitchFamily="34" charset="-127"/>
                <a:ea typeface="본고딕 KR" panose="020B0500000000000000" pitchFamily="34" charset="-127"/>
              </a:rPr>
              <a:t>파일선택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4521F0-76C2-4508-BDE6-558CFFF7AC0B}"/>
              </a:ext>
            </a:extLst>
          </p:cNvPr>
          <p:cNvSpPr txBox="1"/>
          <p:nvPr/>
        </p:nvSpPr>
        <p:spPr>
          <a:xfrm>
            <a:off x="3137432" y="4549419"/>
            <a:ext cx="20244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본고딕 KR" panose="020B0500000000000000" pitchFamily="34" charset="-127"/>
                <a:ea typeface="본고딕 KR" panose="020B0500000000000000" pitchFamily="34" charset="-127"/>
              </a:rPr>
              <a:t>선택된 파일 없음</a:t>
            </a:r>
          </a:p>
        </p:txBody>
      </p:sp>
      <p:sp>
        <p:nvSpPr>
          <p:cNvPr id="43" name="모서리가 둥근 직사각형 26">
            <a:extLst>
              <a:ext uri="{FF2B5EF4-FFF2-40B4-BE49-F238E27FC236}">
                <a16:creationId xmlns:a16="http://schemas.microsoft.com/office/drawing/2014/main" id="{3C9A51A7-B4B4-49FE-BAA6-9D5F90DCF274}"/>
              </a:ext>
            </a:extLst>
          </p:cNvPr>
          <p:cNvSpPr/>
          <p:nvPr/>
        </p:nvSpPr>
        <p:spPr bwMode="auto">
          <a:xfrm>
            <a:off x="2527436" y="4843488"/>
            <a:ext cx="609996" cy="21684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800" dirty="0">
                <a:latin typeface="본고딕 KR" panose="020B0500000000000000" pitchFamily="34" charset="-127"/>
                <a:ea typeface="본고딕 KR" panose="020B0500000000000000" pitchFamily="34" charset="-127"/>
              </a:rPr>
              <a:t>파일선택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D9C9799-2B74-477F-8508-7B037070F001}"/>
              </a:ext>
            </a:extLst>
          </p:cNvPr>
          <p:cNvSpPr txBox="1"/>
          <p:nvPr/>
        </p:nvSpPr>
        <p:spPr>
          <a:xfrm>
            <a:off x="3137432" y="4843488"/>
            <a:ext cx="20244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본고딕 KR" panose="020B0500000000000000" pitchFamily="34" charset="-127"/>
                <a:ea typeface="본고딕 KR" panose="020B0500000000000000" pitchFamily="34" charset="-127"/>
              </a:rPr>
              <a:t>선택된 파일 없음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740507"/>
              </p:ext>
            </p:extLst>
          </p:nvPr>
        </p:nvGraphicFramePr>
        <p:xfrm>
          <a:off x="2144688" y="5661248"/>
          <a:ext cx="3581878" cy="1047750"/>
        </p:xfrm>
        <a:graphic>
          <a:graphicData uri="http://schemas.openxmlformats.org/drawingml/2006/table">
            <a:tbl>
              <a:tblPr/>
              <a:tblGrid>
                <a:gridCol w="821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Action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Type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Message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클릭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제목을 입력해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상품평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내용을 입력해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썸네일 미등록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썸네일을 등록해주세요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정상 등록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글이 등록되었습니다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078579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E976BC6-3D84-4C18-98B0-6FEDC9A76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245237"/>
              </p:ext>
            </p:extLst>
          </p:nvPr>
        </p:nvGraphicFramePr>
        <p:xfrm>
          <a:off x="1099707" y="1478893"/>
          <a:ext cx="5955217" cy="293923"/>
        </p:xfrm>
        <a:graphic>
          <a:graphicData uri="http://schemas.openxmlformats.org/drawingml/2006/table">
            <a:tbl>
              <a:tblPr firstCol="1">
                <a:tableStyleId>{E8034E78-7F5D-4C2E-B375-FC64B27BC917}</a:tableStyleId>
              </a:tblPr>
              <a:tblGrid>
                <a:gridCol w="1279977">
                  <a:extLst>
                    <a:ext uri="{9D8B030D-6E8A-4147-A177-3AD203B41FA5}">
                      <a16:colId xmlns:a16="http://schemas.microsoft.com/office/drawing/2014/main" val="2121641422"/>
                    </a:ext>
                  </a:extLst>
                </a:gridCol>
                <a:gridCol w="4675240">
                  <a:extLst>
                    <a:ext uri="{9D8B030D-6E8A-4147-A177-3AD203B41FA5}">
                      <a16:colId xmlns:a16="http://schemas.microsoft.com/office/drawing/2014/main" val="4291389658"/>
                    </a:ext>
                  </a:extLst>
                </a:gridCol>
              </a:tblGrid>
              <a:tr h="293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ysClr val="windowText" lastClr="000000"/>
                          </a:solidFill>
                          <a:latin typeface="본고딕 KR" panose="020B0500000000000000" pitchFamily="34" charset="-127"/>
                          <a:ea typeface="본고딕 KR" panose="020B0500000000000000" pitchFamily="34" charset="-127"/>
                        </a:rPr>
                        <a:t>프로젝트 제목</a:t>
                      </a:r>
                    </a:p>
                  </a:txBody>
                  <a:tcPr marL="0" marR="0" marT="0" marB="0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0488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16F85B8-5F71-43CA-91B8-67A370669461}"/>
              </a:ext>
            </a:extLst>
          </p:cNvPr>
          <p:cNvSpPr txBox="1"/>
          <p:nvPr/>
        </p:nvSpPr>
        <p:spPr>
          <a:xfrm>
            <a:off x="1083301" y="1226480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본고딕 KR" panose="020B0500000000000000" pitchFamily="34" charset="-127"/>
                <a:ea typeface="본고딕 KR" panose="020B0500000000000000" pitchFamily="34" charset="-127"/>
              </a:rPr>
              <a:t>기본 정보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FEC867C-B03E-4321-A86D-11F43ACC0B2D}"/>
              </a:ext>
            </a:extLst>
          </p:cNvPr>
          <p:cNvSpPr txBox="1"/>
          <p:nvPr/>
        </p:nvSpPr>
        <p:spPr>
          <a:xfrm>
            <a:off x="1105444" y="1844824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본고딕 KR" panose="020B0500000000000000" pitchFamily="34" charset="-127"/>
                <a:ea typeface="본고딕 KR" panose="020B0500000000000000" pitchFamily="34" charset="-127"/>
              </a:rPr>
              <a:t>상세 정보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2D2BAE6-9F4A-4AEC-9F0F-1A9C93EDFCDA}"/>
              </a:ext>
            </a:extLst>
          </p:cNvPr>
          <p:cNvSpPr/>
          <p:nvPr/>
        </p:nvSpPr>
        <p:spPr bwMode="auto">
          <a:xfrm>
            <a:off x="2432720" y="1520208"/>
            <a:ext cx="4544743" cy="202436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F6658AD-8D29-4197-9194-825DFB2B8736}"/>
              </a:ext>
            </a:extLst>
          </p:cNvPr>
          <p:cNvSpPr txBox="1"/>
          <p:nvPr/>
        </p:nvSpPr>
        <p:spPr>
          <a:xfrm>
            <a:off x="1105444" y="4221088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본고딕 KR" panose="020B0500000000000000" pitchFamily="34" charset="-127"/>
                <a:ea typeface="본고딕 KR" panose="020B0500000000000000" pitchFamily="34" charset="-127"/>
              </a:rPr>
              <a:t>이미지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243889-7C3C-4A37-AC0A-49AAE3896F07}"/>
              </a:ext>
            </a:extLst>
          </p:cNvPr>
          <p:cNvSpPr/>
          <p:nvPr/>
        </p:nvSpPr>
        <p:spPr bwMode="auto">
          <a:xfrm>
            <a:off x="3080768" y="5116560"/>
            <a:ext cx="1728216" cy="389884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>
              <a:ln w="19050">
                <a:solidFill>
                  <a:srgbClr val="FF0000"/>
                </a:solidFill>
              </a:ln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4726760" y="5013725"/>
            <a:ext cx="199201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05BAAA81-196A-4071-AF80-7BF0D4E1011D}"/>
              </a:ext>
            </a:extLst>
          </p:cNvPr>
          <p:cNvSpPr/>
          <p:nvPr/>
        </p:nvSpPr>
        <p:spPr>
          <a:xfrm>
            <a:off x="5626965" y="5540698"/>
            <a:ext cx="199201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51045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개인 정보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20292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입력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후 개인정보수정 최초 접근 시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회만 비밀번호 확인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입력 시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Password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처리 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 버튼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확인은 표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[2-1]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확인 시 개인정보수정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118687" y="2562969"/>
            <a:ext cx="34852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사용자 확인을 위해 비밀번호를 다시 한번 입력해 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35" name="직사각형 34"/>
          <p:cNvSpPr>
            <a:spLocks noChangeArrowheads="1"/>
          </p:cNvSpPr>
          <p:nvPr/>
        </p:nvSpPr>
        <p:spPr bwMode="auto">
          <a:xfrm>
            <a:off x="3275044" y="2940922"/>
            <a:ext cx="1220610" cy="25372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586274" y="2943548"/>
            <a:ext cx="735448" cy="24846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225524" y="2944672"/>
            <a:ext cx="11176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비밀번호 입력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64568" y="1772272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비밀번호 확인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105086" y="1841332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066858" y="2111871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3940545" y="295978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394783"/>
              </p:ext>
            </p:extLst>
          </p:nvPr>
        </p:nvGraphicFramePr>
        <p:xfrm>
          <a:off x="1440668" y="3653873"/>
          <a:ext cx="5384540" cy="762000"/>
        </p:xfrm>
        <a:graphic>
          <a:graphicData uri="http://schemas.openxmlformats.org/drawingml/2006/table">
            <a:tbl>
              <a:tblPr/>
              <a:tblGrid>
                <a:gridCol w="23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5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예측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Action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Type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Message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클릭 시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입력하지 않고 확인 버튼 클릭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불일치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비밀번호가 일치하지 않습니다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다시 입력해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타원 16"/>
          <p:cNvSpPr/>
          <p:nvPr/>
        </p:nvSpPr>
        <p:spPr>
          <a:xfrm>
            <a:off x="5205871" y="295978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348333" y="357301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1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284513" y="2936977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●●●●</a:t>
            </a:r>
          </a:p>
        </p:txBody>
      </p:sp>
      <p:sp>
        <p:nvSpPr>
          <p:cNvPr id="21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" y="329"/>
            <a:ext cx="7545288" cy="315913"/>
          </a:xfrm>
        </p:spPr>
        <p:txBody>
          <a:bodyPr>
            <a:normAutofit/>
          </a:bodyPr>
          <a:lstStyle/>
          <a:p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회원 </a:t>
            </a:r>
            <a:r>
              <a:rPr lang="en-US" altLang="ko-KR" dirty="0"/>
              <a:t>&gt; </a:t>
            </a:r>
            <a:r>
              <a:rPr lang="ko-KR" altLang="en-US" dirty="0"/>
              <a:t>비밀번호 확인</a:t>
            </a:r>
          </a:p>
        </p:txBody>
      </p:sp>
    </p:spTree>
    <p:extLst>
      <p:ext uri="{BB962C8B-B14F-4D97-AF65-F5344CB8AC3E}">
        <p14:creationId xmlns:p14="http://schemas.microsoft.com/office/powerpoint/2010/main" val="2735842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7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가로 길이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최대 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1280Pixel</a:t>
            </a:r>
          </a:p>
          <a:p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세로 길이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제한 없음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좌측 메뉴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&gt; 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모달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우측 메뉴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전</a:t>
            </a:r>
            <a:b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-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화면 링크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후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마이페이지 드롭다운</a:t>
            </a:r>
            <a:b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-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이름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④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생성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 로그인 후</a:t>
            </a:r>
            <a:b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- 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드롭다운에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관리자 메뉴 추가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배너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캐러셀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헤더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-10978" y="498160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로그인 전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-10978" y="3746824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로그인 후</a:t>
            </a:r>
          </a:p>
        </p:txBody>
      </p:sp>
      <p:cxnSp>
        <p:nvCxnSpPr>
          <p:cNvPr id="100" name="직선 연결선 99"/>
          <p:cNvCxnSpPr/>
          <p:nvPr/>
        </p:nvCxnSpPr>
        <p:spPr>
          <a:xfrm>
            <a:off x="103267" y="3645024"/>
            <a:ext cx="7511424" cy="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256354" y="2054393"/>
            <a:ext cx="7313722" cy="765764"/>
            <a:chOff x="398087" y="868357"/>
            <a:chExt cx="7108247" cy="626843"/>
          </a:xfrm>
        </p:grpSpPr>
        <p:grpSp>
          <p:nvGrpSpPr>
            <p:cNvPr id="93" name="Placeholder"/>
            <p:cNvGrpSpPr>
              <a:grpSpLocks/>
            </p:cNvGrpSpPr>
            <p:nvPr/>
          </p:nvGrpSpPr>
          <p:grpSpPr bwMode="auto">
            <a:xfrm>
              <a:off x="398087" y="868357"/>
              <a:ext cx="7108247" cy="626843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94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00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95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05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00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6" name="직사각형 105"/>
            <p:cNvSpPr/>
            <p:nvPr/>
          </p:nvSpPr>
          <p:spPr>
            <a:xfrm>
              <a:off x="3767581" y="1121366"/>
              <a:ext cx="369259" cy="11337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배너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6" name="타원 95"/>
            <p:cNvSpPr/>
            <p:nvPr/>
          </p:nvSpPr>
          <p:spPr>
            <a:xfrm>
              <a:off x="3844210" y="901966"/>
              <a:ext cx="216000" cy="19636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2902264" y="1219227"/>
            <a:ext cx="1836000" cy="349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EcoFun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Project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84" name="그룹 183"/>
          <p:cNvGrpSpPr/>
          <p:nvPr/>
        </p:nvGrpSpPr>
        <p:grpSpPr>
          <a:xfrm>
            <a:off x="300970" y="5348858"/>
            <a:ext cx="7313722" cy="765764"/>
            <a:chOff x="398087" y="868357"/>
            <a:chExt cx="7108247" cy="626843"/>
          </a:xfrm>
        </p:grpSpPr>
        <p:grpSp>
          <p:nvGrpSpPr>
            <p:cNvPr id="198" name="Placeholder"/>
            <p:cNvGrpSpPr>
              <a:grpSpLocks/>
            </p:cNvGrpSpPr>
            <p:nvPr/>
          </p:nvGrpSpPr>
          <p:grpSpPr bwMode="auto">
            <a:xfrm>
              <a:off x="398087" y="868357"/>
              <a:ext cx="7108247" cy="626843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201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00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02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03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00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9" name="직사각형 198"/>
            <p:cNvSpPr/>
            <p:nvPr/>
          </p:nvSpPr>
          <p:spPr>
            <a:xfrm>
              <a:off x="3767581" y="1121366"/>
              <a:ext cx="369259" cy="11337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배너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73" name="모서리가 둥근 직사각형 72"/>
          <p:cNvSpPr/>
          <p:nvPr/>
        </p:nvSpPr>
        <p:spPr>
          <a:xfrm>
            <a:off x="5532084" y="-7935"/>
            <a:ext cx="960000" cy="498462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>
              <a:solidFill>
                <a:schemeClr val="tx1"/>
              </a:solidFill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358306" y="1339108"/>
            <a:ext cx="180000" cy="159422"/>
            <a:chOff x="358306" y="1628800"/>
            <a:chExt cx="180000" cy="159422"/>
          </a:xfrm>
        </p:grpSpPr>
        <p:cxnSp>
          <p:nvCxnSpPr>
            <p:cNvPr id="61" name="직선 연결선 60"/>
            <p:cNvCxnSpPr/>
            <p:nvPr/>
          </p:nvCxnSpPr>
          <p:spPr>
            <a:xfrm>
              <a:off x="358306" y="1628800"/>
              <a:ext cx="180000" cy="0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358306" y="1708511"/>
              <a:ext cx="180000" cy="0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358306" y="1788222"/>
              <a:ext cx="180000" cy="0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626378" y="1311097"/>
            <a:ext cx="51019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400" b="1" dirty="0"/>
              <a:t>메뉴</a:t>
            </a:r>
          </a:p>
        </p:txBody>
      </p:sp>
      <p:sp>
        <p:nvSpPr>
          <p:cNvPr id="72" name="타원 71"/>
          <p:cNvSpPr/>
          <p:nvPr/>
        </p:nvSpPr>
        <p:spPr>
          <a:xfrm>
            <a:off x="6976419" y="1196777"/>
            <a:ext cx="216000" cy="2160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94138" y="1122693"/>
            <a:ext cx="222244" cy="2180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796085" y="4567900"/>
            <a:ext cx="1323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/>
              <a:t>UserName</a:t>
            </a:r>
            <a:endParaRPr lang="ko-KR" altLang="en-US" sz="1200" dirty="0"/>
          </a:p>
        </p:txBody>
      </p:sp>
      <p:grpSp>
        <p:nvGrpSpPr>
          <p:cNvPr id="88" name="그룹 87"/>
          <p:cNvGrpSpPr/>
          <p:nvPr/>
        </p:nvGrpSpPr>
        <p:grpSpPr>
          <a:xfrm>
            <a:off x="358306" y="4626686"/>
            <a:ext cx="180000" cy="159422"/>
            <a:chOff x="358306" y="1628800"/>
            <a:chExt cx="180000" cy="159422"/>
          </a:xfrm>
        </p:grpSpPr>
        <p:cxnSp>
          <p:nvCxnSpPr>
            <p:cNvPr id="89" name="직선 연결선 88"/>
            <p:cNvCxnSpPr/>
            <p:nvPr/>
          </p:nvCxnSpPr>
          <p:spPr>
            <a:xfrm>
              <a:off x="358306" y="1628800"/>
              <a:ext cx="180000" cy="0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358306" y="1708511"/>
              <a:ext cx="180000" cy="0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358306" y="1788222"/>
              <a:ext cx="180000" cy="0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Box 110"/>
          <p:cNvSpPr txBox="1"/>
          <p:nvPr/>
        </p:nvSpPr>
        <p:spPr>
          <a:xfrm>
            <a:off x="626378" y="4598675"/>
            <a:ext cx="51019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400" b="1" dirty="0"/>
              <a:t>메뉴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93F6BE7-80A9-4AE0-90DA-E099C3706EF2}"/>
              </a:ext>
            </a:extLst>
          </p:cNvPr>
          <p:cNvSpPr/>
          <p:nvPr/>
        </p:nvSpPr>
        <p:spPr>
          <a:xfrm>
            <a:off x="6087133" y="4482146"/>
            <a:ext cx="216000" cy="2160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576140A-52AC-4341-B571-43E390CA5882}"/>
              </a:ext>
            </a:extLst>
          </p:cNvPr>
          <p:cNvSpPr/>
          <p:nvPr/>
        </p:nvSpPr>
        <p:spPr>
          <a:xfrm>
            <a:off x="2902264" y="4516544"/>
            <a:ext cx="1836000" cy="349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EcoFun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Project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래픽 48">
            <a:extLst>
              <a:ext uri="{FF2B5EF4-FFF2-40B4-BE49-F238E27FC236}">
                <a16:creationId xmlns:a16="http://schemas.microsoft.com/office/drawing/2014/main" id="{FE63C759-B159-4C85-BD9E-8A688945F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7354" y="1253217"/>
            <a:ext cx="342900" cy="342900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3EA18F9F-2302-43D4-AFDC-B046239C4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7354" y="4519768"/>
            <a:ext cx="342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0884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 수정 불가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연락처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배송지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계좌번호수정 가능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회원가입 시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배송지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계좌번호 등록을 하지 않은 경우 공란으로 표시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 버튼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입력정보 검증진행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(2-1)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 참고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버튼 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Confirm(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개인정보를 수정하시겠습니까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?)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(1)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]: Alert(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수정이 완료되었습니다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.)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]: Alert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(2)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]: Confirm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버튼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마이 페이지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개인정보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확인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화면으로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109909"/>
              </p:ext>
            </p:extLst>
          </p:nvPr>
        </p:nvGraphicFramePr>
        <p:xfrm>
          <a:off x="1168774" y="1327865"/>
          <a:ext cx="5925077" cy="20291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44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endParaRPr lang="en-US" alt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40706" marR="140706" marT="76216" marB="7621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40706" marR="140706" marT="76216" marB="762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44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endParaRPr lang="en-US" alt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40706" marR="140706" marT="76216" marB="7621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40706" marR="140706" marT="76216" marB="762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44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40706" marR="140706" marT="76216" marB="7621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latin typeface="맑은 고딕" pitchFamily="50" charset="-127"/>
                          <a:ea typeface="맑은 고딕" pitchFamily="50" charset="-127"/>
                        </a:rPr>
                        <a:t>         </a:t>
                      </a:r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40706" marR="140706" marT="76216" marB="762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44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>
                          <a:latin typeface="맑은 고딕" pitchFamily="50" charset="-127"/>
                          <a:ea typeface="맑은 고딕" pitchFamily="50" charset="-127"/>
                        </a:rPr>
                        <a:t>배송지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40706" marR="140706" marT="76216" marB="7621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40706" marR="140706" marT="76216" marB="762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2069637" y="1411906"/>
            <a:ext cx="9300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가입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ID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표기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99319" y="834757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1139837" y="867089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1101609" y="1183849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2065445" y="1840355"/>
            <a:ext cx="10470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가입 이름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표기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23" name="직사각형 22"/>
          <p:cNvSpPr>
            <a:spLocks noChangeArrowheads="1"/>
          </p:cNvSpPr>
          <p:nvPr/>
        </p:nvSpPr>
        <p:spPr bwMode="auto">
          <a:xfrm>
            <a:off x="2891297" y="2253769"/>
            <a:ext cx="518288" cy="25372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>
            <a:spLocks noChangeArrowheads="1"/>
          </p:cNvSpPr>
          <p:nvPr/>
        </p:nvSpPr>
        <p:spPr bwMode="auto">
          <a:xfrm>
            <a:off x="2182399" y="2254629"/>
            <a:ext cx="477762" cy="252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>
            <a:spLocks noChangeArrowheads="1"/>
          </p:cNvSpPr>
          <p:nvPr/>
        </p:nvSpPr>
        <p:spPr bwMode="auto">
          <a:xfrm>
            <a:off x="3621672" y="2253769"/>
            <a:ext cx="518288" cy="25372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41351" y="2186628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-        - 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217552" y="5085184"/>
            <a:ext cx="735448" cy="28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316416" y="5085184"/>
            <a:ext cx="735448" cy="288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</a:p>
        </p:txBody>
      </p:sp>
      <p:sp>
        <p:nvSpPr>
          <p:cNvPr id="30" name="타원 29"/>
          <p:cNvSpPr/>
          <p:nvPr/>
        </p:nvSpPr>
        <p:spPr>
          <a:xfrm>
            <a:off x="4093349" y="513238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3229253" y="513238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2253809" y="75180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125122"/>
              </p:ext>
            </p:extLst>
          </p:nvPr>
        </p:nvGraphicFramePr>
        <p:xfrm>
          <a:off x="1724116" y="5769248"/>
          <a:ext cx="4885068" cy="4191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10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예측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Action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Type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Message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클릭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연락처 </a:t>
                      </a:r>
                      <a:r>
                        <a:rPr lang="ko-KR" altLang="en-US" sz="9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 주소를 입력해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1074759" y="3645024"/>
            <a:ext cx="1343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마케팅 정보 제공 동의</a:t>
            </a: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87222" y="4833204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47"/>
          <p:cNvSpPr/>
          <p:nvPr/>
        </p:nvSpPr>
        <p:spPr>
          <a:xfrm>
            <a:off x="1256055" y="4783435"/>
            <a:ext cx="5309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동의함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>
            <a:spLocks noChangeArrowheads="1"/>
          </p:cNvSpPr>
          <p:nvPr/>
        </p:nvSpPr>
        <p:spPr bwMode="auto">
          <a:xfrm>
            <a:off x="1164464" y="3882015"/>
            <a:ext cx="5948776" cy="92314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>
            <a:spLocks noChangeArrowheads="1"/>
          </p:cNvSpPr>
          <p:nvPr/>
        </p:nvSpPr>
        <p:spPr bwMode="auto">
          <a:xfrm>
            <a:off x="6846411" y="3937613"/>
            <a:ext cx="182527" cy="8132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▲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▼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217981" y="3918602"/>
            <a:ext cx="17687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마케팅 정보제공 동의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.txt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회원 </a:t>
            </a:r>
            <a:r>
              <a:rPr lang="en-US" altLang="ko-KR" dirty="0"/>
              <a:t>&gt; </a:t>
            </a:r>
            <a:r>
              <a:rPr lang="ko-KR" altLang="en-US" dirty="0"/>
              <a:t>개인정보 수정</a:t>
            </a:r>
          </a:p>
        </p:txBody>
      </p:sp>
      <p:sp>
        <p:nvSpPr>
          <p:cNvPr id="35" name="타원 34"/>
          <p:cNvSpPr/>
          <p:nvPr/>
        </p:nvSpPr>
        <p:spPr>
          <a:xfrm>
            <a:off x="1587820" y="566124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1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2182577" y="3005595"/>
            <a:ext cx="2546161" cy="2582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{ 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상세 주소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72680" y="2696017"/>
            <a:ext cx="21231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{ 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우편번호 주소지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824359" y="2696597"/>
            <a:ext cx="1208635" cy="215444"/>
            <a:chOff x="5824359" y="2310988"/>
            <a:chExt cx="1208635" cy="215444"/>
          </a:xfrm>
        </p:grpSpPr>
        <p:sp>
          <p:nvSpPr>
            <p:cNvPr id="54" name="직사각형 53"/>
            <p:cNvSpPr/>
            <p:nvPr/>
          </p:nvSpPr>
          <p:spPr>
            <a:xfrm>
              <a:off x="5824359" y="2310988"/>
              <a:ext cx="114486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배송지가 공백이에요</a:t>
              </a:r>
            </a:p>
          </p:txBody>
        </p:sp>
        <p:sp>
          <p:nvSpPr>
            <p:cNvPr id="56" name="직사각형 55"/>
            <p:cNvSpPr>
              <a:spLocks noChangeArrowheads="1"/>
            </p:cNvSpPr>
            <p:nvPr/>
          </p:nvSpPr>
          <p:spPr bwMode="auto">
            <a:xfrm>
              <a:off x="6882686" y="2342672"/>
              <a:ext cx="150308" cy="13318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5609310" y="1782493"/>
            <a:ext cx="1835725" cy="638193"/>
            <a:chOff x="5427505" y="3506897"/>
            <a:chExt cx="1857273" cy="529776"/>
          </a:xfrm>
          <a:solidFill>
            <a:schemeClr val="bg1"/>
          </a:solidFill>
        </p:grpSpPr>
        <p:sp>
          <p:nvSpPr>
            <p:cNvPr id="62" name="사각형 설명선 61"/>
            <p:cNvSpPr/>
            <p:nvPr/>
          </p:nvSpPr>
          <p:spPr>
            <a:xfrm>
              <a:off x="5427505" y="3506897"/>
              <a:ext cx="1857273" cy="529776"/>
            </a:xfrm>
            <a:prstGeom prst="wedgeRectCallout">
              <a:avLst>
                <a:gd name="adj1" fmla="val 23124"/>
                <a:gd name="adj2" fmla="val 87967"/>
              </a:avLst>
            </a:prstGeom>
            <a:grp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회원가입 시 </a:t>
              </a:r>
              <a:r>
                <a:rPr lang="ko-KR" altLang="en-US" sz="8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배송지</a:t>
              </a:r>
              <a:r>
                <a:rPr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등록을 하지 않은 경우 입니다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자세한 사항은 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공지 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&gt; </a:t>
              </a:r>
              <a:r>
                <a:rPr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자주 묻는 질문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을 이용해 주세요</a:t>
              </a:r>
            </a:p>
          </p:txBody>
        </p:sp>
        <p:sp>
          <p:nvSpPr>
            <p:cNvPr id="63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"/>
              </p:custDataLst>
            </p:nvPr>
          </p:nvSpPr>
          <p:spPr bwMode="auto">
            <a:xfrm flipV="1">
              <a:off x="7175012" y="3581232"/>
              <a:ext cx="72000" cy="7200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grpFill/>
            <a:ln w="3175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40379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입력 시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Password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생성 규칙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특수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문자 조합 필수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8~20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이내로 입력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변경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변경 검사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(2-1)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 참고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변경 완료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변경이 완료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되었습니다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다시 로그인 후 이용해 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주세요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!)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로그아웃 → 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메인으로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이동 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메인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>
            <a:spLocks noChangeArrowheads="1"/>
          </p:cNvSpPr>
          <p:nvPr/>
        </p:nvSpPr>
        <p:spPr bwMode="auto">
          <a:xfrm>
            <a:off x="4192994" y="1556384"/>
            <a:ext cx="1220610" cy="25372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509582" y="1547284"/>
            <a:ext cx="17251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현재의 비밀번호 입력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>
            <a:spLocks noChangeArrowheads="1"/>
          </p:cNvSpPr>
          <p:nvPr/>
        </p:nvSpPr>
        <p:spPr bwMode="auto">
          <a:xfrm>
            <a:off x="4192994" y="2131337"/>
            <a:ext cx="1220610" cy="25372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502411" y="2122237"/>
            <a:ext cx="17251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새로운 비밀번호 입력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>
            <a:spLocks noChangeArrowheads="1"/>
          </p:cNvSpPr>
          <p:nvPr/>
        </p:nvSpPr>
        <p:spPr bwMode="auto">
          <a:xfrm>
            <a:off x="4192994" y="2449085"/>
            <a:ext cx="1220610" cy="25372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502411" y="2439985"/>
            <a:ext cx="17251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새로운 비밀번호 확인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2532331" y="1971240"/>
            <a:ext cx="30098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437611" y="2783620"/>
            <a:ext cx="32413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영문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특수문자를 조합하여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8~20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 이내로 입력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208584" y="826655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1246269" y="895715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1208584" y="1196752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3988845" y="3284984"/>
            <a:ext cx="735448" cy="28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변경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137432" y="3284984"/>
            <a:ext cx="735448" cy="288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</a:p>
        </p:txBody>
      </p:sp>
      <p:sp>
        <p:nvSpPr>
          <p:cNvPr id="23" name="타원 22"/>
          <p:cNvSpPr/>
          <p:nvPr/>
        </p:nvSpPr>
        <p:spPr>
          <a:xfrm>
            <a:off x="3864642" y="333218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50269" y="333218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94009"/>
              </p:ext>
            </p:extLst>
          </p:nvPr>
        </p:nvGraphicFramePr>
        <p:xfrm>
          <a:off x="1353184" y="4146260"/>
          <a:ext cx="5256000" cy="180302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3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예측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Action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Type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Message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클릭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현재의 비밀번호 틀림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현재의 비밀번호가 일치하지 않습니다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다시 입력해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3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현재의 비밀번호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현재의 비밀번호를 입력해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3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새로운 비밀번호 입력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새로운 비밀번호를 입력해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3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새로운 비밀번호 확인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비밀번호를 입력해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6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새로운 비밀번호 입력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불일치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새로운 비밀번호가 일치하지 않습니다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다시 입력해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6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생성 규칙에 어긋나는 경우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생성 규칙에 맞게 다시 입력해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4149596" y="1559806"/>
            <a:ext cx="12618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●●●●●●●●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157236" y="2128780"/>
            <a:ext cx="12618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●●●●●●●●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166761" y="2426337"/>
            <a:ext cx="12618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●●●●●●●●</a:t>
            </a:r>
          </a:p>
        </p:txBody>
      </p:sp>
      <p:sp>
        <p:nvSpPr>
          <p:cNvPr id="30" name="타원 29"/>
          <p:cNvSpPr/>
          <p:nvPr/>
        </p:nvSpPr>
        <p:spPr>
          <a:xfrm>
            <a:off x="2360241" y="84517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247361" y="403355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1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개인정보 </a:t>
            </a:r>
            <a:r>
              <a:rPr lang="en-US" altLang="ko-KR" dirty="0"/>
              <a:t>&gt; </a:t>
            </a:r>
            <a:r>
              <a:rPr lang="ko-KR" altLang="en-US" dirty="0"/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27059057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7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안내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탈퇴 아이디는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개월 간 재사용 불가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탈퇴 완료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Alert(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탈퇴가 완료 되었습니다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이용해 주셔서 감사합니다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.)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쇼핑몰 메인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탈퇴 후 이용 기록 보관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계약 또는 청약 철회 등에 관한 기록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대금 결제 및 재화 등의 공급에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관한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기록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소비자의 불만 또는 분쟁처리에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관한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기록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37183" y="1700808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회원 탈퇴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1077701" y="1744413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039473" y="2014952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026815" y="2169479"/>
            <a:ext cx="123591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회원 탈퇴 안내</a:t>
            </a:r>
            <a:endParaRPr lang="en-US" altLang="ko-KR" sz="10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026815" y="3248613"/>
            <a:ext cx="2209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회원 탈퇴 시 꼭 확인해 주세요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091157" y="2454684"/>
            <a:ext cx="594360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고객명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}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후원자님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!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지금까지 저희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EcoFun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Project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을 이용해 주셔서 감사합니다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저희 페이지에 부족한 점이 있었다면 너그러운 양해 바라며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아래의 사항을 확인 하시고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진행해주세요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1117029" y="3459304"/>
            <a:ext cx="51176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사용하고 계신 아이디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({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이용자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ID})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 탈퇴할 경우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개월 간 재사용이 불가능 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탈퇴 이후 등록한 프로젝트 등 이용기록이 모두 삭제 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모서리가 둥근 직사각형 48"/>
          <p:cNvSpPr/>
          <p:nvPr/>
        </p:nvSpPr>
        <p:spPr>
          <a:xfrm>
            <a:off x="4036188" y="5239935"/>
            <a:ext cx="735448" cy="24846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</a:p>
        </p:txBody>
      </p:sp>
      <p:sp>
        <p:nvSpPr>
          <p:cNvPr id="67" name="모서리가 둥근 직사각형 50"/>
          <p:cNvSpPr/>
          <p:nvPr/>
        </p:nvSpPr>
        <p:spPr>
          <a:xfrm>
            <a:off x="2948470" y="5239935"/>
            <a:ext cx="735448" cy="24846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</a:p>
        </p:txBody>
      </p:sp>
      <p:sp>
        <p:nvSpPr>
          <p:cNvPr id="86" name="타원 85"/>
          <p:cNvSpPr/>
          <p:nvPr/>
        </p:nvSpPr>
        <p:spPr>
          <a:xfrm>
            <a:off x="3924656" y="525616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2864768" y="525616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62583" y="2145597"/>
            <a:ext cx="5600700" cy="1939713"/>
          </a:xfrm>
          <a:prstGeom prst="rect">
            <a:avLst/>
          </a:prstGeom>
          <a:noFill/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6549725" y="263663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" y="329"/>
            <a:ext cx="7545288" cy="315913"/>
          </a:xfrm>
        </p:spPr>
        <p:txBody>
          <a:bodyPr/>
          <a:lstStyle/>
          <a:p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개인정보 </a:t>
            </a:r>
            <a:r>
              <a:rPr lang="en-US" altLang="ko-KR" dirty="0"/>
              <a:t>&gt; </a:t>
            </a:r>
            <a:r>
              <a:rPr lang="ko-KR" altLang="en-US" dirty="0"/>
              <a:t>회원 탈퇴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33090"/>
              </p:ext>
            </p:extLst>
          </p:nvPr>
        </p:nvGraphicFramePr>
        <p:xfrm>
          <a:off x="1560904" y="4409334"/>
          <a:ext cx="4885068" cy="575014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10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예측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Action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Type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Message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클릭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6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버튼 클릭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탈퇴가 완료되었습니다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이용해주셔서 감사합니다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타원 32"/>
          <p:cNvSpPr/>
          <p:nvPr/>
        </p:nvSpPr>
        <p:spPr>
          <a:xfrm>
            <a:off x="1424608" y="430133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1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261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관리자 페이지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516286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536875"/>
              </p:ext>
            </p:extLst>
          </p:nvPr>
        </p:nvGraphicFramePr>
        <p:xfrm>
          <a:off x="1064568" y="1629248"/>
          <a:ext cx="6048001" cy="4032000"/>
        </p:xfrm>
        <a:graphic>
          <a:graphicData uri="http://schemas.openxmlformats.org/drawingml/2006/table">
            <a:tbl>
              <a:tblPr bandRow="1">
                <a:tableStyleId>{E8034E78-7F5D-4C2E-B375-FC64B27BC917}</a:tableStyleId>
              </a:tblPr>
              <a:tblGrid>
                <a:gridCol w="5103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프로젝트명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참여인원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{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참여인원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목표금액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{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목표금액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진행률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YYYY-MM-DD |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YYYY-MM-DD</a:t>
                      </a:r>
                    </a:p>
                  </a:txBody>
                  <a:tcPr marL="540001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프로젝트명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참여인원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{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참여인원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목표금액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{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목표금액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진행률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진행률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YYYY-MM-DD |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YYYY-MM-DD</a:t>
                      </a:r>
                    </a:p>
                  </a:txBody>
                  <a:tcPr marL="540001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프로젝트명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참여인원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{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참여인원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목표금액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{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목표금액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진행률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진행률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YYYY-MM-DD |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YYYY-MM-DD</a:t>
                      </a:r>
                    </a:p>
                  </a:txBody>
                  <a:tcPr marL="540001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프로젝트명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참여인원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{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참여인원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목표금액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{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목표금액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진행률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진행률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YYYY-MM-DD |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YYYY-MM-DD</a:t>
                      </a:r>
                    </a:p>
                  </a:txBody>
                  <a:tcPr marL="540001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프로젝트명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참여인원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{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참여인원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목표금액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{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목표금액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진행률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진행률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YYYY-MM-DD |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YYYY-MM-DD</a:t>
                      </a:r>
                    </a:p>
                  </a:txBody>
                  <a:tcPr marL="540001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프로젝트명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참여인원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{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참여인원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목표금액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{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목표금액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진행률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진행률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YYYY-MM-DD |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YYYY-MM-DD</a:t>
                      </a:r>
                    </a:p>
                  </a:txBody>
                  <a:tcPr marL="540001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프로젝트명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참여인원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{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참여인원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목표금액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{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목표금액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진행률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진행률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YYYY-MM-DD |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YYYY-MM-DD</a:t>
                      </a:r>
                    </a:p>
                  </a:txBody>
                  <a:tcPr marL="540001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768127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프로젝트 필터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체크박스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진행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프로젝트 정렬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정렬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최신순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프로젝트 수정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프로젝트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프로젝트 작성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프로젝트 작성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Confirm(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 정보를 삭제하시겠습니까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(1)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Alert(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 되었습니다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(2)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Confirm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59869" y="632053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프로젝트 관리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100386" y="701113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101609" y="971650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2490862" y="6150496"/>
            <a:ext cx="27174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[2] [3] [4] [5] |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720685"/>
              </p:ext>
            </p:extLst>
          </p:nvPr>
        </p:nvGraphicFramePr>
        <p:xfrm>
          <a:off x="1091566" y="1648297"/>
          <a:ext cx="360000" cy="5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1127550" y="1825964"/>
            <a:ext cx="288032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0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717927" y="1629248"/>
            <a:ext cx="1152128" cy="200055"/>
          </a:xfrm>
          <a:prstGeom prst="rect">
            <a:avLst/>
          </a:prstGeom>
        </p:spPr>
        <p:txBody>
          <a:bodyPr wrap="square" lIns="0" rIns="90000">
            <a:spAutoFit/>
          </a:bodyPr>
          <a:lstStyle/>
          <a:p>
            <a:pPr algn="r">
              <a:defRPr/>
            </a:pPr>
            <a:r>
              <a:rPr lang="ko-KR" altLang="en-US" sz="700">
                <a:latin typeface="맑은 고딕" pitchFamily="50" charset="-127"/>
                <a:ea typeface="맑은 고딕" pitchFamily="50" charset="-127"/>
              </a:rPr>
              <a:t>조회수</a:t>
            </a:r>
            <a:r>
              <a:rPr lang="en-US" altLang="ko-KR" sz="70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7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00">
                <a:latin typeface="맑은 고딕" pitchFamily="50" charset="-127"/>
                <a:ea typeface="맑은 고딕" pitchFamily="50" charset="-127"/>
              </a:rPr>
              <a:t>조회수</a:t>
            </a:r>
            <a:r>
              <a:rPr lang="en-US" altLang="ko-KR" sz="700">
                <a:latin typeface="맑은 고딕" pitchFamily="50" charset="-127"/>
                <a:ea typeface="맑은 고딕" pitchFamily="50" charset="-127"/>
              </a:rPr>
              <a:t>}</a:t>
            </a:r>
            <a:endParaRPr lang="en-US" altLang="ko-KR" sz="7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&gt; </a:t>
            </a:r>
            <a:r>
              <a:rPr lang="ko-KR" altLang="en-US" dirty="0"/>
              <a:t>프로젝트 관리 </a:t>
            </a:r>
            <a:r>
              <a:rPr lang="en-US" altLang="ko-KR" dirty="0"/>
              <a:t>&gt; </a:t>
            </a:r>
            <a:r>
              <a:rPr lang="ko-KR" altLang="en-US" dirty="0"/>
              <a:t>목록</a:t>
            </a:r>
          </a:p>
        </p:txBody>
      </p:sp>
      <p:sp>
        <p:nvSpPr>
          <p:cNvPr id="88" name="모서리가 둥근 직사각형 87"/>
          <p:cNvSpPr/>
          <p:nvPr/>
        </p:nvSpPr>
        <p:spPr>
          <a:xfrm>
            <a:off x="6366571" y="1809426"/>
            <a:ext cx="386629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ko-KR" altLang="en-US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4157812" y="1149442"/>
            <a:ext cx="2955429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최신순 </a:t>
            </a:r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종료임박순 </a:t>
            </a:r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진행률순 </a:t>
            </a:r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모집액순 </a:t>
            </a:r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조회수순 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7569" y="1125193"/>
            <a:ext cx="1176042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900"/>
              <a:t>진행     종료     예정</a:t>
            </a:r>
          </a:p>
        </p:txBody>
      </p:sp>
      <p:sp>
        <p:nvSpPr>
          <p:cNvPr id="98" name="직사각형 97"/>
          <p:cNvSpPr/>
          <p:nvPr/>
        </p:nvSpPr>
        <p:spPr bwMode="auto">
          <a:xfrm>
            <a:off x="1106108" y="1149440"/>
            <a:ext cx="90000" cy="90000"/>
          </a:xfrm>
          <a:prstGeom prst="rect">
            <a:avLst/>
          </a:prstGeom>
          <a:noFill/>
          <a:ln w="1270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9" name="직사각형 98"/>
          <p:cNvSpPr/>
          <p:nvPr/>
        </p:nvSpPr>
        <p:spPr bwMode="auto">
          <a:xfrm>
            <a:off x="1532609" y="1149440"/>
            <a:ext cx="90000" cy="90000"/>
          </a:xfrm>
          <a:prstGeom prst="rect">
            <a:avLst/>
          </a:prstGeom>
          <a:noFill/>
          <a:ln w="1270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0" name="직사각형 99"/>
          <p:cNvSpPr/>
          <p:nvPr/>
        </p:nvSpPr>
        <p:spPr bwMode="auto">
          <a:xfrm>
            <a:off x="1964657" y="1149440"/>
            <a:ext cx="90000" cy="90000"/>
          </a:xfrm>
          <a:prstGeom prst="rect">
            <a:avLst/>
          </a:prstGeom>
          <a:noFill/>
          <a:ln w="1270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grpSp>
        <p:nvGrpSpPr>
          <p:cNvPr id="101" name="Scrollbar" descr="&lt;SmartSettings&gt;&lt;SmartResize enabled=&quot;True&quot; minWidth=&quot;7&quot; minHeight=&quot;6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6933240" y="1623345"/>
            <a:ext cx="180000" cy="4032000"/>
            <a:chOff x="5057945" y="1652473"/>
            <a:chExt cx="152825" cy="2291604"/>
          </a:xfrm>
          <a:solidFill>
            <a:srgbClr val="FFFFFF"/>
          </a:solidFill>
        </p:grpSpPr>
        <p:sp>
          <p:nvSpPr>
            <p:cNvPr id="102" name="Track"/>
            <p:cNvSpPr/>
            <p:nvPr/>
          </p:nvSpPr>
          <p:spPr>
            <a:xfrm rot="5400000">
              <a:off x="3988556" y="2721862"/>
              <a:ext cx="2291604" cy="152825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3" name="Scroll Thumb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 rot="5400000">
              <a:off x="4434407" y="2512154"/>
              <a:ext cx="1408710" cy="94935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4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rot="10800000" flipH="1">
              <a:off x="5113157" y="1726164"/>
              <a:ext cx="51212" cy="4499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5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5113157" y="3842094"/>
              <a:ext cx="51212" cy="4499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06" name="모서리가 둥근 직사각형 105"/>
          <p:cNvSpPr/>
          <p:nvPr/>
        </p:nvSpPr>
        <p:spPr bwMode="auto">
          <a:xfrm>
            <a:off x="5943104" y="6132490"/>
            <a:ext cx="792088" cy="2412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b="1">
                <a:solidFill>
                  <a:schemeClr val="tx1">
                    <a:lumMod val="85000"/>
                    <a:lumOff val="15000"/>
                  </a:schemeClr>
                </a:solidFill>
              </a:rPr>
              <a:t>작성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5186268" y="1951149"/>
            <a:ext cx="683786" cy="246221"/>
          </a:xfrm>
          <a:prstGeom prst="rect">
            <a:avLst/>
          </a:prstGeom>
        </p:spPr>
        <p:txBody>
          <a:bodyPr wrap="square" lIns="0" rIns="90000">
            <a:spAutoFit/>
          </a:bodyPr>
          <a:lstStyle/>
          <a:p>
            <a:pPr algn="r">
              <a:defRPr/>
            </a:pPr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예정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0" name="표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727837"/>
              </p:ext>
            </p:extLst>
          </p:nvPr>
        </p:nvGraphicFramePr>
        <p:xfrm>
          <a:off x="1091566" y="2224030"/>
          <a:ext cx="360000" cy="5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" name="직사각형 110"/>
          <p:cNvSpPr/>
          <p:nvPr/>
        </p:nvSpPr>
        <p:spPr>
          <a:xfrm>
            <a:off x="1127550" y="2401697"/>
            <a:ext cx="288032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0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4717927" y="2204983"/>
            <a:ext cx="1152128" cy="200055"/>
          </a:xfrm>
          <a:prstGeom prst="rect">
            <a:avLst/>
          </a:prstGeom>
        </p:spPr>
        <p:txBody>
          <a:bodyPr wrap="square" lIns="0" rIns="90000">
            <a:spAutoFit/>
          </a:bodyPr>
          <a:lstStyle/>
          <a:p>
            <a:pPr algn="r">
              <a:defRPr/>
            </a:pPr>
            <a:r>
              <a:rPr lang="ko-KR" altLang="en-US" sz="700">
                <a:latin typeface="맑은 고딕" pitchFamily="50" charset="-127"/>
                <a:ea typeface="맑은 고딕" pitchFamily="50" charset="-127"/>
              </a:rPr>
              <a:t>조회수</a:t>
            </a:r>
            <a:r>
              <a:rPr lang="en-US" altLang="ko-KR" sz="70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7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00">
                <a:latin typeface="맑은 고딕" pitchFamily="50" charset="-127"/>
                <a:ea typeface="맑은 고딕" pitchFamily="50" charset="-127"/>
              </a:rPr>
              <a:t>조회수</a:t>
            </a:r>
            <a:r>
              <a:rPr lang="en-US" altLang="ko-KR" sz="700">
                <a:latin typeface="맑은 고딕" pitchFamily="50" charset="-127"/>
                <a:ea typeface="맑은 고딕" pitchFamily="50" charset="-127"/>
              </a:rPr>
              <a:t>}</a:t>
            </a:r>
            <a:endParaRPr lang="en-US" altLang="ko-KR" sz="7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6366571" y="2385159"/>
            <a:ext cx="386629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ko-KR" altLang="en-US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5186268" y="2526882"/>
            <a:ext cx="683786" cy="246221"/>
          </a:xfrm>
          <a:prstGeom prst="rect">
            <a:avLst/>
          </a:prstGeom>
        </p:spPr>
        <p:txBody>
          <a:bodyPr wrap="square" lIns="0" rIns="90000">
            <a:spAutoFit/>
          </a:bodyPr>
          <a:lstStyle/>
          <a:p>
            <a:pPr algn="r">
              <a:defRPr/>
            </a:pPr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진행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6" name="표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974273"/>
              </p:ext>
            </p:extLst>
          </p:nvPr>
        </p:nvGraphicFramePr>
        <p:xfrm>
          <a:off x="1091566" y="2799763"/>
          <a:ext cx="360000" cy="5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" name="직사각형 116"/>
          <p:cNvSpPr/>
          <p:nvPr/>
        </p:nvSpPr>
        <p:spPr>
          <a:xfrm>
            <a:off x="1127550" y="2977430"/>
            <a:ext cx="288032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0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4717927" y="2780716"/>
            <a:ext cx="1152128" cy="200055"/>
          </a:xfrm>
          <a:prstGeom prst="rect">
            <a:avLst/>
          </a:prstGeom>
        </p:spPr>
        <p:txBody>
          <a:bodyPr wrap="square" lIns="0" rIns="90000">
            <a:spAutoFit/>
          </a:bodyPr>
          <a:lstStyle/>
          <a:p>
            <a:pPr algn="r">
              <a:defRPr/>
            </a:pPr>
            <a:r>
              <a:rPr lang="ko-KR" altLang="en-US" sz="700">
                <a:latin typeface="맑은 고딕" pitchFamily="50" charset="-127"/>
                <a:ea typeface="맑은 고딕" pitchFamily="50" charset="-127"/>
              </a:rPr>
              <a:t>조회수</a:t>
            </a:r>
            <a:r>
              <a:rPr lang="en-US" altLang="ko-KR" sz="70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7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00">
                <a:latin typeface="맑은 고딕" pitchFamily="50" charset="-127"/>
                <a:ea typeface="맑은 고딕" pitchFamily="50" charset="-127"/>
              </a:rPr>
              <a:t>조회수</a:t>
            </a:r>
            <a:r>
              <a:rPr lang="en-US" altLang="ko-KR" sz="700">
                <a:latin typeface="맑은 고딕" pitchFamily="50" charset="-127"/>
                <a:ea typeface="맑은 고딕" pitchFamily="50" charset="-127"/>
              </a:rPr>
              <a:t>}</a:t>
            </a:r>
            <a:endParaRPr lang="en-US" altLang="ko-KR" sz="7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6366571" y="2960892"/>
            <a:ext cx="386629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ko-KR" altLang="en-US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5186268" y="3102615"/>
            <a:ext cx="683786" cy="246221"/>
          </a:xfrm>
          <a:prstGeom prst="rect">
            <a:avLst/>
          </a:prstGeom>
        </p:spPr>
        <p:txBody>
          <a:bodyPr wrap="square" lIns="0" rIns="90000">
            <a:spAutoFit/>
          </a:bodyPr>
          <a:lstStyle/>
          <a:p>
            <a:pPr algn="r">
              <a:defRPr/>
            </a:pPr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진행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2" name="표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777925"/>
              </p:ext>
            </p:extLst>
          </p:nvPr>
        </p:nvGraphicFramePr>
        <p:xfrm>
          <a:off x="1091566" y="3375496"/>
          <a:ext cx="360000" cy="5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" name="직사각형 122"/>
          <p:cNvSpPr/>
          <p:nvPr/>
        </p:nvSpPr>
        <p:spPr>
          <a:xfrm>
            <a:off x="1127550" y="3553163"/>
            <a:ext cx="288032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0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4717927" y="3356447"/>
            <a:ext cx="1152128" cy="200055"/>
          </a:xfrm>
          <a:prstGeom prst="rect">
            <a:avLst/>
          </a:prstGeom>
        </p:spPr>
        <p:txBody>
          <a:bodyPr wrap="square" lIns="0" rIns="90000">
            <a:spAutoFit/>
          </a:bodyPr>
          <a:lstStyle/>
          <a:p>
            <a:pPr algn="r">
              <a:defRPr/>
            </a:pPr>
            <a:r>
              <a:rPr lang="ko-KR" altLang="en-US" sz="700">
                <a:latin typeface="맑은 고딕" pitchFamily="50" charset="-127"/>
                <a:ea typeface="맑은 고딕" pitchFamily="50" charset="-127"/>
              </a:rPr>
              <a:t>조회수</a:t>
            </a:r>
            <a:r>
              <a:rPr lang="en-US" altLang="ko-KR" sz="70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7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00">
                <a:latin typeface="맑은 고딕" pitchFamily="50" charset="-127"/>
                <a:ea typeface="맑은 고딕" pitchFamily="50" charset="-127"/>
              </a:rPr>
              <a:t>조회수</a:t>
            </a:r>
            <a:r>
              <a:rPr lang="en-US" altLang="ko-KR" sz="700">
                <a:latin typeface="맑은 고딕" pitchFamily="50" charset="-127"/>
                <a:ea typeface="맑은 고딕" pitchFamily="50" charset="-127"/>
              </a:rPr>
              <a:t>}</a:t>
            </a:r>
            <a:endParaRPr lang="en-US" altLang="ko-KR" sz="7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6366571" y="3536625"/>
            <a:ext cx="386629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ko-KR" altLang="en-US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5186268" y="3678348"/>
            <a:ext cx="683786" cy="246221"/>
          </a:xfrm>
          <a:prstGeom prst="rect">
            <a:avLst/>
          </a:prstGeom>
        </p:spPr>
        <p:txBody>
          <a:bodyPr wrap="square" lIns="0" rIns="90000">
            <a:spAutoFit/>
          </a:bodyPr>
          <a:lstStyle/>
          <a:p>
            <a:pPr algn="r">
              <a:defRPr/>
            </a:pPr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진행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8" name="표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079189"/>
              </p:ext>
            </p:extLst>
          </p:nvPr>
        </p:nvGraphicFramePr>
        <p:xfrm>
          <a:off x="1091566" y="3959696"/>
          <a:ext cx="360000" cy="5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1127550" y="4137363"/>
            <a:ext cx="288032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0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130" name="직사각형 129"/>
          <p:cNvSpPr/>
          <p:nvPr/>
        </p:nvSpPr>
        <p:spPr>
          <a:xfrm>
            <a:off x="4717927" y="3940649"/>
            <a:ext cx="1152128" cy="200055"/>
          </a:xfrm>
          <a:prstGeom prst="rect">
            <a:avLst/>
          </a:prstGeom>
        </p:spPr>
        <p:txBody>
          <a:bodyPr wrap="square" lIns="0" rIns="90000">
            <a:spAutoFit/>
          </a:bodyPr>
          <a:lstStyle/>
          <a:p>
            <a:pPr algn="r">
              <a:defRPr/>
            </a:pPr>
            <a:r>
              <a:rPr lang="ko-KR" altLang="en-US" sz="700">
                <a:latin typeface="맑은 고딕" pitchFamily="50" charset="-127"/>
                <a:ea typeface="맑은 고딕" pitchFamily="50" charset="-127"/>
              </a:rPr>
              <a:t>조회수</a:t>
            </a:r>
            <a:r>
              <a:rPr lang="en-US" altLang="ko-KR" sz="70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7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00">
                <a:latin typeface="맑은 고딕" pitchFamily="50" charset="-127"/>
                <a:ea typeface="맑은 고딕" pitchFamily="50" charset="-127"/>
              </a:rPr>
              <a:t>조회수</a:t>
            </a:r>
            <a:r>
              <a:rPr lang="en-US" altLang="ko-KR" sz="700">
                <a:latin typeface="맑은 고딕" pitchFamily="50" charset="-127"/>
                <a:ea typeface="맑은 고딕" pitchFamily="50" charset="-127"/>
              </a:rPr>
              <a:t>}</a:t>
            </a:r>
            <a:endParaRPr lang="en-US" altLang="ko-KR" sz="7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6366571" y="4120825"/>
            <a:ext cx="386629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ko-KR" altLang="en-US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5186268" y="4262548"/>
            <a:ext cx="683786" cy="246221"/>
          </a:xfrm>
          <a:prstGeom prst="rect">
            <a:avLst/>
          </a:prstGeom>
        </p:spPr>
        <p:txBody>
          <a:bodyPr wrap="square" lIns="0" rIns="90000">
            <a:spAutoFit/>
          </a:bodyPr>
          <a:lstStyle/>
          <a:p>
            <a:pPr algn="r">
              <a:defRPr/>
            </a:pPr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종료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6" name="표 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365127"/>
              </p:ext>
            </p:extLst>
          </p:nvPr>
        </p:nvGraphicFramePr>
        <p:xfrm>
          <a:off x="1091566" y="4527512"/>
          <a:ext cx="360000" cy="5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" name="직사각형 146"/>
          <p:cNvSpPr/>
          <p:nvPr/>
        </p:nvSpPr>
        <p:spPr>
          <a:xfrm>
            <a:off x="1127550" y="4705179"/>
            <a:ext cx="288032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0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148" name="직사각형 147"/>
          <p:cNvSpPr/>
          <p:nvPr/>
        </p:nvSpPr>
        <p:spPr>
          <a:xfrm>
            <a:off x="4717927" y="4516932"/>
            <a:ext cx="1152128" cy="200055"/>
          </a:xfrm>
          <a:prstGeom prst="rect">
            <a:avLst/>
          </a:prstGeom>
        </p:spPr>
        <p:txBody>
          <a:bodyPr wrap="square" lIns="0" rIns="90000">
            <a:spAutoFit/>
          </a:bodyPr>
          <a:lstStyle/>
          <a:p>
            <a:pPr algn="r">
              <a:defRPr/>
            </a:pPr>
            <a:r>
              <a:rPr lang="ko-KR" altLang="en-US" sz="700">
                <a:latin typeface="맑은 고딕" pitchFamily="50" charset="-127"/>
                <a:ea typeface="맑은 고딕" pitchFamily="50" charset="-127"/>
              </a:rPr>
              <a:t>조회수</a:t>
            </a:r>
            <a:r>
              <a:rPr lang="en-US" altLang="ko-KR" sz="70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7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00">
                <a:latin typeface="맑은 고딕" pitchFamily="50" charset="-127"/>
                <a:ea typeface="맑은 고딕" pitchFamily="50" charset="-127"/>
              </a:rPr>
              <a:t>조회수</a:t>
            </a:r>
            <a:r>
              <a:rPr lang="en-US" altLang="ko-KR" sz="700">
                <a:latin typeface="맑은 고딕" pitchFamily="50" charset="-127"/>
                <a:ea typeface="맑은 고딕" pitchFamily="50" charset="-127"/>
              </a:rPr>
              <a:t>}</a:t>
            </a:r>
            <a:endParaRPr lang="en-US" altLang="ko-KR" sz="7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6366571" y="4697108"/>
            <a:ext cx="386629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ko-KR" altLang="en-US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5186268" y="4838831"/>
            <a:ext cx="683786" cy="246221"/>
          </a:xfrm>
          <a:prstGeom prst="rect">
            <a:avLst/>
          </a:prstGeom>
        </p:spPr>
        <p:txBody>
          <a:bodyPr wrap="square" lIns="0" rIns="90000">
            <a:spAutoFit/>
          </a:bodyPr>
          <a:lstStyle/>
          <a:p>
            <a:pPr algn="r">
              <a:defRPr/>
            </a:pPr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종료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2" name="표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625622"/>
              </p:ext>
            </p:extLst>
          </p:nvPr>
        </p:nvGraphicFramePr>
        <p:xfrm>
          <a:off x="1091566" y="5106273"/>
          <a:ext cx="360000" cy="5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3" name="직사각형 152"/>
          <p:cNvSpPr/>
          <p:nvPr/>
        </p:nvSpPr>
        <p:spPr>
          <a:xfrm>
            <a:off x="1127550" y="5283940"/>
            <a:ext cx="288032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0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154" name="직사각형 153"/>
          <p:cNvSpPr/>
          <p:nvPr/>
        </p:nvSpPr>
        <p:spPr>
          <a:xfrm>
            <a:off x="4717927" y="5087226"/>
            <a:ext cx="1152128" cy="200055"/>
          </a:xfrm>
          <a:prstGeom prst="rect">
            <a:avLst/>
          </a:prstGeom>
        </p:spPr>
        <p:txBody>
          <a:bodyPr wrap="square" lIns="0" rIns="90000">
            <a:spAutoFit/>
          </a:bodyPr>
          <a:lstStyle/>
          <a:p>
            <a:pPr algn="r">
              <a:defRPr/>
            </a:pPr>
            <a:r>
              <a:rPr lang="ko-KR" altLang="en-US" sz="700">
                <a:latin typeface="맑은 고딕" pitchFamily="50" charset="-127"/>
                <a:ea typeface="맑은 고딕" pitchFamily="50" charset="-127"/>
              </a:rPr>
              <a:t>조회수</a:t>
            </a:r>
            <a:r>
              <a:rPr lang="en-US" altLang="ko-KR" sz="70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7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00">
                <a:latin typeface="맑은 고딕" pitchFamily="50" charset="-127"/>
                <a:ea typeface="맑은 고딕" pitchFamily="50" charset="-127"/>
              </a:rPr>
              <a:t>조회수</a:t>
            </a:r>
            <a:r>
              <a:rPr lang="en-US" altLang="ko-KR" sz="700">
                <a:latin typeface="맑은 고딕" pitchFamily="50" charset="-127"/>
                <a:ea typeface="맑은 고딕" pitchFamily="50" charset="-127"/>
              </a:rPr>
              <a:t>}</a:t>
            </a:r>
            <a:endParaRPr lang="en-US" altLang="ko-KR" sz="7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6366571" y="5267402"/>
            <a:ext cx="386629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ko-KR" altLang="en-US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5186268" y="5409125"/>
            <a:ext cx="683786" cy="246221"/>
          </a:xfrm>
          <a:prstGeom prst="rect">
            <a:avLst/>
          </a:prstGeom>
        </p:spPr>
        <p:txBody>
          <a:bodyPr wrap="square" lIns="0" rIns="90000">
            <a:spAutoFit/>
          </a:bodyPr>
          <a:lstStyle/>
          <a:p>
            <a:pPr algn="r">
              <a:defRPr/>
            </a:pPr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종료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839180" y="105985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4448944" y="105273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5835104" y="602449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89803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42330"/>
              </p:ext>
            </p:extLst>
          </p:nvPr>
        </p:nvGraphicFramePr>
        <p:xfrm>
          <a:off x="1065242" y="1536349"/>
          <a:ext cx="6048000" cy="2592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옵션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768126" y="315912"/>
            <a:ext cx="214961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기간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 당일부터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개월까지 선택 가능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단위 이하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절사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ctr"/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ctr"/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옵션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옵션가격 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fontAlgn="ctr"/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ctr"/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옵션 추가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 fontAlgn="ctr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하단에 옵션 란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 추가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최대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개까지 추가 가능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 fontAlgn="ctr">
              <a:buFontTx/>
              <a:buChar char="-"/>
            </a:pPr>
            <a:endParaRPr lang="en-US" altLang="ko-KR" sz="9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ctr"/>
            <a:r>
              <a:rPr lang="en-US" altLang="ko-KR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옵션 제거 버튼</a:t>
            </a:r>
            <a:endParaRPr lang="en-US" altLang="ko-KR" sz="9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 fontAlgn="ctr">
              <a:buFontTx/>
              <a:buChar char="-"/>
            </a:pP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당해 옵션 란 제거</a:t>
            </a:r>
            <a:endParaRPr lang="en-US" altLang="ko-KR" sz="9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6131" y="381423"/>
            <a:ext cx="20940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프로젝트 등록 및 관리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127533" y="437015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129607" y="730796"/>
            <a:ext cx="74876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</a:t>
            </a:r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 &gt; </a:t>
            </a:r>
            <a:r>
              <a:rPr lang="ko-KR" altLang="en-US" dirty="0"/>
              <a:t>프로젝트 관리 </a:t>
            </a:r>
            <a:r>
              <a:rPr lang="en-US" altLang="ko-KR" dirty="0"/>
              <a:t>&gt; </a:t>
            </a:r>
            <a:r>
              <a:rPr lang="ko-KR" altLang="en-US" dirty="0"/>
              <a:t>등록</a:t>
            </a:r>
          </a:p>
        </p:txBody>
      </p:sp>
      <p:grpSp>
        <p:nvGrpSpPr>
          <p:cNvPr id="103" name="그룹 102"/>
          <p:cNvGrpSpPr/>
          <p:nvPr/>
        </p:nvGrpSpPr>
        <p:grpSpPr>
          <a:xfrm>
            <a:off x="8005531" y="504387"/>
            <a:ext cx="1661899" cy="566382"/>
            <a:chOff x="8005529" y="2434127"/>
            <a:chExt cx="1661899" cy="566382"/>
          </a:xfrm>
        </p:grpSpPr>
        <p:sp>
          <p:nvSpPr>
            <p:cNvPr id="104" name="모서리가 둥근 직사각형 93"/>
            <p:cNvSpPr/>
            <p:nvPr/>
          </p:nvSpPr>
          <p:spPr>
            <a:xfrm>
              <a:off x="9244079" y="2434127"/>
              <a:ext cx="423349" cy="566381"/>
            </a:xfrm>
            <a:prstGeom prst="roundRect">
              <a:avLst>
                <a:gd name="adj" fmla="val 18768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36000" bIns="0" rtlCol="0" anchor="ctr"/>
            <a:lstStyle/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화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면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안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내</a:t>
              </a: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8005529" y="2434127"/>
              <a:ext cx="1436921" cy="56638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  <a:p>
              <a:pPr algn="ctr"/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8027193" y="2504500"/>
              <a:ext cx="1397321" cy="15135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278521" y="1996899"/>
            <a:ext cx="564568" cy="360000"/>
            <a:chOff x="1559099" y="1430808"/>
            <a:chExt cx="523598" cy="360000"/>
          </a:xfrm>
        </p:grpSpPr>
        <p:sp>
          <p:nvSpPr>
            <p:cNvPr id="79" name="타원 78"/>
            <p:cNvSpPr/>
            <p:nvPr/>
          </p:nvSpPr>
          <p:spPr bwMode="auto">
            <a:xfrm>
              <a:off x="1559099" y="1520808"/>
              <a:ext cx="166938" cy="18000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직사각형 64"/>
            <p:cNvSpPr>
              <a:spLocks noChangeArrowheads="1"/>
            </p:cNvSpPr>
            <p:nvPr/>
          </p:nvSpPr>
          <p:spPr bwMode="auto">
            <a:xfrm>
              <a:off x="1748822" y="1430808"/>
              <a:ext cx="333875" cy="36000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>
                  <a:latin typeface="맑은 고딕" pitchFamily="50" charset="-127"/>
                  <a:ea typeface="맑은 고딕" pitchFamily="50" charset="-127"/>
                </a:rPr>
                <a:t>기부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2906846" y="1996899"/>
            <a:ext cx="564568" cy="360000"/>
            <a:chOff x="1559099" y="1430808"/>
            <a:chExt cx="523598" cy="360000"/>
          </a:xfrm>
        </p:grpSpPr>
        <p:sp>
          <p:nvSpPr>
            <p:cNvPr id="123" name="타원 122"/>
            <p:cNvSpPr/>
            <p:nvPr/>
          </p:nvSpPr>
          <p:spPr bwMode="auto">
            <a:xfrm>
              <a:off x="1559099" y="1520808"/>
              <a:ext cx="166938" cy="18000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4" name="직사각형 123"/>
            <p:cNvSpPr>
              <a:spLocks noChangeArrowheads="1"/>
            </p:cNvSpPr>
            <p:nvPr/>
          </p:nvSpPr>
          <p:spPr bwMode="auto">
            <a:xfrm>
              <a:off x="1748822" y="1430808"/>
              <a:ext cx="333875" cy="36000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>
                  <a:latin typeface="맑은 고딕" pitchFamily="50" charset="-127"/>
                  <a:ea typeface="맑은 고딕" pitchFamily="50" charset="-127"/>
                </a:rPr>
                <a:t>제품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52" name="직사각형 151"/>
          <p:cNvSpPr>
            <a:spLocks noChangeArrowheads="1"/>
          </p:cNvSpPr>
          <p:nvPr/>
        </p:nvSpPr>
        <p:spPr bwMode="auto">
          <a:xfrm>
            <a:off x="2288618" y="2492928"/>
            <a:ext cx="1080000" cy="2700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YYYY-MM-DD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" name="직사각형 152"/>
          <p:cNvSpPr>
            <a:spLocks noChangeArrowheads="1"/>
          </p:cNvSpPr>
          <p:nvPr/>
        </p:nvSpPr>
        <p:spPr bwMode="auto">
          <a:xfrm>
            <a:off x="4072076" y="2492928"/>
            <a:ext cx="1080000" cy="2700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YYYY-MM-DD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3708548" y="2420888"/>
            <a:ext cx="360000" cy="36000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ctr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5" name="Calendar"/>
          <p:cNvSpPr>
            <a:spLocks noChangeAspect="1" noEditPoints="1"/>
          </p:cNvSpPr>
          <p:nvPr/>
        </p:nvSpPr>
        <p:spPr bwMode="auto">
          <a:xfrm>
            <a:off x="3420476" y="2492928"/>
            <a:ext cx="270000" cy="270000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57" name="Calendar"/>
          <p:cNvSpPr>
            <a:spLocks noChangeAspect="1" noEditPoints="1"/>
          </p:cNvSpPr>
          <p:nvPr/>
        </p:nvSpPr>
        <p:spPr bwMode="auto">
          <a:xfrm>
            <a:off x="5220676" y="2492928"/>
            <a:ext cx="270000" cy="270000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64" name="직사각형 163"/>
          <p:cNvSpPr>
            <a:spLocks noChangeArrowheads="1"/>
          </p:cNvSpPr>
          <p:nvPr/>
        </p:nvSpPr>
        <p:spPr bwMode="auto">
          <a:xfrm>
            <a:off x="2288618" y="1608359"/>
            <a:ext cx="4680000" cy="2700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프로젝트명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                                                                              0/20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6628594" y="328476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타원 187"/>
          <p:cNvSpPr/>
          <p:nvPr/>
        </p:nvSpPr>
        <p:spPr>
          <a:xfrm>
            <a:off x="2188521" y="235689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970162" y="1052738"/>
            <a:ext cx="16425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프로젝트 정보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4" name="직선 연결선 193"/>
          <p:cNvCxnSpPr/>
          <p:nvPr/>
        </p:nvCxnSpPr>
        <p:spPr>
          <a:xfrm>
            <a:off x="1064570" y="1366623"/>
            <a:ext cx="1440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5636864" y="1093328"/>
            <a:ext cx="738696" cy="153888"/>
            <a:chOff x="5026502" y="1118228"/>
            <a:chExt cx="738696" cy="153888"/>
          </a:xfrm>
        </p:grpSpPr>
        <p:sp>
          <p:nvSpPr>
            <p:cNvPr id="80" name="타원 79"/>
            <p:cNvSpPr/>
            <p:nvPr/>
          </p:nvSpPr>
          <p:spPr bwMode="auto">
            <a:xfrm>
              <a:off x="5026502" y="1131416"/>
              <a:ext cx="127512" cy="127512"/>
            </a:xfrm>
            <a:prstGeom prst="ellipse">
              <a:avLst/>
            </a:prstGeom>
            <a:solidFill>
              <a:schemeClr val="bg1"/>
            </a:solidFill>
            <a:ln w="317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5207353" y="1118228"/>
              <a:ext cx="557845" cy="15388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fontAlgn="ctr"/>
              <a:r>
                <a:rPr lang="ko-KR" altLang="en-US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진열하기</a:t>
              </a: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6428953" y="1093328"/>
            <a:ext cx="612281" cy="153888"/>
            <a:chOff x="5026502" y="1118228"/>
            <a:chExt cx="612280" cy="153888"/>
          </a:xfrm>
        </p:grpSpPr>
        <p:sp>
          <p:nvSpPr>
            <p:cNvPr id="83" name="타원 82"/>
            <p:cNvSpPr/>
            <p:nvPr/>
          </p:nvSpPr>
          <p:spPr bwMode="auto">
            <a:xfrm>
              <a:off x="5026502" y="1131416"/>
              <a:ext cx="127512" cy="127512"/>
            </a:xfrm>
            <a:prstGeom prst="ellipse">
              <a:avLst/>
            </a:prstGeom>
            <a:solidFill>
              <a:schemeClr val="bg1"/>
            </a:solidFill>
            <a:ln w="317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207354" y="1118228"/>
              <a:ext cx="431428" cy="15388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fontAlgn="ctr"/>
              <a:r>
                <a:rPr lang="ko-KR" altLang="en-US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숨기기</a:t>
              </a:r>
            </a:p>
          </p:txBody>
        </p:sp>
      </p:grp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787739"/>
              </p:ext>
            </p:extLst>
          </p:nvPr>
        </p:nvGraphicFramePr>
        <p:xfrm>
          <a:off x="1065242" y="4725304"/>
          <a:ext cx="6048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algn="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>
                          <a:latin typeface="맑은 고딕" pitchFamily="50" charset="-127"/>
                          <a:ea typeface="맑은 고딕" pitchFamily="50" charset="-127"/>
                        </a:rPr>
                        <a:t>에디터</a:t>
                      </a:r>
                      <a:r>
                        <a:rPr lang="en-US" altLang="ko-KR" sz="900" b="1">
                          <a:latin typeface="맑은 고딕" pitchFamily="50" charset="-127"/>
                          <a:ea typeface="맑은 고딕" pitchFamily="50" charset="-127"/>
                        </a:rPr>
                        <a:t>(editor)</a:t>
                      </a:r>
                      <a:r>
                        <a:rPr lang="ko-KR" altLang="en-US" sz="900" b="1">
                          <a:latin typeface="맑은 고딕" pitchFamily="50" charset="-127"/>
                          <a:ea typeface="맑은 고딕" pitchFamily="50" charset="-127"/>
                        </a:rPr>
                        <a:t> 기능 노출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 vMerge="1">
                  <a:txBody>
                    <a:bodyPr/>
                    <a:lstStyle/>
                    <a:p>
                      <a:pPr algn="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6" name="Scrollbar" descr="&lt;SmartSettings&gt;&lt;SmartResize enabled=&quot;True&quot; minWidth=&quot;7&quot; minHeight=&quot;6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6933239" y="5083844"/>
            <a:ext cx="180002" cy="1064925"/>
            <a:chOff x="5066753" y="1652474"/>
            <a:chExt cx="144017" cy="2304361"/>
          </a:xfrm>
          <a:solidFill>
            <a:srgbClr val="FFFFFF"/>
          </a:solidFill>
        </p:grpSpPr>
        <p:sp>
          <p:nvSpPr>
            <p:cNvPr id="77" name="Track"/>
            <p:cNvSpPr/>
            <p:nvPr/>
          </p:nvSpPr>
          <p:spPr>
            <a:xfrm rot="5400000">
              <a:off x="3986581" y="2732646"/>
              <a:ext cx="2304361" cy="144017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5" name="Scroll Thumb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6"/>
              </p:custDataLst>
            </p:nvPr>
          </p:nvSpPr>
          <p:spPr>
            <a:xfrm rot="5400000">
              <a:off x="4434407" y="2512154"/>
              <a:ext cx="1408710" cy="94935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6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rot="10800000" flipH="1">
              <a:off x="5113157" y="1726164"/>
              <a:ext cx="51212" cy="4499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7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5113157" y="3842094"/>
              <a:ext cx="51212" cy="4499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cxnSp>
        <p:nvCxnSpPr>
          <p:cNvPr id="88" name="직선 연결선 87"/>
          <p:cNvCxnSpPr/>
          <p:nvPr/>
        </p:nvCxnSpPr>
        <p:spPr>
          <a:xfrm>
            <a:off x="1064570" y="4578957"/>
            <a:ext cx="1440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970161" y="4276561"/>
            <a:ext cx="1488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프로젝트 소개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>
            <a:spLocks noChangeArrowheads="1"/>
          </p:cNvSpPr>
          <p:nvPr/>
        </p:nvSpPr>
        <p:spPr bwMode="auto">
          <a:xfrm>
            <a:off x="2288617" y="2912013"/>
            <a:ext cx="2160000" cy="2700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옵션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                       0/10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>
            <a:spLocks noChangeArrowheads="1"/>
          </p:cNvSpPr>
          <p:nvPr/>
        </p:nvSpPr>
        <p:spPr bwMode="auto">
          <a:xfrm>
            <a:off x="4929211" y="2912013"/>
            <a:ext cx="1260000" cy="2700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옵션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가격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>
            <a:spLocks noChangeArrowheads="1"/>
          </p:cNvSpPr>
          <p:nvPr/>
        </p:nvSpPr>
        <p:spPr bwMode="auto">
          <a:xfrm>
            <a:off x="6195560" y="2912013"/>
            <a:ext cx="180000" cy="270000"/>
          </a:xfrm>
          <a:prstGeom prst="rect">
            <a:avLst/>
          </a:prstGeom>
          <a:solidFill>
            <a:schemeClr val="bg1"/>
          </a:solidFill>
          <a:ln w="12700" algn="ctr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원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덧셈 기호 61"/>
          <p:cNvSpPr>
            <a:spLocks noChangeArrowheads="1"/>
          </p:cNvSpPr>
          <p:nvPr/>
        </p:nvSpPr>
        <p:spPr bwMode="auto">
          <a:xfrm>
            <a:off x="6788617" y="2957013"/>
            <a:ext cx="180000" cy="180000"/>
          </a:xfrm>
          <a:prstGeom prst="mathPlus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>
            <a:spLocks noChangeArrowheads="1"/>
          </p:cNvSpPr>
          <p:nvPr/>
        </p:nvSpPr>
        <p:spPr bwMode="auto">
          <a:xfrm>
            <a:off x="2288617" y="3329768"/>
            <a:ext cx="2160000" cy="2700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옵션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                       0/10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>
            <a:spLocks noChangeArrowheads="1"/>
          </p:cNvSpPr>
          <p:nvPr/>
        </p:nvSpPr>
        <p:spPr bwMode="auto">
          <a:xfrm>
            <a:off x="4929211" y="3329768"/>
            <a:ext cx="1260000" cy="2700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옵션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가격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>
            <a:spLocks noChangeArrowheads="1"/>
          </p:cNvSpPr>
          <p:nvPr/>
        </p:nvSpPr>
        <p:spPr bwMode="auto">
          <a:xfrm>
            <a:off x="6195560" y="3329768"/>
            <a:ext cx="180000" cy="270000"/>
          </a:xfrm>
          <a:prstGeom prst="rect">
            <a:avLst/>
          </a:prstGeom>
          <a:solidFill>
            <a:schemeClr val="bg1"/>
          </a:solidFill>
          <a:ln w="12700" algn="ctr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원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덧셈 기호 69"/>
          <p:cNvSpPr>
            <a:spLocks noChangeArrowheads="1"/>
          </p:cNvSpPr>
          <p:nvPr/>
        </p:nvSpPr>
        <p:spPr bwMode="auto">
          <a:xfrm>
            <a:off x="6788617" y="3374768"/>
            <a:ext cx="180000" cy="180000"/>
          </a:xfrm>
          <a:prstGeom prst="mathPlus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/>
          <p:cNvSpPr>
            <a:spLocks noChangeArrowheads="1"/>
          </p:cNvSpPr>
          <p:nvPr/>
        </p:nvSpPr>
        <p:spPr bwMode="auto">
          <a:xfrm>
            <a:off x="2288617" y="3729995"/>
            <a:ext cx="2160000" cy="2700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옵션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                       0/10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/>
          <p:cNvSpPr>
            <a:spLocks noChangeArrowheads="1"/>
          </p:cNvSpPr>
          <p:nvPr/>
        </p:nvSpPr>
        <p:spPr bwMode="auto">
          <a:xfrm>
            <a:off x="4929211" y="3729995"/>
            <a:ext cx="1260000" cy="2700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옵션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가격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/>
          <p:cNvSpPr>
            <a:spLocks noChangeArrowheads="1"/>
          </p:cNvSpPr>
          <p:nvPr/>
        </p:nvSpPr>
        <p:spPr bwMode="auto">
          <a:xfrm>
            <a:off x="6195560" y="3729995"/>
            <a:ext cx="180000" cy="270000"/>
          </a:xfrm>
          <a:prstGeom prst="rect">
            <a:avLst/>
          </a:prstGeom>
          <a:solidFill>
            <a:schemeClr val="bg1"/>
          </a:solidFill>
          <a:ln w="12700" algn="ctr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원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덧셈 기호 73"/>
          <p:cNvSpPr>
            <a:spLocks noChangeArrowheads="1"/>
          </p:cNvSpPr>
          <p:nvPr/>
        </p:nvSpPr>
        <p:spPr bwMode="auto">
          <a:xfrm>
            <a:off x="6788617" y="3774995"/>
            <a:ext cx="180000" cy="180000"/>
          </a:xfrm>
          <a:prstGeom prst="mathPlus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뺄셈 기호 9"/>
          <p:cNvSpPr/>
          <p:nvPr/>
        </p:nvSpPr>
        <p:spPr bwMode="auto">
          <a:xfrm>
            <a:off x="6519805" y="3374768"/>
            <a:ext cx="180000" cy="180000"/>
          </a:xfrm>
          <a:prstGeom prst="mathMinus">
            <a:avLst/>
          </a:prstGeom>
          <a:solidFill>
            <a:schemeClr val="bg1">
              <a:lumMod val="5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0" name="뺄셈 기호 89"/>
          <p:cNvSpPr/>
          <p:nvPr/>
        </p:nvSpPr>
        <p:spPr bwMode="auto">
          <a:xfrm>
            <a:off x="6519805" y="3774995"/>
            <a:ext cx="180000" cy="180000"/>
          </a:xfrm>
          <a:prstGeom prst="mathMinus">
            <a:avLst/>
          </a:prstGeom>
          <a:solidFill>
            <a:schemeClr val="bg1">
              <a:lumMod val="5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3" name="타원 92"/>
          <p:cNvSpPr/>
          <p:nvPr/>
        </p:nvSpPr>
        <p:spPr>
          <a:xfrm>
            <a:off x="2188521" y="278088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6878618" y="28529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Button 1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1136575" y="6380541"/>
            <a:ext cx="720000" cy="3600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>
                <a:solidFill>
                  <a:schemeClr val="tx1"/>
                </a:solidFill>
                <a:latin typeface="맑은 고딕" pitchFamily="50" charset="-127"/>
                <a:cs typeface="Segoe UI" panose="020B0502040204020203" pitchFamily="34" charset="0"/>
              </a:rPr>
              <a:t>취소</a:t>
            </a:r>
            <a:endParaRPr lang="en-US" sz="1400" b="1" dirty="0">
              <a:solidFill>
                <a:schemeClr val="tx1"/>
              </a:solidFill>
              <a:effectLst/>
              <a:latin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4" name="Button 1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3212582" y="6380541"/>
            <a:ext cx="720000" cy="3600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>
                <a:solidFill>
                  <a:schemeClr val="tx1"/>
                </a:solidFill>
                <a:effectLst/>
                <a:latin typeface="맑은 고딕" pitchFamily="50" charset="-127"/>
                <a:cs typeface="Segoe UI" panose="020B0502040204020203" pitchFamily="34" charset="0"/>
              </a:rPr>
              <a:t>미리보기</a:t>
            </a:r>
            <a:endParaRPr lang="en-US" sz="1600" b="1" dirty="0">
              <a:solidFill>
                <a:schemeClr val="tx1"/>
              </a:solidFill>
              <a:effectLst/>
              <a:latin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6" name="Button 1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4160992" y="6381368"/>
            <a:ext cx="720000" cy="3600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>
                <a:solidFill>
                  <a:schemeClr val="tx1"/>
                </a:solidFill>
                <a:effectLst/>
                <a:latin typeface="맑은 고딕" pitchFamily="50" charset="-127"/>
                <a:cs typeface="Segoe UI" panose="020B0502040204020203" pitchFamily="34" charset="0"/>
              </a:rPr>
              <a:t>임시저장</a:t>
            </a:r>
            <a:endParaRPr lang="en-US" sz="1600" b="1" dirty="0">
              <a:solidFill>
                <a:schemeClr val="tx1"/>
              </a:solidFill>
              <a:effectLst/>
              <a:latin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95" name="Button 1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6393240" y="6380541"/>
            <a:ext cx="720000" cy="3600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>
                <a:solidFill>
                  <a:schemeClr val="tx1"/>
                </a:solidFill>
                <a:effectLst/>
                <a:latin typeface="맑은 고딕" pitchFamily="50" charset="-127"/>
                <a:cs typeface="Segoe UI" panose="020B0502040204020203" pitchFamily="34" charset="0"/>
              </a:rPr>
              <a:t>게시</a:t>
            </a:r>
            <a:endParaRPr lang="en-US" sz="1200" b="1" dirty="0">
              <a:solidFill>
                <a:schemeClr val="tx1"/>
              </a:solidFill>
              <a:effectLst/>
              <a:latin typeface="맑은 고딕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5116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탭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탭으로 문의 내역과 신청 내역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리스트 정보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제목 클릭 시 해당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조회수 표시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글작성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이용자 화면에서는 숨김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글작성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화면으로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DF83F8C-77E1-44D0-8F17-AA2A8034552C}"/>
              </a:ext>
            </a:extLst>
          </p:cNvPr>
          <p:cNvCxnSpPr/>
          <p:nvPr/>
        </p:nvCxnSpPr>
        <p:spPr>
          <a:xfrm>
            <a:off x="1116634" y="1017547"/>
            <a:ext cx="601163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157C2F-4E0F-46C5-8F06-A97F7DB96EF7}"/>
              </a:ext>
            </a:extLst>
          </p:cNvPr>
          <p:cNvSpPr/>
          <p:nvPr/>
        </p:nvSpPr>
        <p:spPr>
          <a:xfrm>
            <a:off x="1064569" y="692698"/>
            <a:ext cx="20882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나눔고딕"/>
                <a:ea typeface="맑은 고딕" pitchFamily="50" charset="-127"/>
              </a:rPr>
              <a:t> </a:t>
            </a:r>
            <a:r>
              <a:rPr lang="ko-KR" altLang="en-US" sz="1200" b="1" dirty="0">
                <a:solidFill>
                  <a:srgbClr val="7F7F7F"/>
                </a:solidFill>
                <a:latin typeface="나눔고딕"/>
                <a:ea typeface="맑은 고딕" pitchFamily="50" charset="-127"/>
              </a:rPr>
              <a:t>문의 </a:t>
            </a:r>
            <a:r>
              <a:rPr lang="ko-KR" altLang="en-US" sz="1200" b="1" dirty="0">
                <a:latin typeface="나눔고딕"/>
                <a:ea typeface="맑은 고딕" pitchFamily="50" charset="-127"/>
              </a:rPr>
              <a:t> </a:t>
            </a:r>
            <a:r>
              <a:rPr lang="en-US" altLang="ko-KR" sz="1200" b="1" dirty="0">
                <a:latin typeface="나눔고딕"/>
                <a:ea typeface="맑은 고딕" pitchFamily="50" charset="-127"/>
              </a:rPr>
              <a:t> </a:t>
            </a:r>
            <a:r>
              <a:rPr lang="ko-KR" altLang="en-US" sz="1200" b="1" dirty="0">
                <a:latin typeface="나눔고딕"/>
                <a:ea typeface="맑은 고딕" pitchFamily="50" charset="-127"/>
              </a:rPr>
              <a:t>프로젝트 신청</a:t>
            </a:r>
            <a:endParaRPr lang="en-US" altLang="ko-KR" sz="1200" b="1" dirty="0">
              <a:latin typeface="나눔고딕"/>
              <a:ea typeface="맑은 고딕" pitchFamily="50" charset="-127"/>
            </a:endParaRP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1E4F9317-4D8D-4953-89F7-41E80D747C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329"/>
            <a:ext cx="7545288" cy="315913"/>
          </a:xfrm>
        </p:spPr>
        <p:txBody>
          <a:bodyPr/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&gt; </a:t>
            </a:r>
            <a:r>
              <a:rPr lang="ko-KR" altLang="en-US" dirty="0"/>
              <a:t>게시판 관리 </a:t>
            </a:r>
            <a:r>
              <a:rPr lang="en-US" altLang="ko-KR" dirty="0"/>
              <a:t>&gt; </a:t>
            </a:r>
            <a:r>
              <a:rPr lang="ko-KR" altLang="en-US" dirty="0"/>
              <a:t>프로젝트 신청 관리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A113E5E-79CD-44DB-8E6E-064AEC068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287989"/>
              </p:ext>
            </p:extLst>
          </p:nvPr>
        </p:nvGraphicFramePr>
        <p:xfrm>
          <a:off x="1064568" y="1271878"/>
          <a:ext cx="6048001" cy="417334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2210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폭설로 인한 배송 지연안내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Admff</a:t>
                      </a:r>
                      <a:r>
                        <a:rPr lang="en-US" altLang="ko-KR" sz="900" baseline="0">
                          <a:latin typeface="맑은 고딕" pitchFamily="50" charset="-127"/>
                          <a:ea typeface="맑은 고딕" pitchFamily="50" charset="-127"/>
                        </a:rPr>
                        <a:t> @ ggg.com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2017-01-01.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진행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2209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모바일에서 결제를 하면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상품 주문이 되었다고 </a:t>
                      </a:r>
                      <a:r>
                        <a:rPr lang="ko-KR" altLang="en-US" sz="900" baseline="0">
                          <a:latin typeface="맑은 고딕" pitchFamily="50" charset="-127"/>
                          <a:ea typeface="맑은 고딕" pitchFamily="50" charset="-127"/>
                        </a:rPr>
                        <a:t>했는데</a:t>
                      </a:r>
                      <a:r>
                        <a:rPr lang="en-US" altLang="ko-KR" sz="900" baseline="0">
                          <a:latin typeface="맑은 고딕" pitchFamily="50" charset="-127"/>
                          <a:ea typeface="맑은 고딕" pitchFamily="50" charset="-127"/>
                        </a:rPr>
                        <a:t>...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Admff</a:t>
                      </a:r>
                      <a:r>
                        <a:rPr lang="en-US" altLang="ko-KR" sz="900" baseline="0">
                          <a:latin typeface="맑은 고딕" pitchFamily="50" charset="-127"/>
                          <a:ea typeface="맑은 고딕" pitchFamily="50" charset="-127"/>
                        </a:rPr>
                        <a:t> @ ggg.com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2017-01-01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반려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2208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오픈 숍에서 구매를 했는데요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입금은 어떻게 하면 되나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...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Admff</a:t>
                      </a:r>
                      <a:r>
                        <a:rPr lang="en-US" altLang="ko-KR" sz="900" baseline="0">
                          <a:latin typeface="맑은 고딕" pitchFamily="50" charset="-127"/>
                          <a:ea typeface="맑은 고딕" pitchFamily="50" charset="-127"/>
                        </a:rPr>
                        <a:t> @ ggg.com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2017-01-01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2207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주문 취소 했는데 결제한 카드는 언제 취소되나요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Admff</a:t>
                      </a:r>
                      <a:r>
                        <a:rPr lang="en-US" altLang="ko-KR" sz="900" baseline="0">
                          <a:latin typeface="맑은 고딕" pitchFamily="50" charset="-127"/>
                          <a:ea typeface="맑은 고딕" pitchFamily="50" charset="-127"/>
                        </a:rPr>
                        <a:t> @ ggg.com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2206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상품평을</a:t>
                      </a:r>
                      <a:r>
                        <a:rPr lang="ko-KR" altLang="en-US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등록 하려고 하는데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주문내용을 확인할 수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...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Admff</a:t>
                      </a:r>
                      <a:r>
                        <a:rPr lang="en-US" altLang="ko-KR" sz="900" baseline="0">
                          <a:latin typeface="맑은 고딕" pitchFamily="50" charset="-127"/>
                          <a:ea typeface="맑은 고딕" pitchFamily="50" charset="-127"/>
                        </a:rPr>
                        <a:t> @ ggg.com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2205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주문 취소 했는데 결제한 카드는 언제 취소되나요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Admff</a:t>
                      </a:r>
                      <a:r>
                        <a:rPr lang="en-US" altLang="ko-KR" sz="900" baseline="0">
                          <a:latin typeface="맑은 고딕" pitchFamily="50" charset="-127"/>
                          <a:ea typeface="맑은 고딕" pitchFamily="50" charset="-127"/>
                        </a:rPr>
                        <a:t> @ ggg.com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2204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구매 했는데 포인트가 적립이 안되었어요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Admff</a:t>
                      </a:r>
                      <a:r>
                        <a:rPr lang="en-US" altLang="ko-KR" sz="900" baseline="0">
                          <a:latin typeface="맑은 고딕" pitchFamily="50" charset="-127"/>
                          <a:ea typeface="맑은 고딕" pitchFamily="50" charset="-127"/>
                        </a:rPr>
                        <a:t> @ ggg.com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2203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포인트는 어떻게 사용하나요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>
                          <a:latin typeface="맑은 고딕" pitchFamily="50" charset="-127"/>
                          <a:ea typeface="맑은 고딕" pitchFamily="50" charset="-127"/>
                        </a:rPr>
                        <a:t>Admff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@ ggg.com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2202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제주도인데 배송이 되나요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Admff</a:t>
                      </a:r>
                      <a:r>
                        <a:rPr lang="en-US" altLang="ko-KR" sz="900" baseline="0">
                          <a:latin typeface="맑은 고딕" pitchFamily="50" charset="-127"/>
                          <a:ea typeface="맑은 고딕" pitchFamily="50" charset="-127"/>
                        </a:rPr>
                        <a:t> @ ggg.com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2017-12-10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6604454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2201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옷이 사진과 많이 다른데 환불이 가능한가요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Admff</a:t>
                      </a:r>
                      <a:r>
                        <a:rPr lang="en-US" altLang="ko-KR" sz="900" baseline="0">
                          <a:latin typeface="맑은 고딕" pitchFamily="50" charset="-127"/>
                          <a:ea typeface="맑은 고딕" pitchFamily="50" charset="-127"/>
                        </a:rPr>
                        <a:t> @ ggg.com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2017-12-09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34978543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2200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포인트는 어떻게 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사용하나요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Admff</a:t>
                      </a:r>
                      <a:r>
                        <a:rPr lang="en-US" altLang="ko-KR" sz="900" baseline="0">
                          <a:latin typeface="맑은 고딕" pitchFamily="50" charset="-127"/>
                          <a:ea typeface="맑은 고딕" pitchFamily="50" charset="-127"/>
                        </a:rPr>
                        <a:t> @ ggg.com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98497149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2199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포인트는 어떻게 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사용하나요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>
                          <a:latin typeface="맑은 고딕" pitchFamily="50" charset="-127"/>
                          <a:ea typeface="맑은 고딕" pitchFamily="50" charset="-127"/>
                        </a:rPr>
                        <a:t>Admff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@ ggg.com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4832066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2198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포인트는 어떻게 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사용하나요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Admff</a:t>
                      </a:r>
                      <a:r>
                        <a:rPr lang="en-US" altLang="ko-KR" sz="900" baseline="0">
                          <a:latin typeface="맑은 고딕" pitchFamily="50" charset="-127"/>
                          <a:ea typeface="맑은 고딕" pitchFamily="50" charset="-127"/>
                        </a:rPr>
                        <a:t> @ ggg.com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98030348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2197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제주도인데 배송이 되나요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Admff</a:t>
                      </a:r>
                      <a:r>
                        <a:rPr lang="en-US" altLang="ko-KR" sz="900" baseline="0">
                          <a:latin typeface="맑은 고딕" pitchFamily="50" charset="-127"/>
                          <a:ea typeface="맑은 고딕" pitchFamily="50" charset="-127"/>
                        </a:rPr>
                        <a:t> @ ggg.com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2017-12-10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4648053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72230127-C838-4E72-8AFA-0CB66525E7A6}"/>
              </a:ext>
            </a:extLst>
          </p:cNvPr>
          <p:cNvSpPr/>
          <p:nvPr/>
        </p:nvSpPr>
        <p:spPr>
          <a:xfrm>
            <a:off x="2697686" y="6366520"/>
            <a:ext cx="24865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| [1] [2] 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[4] [5] |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끝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0F9DF1-DE5C-47CC-A832-55899B220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2042" y="5919443"/>
            <a:ext cx="2404872" cy="24109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검색어를 입력해 주세요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DFA6DE5-D6BC-4196-B73A-C8496BA28631}"/>
              </a:ext>
            </a:extLst>
          </p:cNvPr>
          <p:cNvGrpSpPr/>
          <p:nvPr/>
        </p:nvGrpSpPr>
        <p:grpSpPr>
          <a:xfrm>
            <a:off x="1676636" y="5919792"/>
            <a:ext cx="994143" cy="719528"/>
            <a:chOff x="3533014" y="961098"/>
            <a:chExt cx="719960" cy="719528"/>
          </a:xfrm>
        </p:grpSpPr>
        <p:sp>
          <p:nvSpPr>
            <p:cNvPr id="25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F6AD92C2-534E-48FF-9D68-3AF097210E9C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3533014" y="961098"/>
              <a:ext cx="553909" cy="239593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번호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38E54D70-088A-4EFD-A886-A4CC1918376D}"/>
                </a:ext>
              </a:extLst>
            </p:cNvPr>
            <p:cNvGrpSpPr/>
            <p:nvPr/>
          </p:nvGrpSpPr>
          <p:grpSpPr>
            <a:xfrm>
              <a:off x="4086985" y="961098"/>
              <a:ext cx="165989" cy="239593"/>
              <a:chOff x="4288197" y="-335434"/>
              <a:chExt cx="165989" cy="239593"/>
            </a:xfrm>
          </p:grpSpPr>
          <p:sp>
            <p:nvSpPr>
              <p:cNvPr id="29" name="Arrow Box" descr="&lt;SmartSettings&gt;&lt;SmartResize anchorLeft=&quot;Non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904B7A91-CD54-43E7-A8EB-1DE0EE43A928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4288197" y="-335434"/>
                <a:ext cx="165989" cy="23959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Arrow Down" descr="&lt;SmartSettings&gt;&lt;SmartResize anchorLeft=&quot;None&quot; anchorTop=&quot;Non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1B62E328-DBA4-440E-9889-79B934D475E7}"/>
                  </a:ext>
                </a:extLst>
              </p:cNvPr>
              <p:cNvSpPr>
                <a:spLocks noChangeAspect="1"/>
              </p:cNvSpPr>
              <p:nvPr>
                <p:custDataLst>
                  <p:tags r:id="rId5"/>
                </p:custDataLst>
              </p:nvPr>
            </p:nvSpPr>
            <p:spPr bwMode="auto">
              <a:xfrm flipH="1">
                <a:off x="4339186" y="-233686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rgbClr val="FFFFFF"/>
              </a:solidFill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7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623AE839-A17E-4A4B-92D6-7E29FC3398EC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3533014" y="1200691"/>
              <a:ext cx="553909" cy="239593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제목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8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6E12F4CC-1F68-4CE1-8D36-BB270CCF47D3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533014" y="1439534"/>
              <a:ext cx="553909" cy="241092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작성자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31" name="Button">
            <a:extLst>
              <a:ext uri="{FF2B5EF4-FFF2-40B4-BE49-F238E27FC236}">
                <a16:creationId xmlns:a16="http://schemas.microsoft.com/office/drawing/2014/main" id="{DE3B9706-DDD1-4B92-90DF-D09B2ABC8C98}"/>
              </a:ext>
            </a:extLst>
          </p:cNvPr>
          <p:cNvSpPr>
            <a:spLocks/>
          </p:cNvSpPr>
          <p:nvPr/>
        </p:nvSpPr>
        <p:spPr bwMode="auto">
          <a:xfrm>
            <a:off x="5212725" y="5915245"/>
            <a:ext cx="684000" cy="250061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0BAB4A1-D569-4C64-98C8-C2C3A4C04926}"/>
              </a:ext>
            </a:extLst>
          </p:cNvPr>
          <p:cNvSpPr/>
          <p:nvPr/>
        </p:nvSpPr>
        <p:spPr>
          <a:xfrm>
            <a:off x="931633" y="52393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+mj-lt"/>
                <a:ea typeface="양재참숯체B" panose="02020603020101020101" pitchFamily="18" charset="-127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j-lt"/>
              <a:ea typeface="양재참숯체B" panose="02020603020101020101" pitchFamily="18" charset="-127"/>
            </a:endParaRPr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6032A640-FCFD-43ED-8C57-118D3A9FF46C}"/>
              </a:ext>
            </a:extLst>
          </p:cNvPr>
          <p:cNvSpPr/>
          <p:nvPr/>
        </p:nvSpPr>
        <p:spPr bwMode="auto">
          <a:xfrm>
            <a:off x="1116186" y="677948"/>
            <a:ext cx="468000" cy="339599"/>
          </a:xfrm>
          <a:prstGeom prst="round2Same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24467FE-0E04-44A6-9A45-8CB53C2B76C1}"/>
              </a:ext>
            </a:extLst>
          </p:cNvPr>
          <p:cNvSpPr/>
          <p:nvPr/>
        </p:nvSpPr>
        <p:spPr bwMode="auto">
          <a:xfrm>
            <a:off x="1107080" y="988102"/>
            <a:ext cx="468000" cy="265889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662095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</a:t>
            </a:r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회원관리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476938"/>
              </p:ext>
            </p:extLst>
          </p:nvPr>
        </p:nvGraphicFramePr>
        <p:xfrm>
          <a:off x="1064568" y="1484784"/>
          <a:ext cx="6048000" cy="3993975"/>
        </p:xfrm>
        <a:graphic>
          <a:graphicData uri="http://schemas.openxmlformats.org/drawingml/2006/table">
            <a:tbl>
              <a:tblPr firstRow="1" lastCol="1" bandRow="1">
                <a:tableStyleId>{E8034E78-7F5D-4C2E-B375-FC64B27BC917}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bg1"/>
                          </a:solidFill>
                        </a:rPr>
                        <a:t>아이디△▽</a:t>
                      </a:r>
                    </a:p>
                  </a:txBody>
                  <a:tcPr anchor="ctr"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solidFill>
                            <a:schemeClr val="bg1"/>
                          </a:solidFill>
                        </a:rPr>
                        <a:t>이름△▽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bg1"/>
                          </a:solidFill>
                        </a:rPr>
                        <a:t>가입일△▼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참여횟수△▽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참여금액△▽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8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1} @ {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2}</a:t>
                      </a:r>
                      <a:endParaRPr lang="ko-KR" altLang="en-US" sz="100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6000" marB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YYYY.MM.DD.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참여수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}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건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ko-KR" altLang="en-US" sz="1000" baseline="0">
                          <a:solidFill>
                            <a:schemeClr val="tx1"/>
                          </a:solidFill>
                        </a:rPr>
                        <a:t>참여액</a:t>
                      </a:r>
                      <a:r>
                        <a:rPr lang="en-US" altLang="ko-KR" sz="1000" baseline="0">
                          <a:solidFill>
                            <a:schemeClr val="tx1"/>
                          </a:solidFill>
                        </a:rPr>
                        <a:t>}</a:t>
                      </a:r>
                      <a:r>
                        <a:rPr lang="ko-KR" altLang="en-US" sz="1000" baseline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i="0" kern="1200">
                          <a:solidFill>
                            <a:schemeClr val="tx1"/>
                          </a:solidFill>
                        </a:rPr>
                        <a:t>more</a:t>
                      </a:r>
                      <a:endParaRPr lang="ko-KR" altLang="en-US" sz="100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1260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8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Aaa</a:t>
                      </a:r>
                      <a:r>
                        <a:rPr lang="en-US" altLang="ko-KR" sz="1000" baseline="0">
                          <a:solidFill>
                            <a:schemeClr val="tx1"/>
                          </a:solidFill>
                        </a:rPr>
                        <a:t> @ mail.com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김철수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1900.01.01.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건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20,000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i="0" kern="1200">
                          <a:solidFill>
                            <a:schemeClr val="tx1"/>
                          </a:solidFill>
                        </a:rPr>
                        <a:t>more</a:t>
                      </a:r>
                      <a:endParaRPr lang="ko-KR" altLang="en-US" sz="100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1260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8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Abb</a:t>
                      </a:r>
                      <a:r>
                        <a:rPr lang="en-US" altLang="ko-KR" sz="1000" baseline="0">
                          <a:solidFill>
                            <a:schemeClr val="tx1"/>
                          </a:solidFill>
                        </a:rPr>
                        <a:t> @ mail.com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이영희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1900.01.01.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건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20,000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i="0" kern="1200">
                          <a:solidFill>
                            <a:schemeClr val="tx1"/>
                          </a:solidFill>
                        </a:rPr>
                        <a:t>more</a:t>
                      </a:r>
                      <a:endParaRPr lang="ko-KR" altLang="en-US" sz="100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1260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8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Aaa</a:t>
                      </a:r>
                      <a:r>
                        <a:rPr lang="en-US" altLang="ko-KR" sz="1000" baseline="0">
                          <a:solidFill>
                            <a:schemeClr val="tx1"/>
                          </a:solidFill>
                        </a:rPr>
                        <a:t> @ mail.com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김철수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1900.01.01.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건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20,000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i="0" kern="1200">
                          <a:solidFill>
                            <a:schemeClr val="tx1"/>
                          </a:solidFill>
                        </a:rPr>
                        <a:t>more</a:t>
                      </a:r>
                      <a:endParaRPr lang="ko-KR" altLang="en-US" sz="100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1260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8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Aaa</a:t>
                      </a:r>
                      <a:r>
                        <a:rPr lang="en-US" altLang="ko-KR" sz="1000" baseline="0">
                          <a:solidFill>
                            <a:schemeClr val="tx1"/>
                          </a:solidFill>
                        </a:rPr>
                        <a:t> @ mail.com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김철수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1900.01.01.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건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20,000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i="0" kern="1200">
                          <a:solidFill>
                            <a:schemeClr val="tx1"/>
                          </a:solidFill>
                        </a:rPr>
                        <a:t>more</a:t>
                      </a:r>
                      <a:endParaRPr lang="ko-KR" altLang="en-US" sz="100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1260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8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Aaa</a:t>
                      </a:r>
                      <a:r>
                        <a:rPr lang="en-US" altLang="ko-KR" sz="1000" baseline="0">
                          <a:solidFill>
                            <a:schemeClr val="tx1"/>
                          </a:solidFill>
                        </a:rPr>
                        <a:t> @ mail.com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김철수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1900.01.01.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건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20,000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i="0" kern="1200">
                          <a:solidFill>
                            <a:schemeClr val="tx1"/>
                          </a:solidFill>
                        </a:rPr>
                        <a:t>more</a:t>
                      </a:r>
                      <a:endParaRPr lang="ko-KR" altLang="en-US" sz="100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1260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8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Aaa</a:t>
                      </a:r>
                      <a:r>
                        <a:rPr lang="en-US" altLang="ko-KR" sz="1000" baseline="0">
                          <a:solidFill>
                            <a:schemeClr val="tx1"/>
                          </a:solidFill>
                        </a:rPr>
                        <a:t> @ mail.com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김철수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1900.01.01.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건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20,000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i="0" kern="1200">
                          <a:solidFill>
                            <a:schemeClr val="tx1"/>
                          </a:solidFill>
                        </a:rPr>
                        <a:t>more</a:t>
                      </a:r>
                      <a:endParaRPr lang="ko-KR" altLang="en-US" sz="100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1260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8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Aaa</a:t>
                      </a:r>
                      <a:r>
                        <a:rPr lang="en-US" altLang="ko-KR" sz="1000" baseline="0">
                          <a:solidFill>
                            <a:schemeClr val="tx1"/>
                          </a:solidFill>
                        </a:rPr>
                        <a:t> @ mail.com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김철수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1900.01.01.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건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20,000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i="0" kern="1200">
                          <a:solidFill>
                            <a:schemeClr val="tx1"/>
                          </a:solidFill>
                        </a:rPr>
                        <a:t>more</a:t>
                      </a:r>
                      <a:endParaRPr lang="ko-KR" altLang="en-US" sz="100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1260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8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Aaa</a:t>
                      </a:r>
                      <a:r>
                        <a:rPr lang="en-US" altLang="ko-KR" sz="1000" baseline="0">
                          <a:solidFill>
                            <a:schemeClr val="tx1"/>
                          </a:solidFill>
                        </a:rPr>
                        <a:t> @ mail.com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김철수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1900.01.01.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건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20,000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i="0" kern="1200">
                          <a:solidFill>
                            <a:schemeClr val="tx1"/>
                          </a:solidFill>
                        </a:rPr>
                        <a:t>more</a:t>
                      </a:r>
                      <a:endParaRPr lang="ko-KR" altLang="en-US" sz="100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1260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8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Aaa</a:t>
                      </a:r>
                      <a:r>
                        <a:rPr lang="en-US" altLang="ko-KR" sz="1000" baseline="0">
                          <a:solidFill>
                            <a:schemeClr val="tx1"/>
                          </a:solidFill>
                        </a:rPr>
                        <a:t> @ mail.com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김철수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1900.01.01.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건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20,000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i="0" kern="1200">
                          <a:solidFill>
                            <a:schemeClr val="tx1"/>
                          </a:solidFill>
                        </a:rPr>
                        <a:t>more</a:t>
                      </a:r>
                      <a:endParaRPr lang="ko-KR" altLang="en-US" sz="100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1260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18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Aaa</a:t>
                      </a:r>
                      <a:r>
                        <a:rPr lang="en-US" altLang="ko-KR" sz="1000" baseline="0">
                          <a:solidFill>
                            <a:schemeClr val="tx1"/>
                          </a:solidFill>
                        </a:rPr>
                        <a:t> @ mail.com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김철수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1900.01.01.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건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20,000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i="0" kern="1200">
                          <a:solidFill>
                            <a:schemeClr val="tx1"/>
                          </a:solidFill>
                        </a:rPr>
                        <a:t>more</a:t>
                      </a:r>
                      <a:endParaRPr lang="ko-KR" altLang="en-US" sz="100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1260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18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Aaa</a:t>
                      </a:r>
                      <a:r>
                        <a:rPr lang="en-US" altLang="ko-KR" sz="1000" baseline="0">
                          <a:solidFill>
                            <a:schemeClr val="tx1"/>
                          </a:solidFill>
                        </a:rPr>
                        <a:t> @ mail.com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김철수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1900.01.01.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건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20,000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i="0" kern="1200">
                          <a:solidFill>
                            <a:schemeClr val="tx1"/>
                          </a:solidFill>
                        </a:rPr>
                        <a:t>more</a:t>
                      </a:r>
                      <a:endParaRPr lang="ko-KR" altLang="en-US" sz="100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1260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8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Aaa</a:t>
                      </a:r>
                      <a:r>
                        <a:rPr lang="en-US" altLang="ko-KR" sz="1000" baseline="0">
                          <a:solidFill>
                            <a:schemeClr val="tx1"/>
                          </a:solidFill>
                        </a:rPr>
                        <a:t> @ mail.com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김철수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1900.01.01.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건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20,000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i="0" kern="1200">
                          <a:solidFill>
                            <a:schemeClr val="tx1"/>
                          </a:solidFill>
                        </a:rPr>
                        <a:t>more</a:t>
                      </a:r>
                      <a:endParaRPr lang="ko-KR" altLang="en-US" sz="100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1260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8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Aaa</a:t>
                      </a:r>
                      <a:r>
                        <a:rPr lang="en-US" altLang="ko-KR" sz="1000" baseline="0">
                          <a:solidFill>
                            <a:schemeClr val="tx1"/>
                          </a:solidFill>
                        </a:rPr>
                        <a:t> @ mail.com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김철수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1900.01.01.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건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20,000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i="0" kern="1200">
                          <a:solidFill>
                            <a:schemeClr val="tx1"/>
                          </a:solidFill>
                        </a:rPr>
                        <a:t>more</a:t>
                      </a:r>
                      <a:endParaRPr lang="ko-KR" altLang="en-US" sz="100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1260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18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Aaa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</a:rPr>
                        <a:t> @ mail.com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김철수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1900.01.01.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건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20,000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i="0" kern="1200" dirty="0">
                          <a:solidFill>
                            <a:schemeClr val="tx1"/>
                          </a:solidFill>
                        </a:rPr>
                        <a:t>more</a:t>
                      </a:r>
                      <a:endParaRPr lang="ko-KR" altLang="en-US" sz="100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1260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559802" y="6093296"/>
            <a:ext cx="276710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| [1] [2] 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[4] [5] |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124008" y="1032295"/>
            <a:ext cx="60116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064568" y="692696"/>
            <a:ext cx="14339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회원관리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129823" y="14308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+mj-lt"/>
                <a:ea typeface="양재참숯체B" panose="02020603020101020101" pitchFamily="18" charset="-127"/>
              </a:rPr>
              <a:t>1</a:t>
            </a:r>
            <a:endParaRPr lang="ko-KR" altLang="en-US" sz="1200" b="1">
              <a:solidFill>
                <a:schemeClr val="bg1"/>
              </a:solidFill>
              <a:latin typeface="+mj-lt"/>
              <a:ea typeface="양재참숯체B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68127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정렬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가입일 내림차순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해당버튼 오름차순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이후 해당버튼 내림차순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포인트 관리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포인트 관리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가입자 수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 페이지에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명 표시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더보기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버튼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상세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977394" y="191683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+mj-lt"/>
                <a:ea typeface="양재참숯체B" panose="02020603020101020101" pitchFamily="18" charset="-127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j-lt"/>
              <a:ea typeface="양재참숯체B" panose="02020603020101020101" pitchFamily="18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673240" y="1211296"/>
            <a:ext cx="1440000" cy="18000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90000" bIns="0" rtlCol="0" anchor="ctr"/>
          <a:lstStyle/>
          <a:p>
            <a:pPr algn="r"/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15 / {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총회원수</a:t>
            </a:r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6977394" y="112474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+mj-lt"/>
                <a:ea typeface="양재참숯체B" panose="02020603020101020101" pitchFamily="18" charset="-127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j-lt"/>
              <a:ea typeface="양재참숯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1066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 bwMode="auto">
          <a:xfrm>
            <a:off x="1311461" y="916139"/>
            <a:ext cx="5400000" cy="5400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816513"/>
              </p:ext>
            </p:extLst>
          </p:nvPr>
        </p:nvGraphicFramePr>
        <p:xfrm>
          <a:off x="1509461" y="1415334"/>
          <a:ext cx="3060001" cy="1296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1}@{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2}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연락처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연락처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0" marB="0"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우편번호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</a:p>
                  </a:txBody>
                  <a:tcPr marL="72001" marR="72001" marT="0" marB="0"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상세주소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계좌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은행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} / {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계좌주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} / {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계좌번호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</a:p>
                  </a:txBody>
                  <a:tcPr marL="72001" marR="7200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4" name="그룹 83"/>
          <p:cNvGrpSpPr/>
          <p:nvPr/>
        </p:nvGrpSpPr>
        <p:grpSpPr>
          <a:xfrm>
            <a:off x="3777949" y="1838779"/>
            <a:ext cx="476347" cy="212366"/>
            <a:chOff x="3441973" y="1950163"/>
            <a:chExt cx="476347" cy="212366"/>
          </a:xfrm>
        </p:grpSpPr>
        <p:sp>
          <p:nvSpPr>
            <p:cNvPr id="85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5"/>
              </p:custDataLst>
            </p:nvPr>
          </p:nvSpPr>
          <p:spPr>
            <a:xfrm>
              <a:off x="3539755" y="1950163"/>
              <a:ext cx="37856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수신</a:t>
              </a:r>
              <a:endParaRPr lang="en-US" sz="9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pic>
          <p:nvPicPr>
            <p:cNvPr id="86" name="Picture 2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1973" y="1988840"/>
              <a:ext cx="142875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</a:t>
            </a:r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 &gt; </a:t>
            </a:r>
            <a:r>
              <a:rPr lang="ko-KR" altLang="en-US" dirty="0"/>
              <a:t>회원 관리 </a:t>
            </a:r>
            <a:r>
              <a:rPr lang="en-US" altLang="ko-KR" dirty="0"/>
              <a:t>&gt; </a:t>
            </a:r>
            <a:r>
              <a:rPr lang="ko-KR" altLang="en-US" dirty="0"/>
              <a:t>상세</a:t>
            </a:r>
            <a:r>
              <a:rPr lang="en-US" altLang="ko-KR" dirty="0"/>
              <a:t>(</a:t>
            </a:r>
            <a:r>
              <a:rPr lang="ko-KR" altLang="en-US" dirty="0"/>
              <a:t>팝업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479445"/>
              </p:ext>
            </p:extLst>
          </p:nvPr>
        </p:nvGraphicFramePr>
        <p:xfrm>
          <a:off x="1640631" y="3478873"/>
          <a:ext cx="4894150" cy="2160000"/>
        </p:xfrm>
        <a:graphic>
          <a:graphicData uri="http://schemas.openxmlformats.org/drawingml/2006/table">
            <a:tbl>
              <a:tblPr/>
              <a:tblGrid>
                <a:gridCol w="1203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3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2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날짜</a:t>
                      </a: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</a:t>
                      </a: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상태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2020.10.24. 00:00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재활용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15,000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③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*4)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90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(15%)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▲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2020.10.28. 15:20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태평양 쓰레기섬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100,000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90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(120%)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2020.10.04. 00:00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1" u="none" strike="sng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[abc</a:t>
                      </a:r>
                      <a:r>
                        <a:rPr lang="ko-KR" altLang="en-US" sz="800" b="0" i="1" u="none" strike="sng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프로젝트</a:t>
                      </a:r>
                      <a:r>
                        <a:rPr lang="en-US" altLang="ko-KR" sz="800" b="0" i="1" u="none" strike="sng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lang="ko-KR" altLang="en-US" sz="800" b="1" i="1" u="none" strike="sng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-15,000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③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*4)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90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(85%)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2020.10.01. 00:00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1" u="none" strike="sng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ko-KR" altLang="en-US" sz="800" b="0" i="1" u="none" strike="sng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가나다 프로젝트</a:t>
                      </a:r>
                      <a:r>
                        <a:rPr lang="en-US" altLang="ko-KR" sz="800" b="0" i="1" u="none" strike="sng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lang="ko-KR" altLang="en-US" sz="800" b="0" i="1" u="none" strike="sng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250,000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②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*1)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90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(70%)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2020.08.21. 20:32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[OO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농학교 후원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250,000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90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(125%)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2020.07.20. 13:50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[abc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프로젝트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15,000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③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*4)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90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(85%)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2019.12.30. 13:54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가나다 프로젝트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250,000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②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*1)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90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(70%)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▼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5" name="직사각형 64"/>
          <p:cNvSpPr/>
          <p:nvPr/>
        </p:nvSpPr>
        <p:spPr>
          <a:xfrm>
            <a:off x="1383480" y="1002905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기본 정보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383480" y="3128516"/>
            <a:ext cx="252498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50" b="1">
                <a:latin typeface="맑은 고딕" pitchFamily="50" charset="-127"/>
                <a:ea typeface="맑은 고딕" pitchFamily="50" charset="-127"/>
              </a:rPr>
              <a:t>참여 내역</a:t>
            </a:r>
            <a:endParaRPr lang="en-US" altLang="ko-KR" sz="10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494220" y="5805304"/>
            <a:ext cx="720000" cy="360000"/>
          </a:xfrm>
          <a:prstGeom prst="roundRect">
            <a:avLst>
              <a:gd name="adj" fmla="val 5151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취소</a:t>
            </a:r>
            <a:endParaRPr lang="ko-KR" altLang="en-US" sz="9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3777949" y="1631348"/>
            <a:ext cx="476347" cy="212366"/>
            <a:chOff x="3441973" y="1950163"/>
            <a:chExt cx="476347" cy="212366"/>
          </a:xfrm>
        </p:grpSpPr>
        <p:sp>
          <p:nvSpPr>
            <p:cNvPr id="73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4"/>
              </p:custDataLst>
            </p:nvPr>
          </p:nvSpPr>
          <p:spPr>
            <a:xfrm>
              <a:off x="3539755" y="1950163"/>
              <a:ext cx="37856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수신</a:t>
              </a:r>
              <a:endParaRPr lang="en-US" sz="9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pic>
          <p:nvPicPr>
            <p:cNvPr id="82" name="Picture 2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1973" y="1988840"/>
              <a:ext cx="142875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8" name="모서리가 둥근 직사각형 87"/>
          <p:cNvSpPr/>
          <p:nvPr/>
        </p:nvSpPr>
        <p:spPr>
          <a:xfrm>
            <a:off x="3955901" y="3074473"/>
            <a:ext cx="2578880" cy="282561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확정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총 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 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총 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300,000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pic>
        <p:nvPicPr>
          <p:cNvPr id="1026" name="Picture 2" descr="카카오톡, 로고 아이콘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915" y="1850065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이메일 아이콘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773" y="1658691"/>
            <a:ext cx="235242" cy="14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직사각형 100"/>
          <p:cNvSpPr/>
          <p:nvPr/>
        </p:nvSpPr>
        <p:spPr>
          <a:xfrm>
            <a:off x="7768128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수신 체크박스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체크박스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참여 내역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이하의 데이터 집계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강제 탈퇴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Alert 6-1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팝업 →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:Alert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닫힘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회원탈퇴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회원관리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713367" y="1047228"/>
            <a:ext cx="813794" cy="360000"/>
          </a:xfrm>
          <a:prstGeom prst="roundRect">
            <a:avLst>
              <a:gd name="adj" fmla="val 5151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강제 탈퇴</a:t>
            </a:r>
            <a:endParaRPr lang="ko-KR" altLang="en-US" sz="9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grpSp>
        <p:nvGrpSpPr>
          <p:cNvPr id="31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4808984" y="1599952"/>
            <a:ext cx="2602578" cy="1397000"/>
            <a:chOff x="595686" y="1261242"/>
            <a:chExt cx="3222246" cy="1376346"/>
          </a:xfrm>
        </p:grpSpPr>
        <p:sp>
          <p:nvSpPr>
            <p:cNvPr id="32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6" y="1495470"/>
              <a:ext cx="3222246" cy="11421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3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3"/>
              </p:custDataLst>
            </p:nvPr>
          </p:nvSpPr>
          <p:spPr>
            <a:xfrm>
              <a:off x="1511719" y="1630280"/>
              <a:ext cx="2073621" cy="344501"/>
            </a:xfrm>
            <a:prstGeom prst="rect">
              <a:avLst/>
            </a:prstGeom>
            <a:noFill/>
          </p:spPr>
          <p:txBody>
            <a:bodyPr wrap="square" lIns="73152" tIns="36576" rIns="73152" bIns="36576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정말 탈퇴시키겠습니까</a:t>
              </a:r>
              <a:r>
                <a:rPr lang="en-US" altLang="ko-KR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6" y="1261242"/>
              <a:ext cx="3222246" cy="23422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rPr>
                <a:t>Alert 6-1 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5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3556837" y="1331436"/>
              <a:ext cx="121860" cy="9384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36" name="Icons"/>
            <p:cNvGrpSpPr/>
            <p:nvPr/>
          </p:nvGrpSpPr>
          <p:grpSpPr>
            <a:xfrm>
              <a:off x="815878" y="1609653"/>
              <a:ext cx="566059" cy="445026"/>
              <a:chOff x="815878" y="1609653"/>
              <a:chExt cx="566059" cy="445026"/>
            </a:xfrm>
          </p:grpSpPr>
          <p:sp>
            <p:nvSpPr>
              <p:cNvPr id="41" name="Info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853224" y="1609653"/>
                <a:ext cx="491370" cy="389444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815878" y="1664455"/>
                <a:ext cx="566059" cy="38944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852241" y="1664455"/>
                <a:ext cx="493338" cy="38944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852241" y="1663673"/>
                <a:ext cx="493336" cy="391006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7" name="Buttons"/>
            <p:cNvGrpSpPr/>
            <p:nvPr/>
          </p:nvGrpSpPr>
          <p:grpSpPr>
            <a:xfrm>
              <a:off x="995509" y="2250955"/>
              <a:ext cx="2096460" cy="366608"/>
              <a:chOff x="995509" y="2250955"/>
              <a:chExt cx="2096460" cy="366608"/>
            </a:xfrm>
          </p:grpSpPr>
          <p:sp>
            <p:nvSpPr>
              <p:cNvPr id="38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2271073" y="2250955"/>
                <a:ext cx="820896" cy="236832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900" dirty="0">
                  <a:solidFill>
                    <a:schemeClr val="tx1"/>
                  </a:solidFill>
                  <a:effectLst/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39" name="Button 2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879975" y="2380732"/>
                <a:ext cx="820894" cy="236830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cs typeface="Segoe UI" panose="020B0502040204020203" pitchFamily="34" charset="0"/>
                  </a:rPr>
                  <a:t>Cancel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995509" y="2380733"/>
                <a:ext cx="820894" cy="236830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cs typeface="Segoe UI" panose="020B0502040204020203" pitchFamily="34" charset="0"/>
                  </a:rPr>
                  <a:t>Abort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45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1398063" y="2250955"/>
                <a:ext cx="791173" cy="236832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effectLst/>
                    <a:latin typeface="맑은 고딕" pitchFamily="50" charset="-127"/>
                    <a:cs typeface="Segoe UI" panose="020B0502040204020203" pitchFamily="34" charset="0"/>
                  </a:rPr>
                  <a:t>취소</a:t>
                </a:r>
                <a:endParaRPr lang="en-US" sz="900" dirty="0">
                  <a:solidFill>
                    <a:schemeClr val="tx1"/>
                  </a:solidFill>
                  <a:effectLst/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6" name="타원 45"/>
          <p:cNvSpPr/>
          <p:nvPr/>
        </p:nvSpPr>
        <p:spPr>
          <a:xfrm>
            <a:off x="3656856" y="1560295"/>
            <a:ext cx="175093" cy="1721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j-lt"/>
                <a:ea typeface="양재참숯체B" panose="02020603020101020101" pitchFamily="18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+mj-lt"/>
              <a:ea typeface="양재참숯체B" panose="02020603020101020101" pitchFamily="18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340788" y="3066955"/>
            <a:ext cx="175093" cy="1721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j-lt"/>
                <a:ea typeface="양재참숯체B" panose="02020603020101020101" pitchFamily="18" charset="-127"/>
              </a:rPr>
              <a:t>2</a:t>
            </a:r>
            <a:endParaRPr lang="ko-KR" altLang="en-US" sz="900" b="1" dirty="0">
              <a:solidFill>
                <a:schemeClr val="bg1"/>
              </a:solidFill>
              <a:latin typeface="+mj-lt"/>
              <a:ea typeface="양재참숯체B" panose="02020603020101020101" pitchFamily="18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6439614" y="969266"/>
            <a:ext cx="175093" cy="1721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j-lt"/>
                <a:ea typeface="양재참숯체B" panose="02020603020101020101" pitchFamily="18" charset="-127"/>
              </a:rPr>
              <a:t>3</a:t>
            </a:r>
            <a:endParaRPr lang="ko-KR" altLang="en-US" sz="900" b="1" dirty="0">
              <a:solidFill>
                <a:schemeClr val="bg1"/>
              </a:solidFill>
              <a:latin typeface="+mj-lt"/>
              <a:ea typeface="양재참숯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24363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7" y="315912"/>
            <a:ext cx="2137874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질문 유형과 제목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드롭다운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이벤트게시판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찾아오시는 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제휴단체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 완료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입력정보 검증진행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(2-1)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작성완료 후 ①에서 정한 카테고리의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 취소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Confirm(‘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 등록을 취소하시겠습니까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?’)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메인으로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Confirm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5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217553" y="5301240"/>
            <a:ext cx="735448" cy="28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 완료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764483" y="5301240"/>
            <a:ext cx="735448" cy="288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 취소</a:t>
            </a:r>
          </a:p>
        </p:txBody>
      </p:sp>
      <p:sp>
        <p:nvSpPr>
          <p:cNvPr id="33" name="직사각형 32"/>
          <p:cNvSpPr>
            <a:spLocks noChangeArrowheads="1"/>
          </p:cNvSpPr>
          <p:nvPr/>
        </p:nvSpPr>
        <p:spPr bwMode="auto">
          <a:xfrm>
            <a:off x="2275875" y="970874"/>
            <a:ext cx="4719307" cy="270000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제목을 입력해 주세요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34" name="직사각형 33"/>
          <p:cNvSpPr>
            <a:spLocks noChangeArrowheads="1"/>
          </p:cNvSpPr>
          <p:nvPr/>
        </p:nvSpPr>
        <p:spPr bwMode="auto">
          <a:xfrm>
            <a:off x="1046786" y="1301107"/>
            <a:ext cx="5955217" cy="3712071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auto">
          <a:xfrm>
            <a:off x="1054581" y="1318808"/>
            <a:ext cx="5947421" cy="3292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에디터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(editor)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 노출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>
            <a:spLocks noChangeArrowheads="1"/>
          </p:cNvSpPr>
          <p:nvPr/>
        </p:nvSpPr>
        <p:spPr bwMode="auto">
          <a:xfrm>
            <a:off x="6758543" y="1676966"/>
            <a:ext cx="198538" cy="322454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▲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▼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21729" y="1742411"/>
            <a:ext cx="14654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내용을 입력해 주세요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553523"/>
              </p:ext>
            </p:extLst>
          </p:nvPr>
        </p:nvGraphicFramePr>
        <p:xfrm>
          <a:off x="1780422" y="5968702"/>
          <a:ext cx="4952205" cy="628650"/>
        </p:xfrm>
        <a:graphic>
          <a:graphicData uri="http://schemas.openxmlformats.org/drawingml/2006/table">
            <a:tbl>
              <a:tblPr/>
              <a:tblGrid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18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예측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Action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Type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Message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클릭 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제목을 입력해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내용을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" name="타원 36"/>
          <p:cNvSpPr/>
          <p:nvPr/>
        </p:nvSpPr>
        <p:spPr>
          <a:xfrm>
            <a:off x="4093350" y="534843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2648744" y="534843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88082" y="535281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관리자 게시판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1028600" y="604341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990372" y="874878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033246" y="966341"/>
            <a:ext cx="1217326" cy="502433"/>
            <a:chOff x="1668384" y="831534"/>
            <a:chExt cx="1078593" cy="502433"/>
          </a:xfrm>
        </p:grpSpPr>
        <p:sp>
          <p:nvSpPr>
            <p:cNvPr id="57" name="직사각형 56"/>
            <p:cNvSpPr/>
            <p:nvPr/>
          </p:nvSpPr>
          <p:spPr>
            <a:xfrm>
              <a:off x="1674540" y="836712"/>
              <a:ext cx="1041278" cy="2662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공지사항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2558336" y="831534"/>
              <a:ext cx="175565" cy="266400"/>
              <a:chOff x="7500325" y="2550326"/>
              <a:chExt cx="175565" cy="252618"/>
            </a:xfrm>
          </p:grpSpPr>
          <p:sp>
            <p:nvSpPr>
              <p:cNvPr id="59" name="직사각형 58"/>
              <p:cNvSpPr>
                <a:spLocks noChangeArrowheads="1"/>
              </p:cNvSpPr>
              <p:nvPr/>
            </p:nvSpPr>
            <p:spPr bwMode="auto">
              <a:xfrm>
                <a:off x="7500325" y="2550326"/>
                <a:ext cx="175565" cy="2526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lIns="36000" tIns="36000" rIns="36000" bIns="3600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0" name="Chevron"/>
              <p:cNvSpPr>
                <a:spLocks noChangeAspect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7524834" y="2646531"/>
                <a:ext cx="104535" cy="59085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1668384" y="1103135"/>
              <a:ext cx="1078593" cy="2308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이벤트게시판</a:t>
              </a:r>
              <a:endPara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1" name="타원 60"/>
          <p:cNvSpPr/>
          <p:nvPr/>
        </p:nvSpPr>
        <p:spPr>
          <a:xfrm>
            <a:off x="920552" y="99787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</a:t>
            </a:r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게시판 관리 </a:t>
            </a:r>
            <a:r>
              <a:rPr lang="en-US" altLang="ko-KR" dirty="0"/>
              <a:t>&gt; </a:t>
            </a:r>
            <a:r>
              <a:rPr lang="ko-KR" altLang="en-US" dirty="0"/>
              <a:t>글쓰기</a:t>
            </a:r>
          </a:p>
        </p:txBody>
      </p:sp>
      <p:sp>
        <p:nvSpPr>
          <p:cNvPr id="25" name="타원 24"/>
          <p:cNvSpPr/>
          <p:nvPr/>
        </p:nvSpPr>
        <p:spPr>
          <a:xfrm>
            <a:off x="1675136" y="586932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1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2060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8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나가기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맑은 고딕" pitchFamily="50" charset="-127"/>
              <a:buChar char="-"/>
            </a:pP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모달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닫기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맑은 고딕" pitchFamily="50" charset="-127"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프로젝트 제목의 키워드 입력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하단에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해당 프로젝트 표시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표시된 프로젝트 클릭 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b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해당 프로젝트의 상세 페이지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맑은 고딕" pitchFamily="50" charset="-127"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분류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대분류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프로젝트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소개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Collapse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 소분류 표시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헤더 </a:t>
            </a:r>
            <a:r>
              <a:rPr lang="en-US" altLang="ko-KR" dirty="0"/>
              <a:t>&gt; </a:t>
            </a:r>
            <a:r>
              <a:rPr lang="ko-KR" altLang="en-US" dirty="0"/>
              <a:t>좌측 메뉴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00472" y="611396"/>
            <a:ext cx="2081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EcoFun</a:t>
            </a:r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Project</a:t>
            </a:r>
            <a:endParaRPr lang="ko-KR" alt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6046199" y="734655"/>
            <a:ext cx="202945" cy="174065"/>
            <a:chOff x="434574" y="1346791"/>
            <a:chExt cx="157858" cy="240656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443655" y="1349821"/>
              <a:ext cx="148777" cy="237626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flipH="1">
              <a:off x="434574" y="1346791"/>
              <a:ext cx="152400" cy="237626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직사각형 52"/>
          <p:cNvSpPr/>
          <p:nvPr/>
        </p:nvSpPr>
        <p:spPr>
          <a:xfrm>
            <a:off x="345128" y="1484783"/>
            <a:ext cx="5760000" cy="98026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5889104" y="54868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4000" y="3944368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게시판</a:t>
            </a:r>
            <a:endParaRPr lang="ko-KR" altLang="en-US" sz="1600" b="1" dirty="0"/>
          </a:p>
        </p:txBody>
      </p:sp>
      <p:sp>
        <p:nvSpPr>
          <p:cNvPr id="75" name="직사각형 74"/>
          <p:cNvSpPr/>
          <p:nvPr/>
        </p:nvSpPr>
        <p:spPr>
          <a:xfrm>
            <a:off x="604644" y="4195431"/>
            <a:ext cx="902811" cy="697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4E60B14-AFA9-4481-809E-046138984863}"/>
              </a:ext>
            </a:extLst>
          </p:cNvPr>
          <p:cNvSpPr/>
          <p:nvPr/>
        </p:nvSpPr>
        <p:spPr>
          <a:xfrm>
            <a:off x="244000" y="2778687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</a:t>
            </a:r>
            <a:endParaRPr lang="ko-KR" altLang="en-US" sz="16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526278D-956A-4015-BEBF-6C940259A449}"/>
              </a:ext>
            </a:extLst>
          </p:cNvPr>
          <p:cNvSpPr/>
          <p:nvPr/>
        </p:nvSpPr>
        <p:spPr>
          <a:xfrm>
            <a:off x="604644" y="3029750"/>
            <a:ext cx="543739" cy="697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기부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err="1">
                <a:latin typeface="맑은 고딕" pitchFamily="50" charset="-127"/>
                <a:ea typeface="맑은 고딕" pitchFamily="50" charset="-127"/>
              </a:rPr>
              <a:t>펀딩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ABD3D90-BA3A-4DC0-A474-743E10728D88}"/>
              </a:ext>
            </a:extLst>
          </p:cNvPr>
          <p:cNvSpPr/>
          <p:nvPr/>
        </p:nvSpPr>
        <p:spPr>
          <a:xfrm>
            <a:off x="244000" y="5110049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소개</a:t>
            </a:r>
            <a:endParaRPr lang="ko-KR" altLang="en-US" sz="16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67094E4-99A7-493E-B495-DE2C73D5558A}"/>
              </a:ext>
            </a:extLst>
          </p:cNvPr>
          <p:cNvSpPr/>
          <p:nvPr/>
        </p:nvSpPr>
        <p:spPr>
          <a:xfrm>
            <a:off x="604644" y="5361112"/>
            <a:ext cx="965329" cy="1020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회사소개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오시는 길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제휴단체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0BB264A-D281-4A71-BF2D-175A9C03E92C}"/>
              </a:ext>
            </a:extLst>
          </p:cNvPr>
          <p:cNvCxnSpPr/>
          <p:nvPr/>
        </p:nvCxnSpPr>
        <p:spPr>
          <a:xfrm>
            <a:off x="272480" y="1052736"/>
            <a:ext cx="6048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BE372B5-15AE-4DDA-A348-F394FDC4B230}"/>
              </a:ext>
            </a:extLst>
          </p:cNvPr>
          <p:cNvCxnSpPr/>
          <p:nvPr/>
        </p:nvCxnSpPr>
        <p:spPr>
          <a:xfrm>
            <a:off x="272480" y="2636912"/>
            <a:ext cx="6048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55F87E6-B842-460C-81A7-63881B7994A0}"/>
              </a:ext>
            </a:extLst>
          </p:cNvPr>
          <p:cNvSpPr/>
          <p:nvPr/>
        </p:nvSpPr>
        <p:spPr>
          <a:xfrm>
            <a:off x="416496" y="1556792"/>
            <a:ext cx="5580000" cy="28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나무</a:t>
            </a:r>
          </a:p>
        </p:txBody>
      </p:sp>
      <p:sp>
        <p:nvSpPr>
          <p:cNvPr id="70" name="타원 69"/>
          <p:cNvSpPr/>
          <p:nvPr/>
        </p:nvSpPr>
        <p:spPr>
          <a:xfrm>
            <a:off x="272480" y="139117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200496" y="272025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1F1A90A-903A-49CC-BCC6-2D1A2C06C815}"/>
              </a:ext>
            </a:extLst>
          </p:cNvPr>
          <p:cNvSpPr/>
          <p:nvPr/>
        </p:nvSpPr>
        <p:spPr>
          <a:xfrm>
            <a:off x="416496" y="1842870"/>
            <a:ext cx="5580000" cy="50598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몽골에 나무 심기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단풍 나무 낙엽으로 부채 만들기</a:t>
            </a:r>
          </a:p>
        </p:txBody>
      </p:sp>
    </p:spTree>
    <p:extLst>
      <p:ext uri="{BB962C8B-B14F-4D97-AF65-F5344CB8AC3E}">
        <p14:creationId xmlns:p14="http://schemas.microsoft.com/office/powerpoint/2010/main" val="1971722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7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후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인물 아이콘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마이페이지 메뉴 드롭다운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 </a:t>
            </a: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마이페이지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메뉴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관리자로 로그인할 경우에만 표시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맑은 고딕" pitchFamily="50" charset="-127"/>
              <a:buChar char="-"/>
            </a:pP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맑은 고딕" pitchFamily="50" charset="-127"/>
              <a:buChar char="-"/>
            </a:pP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맑은 고딕" pitchFamily="50" charset="-127"/>
              <a:buChar char="-"/>
            </a:pP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전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p. 33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헤더 </a:t>
            </a:r>
            <a:r>
              <a:rPr lang="en-US" altLang="ko-KR" dirty="0"/>
              <a:t>&gt; </a:t>
            </a:r>
            <a:r>
              <a:rPr lang="ko-KR" altLang="en-US" dirty="0"/>
              <a:t>우측 메뉴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890610" y="1207785"/>
            <a:ext cx="1222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/>
              <a:t>UserName</a:t>
            </a:r>
            <a:endParaRPr lang="ko-KR" altLang="en-US" sz="1200" dirty="0"/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6033120" y="1484784"/>
            <a:ext cx="1403301" cy="41972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프로젝트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참여한 프로젝트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좋아한 프로젝트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문의 및 신청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프로젝트 문의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프로젝트 신청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탈퇴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 영역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프로젝트 관리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&gt;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문의및신청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관리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회원 관리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게시판 관리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로그아웃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오른쪽 화살표 설명선 2"/>
          <p:cNvSpPr/>
          <p:nvPr/>
        </p:nvSpPr>
        <p:spPr bwMode="auto">
          <a:xfrm>
            <a:off x="6081111" y="4199936"/>
            <a:ext cx="1326798" cy="1079150"/>
          </a:xfrm>
          <a:prstGeom prst="rect">
            <a:avLst/>
          </a:prstGeom>
          <a:noFill/>
          <a:ln w="12700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7041256" y="98075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5928196" y="407709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EDB2195F-2EE4-4E58-9630-717C4D9D7D69}"/>
              </a:ext>
            </a:extLst>
          </p:cNvPr>
          <p:cNvGrpSpPr/>
          <p:nvPr/>
        </p:nvGrpSpPr>
        <p:grpSpPr>
          <a:xfrm>
            <a:off x="358306" y="1209530"/>
            <a:ext cx="180000" cy="159422"/>
            <a:chOff x="358306" y="1628800"/>
            <a:chExt cx="180000" cy="159422"/>
          </a:xfrm>
        </p:grpSpPr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75129DB8-D1A3-4EFF-8C03-935F8967C063}"/>
                </a:ext>
              </a:extLst>
            </p:cNvPr>
            <p:cNvCxnSpPr/>
            <p:nvPr/>
          </p:nvCxnSpPr>
          <p:spPr>
            <a:xfrm>
              <a:off x="358306" y="1628800"/>
              <a:ext cx="180000" cy="0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DD839B4F-E2FD-4F2D-809C-F1E36BFD4D11}"/>
                </a:ext>
              </a:extLst>
            </p:cNvPr>
            <p:cNvCxnSpPr/>
            <p:nvPr/>
          </p:nvCxnSpPr>
          <p:spPr>
            <a:xfrm>
              <a:off x="358306" y="1708511"/>
              <a:ext cx="180000" cy="0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879B75E5-CAA6-48A7-9C64-3A2B1FEB7318}"/>
                </a:ext>
              </a:extLst>
            </p:cNvPr>
            <p:cNvCxnSpPr/>
            <p:nvPr/>
          </p:nvCxnSpPr>
          <p:spPr>
            <a:xfrm>
              <a:off x="358306" y="1788222"/>
              <a:ext cx="180000" cy="0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C5316F6F-385A-47B7-8450-DE079CCF6CAB}"/>
              </a:ext>
            </a:extLst>
          </p:cNvPr>
          <p:cNvSpPr txBox="1"/>
          <p:nvPr/>
        </p:nvSpPr>
        <p:spPr>
          <a:xfrm>
            <a:off x="626378" y="1181519"/>
            <a:ext cx="51019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400" b="1" dirty="0"/>
              <a:t>메뉴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64D1ACD9-027F-4668-A039-038BC9D1CBE8}"/>
              </a:ext>
            </a:extLst>
          </p:cNvPr>
          <p:cNvSpPr/>
          <p:nvPr/>
        </p:nvSpPr>
        <p:spPr>
          <a:xfrm>
            <a:off x="2902264" y="1099388"/>
            <a:ext cx="1836000" cy="349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EcoFun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Project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FDA5186-D5CC-43CD-8DEB-93B103ED8A16}"/>
              </a:ext>
            </a:extLst>
          </p:cNvPr>
          <p:cNvGrpSpPr/>
          <p:nvPr/>
        </p:nvGrpSpPr>
        <p:grpSpPr>
          <a:xfrm>
            <a:off x="6117981" y="2247376"/>
            <a:ext cx="1254967" cy="3096344"/>
            <a:chOff x="6117981" y="2204864"/>
            <a:chExt cx="1254967" cy="3096344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71B44C6E-D856-4EE2-9E6E-3FC41CDBBAB0}"/>
                </a:ext>
              </a:extLst>
            </p:cNvPr>
            <p:cNvCxnSpPr/>
            <p:nvPr/>
          </p:nvCxnSpPr>
          <p:spPr>
            <a:xfrm>
              <a:off x="6117981" y="2204864"/>
              <a:ext cx="12549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31B4FB96-EE52-4E2E-8F47-EEC3AAC61CC3}"/>
                </a:ext>
              </a:extLst>
            </p:cNvPr>
            <p:cNvCxnSpPr/>
            <p:nvPr/>
          </p:nvCxnSpPr>
          <p:spPr>
            <a:xfrm>
              <a:off x="6117981" y="3068960"/>
              <a:ext cx="12549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C12B2223-FEA1-4EA4-B39B-C2BA95F7A121}"/>
                </a:ext>
              </a:extLst>
            </p:cNvPr>
            <p:cNvCxnSpPr/>
            <p:nvPr/>
          </p:nvCxnSpPr>
          <p:spPr>
            <a:xfrm>
              <a:off x="6117981" y="4077072"/>
              <a:ext cx="12549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F3B2621B-FDF2-40E7-BBED-196BA00A5925}"/>
                </a:ext>
              </a:extLst>
            </p:cNvPr>
            <p:cNvCxnSpPr/>
            <p:nvPr/>
          </p:nvCxnSpPr>
          <p:spPr>
            <a:xfrm>
              <a:off x="6117981" y="5301208"/>
              <a:ext cx="12549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래픽 6">
            <a:extLst>
              <a:ext uri="{FF2B5EF4-FFF2-40B4-BE49-F238E27FC236}">
                <a16:creationId xmlns:a16="http://schemas.microsoft.com/office/drawing/2014/main" id="{E7BCB2EF-3F5E-469A-9788-EAA2B4AFD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57354" y="1117791"/>
            <a:ext cx="342900" cy="342900"/>
          </a:xfrm>
          <a:prstGeom prst="rect">
            <a:avLst/>
          </a:prstGeom>
        </p:spPr>
      </p:pic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78E5A831-98C5-48E1-A972-815B4222C0AF}"/>
              </a:ext>
            </a:extLst>
          </p:cNvPr>
          <p:cNvSpPr/>
          <p:nvPr/>
        </p:nvSpPr>
        <p:spPr bwMode="auto">
          <a:xfrm>
            <a:off x="272480" y="692696"/>
            <a:ext cx="4465784" cy="4651024"/>
          </a:xfrm>
          <a:prstGeom prst="roundRect">
            <a:avLst/>
          </a:prstGeom>
          <a:solidFill>
            <a:schemeClr val="bg1">
              <a:alpha val="7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25754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92E09243-79CF-402C-A0E0-DBBDA8A6D956}"/>
              </a:ext>
            </a:extLst>
          </p:cNvPr>
          <p:cNvGrpSpPr/>
          <p:nvPr/>
        </p:nvGrpSpPr>
        <p:grpSpPr>
          <a:xfrm>
            <a:off x="2242488" y="4005064"/>
            <a:ext cx="1541714" cy="136166"/>
            <a:chOff x="429966" y="2275453"/>
            <a:chExt cx="1541714" cy="136166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1D7A4EA-9C63-41B4-86F2-00AC34D6A049}"/>
                </a:ext>
              </a:extLst>
            </p:cNvPr>
            <p:cNvSpPr/>
            <p:nvPr/>
          </p:nvSpPr>
          <p:spPr bwMode="auto">
            <a:xfrm>
              <a:off x="429966" y="2276872"/>
              <a:ext cx="1541714" cy="134747"/>
            </a:xfrm>
            <a:prstGeom prst="rect">
              <a:avLst/>
            </a:prstGeom>
            <a:solidFill>
              <a:schemeClr val="bg1">
                <a:lumMod val="75000"/>
                <a:alpha val="50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8E8FFED3-991B-4E8C-AC03-A6B906B8A8CF}"/>
                </a:ext>
              </a:extLst>
            </p:cNvPr>
            <p:cNvSpPr/>
            <p:nvPr/>
          </p:nvSpPr>
          <p:spPr bwMode="auto">
            <a:xfrm>
              <a:off x="429966" y="2275453"/>
              <a:ext cx="1138658" cy="128590"/>
            </a:xfrm>
            <a:prstGeom prst="rect">
              <a:avLst/>
            </a:prstGeom>
            <a:solidFill>
              <a:srgbClr val="0070C0"/>
            </a:solidFill>
            <a:ln w="9525" algn="ctr">
              <a:solidFill>
                <a:srgbClr val="002060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684C72AB-8383-42D6-A0E6-120427342783}"/>
              </a:ext>
            </a:extLst>
          </p:cNvPr>
          <p:cNvGrpSpPr/>
          <p:nvPr/>
        </p:nvGrpSpPr>
        <p:grpSpPr>
          <a:xfrm>
            <a:off x="4046792" y="4005064"/>
            <a:ext cx="1541714" cy="136166"/>
            <a:chOff x="429966" y="2275453"/>
            <a:chExt cx="1541714" cy="136166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09790C9-52F6-4DE6-87CF-1530D64C82E0}"/>
                </a:ext>
              </a:extLst>
            </p:cNvPr>
            <p:cNvSpPr/>
            <p:nvPr/>
          </p:nvSpPr>
          <p:spPr bwMode="auto">
            <a:xfrm>
              <a:off x="429966" y="2276872"/>
              <a:ext cx="1541714" cy="134747"/>
            </a:xfrm>
            <a:prstGeom prst="rect">
              <a:avLst/>
            </a:prstGeom>
            <a:solidFill>
              <a:schemeClr val="bg1">
                <a:lumMod val="75000"/>
                <a:alpha val="50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504845C6-051F-41C0-86C1-763917363A3A}"/>
                </a:ext>
              </a:extLst>
            </p:cNvPr>
            <p:cNvSpPr/>
            <p:nvPr/>
          </p:nvSpPr>
          <p:spPr bwMode="auto">
            <a:xfrm>
              <a:off x="429966" y="2275453"/>
              <a:ext cx="1138658" cy="128590"/>
            </a:xfrm>
            <a:prstGeom prst="rect">
              <a:avLst/>
            </a:prstGeom>
            <a:solidFill>
              <a:srgbClr val="0070C0"/>
            </a:solidFill>
            <a:ln w="9525" algn="ctr">
              <a:solidFill>
                <a:srgbClr val="002060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/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B26A974E-DA2E-41D2-A43B-8676D947147F}"/>
              </a:ext>
            </a:extLst>
          </p:cNvPr>
          <p:cNvGrpSpPr/>
          <p:nvPr/>
        </p:nvGrpSpPr>
        <p:grpSpPr>
          <a:xfrm>
            <a:off x="5859558" y="4005064"/>
            <a:ext cx="1541714" cy="136166"/>
            <a:chOff x="429966" y="2275453"/>
            <a:chExt cx="1541714" cy="136166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4440E3C7-24FC-4C04-AEFD-04DDB5812F29}"/>
                </a:ext>
              </a:extLst>
            </p:cNvPr>
            <p:cNvSpPr/>
            <p:nvPr/>
          </p:nvSpPr>
          <p:spPr bwMode="auto">
            <a:xfrm>
              <a:off x="429966" y="2276872"/>
              <a:ext cx="1541714" cy="134747"/>
            </a:xfrm>
            <a:prstGeom prst="rect">
              <a:avLst/>
            </a:prstGeom>
            <a:solidFill>
              <a:schemeClr val="bg1">
                <a:lumMod val="75000"/>
                <a:alpha val="50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36ACD522-7D98-4149-B7B8-FFC4D75A82B2}"/>
                </a:ext>
              </a:extLst>
            </p:cNvPr>
            <p:cNvSpPr/>
            <p:nvPr/>
          </p:nvSpPr>
          <p:spPr bwMode="auto">
            <a:xfrm>
              <a:off x="429966" y="2275453"/>
              <a:ext cx="1138658" cy="128590"/>
            </a:xfrm>
            <a:prstGeom prst="rect">
              <a:avLst/>
            </a:prstGeom>
            <a:solidFill>
              <a:srgbClr val="0070C0"/>
            </a:solidFill>
            <a:ln w="9525" algn="ctr">
              <a:solidFill>
                <a:srgbClr val="002060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227640C7-3443-4184-94D7-4053888B94EA}"/>
              </a:ext>
            </a:extLst>
          </p:cNvPr>
          <p:cNvGrpSpPr/>
          <p:nvPr/>
        </p:nvGrpSpPr>
        <p:grpSpPr>
          <a:xfrm>
            <a:off x="429966" y="4005064"/>
            <a:ext cx="1541714" cy="136166"/>
            <a:chOff x="429966" y="2275453"/>
            <a:chExt cx="1541714" cy="136166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A064A012-C637-4887-B389-995EE1649F95}"/>
                </a:ext>
              </a:extLst>
            </p:cNvPr>
            <p:cNvSpPr/>
            <p:nvPr/>
          </p:nvSpPr>
          <p:spPr bwMode="auto">
            <a:xfrm>
              <a:off x="429966" y="2276872"/>
              <a:ext cx="1541714" cy="134747"/>
            </a:xfrm>
            <a:prstGeom prst="rect">
              <a:avLst/>
            </a:prstGeom>
            <a:solidFill>
              <a:schemeClr val="bg1">
                <a:lumMod val="75000"/>
                <a:alpha val="50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213F548-C51C-4DD1-ADA0-18A063FDD8DE}"/>
                </a:ext>
              </a:extLst>
            </p:cNvPr>
            <p:cNvSpPr/>
            <p:nvPr/>
          </p:nvSpPr>
          <p:spPr bwMode="auto">
            <a:xfrm>
              <a:off x="429966" y="2275453"/>
              <a:ext cx="1138658" cy="128590"/>
            </a:xfrm>
            <a:prstGeom prst="rect">
              <a:avLst/>
            </a:prstGeom>
            <a:solidFill>
              <a:srgbClr val="0070C0"/>
            </a:solidFill>
            <a:ln w="9525" algn="ctr">
              <a:solidFill>
                <a:srgbClr val="002060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E2749E27-1AB0-4783-870F-923A8AD15F8C}"/>
              </a:ext>
            </a:extLst>
          </p:cNvPr>
          <p:cNvGrpSpPr/>
          <p:nvPr/>
        </p:nvGrpSpPr>
        <p:grpSpPr>
          <a:xfrm>
            <a:off x="2242488" y="1925034"/>
            <a:ext cx="1541714" cy="136166"/>
            <a:chOff x="429966" y="2275453"/>
            <a:chExt cx="1541714" cy="136166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0C8721A-C931-46CD-9CDC-F60BBBA11488}"/>
                </a:ext>
              </a:extLst>
            </p:cNvPr>
            <p:cNvSpPr/>
            <p:nvPr/>
          </p:nvSpPr>
          <p:spPr bwMode="auto">
            <a:xfrm>
              <a:off x="429966" y="2276872"/>
              <a:ext cx="1541714" cy="134747"/>
            </a:xfrm>
            <a:prstGeom prst="rect">
              <a:avLst/>
            </a:prstGeom>
            <a:solidFill>
              <a:schemeClr val="bg1">
                <a:lumMod val="75000"/>
                <a:alpha val="50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82CA01A-2D14-40F8-9368-9FCE20E95ED9}"/>
                </a:ext>
              </a:extLst>
            </p:cNvPr>
            <p:cNvSpPr/>
            <p:nvPr/>
          </p:nvSpPr>
          <p:spPr bwMode="auto">
            <a:xfrm>
              <a:off x="429966" y="2275453"/>
              <a:ext cx="1138658" cy="128590"/>
            </a:xfrm>
            <a:prstGeom prst="rect">
              <a:avLst/>
            </a:prstGeom>
            <a:solidFill>
              <a:srgbClr val="0070C0"/>
            </a:solidFill>
            <a:ln w="9525" algn="ctr">
              <a:solidFill>
                <a:srgbClr val="002060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32C2F6E-E796-4AA2-BCA9-5E53ED7617DB}"/>
              </a:ext>
            </a:extLst>
          </p:cNvPr>
          <p:cNvGrpSpPr/>
          <p:nvPr/>
        </p:nvGrpSpPr>
        <p:grpSpPr>
          <a:xfrm>
            <a:off x="4046792" y="1925034"/>
            <a:ext cx="1541714" cy="136166"/>
            <a:chOff x="429966" y="2275453"/>
            <a:chExt cx="1541714" cy="136166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58109CD-5BA9-4DA6-93A9-8EA13903B2E7}"/>
                </a:ext>
              </a:extLst>
            </p:cNvPr>
            <p:cNvSpPr/>
            <p:nvPr/>
          </p:nvSpPr>
          <p:spPr bwMode="auto">
            <a:xfrm>
              <a:off x="429966" y="2276872"/>
              <a:ext cx="1541714" cy="134747"/>
            </a:xfrm>
            <a:prstGeom prst="rect">
              <a:avLst/>
            </a:prstGeom>
            <a:solidFill>
              <a:schemeClr val="bg1">
                <a:lumMod val="75000"/>
                <a:alpha val="50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A53E714-B73B-47C9-AB66-A362B7D2C3C7}"/>
                </a:ext>
              </a:extLst>
            </p:cNvPr>
            <p:cNvSpPr/>
            <p:nvPr/>
          </p:nvSpPr>
          <p:spPr bwMode="auto">
            <a:xfrm>
              <a:off x="429966" y="2275453"/>
              <a:ext cx="1138658" cy="128590"/>
            </a:xfrm>
            <a:prstGeom prst="rect">
              <a:avLst/>
            </a:prstGeom>
            <a:solidFill>
              <a:srgbClr val="0070C0"/>
            </a:solidFill>
            <a:ln w="9525" algn="ctr">
              <a:solidFill>
                <a:srgbClr val="002060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338A6A94-48EA-4F59-B14D-41AA0410F629}"/>
              </a:ext>
            </a:extLst>
          </p:cNvPr>
          <p:cNvGrpSpPr/>
          <p:nvPr/>
        </p:nvGrpSpPr>
        <p:grpSpPr>
          <a:xfrm>
            <a:off x="5859558" y="1925034"/>
            <a:ext cx="1541714" cy="136166"/>
            <a:chOff x="429966" y="2275453"/>
            <a:chExt cx="1541714" cy="136166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E238E35F-63C0-4B05-B05F-07DC493F0714}"/>
                </a:ext>
              </a:extLst>
            </p:cNvPr>
            <p:cNvSpPr/>
            <p:nvPr/>
          </p:nvSpPr>
          <p:spPr bwMode="auto">
            <a:xfrm>
              <a:off x="429966" y="2276872"/>
              <a:ext cx="1541714" cy="134747"/>
            </a:xfrm>
            <a:prstGeom prst="rect">
              <a:avLst/>
            </a:prstGeom>
            <a:solidFill>
              <a:schemeClr val="bg1">
                <a:lumMod val="75000"/>
                <a:alpha val="50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5EFFF8E2-7203-4499-901A-838B34D53840}"/>
                </a:ext>
              </a:extLst>
            </p:cNvPr>
            <p:cNvSpPr/>
            <p:nvPr/>
          </p:nvSpPr>
          <p:spPr bwMode="auto">
            <a:xfrm>
              <a:off x="429966" y="2275453"/>
              <a:ext cx="1138658" cy="128590"/>
            </a:xfrm>
            <a:prstGeom prst="rect">
              <a:avLst/>
            </a:prstGeom>
            <a:solidFill>
              <a:srgbClr val="0070C0"/>
            </a:solidFill>
            <a:ln w="9525" algn="ctr">
              <a:solidFill>
                <a:srgbClr val="002060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/>
            </a:p>
          </p:txBody>
        </p:sp>
      </p:grpSp>
      <p:graphicFrame>
        <p:nvGraphicFramePr>
          <p:cNvPr id="200" name="표 1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122273"/>
              </p:ext>
            </p:extLst>
          </p:nvPr>
        </p:nvGraphicFramePr>
        <p:xfrm>
          <a:off x="437878" y="980728"/>
          <a:ext cx="1541714" cy="923516"/>
        </p:xfrm>
        <a:graphic>
          <a:graphicData uri="http://schemas.openxmlformats.org/drawingml/2006/table">
            <a:tbl>
              <a:tblPr/>
              <a:tblGrid>
                <a:gridCol w="1541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3516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131" marR="66131" marT="33065" marB="330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764859" y="315912"/>
            <a:ext cx="2141141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>
              <a:lnSpc>
                <a:spcPct val="150000"/>
              </a:lnSpc>
            </a:pP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진행중인 프로젝트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진행 중인 프로젝트를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최근등록순으로 정렬 후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상위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 게시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더보기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클릭 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b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진행 중인 프로젝트 목록으로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각 프로젝트 클릭 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b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해당 프로젝트의 상세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달성률은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수평 막대 도표로 표현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프로젝트명이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줄보다 긴 경우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말줄임표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(…)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</a:t>
            </a:r>
            <a:r>
              <a:rPr lang="ko-KR" altLang="en-US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종료임박 프로젝트</a:t>
            </a:r>
            <a:endParaRPr lang="en-US" altLang="ko-KR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진행 중인 프로젝트를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마감임박순으로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정렬 후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상위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 게시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종료임박 프로젝트</a:t>
            </a:r>
            <a:endParaRPr lang="en-US" altLang="ko-KR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예정 중인 프로젝트를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마감임박순으로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정렬 후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상위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 게시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29966" y="764704"/>
            <a:ext cx="180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" y="329"/>
            <a:ext cx="7545288" cy="315913"/>
          </a:xfrm>
        </p:spPr>
        <p:txBody>
          <a:bodyPr/>
          <a:lstStyle/>
          <a:p>
            <a:r>
              <a:rPr lang="ko-KR" altLang="en-US" dirty="0"/>
              <a:t>메인</a:t>
            </a:r>
          </a:p>
        </p:txBody>
      </p:sp>
      <p:sp>
        <p:nvSpPr>
          <p:cNvPr id="185" name="직사각형 184"/>
          <p:cNvSpPr/>
          <p:nvPr/>
        </p:nvSpPr>
        <p:spPr>
          <a:xfrm>
            <a:off x="1042099" y="1376784"/>
            <a:ext cx="322204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251" name="타원 250"/>
          <p:cNvSpPr/>
          <p:nvPr/>
        </p:nvSpPr>
        <p:spPr>
          <a:xfrm>
            <a:off x="265897" y="44827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7309A0A-5DD8-4046-A7C9-F8143EA4C790}"/>
              </a:ext>
            </a:extLst>
          </p:cNvPr>
          <p:cNvGrpSpPr/>
          <p:nvPr/>
        </p:nvGrpSpPr>
        <p:grpSpPr>
          <a:xfrm>
            <a:off x="429966" y="1925034"/>
            <a:ext cx="1541714" cy="136166"/>
            <a:chOff x="429966" y="2275453"/>
            <a:chExt cx="1541714" cy="13616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8BB6F82-BB76-4B89-8220-2A598B5856D3}"/>
                </a:ext>
              </a:extLst>
            </p:cNvPr>
            <p:cNvSpPr/>
            <p:nvPr/>
          </p:nvSpPr>
          <p:spPr bwMode="auto">
            <a:xfrm>
              <a:off x="429966" y="2276872"/>
              <a:ext cx="1541714" cy="134747"/>
            </a:xfrm>
            <a:prstGeom prst="rect">
              <a:avLst/>
            </a:prstGeom>
            <a:solidFill>
              <a:schemeClr val="bg1">
                <a:lumMod val="75000"/>
                <a:alpha val="50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BE66622-05C0-48B8-885D-56CEB00A0BA9}"/>
                </a:ext>
              </a:extLst>
            </p:cNvPr>
            <p:cNvSpPr/>
            <p:nvPr/>
          </p:nvSpPr>
          <p:spPr bwMode="auto">
            <a:xfrm>
              <a:off x="429966" y="2275453"/>
              <a:ext cx="1138658" cy="128590"/>
            </a:xfrm>
            <a:prstGeom prst="rect">
              <a:avLst/>
            </a:prstGeom>
            <a:solidFill>
              <a:srgbClr val="0070C0"/>
            </a:solidFill>
            <a:ln w="9525" algn="ctr">
              <a:solidFill>
                <a:srgbClr val="002060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/>
            </a:p>
          </p:txBody>
        </p:sp>
      </p:grpSp>
      <p:sp>
        <p:nvSpPr>
          <p:cNvPr id="102" name="직사각형 101"/>
          <p:cNvSpPr/>
          <p:nvPr/>
        </p:nvSpPr>
        <p:spPr>
          <a:xfrm>
            <a:off x="769512" y="1919919"/>
            <a:ext cx="878447" cy="438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9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5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달성률</a:t>
            </a:r>
            <a:r>
              <a:rPr lang="en-US" altLang="ko-KR" sz="9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}%</a:t>
            </a:r>
          </a:p>
          <a:p>
            <a:pPr algn="ctr"/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프로젝트명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algn="ctr"/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카테고리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}{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기간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416496" y="476672"/>
            <a:ext cx="1944216" cy="2311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진행중인 프로젝트</a:t>
            </a:r>
          </a:p>
        </p:txBody>
      </p:sp>
      <p:sp>
        <p:nvSpPr>
          <p:cNvPr id="133" name="타원 132"/>
          <p:cNvSpPr/>
          <p:nvPr/>
        </p:nvSpPr>
        <p:spPr>
          <a:xfrm>
            <a:off x="264112" y="256490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D1649E8-2239-46CD-9A01-31D2ADC695F2}"/>
              </a:ext>
            </a:extLst>
          </p:cNvPr>
          <p:cNvCxnSpPr/>
          <p:nvPr/>
        </p:nvCxnSpPr>
        <p:spPr>
          <a:xfrm>
            <a:off x="285948" y="2502517"/>
            <a:ext cx="72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CE9153B1-8020-4567-A9E9-C73A833CC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522611"/>
              </p:ext>
            </p:extLst>
          </p:nvPr>
        </p:nvGraphicFramePr>
        <p:xfrm>
          <a:off x="2248022" y="980728"/>
          <a:ext cx="1541714" cy="923516"/>
        </p:xfrm>
        <a:graphic>
          <a:graphicData uri="http://schemas.openxmlformats.org/drawingml/2006/table">
            <a:tbl>
              <a:tblPr/>
              <a:tblGrid>
                <a:gridCol w="1541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3516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131" marR="66131" marT="33065" marB="330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F2DC8EA2-93B6-4E69-9404-ABA80D338055}"/>
              </a:ext>
            </a:extLst>
          </p:cNvPr>
          <p:cNvSpPr/>
          <p:nvPr/>
        </p:nvSpPr>
        <p:spPr>
          <a:xfrm>
            <a:off x="2852243" y="1376784"/>
            <a:ext cx="322204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16BDA65-5245-40B4-8403-BBCB90AF4799}"/>
              </a:ext>
            </a:extLst>
          </p:cNvPr>
          <p:cNvSpPr/>
          <p:nvPr/>
        </p:nvSpPr>
        <p:spPr>
          <a:xfrm>
            <a:off x="2579656" y="1919919"/>
            <a:ext cx="878447" cy="438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9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5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달성률</a:t>
            </a:r>
            <a:r>
              <a:rPr lang="en-US" altLang="ko-KR" sz="9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}%</a:t>
            </a:r>
          </a:p>
          <a:p>
            <a:pPr algn="ctr"/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프로젝트명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algn="ctr"/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카테고리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}{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기간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5698C564-EB57-48B6-8C66-722DEB7EEB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116194"/>
              </p:ext>
            </p:extLst>
          </p:nvPr>
        </p:nvGraphicFramePr>
        <p:xfrm>
          <a:off x="4052326" y="980728"/>
          <a:ext cx="1541714" cy="923516"/>
        </p:xfrm>
        <a:graphic>
          <a:graphicData uri="http://schemas.openxmlformats.org/drawingml/2006/table">
            <a:tbl>
              <a:tblPr/>
              <a:tblGrid>
                <a:gridCol w="1541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3516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131" marR="66131" marT="33065" marB="330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20168EDD-CAE7-4E94-B5D4-443F0DE37518}"/>
              </a:ext>
            </a:extLst>
          </p:cNvPr>
          <p:cNvSpPr/>
          <p:nvPr/>
        </p:nvSpPr>
        <p:spPr>
          <a:xfrm>
            <a:off x="4656547" y="1376784"/>
            <a:ext cx="322204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BA7D23F-3E51-4FD1-81EF-C5541A2352FF}"/>
              </a:ext>
            </a:extLst>
          </p:cNvPr>
          <p:cNvSpPr/>
          <p:nvPr/>
        </p:nvSpPr>
        <p:spPr>
          <a:xfrm>
            <a:off x="4383960" y="1919919"/>
            <a:ext cx="878447" cy="438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9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5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달성률</a:t>
            </a:r>
            <a:r>
              <a:rPr lang="en-US" altLang="ko-KR" sz="9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}%</a:t>
            </a:r>
          </a:p>
          <a:p>
            <a:pPr algn="ctr"/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프로젝트명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algn="ctr"/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카테고리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}{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기간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F4B59148-5A67-4094-9207-18F36FA1C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357485"/>
              </p:ext>
            </p:extLst>
          </p:nvPr>
        </p:nvGraphicFramePr>
        <p:xfrm>
          <a:off x="5859558" y="980728"/>
          <a:ext cx="1541714" cy="923516"/>
        </p:xfrm>
        <a:graphic>
          <a:graphicData uri="http://schemas.openxmlformats.org/drawingml/2006/table">
            <a:tbl>
              <a:tblPr/>
              <a:tblGrid>
                <a:gridCol w="1541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3516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131" marR="66131" marT="33065" marB="330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직사각형 45">
            <a:extLst>
              <a:ext uri="{FF2B5EF4-FFF2-40B4-BE49-F238E27FC236}">
                <a16:creationId xmlns:a16="http://schemas.microsoft.com/office/drawing/2014/main" id="{3E07585E-B7E5-4683-A159-1267BBF8D176}"/>
              </a:ext>
            </a:extLst>
          </p:cNvPr>
          <p:cNvSpPr/>
          <p:nvPr/>
        </p:nvSpPr>
        <p:spPr>
          <a:xfrm>
            <a:off x="6191192" y="1919919"/>
            <a:ext cx="878447" cy="438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9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5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달성률</a:t>
            </a:r>
            <a:r>
              <a:rPr lang="en-US" altLang="ko-KR" sz="9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}%</a:t>
            </a:r>
          </a:p>
          <a:p>
            <a:pPr algn="ctr"/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프로젝트명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algn="ctr"/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카테고리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}{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기간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10D09A-84CA-420C-A3AB-870A1F55516C}"/>
              </a:ext>
            </a:extLst>
          </p:cNvPr>
          <p:cNvSpPr txBox="1"/>
          <p:nvPr/>
        </p:nvSpPr>
        <p:spPr>
          <a:xfrm>
            <a:off x="6810919" y="548680"/>
            <a:ext cx="662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/>
              <a:t>더보기</a:t>
            </a:r>
            <a:r>
              <a:rPr lang="en-US" altLang="ko-KR" sz="1000" b="1" dirty="0"/>
              <a:t>&gt;</a:t>
            </a:r>
            <a:endParaRPr lang="ko-KR" altLang="en-US" sz="1000" b="1" dirty="0"/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31C17B55-1822-48DE-ABE5-45B2624D2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408285"/>
              </p:ext>
            </p:extLst>
          </p:nvPr>
        </p:nvGraphicFramePr>
        <p:xfrm>
          <a:off x="437878" y="3068960"/>
          <a:ext cx="1541714" cy="923516"/>
        </p:xfrm>
        <a:graphic>
          <a:graphicData uri="http://schemas.openxmlformats.org/drawingml/2006/table">
            <a:tbl>
              <a:tblPr/>
              <a:tblGrid>
                <a:gridCol w="1541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3516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131" marR="66131" marT="33065" marB="330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E821BB4-55FC-405A-B305-D08981F76480}"/>
              </a:ext>
            </a:extLst>
          </p:cNvPr>
          <p:cNvCxnSpPr/>
          <p:nvPr/>
        </p:nvCxnSpPr>
        <p:spPr>
          <a:xfrm>
            <a:off x="429966" y="2924944"/>
            <a:ext cx="180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362E5BA-33A1-4EE6-BDBF-D6A0DBBBC5D6}"/>
              </a:ext>
            </a:extLst>
          </p:cNvPr>
          <p:cNvSpPr/>
          <p:nvPr/>
        </p:nvSpPr>
        <p:spPr>
          <a:xfrm>
            <a:off x="1042099" y="3465016"/>
            <a:ext cx="322204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37FB1B5-EC60-45D5-86D6-F011D89EA8A7}"/>
              </a:ext>
            </a:extLst>
          </p:cNvPr>
          <p:cNvSpPr/>
          <p:nvPr/>
        </p:nvSpPr>
        <p:spPr>
          <a:xfrm>
            <a:off x="769512" y="4008151"/>
            <a:ext cx="878447" cy="438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9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5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달성률</a:t>
            </a:r>
            <a:r>
              <a:rPr lang="en-US" altLang="ko-KR" sz="9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}%</a:t>
            </a:r>
          </a:p>
          <a:p>
            <a:pPr algn="ctr"/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프로젝트명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algn="ctr"/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카테고리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}{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기간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5156C87-38D6-403A-AE92-AFA166F01B3E}"/>
              </a:ext>
            </a:extLst>
          </p:cNvPr>
          <p:cNvSpPr/>
          <p:nvPr/>
        </p:nvSpPr>
        <p:spPr>
          <a:xfrm>
            <a:off x="416496" y="2636912"/>
            <a:ext cx="1944216" cy="2311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종료임박 프로젝트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4083EBAA-D096-4E7E-A595-BE9BEE71D913}"/>
              </a:ext>
            </a:extLst>
          </p:cNvPr>
          <p:cNvCxnSpPr/>
          <p:nvPr/>
        </p:nvCxnSpPr>
        <p:spPr>
          <a:xfrm>
            <a:off x="285948" y="4581128"/>
            <a:ext cx="72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57719F1D-150C-4E4B-8DA5-1284FC435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052654"/>
              </p:ext>
            </p:extLst>
          </p:nvPr>
        </p:nvGraphicFramePr>
        <p:xfrm>
          <a:off x="2248022" y="3068960"/>
          <a:ext cx="1541714" cy="923516"/>
        </p:xfrm>
        <a:graphic>
          <a:graphicData uri="http://schemas.openxmlformats.org/drawingml/2006/table">
            <a:tbl>
              <a:tblPr/>
              <a:tblGrid>
                <a:gridCol w="1541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3516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131" marR="66131" marT="33065" marB="330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:a16="http://schemas.microsoft.com/office/drawing/2014/main" id="{9BBEC403-9552-433C-8E0B-9D58867C96FE}"/>
              </a:ext>
            </a:extLst>
          </p:cNvPr>
          <p:cNvSpPr/>
          <p:nvPr/>
        </p:nvSpPr>
        <p:spPr>
          <a:xfrm>
            <a:off x="2852243" y="3465016"/>
            <a:ext cx="322204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CBD32B5-3CB1-4625-B145-A12D45EABF97}"/>
              </a:ext>
            </a:extLst>
          </p:cNvPr>
          <p:cNvSpPr/>
          <p:nvPr/>
        </p:nvSpPr>
        <p:spPr>
          <a:xfrm>
            <a:off x="2579656" y="4008151"/>
            <a:ext cx="878447" cy="438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9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5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달성률</a:t>
            </a:r>
            <a:r>
              <a:rPr lang="en-US" altLang="ko-KR" sz="9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}%</a:t>
            </a:r>
          </a:p>
          <a:p>
            <a:pPr algn="ctr"/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프로젝트명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algn="ctr"/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카테고리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}{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기간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61DD2377-AB99-43D3-BBB8-38BED1702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733743"/>
              </p:ext>
            </p:extLst>
          </p:nvPr>
        </p:nvGraphicFramePr>
        <p:xfrm>
          <a:off x="4052326" y="3068960"/>
          <a:ext cx="1541714" cy="923516"/>
        </p:xfrm>
        <a:graphic>
          <a:graphicData uri="http://schemas.openxmlformats.org/drawingml/2006/table">
            <a:tbl>
              <a:tblPr/>
              <a:tblGrid>
                <a:gridCol w="1541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3516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131" marR="66131" marT="33065" marB="330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직사각형 58">
            <a:extLst>
              <a:ext uri="{FF2B5EF4-FFF2-40B4-BE49-F238E27FC236}">
                <a16:creationId xmlns:a16="http://schemas.microsoft.com/office/drawing/2014/main" id="{6BB624BA-BC9A-4DF0-9824-2879948AD214}"/>
              </a:ext>
            </a:extLst>
          </p:cNvPr>
          <p:cNvSpPr/>
          <p:nvPr/>
        </p:nvSpPr>
        <p:spPr>
          <a:xfrm>
            <a:off x="4656547" y="3465016"/>
            <a:ext cx="322204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162BFEB-2654-4123-842D-E0E784C80EB1}"/>
              </a:ext>
            </a:extLst>
          </p:cNvPr>
          <p:cNvSpPr/>
          <p:nvPr/>
        </p:nvSpPr>
        <p:spPr>
          <a:xfrm>
            <a:off x="4383960" y="4008151"/>
            <a:ext cx="878447" cy="438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9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5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달성률</a:t>
            </a:r>
            <a:r>
              <a:rPr lang="en-US" altLang="ko-KR" sz="9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}%</a:t>
            </a:r>
          </a:p>
          <a:p>
            <a:pPr algn="ctr"/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프로젝트명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algn="ctr"/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카테고리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}{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기간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47C479C7-1657-4F9C-8376-15BE4DFDC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118644"/>
              </p:ext>
            </p:extLst>
          </p:nvPr>
        </p:nvGraphicFramePr>
        <p:xfrm>
          <a:off x="5859558" y="3068960"/>
          <a:ext cx="1541714" cy="923516"/>
        </p:xfrm>
        <a:graphic>
          <a:graphicData uri="http://schemas.openxmlformats.org/drawingml/2006/table">
            <a:tbl>
              <a:tblPr/>
              <a:tblGrid>
                <a:gridCol w="1541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3516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131" marR="66131" marT="33065" marB="330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직사각형 61">
            <a:extLst>
              <a:ext uri="{FF2B5EF4-FFF2-40B4-BE49-F238E27FC236}">
                <a16:creationId xmlns:a16="http://schemas.microsoft.com/office/drawing/2014/main" id="{A3037772-9058-4F37-854C-A0F9998DD3AE}"/>
              </a:ext>
            </a:extLst>
          </p:cNvPr>
          <p:cNvSpPr/>
          <p:nvPr/>
        </p:nvSpPr>
        <p:spPr>
          <a:xfrm>
            <a:off x="6191192" y="4008151"/>
            <a:ext cx="878447" cy="438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9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5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달성률</a:t>
            </a:r>
            <a:r>
              <a:rPr lang="en-US" altLang="ko-KR" sz="95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}%</a:t>
            </a:r>
          </a:p>
          <a:p>
            <a:pPr algn="ctr"/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프로젝트명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algn="ctr"/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카테고리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}{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기간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63BA2B4-1750-4A6D-A2ED-342CC91CF127}"/>
              </a:ext>
            </a:extLst>
          </p:cNvPr>
          <p:cNvSpPr txBox="1"/>
          <p:nvPr/>
        </p:nvSpPr>
        <p:spPr>
          <a:xfrm>
            <a:off x="6810919" y="2706693"/>
            <a:ext cx="662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/>
              <a:t>더보기</a:t>
            </a:r>
            <a:r>
              <a:rPr lang="en-US" altLang="ko-KR" sz="1000" b="1" dirty="0"/>
              <a:t>&gt;</a:t>
            </a:r>
            <a:endParaRPr lang="ko-KR" altLang="en-US" sz="1000" b="1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66E00F7-1225-481C-B55A-93A646ACEB37}"/>
              </a:ext>
            </a:extLst>
          </p:cNvPr>
          <p:cNvSpPr/>
          <p:nvPr/>
        </p:nvSpPr>
        <p:spPr bwMode="auto">
          <a:xfrm>
            <a:off x="2242488" y="6176823"/>
            <a:ext cx="1541714" cy="13474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FC270E1-2F37-4B30-9E02-0DF035C817D8}"/>
              </a:ext>
            </a:extLst>
          </p:cNvPr>
          <p:cNvSpPr/>
          <p:nvPr/>
        </p:nvSpPr>
        <p:spPr bwMode="auto">
          <a:xfrm>
            <a:off x="4046792" y="6176823"/>
            <a:ext cx="1541714" cy="13474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9953AE9-3570-4584-AB73-CD0234CB59BC}"/>
              </a:ext>
            </a:extLst>
          </p:cNvPr>
          <p:cNvSpPr/>
          <p:nvPr/>
        </p:nvSpPr>
        <p:spPr bwMode="auto">
          <a:xfrm>
            <a:off x="5859558" y="6176823"/>
            <a:ext cx="1541714" cy="13474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7276F4E-00F3-4D68-832E-0F716CC9A725}"/>
              </a:ext>
            </a:extLst>
          </p:cNvPr>
          <p:cNvSpPr/>
          <p:nvPr/>
        </p:nvSpPr>
        <p:spPr bwMode="auto">
          <a:xfrm>
            <a:off x="429966" y="6176823"/>
            <a:ext cx="1541714" cy="13474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79231595-D5BE-4FEA-9D2D-687FFACBE726}"/>
              </a:ext>
            </a:extLst>
          </p:cNvPr>
          <p:cNvSpPr/>
          <p:nvPr/>
        </p:nvSpPr>
        <p:spPr>
          <a:xfrm>
            <a:off x="264112" y="471631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D0AD68BB-E422-4A02-9B06-C716BA386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408285"/>
              </p:ext>
            </p:extLst>
          </p:nvPr>
        </p:nvGraphicFramePr>
        <p:xfrm>
          <a:off x="437878" y="5220367"/>
          <a:ext cx="1541714" cy="923516"/>
        </p:xfrm>
        <a:graphic>
          <a:graphicData uri="http://schemas.openxmlformats.org/drawingml/2006/table">
            <a:tbl>
              <a:tblPr/>
              <a:tblGrid>
                <a:gridCol w="1541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3516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131" marR="66131" marT="33065" marB="330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68AD402E-4C18-4024-8D6D-BF2E41EBF7DB}"/>
              </a:ext>
            </a:extLst>
          </p:cNvPr>
          <p:cNvCxnSpPr/>
          <p:nvPr/>
        </p:nvCxnSpPr>
        <p:spPr>
          <a:xfrm>
            <a:off x="429966" y="5076351"/>
            <a:ext cx="180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BA7A3C6-4CE7-474C-A81A-B38BA1E8E7CE}"/>
              </a:ext>
            </a:extLst>
          </p:cNvPr>
          <p:cNvSpPr/>
          <p:nvPr/>
        </p:nvSpPr>
        <p:spPr>
          <a:xfrm>
            <a:off x="1042099" y="5616423"/>
            <a:ext cx="322204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8F5C281-04A3-4818-BE23-725DEB5E9842}"/>
              </a:ext>
            </a:extLst>
          </p:cNvPr>
          <p:cNvSpPr/>
          <p:nvPr/>
        </p:nvSpPr>
        <p:spPr>
          <a:xfrm>
            <a:off x="769512" y="6159558"/>
            <a:ext cx="878447" cy="438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950" b="1" dirty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50" b="1" dirty="0" err="1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달성률</a:t>
            </a:r>
            <a:r>
              <a:rPr lang="en-US" altLang="ko-KR" sz="950" b="1" dirty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}%</a:t>
            </a:r>
          </a:p>
          <a:p>
            <a:pPr algn="ctr"/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프로젝트명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algn="ctr"/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카테고리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}{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기간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CD41204-C4EE-4EBD-B195-4D2EA8A96E41}"/>
              </a:ext>
            </a:extLst>
          </p:cNvPr>
          <p:cNvSpPr/>
          <p:nvPr/>
        </p:nvSpPr>
        <p:spPr>
          <a:xfrm>
            <a:off x="416496" y="4788319"/>
            <a:ext cx="1944216" cy="2311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진행예정 프로젝트</a:t>
            </a: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615BC4D8-ED78-435D-A8D5-55CCE6AF10DB}"/>
              </a:ext>
            </a:extLst>
          </p:cNvPr>
          <p:cNvCxnSpPr/>
          <p:nvPr/>
        </p:nvCxnSpPr>
        <p:spPr>
          <a:xfrm>
            <a:off x="285948" y="6732535"/>
            <a:ext cx="72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id="{3D82726A-5B51-4AFA-B298-2FC333C82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052654"/>
              </p:ext>
            </p:extLst>
          </p:nvPr>
        </p:nvGraphicFramePr>
        <p:xfrm>
          <a:off x="2248022" y="5220367"/>
          <a:ext cx="1541714" cy="923516"/>
        </p:xfrm>
        <a:graphic>
          <a:graphicData uri="http://schemas.openxmlformats.org/drawingml/2006/table">
            <a:tbl>
              <a:tblPr/>
              <a:tblGrid>
                <a:gridCol w="1541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3516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131" marR="66131" marT="33065" marB="330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D4FF812E-583E-44E0-8EF2-C0CA4DDF2795}"/>
              </a:ext>
            </a:extLst>
          </p:cNvPr>
          <p:cNvSpPr/>
          <p:nvPr/>
        </p:nvSpPr>
        <p:spPr>
          <a:xfrm>
            <a:off x="2852243" y="5616423"/>
            <a:ext cx="322204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13B3F18-24A4-4664-99D1-27B02E3DEA3B}"/>
              </a:ext>
            </a:extLst>
          </p:cNvPr>
          <p:cNvSpPr/>
          <p:nvPr/>
        </p:nvSpPr>
        <p:spPr>
          <a:xfrm>
            <a:off x="2579656" y="6159558"/>
            <a:ext cx="878447" cy="438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950" b="1" dirty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50" b="1" dirty="0" err="1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달성률</a:t>
            </a:r>
            <a:r>
              <a:rPr lang="en-US" altLang="ko-KR" sz="950" b="1" dirty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}%</a:t>
            </a:r>
          </a:p>
          <a:p>
            <a:pPr algn="ctr"/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프로젝트명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algn="ctr"/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카테고리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}{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기간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id="{A0833A20-D78B-4D70-BEB8-73024BEE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733743"/>
              </p:ext>
            </p:extLst>
          </p:nvPr>
        </p:nvGraphicFramePr>
        <p:xfrm>
          <a:off x="4052326" y="5220367"/>
          <a:ext cx="1541714" cy="923516"/>
        </p:xfrm>
        <a:graphic>
          <a:graphicData uri="http://schemas.openxmlformats.org/drawingml/2006/table">
            <a:tbl>
              <a:tblPr/>
              <a:tblGrid>
                <a:gridCol w="1541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3516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131" marR="66131" marT="33065" marB="330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B8D55BC-852D-4610-9BC5-CCB9347D9F31}"/>
              </a:ext>
            </a:extLst>
          </p:cNvPr>
          <p:cNvSpPr/>
          <p:nvPr/>
        </p:nvSpPr>
        <p:spPr>
          <a:xfrm>
            <a:off x="4656547" y="5616423"/>
            <a:ext cx="322204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F815CAB-AB02-4A60-8353-9DA293475172}"/>
              </a:ext>
            </a:extLst>
          </p:cNvPr>
          <p:cNvSpPr/>
          <p:nvPr/>
        </p:nvSpPr>
        <p:spPr>
          <a:xfrm>
            <a:off x="4383960" y="6159558"/>
            <a:ext cx="878447" cy="438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950" b="1" dirty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50" b="1" dirty="0" err="1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달성률</a:t>
            </a:r>
            <a:r>
              <a:rPr lang="en-US" altLang="ko-KR" sz="950" b="1" dirty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}%</a:t>
            </a:r>
          </a:p>
          <a:p>
            <a:pPr algn="ctr"/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프로젝트명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algn="ctr"/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카테고리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}{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기간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36DA11AC-BADB-461F-A595-8385692CF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118644"/>
              </p:ext>
            </p:extLst>
          </p:nvPr>
        </p:nvGraphicFramePr>
        <p:xfrm>
          <a:off x="5859558" y="5220367"/>
          <a:ext cx="1541714" cy="923516"/>
        </p:xfrm>
        <a:graphic>
          <a:graphicData uri="http://schemas.openxmlformats.org/drawingml/2006/table">
            <a:tbl>
              <a:tblPr/>
              <a:tblGrid>
                <a:gridCol w="1541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3516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131" marR="66131" marT="33065" marB="330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A198B73-3992-4303-9541-7350D0B920BC}"/>
              </a:ext>
            </a:extLst>
          </p:cNvPr>
          <p:cNvSpPr/>
          <p:nvPr/>
        </p:nvSpPr>
        <p:spPr>
          <a:xfrm>
            <a:off x="6191192" y="6159558"/>
            <a:ext cx="878447" cy="438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950" b="1" dirty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50" b="1" dirty="0" err="1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달성률</a:t>
            </a:r>
            <a:r>
              <a:rPr lang="en-US" altLang="ko-KR" sz="950" b="1" dirty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}%</a:t>
            </a:r>
          </a:p>
          <a:p>
            <a:pPr algn="ctr"/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프로젝트명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algn="ctr"/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카테고리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}{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기간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CB78C47-0E67-4BD9-A72E-55357150BBDB}"/>
              </a:ext>
            </a:extLst>
          </p:cNvPr>
          <p:cNvSpPr txBox="1"/>
          <p:nvPr/>
        </p:nvSpPr>
        <p:spPr>
          <a:xfrm>
            <a:off x="6810919" y="4858100"/>
            <a:ext cx="662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/>
              <a:t>더보기</a:t>
            </a:r>
            <a:r>
              <a:rPr lang="en-US" altLang="ko-KR" sz="1000" b="1" dirty="0"/>
              <a:t>&gt;</a:t>
            </a:r>
            <a:endParaRPr lang="ko-KR" altLang="en-US" sz="1000" b="1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C2F89859-53D6-4240-8FCB-20A60F0769F9}"/>
              </a:ext>
            </a:extLst>
          </p:cNvPr>
          <p:cNvSpPr/>
          <p:nvPr/>
        </p:nvSpPr>
        <p:spPr>
          <a:xfrm>
            <a:off x="6469313" y="1376784"/>
            <a:ext cx="322204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9ED2223-7D27-40D7-8A73-568EC1D56E04}"/>
              </a:ext>
            </a:extLst>
          </p:cNvPr>
          <p:cNvSpPr/>
          <p:nvPr/>
        </p:nvSpPr>
        <p:spPr>
          <a:xfrm>
            <a:off x="6469313" y="3465016"/>
            <a:ext cx="322204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DC51C22-5E1E-4CF8-BE79-9BBAE0C348EA}"/>
              </a:ext>
            </a:extLst>
          </p:cNvPr>
          <p:cNvSpPr/>
          <p:nvPr/>
        </p:nvSpPr>
        <p:spPr>
          <a:xfrm>
            <a:off x="6469313" y="5612875"/>
            <a:ext cx="322204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325302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56676" y="315912"/>
            <a:ext cx="2149324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44688" y="1124744"/>
            <a:ext cx="2207518" cy="755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법인명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상호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에코펀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주식회사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대표자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성명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에코펀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사업자 등록번호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[123-45-67890]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148997" y="1844824"/>
            <a:ext cx="2884123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Copyright 2020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Ecofun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All Rights Reserved.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232920" y="1124744"/>
            <a:ext cx="3307732" cy="755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12345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서울시 노원구 상계동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에코펀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| TEL: (02)1234-1234 / FAX: (02)000-0000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개인정보보호책임자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에코펀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(ecofun@eccofun.co.kr)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푸터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50982" y="1163785"/>
            <a:ext cx="1865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본고딕 KR" panose="020B0500000000000000" pitchFamily="34" charset="-127"/>
                <a:ea typeface="본고딕 KR" panose="020B0500000000000000" pitchFamily="34" charset="-127"/>
              </a:rPr>
              <a:t>EcoFun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본고딕 KR" panose="020B0500000000000000" pitchFamily="34" charset="-127"/>
                <a:ea typeface="본고딕 KR" panose="020B0500000000000000" pitchFamily="34" charset="-127"/>
              </a:rPr>
              <a:t> Project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본고딕 KR" panose="020B0500000000000000" pitchFamily="34" charset="-127"/>
              <a:ea typeface="본고딕 KR" panose="020B0500000000000000" pitchFamily="34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325A897-6CE3-429E-B216-F86814026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433" y="1628832"/>
            <a:ext cx="288000" cy="288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C021F73-5C47-4ADD-AD97-61DB8AC15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972" y="1628832"/>
            <a:ext cx="288000" cy="288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2650F27-5203-4668-9E48-86323FDDD4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512" y="1628832"/>
            <a:ext cx="288000" cy="28800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7AB048-97BF-4750-A4D8-B5C290553D34}"/>
              </a:ext>
            </a:extLst>
          </p:cNvPr>
          <p:cNvCxnSpPr/>
          <p:nvPr/>
        </p:nvCxnSpPr>
        <p:spPr>
          <a:xfrm>
            <a:off x="345288" y="1052736"/>
            <a:ext cx="7200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5990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"/>
  <p:tag name="SMARTOPTIONSCODESIGNATURE" val="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"/>
  <p:tag name="SMARTSETTINGSHASH" val="qc0n8q8OTDWbeCEFVBtR+HYFLWKeTcIyKrVOywWjiD8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"/>
  <p:tag name="SMARTOPTIONSCODESIGNATURE" val="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"/>
  <p:tag name="SMARTSETTINGSHASH" val="qc0n8q8OTDWbeCEFVBtR+HYFLWKeTcIyKrVOywWjiD8=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"/>
  <p:tag name="SMARTOPTIONSCODESIGNATURE" val="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"/>
  <p:tag name="SMARTSETTINGSHASH" val="qc0n8q8OTDWbeCEFVBtR+HYFLWKeTcIyKrVOywWjiD8=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"/>
  <p:tag name="SMARTOPTIONSCODESIGNATURE" val="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"/>
  <p:tag name="SMARTSETTINGSHASH" val="qc0n8q8OTDWbeCEFVBtR+HYFLWKeTcIyKrVOywWjiD8=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"/>
  <p:tag name="SMARTOPTIONSCODESIGNATURE" val="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"/>
  <p:tag name="SMARTSETTINGSHASH" val="qc0n8q8OTDWbeCEFVBtR+HYFLWKeTcIyKrVOywWjiD8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"/>
  <p:tag name="SMARTOPTIONSCODESIGNATURE" val="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"/>
  <p:tag name="SMARTSETTINGSHASH" val="qc0n8q8OTDWbeCEFVBtR+HYFLWKeTcIyKrVOywWjiD8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9525" algn="ctr">
          <a:solidFill>
            <a:schemeClr val="bg1">
              <a:lumMod val="75000"/>
            </a:schemeClr>
          </a:solidFill>
          <a:round/>
          <a:headEnd/>
          <a:tailEnd/>
        </a:ln>
      </a:spPr>
      <a:bodyPr wrap="none" lIns="36000" tIns="36000" rIns="36000" bIns="36000" anchor="ctr"/>
      <a:lstStyle>
        <a:defPPr algn="ctr">
          <a:defRPr sz="1000" dirty="0" smtClean="0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41004</TotalTime>
  <Words>7966</Words>
  <Application>Microsoft Office PowerPoint</Application>
  <PresentationFormat>A4 용지(210x297mm)</PresentationFormat>
  <Paragraphs>2415</Paragraphs>
  <Slides>59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7" baseType="lpstr">
      <vt:lpstr>나눔고딕</vt:lpstr>
      <vt:lpstr>나눔바른고딕</vt:lpstr>
      <vt:lpstr>맑은 고딕</vt:lpstr>
      <vt:lpstr>본고딕 KR</vt:lpstr>
      <vt:lpstr>타이포_씨고딕 120</vt:lpstr>
      <vt:lpstr>Arial</vt:lpstr>
      <vt:lpstr>Wingdings</vt:lpstr>
      <vt:lpstr>Office 테마</vt:lpstr>
      <vt:lpstr>에코펀 프로젝트(EcoFun Project)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7336</cp:lastModifiedBy>
  <cp:revision>2536</cp:revision>
  <cp:lastPrinted>2017-02-07T10:07:29Z</cp:lastPrinted>
  <dcterms:created xsi:type="dcterms:W3CDTF">2016-01-03T07:52:51Z</dcterms:created>
  <dcterms:modified xsi:type="dcterms:W3CDTF">2020-12-14T16:29:35Z</dcterms:modified>
</cp:coreProperties>
</file>