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02" r:id="rId2"/>
    <p:sldId id="328" r:id="rId3"/>
    <p:sldId id="301" r:id="rId4"/>
    <p:sldId id="317" r:id="rId5"/>
    <p:sldId id="316" r:id="rId6"/>
    <p:sldId id="308" r:id="rId7"/>
    <p:sldId id="314" r:id="rId8"/>
    <p:sldId id="307" r:id="rId9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C61F0A42-4845-4836-805D-E0BA9A350A3F}">
          <p14:sldIdLst>
            <p14:sldId id="302"/>
          </p14:sldIdLst>
        </p14:section>
        <p14:section name="사업의 필요성" id="{60F229A8-F3F2-4E27-85E1-E411693034E0}">
          <p14:sldIdLst>
            <p14:sldId id="328"/>
          </p14:sldIdLst>
        </p14:section>
        <p14:section name="웹 쇼핑몰 소개" id="{EDE7F5AB-F683-4BF5-ADB3-A9E198F5BCF2}">
          <p14:sldIdLst>
            <p14:sldId id="301"/>
            <p14:sldId id="317"/>
            <p14:sldId id="316"/>
          </p14:sldIdLst>
        </p14:section>
        <p14:section name="제작 계획" id="{2CF1CC51-133A-46CD-8ED0-741D15955177}">
          <p14:sldIdLst>
            <p14:sldId id="308"/>
            <p14:sldId id="314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56" userDrawn="1">
          <p15:clr>
            <a:srgbClr val="A4A3A4"/>
          </p15:clr>
        </p15:guide>
        <p15:guide id="4" orient="horz" pos="527" userDrawn="1">
          <p15:clr>
            <a:srgbClr val="A4A3A4"/>
          </p15:clr>
        </p15:guide>
        <p15:guide id="5" orient="horz" pos="618" userDrawn="1">
          <p15:clr>
            <a:srgbClr val="A4A3A4"/>
          </p15:clr>
        </p15:guide>
        <p15:guide id="6" pos="2802" userDrawn="1">
          <p15:clr>
            <a:srgbClr val="A4A3A4"/>
          </p15:clr>
        </p15:guide>
        <p15:guide id="7" pos="172" userDrawn="1">
          <p15:clr>
            <a:srgbClr val="A4A3A4"/>
          </p15:clr>
        </p15:guide>
        <p15:guide id="8" orient="horz" pos="1434" userDrawn="1">
          <p15:clr>
            <a:srgbClr val="A4A3A4"/>
          </p15:clr>
        </p15:guide>
        <p15:guide id="9" pos="60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ONGJUN KIM" initials="YK" lastIdx="1" clrIdx="0">
    <p:extLst>
      <p:ext uri="{19B8F6BF-5375-455C-9EA6-DF929625EA0E}">
        <p15:presenceInfo xmlns:p15="http://schemas.microsoft.com/office/powerpoint/2012/main" userId="3f64f6905cb745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6143"/>
    <a:srgbClr val="8FCA30"/>
    <a:srgbClr val="69F189"/>
    <a:srgbClr val="CB2F2F"/>
    <a:srgbClr val="308FCA"/>
    <a:srgbClr val="D95959"/>
    <a:srgbClr val="6EC2E8"/>
    <a:srgbClr val="4CBAD4"/>
    <a:srgbClr val="8C2020"/>
    <a:srgbClr val="3C98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4" autoAdjust="0"/>
    <p:restoredTop sz="94703" autoAdjust="0"/>
  </p:normalViewPr>
  <p:slideViewPr>
    <p:cSldViewPr>
      <p:cViewPr varScale="1">
        <p:scale>
          <a:sx n="108" d="100"/>
          <a:sy n="108" d="100"/>
        </p:scale>
        <p:origin x="1194" y="96"/>
      </p:cViewPr>
      <p:guideLst>
        <p:guide orient="horz" pos="4156"/>
        <p:guide orient="horz" pos="527"/>
        <p:guide orient="horz" pos="618"/>
        <p:guide pos="2802"/>
        <p:guide pos="172"/>
        <p:guide orient="horz" pos="1434"/>
        <p:guide pos="60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14A-4E7C-8910-3318B2C5AD64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014A-4E7C-8910-3318B2C5AD64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014A-4E7C-8910-3318B2C5AD6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 dirty="0"/>
                      <a:t>63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14A-4E7C-8910-3318B2C5AD6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 dirty="0"/>
                      <a:t>68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14A-4E7C-8910-3318B2C5AD6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altLang="ko-KR" dirty="0"/>
                      <a:t>100</a:t>
                    </a:r>
                    <a:r>
                      <a:rPr lang="ko-KR" altLang="en-US" baseline="0" dirty="0"/>
                      <a:t> 이상</a:t>
                    </a:r>
                    <a:endParaRPr lang="ko-KR" alt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14A-4E7C-8910-3318B2C5AD64}"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62634</c:v>
                </c:pt>
                <c:pt idx="1">
                  <c:v>67890</c:v>
                </c:pt>
                <c:pt idx="2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14A-4E7C-8910-3318B2C5AD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243163520"/>
        <c:axId val="243165056"/>
      </c:barChart>
      <c:catAx>
        <c:axId val="24316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rgbClr val="32323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pPr>
            <a:endParaRPr lang="ko-KR"/>
          </a:p>
        </c:txPr>
        <c:crossAx val="243165056"/>
        <c:crosses val="autoZero"/>
        <c:auto val="1"/>
        <c:lblAlgn val="ctr"/>
        <c:lblOffset val="100"/>
        <c:tickMarkSkip val="1"/>
        <c:noMultiLvlLbl val="0"/>
      </c:catAx>
      <c:valAx>
        <c:axId val="243165056"/>
        <c:scaling>
          <c:orientation val="minMax"/>
        </c:scaling>
        <c:delete val="1"/>
        <c:axPos val="l"/>
        <c:numFmt formatCode="#,##0,," sourceLinked="0"/>
        <c:majorTickMark val="out"/>
        <c:minorTickMark val="none"/>
        <c:tickLblPos val="nextTo"/>
        <c:crossAx val="243163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0" i="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9C821-57CB-4768-B929-75DCA810F06F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14EFB-5C1A-4F5D-AB5A-3D5EAC725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984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7144A-3D10-4319-9A89-329E6376F32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8D693-83E2-4202-8522-C4EED18AD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97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5">
            <a:extLst>
              <a:ext uri="{FF2B5EF4-FFF2-40B4-BE49-F238E27FC236}">
                <a16:creationId xmlns:a16="http://schemas.microsoft.com/office/drawing/2014/main" id="{51335591-DB26-4BF8-B746-D05F2581C222}"/>
              </a:ext>
            </a:extLst>
          </p:cNvPr>
          <p:cNvSpPr/>
          <p:nvPr userDrawn="1"/>
        </p:nvSpPr>
        <p:spPr>
          <a:xfrm>
            <a:off x="7473280" y="-1"/>
            <a:ext cx="2432720" cy="6858001"/>
          </a:xfrm>
          <a:custGeom>
            <a:avLst/>
            <a:gdLst>
              <a:gd name="connsiteX0" fmla="*/ 0 w 2936776"/>
              <a:gd name="connsiteY0" fmla="*/ 0 h 6858000"/>
              <a:gd name="connsiteX1" fmla="*/ 2936776 w 2936776"/>
              <a:gd name="connsiteY1" fmla="*/ 0 h 6858000"/>
              <a:gd name="connsiteX2" fmla="*/ 2936776 w 2936776"/>
              <a:gd name="connsiteY2" fmla="*/ 6858000 h 6858000"/>
              <a:gd name="connsiteX3" fmla="*/ 0 w 2936776"/>
              <a:gd name="connsiteY3" fmla="*/ 6858000 h 6858000"/>
              <a:gd name="connsiteX4" fmla="*/ 0 w 2936776"/>
              <a:gd name="connsiteY4" fmla="*/ 0 h 6858000"/>
              <a:gd name="connsiteX0" fmla="*/ 0 w 2936776"/>
              <a:gd name="connsiteY0" fmla="*/ 0 h 6858000"/>
              <a:gd name="connsiteX1" fmla="*/ 2936776 w 2936776"/>
              <a:gd name="connsiteY1" fmla="*/ 0 h 6858000"/>
              <a:gd name="connsiteX2" fmla="*/ 2936776 w 2936776"/>
              <a:gd name="connsiteY2" fmla="*/ 6858000 h 6858000"/>
              <a:gd name="connsiteX3" fmla="*/ 0 w 2936776"/>
              <a:gd name="connsiteY3" fmla="*/ 6858000 h 6858000"/>
              <a:gd name="connsiteX4" fmla="*/ 0 w 2936776"/>
              <a:gd name="connsiteY4" fmla="*/ 0 h 6858000"/>
              <a:gd name="connsiteX0" fmla="*/ 1559169 w 2936776"/>
              <a:gd name="connsiteY0" fmla="*/ 0 h 6858000"/>
              <a:gd name="connsiteX1" fmla="*/ 2936776 w 2936776"/>
              <a:gd name="connsiteY1" fmla="*/ 0 h 6858000"/>
              <a:gd name="connsiteX2" fmla="*/ 2936776 w 2936776"/>
              <a:gd name="connsiteY2" fmla="*/ 6858000 h 6858000"/>
              <a:gd name="connsiteX3" fmla="*/ 0 w 2936776"/>
              <a:gd name="connsiteY3" fmla="*/ 6858000 h 6858000"/>
              <a:gd name="connsiteX4" fmla="*/ 1559169 w 293677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776" h="6858000">
                <a:moveTo>
                  <a:pt x="1559169" y="0"/>
                </a:moveTo>
                <a:lnTo>
                  <a:pt x="2936776" y="0"/>
                </a:lnTo>
                <a:lnTo>
                  <a:pt x="2936776" y="6858000"/>
                </a:lnTo>
                <a:lnTo>
                  <a:pt x="0" y="6858000"/>
                </a:lnTo>
                <a:lnTo>
                  <a:pt x="1559169" y="0"/>
                </a:lnTo>
                <a:close/>
              </a:path>
            </a:pathLst>
          </a:custGeom>
          <a:solidFill>
            <a:srgbClr val="216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78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6"/>
            <a:ext cx="9906000" cy="851757"/>
          </a:xfrm>
          <a:prstGeom prst="rect">
            <a:avLst/>
          </a:prstGeom>
          <a:gradFill flip="none" rotWithShape="1">
            <a:gsLst>
              <a:gs pos="60000">
                <a:schemeClr val="bg1">
                  <a:lumMod val="75000"/>
                </a:schemeClr>
              </a:gs>
              <a:gs pos="100000">
                <a:schemeClr val="bg1">
                  <a:lumMod val="75000"/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65E1-C5BB-472B-AAA4-ABDFC928ACA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29467" y="6356357"/>
            <a:ext cx="641276" cy="365125"/>
          </a:xfrm>
        </p:spPr>
        <p:txBody>
          <a:bodyPr/>
          <a:lstStyle/>
          <a:p>
            <a:fld id="{1D554CBE-AD79-4A73-89D7-6BF06FF2C4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사각형: 둥근 한쪽 모서리 8"/>
          <p:cNvSpPr/>
          <p:nvPr userDrawn="1"/>
        </p:nvSpPr>
        <p:spPr>
          <a:xfrm flipV="1">
            <a:off x="0" y="0"/>
            <a:ext cx="9906000" cy="792000"/>
          </a:xfrm>
          <a:prstGeom prst="round1Rect">
            <a:avLst>
              <a:gd name="adj" fmla="val 50000"/>
            </a:avLst>
          </a:prstGeom>
          <a:gradFill flip="none" rotWithShape="1">
            <a:gsLst>
              <a:gs pos="60000">
                <a:srgbClr val="216143"/>
              </a:gs>
              <a:gs pos="100000">
                <a:srgbClr val="216143">
                  <a:alpha val="4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8492"/>
            <a:ext cx="8568952" cy="472196"/>
          </a:xfrm>
        </p:spPr>
        <p:txBody>
          <a:bodyPr>
            <a:noAutofit/>
          </a:bodyPr>
          <a:lstStyle>
            <a:lvl1pPr algn="l">
              <a:defRPr sz="2800" b="1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4012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365E1-C5BB-472B-AAA4-ABDFC928ACA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54CBE-AD79-4A73-89D7-6BF06FF2C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30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18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7" indent="-342907" algn="l" defTabSz="914418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5" indent="-285756" algn="l" defTabSz="914418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2" indent="-228605" algn="l" defTabSz="914418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1" indent="-228605" algn="l" defTabSz="914418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9" indent="-228605" algn="l" defTabSz="914418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8" indent="-228605" algn="l" defTabSz="914418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8" indent="-228605" algn="l" defTabSz="914418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6" indent="-228605" algn="l" defTabSz="914418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4" indent="-228605" algn="l" defTabSz="914418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8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6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5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4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3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1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0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lalamarket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idx="4294967295"/>
          </p:nvPr>
        </p:nvSpPr>
        <p:spPr>
          <a:xfrm>
            <a:off x="742950" y="2348880"/>
            <a:ext cx="5290170" cy="936104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친환경펀딩</a:t>
            </a:r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사업계획서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1561" y="198884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Bell MT" panose="02020503060305020303" pitchFamily="18" charset="0"/>
              </a:rPr>
              <a:t>Eco Fun Project</a:t>
            </a:r>
            <a:endParaRPr lang="ko-KR" altLang="en-US" dirty="0">
              <a:latin typeface="Bell MT" panose="02020503060305020303" pitchFamily="18" charset="0"/>
            </a:endParaRPr>
          </a:p>
        </p:txBody>
      </p:sp>
      <p:sp>
        <p:nvSpPr>
          <p:cNvPr id="9" name="제목 2"/>
          <p:cNvSpPr txBox="1">
            <a:spLocks/>
          </p:cNvSpPr>
          <p:nvPr/>
        </p:nvSpPr>
        <p:spPr>
          <a:xfrm>
            <a:off x="814958" y="4005065"/>
            <a:ext cx="1905794" cy="534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2020.10.27.</a:t>
            </a:r>
          </a:p>
          <a:p>
            <a:pPr algn="l">
              <a:lnSpc>
                <a:spcPct val="150000"/>
              </a:lnSpc>
            </a:pP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박예슬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이무용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한정환</a:t>
            </a:r>
          </a:p>
        </p:txBody>
      </p:sp>
    </p:spTree>
    <p:extLst>
      <p:ext uri="{BB962C8B-B14F-4D97-AF65-F5344CB8AC3E}">
        <p14:creationId xmlns:p14="http://schemas.microsoft.com/office/powerpoint/2010/main" val="2459826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사업의 필요성</a:t>
            </a:r>
          </a:p>
        </p:txBody>
      </p:sp>
      <p:graphicFrame>
        <p:nvGraphicFramePr>
          <p:cNvPr id="15" name="차트 14"/>
          <p:cNvGraphicFramePr/>
          <p:nvPr>
            <p:extLst>
              <p:ext uri="{D42A27DB-BD31-4B8C-83A1-F6EECF244321}">
                <p14:modId xmlns:p14="http://schemas.microsoft.com/office/powerpoint/2010/main" val="4017148047"/>
              </p:ext>
            </p:extLst>
          </p:nvPr>
        </p:nvGraphicFramePr>
        <p:xfrm>
          <a:off x="632920" y="2276475"/>
          <a:ext cx="3420000" cy="3988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2" name="직사각형 31"/>
          <p:cNvSpPr/>
          <p:nvPr/>
        </p:nvSpPr>
        <p:spPr>
          <a:xfrm>
            <a:off x="4448175" y="2822851"/>
            <a:ext cx="5184774" cy="334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2" indent="-171452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2025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년에 바라보는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년의 국내 생활쓰레기 배출양은 역대 최고치를 기록한 정점으로 역사에 남을 것이라 예측</a:t>
            </a:r>
          </a:p>
          <a:p>
            <a:pPr marL="171452" indent="-171452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발생하는 재활용쓰레기에 대한 활용이 필요해지는 시점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2" indent="-171452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우리나라는 세계적으로 재활용 쓰레기 분류 및 활용이 생활화 되어있고 처리 업체들이 다수 존재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2" indent="-171452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한정된 업체들에 비해 재활용되는 수거 쓰레기는 증가 중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2" indent="-171452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재활용품으로 제품을 제작하는 국내 벤처 기업들의 지원 필요성 부각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632521" y="1124745"/>
            <a:ext cx="8712968" cy="1030570"/>
            <a:chOff x="234904" y="1088486"/>
            <a:chExt cx="8712968" cy="1030570"/>
          </a:xfrm>
        </p:grpSpPr>
        <p:sp>
          <p:nvSpPr>
            <p:cNvPr id="49" name="TextBox 48"/>
            <p:cNvSpPr txBox="1"/>
            <p:nvPr/>
          </p:nvSpPr>
          <p:spPr>
            <a:xfrm>
              <a:off x="872931" y="1350340"/>
              <a:ext cx="7398179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코로나 시대에 발생하는 재활용 쓰레기 활용이 시급</a:t>
              </a:r>
            </a:p>
          </p:txBody>
        </p:sp>
        <p:sp>
          <p:nvSpPr>
            <p:cNvPr id="50" name="자유형 26"/>
            <p:cNvSpPr/>
            <p:nvPr/>
          </p:nvSpPr>
          <p:spPr>
            <a:xfrm>
              <a:off x="234904" y="1432733"/>
              <a:ext cx="387123" cy="303064"/>
            </a:xfrm>
            <a:custGeom>
              <a:avLst/>
              <a:gdLst/>
              <a:ahLst/>
              <a:cxnLst/>
              <a:rect l="l" t="t" r="r" b="b"/>
              <a:pathLst>
                <a:path w="123349" h="96565">
                  <a:moveTo>
                    <a:pt x="115243" y="353"/>
                  </a:moveTo>
                  <a:lnTo>
                    <a:pt x="123349" y="15155"/>
                  </a:lnTo>
                  <a:cubicBezTo>
                    <a:pt x="117945" y="17739"/>
                    <a:pt x="113070" y="20852"/>
                    <a:pt x="108724" y="24494"/>
                  </a:cubicBezTo>
                  <a:cubicBezTo>
                    <a:pt x="104377" y="28136"/>
                    <a:pt x="101381" y="32071"/>
                    <a:pt x="99737" y="36300"/>
                  </a:cubicBezTo>
                  <a:cubicBezTo>
                    <a:pt x="97857" y="40999"/>
                    <a:pt x="99502" y="43936"/>
                    <a:pt x="104671" y="45111"/>
                  </a:cubicBezTo>
                  <a:cubicBezTo>
                    <a:pt x="108665" y="46051"/>
                    <a:pt x="112600" y="48400"/>
                    <a:pt x="116477" y="52159"/>
                  </a:cubicBezTo>
                  <a:cubicBezTo>
                    <a:pt x="120354" y="55918"/>
                    <a:pt x="122292" y="61675"/>
                    <a:pt x="122292" y="69428"/>
                  </a:cubicBezTo>
                  <a:cubicBezTo>
                    <a:pt x="122292" y="72717"/>
                    <a:pt x="121705" y="75948"/>
                    <a:pt x="120530" y="79120"/>
                  </a:cubicBezTo>
                  <a:cubicBezTo>
                    <a:pt x="119355" y="82292"/>
                    <a:pt x="117593" y="85170"/>
                    <a:pt x="115243" y="87754"/>
                  </a:cubicBezTo>
                  <a:cubicBezTo>
                    <a:pt x="112894" y="90339"/>
                    <a:pt x="110016" y="92453"/>
                    <a:pt x="106609" y="94098"/>
                  </a:cubicBezTo>
                  <a:cubicBezTo>
                    <a:pt x="103202" y="95742"/>
                    <a:pt x="99267" y="96565"/>
                    <a:pt x="94803" y="96565"/>
                  </a:cubicBezTo>
                  <a:cubicBezTo>
                    <a:pt x="86580" y="96565"/>
                    <a:pt x="79766" y="93393"/>
                    <a:pt x="74362" y="87049"/>
                  </a:cubicBezTo>
                  <a:cubicBezTo>
                    <a:pt x="68958" y="80706"/>
                    <a:pt x="66256" y="72717"/>
                    <a:pt x="66256" y="63084"/>
                  </a:cubicBezTo>
                  <a:cubicBezTo>
                    <a:pt x="66256" y="48283"/>
                    <a:pt x="70838" y="35595"/>
                    <a:pt x="80001" y="25022"/>
                  </a:cubicBezTo>
                  <a:cubicBezTo>
                    <a:pt x="89164" y="14450"/>
                    <a:pt x="100912" y="6226"/>
                    <a:pt x="115243" y="353"/>
                  </a:cubicBezTo>
                  <a:close/>
                  <a:moveTo>
                    <a:pt x="48988" y="0"/>
                  </a:moveTo>
                  <a:lnTo>
                    <a:pt x="57093" y="14802"/>
                  </a:lnTo>
                  <a:cubicBezTo>
                    <a:pt x="51689" y="17387"/>
                    <a:pt x="46814" y="20500"/>
                    <a:pt x="42468" y="24141"/>
                  </a:cubicBezTo>
                  <a:cubicBezTo>
                    <a:pt x="38121" y="27783"/>
                    <a:pt x="35126" y="31719"/>
                    <a:pt x="33481" y="35948"/>
                  </a:cubicBezTo>
                  <a:cubicBezTo>
                    <a:pt x="31601" y="40647"/>
                    <a:pt x="33246" y="43584"/>
                    <a:pt x="38415" y="44758"/>
                  </a:cubicBezTo>
                  <a:cubicBezTo>
                    <a:pt x="42409" y="45698"/>
                    <a:pt x="46344" y="48048"/>
                    <a:pt x="50221" y="51807"/>
                  </a:cubicBezTo>
                  <a:cubicBezTo>
                    <a:pt x="54098" y="55566"/>
                    <a:pt x="56036" y="61322"/>
                    <a:pt x="56036" y="69076"/>
                  </a:cubicBezTo>
                  <a:cubicBezTo>
                    <a:pt x="56036" y="72365"/>
                    <a:pt x="55449" y="75595"/>
                    <a:pt x="54274" y="78767"/>
                  </a:cubicBezTo>
                  <a:cubicBezTo>
                    <a:pt x="53099" y="81939"/>
                    <a:pt x="51337" y="84817"/>
                    <a:pt x="48988" y="87402"/>
                  </a:cubicBezTo>
                  <a:cubicBezTo>
                    <a:pt x="46638" y="89986"/>
                    <a:pt x="43760" y="92101"/>
                    <a:pt x="40353" y="93745"/>
                  </a:cubicBezTo>
                  <a:cubicBezTo>
                    <a:pt x="36946" y="95390"/>
                    <a:pt x="33011" y="96212"/>
                    <a:pt x="28547" y="96212"/>
                  </a:cubicBezTo>
                  <a:cubicBezTo>
                    <a:pt x="20324" y="96212"/>
                    <a:pt x="13510" y="93041"/>
                    <a:pt x="8106" y="86697"/>
                  </a:cubicBezTo>
                  <a:cubicBezTo>
                    <a:pt x="2702" y="80353"/>
                    <a:pt x="0" y="72365"/>
                    <a:pt x="0" y="62732"/>
                  </a:cubicBezTo>
                  <a:cubicBezTo>
                    <a:pt x="0" y="47930"/>
                    <a:pt x="4582" y="35243"/>
                    <a:pt x="13745" y="24670"/>
                  </a:cubicBezTo>
                  <a:cubicBezTo>
                    <a:pt x="22908" y="14097"/>
                    <a:pt x="34656" y="5874"/>
                    <a:pt x="48988" y="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자유형 27"/>
            <p:cNvSpPr/>
            <p:nvPr/>
          </p:nvSpPr>
          <p:spPr>
            <a:xfrm rot="10800000">
              <a:off x="8560749" y="1516553"/>
              <a:ext cx="387123" cy="303064"/>
            </a:xfrm>
            <a:custGeom>
              <a:avLst/>
              <a:gdLst/>
              <a:ahLst/>
              <a:cxnLst/>
              <a:rect l="l" t="t" r="r" b="b"/>
              <a:pathLst>
                <a:path w="123349" h="96565">
                  <a:moveTo>
                    <a:pt x="115243" y="353"/>
                  </a:moveTo>
                  <a:lnTo>
                    <a:pt x="123349" y="15155"/>
                  </a:lnTo>
                  <a:cubicBezTo>
                    <a:pt x="117945" y="17739"/>
                    <a:pt x="113070" y="20852"/>
                    <a:pt x="108724" y="24494"/>
                  </a:cubicBezTo>
                  <a:cubicBezTo>
                    <a:pt x="104377" y="28136"/>
                    <a:pt x="101381" y="32071"/>
                    <a:pt x="99737" y="36300"/>
                  </a:cubicBezTo>
                  <a:cubicBezTo>
                    <a:pt x="97857" y="40999"/>
                    <a:pt x="99502" y="43936"/>
                    <a:pt x="104671" y="45111"/>
                  </a:cubicBezTo>
                  <a:cubicBezTo>
                    <a:pt x="108665" y="46051"/>
                    <a:pt x="112600" y="48400"/>
                    <a:pt x="116477" y="52159"/>
                  </a:cubicBezTo>
                  <a:cubicBezTo>
                    <a:pt x="120354" y="55918"/>
                    <a:pt x="122292" y="61675"/>
                    <a:pt x="122292" y="69428"/>
                  </a:cubicBezTo>
                  <a:cubicBezTo>
                    <a:pt x="122292" y="72717"/>
                    <a:pt x="121705" y="75948"/>
                    <a:pt x="120530" y="79120"/>
                  </a:cubicBezTo>
                  <a:cubicBezTo>
                    <a:pt x="119355" y="82292"/>
                    <a:pt x="117593" y="85170"/>
                    <a:pt x="115243" y="87754"/>
                  </a:cubicBezTo>
                  <a:cubicBezTo>
                    <a:pt x="112894" y="90339"/>
                    <a:pt x="110016" y="92453"/>
                    <a:pt x="106609" y="94098"/>
                  </a:cubicBezTo>
                  <a:cubicBezTo>
                    <a:pt x="103202" y="95742"/>
                    <a:pt x="99267" y="96565"/>
                    <a:pt x="94803" y="96565"/>
                  </a:cubicBezTo>
                  <a:cubicBezTo>
                    <a:pt x="86580" y="96565"/>
                    <a:pt x="79766" y="93393"/>
                    <a:pt x="74362" y="87049"/>
                  </a:cubicBezTo>
                  <a:cubicBezTo>
                    <a:pt x="68958" y="80706"/>
                    <a:pt x="66256" y="72717"/>
                    <a:pt x="66256" y="63084"/>
                  </a:cubicBezTo>
                  <a:cubicBezTo>
                    <a:pt x="66256" y="48283"/>
                    <a:pt x="70838" y="35595"/>
                    <a:pt x="80001" y="25022"/>
                  </a:cubicBezTo>
                  <a:cubicBezTo>
                    <a:pt x="89164" y="14450"/>
                    <a:pt x="100912" y="6226"/>
                    <a:pt x="115243" y="353"/>
                  </a:cubicBezTo>
                  <a:close/>
                  <a:moveTo>
                    <a:pt x="48988" y="0"/>
                  </a:moveTo>
                  <a:lnTo>
                    <a:pt x="57093" y="14802"/>
                  </a:lnTo>
                  <a:cubicBezTo>
                    <a:pt x="51689" y="17387"/>
                    <a:pt x="46814" y="20500"/>
                    <a:pt x="42468" y="24141"/>
                  </a:cubicBezTo>
                  <a:cubicBezTo>
                    <a:pt x="38121" y="27783"/>
                    <a:pt x="35126" y="31719"/>
                    <a:pt x="33481" y="35948"/>
                  </a:cubicBezTo>
                  <a:cubicBezTo>
                    <a:pt x="31601" y="40647"/>
                    <a:pt x="33246" y="43584"/>
                    <a:pt x="38415" y="44758"/>
                  </a:cubicBezTo>
                  <a:cubicBezTo>
                    <a:pt x="42409" y="45698"/>
                    <a:pt x="46344" y="48048"/>
                    <a:pt x="50221" y="51807"/>
                  </a:cubicBezTo>
                  <a:cubicBezTo>
                    <a:pt x="54098" y="55566"/>
                    <a:pt x="56036" y="61322"/>
                    <a:pt x="56036" y="69076"/>
                  </a:cubicBezTo>
                  <a:cubicBezTo>
                    <a:pt x="56036" y="72365"/>
                    <a:pt x="55449" y="75595"/>
                    <a:pt x="54274" y="78767"/>
                  </a:cubicBezTo>
                  <a:cubicBezTo>
                    <a:pt x="53099" y="81939"/>
                    <a:pt x="51337" y="84817"/>
                    <a:pt x="48988" y="87402"/>
                  </a:cubicBezTo>
                  <a:cubicBezTo>
                    <a:pt x="46638" y="89986"/>
                    <a:pt x="43760" y="92101"/>
                    <a:pt x="40353" y="93745"/>
                  </a:cubicBezTo>
                  <a:cubicBezTo>
                    <a:pt x="36946" y="95390"/>
                    <a:pt x="33011" y="96212"/>
                    <a:pt x="28547" y="96212"/>
                  </a:cubicBezTo>
                  <a:cubicBezTo>
                    <a:pt x="20324" y="96212"/>
                    <a:pt x="13510" y="93041"/>
                    <a:pt x="8106" y="86697"/>
                  </a:cubicBezTo>
                  <a:cubicBezTo>
                    <a:pt x="2702" y="80353"/>
                    <a:pt x="0" y="72365"/>
                    <a:pt x="0" y="62732"/>
                  </a:cubicBezTo>
                  <a:cubicBezTo>
                    <a:pt x="0" y="47930"/>
                    <a:pt x="4582" y="35243"/>
                    <a:pt x="13745" y="24670"/>
                  </a:cubicBezTo>
                  <a:cubicBezTo>
                    <a:pt x="22908" y="14097"/>
                    <a:pt x="34656" y="5874"/>
                    <a:pt x="48988" y="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75046" y="1927465"/>
              <a:ext cx="8560676" cy="191591"/>
            </a:xfrm>
            <a:prstGeom prst="rect">
              <a:avLst/>
            </a:prstGeom>
            <a:effectLst>
              <a:outerShdw blurRad="25400" dist="25400" dir="16200000" rotWithShape="0">
                <a:schemeClr val="bg1"/>
              </a:outerShdw>
            </a:effectLst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046" y="1088486"/>
              <a:ext cx="8560676" cy="191591"/>
            </a:xfrm>
            <a:prstGeom prst="rect">
              <a:avLst/>
            </a:prstGeom>
            <a:effectLst>
              <a:outerShdw blurRad="25400" dist="25400" dir="16200000" rotWithShape="0">
                <a:schemeClr val="bg1"/>
              </a:outerShdw>
            </a:effectLst>
          </p:spPr>
        </p:pic>
      </p:grpSp>
      <p:sp>
        <p:nvSpPr>
          <p:cNvPr id="55" name="직사각형 54"/>
          <p:cNvSpPr/>
          <p:nvPr/>
        </p:nvSpPr>
        <p:spPr>
          <a:xfrm>
            <a:off x="632521" y="6265133"/>
            <a:ext cx="3420399" cy="340093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재활용 발생 현황   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출처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환경부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화살표 연결선 15"/>
          <p:cNvCxnSpPr>
            <a:cxnSpLocks/>
          </p:cNvCxnSpPr>
          <p:nvPr/>
        </p:nvCxnSpPr>
        <p:spPr>
          <a:xfrm flipV="1">
            <a:off x="1640632" y="3645025"/>
            <a:ext cx="360040" cy="72008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</p:cNvCxnSpPr>
          <p:nvPr/>
        </p:nvCxnSpPr>
        <p:spPr>
          <a:xfrm flipV="1">
            <a:off x="2720752" y="2893750"/>
            <a:ext cx="360040" cy="72008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77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EcoFun</a:t>
            </a:r>
            <a:r>
              <a:rPr lang="en-US" altLang="ko-KR" dirty="0"/>
              <a:t> Project</a:t>
            </a:r>
            <a:r>
              <a:rPr lang="ko-KR" altLang="en-US" dirty="0"/>
              <a:t> 소개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9993" y="3212976"/>
            <a:ext cx="317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60" dirty="0">
                <a:latin typeface="Bell MT" panose="02020503060305020303" pitchFamily="18" charset="0"/>
              </a:rPr>
              <a:t>Eco Fun Project</a:t>
            </a:r>
            <a:endParaRPr lang="ko-KR" altLang="en-US" sz="2400" spc="-60" dirty="0">
              <a:latin typeface="Bell MT" panose="02020503060305020303" pitchFamily="18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604465"/>
              </p:ext>
            </p:extLst>
          </p:nvPr>
        </p:nvGraphicFramePr>
        <p:xfrm>
          <a:off x="4448175" y="2852936"/>
          <a:ext cx="5184775" cy="329041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20990">
                  <a:extLst>
                    <a:ext uri="{9D8B030D-6E8A-4147-A177-3AD203B41FA5}">
                      <a16:colId xmlns:a16="http://schemas.microsoft.com/office/drawing/2014/main" val="685935265"/>
                    </a:ext>
                  </a:extLst>
                </a:gridCol>
                <a:gridCol w="3963785">
                  <a:extLst>
                    <a:ext uri="{9D8B030D-6E8A-4147-A177-3AD203B41FA5}">
                      <a16:colId xmlns:a16="http://schemas.microsoft.com/office/drawing/2014/main" val="1320259214"/>
                    </a:ext>
                  </a:extLst>
                </a:gridCol>
              </a:tblGrid>
              <a:tr h="3871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i="0" baseline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에코펀프로젝트</a:t>
                      </a:r>
                      <a:r>
                        <a:rPr lang="en-US" altLang="ko-KR" sz="1400" b="0" i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Eco Fun Project)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510307"/>
                  </a:ext>
                </a:extLst>
              </a:tr>
              <a:tr h="6580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친환경에 관심있는 환경을 생각하는 누구나</a:t>
                      </a:r>
                      <a:endParaRPr lang="en-US" altLang="ko-KR" sz="1400" b="0" i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347715"/>
                  </a:ext>
                </a:extLst>
              </a:tr>
              <a:tr h="3871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i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235194"/>
                  </a:ext>
                </a:extLst>
              </a:tr>
              <a:tr h="1471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취급</a:t>
                      </a:r>
                      <a:endParaRPr lang="en-US" altLang="ko-KR" sz="1400" b="0" i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친환경제품</a:t>
                      </a:r>
                      <a:endParaRPr lang="en-US" altLang="ko-KR" sz="1400" b="0" i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환경에 관련된 기부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367114"/>
                  </a:ext>
                </a:extLst>
              </a:tr>
              <a:tr h="3871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도메인</a:t>
                      </a:r>
                      <a:endParaRPr lang="en-US" altLang="ko-KR" sz="1400" b="0" i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rId2"/>
                        </a:rPr>
                        <a:t>www.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ecofunproject.co.kr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119158"/>
                  </a:ext>
                </a:extLst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672663" y="1124745"/>
            <a:ext cx="8560676" cy="1030570"/>
            <a:chOff x="275046" y="1088486"/>
            <a:chExt cx="8560676" cy="1030570"/>
          </a:xfrm>
        </p:grpSpPr>
        <p:sp>
          <p:nvSpPr>
            <p:cNvPr id="28" name="TextBox 27"/>
            <p:cNvSpPr txBox="1"/>
            <p:nvPr/>
          </p:nvSpPr>
          <p:spPr>
            <a:xfrm>
              <a:off x="1554195" y="1350340"/>
              <a:ext cx="603562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친환경을 실천할 수 있는 프로젝트를 지원</a:t>
              </a:r>
            </a:p>
          </p:txBody>
        </p:sp>
        <p:sp>
          <p:nvSpPr>
            <p:cNvPr id="29" name="자유형 26"/>
            <p:cNvSpPr/>
            <p:nvPr/>
          </p:nvSpPr>
          <p:spPr>
            <a:xfrm>
              <a:off x="1232549" y="1432733"/>
              <a:ext cx="387123" cy="303064"/>
            </a:xfrm>
            <a:custGeom>
              <a:avLst/>
              <a:gdLst/>
              <a:ahLst/>
              <a:cxnLst/>
              <a:rect l="l" t="t" r="r" b="b"/>
              <a:pathLst>
                <a:path w="123349" h="96565">
                  <a:moveTo>
                    <a:pt x="115243" y="353"/>
                  </a:moveTo>
                  <a:lnTo>
                    <a:pt x="123349" y="15155"/>
                  </a:lnTo>
                  <a:cubicBezTo>
                    <a:pt x="117945" y="17739"/>
                    <a:pt x="113070" y="20852"/>
                    <a:pt x="108724" y="24494"/>
                  </a:cubicBezTo>
                  <a:cubicBezTo>
                    <a:pt x="104377" y="28136"/>
                    <a:pt x="101381" y="32071"/>
                    <a:pt x="99737" y="36300"/>
                  </a:cubicBezTo>
                  <a:cubicBezTo>
                    <a:pt x="97857" y="40999"/>
                    <a:pt x="99502" y="43936"/>
                    <a:pt x="104671" y="45111"/>
                  </a:cubicBezTo>
                  <a:cubicBezTo>
                    <a:pt x="108665" y="46051"/>
                    <a:pt x="112600" y="48400"/>
                    <a:pt x="116477" y="52159"/>
                  </a:cubicBezTo>
                  <a:cubicBezTo>
                    <a:pt x="120354" y="55918"/>
                    <a:pt x="122292" y="61675"/>
                    <a:pt x="122292" y="69428"/>
                  </a:cubicBezTo>
                  <a:cubicBezTo>
                    <a:pt x="122292" y="72717"/>
                    <a:pt x="121705" y="75948"/>
                    <a:pt x="120530" y="79120"/>
                  </a:cubicBezTo>
                  <a:cubicBezTo>
                    <a:pt x="119355" y="82292"/>
                    <a:pt x="117593" y="85170"/>
                    <a:pt x="115243" y="87754"/>
                  </a:cubicBezTo>
                  <a:cubicBezTo>
                    <a:pt x="112894" y="90339"/>
                    <a:pt x="110016" y="92453"/>
                    <a:pt x="106609" y="94098"/>
                  </a:cubicBezTo>
                  <a:cubicBezTo>
                    <a:pt x="103202" y="95742"/>
                    <a:pt x="99267" y="96565"/>
                    <a:pt x="94803" y="96565"/>
                  </a:cubicBezTo>
                  <a:cubicBezTo>
                    <a:pt x="86580" y="96565"/>
                    <a:pt x="79766" y="93393"/>
                    <a:pt x="74362" y="87049"/>
                  </a:cubicBezTo>
                  <a:cubicBezTo>
                    <a:pt x="68958" y="80706"/>
                    <a:pt x="66256" y="72717"/>
                    <a:pt x="66256" y="63084"/>
                  </a:cubicBezTo>
                  <a:cubicBezTo>
                    <a:pt x="66256" y="48283"/>
                    <a:pt x="70838" y="35595"/>
                    <a:pt x="80001" y="25022"/>
                  </a:cubicBezTo>
                  <a:cubicBezTo>
                    <a:pt x="89164" y="14450"/>
                    <a:pt x="100912" y="6226"/>
                    <a:pt x="115243" y="353"/>
                  </a:cubicBezTo>
                  <a:close/>
                  <a:moveTo>
                    <a:pt x="48988" y="0"/>
                  </a:moveTo>
                  <a:lnTo>
                    <a:pt x="57093" y="14802"/>
                  </a:lnTo>
                  <a:cubicBezTo>
                    <a:pt x="51689" y="17387"/>
                    <a:pt x="46814" y="20500"/>
                    <a:pt x="42468" y="24141"/>
                  </a:cubicBezTo>
                  <a:cubicBezTo>
                    <a:pt x="38121" y="27783"/>
                    <a:pt x="35126" y="31719"/>
                    <a:pt x="33481" y="35948"/>
                  </a:cubicBezTo>
                  <a:cubicBezTo>
                    <a:pt x="31601" y="40647"/>
                    <a:pt x="33246" y="43584"/>
                    <a:pt x="38415" y="44758"/>
                  </a:cubicBezTo>
                  <a:cubicBezTo>
                    <a:pt x="42409" y="45698"/>
                    <a:pt x="46344" y="48048"/>
                    <a:pt x="50221" y="51807"/>
                  </a:cubicBezTo>
                  <a:cubicBezTo>
                    <a:pt x="54098" y="55566"/>
                    <a:pt x="56036" y="61322"/>
                    <a:pt x="56036" y="69076"/>
                  </a:cubicBezTo>
                  <a:cubicBezTo>
                    <a:pt x="56036" y="72365"/>
                    <a:pt x="55449" y="75595"/>
                    <a:pt x="54274" y="78767"/>
                  </a:cubicBezTo>
                  <a:cubicBezTo>
                    <a:pt x="53099" y="81939"/>
                    <a:pt x="51337" y="84817"/>
                    <a:pt x="48988" y="87402"/>
                  </a:cubicBezTo>
                  <a:cubicBezTo>
                    <a:pt x="46638" y="89986"/>
                    <a:pt x="43760" y="92101"/>
                    <a:pt x="40353" y="93745"/>
                  </a:cubicBezTo>
                  <a:cubicBezTo>
                    <a:pt x="36946" y="95390"/>
                    <a:pt x="33011" y="96212"/>
                    <a:pt x="28547" y="96212"/>
                  </a:cubicBezTo>
                  <a:cubicBezTo>
                    <a:pt x="20324" y="96212"/>
                    <a:pt x="13510" y="93041"/>
                    <a:pt x="8106" y="86697"/>
                  </a:cubicBezTo>
                  <a:cubicBezTo>
                    <a:pt x="2702" y="80353"/>
                    <a:pt x="0" y="72365"/>
                    <a:pt x="0" y="62732"/>
                  </a:cubicBezTo>
                  <a:cubicBezTo>
                    <a:pt x="0" y="47930"/>
                    <a:pt x="4582" y="35243"/>
                    <a:pt x="13745" y="24670"/>
                  </a:cubicBezTo>
                  <a:cubicBezTo>
                    <a:pt x="22908" y="14097"/>
                    <a:pt x="34656" y="5874"/>
                    <a:pt x="48988" y="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 27"/>
            <p:cNvSpPr/>
            <p:nvPr/>
          </p:nvSpPr>
          <p:spPr>
            <a:xfrm rot="10800000">
              <a:off x="7524328" y="1516553"/>
              <a:ext cx="387123" cy="303064"/>
            </a:xfrm>
            <a:custGeom>
              <a:avLst/>
              <a:gdLst/>
              <a:ahLst/>
              <a:cxnLst/>
              <a:rect l="l" t="t" r="r" b="b"/>
              <a:pathLst>
                <a:path w="123349" h="96565">
                  <a:moveTo>
                    <a:pt x="115243" y="353"/>
                  </a:moveTo>
                  <a:lnTo>
                    <a:pt x="123349" y="15155"/>
                  </a:lnTo>
                  <a:cubicBezTo>
                    <a:pt x="117945" y="17739"/>
                    <a:pt x="113070" y="20852"/>
                    <a:pt x="108724" y="24494"/>
                  </a:cubicBezTo>
                  <a:cubicBezTo>
                    <a:pt x="104377" y="28136"/>
                    <a:pt x="101381" y="32071"/>
                    <a:pt x="99737" y="36300"/>
                  </a:cubicBezTo>
                  <a:cubicBezTo>
                    <a:pt x="97857" y="40999"/>
                    <a:pt x="99502" y="43936"/>
                    <a:pt x="104671" y="45111"/>
                  </a:cubicBezTo>
                  <a:cubicBezTo>
                    <a:pt x="108665" y="46051"/>
                    <a:pt x="112600" y="48400"/>
                    <a:pt x="116477" y="52159"/>
                  </a:cubicBezTo>
                  <a:cubicBezTo>
                    <a:pt x="120354" y="55918"/>
                    <a:pt x="122292" y="61675"/>
                    <a:pt x="122292" y="69428"/>
                  </a:cubicBezTo>
                  <a:cubicBezTo>
                    <a:pt x="122292" y="72717"/>
                    <a:pt x="121705" y="75948"/>
                    <a:pt x="120530" y="79120"/>
                  </a:cubicBezTo>
                  <a:cubicBezTo>
                    <a:pt x="119355" y="82292"/>
                    <a:pt x="117593" y="85170"/>
                    <a:pt x="115243" y="87754"/>
                  </a:cubicBezTo>
                  <a:cubicBezTo>
                    <a:pt x="112894" y="90339"/>
                    <a:pt x="110016" y="92453"/>
                    <a:pt x="106609" y="94098"/>
                  </a:cubicBezTo>
                  <a:cubicBezTo>
                    <a:pt x="103202" y="95742"/>
                    <a:pt x="99267" y="96565"/>
                    <a:pt x="94803" y="96565"/>
                  </a:cubicBezTo>
                  <a:cubicBezTo>
                    <a:pt x="86580" y="96565"/>
                    <a:pt x="79766" y="93393"/>
                    <a:pt x="74362" y="87049"/>
                  </a:cubicBezTo>
                  <a:cubicBezTo>
                    <a:pt x="68958" y="80706"/>
                    <a:pt x="66256" y="72717"/>
                    <a:pt x="66256" y="63084"/>
                  </a:cubicBezTo>
                  <a:cubicBezTo>
                    <a:pt x="66256" y="48283"/>
                    <a:pt x="70838" y="35595"/>
                    <a:pt x="80001" y="25022"/>
                  </a:cubicBezTo>
                  <a:cubicBezTo>
                    <a:pt x="89164" y="14450"/>
                    <a:pt x="100912" y="6226"/>
                    <a:pt x="115243" y="353"/>
                  </a:cubicBezTo>
                  <a:close/>
                  <a:moveTo>
                    <a:pt x="48988" y="0"/>
                  </a:moveTo>
                  <a:lnTo>
                    <a:pt x="57093" y="14802"/>
                  </a:lnTo>
                  <a:cubicBezTo>
                    <a:pt x="51689" y="17387"/>
                    <a:pt x="46814" y="20500"/>
                    <a:pt x="42468" y="24141"/>
                  </a:cubicBezTo>
                  <a:cubicBezTo>
                    <a:pt x="38121" y="27783"/>
                    <a:pt x="35126" y="31719"/>
                    <a:pt x="33481" y="35948"/>
                  </a:cubicBezTo>
                  <a:cubicBezTo>
                    <a:pt x="31601" y="40647"/>
                    <a:pt x="33246" y="43584"/>
                    <a:pt x="38415" y="44758"/>
                  </a:cubicBezTo>
                  <a:cubicBezTo>
                    <a:pt x="42409" y="45698"/>
                    <a:pt x="46344" y="48048"/>
                    <a:pt x="50221" y="51807"/>
                  </a:cubicBezTo>
                  <a:cubicBezTo>
                    <a:pt x="54098" y="55566"/>
                    <a:pt x="56036" y="61322"/>
                    <a:pt x="56036" y="69076"/>
                  </a:cubicBezTo>
                  <a:cubicBezTo>
                    <a:pt x="56036" y="72365"/>
                    <a:pt x="55449" y="75595"/>
                    <a:pt x="54274" y="78767"/>
                  </a:cubicBezTo>
                  <a:cubicBezTo>
                    <a:pt x="53099" y="81939"/>
                    <a:pt x="51337" y="84817"/>
                    <a:pt x="48988" y="87402"/>
                  </a:cubicBezTo>
                  <a:cubicBezTo>
                    <a:pt x="46638" y="89986"/>
                    <a:pt x="43760" y="92101"/>
                    <a:pt x="40353" y="93745"/>
                  </a:cubicBezTo>
                  <a:cubicBezTo>
                    <a:pt x="36946" y="95390"/>
                    <a:pt x="33011" y="96212"/>
                    <a:pt x="28547" y="96212"/>
                  </a:cubicBezTo>
                  <a:cubicBezTo>
                    <a:pt x="20324" y="96212"/>
                    <a:pt x="13510" y="93041"/>
                    <a:pt x="8106" y="86697"/>
                  </a:cubicBezTo>
                  <a:cubicBezTo>
                    <a:pt x="2702" y="80353"/>
                    <a:pt x="0" y="72365"/>
                    <a:pt x="0" y="62732"/>
                  </a:cubicBezTo>
                  <a:cubicBezTo>
                    <a:pt x="0" y="47930"/>
                    <a:pt x="4582" y="35243"/>
                    <a:pt x="13745" y="24670"/>
                  </a:cubicBezTo>
                  <a:cubicBezTo>
                    <a:pt x="22908" y="14097"/>
                    <a:pt x="34656" y="5874"/>
                    <a:pt x="48988" y="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75046" y="1927465"/>
              <a:ext cx="8560676" cy="191591"/>
            </a:xfrm>
            <a:prstGeom prst="rect">
              <a:avLst/>
            </a:prstGeom>
            <a:effectLst>
              <a:outerShdw blurRad="25400" dist="25400" dir="16200000" rotWithShape="0">
                <a:schemeClr val="bg1"/>
              </a:outerShdw>
            </a:effectLst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046" y="1088486"/>
              <a:ext cx="8560676" cy="191591"/>
            </a:xfrm>
            <a:prstGeom prst="rect">
              <a:avLst/>
            </a:prstGeom>
            <a:effectLst>
              <a:outerShdw blurRad="25400" dist="25400" dir="16200000" rotWithShape="0">
                <a:schemeClr val="bg1"/>
              </a:outerShdw>
            </a:effectLst>
          </p:spPr>
        </p:pic>
      </p:grpSp>
      <p:sp>
        <p:nvSpPr>
          <p:cNvPr id="37" name="직사각형 36"/>
          <p:cNvSpPr/>
          <p:nvPr/>
        </p:nvSpPr>
        <p:spPr>
          <a:xfrm>
            <a:off x="522514" y="4581128"/>
            <a:ext cx="3566390" cy="154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Aft>
                <a:spcPts val="1200"/>
              </a:spcAft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친환경을 직접 실천할 수 있는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펀딩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사이트로 환경을 주제로 제품을 만들어 판매하는 벤처기업을 지원하고 지원이 필요한 이슈가 생길 때 기부프로젝트를 오픈하여 지원할 수 있는 창구로 활용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18031" y="4495168"/>
            <a:ext cx="216000" cy="0"/>
          </a:xfrm>
          <a:prstGeom prst="line">
            <a:avLst/>
          </a:prstGeom>
          <a:ln w="28575">
            <a:solidFill>
              <a:srgbClr val="CB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00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EcoFun</a:t>
            </a:r>
            <a:r>
              <a:rPr lang="en-US" altLang="ko-KR" dirty="0"/>
              <a:t> Project</a:t>
            </a:r>
            <a:r>
              <a:rPr lang="ko-KR" altLang="en-US" dirty="0"/>
              <a:t> 특징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669158" y="1336934"/>
            <a:ext cx="3892354" cy="857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환경벤처기업의 제품을 후원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하는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환경주제에 대한 기부를 할 수 있는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기부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두가지로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기부는 환경재단과 함께합니다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.)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6728570" y="4005217"/>
            <a:ext cx="1368000" cy="1368000"/>
            <a:chOff x="2000824" y="3393869"/>
            <a:chExt cx="1368000" cy="1368000"/>
          </a:xfrm>
        </p:grpSpPr>
        <p:sp>
          <p:nvSpPr>
            <p:cNvPr id="14" name="타원 13"/>
            <p:cNvSpPr/>
            <p:nvPr/>
          </p:nvSpPr>
          <p:spPr>
            <a:xfrm>
              <a:off x="2000824" y="3393869"/>
              <a:ext cx="1368000" cy="136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pic>
          <p:nvPicPr>
            <p:cNvPr id="15" name="그래픽 14" descr="상점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27624" y="3468811"/>
              <a:ext cx="914400" cy="914400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2108824" y="4319402"/>
              <a:ext cx="1152000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14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기부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681643" y="4005217"/>
            <a:ext cx="1368000" cy="1368000"/>
            <a:chOff x="5673080" y="3393869"/>
            <a:chExt cx="1368000" cy="1368000"/>
          </a:xfrm>
        </p:grpSpPr>
        <p:sp>
          <p:nvSpPr>
            <p:cNvPr id="17" name="타원 16"/>
            <p:cNvSpPr/>
            <p:nvPr/>
          </p:nvSpPr>
          <p:spPr>
            <a:xfrm>
              <a:off x="5673080" y="3393869"/>
              <a:ext cx="1368000" cy="136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pic>
          <p:nvPicPr>
            <p:cNvPr id="18" name="그래픽 17" descr="상점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99880" y="3468811"/>
              <a:ext cx="914400" cy="914400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5781080" y="4319402"/>
              <a:ext cx="1152000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1400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펀딩</a:t>
              </a:r>
              <a:endPara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745642" y="5513399"/>
            <a:ext cx="8167797" cy="598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기본적으로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펀딩과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기부는 모두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펀딩에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올라갑니다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항목을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펀딩과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기부로 구분하여 기부일 경우 익명과 기명 모두 가능하며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펀딩의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경우 지정된 기간동안 해당 제품의 후원을 참여할 수 있습니다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4140938" y="1124897"/>
            <a:ext cx="1368000" cy="1368000"/>
            <a:chOff x="4251276" y="937665"/>
            <a:chExt cx="1368000" cy="1368000"/>
          </a:xfrm>
        </p:grpSpPr>
        <p:sp>
          <p:nvSpPr>
            <p:cNvPr id="40" name="타원 39"/>
            <p:cNvSpPr/>
            <p:nvPr/>
          </p:nvSpPr>
          <p:spPr>
            <a:xfrm>
              <a:off x="4251276" y="937665"/>
              <a:ext cx="1368000" cy="136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359276" y="1762463"/>
              <a:ext cx="1152000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ko-KR" sz="14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EFP</a:t>
              </a:r>
              <a:endPara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9" name="연결선: 꺾임 8"/>
          <p:cNvCxnSpPr>
            <a:cxnSpLocks/>
            <a:stCxn id="40" idx="4"/>
            <a:endCxn id="14" idx="0"/>
          </p:cNvCxnSpPr>
          <p:nvPr/>
        </p:nvCxnSpPr>
        <p:spPr>
          <a:xfrm rot="16200000" flipH="1">
            <a:off x="5362594" y="1955241"/>
            <a:ext cx="1512320" cy="2587632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/>
          <p:cNvCxnSpPr>
            <a:cxnSpLocks/>
            <a:stCxn id="40" idx="4"/>
            <a:endCxn id="17" idx="0"/>
          </p:cNvCxnSpPr>
          <p:nvPr/>
        </p:nvCxnSpPr>
        <p:spPr>
          <a:xfrm rot="5400000">
            <a:off x="2839131" y="2019410"/>
            <a:ext cx="1512320" cy="245929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B02E3B-3145-4B81-B32C-A04CE54081A1}"/>
              </a:ext>
            </a:extLst>
          </p:cNvPr>
          <p:cNvSpPr/>
          <p:nvPr/>
        </p:nvSpPr>
        <p:spPr>
          <a:xfrm>
            <a:off x="4140938" y="1177716"/>
            <a:ext cx="1368000" cy="911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ECO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83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EcoFun</a:t>
            </a:r>
            <a:r>
              <a:rPr lang="en-US" altLang="ko-KR" dirty="0"/>
              <a:t> Project</a:t>
            </a:r>
            <a:r>
              <a:rPr lang="ko-KR" altLang="en-US" dirty="0"/>
              <a:t> 이용 방법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71AEF9F-0F4E-4321-97AF-655068EDA38E}"/>
              </a:ext>
            </a:extLst>
          </p:cNvPr>
          <p:cNvGrpSpPr/>
          <p:nvPr/>
        </p:nvGrpSpPr>
        <p:grpSpPr>
          <a:xfrm>
            <a:off x="3292979" y="1759314"/>
            <a:ext cx="1368000" cy="1368000"/>
            <a:chOff x="3292979" y="1471282"/>
            <a:chExt cx="1368000" cy="1368000"/>
          </a:xfrm>
        </p:grpSpPr>
        <p:sp>
          <p:nvSpPr>
            <p:cNvPr id="15" name="타원 14"/>
            <p:cNvSpPr/>
            <p:nvPr/>
          </p:nvSpPr>
          <p:spPr>
            <a:xfrm>
              <a:off x="3292979" y="1471282"/>
              <a:ext cx="1368000" cy="136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pic>
          <p:nvPicPr>
            <p:cNvPr id="28" name="그래픽 27" descr="상점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9780" y="1546224"/>
              <a:ext cx="914401" cy="914401"/>
            </a:xfrm>
            <a:prstGeom prst="rect">
              <a:avLst/>
            </a:prstGeom>
          </p:spPr>
        </p:pic>
        <p:sp>
          <p:nvSpPr>
            <p:cNvPr id="31" name="직사각형 30"/>
            <p:cNvSpPr/>
            <p:nvPr/>
          </p:nvSpPr>
          <p:spPr>
            <a:xfrm>
              <a:off x="3400979" y="2396817"/>
              <a:ext cx="1152000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1400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펀딩</a:t>
              </a:r>
              <a:endPara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A56BB3A-1C6A-4751-AE8B-2DDB2878FC97}"/>
              </a:ext>
            </a:extLst>
          </p:cNvPr>
          <p:cNvGrpSpPr/>
          <p:nvPr/>
        </p:nvGrpSpPr>
        <p:grpSpPr>
          <a:xfrm>
            <a:off x="5949316" y="1340768"/>
            <a:ext cx="806861" cy="799128"/>
            <a:chOff x="-3991700" y="5324491"/>
            <a:chExt cx="806861" cy="799128"/>
          </a:xfrm>
        </p:grpSpPr>
        <p:sp>
          <p:nvSpPr>
            <p:cNvPr id="51" name="타원 50"/>
            <p:cNvSpPr/>
            <p:nvPr/>
          </p:nvSpPr>
          <p:spPr>
            <a:xfrm>
              <a:off x="-3991700" y="5324491"/>
              <a:ext cx="806861" cy="7991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pic>
          <p:nvPicPr>
            <p:cNvPr id="50" name="그래픽 49" descr="사용자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3880549" y="5426510"/>
              <a:ext cx="584557" cy="584557"/>
            </a:xfrm>
            <a:prstGeom prst="rect">
              <a:avLst/>
            </a:prstGeom>
          </p:spPr>
        </p:pic>
      </p:grpSp>
      <p:cxnSp>
        <p:nvCxnSpPr>
          <p:cNvPr id="58" name="직선 화살표 연결선 57"/>
          <p:cNvCxnSpPr>
            <a:cxnSpLocks/>
            <a:stCxn id="41" idx="6"/>
            <a:endCxn id="15" idx="2"/>
          </p:cNvCxnSpPr>
          <p:nvPr/>
        </p:nvCxnSpPr>
        <p:spPr>
          <a:xfrm flipV="1">
            <a:off x="2436524" y="2443314"/>
            <a:ext cx="856455" cy="142183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cxnSpLocks/>
            <a:stCxn id="15" idx="6"/>
            <a:endCxn id="51" idx="2"/>
          </p:cNvCxnSpPr>
          <p:nvPr/>
        </p:nvCxnSpPr>
        <p:spPr>
          <a:xfrm flipV="1">
            <a:off x="4660979" y="1740332"/>
            <a:ext cx="1288337" cy="70298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EB51A95-54B8-41EB-BD5A-D73CE50D7DA6}"/>
              </a:ext>
            </a:extLst>
          </p:cNvPr>
          <p:cNvGrpSpPr/>
          <p:nvPr/>
        </p:nvGrpSpPr>
        <p:grpSpPr>
          <a:xfrm>
            <a:off x="7617296" y="1441631"/>
            <a:ext cx="1557060" cy="792669"/>
            <a:chOff x="1879783" y="7254581"/>
            <a:chExt cx="1557060" cy="792669"/>
          </a:xfrm>
        </p:grpSpPr>
        <p:sp>
          <p:nvSpPr>
            <p:cNvPr id="68" name="직사각형 67"/>
            <p:cNvSpPr/>
            <p:nvPr/>
          </p:nvSpPr>
          <p:spPr>
            <a:xfrm>
              <a:off x="1879783" y="7739473"/>
              <a:ext cx="15570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상품 수령</a:t>
              </a:r>
              <a:endPara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70" name="그래픽 69" descr="태그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93830" y="7254581"/>
              <a:ext cx="540001" cy="540001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5BCF84-2C6F-4168-8843-409C7C84FDF0}"/>
              </a:ext>
            </a:extLst>
          </p:cNvPr>
          <p:cNvGrpSpPr/>
          <p:nvPr/>
        </p:nvGrpSpPr>
        <p:grpSpPr>
          <a:xfrm>
            <a:off x="1068524" y="3146417"/>
            <a:ext cx="1368000" cy="1402727"/>
            <a:chOff x="485890" y="6320628"/>
            <a:chExt cx="1368000" cy="1402727"/>
          </a:xfrm>
        </p:grpSpPr>
        <p:sp>
          <p:nvSpPr>
            <p:cNvPr id="41" name="타원 40"/>
            <p:cNvSpPr/>
            <p:nvPr/>
          </p:nvSpPr>
          <p:spPr>
            <a:xfrm>
              <a:off x="485890" y="6355355"/>
              <a:ext cx="1368000" cy="136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pic>
          <p:nvPicPr>
            <p:cNvPr id="24" name="그래픽 23" descr="사용자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2520" y="6320628"/>
              <a:ext cx="1074743" cy="1074743"/>
            </a:xfrm>
            <a:prstGeom prst="rect">
              <a:avLst/>
            </a:prstGeom>
          </p:spPr>
        </p:pic>
        <p:sp>
          <p:nvSpPr>
            <p:cNvPr id="36" name="직사각형 35"/>
            <p:cNvSpPr/>
            <p:nvPr/>
          </p:nvSpPr>
          <p:spPr>
            <a:xfrm>
              <a:off x="597978" y="7280890"/>
              <a:ext cx="1152000" cy="307777"/>
            </a:xfrm>
            <a:prstGeom prst="rect">
              <a:avLst/>
            </a:prstGeom>
            <a:solidFill>
              <a:srgbClr val="CB2F2F"/>
            </a:solidFill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14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이용자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49A081A-FB22-4197-94E7-969A7A2635ED}"/>
              </a:ext>
            </a:extLst>
          </p:cNvPr>
          <p:cNvGrpSpPr/>
          <p:nvPr/>
        </p:nvGrpSpPr>
        <p:grpSpPr>
          <a:xfrm>
            <a:off x="3292979" y="4581280"/>
            <a:ext cx="1368000" cy="1368000"/>
            <a:chOff x="3292979" y="1471282"/>
            <a:chExt cx="1368000" cy="1368000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25CB0F7-858C-4AAA-BAC4-DE75C085C2F3}"/>
                </a:ext>
              </a:extLst>
            </p:cNvPr>
            <p:cNvSpPr/>
            <p:nvPr/>
          </p:nvSpPr>
          <p:spPr>
            <a:xfrm>
              <a:off x="3292979" y="1471282"/>
              <a:ext cx="1368000" cy="136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pic>
          <p:nvPicPr>
            <p:cNvPr id="42" name="그래픽 41" descr="상점">
              <a:extLst>
                <a:ext uri="{FF2B5EF4-FFF2-40B4-BE49-F238E27FC236}">
                  <a16:creationId xmlns:a16="http://schemas.microsoft.com/office/drawing/2014/main" id="{10C649A0-6FB4-43C1-ADAE-55BAD1BBF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9780" y="1546224"/>
              <a:ext cx="914401" cy="914401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5C091A2-7DA0-452C-934B-B5DF1FF50906}"/>
                </a:ext>
              </a:extLst>
            </p:cNvPr>
            <p:cNvSpPr/>
            <p:nvPr/>
          </p:nvSpPr>
          <p:spPr>
            <a:xfrm>
              <a:off x="3400979" y="2396817"/>
              <a:ext cx="1152000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14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기부</a:t>
              </a:r>
            </a:p>
          </p:txBody>
        </p: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8D84931-DA55-4605-B93F-707DBA5B61D6}"/>
              </a:ext>
            </a:extLst>
          </p:cNvPr>
          <p:cNvCxnSpPr>
            <a:cxnSpLocks/>
            <a:stCxn id="41" idx="6"/>
            <a:endCxn id="40" idx="2"/>
          </p:cNvCxnSpPr>
          <p:nvPr/>
        </p:nvCxnSpPr>
        <p:spPr>
          <a:xfrm>
            <a:off x="2436524" y="3865144"/>
            <a:ext cx="856455" cy="140013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2238311-6DD6-4C4A-98E4-14475223556B}"/>
              </a:ext>
            </a:extLst>
          </p:cNvPr>
          <p:cNvGrpSpPr/>
          <p:nvPr/>
        </p:nvGrpSpPr>
        <p:grpSpPr>
          <a:xfrm>
            <a:off x="5949316" y="4862120"/>
            <a:ext cx="806861" cy="799128"/>
            <a:chOff x="-3991700" y="5324491"/>
            <a:chExt cx="806861" cy="799128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6FD72AA8-F45C-4366-8940-4C52422E0D64}"/>
                </a:ext>
              </a:extLst>
            </p:cNvPr>
            <p:cNvSpPr/>
            <p:nvPr/>
          </p:nvSpPr>
          <p:spPr>
            <a:xfrm>
              <a:off x="-3991700" y="5324491"/>
              <a:ext cx="806861" cy="7991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pic>
          <p:nvPicPr>
            <p:cNvPr id="62" name="그래픽 61" descr="사용자">
              <a:extLst>
                <a:ext uri="{FF2B5EF4-FFF2-40B4-BE49-F238E27FC236}">
                  <a16:creationId xmlns:a16="http://schemas.microsoft.com/office/drawing/2014/main" id="{1C07CA03-A69C-4060-B85D-35F56323F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3880549" y="5426510"/>
              <a:ext cx="584557" cy="584557"/>
            </a:xfrm>
            <a:prstGeom prst="rect">
              <a:avLst/>
            </a:prstGeom>
          </p:spPr>
        </p:pic>
      </p:grp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27BCA82-3342-44BE-8FE5-2EE74F9F1CAF}"/>
              </a:ext>
            </a:extLst>
          </p:cNvPr>
          <p:cNvCxnSpPr>
            <a:cxnSpLocks/>
            <a:stCxn id="40" idx="6"/>
            <a:endCxn id="59" idx="2"/>
          </p:cNvCxnSpPr>
          <p:nvPr/>
        </p:nvCxnSpPr>
        <p:spPr>
          <a:xfrm flipV="1">
            <a:off x="4660979" y="5261684"/>
            <a:ext cx="1288337" cy="359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83C30A1-4D2D-4E75-9066-CBD16C162CEA}"/>
              </a:ext>
            </a:extLst>
          </p:cNvPr>
          <p:cNvCxnSpPr>
            <a:cxnSpLocks/>
            <a:stCxn id="51" idx="6"/>
          </p:cNvCxnSpPr>
          <p:nvPr/>
        </p:nvCxnSpPr>
        <p:spPr>
          <a:xfrm>
            <a:off x="6756177" y="1740332"/>
            <a:ext cx="1119226" cy="215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46D75FA-B2B5-4C1F-9C96-AF0E6B9A4CE2}"/>
              </a:ext>
            </a:extLst>
          </p:cNvPr>
          <p:cNvSpPr/>
          <p:nvPr/>
        </p:nvSpPr>
        <p:spPr>
          <a:xfrm>
            <a:off x="5927204" y="1938755"/>
            <a:ext cx="11770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완료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60F293A9-CFF1-4FBB-8FF6-3C07B610CDFA}"/>
              </a:ext>
            </a:extLst>
          </p:cNvPr>
          <p:cNvGrpSpPr/>
          <p:nvPr/>
        </p:nvGrpSpPr>
        <p:grpSpPr>
          <a:xfrm>
            <a:off x="5949316" y="2630116"/>
            <a:ext cx="806861" cy="799128"/>
            <a:chOff x="-3991700" y="5324491"/>
            <a:chExt cx="806861" cy="799128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5E47823D-07A3-48DA-B952-71536300DD08}"/>
                </a:ext>
              </a:extLst>
            </p:cNvPr>
            <p:cNvSpPr/>
            <p:nvPr/>
          </p:nvSpPr>
          <p:spPr>
            <a:xfrm>
              <a:off x="-3991700" y="5324491"/>
              <a:ext cx="806861" cy="7991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pic>
          <p:nvPicPr>
            <p:cNvPr id="76" name="그래픽 75" descr="사용자">
              <a:extLst>
                <a:ext uri="{FF2B5EF4-FFF2-40B4-BE49-F238E27FC236}">
                  <a16:creationId xmlns:a16="http://schemas.microsoft.com/office/drawing/2014/main" id="{AF3B4EB8-70E6-4F86-B1E5-9E65DC1AF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3880549" y="5426510"/>
              <a:ext cx="584557" cy="584557"/>
            </a:xfrm>
            <a:prstGeom prst="rect">
              <a:avLst/>
            </a:prstGeom>
          </p:spPr>
        </p:pic>
      </p:grp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EEF0381-5712-4409-A634-596EE976857B}"/>
              </a:ext>
            </a:extLst>
          </p:cNvPr>
          <p:cNvCxnSpPr>
            <a:cxnSpLocks/>
            <a:stCxn id="75" idx="6"/>
          </p:cNvCxnSpPr>
          <p:nvPr/>
        </p:nvCxnSpPr>
        <p:spPr>
          <a:xfrm>
            <a:off x="6756177" y="3029680"/>
            <a:ext cx="1119226" cy="215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AD45DD1A-DC7D-406E-AEBA-71FA9EB55450}"/>
              </a:ext>
            </a:extLst>
          </p:cNvPr>
          <p:cNvCxnSpPr>
            <a:cxnSpLocks/>
            <a:stCxn id="15" idx="6"/>
            <a:endCxn id="75" idx="2"/>
          </p:cNvCxnSpPr>
          <p:nvPr/>
        </p:nvCxnSpPr>
        <p:spPr>
          <a:xfrm>
            <a:off x="4660979" y="2443314"/>
            <a:ext cx="1288337" cy="58636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6D97399-784B-45AB-B99C-900681B92BAD}"/>
              </a:ext>
            </a:extLst>
          </p:cNvPr>
          <p:cNvCxnSpPr>
            <a:cxnSpLocks/>
            <a:endCxn id="75" idx="3"/>
          </p:cNvCxnSpPr>
          <p:nvPr/>
        </p:nvCxnSpPr>
        <p:spPr>
          <a:xfrm flipH="1">
            <a:off x="6067478" y="2742500"/>
            <a:ext cx="577546" cy="569714"/>
          </a:xfrm>
          <a:prstGeom prst="line">
            <a:avLst/>
          </a:prstGeom>
          <a:ln w="476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33C927A-FEC3-44A0-A25F-70A574D6B17C}"/>
              </a:ext>
            </a:extLst>
          </p:cNvPr>
          <p:cNvSpPr/>
          <p:nvPr/>
        </p:nvSpPr>
        <p:spPr>
          <a:xfrm>
            <a:off x="5927204" y="3228103"/>
            <a:ext cx="11770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실패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1222FF7-9949-4794-B02D-247B68969C58}"/>
              </a:ext>
            </a:extLst>
          </p:cNvPr>
          <p:cNvSpPr/>
          <p:nvPr/>
        </p:nvSpPr>
        <p:spPr>
          <a:xfrm>
            <a:off x="7985244" y="2880848"/>
            <a:ext cx="11770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비용 환불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0715CFC-5817-41FD-A265-E269229404B6}"/>
              </a:ext>
            </a:extLst>
          </p:cNvPr>
          <p:cNvSpPr/>
          <p:nvPr/>
        </p:nvSpPr>
        <p:spPr>
          <a:xfrm>
            <a:off x="5927204" y="5516361"/>
            <a:ext cx="11770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기부 완료</a:t>
            </a:r>
          </a:p>
        </p:txBody>
      </p:sp>
    </p:spTree>
    <p:extLst>
      <p:ext uri="{BB962C8B-B14F-4D97-AF65-F5344CB8AC3E}">
        <p14:creationId xmlns:p14="http://schemas.microsoft.com/office/powerpoint/2010/main" val="387355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디자인 계획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041232" y="3284980"/>
            <a:ext cx="432049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617296" y="3239106"/>
            <a:ext cx="17281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000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000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040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41232" y="3725740"/>
            <a:ext cx="432049" cy="216024"/>
          </a:xfrm>
          <a:prstGeom prst="rect">
            <a:avLst/>
          </a:prstGeom>
          <a:solidFill>
            <a:srgbClr val="E6E6E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617296" y="3679866"/>
            <a:ext cx="1872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230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230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230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41232" y="4166498"/>
            <a:ext cx="432049" cy="216024"/>
          </a:xfrm>
          <a:prstGeom prst="rect">
            <a:avLst/>
          </a:prstGeom>
          <a:solidFill>
            <a:srgbClr val="F8F2E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617296" y="4120624"/>
            <a:ext cx="1872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R2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48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242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230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041232" y="4607257"/>
            <a:ext cx="432049" cy="21602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617296" y="4561383"/>
            <a:ext cx="1872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255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255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255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97217" y="1524399"/>
            <a:ext cx="2735733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흰색과 검정을 기본으로 하되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파스텔 색상 사용</a:t>
            </a:r>
          </a:p>
        </p:txBody>
      </p:sp>
      <p:sp>
        <p:nvSpPr>
          <p:cNvPr id="16" name="사각형: 둥근 모서리 15"/>
          <p:cNvSpPr/>
          <p:nvPr/>
        </p:nvSpPr>
        <p:spPr>
          <a:xfrm>
            <a:off x="6933360" y="1180466"/>
            <a:ext cx="827952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콘셉트</a:t>
            </a:r>
          </a:p>
        </p:txBody>
      </p:sp>
      <p:sp>
        <p:nvSpPr>
          <p:cNvPr id="17" name="사각형: 둥근 모서리 16"/>
          <p:cNvSpPr/>
          <p:nvPr/>
        </p:nvSpPr>
        <p:spPr>
          <a:xfrm>
            <a:off x="6933360" y="2852936"/>
            <a:ext cx="683936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색상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8B36F9-E974-4281-8DC7-ED806BA0A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848" y="1180466"/>
            <a:ext cx="2492014" cy="536741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C473348-D783-4A42-8284-AEB9FFDFD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25" y="1103696"/>
            <a:ext cx="2751855" cy="536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마케팅 계획</a:t>
            </a:r>
          </a:p>
        </p:txBody>
      </p:sp>
      <p:sp>
        <p:nvSpPr>
          <p:cNvPr id="23" name="모서리가 둥근 직사각형 6"/>
          <p:cNvSpPr/>
          <p:nvPr/>
        </p:nvSpPr>
        <p:spPr>
          <a:xfrm>
            <a:off x="2476068" y="1124748"/>
            <a:ext cx="6221348" cy="951681"/>
          </a:xfrm>
          <a:prstGeom prst="roundRect">
            <a:avLst>
              <a:gd name="adj" fmla="val 2779"/>
            </a:avLst>
          </a:prstGeom>
          <a:ln>
            <a:noFill/>
          </a:ln>
        </p:spPr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방문자 수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방문자 수의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8%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참여 예상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하루 최소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 이상 판매 유지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모서리가 둥근 직사각형 54"/>
          <p:cNvSpPr/>
          <p:nvPr/>
        </p:nvSpPr>
        <p:spPr>
          <a:xfrm>
            <a:off x="2476070" y="4437112"/>
            <a:ext cx="4622525" cy="1265731"/>
          </a:xfrm>
          <a:prstGeom prst="roundRect">
            <a:avLst>
              <a:gd name="adj" fmla="val 0"/>
            </a:avLst>
          </a:prstGeom>
          <a:ln>
            <a:noFill/>
          </a:ln>
        </p:spPr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 광고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블로그 광고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지식인 광고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환경단체 지원</a:t>
            </a:r>
          </a:p>
        </p:txBody>
      </p:sp>
      <p:sp>
        <p:nvSpPr>
          <p:cNvPr id="9" name="사각형: 둥근 모서리 8"/>
          <p:cNvSpPr/>
          <p:nvPr/>
        </p:nvSpPr>
        <p:spPr>
          <a:xfrm>
            <a:off x="532871" y="1246676"/>
            <a:ext cx="1260000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</a:t>
            </a:r>
          </a:p>
        </p:txBody>
      </p:sp>
      <p:sp>
        <p:nvSpPr>
          <p:cNvPr id="10" name="모서리가 둥근 직사각형 6"/>
          <p:cNvSpPr/>
          <p:nvPr/>
        </p:nvSpPr>
        <p:spPr>
          <a:xfrm>
            <a:off x="2476068" y="2636912"/>
            <a:ext cx="6221348" cy="951681"/>
          </a:xfrm>
          <a:prstGeom prst="roundRect">
            <a:avLst>
              <a:gd name="adj" fmla="val 2779"/>
            </a:avLst>
          </a:prstGeom>
          <a:ln>
            <a:noFill/>
          </a:ln>
        </p:spPr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친환경 제품으로 깨끗한 이미지 전달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재활용 제품 사용 권장으로 폐 플라스틱 활용도 상승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기부 시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5%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포인트로 전환하여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금액으로 활용 가능</a:t>
            </a:r>
          </a:p>
        </p:txBody>
      </p:sp>
      <p:sp>
        <p:nvSpPr>
          <p:cNvPr id="11" name="사각형: 둥근 모서리 10"/>
          <p:cNvSpPr/>
          <p:nvPr/>
        </p:nvSpPr>
        <p:spPr>
          <a:xfrm>
            <a:off x="532871" y="2751553"/>
            <a:ext cx="1260000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내부 전략</a:t>
            </a:r>
          </a:p>
        </p:txBody>
      </p:sp>
      <p:sp>
        <p:nvSpPr>
          <p:cNvPr id="12" name="사각형: 둥근 모서리 11"/>
          <p:cNvSpPr/>
          <p:nvPr/>
        </p:nvSpPr>
        <p:spPr>
          <a:xfrm>
            <a:off x="532871" y="4470888"/>
            <a:ext cx="1260000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외부 전략</a:t>
            </a:r>
          </a:p>
        </p:txBody>
      </p:sp>
    </p:spTree>
    <p:extLst>
      <p:ext uri="{BB962C8B-B14F-4D97-AF65-F5344CB8AC3E}">
        <p14:creationId xmlns:p14="http://schemas.microsoft.com/office/powerpoint/2010/main" val="2806849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11. </a:t>
            </a:r>
            <a:r>
              <a:rPr lang="ko-KR" altLang="en-US" dirty="0"/>
              <a:t>제작 계획</a:t>
            </a:r>
          </a:p>
        </p:txBody>
      </p:sp>
      <p:sp>
        <p:nvSpPr>
          <p:cNvPr id="19" name="모서리가 둥근 직사각형 34"/>
          <p:cNvSpPr/>
          <p:nvPr/>
        </p:nvSpPr>
        <p:spPr>
          <a:xfrm>
            <a:off x="3414193" y="2808450"/>
            <a:ext cx="602703" cy="32648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09509"/>
              </p:ext>
            </p:extLst>
          </p:nvPr>
        </p:nvGraphicFramePr>
        <p:xfrm>
          <a:off x="2689347" y="3789040"/>
          <a:ext cx="4977428" cy="280861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105800295"/>
                    </a:ext>
                  </a:extLst>
                </a:gridCol>
                <a:gridCol w="839357">
                  <a:extLst>
                    <a:ext uri="{9D8B030D-6E8A-4147-A177-3AD203B41FA5}">
                      <a16:colId xmlns:a16="http://schemas.microsoft.com/office/drawing/2014/main" val="3229913189"/>
                    </a:ext>
                  </a:extLst>
                </a:gridCol>
                <a:gridCol w="839357">
                  <a:extLst>
                    <a:ext uri="{9D8B030D-6E8A-4147-A177-3AD203B41FA5}">
                      <a16:colId xmlns:a16="http://schemas.microsoft.com/office/drawing/2014/main" val="3717478377"/>
                    </a:ext>
                  </a:extLst>
                </a:gridCol>
                <a:gridCol w="839357">
                  <a:extLst>
                    <a:ext uri="{9D8B030D-6E8A-4147-A177-3AD203B41FA5}">
                      <a16:colId xmlns:a16="http://schemas.microsoft.com/office/drawing/2014/main" val="3108983223"/>
                    </a:ext>
                  </a:extLst>
                </a:gridCol>
                <a:gridCol w="839357">
                  <a:extLst>
                    <a:ext uri="{9D8B030D-6E8A-4147-A177-3AD203B41FA5}">
                      <a16:colId xmlns:a16="http://schemas.microsoft.com/office/drawing/2014/main" val="3346664526"/>
                    </a:ext>
                  </a:extLst>
                </a:gridCol>
              </a:tblGrid>
              <a:tr h="4681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W1</a:t>
                      </a: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W2</a:t>
                      </a: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W3</a:t>
                      </a: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W4</a:t>
                      </a: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523839"/>
                  </a:ext>
                </a:extLst>
              </a:tr>
              <a:tr h="4681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스토리보드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80978"/>
                  </a:ext>
                </a:extLst>
              </a:tr>
              <a:tr h="4681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디자인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346575"/>
                  </a:ext>
                </a:extLst>
              </a:tr>
              <a:tr h="4681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퍼블리싱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366360"/>
                  </a:ext>
                </a:extLst>
              </a:tr>
              <a:tr h="4681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762321"/>
                  </a:ext>
                </a:extLst>
              </a:tr>
              <a:tr h="4681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테스트 및 오픈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501202"/>
                  </a:ext>
                </a:extLst>
              </a:tr>
            </a:tbl>
          </a:graphicData>
        </a:graphic>
      </p:graphicFrame>
      <p:sp>
        <p:nvSpPr>
          <p:cNvPr id="12" name="Text Box 42"/>
          <p:cNvSpPr txBox="1">
            <a:spLocks noChangeArrowheads="1"/>
          </p:cNvSpPr>
          <p:nvPr/>
        </p:nvSpPr>
        <p:spPr bwMode="auto">
          <a:xfrm>
            <a:off x="4341113" y="4383392"/>
            <a:ext cx="827911" cy="21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 Box 42"/>
          <p:cNvSpPr txBox="1">
            <a:spLocks noChangeArrowheads="1"/>
          </p:cNvSpPr>
          <p:nvPr/>
        </p:nvSpPr>
        <p:spPr bwMode="auto">
          <a:xfrm>
            <a:off x="5097016" y="4846878"/>
            <a:ext cx="2567755" cy="21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래픽 4" descr="사용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1156" y="1090512"/>
            <a:ext cx="763692" cy="763692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591966" y="1772820"/>
            <a:ext cx="12494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개발자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3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사각형: 둥근 모서리 29"/>
          <p:cNvSpPr/>
          <p:nvPr/>
        </p:nvSpPr>
        <p:spPr>
          <a:xfrm>
            <a:off x="532873" y="1246676"/>
            <a:ext cx="1260000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인원</a:t>
            </a:r>
          </a:p>
        </p:txBody>
      </p:sp>
      <p:sp>
        <p:nvSpPr>
          <p:cNvPr id="31" name="사각형: 둥근 모서리 30"/>
          <p:cNvSpPr/>
          <p:nvPr/>
        </p:nvSpPr>
        <p:spPr>
          <a:xfrm>
            <a:off x="532873" y="2816631"/>
            <a:ext cx="1260000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</a:t>
            </a:r>
          </a:p>
        </p:txBody>
      </p:sp>
      <p:sp>
        <p:nvSpPr>
          <p:cNvPr id="32" name="모서리가 둥근 직사각형 34"/>
          <p:cNvSpPr/>
          <p:nvPr/>
        </p:nvSpPr>
        <p:spPr>
          <a:xfrm>
            <a:off x="5601072" y="2808450"/>
            <a:ext cx="1058138" cy="32648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ORACLE</a:t>
            </a:r>
            <a:endParaRPr lang="ko-KR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모서리가 둥근 직사각형 34"/>
          <p:cNvSpPr/>
          <p:nvPr/>
        </p:nvSpPr>
        <p:spPr>
          <a:xfrm>
            <a:off x="7664772" y="2808450"/>
            <a:ext cx="816620" cy="32648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리눅스</a:t>
            </a:r>
            <a:endParaRPr lang="ko-KR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576736" y="2833191"/>
            <a:ext cx="1058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언어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448944" y="2833191"/>
            <a:ext cx="11892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25209" y="2833191"/>
            <a:ext cx="1058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호스팅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사각형: 둥근 모서리 36"/>
          <p:cNvSpPr/>
          <p:nvPr/>
        </p:nvSpPr>
        <p:spPr>
          <a:xfrm>
            <a:off x="532873" y="3789044"/>
            <a:ext cx="1260000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일정</a:t>
            </a:r>
          </a:p>
        </p:txBody>
      </p:sp>
      <p:sp>
        <p:nvSpPr>
          <p:cNvPr id="40" name="Text Box 42">
            <a:extLst>
              <a:ext uri="{FF2B5EF4-FFF2-40B4-BE49-F238E27FC236}">
                <a16:creationId xmlns:a16="http://schemas.microsoft.com/office/drawing/2014/main" id="{619C0389-ABA4-4D39-91D2-01F075130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7016" y="5310364"/>
            <a:ext cx="2567755" cy="21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 Box 42">
            <a:extLst>
              <a:ext uri="{FF2B5EF4-FFF2-40B4-BE49-F238E27FC236}">
                <a16:creationId xmlns:a16="http://schemas.microsoft.com/office/drawing/2014/main" id="{52364200-B373-4363-ADC1-099338914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7015" y="5784322"/>
            <a:ext cx="2567755" cy="21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 Box 42">
            <a:extLst>
              <a:ext uri="{FF2B5EF4-FFF2-40B4-BE49-F238E27FC236}">
                <a16:creationId xmlns:a16="http://schemas.microsoft.com/office/drawing/2014/main" id="{5841B0B4-A956-4F9C-A970-2AB1A78CE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5209" y="6247808"/>
            <a:ext cx="839561" cy="21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0817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3294</TotalTime>
  <Words>358</Words>
  <Application>Microsoft Office PowerPoint</Application>
  <PresentationFormat>A4 용지(210x297mm)</PresentationFormat>
  <Paragraphs>91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나눔고딕</vt:lpstr>
      <vt:lpstr>나눔고딕 Light</vt:lpstr>
      <vt:lpstr>나눔바른고딕</vt:lpstr>
      <vt:lpstr>나눔스퀘어</vt:lpstr>
      <vt:lpstr>맑은 고딕</vt:lpstr>
      <vt:lpstr>Arial</vt:lpstr>
      <vt:lpstr>Bell MT</vt:lpstr>
      <vt:lpstr>Office 테마</vt:lpstr>
      <vt:lpstr>친환경펀딩 사업계획서</vt:lpstr>
      <vt:lpstr>1. 사업의 필요성</vt:lpstr>
      <vt:lpstr>2. EcoFun Project 소개</vt:lpstr>
      <vt:lpstr>3. EcoFun Project 특징</vt:lpstr>
      <vt:lpstr>4. EcoFun Project 이용 방법</vt:lpstr>
      <vt:lpstr>5. 디자인 계획</vt:lpstr>
      <vt:lpstr>7. 마케팅 계획</vt:lpstr>
      <vt:lpstr>11. 제작 계획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MM10967</cp:lastModifiedBy>
  <cp:revision>253</cp:revision>
  <dcterms:created xsi:type="dcterms:W3CDTF">2016-01-03T07:52:51Z</dcterms:created>
  <dcterms:modified xsi:type="dcterms:W3CDTF">2020-10-27T06:43:44Z</dcterms:modified>
</cp:coreProperties>
</file>