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4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5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6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7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8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9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01" r:id="rId2"/>
    <p:sldId id="513" r:id="rId3"/>
    <p:sldId id="538" r:id="rId4"/>
    <p:sldId id="518" r:id="rId5"/>
    <p:sldId id="637" r:id="rId6"/>
    <p:sldId id="338" r:id="rId7"/>
    <p:sldId id="537" r:id="rId8"/>
    <p:sldId id="435" r:id="rId9"/>
    <p:sldId id="604" r:id="rId10"/>
    <p:sldId id="605" r:id="rId11"/>
    <p:sldId id="387" r:id="rId12"/>
    <p:sldId id="341" r:id="rId13"/>
    <p:sldId id="623" r:id="rId14"/>
    <p:sldId id="611" r:id="rId15"/>
    <p:sldId id="532" r:id="rId16"/>
    <p:sldId id="607" r:id="rId17"/>
    <p:sldId id="606" r:id="rId18"/>
    <p:sldId id="540" r:id="rId19"/>
    <p:sldId id="638" r:id="rId20"/>
    <p:sldId id="275" r:id="rId21"/>
    <p:sldId id="639" r:id="rId22"/>
    <p:sldId id="550" r:id="rId23"/>
    <p:sldId id="624" r:id="rId24"/>
    <p:sldId id="625" r:id="rId25"/>
    <p:sldId id="283" r:id="rId26"/>
    <p:sldId id="644" r:id="rId27"/>
    <p:sldId id="645" r:id="rId28"/>
    <p:sldId id="646" r:id="rId29"/>
    <p:sldId id="647" r:id="rId30"/>
    <p:sldId id="648" r:id="rId31"/>
    <p:sldId id="649" r:id="rId32"/>
    <p:sldId id="547" r:id="rId33"/>
    <p:sldId id="555" r:id="rId34"/>
    <p:sldId id="626" r:id="rId35"/>
    <p:sldId id="557" r:id="rId36"/>
    <p:sldId id="627" r:id="rId37"/>
    <p:sldId id="559" r:id="rId38"/>
    <p:sldId id="629" r:id="rId39"/>
    <p:sldId id="628" r:id="rId40"/>
    <p:sldId id="630" r:id="rId41"/>
    <p:sldId id="640" r:id="rId42"/>
    <p:sldId id="641" r:id="rId43"/>
    <p:sldId id="633" r:id="rId44"/>
    <p:sldId id="580" r:id="rId45"/>
    <p:sldId id="634" r:id="rId46"/>
    <p:sldId id="635" r:id="rId47"/>
    <p:sldId id="636" r:id="rId48"/>
    <p:sldId id="584" r:id="rId49"/>
    <p:sldId id="586" r:id="rId50"/>
    <p:sldId id="612" r:id="rId51"/>
    <p:sldId id="587" r:id="rId52"/>
    <p:sldId id="589" r:id="rId53"/>
    <p:sldId id="600" r:id="rId54"/>
    <p:sldId id="601" r:id="rId55"/>
    <p:sldId id="602" r:id="rId56"/>
    <p:sldId id="603" r:id="rId57"/>
    <p:sldId id="567" r:id="rId58"/>
    <p:sldId id="577" r:id="rId59"/>
    <p:sldId id="618" r:id="rId60"/>
    <p:sldId id="579" r:id="rId61"/>
    <p:sldId id="619" r:id="rId62"/>
    <p:sldId id="620" r:id="rId63"/>
    <p:sldId id="608" r:id="rId64"/>
    <p:sldId id="622" r:id="rId65"/>
    <p:sldId id="615" r:id="rId66"/>
    <p:sldId id="321" r:id="rId67"/>
    <p:sldId id="394" r:id="rId68"/>
    <p:sldId id="616" r:id="rId69"/>
    <p:sldId id="617" r:id="rId7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8"/>
          </p14:sldIdLst>
        </p14:section>
        <p14:section name="01 헤더/푸터" id="{F148A0B5-E2EA-44F3-9BBA-D96BE21FB6BC}">
          <p14:sldIdLst>
            <p14:sldId id="518"/>
            <p14:sldId id="637"/>
            <p14:sldId id="338"/>
            <p14:sldId id="537"/>
            <p14:sldId id="435"/>
          </p14:sldIdLst>
        </p14:section>
        <p14:section name="02-01 로그인" id="{841AEDE1-6119-4E02-8AF0-DC026F74BFD8}">
          <p14:sldIdLst>
            <p14:sldId id="604"/>
            <p14:sldId id="605"/>
          </p14:sldIdLst>
        </p14:section>
        <p14:section name="02-02 회원가입 / 비밀번호찾기" id="{6A621956-8936-4807-B63B-CC5B8EE62419}">
          <p14:sldIdLst>
            <p14:sldId id="387"/>
            <p14:sldId id="341"/>
            <p14:sldId id="623"/>
            <p14:sldId id="611"/>
            <p14:sldId id="532"/>
            <p14:sldId id="607"/>
            <p14:sldId id="606"/>
          </p14:sldIdLst>
        </p14:section>
        <p14:section name="03-01 메뉴" id="{1D8F7043-A162-471B-BEF0-659B1CB2A37D}">
          <p14:sldIdLst>
            <p14:sldId id="540"/>
            <p14:sldId id="638"/>
          </p14:sldIdLst>
        </p14:section>
        <p14:section name="03-02 공지사항 및 이벤트" id="{745B63DB-F30A-47CE-82AE-D55F96D447F2}">
          <p14:sldIdLst>
            <p14:sldId id="275"/>
            <p14:sldId id="639"/>
            <p14:sldId id="550"/>
            <p14:sldId id="624"/>
            <p14:sldId id="625"/>
          </p14:sldIdLst>
        </p14:section>
        <p14:section name="04-01 프로젝트 리스트" id="{9D028427-C56C-4A54-99BC-906C383E8C94}">
          <p14:sldIdLst>
            <p14:sldId id="283"/>
            <p14:sldId id="644"/>
            <p14:sldId id="645"/>
            <p14:sldId id="646"/>
            <p14:sldId id="647"/>
            <p14:sldId id="648"/>
            <p14:sldId id="649"/>
            <p14:sldId id="547"/>
          </p14:sldIdLst>
        </p14:section>
        <p14:section name="04-02 펀딩 프로세스" id="{87D5E0FF-1447-467F-9B04-66C2D1A8E412}">
          <p14:sldIdLst>
            <p14:sldId id="555"/>
            <p14:sldId id="626"/>
            <p14:sldId id="557"/>
            <p14:sldId id="627"/>
            <p14:sldId id="559"/>
            <p14:sldId id="629"/>
            <p14:sldId id="628"/>
            <p14:sldId id="630"/>
            <p14:sldId id="640"/>
            <p14:sldId id="641"/>
            <p14:sldId id="633"/>
          </p14:sldIdLst>
        </p14:section>
        <p14:section name="05-01 마이 페이지 - 프로젝트" id="{BE52DF32-8E29-487E-B35B-3D9CAD023D09}">
          <p14:sldIdLst>
            <p14:sldId id="580"/>
            <p14:sldId id="634"/>
            <p14:sldId id="635"/>
            <p14:sldId id="636"/>
            <p14:sldId id="584"/>
            <p14:sldId id="586"/>
          </p14:sldIdLst>
        </p14:section>
        <p14:section name="05-02 마이 페이지 - 문의 / 개인정보" id="{A92BCEAB-8AF3-40BB-82DB-FDCFC8689C04}">
          <p14:sldIdLst>
            <p14:sldId id="612"/>
            <p14:sldId id="587"/>
            <p14:sldId id="589"/>
            <p14:sldId id="600"/>
            <p14:sldId id="601"/>
            <p14:sldId id="602"/>
            <p14:sldId id="603"/>
          </p14:sldIdLst>
        </p14:section>
        <p14:section name="05-03 마이페이지-관리자ver" id="{AA172927-CA65-4C00-A68F-FC5C32257010}">
          <p14:sldIdLst>
            <p14:sldId id="567"/>
            <p14:sldId id="577"/>
            <p14:sldId id="618"/>
            <p14:sldId id="579"/>
            <p14:sldId id="619"/>
            <p14:sldId id="620"/>
            <p14:sldId id="608"/>
            <p14:sldId id="622"/>
            <p14:sldId id="615"/>
          </p14:sldIdLst>
        </p14:section>
        <p14:section name="06 회사소개" id="{A26D8689-1815-444F-B677-9C629F3937F1}">
          <p14:sldIdLst>
            <p14:sldId id="321"/>
            <p14:sldId id="394"/>
            <p14:sldId id="616"/>
            <p14:sldId id="61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EF8"/>
    <a:srgbClr val="157527"/>
    <a:srgbClr val="EDFDE7"/>
    <a:srgbClr val="ECECEC"/>
    <a:srgbClr val="F2F2F2"/>
    <a:srgbClr val="FFFFFF"/>
    <a:srgbClr val="FFCC66"/>
    <a:srgbClr val="FFD966"/>
    <a:srgbClr val="7F7F7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9223" autoAdjust="0"/>
  </p:normalViewPr>
  <p:slideViewPr>
    <p:cSldViewPr>
      <p:cViewPr varScale="1">
        <p:scale>
          <a:sx n="74" d="100"/>
          <a:sy n="74" d="100"/>
        </p:scale>
        <p:origin x="-96" y="-966"/>
      </p:cViewPr>
      <p:guideLst>
        <p:guide orient="horz" pos="2160"/>
        <p:guide pos="3120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2020-11-02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4122" y="744498"/>
            <a:ext cx="4909432" cy="3722489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4122" y="744498"/>
            <a:ext cx="4909432" cy="3722489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0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0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0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0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9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32946" y="744498"/>
            <a:ext cx="4531783" cy="3722489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9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2020-11-02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notesSlide" Target="../notesSlides/notesSlide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34.xml"/><Relationship Id="rId9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26" Type="http://schemas.openxmlformats.org/officeDocument/2006/relationships/tags" Target="../tags/tag164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5" Type="http://schemas.openxmlformats.org/officeDocument/2006/relationships/tags" Target="../tags/tag163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tags" Target="../tags/tag162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tags" Target="../tags/tag161.xml"/><Relationship Id="rId28" Type="http://schemas.openxmlformats.org/officeDocument/2006/relationships/tags" Target="../tags/tag166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tags" Target="../tags/tag160.xml"/><Relationship Id="rId27" Type="http://schemas.openxmlformats.org/officeDocument/2006/relationships/tags" Target="../tags/tag165.xml"/><Relationship Id="rId30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18" Type="http://schemas.openxmlformats.org/officeDocument/2006/relationships/tags" Target="../tags/tag184.xml"/><Relationship Id="rId26" Type="http://schemas.openxmlformats.org/officeDocument/2006/relationships/tags" Target="../tags/tag192.xml"/><Relationship Id="rId3" Type="http://schemas.openxmlformats.org/officeDocument/2006/relationships/tags" Target="../tags/tag169.xml"/><Relationship Id="rId21" Type="http://schemas.openxmlformats.org/officeDocument/2006/relationships/tags" Target="../tags/tag187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tags" Target="../tags/tag183.xml"/><Relationship Id="rId25" Type="http://schemas.openxmlformats.org/officeDocument/2006/relationships/tags" Target="../tags/tag191.xml"/><Relationship Id="rId2" Type="http://schemas.openxmlformats.org/officeDocument/2006/relationships/tags" Target="../tags/tag168.xml"/><Relationship Id="rId16" Type="http://schemas.openxmlformats.org/officeDocument/2006/relationships/tags" Target="../tags/tag182.xml"/><Relationship Id="rId20" Type="http://schemas.openxmlformats.org/officeDocument/2006/relationships/tags" Target="../tags/tag186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24" Type="http://schemas.openxmlformats.org/officeDocument/2006/relationships/tags" Target="../tags/tag190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23" Type="http://schemas.openxmlformats.org/officeDocument/2006/relationships/tags" Target="../tags/tag189.xml"/><Relationship Id="rId28" Type="http://schemas.openxmlformats.org/officeDocument/2006/relationships/tags" Target="../tags/tag194.xml"/><Relationship Id="rId10" Type="http://schemas.openxmlformats.org/officeDocument/2006/relationships/tags" Target="../tags/tag176.xml"/><Relationship Id="rId19" Type="http://schemas.openxmlformats.org/officeDocument/2006/relationships/tags" Target="../tags/tag185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Relationship Id="rId22" Type="http://schemas.openxmlformats.org/officeDocument/2006/relationships/tags" Target="../tags/tag188.xml"/><Relationship Id="rId27" Type="http://schemas.openxmlformats.org/officeDocument/2006/relationships/tags" Target="../tags/tag193.xml"/><Relationship Id="rId30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tags" Target="../tags/tag207.xml"/><Relationship Id="rId18" Type="http://schemas.openxmlformats.org/officeDocument/2006/relationships/tags" Target="../tags/tag212.xml"/><Relationship Id="rId26" Type="http://schemas.openxmlformats.org/officeDocument/2006/relationships/tags" Target="../tags/tag220.xml"/><Relationship Id="rId3" Type="http://schemas.openxmlformats.org/officeDocument/2006/relationships/tags" Target="../tags/tag197.xml"/><Relationship Id="rId21" Type="http://schemas.openxmlformats.org/officeDocument/2006/relationships/tags" Target="../tags/tag215.xml"/><Relationship Id="rId7" Type="http://schemas.openxmlformats.org/officeDocument/2006/relationships/tags" Target="../tags/tag201.xml"/><Relationship Id="rId12" Type="http://schemas.openxmlformats.org/officeDocument/2006/relationships/tags" Target="../tags/tag206.xml"/><Relationship Id="rId17" Type="http://schemas.openxmlformats.org/officeDocument/2006/relationships/tags" Target="../tags/tag211.xml"/><Relationship Id="rId25" Type="http://schemas.openxmlformats.org/officeDocument/2006/relationships/tags" Target="../tags/tag219.xml"/><Relationship Id="rId2" Type="http://schemas.openxmlformats.org/officeDocument/2006/relationships/tags" Target="../tags/tag196.xml"/><Relationship Id="rId16" Type="http://schemas.openxmlformats.org/officeDocument/2006/relationships/tags" Target="../tags/tag210.xml"/><Relationship Id="rId20" Type="http://schemas.openxmlformats.org/officeDocument/2006/relationships/tags" Target="../tags/tag214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tags" Target="../tags/tag205.xml"/><Relationship Id="rId24" Type="http://schemas.openxmlformats.org/officeDocument/2006/relationships/tags" Target="../tags/tag218.xml"/><Relationship Id="rId5" Type="http://schemas.openxmlformats.org/officeDocument/2006/relationships/tags" Target="../tags/tag199.xml"/><Relationship Id="rId15" Type="http://schemas.openxmlformats.org/officeDocument/2006/relationships/tags" Target="../tags/tag209.xml"/><Relationship Id="rId23" Type="http://schemas.openxmlformats.org/officeDocument/2006/relationships/tags" Target="../tags/tag217.xml"/><Relationship Id="rId28" Type="http://schemas.openxmlformats.org/officeDocument/2006/relationships/tags" Target="../tags/tag222.xml"/><Relationship Id="rId10" Type="http://schemas.openxmlformats.org/officeDocument/2006/relationships/tags" Target="../tags/tag204.xml"/><Relationship Id="rId19" Type="http://schemas.openxmlformats.org/officeDocument/2006/relationships/tags" Target="../tags/tag213.xml"/><Relationship Id="rId4" Type="http://schemas.openxmlformats.org/officeDocument/2006/relationships/tags" Target="../tags/tag198.xml"/><Relationship Id="rId9" Type="http://schemas.openxmlformats.org/officeDocument/2006/relationships/tags" Target="../tags/tag203.xml"/><Relationship Id="rId14" Type="http://schemas.openxmlformats.org/officeDocument/2006/relationships/tags" Target="../tags/tag208.xml"/><Relationship Id="rId22" Type="http://schemas.openxmlformats.org/officeDocument/2006/relationships/tags" Target="../tags/tag216.xml"/><Relationship Id="rId27" Type="http://schemas.openxmlformats.org/officeDocument/2006/relationships/tags" Target="../tags/tag221.xml"/><Relationship Id="rId30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tags" Target="../tags/tag235.xml"/><Relationship Id="rId18" Type="http://schemas.openxmlformats.org/officeDocument/2006/relationships/tags" Target="../tags/tag240.xml"/><Relationship Id="rId26" Type="http://schemas.openxmlformats.org/officeDocument/2006/relationships/tags" Target="../tags/tag248.xml"/><Relationship Id="rId3" Type="http://schemas.openxmlformats.org/officeDocument/2006/relationships/tags" Target="../tags/tag225.xml"/><Relationship Id="rId21" Type="http://schemas.openxmlformats.org/officeDocument/2006/relationships/tags" Target="../tags/tag243.xml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tags" Target="../tags/tag239.xml"/><Relationship Id="rId25" Type="http://schemas.openxmlformats.org/officeDocument/2006/relationships/tags" Target="../tags/tag247.xml"/><Relationship Id="rId2" Type="http://schemas.openxmlformats.org/officeDocument/2006/relationships/tags" Target="../tags/tag224.xml"/><Relationship Id="rId16" Type="http://schemas.openxmlformats.org/officeDocument/2006/relationships/tags" Target="../tags/tag238.xml"/><Relationship Id="rId20" Type="http://schemas.openxmlformats.org/officeDocument/2006/relationships/tags" Target="../tags/tag242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24" Type="http://schemas.openxmlformats.org/officeDocument/2006/relationships/tags" Target="../tags/tag246.xml"/><Relationship Id="rId5" Type="http://schemas.openxmlformats.org/officeDocument/2006/relationships/tags" Target="../tags/tag227.xml"/><Relationship Id="rId15" Type="http://schemas.openxmlformats.org/officeDocument/2006/relationships/tags" Target="../tags/tag237.xml"/><Relationship Id="rId23" Type="http://schemas.openxmlformats.org/officeDocument/2006/relationships/tags" Target="../tags/tag245.xml"/><Relationship Id="rId28" Type="http://schemas.openxmlformats.org/officeDocument/2006/relationships/tags" Target="../tags/tag250.xml"/><Relationship Id="rId10" Type="http://schemas.openxmlformats.org/officeDocument/2006/relationships/tags" Target="../tags/tag232.xml"/><Relationship Id="rId19" Type="http://schemas.openxmlformats.org/officeDocument/2006/relationships/tags" Target="../tags/tag241.xml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tags" Target="../tags/tag236.xml"/><Relationship Id="rId22" Type="http://schemas.openxmlformats.org/officeDocument/2006/relationships/tags" Target="../tags/tag244.xml"/><Relationship Id="rId27" Type="http://schemas.openxmlformats.org/officeDocument/2006/relationships/tags" Target="../tags/tag249.xml"/><Relationship Id="rId30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3" Type="http://schemas.openxmlformats.org/officeDocument/2006/relationships/tags" Target="../tags/tag271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2" Type="http://schemas.openxmlformats.org/officeDocument/2006/relationships/tags" Target="../tags/tag270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10" Type="http://schemas.openxmlformats.org/officeDocument/2006/relationships/tags" Target="../tags/tag278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7" Type="http://schemas.openxmlformats.org/officeDocument/2006/relationships/image" Target="../media/image3.jpe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306.xml"/><Relationship Id="rId9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9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image" Target="../media/image5.png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image" Target="../media/image4.png"/><Relationship Id="rId2" Type="http://schemas.openxmlformats.org/officeDocument/2006/relationships/tags" Target="../tags/tag329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10" Type="http://schemas.openxmlformats.org/officeDocument/2006/relationships/tags" Target="../tags/tag337.xml"/><Relationship Id="rId19" Type="http://schemas.openxmlformats.org/officeDocument/2006/relationships/image" Target="../media/image6.png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47.xml"/><Relationship Id="rId4" Type="http://schemas.openxmlformats.org/officeDocument/2006/relationships/tags" Target="../tags/tag34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5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9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373.xml"/><Relationship Id="rId3" Type="http://schemas.openxmlformats.org/officeDocument/2006/relationships/tags" Target="../tags/tag368.xml"/><Relationship Id="rId7" Type="http://schemas.openxmlformats.org/officeDocument/2006/relationships/tags" Target="../tags/tag372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69.xml"/><Relationship Id="rId9" Type="http://schemas.openxmlformats.org/officeDocument/2006/relationships/tags" Target="../tags/tag37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9951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에코펀</a:t>
            </a:r>
            <a:r>
              <a:rPr lang="ko-KR" altLang="en-US" dirty="0"/>
              <a:t> 프로젝트</a:t>
            </a:r>
            <a:r>
              <a:rPr lang="en-US" altLang="ko-KR" dirty="0"/>
              <a:t>(</a:t>
            </a:r>
            <a:r>
              <a:rPr lang="en-US" altLang="ko-KR" dirty="0" err="1"/>
              <a:t>EcoFun</a:t>
            </a:r>
            <a:r>
              <a:rPr lang="en-US" altLang="ko-KR" dirty="0"/>
              <a:t> Project)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/>
          <a:lstStyle/>
          <a:p>
            <a:r>
              <a:rPr lang="ko-KR" altLang="en-US" dirty="0"/>
              <a:t>이용자</a:t>
            </a:r>
            <a:r>
              <a:rPr lang="en-US" altLang="ko-KR" dirty="0"/>
              <a:t>(user)</a:t>
            </a:r>
            <a:r>
              <a:rPr lang="ko-KR" altLang="en-US" dirty="0"/>
              <a:t> 스토리보드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1.1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2020. 10. 26.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 marL="0" indent="0">
              <a:buNone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약관동의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찾기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38439" y="3321537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38439" y="3712062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48744" y="2852936"/>
            <a:ext cx="233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로그인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699607" y="4052817"/>
            <a:ext cx="210355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521493" y="3327434"/>
            <a:ext cx="648564" cy="7199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725251" y="3180581"/>
            <a:ext cx="21781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2700096" y="5733256"/>
            <a:ext cx="2252904" cy="8667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144000" tIns="36000" rIns="144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070-0000-0000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10~18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공휴일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주말 휴무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15347"/>
              </p:ext>
            </p:extLst>
          </p:nvPr>
        </p:nvGraphicFramePr>
        <p:xfrm>
          <a:off x="1820640" y="4665364"/>
          <a:ext cx="4452964" cy="91821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28978" y="42953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98143" y="42953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990" y="33785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1712640" y="45811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11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5342" y="1210768"/>
            <a:ext cx="3357975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31566" y="1669563"/>
            <a:ext cx="7313722" cy="765764"/>
            <a:chOff x="398087" y="868357"/>
            <a:chExt cx="7108247" cy="626843"/>
          </a:xfrm>
        </p:grpSpPr>
        <p:grpSp>
          <p:nvGrpSpPr>
            <p:cNvPr id="46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0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3767581" y="1121366"/>
              <a:ext cx="369259" cy="113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262801" y="524746"/>
            <a:ext cx="144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406947" y="1139199"/>
            <a:ext cx="414173" cy="419962"/>
            <a:chOff x="6435539" y="5241865"/>
            <a:chExt cx="342292" cy="260764"/>
          </a:xfrm>
        </p:grpSpPr>
        <p:sp>
          <p:nvSpPr>
            <p:cNvPr id="58" name="직사각형 57"/>
            <p:cNvSpPr/>
            <p:nvPr/>
          </p:nvSpPr>
          <p:spPr>
            <a:xfrm>
              <a:off x="6435539" y="5241865"/>
              <a:ext cx="342292" cy="260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509342" y="5306411"/>
              <a:ext cx="144016" cy="1155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624485" y="5396956"/>
              <a:ext cx="86278" cy="5779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167824" y="1193161"/>
            <a:ext cx="235759" cy="310577"/>
            <a:chOff x="4783161" y="596536"/>
            <a:chExt cx="360000" cy="540040"/>
          </a:xfrm>
          <a:solidFill>
            <a:schemeClr val="bg1"/>
          </a:solidFill>
        </p:grpSpPr>
        <p:sp>
          <p:nvSpPr>
            <p:cNvPr id="73" name="타원 72"/>
            <p:cNvSpPr/>
            <p:nvPr/>
          </p:nvSpPr>
          <p:spPr bwMode="auto">
            <a:xfrm>
              <a:off x="4837161" y="596536"/>
              <a:ext cx="252000" cy="252000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4" name="순서도: 지연 73"/>
            <p:cNvSpPr/>
            <p:nvPr/>
          </p:nvSpPr>
          <p:spPr bwMode="auto">
            <a:xfrm rot="16200000">
              <a:off x="4837161" y="830576"/>
              <a:ext cx="252000" cy="360000"/>
            </a:xfrm>
            <a:prstGeom prst="flowChartDelay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771298" y="1282162"/>
            <a:ext cx="132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회원가입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33519" y="1310515"/>
            <a:ext cx="180000" cy="159422"/>
            <a:chOff x="358306" y="1628800"/>
            <a:chExt cx="180000" cy="159422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01591" y="1268760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62560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및 </a:t>
            </a:r>
            <a:endParaRPr lang="en-US" altLang="ko-KR" dirty="0"/>
          </a:p>
          <a:p>
            <a:r>
              <a:rPr lang="ko-KR" altLang="en-US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76865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66472" y="315913"/>
            <a:ext cx="2139528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70091" y="500327"/>
            <a:ext cx="242156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99630" y="9366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83842" y="22154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64792" y="350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259989" y="61581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816779" y="48045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689530" y="6404870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578689" y="6404870"/>
            <a:ext cx="684000" cy="250061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27813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8167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1683" y="943769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94014" y="1159973"/>
            <a:ext cx="5948776" cy="720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487948" y="1923018"/>
            <a:ext cx="942933" cy="212366"/>
            <a:chOff x="554563" y="2592239"/>
            <a:chExt cx="942933" cy="21236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08501" y="222716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1494014" y="2434433"/>
            <a:ext cx="5948776" cy="720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87948" y="3196938"/>
            <a:ext cx="942933" cy="212366"/>
            <a:chOff x="554563" y="2592239"/>
            <a:chExt cx="942933" cy="21236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404309" y="350108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1494014" y="3728561"/>
            <a:ext cx="5948776" cy="720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487948" y="4493004"/>
            <a:ext cx="942933" cy="212366"/>
            <a:chOff x="554563" y="2592239"/>
            <a:chExt cx="942933" cy="21236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412210" y="4797152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1494014" y="5036221"/>
            <a:ext cx="5948776" cy="720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487948" y="5778441"/>
            <a:ext cx="942933" cy="212366"/>
            <a:chOff x="554563" y="2592239"/>
            <a:chExt cx="942933" cy="21236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487948" y="6153573"/>
            <a:ext cx="837133" cy="227755"/>
            <a:chOff x="554563" y="2584545"/>
            <a:chExt cx="837133" cy="227755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8" y="2584545"/>
              <a:ext cx="705578" cy="227755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10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669470" y="871627"/>
            <a:ext cx="2413000" cy="1255255"/>
            <a:chOff x="595686" y="1261242"/>
            <a:chExt cx="3222246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536524" y="1587689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EcoFun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Project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서비스</a:t>
              </a:r>
              <a:endPara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이용약관에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669470" y="2026673"/>
            <a:ext cx="2413000" cy="125525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669470" y="3181488"/>
            <a:ext cx="2413000" cy="125525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669470" y="4333985"/>
            <a:ext cx="2413000" cy="125525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78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8704" y="4427744"/>
            <a:ext cx="2549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은행선택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계좌주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계좌번호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48361"/>
              </p:ext>
            </p:extLst>
          </p:nvPr>
        </p:nvGraphicFramePr>
        <p:xfrm>
          <a:off x="1332179" y="1112238"/>
          <a:ext cx="5925077" cy="413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4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9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40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7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7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계좌정보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 안 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     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 사용 중인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규칙을 확인하고 중복 확인을 진행해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가능한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비밀번호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 혼합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Box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 조회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클릭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Confirm("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?")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6397" y="-1"/>
            <a:ext cx="7545288" cy="315913"/>
          </a:xfrm>
        </p:spPr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489057" y="836712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406537" y="1247555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2413268" y="2107680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351963" y="25258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3792123" y="25258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414551" y="177739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3998951" y="1785637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393406" y="1772816"/>
            <a:ext cx="1080000" cy="241199"/>
            <a:chOff x="595685" y="1551577"/>
            <a:chExt cx="1368146" cy="242628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5" y="1553193"/>
              <a:ext cx="1157872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1280592" y="1916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288854" y="26061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280616" y="12687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2272252" y="21164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모서리가 둥근 직사각형 10"/>
          <p:cNvSpPr/>
          <p:nvPr/>
        </p:nvSpPr>
        <p:spPr>
          <a:xfrm>
            <a:off x="4232920" y="5905139"/>
            <a:ext cx="791774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가입하기</a:t>
            </a:r>
          </a:p>
        </p:txBody>
      </p:sp>
      <p:sp>
        <p:nvSpPr>
          <p:cNvPr id="138" name="Button"/>
          <p:cNvSpPr>
            <a:spLocks/>
          </p:cNvSpPr>
          <p:nvPr/>
        </p:nvSpPr>
        <p:spPr bwMode="auto">
          <a:xfrm>
            <a:off x="3368824" y="5913304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61827" y="592787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470091" y="500327"/>
            <a:ext cx="2575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396378" y="5517232"/>
            <a:ext cx="4068790" cy="212366"/>
            <a:chOff x="554563" y="2592240"/>
            <a:chExt cx="4068786" cy="212366"/>
          </a:xfrm>
        </p:grpSpPr>
        <p:sp>
          <p:nvSpPr>
            <p:cNvPr id="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2"/>
              </p:custDataLst>
            </p:nvPr>
          </p:nvSpPr>
          <p:spPr>
            <a:xfrm>
              <a:off x="686121" y="2592240"/>
              <a:ext cx="39372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4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24710" y="1789973"/>
            <a:ext cx="308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062182" y="211638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 </a:t>
            </a:r>
            <a:r>
              <a:rPr lang="ko-KR" altLang="en-US" sz="1000" dirty="0"/>
              <a:t>중복확인 결과문구 </a:t>
            </a:r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288704" y="2746922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3091354" y="309704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2382456" y="3097905"/>
            <a:ext cx="47776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3821729" y="3097045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1408" y="302990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360712" y="3628746"/>
            <a:ext cx="4618426" cy="664350"/>
            <a:chOff x="2840170" y="3645024"/>
            <a:chExt cx="4618426" cy="664350"/>
          </a:xfrm>
        </p:grpSpPr>
        <p:sp>
          <p:nvSpPr>
            <p:cNvPr id="58" name="직사각형 57"/>
            <p:cNvSpPr>
              <a:spLocks noChangeArrowheads="1"/>
            </p:cNvSpPr>
            <p:nvPr/>
          </p:nvSpPr>
          <p:spPr bwMode="auto">
            <a:xfrm>
              <a:off x="2840170" y="4039374"/>
              <a:ext cx="252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>
              <a:spLocks noChangeArrowheads="1"/>
            </p:cNvSpPr>
            <p:nvPr/>
          </p:nvSpPr>
          <p:spPr bwMode="auto">
            <a:xfrm>
              <a:off x="5478596" y="4039374"/>
              <a:ext cx="198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상세주소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>
              <a:spLocks noChangeArrowheads="1"/>
            </p:cNvSpPr>
            <p:nvPr/>
          </p:nvSpPr>
          <p:spPr bwMode="auto">
            <a:xfrm>
              <a:off x="2840170" y="3645024"/>
              <a:ext cx="117938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4121993" y="3660264"/>
              <a:ext cx="975024" cy="2343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우편번호 검색</a:t>
              </a:r>
            </a:p>
          </p:txBody>
        </p:sp>
      </p:grpSp>
      <p:sp>
        <p:nvSpPr>
          <p:cNvPr id="51" name="타원 50"/>
          <p:cNvSpPr/>
          <p:nvPr/>
        </p:nvSpPr>
        <p:spPr>
          <a:xfrm>
            <a:off x="3554030" y="35565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034302" y="4451118"/>
            <a:ext cx="1054602" cy="221213"/>
            <a:chOff x="595685" y="1525326"/>
            <a:chExt cx="667986" cy="266772"/>
          </a:xfrm>
          <a:solidFill>
            <a:srgbClr val="FFFFFF"/>
          </a:solidFill>
        </p:grpSpPr>
        <p:sp>
          <p:nvSpPr>
            <p:cNvPr id="5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5" y="1525326"/>
              <a:ext cx="573577" cy="26677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-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선택하세요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-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1130744" y="1525326"/>
              <a:ext cx="132927" cy="26677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181003" y="1653929"/>
              <a:ext cx="40543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3034302" y="4725144"/>
            <a:ext cx="1116000" cy="196364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홍길동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3034302" y="4964321"/>
            <a:ext cx="2286976" cy="219175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 &gt; </a:t>
            </a:r>
            <a:r>
              <a:rPr lang="ko-KR" altLang="en-US" dirty="0"/>
              <a:t>우편번호조회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27350" y="476673"/>
            <a:ext cx="3384000" cy="468052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4488" y="537226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3993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4980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51212" y="1625779"/>
            <a:ext cx="149561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도로명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030117" y="1625779"/>
            <a:ext cx="96982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건물번호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64652" y="1627500"/>
            <a:ext cx="450362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38231" y="2390423"/>
            <a:ext cx="3096000" cy="126000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[08025]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영등포구 새말로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7680" y="1033361"/>
            <a:ext cx="2929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도로명과 건물명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아파트명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43938" y="4430486"/>
            <a:ext cx="31508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주소를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767350" y="4817315"/>
            <a:ext cx="50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7680" y="2095524"/>
            <a:ext cx="2209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주소를 선택하세요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7680" y="3823716"/>
            <a:ext cx="2632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나머지 주소를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17272" y="487177"/>
            <a:ext cx="3384000" cy="27978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83046" y="113337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83046" y="1544643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83046" y="1955916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83046" y="236719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112480" y="2948531"/>
            <a:ext cx="578754" cy="217832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112480" y="958634"/>
            <a:ext cx="3151983" cy="18704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서초구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아파트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용산구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관악구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728285" y="2948531"/>
            <a:ext cx="574841" cy="217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grpSp>
        <p:nvGrpSpPr>
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54044" y="1320396"/>
            <a:ext cx="1263972" cy="212366"/>
            <a:chOff x="593892" y="1585163"/>
            <a:chExt cx="1263972" cy="212366"/>
          </a:xfrm>
        </p:grpSpPr>
        <p:sp>
          <p:nvSpPr>
            <p:cNvPr id="5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701842" y="1585163"/>
              <a:ext cx="115602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 번호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46823" y="1318581"/>
            <a:ext cx="1640677" cy="212366"/>
            <a:chOff x="593892" y="1585163"/>
            <a:chExt cx="1640677" cy="212366"/>
          </a:xfrm>
        </p:grpSpPr>
        <p:sp>
          <p:nvSpPr>
            <p:cNvPr id="5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701842" y="1585163"/>
              <a:ext cx="153272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아파트명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crollbar" descr="&lt;SmartSettings&gt;&lt;SmartResize enabled=&quot;True&quot; minWidth=&quot;7&quot; minHeight=&quot;6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455453" y="2390423"/>
            <a:ext cx="144000" cy="12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89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835231" y="2297846"/>
              <a:ext cx="607064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7937" y="1792122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7936" y="3739396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443938" y="4102552"/>
            <a:ext cx="3150825" cy="25372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주소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Scrollbar" descr="&lt;SmartSettings&gt;&lt;SmartResize enabled=&quot;True&quot; minWidth=&quot;7&quot; minHeight=&quot;6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25444" y="958634"/>
            <a:ext cx="144000" cy="1872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95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557788" y="2449652"/>
              <a:ext cx="1161949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07936" y="1746468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07937" y="3810483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036888" y="537226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주소록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40917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904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>
                <a:solidFill>
                  <a:schemeClr val="tx1"/>
                </a:solidFill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</a:rPr>
              <a:t>가입하기 버튼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클릭 시 입력 정보 검증 진행</a:t>
            </a:r>
            <a:r>
              <a:rPr lang="en-US" altLang="ko-KR" sz="900" dirty="0">
                <a:solidFill>
                  <a:schemeClr val="tx1"/>
                </a:solidFill>
              </a:rPr>
              <a:t>        [1-1] </a:t>
            </a:r>
            <a:r>
              <a:rPr lang="ko-KR" altLang="en-US" sz="900" dirty="0">
                <a:solidFill>
                  <a:schemeClr val="tx1"/>
                </a:solidFill>
              </a:rPr>
              <a:t>표 참고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회원가입완료 후 로그인 페이지로 이동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4" name="타원 83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26701" y="1384139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61053"/>
              </p:ext>
            </p:extLst>
          </p:nvPr>
        </p:nvGraphicFramePr>
        <p:xfrm>
          <a:off x="1519391" y="1604981"/>
          <a:ext cx="5976000" cy="2037780"/>
        </p:xfrm>
        <a:graphic>
          <a:graphicData uri="http://schemas.openxmlformats.org/drawingml/2006/table">
            <a:tbl>
              <a:tblPr firstRow="1" bandRow="1"/>
              <a:tblGrid>
                <a:gridCol w="79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9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9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</a:t>
                      </a:r>
                      <a:endParaRPr lang="en-US" sz="95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950" b="0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5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@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2432720" y="1735049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2432720" y="2172151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3872880" y="2172097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2432720" y="2752013"/>
            <a:ext cx="1322327" cy="2487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3872880" y="2752013"/>
            <a:ext cx="1322327" cy="248786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396378" y="3728235"/>
            <a:ext cx="4068790" cy="212366"/>
            <a:chOff x="554563" y="2592240"/>
            <a:chExt cx="4068786" cy="212366"/>
          </a:xfrm>
        </p:grpSpPr>
        <p:sp>
          <p:nvSpPr>
            <p:cNvPr id="6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9"/>
              </p:custDataLst>
            </p:nvPr>
          </p:nvSpPr>
          <p:spPr>
            <a:xfrm>
              <a:off x="686121" y="2592240"/>
              <a:ext cx="39372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7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2432720" y="3260813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3990713" y="3260813"/>
            <a:ext cx="1322327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7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377521" y="3255359"/>
            <a:ext cx="1080000" cy="252000"/>
            <a:chOff x="595685" y="1551576"/>
            <a:chExt cx="1368146" cy="241092"/>
          </a:xfrm>
          <a:solidFill>
            <a:srgbClr val="FFFFFF"/>
          </a:solidFill>
        </p:grpSpPr>
        <p:sp>
          <p:nvSpPr>
            <p:cNvPr id="7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5" y="1553113"/>
              <a:ext cx="1157872" cy="238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753556" y="1551576"/>
              <a:ext cx="210275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18149" y="1654818"/>
              <a:ext cx="81085" cy="3461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09" name="직선 연결선 108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1280592" y="936631"/>
            <a:ext cx="6267640" cy="4724617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32640"/>
              </p:ext>
            </p:extLst>
          </p:nvPr>
        </p:nvGraphicFramePr>
        <p:xfrm>
          <a:off x="1419062" y="1969479"/>
          <a:ext cx="6023324" cy="2360955"/>
        </p:xfrm>
        <a:graphic>
          <a:graphicData uri="http://schemas.openxmlformats.org/drawingml/2006/table">
            <a:tbl>
              <a:tblPr/>
              <a:tblGrid>
                <a:gridCol w="208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451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</a:t>
                      </a:r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Action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Message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클릭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 중복검사를 진행해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입력하지 않았거나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특수기호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한글 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글자 이상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이름을 작성 정책에 맞게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어긋남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생성 규칙에 맞게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비밀번호가 다름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비밀번호가 일치하지 않습니다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비밀번호를 다시 입력해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 수신여부를 선택하지 않음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이메일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수신여부를 선택해 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항목을 모두 정상 등록함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</a:t>
                      </a:r>
                      <a:endParaRPr lang="en-US" sz="95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795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회원가입이 완료 되었습니다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회원가입에 감사 드리며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다시 로그인 후 이용해 해주세요</a:t>
                      </a:r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!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</a:t>
                      </a:r>
                      <a:r>
                        <a:rPr lang="ko-KR" altLang="en-US" sz="9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닫힘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325465" y="18900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10"/>
          <p:cNvSpPr/>
          <p:nvPr/>
        </p:nvSpPr>
        <p:spPr>
          <a:xfrm>
            <a:off x="3525238" y="5512718"/>
            <a:ext cx="74783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가입하기</a:t>
            </a:r>
          </a:p>
        </p:txBody>
      </p:sp>
      <p:sp>
        <p:nvSpPr>
          <p:cNvPr id="54" name="Button"/>
          <p:cNvSpPr>
            <a:spLocks/>
          </p:cNvSpPr>
          <p:nvPr/>
        </p:nvSpPr>
        <p:spPr bwMode="auto">
          <a:xfrm>
            <a:off x="4396329" y="5512718"/>
            <a:ext cx="670820" cy="252000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791153" y="5366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70091" y="500327"/>
            <a:ext cx="257544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87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55790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210561" y="3356992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1843617" y="5237790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843617" y="3832201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7" y="315912"/>
            <a:ext cx="213992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 정보가 일치할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메일로 비밀번호 변경 </a:t>
            </a:r>
            <a:r>
              <a:rPr lang="en-US" altLang="ko-KR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일치하는 정보가 없을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[3]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주소를 입력하지 않고 확인 버튼을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주소를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56142" y="1443671"/>
            <a:ext cx="2800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회원가입 시 입력한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이메일주소를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적어주세요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76736" y="2310916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주소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439510" y="2644712"/>
            <a:ext cx="1648880" cy="307479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441673" y="2322376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897779" y="3930875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1110962" y="8882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1965379" y="4269816"/>
            <a:ext cx="370754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가입시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등록하신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링크를 보냈습니다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904773" y="5378339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1972372" y="5699958"/>
            <a:ext cx="3700551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주소는 가입되어있지 않은 아이디입니다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45407" y="4265741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255532" y="39446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255532" y="53920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920552" y="5486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437629" y="1990035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06341" y="198884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5745407" y="5704954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992560" y="5486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199231" y="1196752"/>
            <a:ext cx="5914009" cy="216024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2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8898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8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나가기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검색바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카테고리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형식 지정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검색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수질오염 기부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공해정화 기부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친환경 일회용빨대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 메뉴는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드롭다운형태로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세부메뉴 보여주기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세부메뉴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페이지로    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전체 메뉴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17555" y="538129"/>
            <a:ext cx="144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둘러보기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001" y="621257"/>
            <a:ext cx="202945" cy="174065"/>
            <a:chOff x="434574" y="1346791"/>
            <a:chExt cx="157858" cy="2406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43655" y="1349821"/>
              <a:ext cx="148777" cy="237626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434574" y="1346791"/>
              <a:ext cx="152400" cy="237626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961169" y="1327352"/>
            <a:ext cx="417546" cy="25332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전체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59683" y="1325242"/>
            <a:ext cx="144000" cy="270000"/>
            <a:chOff x="2359682" y="1325242"/>
            <a:chExt cx="144000" cy="270000"/>
          </a:xfrm>
        </p:grpSpPr>
        <p:sp>
          <p:nvSpPr>
            <p:cNvPr id="51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2359682" y="1325242"/>
              <a:ext cx="144000" cy="27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399678" y="1443798"/>
              <a:ext cx="64008" cy="328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504729" y="1325242"/>
            <a:ext cx="3618148" cy="27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194884" y="1294769"/>
            <a:ext cx="342292" cy="260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268687" y="1359315"/>
            <a:ext cx="144016" cy="115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6383830" y="1449862"/>
            <a:ext cx="86278" cy="57795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 bwMode="auto">
          <a:xfrm>
            <a:off x="1964728" y="1586160"/>
            <a:ext cx="540001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pPr algn="ctr"/>
            <a:r>
              <a:rPr lang="ko-KR" altLang="en-US" sz="1000"/>
              <a:t>전체</a:t>
            </a:r>
            <a:endParaRPr lang="en-US" altLang="ko-KR" sz="1000"/>
          </a:p>
          <a:p>
            <a:pPr algn="ctr"/>
            <a:endParaRPr lang="en-US" altLang="ko-KR" sz="300"/>
          </a:p>
          <a:p>
            <a:pPr algn="ctr"/>
            <a:r>
              <a:rPr lang="ko-KR" altLang="en-US" sz="1000"/>
              <a:t>기부</a:t>
            </a:r>
            <a:endParaRPr lang="en-US" altLang="ko-KR" sz="1000"/>
          </a:p>
          <a:p>
            <a:pPr algn="ctr"/>
            <a:endParaRPr lang="en-US" altLang="ko-KR" sz="300"/>
          </a:p>
          <a:p>
            <a:pPr algn="ctr"/>
            <a:r>
              <a:rPr lang="ko-KR" altLang="en-US" sz="1000"/>
              <a:t>제품</a:t>
            </a:r>
            <a:endParaRPr lang="en-US" altLang="ko-KR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304942" y="4221090"/>
            <a:ext cx="24256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마감임박 프로젝트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1959" y="4662374"/>
            <a:ext cx="219483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종료된 프로젝트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1933" y="2876266"/>
            <a:ext cx="24256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진행중인 프로젝트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467" y="2429713"/>
            <a:ext cx="7682114" cy="2799489"/>
          </a:xfrm>
          <a:prstGeom prst="rect">
            <a:avLst/>
          </a:prstGeom>
          <a:noFill/>
          <a:ln w="3175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480" y="2627408"/>
            <a:ext cx="1737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3893" y="3330557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기부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4529" y="3784899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5466" y="4046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856680" y="11967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47676" y="25082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45526" y="33978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467" y="5228795"/>
            <a:ext cx="7682114" cy="1377795"/>
          </a:xfrm>
          <a:prstGeom prst="rect">
            <a:avLst/>
          </a:prstGeom>
          <a:noFill/>
          <a:ln w="3175"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000" y="5301208"/>
            <a:ext cx="603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Notice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04644" y="5552271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04645" y="5974286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72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38690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xmlns="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2020-10-26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박예슬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2020-11-01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결제관련 수정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박예슬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2020-11-02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슬라이드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(32. 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판매자 소개</a:t>
                      </a:r>
                      <a:r>
                        <a:rPr lang="en-US" altLang="ko-KR" sz="120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이무용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r>
              <a:rPr lang="ko-KR" altLang="en-US" dirty="0"/>
              <a:t> 게시판</a:t>
            </a:r>
          </a:p>
        </p:txBody>
      </p:sp>
    </p:spTree>
    <p:extLst>
      <p:ext uri="{BB962C8B-B14F-4D97-AF65-F5344CB8AC3E}">
        <p14:creationId xmlns:p14="http://schemas.microsoft.com/office/powerpoint/2010/main" val="322517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43727"/>
              </p:ext>
            </p:extLst>
          </p:nvPr>
        </p:nvGraphicFramePr>
        <p:xfrm>
          <a:off x="813241" y="2564904"/>
          <a:ext cx="6300001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!!!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기부 관련 공지사항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!!!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2020-09-01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[Q&amp;A]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자주묻는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질문 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~~~~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어떻게 하나요</a:t>
                      </a:r>
                      <a:r>
                        <a:rPr lang="en-US" altLang="ko-KR" sz="10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2020-11-01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035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등록가능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등록권한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 한에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자주묻는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질문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선택한 게시물은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최상단에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한 번 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4528" y="1918571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40758" y="2248527"/>
            <a:ext cx="66356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04553" y="18448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Notice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687765" y="5214392"/>
            <a:ext cx="21932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705248" y="2475811"/>
            <a:ext cx="6480000" cy="1025199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00873" y="2348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12900" y="1916834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393160" y="1941640"/>
            <a:ext cx="792088" cy="241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글작성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85161" y="18448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48584" y="2941671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46" name="타원 45"/>
          <p:cNvSpPr/>
          <p:nvPr/>
        </p:nvSpPr>
        <p:spPr>
          <a:xfrm>
            <a:off x="704553" y="28529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47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 상세 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리스트 화면으로 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페이지에서 공지 글을 클릭했을 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이전 공지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공지로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다음 공지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공지로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1679" y="1161229"/>
            <a:ext cx="3801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}  !!!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필독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기부 관련 공지사항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!!!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0944" y="1587890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9999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6570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60746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98494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990676" y="18716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81151" y="15287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74677" y="901668"/>
            <a:ext cx="60421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748570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12746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50494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2080918" y="59074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8544" y="571711"/>
            <a:ext cx="1559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 상세 보기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28675" y="2220104"/>
            <a:ext cx="572452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 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에코펀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관리자 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추석 명절의 선물 배송으로 택배 회사에서 더 이상 배송 접수를 하지 않고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 점 너그러운 양해 부탁 드리며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아래의 안내를 참고 부탁 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택배 회사 물량 폭주로 배송 불가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- 2017-01-27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이후 주문은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일에 제품 발송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  - 2017-01-27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 주문은 정상 발송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이용에 불편을 드려 죄송합니다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더욱 노력하는 </a:t>
            </a:r>
            <a:r>
              <a:rPr lang="ko-KR" altLang="en-US" sz="900" b="1" dirty="0" err="1">
                <a:latin typeface="맑은 고딕" pitchFamily="50" charset="-127"/>
              </a:rPr>
              <a:t>에코펀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되도록 하겠습니다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922359" y="5733256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4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1596"/>
              </p:ext>
            </p:extLst>
          </p:nvPr>
        </p:nvGraphicFramePr>
        <p:xfrm>
          <a:off x="579010" y="2636912"/>
          <a:ext cx="6603999" cy="1800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0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9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 고객님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환영합니다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0033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등록가능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등록권한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 한에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클릭 시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글작성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4528" y="1990578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40758" y="2320535"/>
            <a:ext cx="66356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60536" y="20262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Notice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687763" y="5286400"/>
            <a:ext cx="21932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60536" y="2475810"/>
            <a:ext cx="6624712" cy="807534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603238" y="23678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12900" y="1988840"/>
            <a:ext cx="120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393160" y="2013646"/>
            <a:ext cx="792088" cy="241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글작성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285160" y="20349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9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이전 이벤트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다음 이벤트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no.2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1679" y="1161229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가입 고객님 환영합니다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0944" y="1587890"/>
            <a:ext cx="59329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2020.01.01  ~ 2020.01.31                                                                              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96570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60746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98494" y="6021320"/>
            <a:ext cx="72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990676" y="18716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981151" y="1528780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74677" y="901668"/>
            <a:ext cx="60421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2227"/>
              </p:ext>
            </p:extLst>
          </p:nvPr>
        </p:nvGraphicFramePr>
        <p:xfrm>
          <a:off x="1002086" y="2041119"/>
          <a:ext cx="5933231" cy="3754620"/>
        </p:xfrm>
        <a:graphic>
          <a:graphicData uri="http://schemas.openxmlformats.org/drawingml/2006/table">
            <a:tbl>
              <a:tblPr/>
              <a:tblGrid>
                <a:gridCol w="5933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5462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4748570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12746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450494" y="58772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2286833" y="595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8544" y="571711"/>
            <a:ext cx="15597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5670" y="3850312"/>
            <a:ext cx="114417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95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425488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 상품 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형태의 카테고리 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해당하는 리스트 나열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내비게이션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있는 이전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 있는 다음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리스트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4*5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없을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개수 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진행중인 모든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새로 진행하는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종료임박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마감시간이 하루 이내로 남은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53186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36809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기후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99783" y="4116528"/>
            <a:ext cx="146833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_1)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주최기관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 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1522" y="1988840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인기순 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089113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03359" y="1111070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종료임박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36010" y="499755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임박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0021"/>
              </p:ext>
            </p:extLst>
          </p:nvPr>
        </p:nvGraphicFramePr>
        <p:xfrm>
          <a:off x="1074815" y="2494665"/>
          <a:ext cx="1358020" cy="1459923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5992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184534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547215" y="4160220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77099" y="1131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304929" y="11247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1568"/>
              </p:ext>
            </p:extLst>
          </p:nvPr>
        </p:nvGraphicFramePr>
        <p:xfrm>
          <a:off x="2555085" y="2495991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72883"/>
              </p:ext>
            </p:extLst>
          </p:nvPr>
        </p:nvGraphicFramePr>
        <p:xfrm>
          <a:off x="4051256" y="2497316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74881"/>
              </p:ext>
            </p:extLst>
          </p:nvPr>
        </p:nvGraphicFramePr>
        <p:xfrm>
          <a:off x="5523574" y="2498641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949197" y="1095681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009637" y="1403251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691672" y="6222504"/>
            <a:ext cx="2717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85604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84488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37932" y="3187439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98944" y="2333238"/>
            <a:ext cx="5981700" cy="302433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62166" y="24784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872227" y="22252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512229" y="62315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4568" y="2045206"/>
            <a:ext cx="865614" cy="810812"/>
            <a:chOff x="595686" y="1261242"/>
            <a:chExt cx="1368152" cy="810812"/>
          </a:xfrm>
        </p:grpSpPr>
        <p:grpSp>
          <p:nvGrpSpPr>
            <p:cNvPr id="59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80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8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02667"/>
              <a:ext cx="1368152" cy="5693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진행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종료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신규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040432" y="4184247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505384" y="4184247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0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075041" y="2045206"/>
            <a:ext cx="865614" cy="646664"/>
            <a:chOff x="595686" y="1261242"/>
            <a:chExt cx="1368152" cy="646664"/>
          </a:xfrm>
        </p:grpSpPr>
        <p:grpSp>
          <p:nvGrpSpPr>
            <p:cNvPr id="151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53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2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02667"/>
              <a:ext cx="1368152" cy="4052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제품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3" name="텍스트 개체 틀 2"/>
          <p:cNvSpPr txBox="1">
            <a:spLocks/>
          </p:cNvSpPr>
          <p:nvPr/>
        </p:nvSpPr>
        <p:spPr>
          <a:xfrm>
            <a:off x="0" y="16745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프로젝</a:t>
            </a:r>
            <a:r>
              <a:rPr lang="ko-KR" altLang="en-US"/>
              <a:t>트</a:t>
            </a:r>
            <a:r>
              <a:rPr lang="ko-KR" altLang="en-US" smtClean="0"/>
              <a:t> </a:t>
            </a:r>
            <a:r>
              <a:rPr lang="ko-KR" altLang="en-US" dirty="0"/>
              <a:t>소개</a:t>
            </a:r>
            <a:r>
              <a:rPr lang="en-US" altLang="ko-KR" dirty="0"/>
              <a:t>&gt; </a:t>
            </a:r>
            <a:r>
              <a:rPr lang="ko-KR" altLang="en-US" dirty="0"/>
              <a:t>리스트 </a:t>
            </a:r>
            <a:r>
              <a:rPr lang="en-US" altLang="ko-KR"/>
              <a:t>&gt; </a:t>
            </a:r>
            <a:r>
              <a:rPr lang="ko-KR" altLang="en-US" smtClean="0"/>
              <a:t>프로젝트소개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780438" y="20702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89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10523"/>
              </p:ext>
            </p:extLst>
          </p:nvPr>
        </p:nvGraphicFramePr>
        <p:xfrm>
          <a:off x="4053232" y="1415196"/>
          <a:ext cx="2988000" cy="2755795"/>
        </p:xfrm>
        <a:graphic>
          <a:graphicData uri="http://schemas.openxmlformats.org/drawingml/2006/table">
            <a:tbl>
              <a:tblPr firstRow="1" bandRow="1"/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모인금액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달성금액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달성률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}%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일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시간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기부금액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930604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수량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87557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총 결제금액 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합계 금액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695465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3"/>
            <a:ext cx="214851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대표 이미지로 사용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캐러셀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타입으로 다음 이미지 보여주기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프로그램명과 태그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프로그램명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특성 아이콘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모인금액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달성금액과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시간으로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기부금액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등록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형태로 옵션선택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1000 ~ 50000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 까지 선택가능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미선택시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 5-1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[+]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[-]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감소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수량에서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(-)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 7-1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결제 금액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기부금액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옵션선택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*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989732" y="801787"/>
            <a:ext cx="2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프로그램명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89835" y="4437112"/>
            <a:ext cx="1237269" cy="360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기부하기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60912" y="4437112"/>
            <a:ext cx="1237269" cy="36004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9578"/>
              </p:ext>
            </p:extLst>
          </p:nvPr>
        </p:nvGraphicFramePr>
        <p:xfrm>
          <a:off x="744594" y="1005184"/>
          <a:ext cx="2827065" cy="3215904"/>
        </p:xfrm>
        <a:graphic>
          <a:graphicData uri="http://schemas.openxmlformats.org/drawingml/2006/table">
            <a:tbl>
              <a:tblPr/>
              <a:tblGrid>
                <a:gridCol w="282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59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564302" y="2550096"/>
            <a:ext cx="114326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517483" y="6081508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상품 상세 정보 영역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87137"/>
              </p:ext>
            </p:extLst>
          </p:nvPr>
        </p:nvGraphicFramePr>
        <p:xfrm>
          <a:off x="180976" y="5141592"/>
          <a:ext cx="449326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단체소개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2026266" y="23431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088929" y="15719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088905" y="21336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088905" y="26945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088929" y="32662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831168" y="37734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073936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453781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66623"/>
              </p:ext>
            </p:extLst>
          </p:nvPr>
        </p:nvGraphicFramePr>
        <p:xfrm>
          <a:off x="179115" y="5572126"/>
          <a:ext cx="7507560" cy="1123951"/>
        </p:xfrm>
        <a:graphic>
          <a:graphicData uri="http://schemas.openxmlformats.org/drawingml/2006/table">
            <a:tbl>
              <a:tblPr/>
              <a:tblGrid>
                <a:gridCol w="7507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239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Cutout"/>
          <p:cNvGrpSpPr/>
          <p:nvPr/>
        </p:nvGrpSpPr>
        <p:grpSpPr>
          <a:xfrm rot="16200000">
            <a:off x="3795102" y="2884974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44489" y="5013176"/>
            <a:ext cx="2413000" cy="1397000"/>
            <a:chOff x="595686" y="1261242"/>
            <a:chExt cx="3222246" cy="1507358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옵션선택은 필수사항입니다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5-1 </a:t>
              </a:r>
            </a:p>
          </p:txBody>
        </p:sp>
        <p:sp>
          <p:nvSpPr>
            <p:cNvPr id="9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3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9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9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4" name="직사각형 153"/>
          <p:cNvSpPr/>
          <p:nvPr/>
        </p:nvSpPr>
        <p:spPr>
          <a:xfrm>
            <a:off x="488504" y="447609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488504" y="764706"/>
            <a:ext cx="7198172" cy="37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989338" y="2660313"/>
            <a:ext cx="1691999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4" y="1510660"/>
              <a:ext cx="1233933" cy="322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{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옵션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1}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을 선택해 주세요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829613" y="1510660"/>
              <a:ext cx="134217" cy="32306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70843" y="1647895"/>
              <a:ext cx="51758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4989361" y="8886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텍스트 개체 틀 2"/>
          <p:cNvSpPr txBox="1">
            <a:spLocks/>
          </p:cNvSpPr>
          <p:nvPr/>
        </p:nvSpPr>
        <p:spPr>
          <a:xfrm>
            <a:off x="0" y="2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프로젝트 소개</a:t>
            </a:r>
            <a:r>
              <a:rPr lang="en-US" altLang="ko-KR"/>
              <a:t>&gt; </a:t>
            </a:r>
            <a:r>
              <a:rPr lang="ko-KR" altLang="en-US"/>
              <a:t>리스트 </a:t>
            </a:r>
            <a:r>
              <a:rPr lang="en-US" altLang="ko-KR"/>
              <a:t>&gt; </a:t>
            </a:r>
            <a:r>
              <a:rPr lang="ko-KR" altLang="en-US" smtClean="0"/>
              <a:t>기부 프로젝트 소개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5067830" y="3295418"/>
            <a:ext cx="413425" cy="14239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>
            <a:spLocks noChangeArrowheads="1"/>
          </p:cNvSpPr>
          <p:nvPr/>
        </p:nvSpPr>
        <p:spPr bwMode="auto">
          <a:xfrm>
            <a:off x="5574436" y="3303093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5822251" y="3304418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496" y="2348881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84849" y="2343158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761507" y="5018972"/>
            <a:ext cx="2413000" cy="1397000"/>
            <a:chOff x="595686" y="1261242"/>
            <a:chExt cx="3222246" cy="1507358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최소 구매 수량은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 이상입니다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7-1 </a:t>
              </a:r>
            </a:p>
          </p:txBody>
        </p:sp>
        <p:sp>
          <p:nvSpPr>
            <p:cNvPr id="1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2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167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4963622" y="1877776"/>
            <a:ext cx="1861585" cy="72008"/>
            <a:chOff x="3256516" y="4789432"/>
            <a:chExt cx="1120420" cy="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4188449" y="4789432"/>
              <a:ext cx="188487" cy="0"/>
            </a:xfrm>
            <a:prstGeom prst="line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256516" y="4789432"/>
              <a:ext cx="102617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27194" y="67056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9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99363"/>
              </p:ext>
            </p:extLst>
          </p:nvPr>
        </p:nvGraphicFramePr>
        <p:xfrm>
          <a:off x="4053232" y="1415196"/>
          <a:ext cx="2988000" cy="2755795"/>
        </p:xfrm>
        <a:graphic>
          <a:graphicData uri="http://schemas.openxmlformats.org/drawingml/2006/table">
            <a:tbl>
              <a:tblPr firstRow="1" bandRow="1"/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모인금액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달성금액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달성률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}%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일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시간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종류선택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930604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수량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87557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총 결제금액 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합계 금액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695465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3"/>
            <a:ext cx="214851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대표 이미지로 사용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캐러셀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타입으로 다음 이미지 보여주기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프로그램명과 태그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프로그램명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특성 아이콘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모인금액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달성금액과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시간으로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종류선택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등록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형태로 옵션선택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후원만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(1000~),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제품구매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등록 금액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미선택시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 5-1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[+]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[-]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 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감소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수량에서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(-)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 7-1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결제 금액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종류선택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옵션선택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*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989732" y="801787"/>
            <a:ext cx="2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프로그램명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89835" y="4437112"/>
            <a:ext cx="1237269" cy="360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밀어주기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60912" y="4437112"/>
            <a:ext cx="1237269" cy="36004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88848"/>
              </p:ext>
            </p:extLst>
          </p:nvPr>
        </p:nvGraphicFramePr>
        <p:xfrm>
          <a:off x="744594" y="1005184"/>
          <a:ext cx="2827065" cy="3215904"/>
        </p:xfrm>
        <a:graphic>
          <a:graphicData uri="http://schemas.openxmlformats.org/drawingml/2006/table">
            <a:tbl>
              <a:tblPr/>
              <a:tblGrid>
                <a:gridCol w="282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59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564302" y="2550096"/>
            <a:ext cx="114326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517483" y="6081508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상품 상세 정보 영역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99200"/>
              </p:ext>
            </p:extLst>
          </p:nvPr>
        </p:nvGraphicFramePr>
        <p:xfrm>
          <a:off x="180976" y="5141592"/>
          <a:ext cx="449326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단체소개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2026266" y="23431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088929" y="15719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088905" y="21336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088905" y="26945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088929" y="32662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831168" y="37734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073936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468734" y="1196752"/>
            <a:ext cx="396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36634"/>
              </p:ext>
            </p:extLst>
          </p:nvPr>
        </p:nvGraphicFramePr>
        <p:xfrm>
          <a:off x="179115" y="5572126"/>
          <a:ext cx="7507560" cy="1123951"/>
        </p:xfrm>
        <a:graphic>
          <a:graphicData uri="http://schemas.openxmlformats.org/drawingml/2006/table">
            <a:tbl>
              <a:tblPr/>
              <a:tblGrid>
                <a:gridCol w="7507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239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Cutout"/>
          <p:cNvGrpSpPr/>
          <p:nvPr/>
        </p:nvGrpSpPr>
        <p:grpSpPr>
          <a:xfrm rot="16200000">
            <a:off x="3795102" y="2884974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44489" y="5013176"/>
            <a:ext cx="2413000" cy="1397000"/>
            <a:chOff x="595686" y="1261242"/>
            <a:chExt cx="3222246" cy="1507358"/>
          </a:xfrm>
        </p:grpSpPr>
        <p:sp>
          <p:nvSpPr>
            <p:cNvPr id="8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9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옵션선택은 필수사항입니다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5-1 </a:t>
              </a:r>
            </a:p>
          </p:txBody>
        </p:sp>
        <p:sp>
          <p:nvSpPr>
            <p:cNvPr id="9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3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9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9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4" name="직사각형 153"/>
          <p:cNvSpPr/>
          <p:nvPr/>
        </p:nvSpPr>
        <p:spPr>
          <a:xfrm>
            <a:off x="488504" y="447609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488504" y="764706"/>
            <a:ext cx="7198172" cy="37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989338" y="2660313"/>
            <a:ext cx="1691999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4" y="1510660"/>
              <a:ext cx="1233933" cy="322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{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옵션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1}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을 선택해 주세요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829613" y="1510660"/>
              <a:ext cx="134217" cy="32306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870843" y="1647895"/>
              <a:ext cx="51758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4989361" y="8886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텍스트 개체 틀 2"/>
          <p:cNvSpPr txBox="1">
            <a:spLocks/>
          </p:cNvSpPr>
          <p:nvPr/>
        </p:nvSpPr>
        <p:spPr>
          <a:xfrm>
            <a:off x="0" y="2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프로젝트 소개</a:t>
            </a:r>
            <a:r>
              <a:rPr lang="en-US" altLang="ko-KR"/>
              <a:t>&gt; </a:t>
            </a:r>
            <a:r>
              <a:rPr lang="ko-KR" altLang="en-US"/>
              <a:t>리스트 </a:t>
            </a:r>
            <a:r>
              <a:rPr lang="en-US" altLang="ko-KR"/>
              <a:t>&gt; </a:t>
            </a:r>
            <a:r>
              <a:rPr lang="ko-KR" altLang="en-US" smtClean="0"/>
              <a:t>펀딩 프로젝트 소개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5067830" y="3295418"/>
            <a:ext cx="413425" cy="14239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>
            <a:spLocks noChangeArrowheads="1"/>
          </p:cNvSpPr>
          <p:nvPr/>
        </p:nvSpPr>
        <p:spPr bwMode="auto">
          <a:xfrm>
            <a:off x="5574436" y="3303093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5822251" y="3304418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496" y="2348881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84849" y="2343158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761507" y="5018972"/>
            <a:ext cx="2413000" cy="1397000"/>
            <a:chOff x="595686" y="1261242"/>
            <a:chExt cx="3222246" cy="1507358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517767"/>
              <a:ext cx="3222246" cy="12508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583687" y="1665409"/>
              <a:ext cx="1983377" cy="623577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최소 구매 수량은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 이상입니다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5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7-1 </a:t>
              </a:r>
            </a:p>
          </p:txBody>
        </p:sp>
        <p:sp>
          <p:nvSpPr>
            <p:cNvPr id="15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2" name="Icons"/>
            <p:cNvGrpSpPr/>
            <p:nvPr/>
          </p:nvGrpSpPr>
          <p:grpSpPr>
            <a:xfrm>
              <a:off x="833178" y="1701981"/>
              <a:ext cx="610530" cy="595665"/>
              <a:chOff x="833178" y="1701981"/>
              <a:chExt cx="610530" cy="595665"/>
            </a:xfrm>
          </p:grpSpPr>
          <p:sp>
            <p:nvSpPr>
              <p:cNvPr id="167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3457" y="1871132"/>
                <a:ext cx="529975" cy="42651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33178" y="1702837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72397" y="1702837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6" y="1701981"/>
                <a:ext cx="532096" cy="42822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Buttons"/>
            <p:cNvGrpSpPr/>
            <p:nvPr/>
          </p:nvGrpSpPr>
          <p:grpSpPr>
            <a:xfrm>
              <a:off x="773764" y="2356284"/>
              <a:ext cx="2793297" cy="259373"/>
              <a:chOff x="773764" y="2356284"/>
              <a:chExt cx="2793297" cy="259373"/>
            </a:xfrm>
          </p:grpSpPr>
          <p:sp>
            <p:nvSpPr>
              <p:cNvPr id="164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681673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27718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73764" y="2356284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4963622" y="1877776"/>
            <a:ext cx="1861585" cy="72008"/>
            <a:chOff x="3256516" y="4789432"/>
            <a:chExt cx="1120420" cy="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4188449" y="4789432"/>
              <a:ext cx="188487" cy="0"/>
            </a:xfrm>
            <a:prstGeom prst="line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256516" y="4789432"/>
              <a:ext cx="102617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27194" y="67056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07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7768127" y="315913"/>
            <a:ext cx="214851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즐겨찾기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저장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Alert 1-1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을 띄우고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즐겨찾는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프로그램에 저장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종료된 프로그램으로 설정 시 버튼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기부하기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기부자가 선택한 옵션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수량정보를 가지고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결제페이지로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로그인하지 않음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Confirm 2-2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종료된 프로그램으로 설정 시 버튼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[3] Story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프로젝트 소개 페이지의 기본값으로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상세 페이지의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‘Story’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위치로 스크롤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[4] Comment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프로젝트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위치로 스크롤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  (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프로그램소개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2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[5] Confirm 2-2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확인버튼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창으로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795465"/>
              </p:ext>
            </p:extLst>
          </p:nvPr>
        </p:nvGraphicFramePr>
        <p:xfrm>
          <a:off x="4053232" y="1415196"/>
          <a:ext cx="2988000" cy="2755795"/>
        </p:xfrm>
        <a:graphic>
          <a:graphicData uri="http://schemas.openxmlformats.org/drawingml/2006/table">
            <a:tbl>
              <a:tblPr firstRow="1" bandRow="1"/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모인금액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달성금액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달성률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}%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일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시간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기부금액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930604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수량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87557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총 결제금액 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합계 금액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6954652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3989732" y="801787"/>
            <a:ext cx="2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프로그램명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489835" y="4437112"/>
            <a:ext cx="1237269" cy="360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기부하기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160912" y="4437112"/>
            <a:ext cx="1237269" cy="36004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39159"/>
              </p:ext>
            </p:extLst>
          </p:nvPr>
        </p:nvGraphicFramePr>
        <p:xfrm>
          <a:off x="744594" y="1005184"/>
          <a:ext cx="2827065" cy="3215904"/>
        </p:xfrm>
        <a:graphic>
          <a:graphicData uri="http://schemas.openxmlformats.org/drawingml/2006/table">
            <a:tbl>
              <a:tblPr/>
              <a:tblGrid>
                <a:gridCol w="282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59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564302" y="2550096"/>
            <a:ext cx="114326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517483" y="6081508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상품 상세 정보 영역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421"/>
              </p:ext>
            </p:extLst>
          </p:nvPr>
        </p:nvGraphicFramePr>
        <p:xfrm>
          <a:off x="180975" y="5141592"/>
          <a:ext cx="298704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모서리가 둥근 직사각형 133"/>
          <p:cNvSpPr/>
          <p:nvPr/>
        </p:nvSpPr>
        <p:spPr>
          <a:xfrm>
            <a:off x="4073936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453781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기부</a:t>
            </a:r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3963"/>
              </p:ext>
            </p:extLst>
          </p:nvPr>
        </p:nvGraphicFramePr>
        <p:xfrm>
          <a:off x="179115" y="5572126"/>
          <a:ext cx="7507560" cy="1123951"/>
        </p:xfrm>
        <a:graphic>
          <a:graphicData uri="http://schemas.openxmlformats.org/drawingml/2006/table">
            <a:tbl>
              <a:tblPr/>
              <a:tblGrid>
                <a:gridCol w="7507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239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Cutout"/>
          <p:cNvGrpSpPr/>
          <p:nvPr/>
        </p:nvGrpSpPr>
        <p:grpSpPr>
          <a:xfrm rot="16200000">
            <a:off x="3795102" y="2884974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88504" y="447609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488504" y="764706"/>
            <a:ext cx="7198172" cy="37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989338" y="2660313"/>
            <a:ext cx="1691999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4" y="1510660"/>
              <a:ext cx="1233933" cy="322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{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옵션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1}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을 선택해 주세요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1829613" y="1510660"/>
              <a:ext cx="134217" cy="32306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870843" y="1647895"/>
              <a:ext cx="51758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3" name="텍스트 개체 틀 2"/>
          <p:cNvSpPr txBox="1">
            <a:spLocks/>
          </p:cNvSpPr>
          <p:nvPr/>
        </p:nvSpPr>
        <p:spPr>
          <a:xfrm>
            <a:off x="0" y="2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프로젝트 소개</a:t>
            </a:r>
            <a:r>
              <a:rPr lang="en-US" altLang="ko-KR"/>
              <a:t>&gt; </a:t>
            </a:r>
            <a:r>
              <a:rPr lang="ko-KR" altLang="en-US"/>
              <a:t>리스트 </a:t>
            </a:r>
            <a:r>
              <a:rPr lang="en-US" altLang="ko-KR"/>
              <a:t>&gt; </a:t>
            </a:r>
            <a:r>
              <a:rPr lang="ko-KR" altLang="en-US"/>
              <a:t>기부 프로젝트 소개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5067830" y="3295418"/>
            <a:ext cx="413425" cy="14239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>
            <a:spLocks noChangeArrowheads="1"/>
          </p:cNvSpPr>
          <p:nvPr/>
        </p:nvSpPr>
        <p:spPr bwMode="auto">
          <a:xfrm>
            <a:off x="5574436" y="3303093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5822251" y="3304418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496" y="2348881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84849" y="2343158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0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8254" y="2003152"/>
            <a:ext cx="2602578" cy="1397000"/>
            <a:chOff x="595686" y="1261242"/>
            <a:chExt cx="3222246" cy="1376346"/>
          </a:xfrm>
        </p:grpSpPr>
        <p:sp>
          <p:nvSpPr>
            <p:cNvPr id="10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511719" y="1630280"/>
              <a:ext cx="2073621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즐겨찾는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프로그램에 저장되었습니다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1-1 </a:t>
              </a:r>
            </a:p>
          </p:txBody>
        </p:sp>
        <p:sp>
          <p:nvSpPr>
            <p:cNvPr id="10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56837" y="1331436"/>
              <a:ext cx="121860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10" name="Icons"/>
            <p:cNvGrpSpPr/>
            <p:nvPr/>
          </p:nvGrpSpPr>
          <p:grpSpPr>
            <a:xfrm>
              <a:off x="815878" y="1663673"/>
              <a:ext cx="566059" cy="431283"/>
              <a:chOff x="815878" y="1663673"/>
              <a:chExt cx="566059" cy="431283"/>
            </a:xfrm>
          </p:grpSpPr>
          <p:sp>
            <p:nvSpPr>
              <p:cNvPr id="12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53224" y="1705512"/>
                <a:ext cx="491370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15878" y="1664455"/>
                <a:ext cx="566059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52241" y="1664455"/>
                <a:ext cx="493338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52241" y="1663673"/>
                <a:ext cx="493336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1" name="Buttons"/>
            <p:cNvGrpSpPr/>
            <p:nvPr/>
          </p:nvGrpSpPr>
          <p:grpSpPr>
            <a:xfrm>
              <a:off x="995509" y="2250955"/>
              <a:ext cx="2589828" cy="366608"/>
              <a:chOff x="995509" y="2250955"/>
              <a:chExt cx="2589828" cy="366608"/>
            </a:xfrm>
          </p:grpSpPr>
          <p:sp>
            <p:nvSpPr>
              <p:cNvPr id="11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64441" y="2250955"/>
                <a:ext cx="82089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879975" y="2380732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95509" y="2380733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848544" y="3400152"/>
            <a:ext cx="2602578" cy="1397000"/>
            <a:chOff x="595686" y="1261242"/>
            <a:chExt cx="3231318" cy="1376346"/>
          </a:xfrm>
        </p:grpSpPr>
        <p:sp>
          <p:nvSpPr>
            <p:cNvPr id="1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7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9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1461385" y="1523620"/>
              <a:ext cx="2365619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로그인이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되지 않았습니다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이용해 주세요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261242"/>
              <a:ext cx="3222247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rPr>
                <a:t>Confirm 2-2 </a:t>
              </a:r>
            </a:p>
          </p:txBody>
        </p:sp>
        <p:sp>
          <p:nvSpPr>
            <p:cNvPr id="13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556103" y="1331436"/>
              <a:ext cx="122203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6" name="Icons"/>
            <p:cNvGrpSpPr/>
            <p:nvPr/>
          </p:nvGrpSpPr>
          <p:grpSpPr>
            <a:xfrm>
              <a:off x="816498" y="1663674"/>
              <a:ext cx="567653" cy="431282"/>
              <a:chOff x="816498" y="1663674"/>
              <a:chExt cx="567653" cy="43128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3949" y="1705512"/>
                <a:ext cx="492753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16498" y="1664455"/>
                <a:ext cx="567653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2963" y="1664455"/>
                <a:ext cx="49472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52965" y="1663674"/>
                <a:ext cx="49472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Buttons"/>
            <p:cNvGrpSpPr/>
            <p:nvPr/>
          </p:nvGrpSpPr>
          <p:grpSpPr>
            <a:xfrm>
              <a:off x="987563" y="2250955"/>
              <a:ext cx="2597118" cy="366607"/>
              <a:chOff x="987563" y="2250955"/>
              <a:chExt cx="2597118" cy="366607"/>
            </a:xfrm>
          </p:grpSpPr>
          <p:sp>
            <p:nvSpPr>
              <p:cNvPr id="14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761475" y="2250955"/>
                <a:ext cx="82320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874515" y="2253250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7563" y="2380732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1" name="타원 170"/>
          <p:cNvSpPr/>
          <p:nvPr/>
        </p:nvSpPr>
        <p:spPr>
          <a:xfrm>
            <a:off x="247768" y="5178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856656" y="5178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5529088" y="45091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4232945" y="45091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784672" y="42930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27194" y="67056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42954"/>
              </p:ext>
            </p:extLst>
          </p:nvPr>
        </p:nvGraphicFramePr>
        <p:xfrm>
          <a:off x="187401" y="881625"/>
          <a:ext cx="9394752" cy="323433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48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8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8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48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About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Board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Project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Member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회사소개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제휴기업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이용약관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공지사항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lt"/>
                        </a:rPr>
                        <a:t>이벤트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진행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종료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비회원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로그인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비회원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비회원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비밀번호 찾기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펀딩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 내역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포인트 내역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문의 내역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회원정보 수정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포인트 관리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buFontTx/>
                        <a:buChar char="-"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문의 관리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관리자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회원 관리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3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7768127" y="315913"/>
            <a:ext cx="214851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즐겨찾기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저장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Alert 1-1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을 띄우고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즐겨찾는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프로그램에 저장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종료된 프로그램으로 설정 시 버튼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밀어주기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주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문</a:t>
            </a: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자가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선택한 옵션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수량정보를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가지고 </a:t>
            </a: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결제페이지로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로그인하지 않음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Confirm </a:t>
            </a:r>
            <a:r>
              <a:rPr lang="en-US" altLang="ko-KR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2-2</a:t>
            </a: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페이지로 </a:t>
            </a: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종료된 프로그램으로 설정 시 버튼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[3] Story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프로젝트 소개 페이지의 기본값으로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상세 페이지의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‘Story’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위치로 스크롤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[4] Comment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프로젝트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위치로 스크롤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  (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프로그램소개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2 </a:t>
            </a:r>
            <a:r>
              <a:rPr lang="en-US" altLang="ko-KR" sz="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[5]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Confirm 2-2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확인버튼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창으로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50296"/>
              </p:ext>
            </p:extLst>
          </p:nvPr>
        </p:nvGraphicFramePr>
        <p:xfrm>
          <a:off x="4053232" y="1415196"/>
          <a:ext cx="2988000" cy="2755795"/>
        </p:xfrm>
        <a:graphic>
          <a:graphicData uri="http://schemas.openxmlformats.org/drawingml/2006/table">
            <a:tbl>
              <a:tblPr firstRow="1" bandRow="1"/>
              <a:tblGrid>
                <a:gridCol w="93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모인금액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 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달성금액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 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달성률</a:t>
                      </a:r>
                      <a:r>
                        <a:rPr lang="en-US" altLang="ko-KR" sz="100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}%</a:t>
                      </a:r>
                      <a:endParaRPr lang="en-US" sz="100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 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남은기간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일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00</a:t>
                      </a: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시간</a:t>
                      </a:r>
                      <a:endParaRPr lang="en-US" altLang="ko-KR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기부금액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930604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수량 </a:t>
                      </a:r>
                      <a:r>
                        <a:rPr lang="en-US" altLang="ko-KR" sz="100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687557"/>
                  </a:ext>
                </a:extLst>
              </a:tr>
              <a:tr h="551159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총 결제금액 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: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{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합계 금액</a:t>
                      </a:r>
                      <a:r>
                        <a:rPr lang="en-US" altLang="ko-KR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}</a:t>
                      </a:r>
                      <a:r>
                        <a:rPr lang="ko-KR" altLang="en-US" sz="1000" b="1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맑은 고딕 Semilight" panose="020B0502040204020203" pitchFamily="50" charset="-127"/>
                        </a:rPr>
                        <a:t>원</a:t>
                      </a:r>
                      <a:endParaRPr lang="en-US" sz="1000" b="1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6954652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3989732" y="801787"/>
            <a:ext cx="249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프로그램명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86956"/>
              </p:ext>
            </p:extLst>
          </p:nvPr>
        </p:nvGraphicFramePr>
        <p:xfrm>
          <a:off x="744594" y="1005184"/>
          <a:ext cx="2827065" cy="3215904"/>
        </p:xfrm>
        <a:graphic>
          <a:graphicData uri="http://schemas.openxmlformats.org/drawingml/2006/table">
            <a:tbl>
              <a:tblPr/>
              <a:tblGrid>
                <a:gridCol w="2827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1590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564302" y="2550096"/>
            <a:ext cx="1143262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대표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517483" y="6081508"/>
            <a:ext cx="134524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상품 상세 정보 영역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09413"/>
              </p:ext>
            </p:extLst>
          </p:nvPr>
        </p:nvGraphicFramePr>
        <p:xfrm>
          <a:off x="180975" y="5141592"/>
          <a:ext cx="298704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모서리가 둥근 직사각형 133"/>
          <p:cNvSpPr/>
          <p:nvPr/>
        </p:nvSpPr>
        <p:spPr>
          <a:xfrm>
            <a:off x="4073936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진행중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453781" y="119675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65580"/>
              </p:ext>
            </p:extLst>
          </p:nvPr>
        </p:nvGraphicFramePr>
        <p:xfrm>
          <a:off x="179115" y="5572126"/>
          <a:ext cx="7507560" cy="1123951"/>
        </p:xfrm>
        <a:graphic>
          <a:graphicData uri="http://schemas.openxmlformats.org/drawingml/2006/table">
            <a:tbl>
              <a:tblPr/>
              <a:tblGrid>
                <a:gridCol w="75075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239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4" name="Cutout"/>
          <p:cNvGrpSpPr/>
          <p:nvPr/>
        </p:nvGrpSpPr>
        <p:grpSpPr>
          <a:xfrm rot="16200000">
            <a:off x="3795102" y="2884974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45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88504" y="447609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 flipV="1">
            <a:off x="488504" y="764706"/>
            <a:ext cx="7198172" cy="37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989338" y="2660313"/>
            <a:ext cx="1691999" cy="241200"/>
            <a:chOff x="595684" y="1510660"/>
            <a:chExt cx="1368146" cy="323064"/>
          </a:xfrm>
          <a:solidFill>
            <a:srgbClr val="FFFFFF"/>
          </a:solidFill>
        </p:grpSpPr>
        <p:sp>
          <p:nvSpPr>
            <p:cNvPr id="15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95684" y="1510660"/>
              <a:ext cx="1233933" cy="3229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{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옵션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1}</a:t>
              </a:r>
              <a:r>
                <a:rPr lang="ko-KR" altLang="en-US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을 선택해 주세요</a:t>
              </a:r>
              <a:r>
                <a:rPr lang="en-US" altLang="ko-KR" sz="900" dirty="0">
                  <a:solidFill>
                    <a:srgbClr val="5F5F5F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8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1829613" y="1510660"/>
              <a:ext cx="134217" cy="32306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5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870843" y="1647895"/>
              <a:ext cx="51758" cy="4845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3" name="텍스트 개체 틀 2"/>
          <p:cNvSpPr txBox="1">
            <a:spLocks/>
          </p:cNvSpPr>
          <p:nvPr/>
        </p:nvSpPr>
        <p:spPr>
          <a:xfrm>
            <a:off x="0" y="2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소개</a:t>
            </a:r>
            <a:r>
              <a:rPr lang="en-US" altLang="ko-KR" dirty="0"/>
              <a:t>&gt;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ko-KR" altLang="en-US" dirty="0" err="1" smtClean="0"/>
              <a:t>펀</a:t>
            </a:r>
            <a:r>
              <a:rPr lang="ko-KR" altLang="en-US" dirty="0" err="1"/>
              <a:t>딩</a:t>
            </a:r>
            <a:r>
              <a:rPr lang="ko-KR" altLang="en-US" dirty="0" smtClean="0"/>
              <a:t> </a:t>
            </a:r>
            <a:r>
              <a:rPr lang="ko-KR" altLang="en-US" dirty="0"/>
              <a:t>프로젝트 소개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7" name="직사각형 106"/>
          <p:cNvSpPr>
            <a:spLocks noChangeArrowheads="1"/>
          </p:cNvSpPr>
          <p:nvPr/>
        </p:nvSpPr>
        <p:spPr bwMode="auto">
          <a:xfrm>
            <a:off x="5067830" y="3295418"/>
            <a:ext cx="413425" cy="14239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>
            <a:spLocks noChangeArrowheads="1"/>
          </p:cNvSpPr>
          <p:nvPr/>
        </p:nvSpPr>
        <p:spPr bwMode="auto">
          <a:xfrm>
            <a:off x="5574436" y="3303093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>
            <a:spLocks noChangeArrowheads="1"/>
          </p:cNvSpPr>
          <p:nvPr/>
        </p:nvSpPr>
        <p:spPr bwMode="auto">
          <a:xfrm>
            <a:off x="5822251" y="3304418"/>
            <a:ext cx="210869" cy="139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6496" y="2348881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84849" y="2343158"/>
            <a:ext cx="4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0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8254" y="2003152"/>
            <a:ext cx="2602578" cy="1397000"/>
            <a:chOff x="595686" y="1261242"/>
            <a:chExt cx="3222246" cy="1376346"/>
          </a:xfrm>
        </p:grpSpPr>
        <p:sp>
          <p:nvSpPr>
            <p:cNvPr id="10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95686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6"/>
              </p:custDataLst>
            </p:nvPr>
          </p:nvSpPr>
          <p:spPr>
            <a:xfrm>
              <a:off x="1511719" y="1630280"/>
              <a:ext cx="2073621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즐겨찾는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프로그램에 저장되었습니다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1-1 </a:t>
              </a:r>
            </a:p>
          </p:txBody>
        </p:sp>
        <p:sp>
          <p:nvSpPr>
            <p:cNvPr id="10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56837" y="1331436"/>
              <a:ext cx="121860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10" name="Icons"/>
            <p:cNvGrpSpPr/>
            <p:nvPr/>
          </p:nvGrpSpPr>
          <p:grpSpPr>
            <a:xfrm>
              <a:off x="815878" y="1663673"/>
              <a:ext cx="566059" cy="431283"/>
              <a:chOff x="815878" y="1663673"/>
              <a:chExt cx="566059" cy="431283"/>
            </a:xfrm>
          </p:grpSpPr>
          <p:sp>
            <p:nvSpPr>
              <p:cNvPr id="12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53224" y="1705512"/>
                <a:ext cx="491370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15878" y="1664455"/>
                <a:ext cx="566059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52241" y="1664455"/>
                <a:ext cx="493338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52241" y="1663673"/>
                <a:ext cx="493336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1" name="Buttons"/>
            <p:cNvGrpSpPr/>
            <p:nvPr/>
          </p:nvGrpSpPr>
          <p:grpSpPr>
            <a:xfrm>
              <a:off x="995509" y="2250955"/>
              <a:ext cx="2589828" cy="366608"/>
              <a:chOff x="995509" y="2250955"/>
              <a:chExt cx="2589828" cy="366608"/>
            </a:xfrm>
          </p:grpSpPr>
          <p:sp>
            <p:nvSpPr>
              <p:cNvPr id="11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64441" y="2250955"/>
                <a:ext cx="82089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879975" y="2380732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95509" y="2380733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848544" y="3400152"/>
            <a:ext cx="2595272" cy="1397000"/>
            <a:chOff x="595686" y="1261242"/>
            <a:chExt cx="3222247" cy="1376346"/>
          </a:xfrm>
        </p:grpSpPr>
        <p:sp>
          <p:nvSpPr>
            <p:cNvPr id="128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7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7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rPr>
                <a:t>Confirm 2-2 </a:t>
              </a:r>
            </a:p>
          </p:txBody>
        </p:sp>
        <p:sp>
          <p:nvSpPr>
            <p:cNvPr id="131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56103" y="1331436"/>
              <a:ext cx="122203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6" name="Icons"/>
            <p:cNvGrpSpPr/>
            <p:nvPr/>
          </p:nvGrpSpPr>
          <p:grpSpPr>
            <a:xfrm>
              <a:off x="816498" y="1663674"/>
              <a:ext cx="567653" cy="431282"/>
              <a:chOff x="816498" y="1663674"/>
              <a:chExt cx="567653" cy="43128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3949" y="1705512"/>
                <a:ext cx="492753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16498" y="1664455"/>
                <a:ext cx="567653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2963" y="1664455"/>
                <a:ext cx="49472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52965" y="1663674"/>
                <a:ext cx="49472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Buttons"/>
            <p:cNvGrpSpPr/>
            <p:nvPr/>
          </p:nvGrpSpPr>
          <p:grpSpPr>
            <a:xfrm>
              <a:off x="987563" y="2250955"/>
              <a:ext cx="2597118" cy="366607"/>
              <a:chOff x="987563" y="2250955"/>
              <a:chExt cx="2597118" cy="366607"/>
            </a:xfrm>
          </p:grpSpPr>
          <p:sp>
            <p:nvSpPr>
              <p:cNvPr id="14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761475" y="2250955"/>
                <a:ext cx="82320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7563" y="2380732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1" name="타원 170"/>
          <p:cNvSpPr/>
          <p:nvPr/>
        </p:nvSpPr>
        <p:spPr>
          <a:xfrm>
            <a:off x="247768" y="5178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1856656" y="51782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89835" y="4437112"/>
            <a:ext cx="1237269" cy="360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밀어주기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5529088" y="45091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4232945" y="45091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4"/>
            </p:custDataLst>
          </p:nvPr>
        </p:nvSpPr>
        <p:spPr>
          <a:xfrm>
            <a:off x="1545798" y="3666467"/>
            <a:ext cx="1905324" cy="699342"/>
          </a:xfrm>
          <a:prstGeom prst="rect">
            <a:avLst/>
          </a:prstGeom>
          <a:noFill/>
        </p:spPr>
        <p:txBody>
          <a:bodyPr wrap="square" lIns="73152" tIns="36576" rIns="73152" bIns="36576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로그인이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되지 않았습니다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로그인 후 이용해 주세요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Button 2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878544" y="4407046"/>
            <a:ext cx="663029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84672" y="42930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160912" y="4437112"/>
            <a:ext cx="1237269" cy="360040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즐겨찾기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27194" y="662253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02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Cutout"/>
          <p:cNvGrpSpPr/>
          <p:nvPr/>
        </p:nvGrpSpPr>
        <p:grpSpPr>
          <a:xfrm rot="16200000">
            <a:off x="3795103" y="-3261566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72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09600" y="3717032"/>
            <a:ext cx="6619875" cy="10014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34380" y="2142431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34380" y="2907803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53270" y="2276872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2020-01-01  12:48:26 | publishing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응원하고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7714" y="1574272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15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189" y="2450572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0947" y="3175356"/>
            <a:ext cx="3527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605855" y="3645024"/>
            <a:ext cx="660841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31905" y="3824302"/>
            <a:ext cx="301732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XXXXXXXXXXXXXXXXXXXXXXXXXXXXXXXXXXXXX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XXXXXXXXXXXXXXXXXXXXXXXXXXXXXXXXXXXXX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14688" y="6366520"/>
            <a:ext cx="10342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88391" y="2454287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588391" y="3182147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588391" y="1561036"/>
            <a:ext cx="689546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Comment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리스트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개씩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페이지로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등록된 글이 없는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Comment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 요소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작성일자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시간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ID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미리보기는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자로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줄표기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.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[3], 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보기▽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펼침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닫기△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 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본인이 쓴 글일 경우에만 활성화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댓글 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비회원일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7-1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 한에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[9] Confirm 7-1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확인버튼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로그인 창으로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93"/>
          <p:cNvSpPr/>
          <p:nvPr/>
        </p:nvSpPr>
        <p:spPr>
          <a:xfrm>
            <a:off x="9244079" y="516023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005530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27194" y="797956"/>
            <a:ext cx="1397321" cy="14057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113265" y="15632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7113265" y="31918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모서리가 둥근 직사각형 85"/>
          <p:cNvSpPr/>
          <p:nvPr/>
        </p:nvSpPr>
        <p:spPr>
          <a:xfrm>
            <a:off x="6493270" y="3783216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4" name="모서리가 둥근 직사각형 86"/>
          <p:cNvSpPr/>
          <p:nvPr/>
        </p:nvSpPr>
        <p:spPr>
          <a:xfrm>
            <a:off x="6841039" y="3783216"/>
            <a:ext cx="323286" cy="123615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105" name="타원 104"/>
          <p:cNvSpPr/>
          <p:nvPr/>
        </p:nvSpPr>
        <p:spPr>
          <a:xfrm>
            <a:off x="6705640" y="39290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0196" y="4993362"/>
            <a:ext cx="11753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작성된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(00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08" name="직선 연결선 107"/>
          <p:cNvCxnSpPr>
            <a:cxnSpLocks/>
          </p:cNvCxnSpPr>
          <p:nvPr/>
        </p:nvCxnSpPr>
        <p:spPr>
          <a:xfrm>
            <a:off x="612921" y="4926360"/>
            <a:ext cx="657687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08138" y="5255727"/>
            <a:ext cx="691801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19969" y="5818974"/>
            <a:ext cx="5824711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 2017-01-01 16:10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 기부자님 저희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페이지을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이용해 주셔서 감사합니다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앞으로 더욱 좋은 프로젝트 보여드리겠습니다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613471" y="5826459"/>
            <a:ext cx="3709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651570" y="5329533"/>
            <a:ext cx="5619834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띄어쓰기를 포함하여 최대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욕설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프로젝트에 무관한 글 등은 관리자에 의해 삭제됩니다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5" name="직사각형 114"/>
          <p:cNvSpPr>
            <a:spLocks noChangeArrowheads="1"/>
          </p:cNvSpPr>
          <p:nvPr/>
        </p:nvSpPr>
        <p:spPr bwMode="auto">
          <a:xfrm>
            <a:off x="6320433" y="5329533"/>
            <a:ext cx="909042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737354" y="500077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34380" y="6366520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34380" y="1326090"/>
            <a:ext cx="733825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92174"/>
              </p:ext>
            </p:extLst>
          </p:nvPr>
        </p:nvGraphicFramePr>
        <p:xfrm>
          <a:off x="180975" y="595563"/>
          <a:ext cx="298704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90947" y="1052736"/>
            <a:ext cx="3377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Comment  :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기부하지 않아도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응원글을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남길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554409" y="2941420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2017-01-01  12:48:26 | publishing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XXXXXXXXXXXXXXXXXXXXXXXXXXXXXXXXXX…..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2275" y="1495854"/>
            <a:ext cx="35123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2020-01-01  12:48:26 | publishing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기부했습니다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응원합니다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텍스트 개체 틀 2"/>
          <p:cNvSpPr txBox="1">
            <a:spLocks/>
          </p:cNvSpPr>
          <p:nvPr/>
        </p:nvSpPr>
        <p:spPr>
          <a:xfrm>
            <a:off x="0" y="269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소개</a:t>
            </a:r>
            <a:r>
              <a:rPr lang="en-US" altLang="ko-KR" dirty="0"/>
              <a:t>&gt;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ko-KR" altLang="en-US" dirty="0" smtClean="0"/>
              <a:t>기부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펀</a:t>
            </a:r>
            <a:r>
              <a:rPr lang="ko-KR" altLang="en-US" dirty="0" err="1"/>
              <a:t>딩</a:t>
            </a:r>
            <a:r>
              <a:rPr lang="ko-KR" altLang="en-US" dirty="0" smtClean="0"/>
              <a:t> 프로젝트 </a:t>
            </a:r>
            <a:r>
              <a:rPr lang="ko-KR" altLang="en-US" dirty="0"/>
              <a:t>소개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344489" y="13878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865700" y="6447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88529" y="60213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43147" y="3711778"/>
            <a:ext cx="2602578" cy="1397000"/>
            <a:chOff x="595686" y="1261242"/>
            <a:chExt cx="3231318" cy="1376346"/>
          </a:xfrm>
        </p:grpSpPr>
        <p:sp>
          <p:nvSpPr>
            <p:cNvPr id="9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7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1461385" y="1523620"/>
              <a:ext cx="2365619" cy="68900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댓글달기는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로그인 후 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3222247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10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556103" y="1331436"/>
              <a:ext cx="122203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18" name="Icons"/>
            <p:cNvGrpSpPr/>
            <p:nvPr/>
          </p:nvGrpSpPr>
          <p:grpSpPr>
            <a:xfrm>
              <a:off x="816498" y="1663674"/>
              <a:ext cx="567653" cy="431282"/>
              <a:chOff x="816498" y="1663674"/>
              <a:chExt cx="567653" cy="431282"/>
            </a:xfrm>
          </p:grpSpPr>
          <p:sp>
            <p:nvSpPr>
              <p:cNvPr id="125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53949" y="1705512"/>
                <a:ext cx="492753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16498" y="1664455"/>
                <a:ext cx="567653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52963" y="1664455"/>
                <a:ext cx="49472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52965" y="1663674"/>
                <a:ext cx="49472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Buttons"/>
            <p:cNvGrpSpPr/>
            <p:nvPr/>
          </p:nvGrpSpPr>
          <p:grpSpPr>
            <a:xfrm>
              <a:off x="987563" y="2250955"/>
              <a:ext cx="2597118" cy="366607"/>
              <a:chOff x="987563" y="2250955"/>
              <a:chExt cx="2597118" cy="366607"/>
            </a:xfrm>
          </p:grpSpPr>
          <p:sp>
            <p:nvSpPr>
              <p:cNvPr id="12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61475" y="2250955"/>
                <a:ext cx="82320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87563" y="2380732"/>
                <a:ext cx="823206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9" name="타원 128"/>
          <p:cNvSpPr/>
          <p:nvPr/>
        </p:nvSpPr>
        <p:spPr>
          <a:xfrm>
            <a:off x="6390724" y="54690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562143" y="4716906"/>
            <a:ext cx="663029" cy="240386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4520952" y="47285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64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Cutout"/>
          <p:cNvGrpSpPr/>
          <p:nvPr/>
        </p:nvGrpSpPr>
        <p:grpSpPr>
          <a:xfrm rot="16200000">
            <a:off x="3795102" y="-3261566"/>
            <a:ext cx="239713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72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Cutout"/>
          <p:cNvGrpSpPr/>
          <p:nvPr/>
        </p:nvGrpSpPr>
        <p:grpSpPr>
          <a:xfrm rot="16200000">
            <a:off x="3752043" y="3168092"/>
            <a:ext cx="239713" cy="7032774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9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기획자소개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대표 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연락처로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대표이미지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이미지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장까지 등록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캐러셀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타입으로 다음이미지 보기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대표 연락처를 포함한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소개글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93"/>
          <p:cNvSpPr/>
          <p:nvPr/>
        </p:nvSpPr>
        <p:spPr>
          <a:xfrm>
            <a:off x="9244079" y="516021"/>
            <a:ext cx="423349" cy="566381"/>
          </a:xfrm>
          <a:prstGeom prst="roundRect">
            <a:avLst>
              <a:gd name="adj" fmla="val 1876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005529" y="516021"/>
            <a:ext cx="1436921" cy="56638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027193" y="955585"/>
            <a:ext cx="1397321" cy="105618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5612"/>
              </p:ext>
            </p:extLst>
          </p:nvPr>
        </p:nvGraphicFramePr>
        <p:xfrm>
          <a:off x="180975" y="595561"/>
          <a:ext cx="4493260" cy="31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31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기획자소개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4" name="텍스트 개체 틀 2"/>
          <p:cNvSpPr txBox="1">
            <a:spLocks/>
          </p:cNvSpPr>
          <p:nvPr/>
        </p:nvSpPr>
        <p:spPr>
          <a:xfrm>
            <a:off x="-1" y="267"/>
            <a:ext cx="7545289" cy="3159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100" b="0" kern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프로그램 소개</a:t>
            </a:r>
            <a:r>
              <a:rPr lang="en-US" altLang="ko-KR" dirty="0"/>
              <a:t>&gt; </a:t>
            </a:r>
            <a:r>
              <a:rPr lang="ko-KR" altLang="en-US" dirty="0"/>
              <a:t>리스트 </a:t>
            </a:r>
            <a:r>
              <a:rPr lang="en-US" altLang="ko-KR" dirty="0"/>
              <a:t>&gt; </a:t>
            </a:r>
            <a:r>
              <a:rPr lang="ko-KR" altLang="en-US" dirty="0"/>
              <a:t>제품 프로그램소개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368824" y="6305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95229" y="1227817"/>
            <a:ext cx="3559671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연혁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79742" y="3846240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명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6732" y="980728"/>
            <a:ext cx="18069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관리자에서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등록한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글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743863" y="2236802"/>
            <a:ext cx="87075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단체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대표 이미지</a:t>
            </a:r>
          </a:p>
        </p:txBody>
      </p:sp>
      <p:sp>
        <p:nvSpPr>
          <p:cNvPr id="79" name="타원 78"/>
          <p:cNvSpPr/>
          <p:nvPr/>
        </p:nvSpPr>
        <p:spPr>
          <a:xfrm>
            <a:off x="1463742" y="21288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160912" y="11198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767" y="4077072"/>
            <a:ext cx="6453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대표 연락처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 E-Mail / Phone )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2143233" y="3645024"/>
            <a:ext cx="72008" cy="720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타원 91"/>
          <p:cNvSpPr/>
          <p:nvPr/>
        </p:nvSpPr>
        <p:spPr bwMode="auto">
          <a:xfrm>
            <a:off x="2313215" y="3645024"/>
            <a:ext cx="72008" cy="72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타원 101"/>
          <p:cNvSpPr/>
          <p:nvPr/>
        </p:nvSpPr>
        <p:spPr bwMode="auto">
          <a:xfrm>
            <a:off x="1953637" y="3645024"/>
            <a:ext cx="72008" cy="72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0" name="타원 109"/>
          <p:cNvSpPr/>
          <p:nvPr/>
        </p:nvSpPr>
        <p:spPr bwMode="auto">
          <a:xfrm>
            <a:off x="1764572" y="3641424"/>
            <a:ext cx="79209" cy="7920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ECECEC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1" name="타원 110"/>
          <p:cNvSpPr/>
          <p:nvPr/>
        </p:nvSpPr>
        <p:spPr bwMode="auto">
          <a:xfrm>
            <a:off x="2488252" y="3645024"/>
            <a:ext cx="72008" cy="72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0"/>
            <a:ext cx="9905999" cy="6864146"/>
          </a:xfrm>
          <a:prstGeom prst="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600" b="1" smtClean="0">
                <a:solidFill>
                  <a:srgbClr val="FF0000"/>
                </a:solidFill>
              </a:rPr>
              <a:t>삭제</a:t>
            </a:r>
            <a:endParaRPr lang="ko-KR" altLang="en-US" sz="16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14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펀딩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168169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96061"/>
              </p:ext>
            </p:extLst>
          </p:nvPr>
        </p:nvGraphicFramePr>
        <p:xfrm>
          <a:off x="1016967" y="1282713"/>
          <a:ext cx="6350119" cy="1802925"/>
        </p:xfrm>
        <a:graphic>
          <a:graphicData uri="http://schemas.openxmlformats.org/drawingml/2006/table">
            <a:tbl>
              <a:tblPr/>
              <a:tblGrid>
                <a:gridCol w="997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1904">
                  <a:extLst>
                    <a:ext uri="{9D8B030D-6E8A-4147-A177-3AD203B41FA5}">
                      <a16:colId xmlns:a16="http://schemas.microsoft.com/office/drawing/2014/main" xmlns="" val="3510785072"/>
                    </a:ext>
                  </a:extLst>
                </a:gridCol>
                <a:gridCol w="26063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38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0605"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옵션번호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{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옵션명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옵션가격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90000" marR="270000" marT="46800" marB="46800" anchor="ctr">
                    <a:lnL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금액</a:t>
                      </a:r>
                    </a:p>
                  </a:txBody>
                  <a:tcPr marL="90000" marR="27000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270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90000" marR="9000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marL="0" marR="270000" marT="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대표이미지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대표이미지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</a:p>
          <a:p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옵션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옵션가격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</a:p>
          <a:p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선택한 수량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적립 포인트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상품 금액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금액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옵션가격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5332" y="976939"/>
            <a:ext cx="1960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구매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995602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</a:t>
            </a:r>
            <a:r>
              <a:rPr lang="en-US" altLang="ko-KR" dirty="0" smtClean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주문 및 결제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0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027193" y="2506363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20552" y="444753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주문 및 결제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98080"/>
              </p:ext>
            </p:extLst>
          </p:nvPr>
        </p:nvGraphicFramePr>
        <p:xfrm>
          <a:off x="1083618" y="1700808"/>
          <a:ext cx="864000" cy="1296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191791" y="2218097"/>
            <a:ext cx="64765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1" name="타원 30"/>
          <p:cNvSpPr/>
          <p:nvPr/>
        </p:nvSpPr>
        <p:spPr>
          <a:xfrm>
            <a:off x="1756010" y="16987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85598" y="16987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083196" y="2128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992561" y="5949280"/>
            <a:ext cx="6120680" cy="901849"/>
            <a:chOff x="56456" y="5689823"/>
            <a:chExt cx="7639049" cy="901849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6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3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055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0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17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주문자 이름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정보에서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주문자 연락처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회원정보에서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/>
              <a:t>주문 및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기부</a:t>
            </a:r>
            <a:r>
              <a:rPr lang="en-US" altLang="ko-KR" dirty="0" smtClean="0"/>
              <a:t>) 2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57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27193" y="2658763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96612"/>
              </p:ext>
            </p:extLst>
          </p:nvPr>
        </p:nvGraphicFramePr>
        <p:xfrm>
          <a:off x="1015502" y="2925040"/>
          <a:ext cx="6048525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사항을 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알려드립니다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>
          <a:xfrm>
            <a:off x="1003695" y="2630112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BC0C668F-16BF-4E82-B6B4-877F7F6BDCE7}"/>
              </a:ext>
            </a:extLst>
          </p:cNvPr>
          <p:cNvGrpSpPr/>
          <p:nvPr/>
        </p:nvGrpSpPr>
        <p:grpSpPr>
          <a:xfrm>
            <a:off x="2312621" y="3441964"/>
            <a:ext cx="1990527" cy="270000"/>
            <a:chOff x="2840169" y="2474504"/>
            <a:chExt cx="1990527" cy="27000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141" name="직사각형 140"/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" name="직사각형 142"/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9403E723-AFBE-4DA5-AD20-814898DB43D8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FA18A3A-B524-4890-9EB1-F7E36AED706C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44" name="직사각형 143"/>
          <p:cNvSpPr>
            <a:spLocks noChangeArrowheads="1"/>
          </p:cNvSpPr>
          <p:nvPr/>
        </p:nvSpPr>
        <p:spPr bwMode="auto">
          <a:xfrm>
            <a:off x="2312622" y="2996416"/>
            <a:ext cx="93259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이름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221116" y="3026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1221116" y="34699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992561" y="6257728"/>
            <a:ext cx="6120680" cy="901849"/>
            <a:chOff x="56456" y="5689823"/>
            <a:chExt cx="7639049" cy="901849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96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19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8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25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그룹 156"/>
          <p:cNvGrpSpPr/>
          <p:nvPr/>
        </p:nvGrpSpPr>
        <p:grpSpPr>
          <a:xfrm>
            <a:off x="992561" y="6257728"/>
            <a:ext cx="6120680" cy="901849"/>
            <a:chOff x="56456" y="5689823"/>
            <a:chExt cx="7639049" cy="901849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16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68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72602"/>
              </p:ext>
            </p:extLst>
          </p:nvPr>
        </p:nvGraphicFramePr>
        <p:xfrm>
          <a:off x="1015502" y="1628896"/>
          <a:ext cx="6048525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10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 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사항을 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SMS</a:t>
                      </a:r>
                      <a:r>
                        <a:rPr lang="ko-KR" altLang="en-US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알려드립니다</a:t>
                      </a:r>
                      <a:r>
                        <a:rPr lang="en-US" altLang="ko-KR" sz="9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003695" y="1333968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 주문자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/>
              <a:t>주문 및 결제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펀</a:t>
            </a:r>
            <a:r>
              <a:rPr lang="ko-KR" altLang="en-US" dirty="0" err="1"/>
              <a:t>딩</a:t>
            </a:r>
            <a:r>
              <a:rPr lang="en-US" altLang="ko-KR" dirty="0" smtClean="0"/>
              <a:t>) 2-1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57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27193" y="2658763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BC0C668F-16BF-4E82-B6B4-877F7F6BDCE7}"/>
              </a:ext>
            </a:extLst>
          </p:cNvPr>
          <p:cNvGrpSpPr/>
          <p:nvPr/>
        </p:nvGrpSpPr>
        <p:grpSpPr>
          <a:xfrm>
            <a:off x="2312621" y="2145820"/>
            <a:ext cx="1990527" cy="270000"/>
            <a:chOff x="2840169" y="2474504"/>
            <a:chExt cx="1990527" cy="270000"/>
          </a:xfrm>
        </p:grpSpPr>
        <p:grpSp>
          <p:nvGrpSpPr>
            <p:cNvPr id="4" name="그룹 3"/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60" name="직사각형 59"/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4" name="직사각형 83"/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5" name="직사각형 94"/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9403E723-AFBE-4DA5-AD20-814898DB43D8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FA18A3A-B524-4890-9EB1-F7E36AED706C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2312622" y="1700272"/>
            <a:ext cx="93259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회원 이름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07543"/>
              </p:ext>
            </p:extLst>
          </p:nvPr>
        </p:nvGraphicFramePr>
        <p:xfrm>
          <a:off x="1016027" y="3184651"/>
          <a:ext cx="6048000" cy="211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7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요청사항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>
            <a:spLocks noChangeArrowheads="1"/>
          </p:cNvSpPr>
          <p:nvPr/>
        </p:nvSpPr>
        <p:spPr bwMode="auto">
          <a:xfrm>
            <a:off x="2312622" y="3257257"/>
            <a:ext cx="1865180" cy="27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이름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(default)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003695" y="2867187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 수령인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312622" y="4120755"/>
            <a:ext cx="4618426" cy="1084948"/>
            <a:chOff x="2840170" y="3645024"/>
            <a:chExt cx="4618426" cy="1084948"/>
          </a:xfrm>
        </p:grpSpPr>
        <p:sp>
          <p:nvSpPr>
            <p:cNvPr id="135" name="직사각형 134"/>
            <p:cNvSpPr>
              <a:spLocks noChangeArrowheads="1"/>
            </p:cNvSpPr>
            <p:nvPr/>
          </p:nvSpPr>
          <p:spPr bwMode="auto">
            <a:xfrm>
              <a:off x="2840170" y="4039374"/>
              <a:ext cx="252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직사각형 135"/>
            <p:cNvSpPr>
              <a:spLocks noChangeArrowheads="1"/>
            </p:cNvSpPr>
            <p:nvPr/>
          </p:nvSpPr>
          <p:spPr bwMode="auto">
            <a:xfrm>
              <a:off x="5478596" y="4039374"/>
              <a:ext cx="198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상세주소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직사각형 136"/>
            <p:cNvSpPr>
              <a:spLocks noChangeArrowheads="1"/>
            </p:cNvSpPr>
            <p:nvPr/>
          </p:nvSpPr>
          <p:spPr bwMode="auto">
            <a:xfrm>
              <a:off x="2840170" y="3645024"/>
              <a:ext cx="117938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4121993" y="3660264"/>
              <a:ext cx="975024" cy="2343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우편번호 검색</a:t>
              </a:r>
            </a:p>
          </p:txBody>
        </p:sp>
        <p:sp>
          <p:nvSpPr>
            <p:cNvPr id="139" name="직사각형 138"/>
            <p:cNvSpPr>
              <a:spLocks noChangeArrowheads="1"/>
            </p:cNvSpPr>
            <p:nvPr/>
          </p:nvSpPr>
          <p:spPr bwMode="auto">
            <a:xfrm>
              <a:off x="2840170" y="4459972"/>
              <a:ext cx="3960000" cy="27000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66686" y="2885802"/>
            <a:ext cx="988256" cy="212366"/>
            <a:chOff x="593892" y="1585163"/>
            <a:chExt cx="988256" cy="212366"/>
          </a:xfrm>
        </p:grpSpPr>
        <p:sp>
          <p:nvSpPr>
            <p:cNvPr id="141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2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701842" y="1585163"/>
              <a:ext cx="88030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새로운 배송지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231304" y="2884114"/>
            <a:ext cx="863735" cy="212366"/>
            <a:chOff x="593892" y="1585163"/>
            <a:chExt cx="863735" cy="212366"/>
          </a:xfrm>
        </p:grpSpPr>
        <p:sp>
          <p:nvSpPr>
            <p:cNvPr id="14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6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92738" y="1585163"/>
              <a:ext cx="76488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기본 배송지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8" name="타원 147"/>
          <p:cNvSpPr/>
          <p:nvPr/>
        </p:nvSpPr>
        <p:spPr>
          <a:xfrm>
            <a:off x="3523791" y="40826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BC0C668F-16BF-4E82-B6B4-877F7F6BDCE7}"/>
              </a:ext>
            </a:extLst>
          </p:cNvPr>
          <p:cNvGrpSpPr/>
          <p:nvPr/>
        </p:nvGrpSpPr>
        <p:grpSpPr>
          <a:xfrm>
            <a:off x="2312621" y="3688707"/>
            <a:ext cx="1990527" cy="270000"/>
            <a:chOff x="2840169" y="2474504"/>
            <a:chExt cx="1990527" cy="270000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840169" y="2474504"/>
              <a:ext cx="1990527" cy="270000"/>
              <a:chOff x="2840169" y="1864059"/>
              <a:chExt cx="1990527" cy="270000"/>
            </a:xfrm>
          </p:grpSpPr>
          <p:sp>
            <p:nvSpPr>
              <p:cNvPr id="154" name="직사각형 153"/>
              <p:cNvSpPr>
                <a:spLocks noChangeArrowheads="1"/>
              </p:cNvSpPr>
              <p:nvPr/>
            </p:nvSpPr>
            <p:spPr bwMode="auto">
              <a:xfrm>
                <a:off x="357061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rrowheads="1"/>
              </p:cNvSpPr>
              <p:nvPr/>
            </p:nvSpPr>
            <p:spPr bwMode="auto">
              <a:xfrm>
                <a:off x="2840169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rrowheads="1"/>
              </p:cNvSpPr>
              <p:nvPr/>
            </p:nvSpPr>
            <p:spPr bwMode="auto">
              <a:xfrm>
                <a:off x="4290696" y="1864059"/>
                <a:ext cx="540000" cy="2700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xmlns="" id="{9403E723-AFBE-4DA5-AD20-814898DB43D8}"/>
                </a:ext>
              </a:extLst>
            </p:cNvPr>
            <p:cNvSpPr txBox="1"/>
            <p:nvPr/>
          </p:nvSpPr>
          <p:spPr>
            <a:xfrm>
              <a:off x="3454126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2FA18A3A-B524-4890-9EB1-F7E36AED706C}"/>
                </a:ext>
              </a:extLst>
            </p:cNvPr>
            <p:cNvSpPr txBox="1"/>
            <p:nvPr/>
          </p:nvSpPr>
          <p:spPr>
            <a:xfrm>
              <a:off x="4178439" y="2528651"/>
              <a:ext cx="52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-</a:t>
              </a:r>
              <a:endParaRPr lang="ko-KR" altLang="en-US" sz="1000" dirty="0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수령인 주소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우편번호 검색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(default)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라디오버튼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라디오버튼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2144688" y="27809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3080792" y="27809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9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/>
              <a:t>주문 및 결제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) 2-2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327350" y="476673"/>
            <a:ext cx="3384000" cy="468052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4488" y="537226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우편번호 검색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3993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4980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51212" y="1625779"/>
            <a:ext cx="149561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도로명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030117" y="1625779"/>
            <a:ext cx="96982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건물번호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64652" y="1627500"/>
            <a:ext cx="450362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438231" y="2390423"/>
            <a:ext cx="3096000" cy="126000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t"/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[08025]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영등포구 새말로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</a:p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7680" y="1033361"/>
            <a:ext cx="2929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도로명과 건물명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아파트명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>
            <a:spLocks noChangeArrowheads="1"/>
          </p:cNvSpPr>
          <p:nvPr/>
        </p:nvSpPr>
        <p:spPr bwMode="auto">
          <a:xfrm>
            <a:off x="443938" y="4430486"/>
            <a:ext cx="3150825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주소를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767350" y="4817315"/>
            <a:ext cx="5040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67680" y="2095524"/>
            <a:ext cx="22090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주소를 선택하세요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7680" y="3823716"/>
            <a:ext cx="2632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나머지 주소를 입력하세요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017272" y="487177"/>
            <a:ext cx="3384000" cy="27978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83046" y="113337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83046" y="1544643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83046" y="1955916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83046" y="2367190"/>
            <a:ext cx="360000" cy="144000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4112480" y="2948531"/>
            <a:ext cx="578754" cy="217832"/>
          </a:xfrm>
          <a:prstGeom prst="round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 삭제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4112480" y="958634"/>
            <a:ext cx="3151983" cy="1870407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서초구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 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아파트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용산구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□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[00000]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관악구 ○○○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○○○ 빌딩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728285" y="2948531"/>
            <a:ext cx="574841" cy="2178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</a:p>
        </p:txBody>
      </p:sp>
      <p:grpSp>
        <p:nvGrpSpPr>
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54044" y="1320396"/>
            <a:ext cx="1263972" cy="212366"/>
            <a:chOff x="593892" y="1585163"/>
            <a:chExt cx="1263972" cy="212366"/>
          </a:xfrm>
        </p:grpSpPr>
        <p:sp>
          <p:nvSpPr>
            <p:cNvPr id="53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701842" y="1585163"/>
              <a:ext cx="115602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 번호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46823" y="1318581"/>
            <a:ext cx="1640677" cy="212366"/>
            <a:chOff x="593892" y="1585163"/>
            <a:chExt cx="1640677" cy="212366"/>
          </a:xfrm>
        </p:grpSpPr>
        <p:sp>
          <p:nvSpPr>
            <p:cNvPr id="57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701842" y="1585163"/>
              <a:ext cx="153272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도로명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건물명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아파트명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Scrollbar" descr="&lt;SmartSettings&gt;&lt;SmartResize enabled=&quot;True&quot; minWidth=&quot;7&quot; minHeight=&quot;6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455453" y="2390423"/>
            <a:ext cx="144000" cy="126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89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 rot="5400000">
              <a:off x="4835231" y="2297846"/>
              <a:ext cx="607064" cy="849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5107937" y="1792122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107936" y="3739396"/>
              <a:ext cx="61654" cy="85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443938" y="4102552"/>
            <a:ext cx="3150825" cy="253721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선택한 주소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Scrollbar" descr="&lt;SmartSettings&gt;&lt;SmartResize enabled=&quot;True&quot; minWidth=&quot;7&quot; minHeight=&quot;6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125444" y="958634"/>
            <a:ext cx="144000" cy="1872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95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557788" y="2449652"/>
              <a:ext cx="1161949" cy="8492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7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07936" y="1746468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8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07937" y="3810483"/>
              <a:ext cx="61654" cy="573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4036888" y="537226"/>
            <a:ext cx="654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주소록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>
            <a:cxnSpLocks/>
          </p:cNvCxnSpPr>
          <p:nvPr/>
        </p:nvCxnSpPr>
        <p:spPr>
          <a:xfrm>
            <a:off x="4091750" y="849697"/>
            <a:ext cx="3240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190426" y="603725"/>
            <a:ext cx="108000" cy="10800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4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31067"/>
              </p:ext>
            </p:extLst>
          </p:nvPr>
        </p:nvGraphicFramePr>
        <p:xfrm>
          <a:off x="992560" y="1649752"/>
          <a:ext cx="6048000" cy="2047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·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입금은행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·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입금자명</a:t>
                      </a:r>
                      <a:endParaRPr lang="en-US" altLang="ko-KR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4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정확한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입금자명을 입력해주세요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기부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무통장입금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는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+mn-ea"/>
                        </a:rPr>
                        <a:t>입금 즉시 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결제됩니다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임금계좌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주문완료 페이지로 이동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1340768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21152" y="4311088"/>
            <a:ext cx="720000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59" y="4311088"/>
            <a:ext cx="720000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후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/>
              <a:t>및 결제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기부</a:t>
            </a:r>
            <a:r>
              <a:rPr lang="en-US" altLang="ko-KR" dirty="0" smtClean="0"/>
              <a:t>) 3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7193" y="281403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96324" y="2132856"/>
            <a:ext cx="863735" cy="212366"/>
            <a:chOff x="2996948" y="2972265"/>
            <a:chExt cx="863735" cy="212366"/>
          </a:xfrm>
        </p:grpSpPr>
        <p:grpSp>
          <p:nvGrpSpPr>
            <p:cNvPr id="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2996948" y="2972265"/>
              <a:ext cx="863735" cy="212366"/>
              <a:chOff x="593892" y="1585163"/>
              <a:chExt cx="863735" cy="212366"/>
            </a:xfrm>
          </p:grpSpPr>
          <p:sp>
            <p:nvSpPr>
              <p:cNvPr id="50" name="Circle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2738" y="1585163"/>
                <a:ext cx="764889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무통장 입금</a:t>
                </a:r>
                <a:endParaRPr 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3036912" y="3049079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735119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42210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pSp>
        <p:nvGrpSpPr>
          <p:cNvPr id="59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52800" y="2469980"/>
            <a:ext cx="2160000" cy="216002"/>
            <a:chOff x="595685" y="1550072"/>
            <a:chExt cx="1368146" cy="217281"/>
          </a:xfrm>
          <a:solidFill>
            <a:srgbClr val="FFFFFF"/>
          </a:solidFill>
        </p:grpSpPr>
        <p:sp>
          <p:nvSpPr>
            <p:cNvPr id="6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550072"/>
              <a:ext cx="1263009" cy="21728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입금 은행을 선택하세요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858693" y="1550073"/>
              <a:ext cx="105138" cy="21728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90990" y="1653928"/>
              <a:ext cx="40543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2"/>
            </p:custDataLst>
          </p:nvPr>
        </p:nvSpPr>
        <p:spPr>
          <a:xfrm>
            <a:off x="3152800" y="2786533"/>
            <a:ext cx="1116000" cy="216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홍길동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229805" y="2348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5382"/>
              </p:ext>
            </p:extLst>
          </p:nvPr>
        </p:nvGraphicFramePr>
        <p:xfrm>
          <a:off x="2241079" y="4671128"/>
          <a:ext cx="3960440" cy="685874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입금은행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입금은행를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선택해주세요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명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입금자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명을 입력해주세요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4" name="타원 103"/>
          <p:cNvSpPr/>
          <p:nvPr/>
        </p:nvSpPr>
        <p:spPr>
          <a:xfrm>
            <a:off x="2144688" y="45811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012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96064"/>
              </p:ext>
            </p:extLst>
          </p:nvPr>
        </p:nvGraphicFramePr>
        <p:xfrm>
          <a:off x="992560" y="1916928"/>
          <a:ext cx="604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→ 결제 모듈 연동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결제완료 → 주문완료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1607944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93160" y="3197228"/>
            <a:ext cx="648072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60" y="3197228"/>
            <a:ext cx="639291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pic>
        <p:nvPicPr>
          <p:cNvPr id="39" name="Picture 2" descr="E:\솔로몬의 웹기획\솔로몬의 웹기획\원고\images\전자결제 팝업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1032" y="3989316"/>
            <a:ext cx="1723039" cy="18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>
            <a:cxnSpLocks/>
            <a:stCxn id="95" idx="2"/>
            <a:endCxn id="39" idx="0"/>
          </p:cNvCxnSpPr>
          <p:nvPr/>
        </p:nvCxnSpPr>
        <p:spPr>
          <a:xfrm rot="5400000">
            <a:off x="6139830" y="3411950"/>
            <a:ext cx="540088" cy="61464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41032" y="3557268"/>
            <a:ext cx="864096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결제 모듈 연동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/>
              <a:t>주문 및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) </a:t>
            </a:r>
            <a:r>
              <a:rPr lang="en-US" altLang="ko-KR" dirty="0"/>
              <a:t>3-1 (</a:t>
            </a:r>
            <a:r>
              <a:rPr lang="ko-KR" altLang="en-US" dirty="0"/>
              <a:t>카드결제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7193" y="281403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288704" y="2459156"/>
            <a:ext cx="708244" cy="212366"/>
            <a:chOff x="593892" y="1585163"/>
            <a:chExt cx="708244" cy="212366"/>
          </a:xfrm>
        </p:grpSpPr>
        <p:sp>
          <p:nvSpPr>
            <p:cNvPr id="5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92738" y="1585163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카드결제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08784" y="2459156"/>
            <a:ext cx="823660" cy="212366"/>
            <a:chOff x="593892" y="1585163"/>
            <a:chExt cx="823660" cy="212366"/>
          </a:xfrm>
        </p:grpSpPr>
        <p:sp>
          <p:nvSpPr>
            <p:cNvPr id="74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92738" y="1585163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카카오페이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973092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532640" y="3107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31072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36470"/>
              </p:ext>
            </p:extLst>
          </p:nvPr>
        </p:nvGraphicFramePr>
        <p:xfrm>
          <a:off x="992561" y="4259356"/>
          <a:ext cx="3960440" cy="1234662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연락처를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이름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이름을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주소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곳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환불계좌 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환불계좌를 입력해주세요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입금계좌 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입금계좌를 입력해주세요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4" name="타원 103"/>
          <p:cNvSpPr/>
          <p:nvPr/>
        </p:nvSpPr>
        <p:spPr>
          <a:xfrm>
            <a:off x="884568" y="4169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4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/GNB/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98923"/>
              </p:ext>
            </p:extLst>
          </p:nvPr>
        </p:nvGraphicFramePr>
        <p:xfrm>
          <a:off x="992560" y="1577744"/>
          <a:ext cx="604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방식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992561" y="306690"/>
            <a:ext cx="6120680" cy="901849"/>
            <a:chOff x="56456" y="5689823"/>
            <a:chExt cx="7639049" cy="901849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9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9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7768126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버튼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② 참조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→ 결제 모듈 연동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결제완료 → 주문완료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1268760"/>
            <a:ext cx="2808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 금액 확인 및 결제 방법 선택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6393160" y="2798920"/>
            <a:ext cx="648072" cy="252000"/>
          </a:xfrm>
          <a:prstGeom prst="roundRect">
            <a:avLst>
              <a:gd name="adj" fmla="val 766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2560" y="2798920"/>
            <a:ext cx="639291" cy="252000"/>
          </a:xfrm>
          <a:prstGeom prst="roundRect">
            <a:avLst>
              <a:gd name="adj" fmla="val 106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/>
              <a:t>주문 및 결제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펀딩</a:t>
            </a:r>
            <a:r>
              <a:rPr lang="en-US" altLang="ko-KR" dirty="0" smtClean="0"/>
              <a:t>) 3-1 </a:t>
            </a:r>
            <a:r>
              <a:rPr lang="en-US" altLang="ko-KR" dirty="0"/>
              <a:t>(</a:t>
            </a:r>
            <a:r>
              <a:rPr lang="ko-KR" altLang="en-US" dirty="0"/>
              <a:t>카카오페이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27193" y="2814038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08784" y="2137410"/>
            <a:ext cx="823660" cy="212366"/>
            <a:chOff x="3816042" y="2972265"/>
            <a:chExt cx="823660" cy="212366"/>
          </a:xfrm>
        </p:grpSpPr>
        <p:grpSp>
          <p:nvGrpSpPr>
            <p:cNvPr id="7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3816042" y="2972265"/>
              <a:ext cx="823660" cy="212366"/>
              <a:chOff x="593892" y="1585163"/>
              <a:chExt cx="823660" cy="212366"/>
            </a:xfrm>
          </p:grpSpPr>
          <p:sp>
            <p:nvSpPr>
              <p:cNvPr id="74" name="Circle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92738" y="1585163"/>
                <a:ext cx="724814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카카오페이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Check" descr="&lt;Tags&gt;&lt;SMARTRESIZEANCHORS&gt;None,None,Absolute,None&lt;/SMARTRESIZEANCHORS&gt;&lt;/Tags&gt;"/>
            <p:cNvSpPr/>
            <p:nvPr/>
          </p:nvSpPr>
          <p:spPr>
            <a:xfrm>
              <a:off x="3857575" y="3049079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88704" y="2137410"/>
            <a:ext cx="708244" cy="212366"/>
            <a:chOff x="2288704" y="2972265"/>
            <a:chExt cx="708244" cy="212366"/>
          </a:xfrm>
        </p:grpSpPr>
        <p:sp>
          <p:nvSpPr>
            <p:cNvPr id="55" name="Circle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2288704" y="3011773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2387550" y="2972265"/>
              <a:ext cx="60939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카드결제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5" name="Check" descr="&lt;Tags&gt;&lt;SMARTRESIZEANCHORS&gt;None,None,Absolute,None&lt;/SMARTRESIZEANCHORS&gt;&lt;/Tags&gt;" hidden="1"/>
          <p:cNvSpPr/>
          <p:nvPr/>
        </p:nvSpPr>
        <p:spPr>
          <a:xfrm>
            <a:off x="3145104" y="348937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288704" y="1693188"/>
            <a:ext cx="1017199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결제금액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906308" y="27089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pic>
        <p:nvPicPr>
          <p:cNvPr id="1026" name="Picture 2" descr="C:\Users\Gi7A-00\Desktop\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2" y="3218490"/>
            <a:ext cx="4001342" cy="27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꺾인 연결선 56"/>
          <p:cNvCxnSpPr>
            <a:cxnSpLocks/>
            <a:stCxn id="95" idx="1"/>
            <a:endCxn id="1026" idx="0"/>
          </p:cNvCxnSpPr>
          <p:nvPr/>
        </p:nvCxnSpPr>
        <p:spPr>
          <a:xfrm rot="10800000" flipV="1">
            <a:off x="2978584" y="2924920"/>
            <a:ext cx="3414577" cy="293570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64301"/>
              </p:ext>
            </p:extLst>
          </p:nvPr>
        </p:nvGraphicFramePr>
        <p:xfrm>
          <a:off x="3080792" y="4725567"/>
          <a:ext cx="3960440" cy="823108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5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주문자 연락처를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이름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이름을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수령인 주소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 곳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9" name="타원 58"/>
          <p:cNvSpPr/>
          <p:nvPr/>
        </p:nvSpPr>
        <p:spPr>
          <a:xfrm>
            <a:off x="7005248" y="45824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10481" y="2945318"/>
            <a:ext cx="864096" cy="21120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결제 모듈 연동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947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프로젝트 참여 </a:t>
            </a:r>
            <a:r>
              <a:rPr lang="en-US" altLang="ko-KR" smtClean="0"/>
              <a:t>&gt; </a:t>
            </a:r>
            <a:r>
              <a:rPr lang="ko-KR" altLang="en-US" smtClean="0"/>
              <a:t>참</a:t>
            </a:r>
            <a:r>
              <a:rPr lang="ko-KR" altLang="en-US"/>
              <a:t>여</a:t>
            </a:r>
            <a:r>
              <a:rPr lang="ko-KR" altLang="en-US" smtClean="0"/>
              <a:t> </a:t>
            </a:r>
            <a:r>
              <a:rPr lang="ko-KR" altLang="en-US"/>
              <a:t>완료 </a:t>
            </a:r>
            <a:r>
              <a:rPr lang="en-US" altLang="ko-KR" smtClean="0"/>
              <a:t>(</a:t>
            </a:r>
            <a:r>
              <a:rPr lang="ko-KR" altLang="en-US" smtClean="0"/>
              <a:t>기부</a:t>
            </a:r>
            <a:r>
              <a:rPr lang="en-US" altLang="ko-KR" smtClean="0"/>
              <a:t>) 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999" y="750988"/>
            <a:ext cx="5616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참여가 완료되었습니다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에 참여해 주셔서 감사합니다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참여 내역은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내역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에서 다시 확인할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9790"/>
              </p:ext>
            </p:extLst>
          </p:nvPr>
        </p:nvGraphicFramePr>
        <p:xfrm>
          <a:off x="1040524" y="4072392"/>
          <a:ext cx="6048000" cy="86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5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결제진행 완료즉시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932901" y="3825089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595"/>
              </p:ext>
            </p:extLst>
          </p:nvPr>
        </p:nvGraphicFramePr>
        <p:xfrm>
          <a:off x="1048932" y="1697693"/>
          <a:ext cx="6047999" cy="1715274"/>
        </p:xfrm>
        <a:graphic>
          <a:graphicData uri="http://schemas.openxmlformats.org/drawingml/2006/table">
            <a:tbl>
              <a:tblPr/>
              <a:tblGrid>
                <a:gridCol w="10237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0285">
                  <a:extLst>
                    <a:ext uri="{9D8B030D-6E8A-4147-A177-3AD203B41FA5}">
                      <a16:colId xmlns="" xmlns:a16="http://schemas.microsoft.com/office/drawing/2014/main" val="2757149596"/>
                    </a:ext>
                  </a:extLst>
                </a:gridCol>
                <a:gridCol w="790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678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1274"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20170101235050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00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err="1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100" smtClean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22,000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 {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옵션번호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{</a:t>
                      </a:r>
                      <a:r>
                        <a:rPr lang="ko-KR" altLang="en-US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옵션명</a:t>
                      </a:r>
                      <a:r>
                        <a:rPr lang="en-US" altLang="ko-KR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}</a:t>
                      </a:r>
                      <a:endParaRPr lang="en-US" altLang="ko-KR" sz="90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920552" y="444755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848545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992561" y="6067786"/>
            <a:ext cx="6120680" cy="901849"/>
            <a:chOff x="56456" y="5689823"/>
            <a:chExt cx="7639049" cy="901849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56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005530" y="503809"/>
            <a:ext cx="1661899" cy="566382"/>
            <a:chOff x="8005529" y="2434127"/>
            <a:chExt cx="1661899" cy="566382"/>
          </a:xfrm>
        </p:grpSpPr>
        <p:sp>
          <p:nvSpPr>
            <p:cNvPr id="6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27193" y="2478998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951951" y="1412778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47806"/>
              </p:ext>
            </p:extLst>
          </p:nvPr>
        </p:nvGraphicFramePr>
        <p:xfrm>
          <a:off x="1075857" y="2060992"/>
          <a:ext cx="863999" cy="1296000"/>
        </p:xfrm>
        <a:graphic>
          <a:graphicData uri="http://schemas.openxmlformats.org/drawingml/2006/table">
            <a:tbl>
              <a:tblPr/>
              <a:tblGrid>
                <a:gridCol w="86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184030" y="2585884"/>
            <a:ext cx="64765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336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프로젝트 참여 </a:t>
            </a:r>
            <a:r>
              <a:rPr lang="en-US" altLang="ko-KR" smtClean="0"/>
              <a:t>&gt; </a:t>
            </a:r>
            <a:r>
              <a:rPr lang="ko-KR" altLang="en-US" smtClean="0"/>
              <a:t>참</a:t>
            </a:r>
            <a:r>
              <a:rPr lang="ko-KR" altLang="en-US"/>
              <a:t>여</a:t>
            </a:r>
            <a:r>
              <a:rPr lang="ko-KR" altLang="en-US" smtClean="0"/>
              <a:t> </a:t>
            </a:r>
            <a:r>
              <a:rPr lang="ko-KR" altLang="en-US"/>
              <a:t>완료 </a:t>
            </a:r>
            <a:r>
              <a:rPr lang="en-US" altLang="ko-KR" smtClean="0"/>
              <a:t>(</a:t>
            </a:r>
            <a:r>
              <a:rPr lang="ko-KR" altLang="en-US" smtClean="0"/>
              <a:t>펀딩</a:t>
            </a:r>
            <a:r>
              <a:rPr lang="en-US" altLang="ko-KR" smtClean="0"/>
              <a:t>) 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999" y="750988"/>
            <a:ext cx="56166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참여가 완료되었습니다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. [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에 참여해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주셔서 감사합니다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내역은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프로젝트 내역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다시 확인할 수 있습니다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68432"/>
              </p:ext>
            </p:extLst>
          </p:nvPr>
        </p:nvGraphicFramePr>
        <p:xfrm>
          <a:off x="1061904" y="4934928"/>
          <a:ext cx="6048000" cy="1158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372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임꺽정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[00000]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서울시 서초구 서초동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0000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요청사항</a:t>
                      </a: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배송 요청 사항 표기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961475" y="4687626"/>
            <a:ext cx="3181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배송 정보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5096"/>
              </p:ext>
            </p:extLst>
          </p:nvPr>
        </p:nvGraphicFramePr>
        <p:xfrm>
          <a:off x="1040524" y="3611053"/>
          <a:ext cx="6048000" cy="86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15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010-000-0000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결제일시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{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프로젝트 종료일자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932901" y="3363752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0552" y="444755"/>
            <a:ext cx="2946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참여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848545" y="764672"/>
            <a:ext cx="602302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0" y="6199561"/>
            <a:ext cx="7768126" cy="901849"/>
            <a:chOff x="56456" y="5689823"/>
            <a:chExt cx="7639049" cy="901849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56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005530" y="503809"/>
            <a:ext cx="1661899" cy="566382"/>
            <a:chOff x="8005529" y="2434127"/>
            <a:chExt cx="1661899" cy="566382"/>
          </a:xfrm>
        </p:grpSpPr>
        <p:sp>
          <p:nvSpPr>
            <p:cNvPr id="62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027193" y="2478998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33948"/>
              </p:ext>
            </p:extLst>
          </p:nvPr>
        </p:nvGraphicFramePr>
        <p:xfrm>
          <a:off x="1048932" y="1606549"/>
          <a:ext cx="6047999" cy="1715274"/>
        </p:xfrm>
        <a:graphic>
          <a:graphicData uri="http://schemas.openxmlformats.org/drawingml/2006/table">
            <a:tbl>
              <a:tblPr/>
              <a:tblGrid>
                <a:gridCol w="10237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0285">
                  <a:extLst>
                    <a:ext uri="{9D8B030D-6E8A-4147-A177-3AD203B41FA5}">
                      <a16:colId xmlns="" xmlns:a16="http://schemas.microsoft.com/office/drawing/2014/main" val="2757149596"/>
                    </a:ext>
                  </a:extLst>
                </a:gridCol>
                <a:gridCol w="790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678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1274"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번호</a:t>
                      </a:r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20170101235050</a:t>
                      </a:r>
                      <a:endParaRPr lang="ko-KR" altLang="en-US" sz="9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" marR="180000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4000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1100" err="1">
                          <a:latin typeface="맑은 고딕" pitchFamily="50" charset="-127"/>
                          <a:ea typeface="+mn-ea"/>
                        </a:rPr>
                        <a:t>프로젝트명</a:t>
                      </a:r>
                      <a:r>
                        <a:rPr lang="en-US" altLang="ko-KR" sz="1100" smtClean="0">
                          <a:latin typeface="맑은 고딕" pitchFamily="50" charset="-127"/>
                          <a:ea typeface="+mn-ea"/>
                        </a:rPr>
                        <a:t>]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옵션가격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22,000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 {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옵션번호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</a:t>
                      </a:r>
                      <a:r>
                        <a:rPr lang="en-US" altLang="ko-KR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{</a:t>
                      </a:r>
                      <a:r>
                        <a:rPr lang="ko-KR" altLang="en-US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옵션명</a:t>
                      </a:r>
                      <a:r>
                        <a:rPr lang="en-US" altLang="ko-KR" sz="9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}</a:t>
                      </a:r>
                      <a:endParaRPr lang="en-US" altLang="ko-KR" sz="90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892"/>
              </p:ext>
            </p:extLst>
          </p:nvPr>
        </p:nvGraphicFramePr>
        <p:xfrm>
          <a:off x="1075857" y="1969848"/>
          <a:ext cx="863999" cy="1296000"/>
        </p:xfrm>
        <a:graphic>
          <a:graphicData uri="http://schemas.openxmlformats.org/drawingml/2006/table">
            <a:tbl>
              <a:tblPr/>
              <a:tblGrid>
                <a:gridCol w="86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5759" marR="65759" marT="32880" marB="3288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84030" y="2494740"/>
            <a:ext cx="64765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0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51951" y="1310573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091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참여한 프로젝트 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가기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완료 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③참고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④ 참고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정보 발송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카카오톡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주문관리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주문 접수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⑤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프로젝트 참여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참여 완료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00672" y="2222856"/>
            <a:ext cx="1260000" cy="27076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주문내역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21072" y="2231345"/>
            <a:ext cx="1080000" cy="2537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가기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547"/>
              </p:ext>
            </p:extLst>
          </p:nvPr>
        </p:nvGraphicFramePr>
        <p:xfrm>
          <a:off x="1065240" y="1409656"/>
          <a:ext cx="6048000" cy="579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4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결제 방법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</a:p>
                  </a:txBody>
                  <a:tcPr marL="152432" marR="152432" marT="76216" marB="76216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6216" marB="76216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 33,500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152432" marR="152432" marT="76216" marB="76216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942425" y="1052736"/>
            <a:ext cx="1549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결제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005529" y="503809"/>
            <a:ext cx="1661899" cy="566382"/>
            <a:chOff x="8005529" y="2434127"/>
            <a:chExt cx="1661899" cy="566382"/>
          </a:xfrm>
        </p:grpSpPr>
        <p:sp>
          <p:nvSpPr>
            <p:cNvPr id="43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27193" y="2725879"/>
              <a:ext cx="1397321" cy="24765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92561" y="313245"/>
            <a:ext cx="6120680" cy="901849"/>
            <a:chOff x="56456" y="5689823"/>
            <a:chExt cx="7639049" cy="901849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6456" y="5689823"/>
              <a:ext cx="7639049" cy="901849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Cutout"/>
            <p:cNvGrpSpPr/>
            <p:nvPr/>
          </p:nvGrpSpPr>
          <p:grpSpPr>
            <a:xfrm rot="16200000">
              <a:off x="3701055" y="2256734"/>
              <a:ext cx="348681" cy="7572988"/>
              <a:chOff x="6402388" y="1584325"/>
              <a:chExt cx="348681" cy="933450"/>
            </a:xfrm>
            <a:solidFill>
              <a:srgbClr val="FFFFFF"/>
            </a:solidFill>
          </p:grpSpPr>
          <p:sp>
            <p:nvSpPr>
              <p:cNvPr id="6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Border"/>
              <p:cNvSpPr>
                <a:spLocks noEditPoints="1"/>
              </p:cNvSpPr>
              <p:nvPr/>
            </p:nvSpPr>
            <p:spPr bwMode="auto">
              <a:xfrm>
                <a:off x="6402389" y="1584325"/>
                <a:ext cx="348680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3" name="타원 62"/>
          <p:cNvSpPr/>
          <p:nvPr/>
        </p:nvSpPr>
        <p:spPr>
          <a:xfrm>
            <a:off x="315280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493080" y="213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544" y="3230968"/>
            <a:ext cx="2088232" cy="1723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</a:t>
            </a:r>
            <a:r>
              <a:rPr lang="en-US" altLang="ko-KR" sz="1200" dirty="0"/>
              <a:t>! 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참여하신 것을 환영합니다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 </a:t>
            </a:r>
            <a:r>
              <a:rPr lang="ko-KR" altLang="en-US" sz="1000" dirty="0"/>
              <a:t>프로젝트 종료일자 </a:t>
            </a:r>
            <a:r>
              <a:rPr lang="en-US" altLang="ko-KR" sz="1000" dirty="0"/>
              <a:t>}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44862" y="3230968"/>
            <a:ext cx="2024161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</a:t>
            </a:r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</a:t>
            </a:r>
            <a:r>
              <a:rPr lang="ko-KR" altLang="en-US" sz="1200" dirty="0"/>
              <a:t>님이 참여하셨습니다</a:t>
            </a:r>
            <a:r>
              <a:rPr lang="en-US" altLang="ko-KR" sz="1200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참여액</a:t>
            </a:r>
            <a:r>
              <a:rPr lang="en-US" altLang="ko-KR" sz="1200" dirty="0"/>
              <a:t>: 00000</a:t>
            </a:r>
            <a:r>
              <a:rPr lang="ko-KR" altLang="en-US" sz="1200" dirty="0"/>
              <a:t>원</a:t>
            </a:r>
            <a:r>
              <a:rPr lang="en-US" altLang="ko-KR" sz="1200" dirty="0"/>
              <a:t> ({</a:t>
            </a:r>
            <a:r>
              <a:rPr lang="ko-KR" altLang="en-US" sz="1200" dirty="0" err="1"/>
              <a:t>옵션명</a:t>
            </a:r>
            <a:r>
              <a:rPr lang="en-US" altLang="ko-KR" sz="1200" dirty="0"/>
              <a:t>})</a:t>
            </a:r>
          </a:p>
          <a:p>
            <a:r>
              <a:rPr lang="ko-KR" altLang="en-US" sz="1200" dirty="0"/>
              <a:t>수령인</a:t>
            </a:r>
            <a:r>
              <a:rPr lang="en-US" altLang="ko-KR" sz="1200" dirty="0"/>
              <a:t>: {</a:t>
            </a:r>
            <a:r>
              <a:rPr lang="ko-KR" altLang="en-US" sz="1200" dirty="0"/>
              <a:t>수령인이름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 err="1"/>
              <a:t>배송지</a:t>
            </a:r>
            <a:r>
              <a:rPr lang="en-US" altLang="ko-KR" sz="1200" dirty="0"/>
              <a:t>: {</a:t>
            </a:r>
            <a:r>
              <a:rPr lang="ko-KR" altLang="en-US" sz="1200" dirty="0" err="1"/>
              <a:t>배송지</a:t>
            </a:r>
            <a:r>
              <a:rPr lang="en-US" altLang="ko-KR" sz="1200" dirty="0"/>
              <a:t>}</a:t>
            </a:r>
          </a:p>
          <a:p>
            <a:endParaRPr lang="en-US" altLang="ko-KR" sz="1000" dirty="0"/>
          </a:p>
          <a:p>
            <a:r>
              <a:rPr lang="ko-KR" altLang="en-US" sz="1000" dirty="0"/>
              <a:t>결제예정일</a:t>
            </a:r>
            <a:r>
              <a:rPr lang="en-US" altLang="ko-KR" sz="1000" dirty="0"/>
              <a:t>: {</a:t>
            </a:r>
            <a:r>
              <a:rPr lang="ko-KR" altLang="en-US" sz="1000" dirty="0"/>
              <a:t>프로젝트 종료일자</a:t>
            </a:r>
            <a:r>
              <a:rPr lang="en-US" altLang="ko-KR" sz="1000" dirty="0"/>
              <a:t>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13241" y="3250069"/>
            <a:ext cx="1800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회원이름</a:t>
            </a:r>
            <a:r>
              <a:rPr lang="en-US" altLang="ko-KR" sz="1200" dirty="0"/>
              <a:t>]({</a:t>
            </a:r>
            <a:r>
              <a:rPr lang="ko-KR" altLang="en-US" sz="1200" dirty="0"/>
              <a:t>결제금액</a:t>
            </a:r>
            <a:r>
              <a:rPr lang="en-US" altLang="ko-KR" sz="1200" dirty="0"/>
              <a:t>})</a:t>
            </a:r>
            <a:r>
              <a:rPr lang="ko-KR" altLang="en-US" sz="1200" dirty="0"/>
              <a:t>님이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EcoFun</a:t>
            </a:r>
            <a:r>
              <a:rPr lang="en-US" altLang="ko-KR" sz="1200" dirty="0"/>
              <a:t> Project]</a:t>
            </a:r>
            <a:r>
              <a:rPr lang="ko-KR" altLang="en-US" sz="1200" dirty="0"/>
              <a:t>의 </a:t>
            </a:r>
            <a:r>
              <a:rPr lang="en-US" altLang="ko-KR" sz="1200" dirty="0"/>
              <a:t>[</a:t>
            </a:r>
            <a:r>
              <a:rPr lang="ko-KR" altLang="en-US" sz="1200" dirty="0" err="1"/>
              <a:t>프로젝트명</a:t>
            </a:r>
            <a:r>
              <a:rPr lang="en-US" altLang="ko-KR" sz="1200" dirty="0"/>
              <a:t>]</a:t>
            </a:r>
            <a:r>
              <a:rPr lang="ko-KR" altLang="en-US" sz="1200" dirty="0"/>
              <a:t>에 참여하셨습니다</a:t>
            </a:r>
            <a:r>
              <a:rPr lang="en-US" altLang="ko-KR" sz="1200" dirty="0"/>
              <a:t>!</a:t>
            </a:r>
          </a:p>
        </p:txBody>
      </p:sp>
      <p:sp>
        <p:nvSpPr>
          <p:cNvPr id="69" name="타원 68"/>
          <p:cNvSpPr/>
          <p:nvPr/>
        </p:nvSpPr>
        <p:spPr>
          <a:xfrm>
            <a:off x="2816642" y="3140968"/>
            <a:ext cx="192142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1032" y="31409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7023241" y="31600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5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34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1937985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아이콘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서브메뉴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아이콘 변화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 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페이지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Slef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관리자계정으로 로그인할 경우에만 보이기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보이지 않음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 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 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페이지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Slef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후 </a:t>
            </a:r>
            <a:r>
              <a:rPr lang="en-US" altLang="ko-KR" dirty="0"/>
              <a:t>/ </a:t>
            </a:r>
            <a:r>
              <a:rPr lang="ko-KR" altLang="en-US" dirty="0"/>
              <a:t>마이 페이지 서브메뉴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93165" y="934502"/>
            <a:ext cx="6758555" cy="478274"/>
            <a:chOff x="398087" y="868357"/>
            <a:chExt cx="7108247" cy="626843"/>
          </a:xfrm>
        </p:grpSpPr>
        <p:grpSp>
          <p:nvGrpSpPr>
            <p:cNvPr id="35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7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3767581" y="1121366"/>
              <a:ext cx="36925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38520" y="598820"/>
            <a:ext cx="241675" cy="93263"/>
            <a:chOff x="311860" y="1659689"/>
            <a:chExt cx="261526" cy="12340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315903" y="1659689"/>
              <a:ext cx="257483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311860" y="1719082"/>
              <a:ext cx="257483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11860" y="1783097"/>
              <a:ext cx="257483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5267866" y="440659"/>
            <a:ext cx="382735" cy="238451"/>
            <a:chOff x="6435539" y="5241865"/>
            <a:chExt cx="342292" cy="260764"/>
          </a:xfrm>
        </p:grpSpPr>
        <p:sp>
          <p:nvSpPr>
            <p:cNvPr id="58" name="직사각형 57"/>
            <p:cNvSpPr/>
            <p:nvPr/>
          </p:nvSpPr>
          <p:spPr>
            <a:xfrm>
              <a:off x="6435539" y="5241865"/>
              <a:ext cx="342292" cy="260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6509342" y="5306411"/>
              <a:ext cx="144016" cy="1155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624485" y="5396956"/>
              <a:ext cx="86278" cy="5779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6985700" y="588361"/>
            <a:ext cx="217863" cy="176343"/>
            <a:chOff x="4783161" y="596536"/>
            <a:chExt cx="360000" cy="540040"/>
          </a:xfrm>
          <a:solidFill>
            <a:schemeClr val="bg1"/>
          </a:solidFill>
        </p:grpSpPr>
        <p:sp>
          <p:nvSpPr>
            <p:cNvPr id="62" name="타원 61"/>
            <p:cNvSpPr/>
            <p:nvPr/>
          </p:nvSpPr>
          <p:spPr bwMode="auto">
            <a:xfrm>
              <a:off x="4837161" y="596536"/>
              <a:ext cx="252000" cy="252000"/>
            </a:xfrm>
            <a:prstGeom prst="ellipse">
              <a:avLst/>
            </a:prstGeom>
            <a:grpFill/>
            <a:ln w="25400" algn="ctr">
              <a:solidFill>
                <a:srgbClr val="157527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3" name="순서도: 지연 62"/>
            <p:cNvSpPr/>
            <p:nvPr/>
          </p:nvSpPr>
          <p:spPr bwMode="auto">
            <a:xfrm rot="16200000">
              <a:off x="4837161" y="830576"/>
              <a:ext cx="252000" cy="360000"/>
            </a:xfrm>
            <a:prstGeom prst="flowChartDelay">
              <a:avLst/>
            </a:prstGeom>
            <a:grpFill/>
            <a:ln w="25400" algn="ctr">
              <a:solidFill>
                <a:srgbClr val="157527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585459" y="577125"/>
            <a:ext cx="122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/>
              <a:t>UserName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850522" y="527404"/>
            <a:ext cx="1601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메뉴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5194" y="5573779"/>
            <a:ext cx="360000" cy="144002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08816" y="5573779"/>
            <a:ext cx="360000" cy="144002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기후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071792" y="4692753"/>
            <a:ext cx="1468330" cy="106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_1)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주최기관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 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2}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343530" y="2565069"/>
            <a:ext cx="1709122" cy="230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인기순 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61121" y="5573779"/>
            <a:ext cx="360000" cy="144002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575366" y="1527641"/>
            <a:ext cx="2537874" cy="230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종료임박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134823" y="1941666"/>
            <a:ext cx="5955234" cy="53091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관리자에서 등록한 글 노출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e.g.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기부는 비회원참여가 가능합니다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많은 관심 부탁 드립니다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08018" y="5573779"/>
            <a:ext cx="360000" cy="144002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임박</a:t>
            </a: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59393"/>
              </p:ext>
            </p:extLst>
          </p:nvPr>
        </p:nvGraphicFramePr>
        <p:xfrm>
          <a:off x="1146822" y="2964053"/>
          <a:ext cx="1358020" cy="1459923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992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1256541" y="3763667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619223" y="4736446"/>
            <a:ext cx="1432286" cy="6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        5%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19240"/>
              </p:ext>
            </p:extLst>
          </p:nvPr>
        </p:nvGraphicFramePr>
        <p:xfrm>
          <a:off x="2627092" y="2965476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76765"/>
              </p:ext>
            </p:extLst>
          </p:nvPr>
        </p:nvGraphicFramePr>
        <p:xfrm>
          <a:off x="4123263" y="2966801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22634"/>
              </p:ext>
            </p:extLst>
          </p:nvPr>
        </p:nvGraphicFramePr>
        <p:xfrm>
          <a:off x="5595581" y="2968126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1021205" y="1512253"/>
            <a:ext cx="21649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진행중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081644" y="1819823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763680" y="6366517"/>
            <a:ext cx="2767104" cy="230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57611" y="3763667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56495" y="3763667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709939" y="3763667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34173" y="3054663"/>
            <a:ext cx="216000" cy="2160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36576" y="2621436"/>
            <a:ext cx="865614" cy="810813"/>
            <a:chOff x="595686" y="1261242"/>
            <a:chExt cx="1368152" cy="810812"/>
          </a:xfrm>
        </p:grpSpPr>
        <p:grpSp>
          <p:nvGrpSpPr>
            <p:cNvPr id="93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95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4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02667"/>
              <a:ext cx="1368152" cy="5693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진행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종료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신규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630845" y="5357739"/>
            <a:ext cx="1121594" cy="5020"/>
            <a:chOff x="3255342" y="4797152"/>
            <a:chExt cx="1121594" cy="5019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3255342" y="4797152"/>
              <a:ext cx="21826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3433345" y="4802171"/>
              <a:ext cx="943591" cy="0"/>
            </a:xfrm>
            <a:prstGeom prst="line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/>
          <p:cNvSpPr/>
          <p:nvPr/>
        </p:nvSpPr>
        <p:spPr>
          <a:xfrm>
            <a:off x="4112440" y="4760473"/>
            <a:ext cx="1432286" cy="6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       65%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577392" y="4760473"/>
            <a:ext cx="1432286" cy="6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       90%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4161121" y="5366207"/>
            <a:ext cx="1120420" cy="0"/>
            <a:chOff x="3256516" y="4789432"/>
            <a:chExt cx="1120420" cy="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3999962" y="4789432"/>
              <a:ext cx="376974" cy="0"/>
            </a:xfrm>
            <a:prstGeom prst="line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256516" y="4789432"/>
              <a:ext cx="74344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5608018" y="5374139"/>
            <a:ext cx="1120420" cy="0"/>
            <a:chOff x="3256516" y="4789432"/>
            <a:chExt cx="1120420" cy="0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4188449" y="4789432"/>
              <a:ext cx="188487" cy="0"/>
            </a:xfrm>
            <a:prstGeom prst="line">
              <a:avLst/>
            </a:prstGeom>
            <a:ln w="317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3256516" y="4789432"/>
              <a:ext cx="1026176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147049" y="2621436"/>
            <a:ext cx="865614" cy="646665"/>
            <a:chOff x="595686" y="1261242"/>
            <a:chExt cx="1368152" cy="646664"/>
          </a:xfrm>
        </p:grpSpPr>
        <p:grpSp>
          <p:nvGrpSpPr>
            <p:cNvPr id="109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11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02667"/>
              <a:ext cx="1368152" cy="4052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제품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323862" y="844950"/>
            <a:ext cx="7155852" cy="5804589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560512" y="374379"/>
            <a:ext cx="6243689" cy="479746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829241" y="861451"/>
            <a:ext cx="1403301" cy="4856330"/>
          </a:xfrm>
          <a:prstGeom prst="roundRect">
            <a:avLst>
              <a:gd name="adj" fmla="val 0"/>
            </a:avLst>
          </a:prstGeom>
          <a:solidFill>
            <a:srgbClr val="FAFEF8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4303" y="874018"/>
            <a:ext cx="138823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참여한 프로젝트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좋아한 프로젝트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신청하기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문의 신청 및 내역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신청하기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문의 내역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오른쪽 화살표 설명선 2"/>
          <p:cNvSpPr/>
          <p:nvPr/>
        </p:nvSpPr>
        <p:spPr bwMode="auto">
          <a:xfrm>
            <a:off x="5881649" y="3933056"/>
            <a:ext cx="1289234" cy="1656209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1649" y="3955916"/>
            <a:ext cx="12892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회원목록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게시판 관리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신청서 관리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문의 답변등록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이용통계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6700089" y="4445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773649" y="9576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854116" y="40462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268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6176"/>
              </p:ext>
            </p:extLst>
          </p:nvPr>
        </p:nvGraphicFramePr>
        <p:xfrm>
          <a:off x="1352600" y="2200020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 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조회기간 설정 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주문기간 동안 주문한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검색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검색결과가 없을 경우                  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참여내역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 리스트 기본사항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자신이 참여한 내역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페이지당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참여가 없을 경우                       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참여내역이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이미지 클릭 시 해당 프로젝트 소개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결제상태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아직 입금되지 않은 상태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취소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명이 제품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펀딩일경우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544623" y="992898"/>
            <a:ext cx="134267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040048" y="992898"/>
            <a:ext cx="1342671" cy="25372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423858" y="995524"/>
            <a:ext cx="808993" cy="2484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05782" y="965870"/>
            <a:ext cx="3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067" y="415580"/>
            <a:ext cx="2777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참여한 프로젝트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6536" y="755179"/>
            <a:ext cx="6612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64261" y="996648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조회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2648038" y="1030699"/>
            <a:ext cx="178118" cy="178118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144893" y="1030699"/>
            <a:ext cx="178118" cy="178118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12056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36524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55628" y="1314289"/>
            <a:ext cx="36000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217484" y="2132856"/>
            <a:ext cx="1553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진행상황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}]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31921" y="2512099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36362" y="1724024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89417" y="1791540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286731" y="2110264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46517"/>
              </p:ext>
            </p:extLst>
          </p:nvPr>
        </p:nvGraphicFramePr>
        <p:xfrm>
          <a:off x="4627295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79978"/>
              </p:ext>
            </p:extLst>
          </p:nvPr>
        </p:nvGraphicFramePr>
        <p:xfrm>
          <a:off x="5503595" y="2284941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1702853" y="1011758"/>
            <a:ext cx="2376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042265" y="1630698"/>
            <a:ext cx="2376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838632" y="2132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참여한 프로젝트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73347" y="6453731"/>
            <a:ext cx="30438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65036"/>
              </p:ext>
            </p:extLst>
          </p:nvPr>
        </p:nvGraphicFramePr>
        <p:xfrm>
          <a:off x="1364782" y="3767956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229666" y="3700792"/>
            <a:ext cx="14734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{XXXXXXXXXXXXXXXX}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 금액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3000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544103" y="4080035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48544" y="3301101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01599" y="3359476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298913" y="3678200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1961"/>
              </p:ext>
            </p:extLst>
          </p:nvPr>
        </p:nvGraphicFramePr>
        <p:xfrm>
          <a:off x="1364782" y="5366474"/>
          <a:ext cx="713018" cy="843853"/>
        </p:xfrm>
        <a:graphic>
          <a:graphicData uri="http://schemas.openxmlformats.org/drawingml/2006/table">
            <a:tbl>
              <a:tblPr/>
              <a:tblGrid>
                <a:gridCol w="713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385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2229666" y="5299310"/>
            <a:ext cx="14141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프로젝트 명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종료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옵션명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옵션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수량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544103" y="5678553"/>
            <a:ext cx="396743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5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5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848544" y="4890478"/>
            <a:ext cx="6532994" cy="140970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01599" y="4957994"/>
            <a:ext cx="3960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12.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참여일시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2020-01-01 12:15:15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298913" y="5276718"/>
            <a:ext cx="5897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6628648" y="5024195"/>
            <a:ext cx="548980" cy="1800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상세보기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461796" y="50046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31059"/>
              </p:ext>
            </p:extLst>
          </p:nvPr>
        </p:nvGraphicFramePr>
        <p:xfrm>
          <a:off x="6378347" y="2284492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프로그램 종료일자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80658"/>
              </p:ext>
            </p:extLst>
          </p:nvPr>
        </p:nvGraphicFramePr>
        <p:xfrm>
          <a:off x="4627295" y="3840449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3000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73250"/>
              </p:ext>
            </p:extLst>
          </p:nvPr>
        </p:nvGraphicFramePr>
        <p:xfrm>
          <a:off x="5503595" y="3840449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33432"/>
              </p:ext>
            </p:extLst>
          </p:nvPr>
        </p:nvGraphicFramePr>
        <p:xfrm>
          <a:off x="6378347" y="3840000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63310"/>
              </p:ext>
            </p:extLst>
          </p:nvPr>
        </p:nvGraphicFramePr>
        <p:xfrm>
          <a:off x="4627295" y="5390584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73321"/>
              </p:ext>
            </p:extLst>
          </p:nvPr>
        </p:nvGraphicFramePr>
        <p:xfrm>
          <a:off x="5503595" y="5390584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 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결제 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19950"/>
              </p:ext>
            </p:extLst>
          </p:nvPr>
        </p:nvGraphicFramePr>
        <p:xfrm>
          <a:off x="6378347" y="5390135"/>
          <a:ext cx="83926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결제예정일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프로그램 종료일자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구분 표시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아직 입금되지 않은 상태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취소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참여일 때만 보이기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 내역 조회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(58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940843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87752" y="1160618"/>
            <a:ext cx="1960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참여 리스트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76163" y="2909243"/>
            <a:ext cx="1430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주문자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66638" y="3859996"/>
            <a:ext cx="1430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배송 정보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05279" y="3161927"/>
            <a:ext cx="10262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010-0000-0000 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50034" y="4133582"/>
            <a:ext cx="2162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서울시 강서구 방학동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11-00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번지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층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010-0000-0000 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부재시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경비실에 맡겨 주세요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876163" y="5169346"/>
            <a:ext cx="1952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결제 방법 및 결제 금액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0154" y="5516398"/>
            <a:ext cx="123778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결제금액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결제방법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결제일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293426" y="5521731"/>
            <a:ext cx="1678145" cy="715581"/>
          </a:xfrm>
          <a:prstGeom prst="rect">
            <a:avLst/>
          </a:prstGeom>
          <a:solidFill>
            <a:srgbClr val="FAFEF8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70,000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2020-12-31 23:59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973478" y="5396063"/>
            <a:ext cx="5972175" cy="96663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33605" y="4136221"/>
            <a:ext cx="1120820" cy="920691"/>
          </a:xfrm>
          <a:prstGeom prst="rect">
            <a:avLst/>
          </a:prstGeom>
        </p:spPr>
        <p:txBody>
          <a:bodyPr wrap="none" numCol="1">
            <a:noAutofit/>
          </a:bodyPr>
          <a:lstStyle/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주소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연락처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배송요청사항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963953" y="4112397"/>
            <a:ext cx="5962650" cy="96260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66893" y="6414666"/>
            <a:ext cx="902260" cy="2355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973424" y="3167722"/>
            <a:ext cx="782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marL="171450" indent="-171450" algn="di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연락처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63953" y="3161928"/>
            <a:ext cx="5953125" cy="5634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92424" y="64330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참여한 프로젝트 </a:t>
            </a:r>
            <a:r>
              <a:rPr lang="en-US" altLang="ko-KR" dirty="0"/>
              <a:t>&gt; </a:t>
            </a:r>
            <a:r>
              <a:rPr lang="ko-KR" altLang="en-US" dirty="0"/>
              <a:t>내역 상세 보기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944903" y="781050"/>
            <a:ext cx="6019800" cy="314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주문일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 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033120" y="823362"/>
            <a:ext cx="9252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상태 값 표기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864414" y="82605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22041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60954"/>
              </p:ext>
            </p:extLst>
          </p:nvPr>
        </p:nvGraphicFramePr>
        <p:xfrm>
          <a:off x="965651" y="1464807"/>
          <a:ext cx="5951428" cy="1211274"/>
        </p:xfrm>
        <a:graphic>
          <a:graphicData uri="http://schemas.openxmlformats.org/drawingml/2006/table">
            <a:tbl>
              <a:tblPr/>
              <a:tblGrid>
                <a:gridCol w="535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09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956">
                  <a:extLst>
                    <a:ext uri="{9D8B030D-6E8A-4147-A177-3AD203B41FA5}">
                      <a16:colId xmlns:a16="http://schemas.microsoft.com/office/drawing/2014/main" xmlns="" val="275714959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79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정보      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결제금액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518" marR="7518" marT="751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900" b="1" dirty="0"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900" b="1" dirty="0">
                          <a:latin typeface="맑은 고딕" pitchFamily="50" charset="-127"/>
                          <a:ea typeface="+mn-ea"/>
                        </a:rPr>
                        <a:t>{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+mn-ea"/>
                        </a:rPr>
                        <a:t>프로젝트 명 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주최자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{</a:t>
                      </a:r>
                      <a:r>
                        <a:rPr lang="ko-KR" altLang="en-US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프로그램 종료예정일</a:t>
                      </a:r>
                      <a:r>
                        <a:rPr lang="en-US" altLang="ko-KR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endParaRPr lang="en-US" altLang="ko-KR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{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옵션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}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: {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후원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제품구매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}</a:t>
                      </a:r>
                      <a:endParaRPr lang="en-US" altLang="ko-KR" sz="900" dirty="0"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35,000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518" marR="7518" marT="7518" marB="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5186"/>
              </p:ext>
            </p:extLst>
          </p:nvPr>
        </p:nvGraphicFramePr>
        <p:xfrm>
          <a:off x="1431125" y="1855391"/>
          <a:ext cx="684824" cy="715618"/>
        </p:xfrm>
        <a:graphic>
          <a:graphicData uri="http://schemas.openxmlformats.org/drawingml/2006/table">
            <a:tbl>
              <a:tblPr/>
              <a:tblGrid>
                <a:gridCol w="684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18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1530416" y="2100161"/>
            <a:ext cx="504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33120" y="6414666"/>
            <a:ext cx="902260" cy="23550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3" name="타원 32"/>
          <p:cNvSpPr/>
          <p:nvPr/>
        </p:nvSpPr>
        <p:spPr>
          <a:xfrm>
            <a:off x="714041" y="376710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86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4" cy="65420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형태의 카테고리 선택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해당하는 리스트 나열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리스트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최근 등록 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4*5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없을 경우 공란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2067" y="1052736"/>
            <a:ext cx="2777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좋아한 프로젝트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76536" y="1392335"/>
            <a:ext cx="66127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</a:t>
            </a:r>
            <a:r>
              <a:rPr lang="en-US" altLang="ko-KR" dirty="0"/>
              <a:t> &gt; </a:t>
            </a:r>
            <a:r>
              <a:rPr lang="ko-KR" altLang="en-US" dirty="0"/>
              <a:t>좋아한 프로젝트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685782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신규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069404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기후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32380" y="3700120"/>
            <a:ext cx="14683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주최기관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defRPr/>
            </a:pP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 #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2}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404118" y="1572434"/>
            <a:ext cx="17091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인기순 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221709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기아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668606" y="4581144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임박</a:t>
            </a: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48339"/>
              </p:ext>
            </p:extLst>
          </p:nvPr>
        </p:nvGraphicFramePr>
        <p:xfrm>
          <a:off x="1207410" y="2078257"/>
          <a:ext cx="1358020" cy="1459923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992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>
          <a:xfrm>
            <a:off x="1317129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679811" y="3743812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 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7628"/>
              </p:ext>
            </p:extLst>
          </p:nvPr>
        </p:nvGraphicFramePr>
        <p:xfrm>
          <a:off x="2687680" y="2079583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4805"/>
              </p:ext>
            </p:extLst>
          </p:nvPr>
        </p:nvGraphicFramePr>
        <p:xfrm>
          <a:off x="4183851" y="2080908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rgbClr val="FF0000"/>
                        </a:solidFill>
                        <a:latin typeface="타이포_씨고딕 120" panose="02020503020101020101" pitchFamily="18" charset="-127"/>
                        <a:ea typeface="타이포_씨고딕 120" panose="02020503020101020101" pitchFamily="18" charset="-127"/>
                        <a:cs typeface="+mn-cs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05142"/>
              </p:ext>
            </p:extLst>
          </p:nvPr>
        </p:nvGraphicFramePr>
        <p:xfrm>
          <a:off x="5656169" y="2082233"/>
          <a:ext cx="1358020" cy="1458597"/>
        </p:xfrm>
        <a:graphic>
          <a:graphicData uri="http://schemas.openxmlformats.org/drawingml/2006/table">
            <a:tbl>
              <a:tblPr/>
              <a:tblGrid>
                <a:gridCol w="1358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859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3997" marR="73997" marT="36999" marB="36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2824268" y="564644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818199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317083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770527" y="2771031"/>
            <a:ext cx="114417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131540" y="1916832"/>
            <a:ext cx="5981700" cy="3024336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194761" y="20620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004823" y="1808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97164" y="1628800"/>
            <a:ext cx="865614" cy="810812"/>
            <a:chOff x="595686" y="1261242"/>
            <a:chExt cx="1368152" cy="810812"/>
          </a:xfrm>
        </p:grpSpPr>
        <p:grpSp>
          <p:nvGrpSpPr>
            <p:cNvPr id="139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41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02667"/>
              <a:ext cx="1368152" cy="56938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진행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종료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신규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4173028" y="3767839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5637980" y="3767839"/>
            <a:ext cx="1432286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XXXXXXXXXXXXXXXXXXXXXXXXXXXXXXX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 XXXXXXXX }</a:t>
            </a:r>
          </a:p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00%</a:t>
            </a:r>
          </a:p>
        </p:txBody>
      </p:sp>
      <p:grpSp>
        <p:nvGrpSpPr>
          <p:cNvPr id="154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207637" y="1628800"/>
            <a:ext cx="865614" cy="646664"/>
            <a:chOff x="595686" y="1261242"/>
            <a:chExt cx="1368152" cy="646664"/>
          </a:xfrm>
        </p:grpSpPr>
        <p:grpSp>
          <p:nvGrpSpPr>
            <p:cNvPr id="155" name="Drop-Down Box"/>
            <p:cNvGrpSpPr/>
            <p:nvPr/>
          </p:nvGrpSpPr>
          <p:grpSpPr>
            <a:xfrm>
              <a:off x="595688" y="1261242"/>
              <a:ext cx="1368150" cy="241092"/>
              <a:chOff x="595688" y="1261242"/>
              <a:chExt cx="1368150" cy="241092"/>
            </a:xfrm>
          </p:grpSpPr>
          <p:sp>
            <p:nvSpPr>
              <p:cNvPr id="157" name="Text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8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rot="10800000" flipH="1">
                <a:off x="1782072" y="1363700"/>
                <a:ext cx="10116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02667"/>
              <a:ext cx="1368152" cy="40523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기부</a:t>
              </a:r>
              <a:endParaRPr lang="en-US" altLang="ko-KR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900" noProof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제품</a:t>
              </a:r>
              <a:endParaRPr lang="en-US" sz="9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9" name="타원 158"/>
          <p:cNvSpPr/>
          <p:nvPr/>
        </p:nvSpPr>
        <p:spPr>
          <a:xfrm>
            <a:off x="913034" y="16538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1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Alert(‘15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참여한 프로젝트로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104504" y="1196752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99708" y="1834452"/>
            <a:ext cx="5955217" cy="267384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107503" y="1852151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64568" y="1052736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74652" y="2275756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86710"/>
              </p:ext>
            </p:extLst>
          </p:nvPr>
        </p:nvGraphicFramePr>
        <p:xfrm>
          <a:off x="488505" y="5786469"/>
          <a:ext cx="3581878" cy="8382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380504" y="56784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36576" y="476672"/>
            <a:ext cx="58408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 신청서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제출을 누르면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내부심사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검토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업로드가 진행됩니다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자세한 내용은 공지사항을 참고해주세요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09194" y="2167671"/>
            <a:ext cx="144000" cy="234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07850" y="15920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프로젝트 신청하기</a:t>
            </a: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1104504" y="1555371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단체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개인 명을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96422"/>
              </p:ext>
            </p:extLst>
          </p:nvPr>
        </p:nvGraphicFramePr>
        <p:xfrm>
          <a:off x="4066236" y="5788788"/>
          <a:ext cx="3581878" cy="838200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 미등록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사진은 최소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 이상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등록해야합니다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 bwMode="auto">
          <a:xfrm>
            <a:off x="1094406" y="4517358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파일선택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4402" y="4517358"/>
            <a:ext cx="202446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</a:t>
            </a:r>
            <a:r>
              <a:rPr lang="ko-KR" altLang="en-US" sz="800" dirty="0"/>
              <a:t>파일명 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094406" y="4755140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파일선택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4402" y="4755140"/>
            <a:ext cx="202446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</a:t>
            </a:r>
            <a:r>
              <a:rPr lang="ko-KR" altLang="en-US" sz="800" dirty="0"/>
              <a:t>파일명 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728864" y="4517358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파일선택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860" y="4517358"/>
            <a:ext cx="202446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</a:t>
            </a:r>
            <a:r>
              <a:rPr lang="ko-KR" altLang="en-US" sz="800" dirty="0"/>
              <a:t>파일명 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727884" y="4749036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파일선택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37880" y="4749036"/>
            <a:ext cx="202446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</a:t>
            </a:r>
            <a:r>
              <a:rPr lang="ko-KR" altLang="en-US" sz="800" dirty="0"/>
              <a:t>파일명 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094406" y="4987640"/>
            <a:ext cx="609996" cy="2168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파일선택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4402" y="4987640"/>
            <a:ext cx="202446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</a:t>
            </a:r>
            <a:r>
              <a:rPr lang="ko-KR" altLang="en-US" sz="800" dirty="0"/>
              <a:t>파일명 </a:t>
            </a:r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16133" y="5373248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45" name="타원 44"/>
          <p:cNvSpPr/>
          <p:nvPr/>
        </p:nvSpPr>
        <p:spPr>
          <a:xfrm>
            <a:off x="3872880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137432" y="5373248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49" name="타원 48"/>
          <p:cNvSpPr/>
          <p:nvPr/>
        </p:nvSpPr>
        <p:spPr>
          <a:xfrm>
            <a:off x="3005819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0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마케팅메세지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메뉴창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오픈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검색아이콘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검색창으로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로그인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메뉴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아이콘 영역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 사용자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아이콘 메뉴생성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서브메뉴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다른 배너 배치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등록 가능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타이틀 사진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978" y="49816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10978" y="3746824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103267" y="3645024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56354" y="2054393"/>
            <a:ext cx="7313722" cy="765764"/>
            <a:chOff x="398087" y="868357"/>
            <a:chExt cx="7108247" cy="626843"/>
          </a:xfrm>
        </p:grpSpPr>
        <p:grpSp>
          <p:nvGrpSpPr>
            <p:cNvPr id="93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4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3767581" y="1121366"/>
              <a:ext cx="369259" cy="113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타원 95"/>
            <p:cNvSpPr/>
            <p:nvPr/>
          </p:nvSpPr>
          <p:spPr>
            <a:xfrm>
              <a:off x="3844210" y="901966"/>
              <a:ext cx="216000" cy="19636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5259139" y="1222720"/>
            <a:ext cx="216000" cy="196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87588" y="861504"/>
            <a:ext cx="1447414" cy="694405"/>
            <a:chOff x="3031823" y="804767"/>
            <a:chExt cx="1447413" cy="694405"/>
          </a:xfrm>
        </p:grpSpPr>
        <p:sp>
          <p:nvSpPr>
            <p:cNvPr id="59" name="직사각형 58"/>
            <p:cNvSpPr/>
            <p:nvPr/>
          </p:nvSpPr>
          <p:spPr>
            <a:xfrm>
              <a:off x="3031823" y="852841"/>
              <a:ext cx="14474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err="1">
                  <a:latin typeface="맑은 고딕" pitchFamily="50" charset="-127"/>
                  <a:ea typeface="맑은 고딕" pitchFamily="50" charset="-127"/>
                </a:rPr>
                <a:t>EcoFun</a:t>
              </a:r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 Project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147910" y="80476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300970" y="5348858"/>
            <a:ext cx="7313722" cy="765764"/>
            <a:chOff x="398087" y="868357"/>
            <a:chExt cx="7108247" cy="626843"/>
          </a:xfrm>
        </p:grpSpPr>
        <p:grpSp>
          <p:nvGrpSpPr>
            <p:cNvPr id="198" name="Placeholder"/>
            <p:cNvGrpSpPr>
              <a:grpSpLocks/>
            </p:cNvGrpSpPr>
            <p:nvPr/>
          </p:nvGrpSpPr>
          <p:grpSpPr bwMode="auto">
            <a:xfrm>
              <a:off x="398087" y="868357"/>
              <a:ext cx="7108247" cy="62684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1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>
              <a:off x="3767581" y="1121366"/>
              <a:ext cx="369259" cy="1133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배너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431735" y="1208838"/>
            <a:ext cx="414174" cy="419962"/>
            <a:chOff x="6435539" y="5241865"/>
            <a:chExt cx="342292" cy="260764"/>
          </a:xfrm>
        </p:grpSpPr>
        <p:sp>
          <p:nvSpPr>
            <p:cNvPr id="55" name="직사각형 54"/>
            <p:cNvSpPr/>
            <p:nvPr/>
          </p:nvSpPr>
          <p:spPr>
            <a:xfrm>
              <a:off x="6435539" y="5241865"/>
              <a:ext cx="342292" cy="260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509342" y="5306411"/>
              <a:ext cx="144016" cy="1155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6624485" y="5396956"/>
              <a:ext cx="86278" cy="5779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5532084" y="-7935"/>
            <a:ext cx="960000" cy="49846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192612" y="1263533"/>
            <a:ext cx="235759" cy="310577"/>
            <a:chOff x="4783161" y="596536"/>
            <a:chExt cx="360000" cy="540040"/>
          </a:xfrm>
          <a:solidFill>
            <a:schemeClr val="bg1"/>
          </a:solidFill>
        </p:grpSpPr>
        <p:sp>
          <p:nvSpPr>
            <p:cNvPr id="75" name="타원 74"/>
            <p:cNvSpPr/>
            <p:nvPr/>
          </p:nvSpPr>
          <p:spPr bwMode="auto">
            <a:xfrm>
              <a:off x="4837161" y="596536"/>
              <a:ext cx="252000" cy="252000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6" name="순서도: 지연 75"/>
            <p:cNvSpPr/>
            <p:nvPr/>
          </p:nvSpPr>
          <p:spPr bwMode="auto">
            <a:xfrm rot="16200000">
              <a:off x="4837161" y="830576"/>
              <a:ext cx="252000" cy="360000"/>
            </a:xfrm>
            <a:prstGeom prst="flowChartDelay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6085" y="1280322"/>
            <a:ext cx="132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  <a:r>
              <a:rPr lang="ko-KR" altLang="en-US" sz="1200" dirty="0"/>
              <a:t>회원가입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58306" y="1339108"/>
            <a:ext cx="180000" cy="159422"/>
            <a:chOff x="358306" y="1628800"/>
            <a:chExt cx="180000" cy="159422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26378" y="1311097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  <p:sp>
        <p:nvSpPr>
          <p:cNvPr id="72" name="타원 71"/>
          <p:cNvSpPr/>
          <p:nvPr/>
        </p:nvSpPr>
        <p:spPr>
          <a:xfrm>
            <a:off x="6976419" y="1196777"/>
            <a:ext cx="216000" cy="2160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4138" y="1194703"/>
            <a:ext cx="222244" cy="218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287588" y="4197156"/>
            <a:ext cx="1447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431735" y="4496416"/>
            <a:ext cx="414174" cy="419962"/>
            <a:chOff x="6435539" y="5241865"/>
            <a:chExt cx="342292" cy="260764"/>
          </a:xfrm>
        </p:grpSpPr>
        <p:sp>
          <p:nvSpPr>
            <p:cNvPr id="81" name="직사각형 80"/>
            <p:cNvSpPr/>
            <p:nvPr/>
          </p:nvSpPr>
          <p:spPr>
            <a:xfrm>
              <a:off x="6435539" y="5241865"/>
              <a:ext cx="342292" cy="260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6509342" y="5306411"/>
              <a:ext cx="144016" cy="1155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6624485" y="5396956"/>
              <a:ext cx="86278" cy="5779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7192612" y="4551111"/>
            <a:ext cx="235759" cy="310577"/>
            <a:chOff x="4783161" y="596536"/>
            <a:chExt cx="360000" cy="540040"/>
          </a:xfrm>
          <a:solidFill>
            <a:schemeClr val="bg1"/>
          </a:solidFill>
        </p:grpSpPr>
        <p:sp>
          <p:nvSpPr>
            <p:cNvPr id="85" name="타원 84"/>
            <p:cNvSpPr/>
            <p:nvPr/>
          </p:nvSpPr>
          <p:spPr bwMode="auto">
            <a:xfrm>
              <a:off x="4837161" y="596536"/>
              <a:ext cx="252000" cy="252000"/>
            </a:xfrm>
            <a:prstGeom prst="ellipse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6" name="순서도: 지연 85"/>
            <p:cNvSpPr/>
            <p:nvPr/>
          </p:nvSpPr>
          <p:spPr bwMode="auto">
            <a:xfrm rot="16200000">
              <a:off x="4837161" y="830576"/>
              <a:ext cx="252000" cy="360000"/>
            </a:xfrm>
            <a:prstGeom prst="flowChartDelay">
              <a:avLst/>
            </a:prstGeom>
            <a:grp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796085" y="4567900"/>
            <a:ext cx="1323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UserName</a:t>
            </a:r>
            <a:endParaRPr lang="ko-KR" altLang="en-US" sz="12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58306" y="4626686"/>
            <a:ext cx="180000" cy="159422"/>
            <a:chOff x="358306" y="1628800"/>
            <a:chExt cx="180000" cy="159422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358306" y="1628800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358306" y="1708511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58306" y="1788222"/>
              <a:ext cx="180000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26378" y="4598675"/>
            <a:ext cx="51019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1400" b="1" dirty="0"/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691088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altLang="ko-KR" dirty="0"/>
          </a:p>
          <a:p>
            <a:r>
              <a:rPr lang="ko-KR" altLang="en-US" dirty="0"/>
              <a:t>문의 및 개인정보</a:t>
            </a:r>
          </a:p>
        </p:txBody>
      </p:sp>
    </p:spTree>
    <p:extLst>
      <p:ext uri="{BB962C8B-B14F-4D97-AF65-F5344CB8AC3E}">
        <p14:creationId xmlns:p14="http://schemas.microsoft.com/office/powerpoint/2010/main" val="228747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274416" y="3024305"/>
            <a:ext cx="540677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배송지가 없는 고객님들은 회원가입 시 배송정보를 입력하지 않은 상황입니다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확인 결과 고객님은 아직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배송지를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등록하지 않았습니다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정보수정에서 배송정보 수정이 가능합니다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8126" y="315912"/>
            <a:ext cx="212731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문의내역 상세 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 글이 최상위에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 페이지로 이동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4202" y="1158275"/>
            <a:ext cx="26516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관리자님께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문의드립니다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11174" y="1458576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18407" y="4221088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11174" y="1052736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74626" y="2564904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80071" y="2841129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497472" y="5589272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문의하기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924041" y="1158275"/>
            <a:ext cx="2202718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28402" y="2985145"/>
            <a:ext cx="37098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346268" y="56304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76560" y="1180011"/>
            <a:ext cx="216000" cy="196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문의신청 및 내역 </a:t>
            </a:r>
            <a:r>
              <a:rPr lang="en-US" altLang="ko-KR" dirty="0"/>
              <a:t>&gt; </a:t>
            </a:r>
            <a:r>
              <a:rPr lang="ko-KR" altLang="en-US" dirty="0"/>
              <a:t>문의내역</a:t>
            </a:r>
          </a:p>
        </p:txBody>
      </p:sp>
      <p:sp>
        <p:nvSpPr>
          <p:cNvPr id="79" name="타원 78"/>
          <p:cNvSpPr/>
          <p:nvPr/>
        </p:nvSpPr>
        <p:spPr>
          <a:xfrm>
            <a:off x="948459" y="2602712"/>
            <a:ext cx="216000" cy="196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105991" y="2594962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작성된 답변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117401" y="1645276"/>
            <a:ext cx="572452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마이페이지에서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제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정보가 보이지 않는데 왜 그런가요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빠른 답변 부탁 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848544" y="703729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문의내역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5794" y="4326761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XXXXX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2766" y="4627062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12766" y="4221222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85048" y="4326761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XXXXXXX | 2020.01.01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995827" y="4628556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43214" y="4734229"/>
            <a:ext cx="1984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no. 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XXXXXXXXXX.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90186" y="5388095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90186" y="4982255"/>
            <a:ext cx="654958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407036" y="4734229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XXXXXXX | 2020.01.01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063128" y="5041593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04528" y="5317818"/>
            <a:ext cx="655782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1094493" y="5071651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작성된 답변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73"/>
          <p:cNvSpPr/>
          <p:nvPr/>
        </p:nvSpPr>
        <p:spPr>
          <a:xfrm>
            <a:off x="784774" y="5129243"/>
            <a:ext cx="360000" cy="130909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new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76736" y="636652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74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Alert(‘30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문의내역으로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16133" y="5373248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104504" y="1339347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99708" y="1633806"/>
            <a:ext cx="5955217" cy="32353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107503" y="1646499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064568" y="1052736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74652" y="2070104"/>
            <a:ext cx="22661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글쓰기 양식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72880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64568" y="476672"/>
            <a:ext cx="59396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문의하기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작성완료를 누르면 관리자에게 전송됩니다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답변은 나의 문의내역에서 확인 가능합니다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09194" y="2002079"/>
            <a:ext cx="144000" cy="2831401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07850" y="13737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문의하기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91735"/>
              </p:ext>
            </p:extLst>
          </p:nvPr>
        </p:nvGraphicFramePr>
        <p:xfrm>
          <a:off x="2324696" y="5769248"/>
          <a:ext cx="3924000" cy="8382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상품평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2216696" y="5661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37432" y="5373248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51" name="타원 50"/>
          <p:cNvSpPr/>
          <p:nvPr/>
        </p:nvSpPr>
        <p:spPr>
          <a:xfrm>
            <a:off x="3005819" y="5409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10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 개인정보수정 최초 접근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회만 비밀번호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확인은 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[2-1]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 시 개인정보수정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18687" y="2562969"/>
            <a:ext cx="34852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사용자 확인을 위해 비밀번호를 다시 한번 입력해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3275044" y="2940922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86274" y="2943548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25524" y="2944672"/>
            <a:ext cx="11176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4568" y="1772272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확인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05086" y="1841332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066858" y="211187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940545" y="2959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94783"/>
              </p:ext>
            </p:extLst>
          </p:nvPr>
        </p:nvGraphicFramePr>
        <p:xfrm>
          <a:off x="1440668" y="3653873"/>
          <a:ext cx="5384540" cy="762000"/>
        </p:xfrm>
        <a:graphic>
          <a:graphicData uri="http://schemas.openxmlformats.org/drawingml/2006/table">
            <a:tbl>
              <a:tblPr/>
              <a:tblGrid>
                <a:gridCol w="23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05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입력하지 않고 확인 버튼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5205871" y="2959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48333" y="35730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84513" y="2936977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21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>
            <a:normAutofit/>
          </a:bodyPr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개인정보 수정 </a:t>
            </a:r>
            <a:r>
              <a:rPr lang="en-US" altLang="ko-KR" dirty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842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계좌번호수정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배송지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계좌번호 등록을 하지 않은 경우 공란으로 표시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 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확인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09909"/>
              </p:ext>
            </p:extLst>
          </p:nvPr>
        </p:nvGraphicFramePr>
        <p:xfrm>
          <a:off x="1168774" y="1327865"/>
          <a:ext cx="5925077" cy="2029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069637" y="1411906"/>
            <a:ext cx="9300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99319" y="834757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139837" y="867089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101609" y="118384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065445" y="1840355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2891297" y="2253769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2182399" y="2254629"/>
            <a:ext cx="477762" cy="252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3621672" y="2253769"/>
            <a:ext cx="518288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1351" y="2186628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17552" y="5085184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16416" y="5085184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30" name="타원 29"/>
          <p:cNvSpPr/>
          <p:nvPr/>
        </p:nvSpPr>
        <p:spPr>
          <a:xfrm>
            <a:off x="4093349" y="51323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229253" y="51323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53809" y="7518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25122"/>
              </p:ext>
            </p:extLst>
          </p:nvPr>
        </p:nvGraphicFramePr>
        <p:xfrm>
          <a:off x="1724116" y="5769248"/>
          <a:ext cx="4885068" cy="4191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074759" y="3645024"/>
            <a:ext cx="1343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222" y="4833204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256055" y="4783435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>
            <a:spLocks noChangeArrowheads="1"/>
          </p:cNvSpPr>
          <p:nvPr/>
        </p:nvSpPr>
        <p:spPr bwMode="auto">
          <a:xfrm>
            <a:off x="1164464" y="3882015"/>
            <a:ext cx="5948776" cy="9231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6846411" y="3937613"/>
            <a:ext cx="182527" cy="8132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17981" y="3918602"/>
            <a:ext cx="17687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마케팅 정보제공 동의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.txt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개인정보 수정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587820" y="56612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182577" y="3005595"/>
            <a:ext cx="2546161" cy="2582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상세 주소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2680" y="2696017"/>
            <a:ext cx="2123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우편번호 주소지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24359" y="2696597"/>
            <a:ext cx="1208635" cy="215444"/>
            <a:chOff x="5824359" y="2310988"/>
            <a:chExt cx="1208635" cy="215444"/>
          </a:xfrm>
        </p:grpSpPr>
        <p:sp>
          <p:nvSpPr>
            <p:cNvPr id="54" name="직사각형 53"/>
            <p:cNvSpPr/>
            <p:nvPr/>
          </p:nvSpPr>
          <p:spPr>
            <a:xfrm>
              <a:off x="5824359" y="2310988"/>
              <a:ext cx="114486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배송지가 공백이에요</a:t>
              </a:r>
            </a:p>
          </p:txBody>
        </p:sp>
        <p:sp>
          <p:nvSpPr>
            <p:cNvPr id="56" name="직사각형 55"/>
            <p:cNvSpPr>
              <a:spLocks noChangeArrowheads="1"/>
            </p:cNvSpPr>
            <p:nvPr/>
          </p:nvSpPr>
          <p:spPr bwMode="auto">
            <a:xfrm>
              <a:off x="6882686" y="2342672"/>
              <a:ext cx="150308" cy="13318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609310" y="1782493"/>
            <a:ext cx="1835725" cy="638193"/>
            <a:chOff x="5427505" y="3506897"/>
            <a:chExt cx="1857273" cy="529776"/>
          </a:xfrm>
          <a:solidFill>
            <a:schemeClr val="bg1"/>
          </a:solidFill>
        </p:grpSpPr>
        <p:sp>
          <p:nvSpPr>
            <p:cNvPr id="62" name="사각형 설명선 61"/>
            <p:cNvSpPr/>
            <p:nvPr/>
          </p:nvSpPr>
          <p:spPr>
            <a:xfrm>
              <a:off x="5427505" y="3506897"/>
              <a:ext cx="1857273" cy="529776"/>
            </a:xfrm>
            <a:prstGeom prst="wedgeRectCallout">
              <a:avLst>
                <a:gd name="adj1" fmla="val 23124"/>
                <a:gd name="adj2" fmla="val 87967"/>
              </a:avLst>
            </a:prstGeom>
            <a:grp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회원가입 시 </a:t>
              </a:r>
              <a:r>
                <a:rPr lang="ko-KR" altLang="en-US" sz="8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배송지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등록을 하지 않은 경우 입니다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자세한 사항은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자주 묻는 질문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이용해 주세요</a:t>
              </a:r>
            </a:p>
          </p:txBody>
        </p:sp>
        <p:sp>
          <p:nvSpPr>
            <p:cNvPr id="63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7175012" y="3581232"/>
              <a:ext cx="72000" cy="720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grpFill/>
            <a:ln w="3175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037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4192994" y="1556384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09582" y="1547284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4192994" y="2131337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02411" y="2122237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4192994" y="2449085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02411" y="2439985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532331" y="1971240"/>
            <a:ext cx="3009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37611" y="2783620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08584" y="82665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246269" y="895715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208584" y="119675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988845" y="3284984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7432" y="3284984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3" name="타원 22"/>
          <p:cNvSpPr/>
          <p:nvPr/>
        </p:nvSpPr>
        <p:spPr>
          <a:xfrm>
            <a:off x="3864642" y="33321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0269" y="33321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4009"/>
              </p:ext>
            </p:extLst>
          </p:nvPr>
        </p:nvGraphicFramePr>
        <p:xfrm>
          <a:off x="1353184" y="4146260"/>
          <a:ext cx="5256000" cy="180302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803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149596" y="1559806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57236" y="2128780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66761" y="2426337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30" name="타원 29"/>
          <p:cNvSpPr/>
          <p:nvPr/>
        </p:nvSpPr>
        <p:spPr>
          <a:xfrm>
            <a:off x="2360241" y="8451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47361" y="40335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7059057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간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후 이용 기록 보관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계약 또는 청약 철회 등에 관한 기록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대금 결제 및 재화 등의 공급에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소비자의 불만 또는 분쟁처리에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37183" y="1700808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077701" y="174441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039473" y="2014952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26815" y="2169479"/>
            <a:ext cx="12359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안내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26815" y="3248613"/>
            <a:ext cx="220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91157" y="2454684"/>
            <a:ext cx="59436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고객명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후원자님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지금까지 저희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이용해 주셔서 감사합니다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저희 페이지에 부족한 점이 있었다면 너그러운 양해 바라며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아래의 사항을 확인 하시고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진행해주세요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117029" y="3459304"/>
            <a:ext cx="5117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탈퇴할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개월 간 재사용이 불가능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이후 등록한 프로젝트 등 이용기록이 모두 삭제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48"/>
          <p:cNvSpPr/>
          <p:nvPr/>
        </p:nvSpPr>
        <p:spPr>
          <a:xfrm>
            <a:off x="4036188" y="5239935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67" name="모서리가 둥근 직사각형 50"/>
          <p:cNvSpPr/>
          <p:nvPr/>
        </p:nvSpPr>
        <p:spPr>
          <a:xfrm>
            <a:off x="2948470" y="5239935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86" name="타원 85"/>
          <p:cNvSpPr/>
          <p:nvPr/>
        </p:nvSpPr>
        <p:spPr>
          <a:xfrm>
            <a:off x="3924656" y="5256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864768" y="52561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62583" y="2145597"/>
            <a:ext cx="5600700" cy="1939713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49725" y="26366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3090"/>
              </p:ext>
            </p:extLst>
          </p:nvPr>
        </p:nvGraphicFramePr>
        <p:xfrm>
          <a:off x="1560904" y="4409334"/>
          <a:ext cx="4885068" cy="57501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4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버튼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탈퇴가 완료되었습니다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이용해주셔서 감사합니다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424608" y="43013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6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endParaRPr lang="en-US" altLang="ko-KR" dirty="0"/>
          </a:p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051628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회원관리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6938"/>
              </p:ext>
            </p:extLst>
          </p:nvPr>
        </p:nvGraphicFramePr>
        <p:xfrm>
          <a:off x="1064568" y="1484784"/>
          <a:ext cx="6048000" cy="3993975"/>
        </p:xfrm>
        <a:graphic>
          <a:graphicData uri="http://schemas.openxmlformats.org/drawingml/2006/table">
            <a:tbl>
              <a:tblPr firstRow="1" lastCol="1" bandRow="1">
                <a:tableStyleId>{E8034E78-7F5D-4C2E-B375-FC64B27BC917}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아이디△▽</a:t>
                      </a: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이름△▽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가입일△▼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참여횟수△▽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참여금액△▽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1} @ {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2}</a:t>
                      </a:r>
                      <a:endParaRPr lang="ko-KR" altLang="en-US" sz="100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YYYY.MM.DD.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참여수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참여액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Abb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이영희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18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Aaa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</a:rPr>
                        <a:t> @ mail.com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김철수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1900.01.01.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20,000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90000" marT="36000" marB="36000"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i="0" kern="1200">
                          <a:solidFill>
                            <a:schemeClr val="tx1"/>
                          </a:solidFill>
                        </a:rPr>
                        <a:t>more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0000" marR="126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59802" y="6093296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8" y="1032295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64568" y="692696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회원관리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29823" y="14308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가입일 내림차순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해당버튼 오름차순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이후 해당버튼 내림차순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관리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관리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가입자 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페이지에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 표시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버튼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상세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977394" y="1916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673240" y="1211296"/>
            <a:ext cx="1440000" cy="18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algn="r"/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 / {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총회원수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977394" y="112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6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 bwMode="auto">
          <a:xfrm>
            <a:off x="1311461" y="916139"/>
            <a:ext cx="5400000" cy="540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6513"/>
              </p:ext>
            </p:extLst>
          </p:nvPr>
        </p:nvGraphicFramePr>
        <p:xfrm>
          <a:off x="1509461" y="1415334"/>
          <a:ext cx="3060001" cy="1296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1}@{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72001" marR="72001" marT="0" marB="0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은행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 / {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 / {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계좌번호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</a:txBody>
                  <a:tcPr marL="72001" marR="72001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3777949" y="1838779"/>
            <a:ext cx="476347" cy="212366"/>
            <a:chOff x="3441973" y="1950163"/>
            <a:chExt cx="476347" cy="212366"/>
          </a:xfrm>
        </p:grpSpPr>
        <p:sp>
          <p:nvSpPr>
            <p:cNvPr id="8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5"/>
              </p:custDataLst>
            </p:nvPr>
          </p:nvSpPr>
          <p:spPr>
            <a:xfrm>
              <a:off x="3539755" y="1950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수신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973" y="1988840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&gt; </a:t>
            </a:r>
            <a:r>
              <a:rPr lang="ko-KR" altLang="en-US" dirty="0"/>
              <a:t>회원 관리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79445"/>
              </p:ext>
            </p:extLst>
          </p:nvPr>
        </p:nvGraphicFramePr>
        <p:xfrm>
          <a:off x="1640631" y="3478873"/>
          <a:ext cx="4894150" cy="2160000"/>
        </p:xfrm>
        <a:graphic>
          <a:graphicData uri="http://schemas.openxmlformats.org/drawingml/2006/table">
            <a:tbl>
              <a:tblPr/>
              <a:tblGrid>
                <a:gridCol w="1203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31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2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05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2020.10.24.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재활용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(15%)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▲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2020.10.28. 15:20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태평양 쓰레기섬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2020.10.04.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[abc</a:t>
                      </a:r>
                      <a:r>
                        <a:rPr lang="ko-KR" altLang="en-US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1" i="1" u="none" strike="sng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(85%)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2020.10.01. 00:00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가나다 프로젝트</a:t>
                      </a:r>
                      <a:r>
                        <a:rPr lang="en-US" altLang="ko-KR" sz="800" b="0" i="1" u="none" strike="sng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1" u="none" strike="sng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2020.08.21. 20:32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[OO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농학교 후원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(125%)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2020.07.20. 13:50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[abc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(85%)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2019.12.30. 13:54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가나다 프로젝트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*1)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90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(70%)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383480" y="100290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기본 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83480" y="3128516"/>
            <a:ext cx="25249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94220" y="5805304"/>
            <a:ext cx="720000" cy="360000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777949" y="1631348"/>
            <a:ext cx="476347" cy="212366"/>
            <a:chOff x="3441973" y="1950163"/>
            <a:chExt cx="476347" cy="212366"/>
          </a:xfrm>
        </p:grpSpPr>
        <p:sp>
          <p:nvSpPr>
            <p:cNvPr id="73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4"/>
              </p:custDataLst>
            </p:nvPr>
          </p:nvSpPr>
          <p:spPr>
            <a:xfrm>
              <a:off x="3539755" y="1950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수신</a:t>
              </a:r>
              <a:endParaRPr lang="en-US" sz="9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973" y="1988840"/>
              <a:ext cx="1428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8" name="모서리가 둥근 직사각형 87"/>
          <p:cNvSpPr/>
          <p:nvPr/>
        </p:nvSpPr>
        <p:spPr>
          <a:xfrm>
            <a:off x="3955901" y="3074473"/>
            <a:ext cx="2578880" cy="28256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확정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300,000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pic>
        <p:nvPicPr>
          <p:cNvPr id="1026" name="Picture 2" descr="카카오톡, 로고 아이콘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5" y="18500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메일 아이콘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73" y="1658691"/>
            <a:ext cx="235242" cy="14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7768128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수신 체크박스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참여 내역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이하의 데이터 집계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강제 탈퇴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 6-1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:Alert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닫힘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회원탈퇴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회원관리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13367" y="1047228"/>
            <a:ext cx="813794" cy="360000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강제 탈퇴</a:t>
            </a:r>
            <a:endParaRPr lang="ko-KR" alt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808984" y="1599952"/>
            <a:ext cx="2602578" cy="1397000"/>
            <a:chOff x="595686" y="1261242"/>
            <a:chExt cx="3222246" cy="1376346"/>
          </a:xfrm>
        </p:grpSpPr>
        <p:sp>
          <p:nvSpPr>
            <p:cNvPr id="3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11421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511719" y="1630280"/>
              <a:ext cx="2073621" cy="34450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정말 탈퇴시키겠습니까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rPr>
                <a:t>Alert 6-1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56837" y="1331436"/>
              <a:ext cx="121860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36" name="Icons"/>
            <p:cNvGrpSpPr/>
            <p:nvPr/>
          </p:nvGrpSpPr>
          <p:grpSpPr>
            <a:xfrm>
              <a:off x="815878" y="1609653"/>
              <a:ext cx="566059" cy="445026"/>
              <a:chOff x="815878" y="1609653"/>
              <a:chExt cx="566059" cy="445026"/>
            </a:xfrm>
          </p:grpSpPr>
          <p:sp>
            <p:nvSpPr>
              <p:cNvPr id="41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53224" y="1609653"/>
                <a:ext cx="491370" cy="389444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15878" y="1664455"/>
                <a:ext cx="566059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52241" y="1664455"/>
                <a:ext cx="493338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52241" y="1663673"/>
                <a:ext cx="493336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Buttons"/>
            <p:cNvGrpSpPr/>
            <p:nvPr/>
          </p:nvGrpSpPr>
          <p:grpSpPr>
            <a:xfrm>
              <a:off x="995509" y="2250955"/>
              <a:ext cx="2096460" cy="366608"/>
              <a:chOff x="995509" y="2250955"/>
              <a:chExt cx="2096460" cy="366608"/>
            </a:xfrm>
          </p:grpSpPr>
          <p:sp>
            <p:nvSpPr>
              <p:cNvPr id="38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271073" y="2250955"/>
                <a:ext cx="820896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79975" y="2380732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95509" y="2380733"/>
                <a:ext cx="820894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398063" y="2250955"/>
                <a:ext cx="791173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effectLst/>
                    <a:latin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chemeClr val="tx1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656856" y="1560295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40788" y="3066955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439614" y="969266"/>
            <a:ext cx="175093" cy="1721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43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표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10323"/>
              </p:ext>
            </p:extLst>
          </p:nvPr>
        </p:nvGraphicFramePr>
        <p:xfrm>
          <a:off x="5724900" y="1409689"/>
          <a:ext cx="1541714" cy="927544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4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8" name="표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86991"/>
              </p:ext>
            </p:extLst>
          </p:nvPr>
        </p:nvGraphicFramePr>
        <p:xfrm>
          <a:off x="3999217" y="1420205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" name="표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16163"/>
              </p:ext>
            </p:extLst>
          </p:nvPr>
        </p:nvGraphicFramePr>
        <p:xfrm>
          <a:off x="2271475" y="1409689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0" name="표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16311"/>
              </p:ext>
            </p:extLst>
          </p:nvPr>
        </p:nvGraphicFramePr>
        <p:xfrm>
          <a:off x="586541" y="1409689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상단오픈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지정 페이지 상단에 노출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상세설명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이상인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이후에는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(…)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상세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종료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“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끝난 프로젝트   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프로젝트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캐러셀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타입으로 페이지 넘기기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카테고리별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지정 프로젝트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달성률이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높은 프로젝트 순서로 지정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9966" y="835038"/>
            <a:ext cx="249640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1156931" y="1805745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2834972" y="1807356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89" name="직사각형 188"/>
          <p:cNvSpPr/>
          <p:nvPr/>
        </p:nvSpPr>
        <p:spPr>
          <a:xfrm>
            <a:off x="4571133" y="1818993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6299325" y="1805745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2400584" y="2528860"/>
            <a:ext cx="1340288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해양보호종을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 지켜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[00NGO]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120%</a:t>
            </a:r>
          </a:p>
        </p:txBody>
      </p:sp>
      <p:sp>
        <p:nvSpPr>
          <p:cNvPr id="209" name="직사각형 208"/>
          <p:cNvSpPr/>
          <p:nvPr/>
        </p:nvSpPr>
        <p:spPr>
          <a:xfrm>
            <a:off x="6118308" y="5146942"/>
            <a:ext cx="733183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XXXXXXX…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 [00NGO]  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1%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</a:p>
        </p:txBody>
      </p:sp>
      <p:sp>
        <p:nvSpPr>
          <p:cNvPr id="251" name="타원 250"/>
          <p:cNvSpPr/>
          <p:nvPr/>
        </p:nvSpPr>
        <p:spPr>
          <a:xfrm>
            <a:off x="265897" y="4482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117259" y="2570849"/>
            <a:ext cx="1297614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아름다운 우리땅에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[00NGO]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107%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724224" y="2570848"/>
            <a:ext cx="1540068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그건 쓰레기가 아니라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환경운동연합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95%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848541" y="2525825"/>
            <a:ext cx="826284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주최기관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}%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019556" y="5157192"/>
            <a:ext cx="139265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자연분해 일회용 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[0000]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5%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81897" y="556270"/>
            <a:ext cx="3618148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주목할 만한 프로젝트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81897" y="3334235"/>
            <a:ext cx="3618148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신규 프로젝트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324218" y="5150658"/>
            <a:ext cx="139265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의류폐기물에 새 생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사단법인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00]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9%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449230" y="3623572"/>
            <a:ext cx="23941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958364" y="5150658"/>
            <a:ext cx="826284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주최기관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464" y="2148271"/>
            <a:ext cx="490867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336558" y="2148272"/>
            <a:ext cx="490867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3" name="타원 132"/>
          <p:cNvSpPr/>
          <p:nvPr/>
        </p:nvSpPr>
        <p:spPr>
          <a:xfrm>
            <a:off x="295332" y="12087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59234"/>
              </p:ext>
            </p:extLst>
          </p:nvPr>
        </p:nvGraphicFramePr>
        <p:xfrm>
          <a:off x="5715542" y="4005064"/>
          <a:ext cx="1541714" cy="927544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4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05682"/>
              </p:ext>
            </p:extLst>
          </p:nvPr>
        </p:nvGraphicFramePr>
        <p:xfrm>
          <a:off x="3989859" y="4015580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1157"/>
              </p:ext>
            </p:extLst>
          </p:nvPr>
        </p:nvGraphicFramePr>
        <p:xfrm>
          <a:off x="2262117" y="4005064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51174"/>
              </p:ext>
            </p:extLst>
          </p:nvPr>
        </p:nvGraphicFramePr>
        <p:xfrm>
          <a:off x="577183" y="4005064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8" name="직사각형 137"/>
          <p:cNvSpPr/>
          <p:nvPr/>
        </p:nvSpPr>
        <p:spPr>
          <a:xfrm>
            <a:off x="1147573" y="4401120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825614" y="4402731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4561775" y="4414368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289967" y="4401120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25302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문의관리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7686" y="6366520"/>
            <a:ext cx="2486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끝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8" y="1032295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64568" y="692696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문의관리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상태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항목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5147"/>
              </p:ext>
            </p:extLst>
          </p:nvPr>
        </p:nvGraphicFramePr>
        <p:xfrm>
          <a:off x="1064568" y="1500282"/>
          <a:ext cx="6048000" cy="41733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답변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2210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폭설로 인한 배송 지연안내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모바일에서 결제를 하면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상품 주문이 되었다고 </a:t>
                      </a:r>
                      <a:r>
                        <a:rPr lang="ko-KR" altLang="en-US" sz="900" baseline="0">
                          <a:latin typeface="맑은 고딕" pitchFamily="50" charset="-127"/>
                          <a:ea typeface="맑은 고딕" pitchFamily="50" charset="-127"/>
                        </a:rPr>
                        <a:t>했는데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오픈 숍에서 구매를 했는데요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입금은 어떻게 하면 되나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상품평을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등록 하려고 하는데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주문내용을 확인할 수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구매 했는데 포인트가 적립이 안되었어요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옷이 사진과 많이 다른데 환불이 가능한가요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673240" y="1211296"/>
            <a:ext cx="1440000" cy="18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algn="r"/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 / {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총문의수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77394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2742042" y="591944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950819" y="5919792"/>
            <a:ext cx="719960" cy="719528"/>
            <a:chOff x="3533014" y="961098"/>
            <a:chExt cx="719960" cy="719528"/>
          </a:xfrm>
        </p:grpSpPr>
        <p:sp>
          <p:nvSpPr>
            <p:cNvPr id="21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533014" y="961098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번호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23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3533014" y="1200691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3533014" y="1439534"/>
              <a:ext cx="553909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작성자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" name="Button"/>
          <p:cNvSpPr>
            <a:spLocks/>
          </p:cNvSpPr>
          <p:nvPr/>
        </p:nvSpPr>
        <p:spPr bwMode="auto">
          <a:xfrm>
            <a:off x="5212724" y="5915243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60819" y="58252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32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프로젝트 신청서 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97686" y="6366520"/>
            <a:ext cx="24865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끝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24008" y="1032295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64569" y="692698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신청서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8128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상태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항목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80255"/>
              </p:ext>
            </p:extLst>
          </p:nvPr>
        </p:nvGraphicFramePr>
        <p:xfrm>
          <a:off x="1064568" y="1484784"/>
          <a:ext cx="6048001" cy="41733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0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답변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2210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폭설로 인한 배송 지연안내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모바일에서 결제를 하면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상품 주문이 되었다고 </a:t>
                      </a:r>
                      <a:r>
                        <a:rPr lang="ko-KR" altLang="en-US" sz="900" baseline="0">
                          <a:latin typeface="맑은 고딕" pitchFamily="50" charset="-127"/>
                          <a:ea typeface="맑은 고딕" pitchFamily="50" charset="-127"/>
                        </a:rPr>
                        <a:t>했는데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반려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오픈 숍에서 구매를 했는데요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입금은 어떻게 하면 되나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상품평을</a:t>
                      </a: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등록 하려고 하는데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주문내용을 확인할 수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주문 취소 했는데 결제한 카드는 언제 취소되나요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구매 했는데 포인트가 적립이 안되었어요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옷이 사진과 많이 다른데 환불이 가능한가요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2200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2198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포인트는 어떻게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사용하나요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2197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제주도인데 배송이 되나요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Admff</a:t>
                      </a:r>
                      <a:r>
                        <a:rPr lang="en-US" altLang="ko-KR" sz="900" baseline="0">
                          <a:latin typeface="맑은 고딕" pitchFamily="50" charset="-127"/>
                          <a:ea typeface="맑은 고딕" pitchFamily="50" charset="-127"/>
                        </a:rPr>
                        <a:t> @ ggg.com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673241" y="1211296"/>
            <a:ext cx="1440000" cy="18000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algn="r"/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 / {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신청수</a:t>
            </a:r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2742042" y="5919443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676636" y="5919792"/>
            <a:ext cx="994143" cy="719528"/>
            <a:chOff x="3533014" y="961098"/>
            <a:chExt cx="719960" cy="719528"/>
          </a:xfrm>
        </p:grpSpPr>
        <p:sp>
          <p:nvSpPr>
            <p:cNvPr id="21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533014" y="961098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번호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23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3533014" y="1200691"/>
              <a:ext cx="553909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3533014" y="1439534"/>
              <a:ext cx="553909" cy="24109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작성자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" name="Button"/>
          <p:cNvSpPr>
            <a:spLocks/>
          </p:cNvSpPr>
          <p:nvPr/>
        </p:nvSpPr>
        <p:spPr bwMode="auto">
          <a:xfrm>
            <a:off x="5212725" y="5915245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977394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860819" y="58252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j-lt"/>
                <a:ea typeface="양재참숯체B" panose="02020603020101020101" pitchFamily="18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j-lt"/>
              <a:ea typeface="양재참숯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43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유형과 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이벤트게시판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찾아오시는 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제휴단체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완료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 후 ①에서 정한 카테고리의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17553" y="5301240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완료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64483" y="5301240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2275875" y="970874"/>
            <a:ext cx="4719307" cy="27000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제목을 입력해 주세요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046786" y="1301107"/>
            <a:ext cx="5955217" cy="3712071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054581" y="1318808"/>
            <a:ext cx="5947421" cy="329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6758543" y="1676966"/>
            <a:ext cx="198538" cy="32245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1729" y="1742411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53523"/>
              </p:ext>
            </p:extLst>
          </p:nvPr>
        </p:nvGraphicFramePr>
        <p:xfrm>
          <a:off x="1780422" y="5968702"/>
          <a:ext cx="4952205" cy="628650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18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내용을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4093350" y="5348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648744" y="53484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88082" y="535281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관리자 게시판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028600" y="604341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990372" y="874878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33246" y="966341"/>
            <a:ext cx="1217326" cy="502433"/>
            <a:chOff x="1668384" y="831534"/>
            <a:chExt cx="1078593" cy="502433"/>
          </a:xfrm>
        </p:grpSpPr>
        <p:sp>
          <p:nvSpPr>
            <p:cNvPr id="57" name="직사각형 56"/>
            <p:cNvSpPr/>
            <p:nvPr/>
          </p:nvSpPr>
          <p:spPr>
            <a:xfrm>
              <a:off x="1674540" y="836712"/>
              <a:ext cx="1041278" cy="266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공지사항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558336" y="831534"/>
              <a:ext cx="175565" cy="266400"/>
              <a:chOff x="7500325" y="2550326"/>
              <a:chExt cx="175565" cy="252618"/>
            </a:xfrm>
          </p:grpSpPr>
          <p:sp>
            <p:nvSpPr>
              <p:cNvPr id="59" name="직사각형 58"/>
              <p:cNvSpPr>
                <a:spLocks noChangeArrowheads="1"/>
              </p:cNvSpPr>
              <p:nvPr/>
            </p:nvSpPr>
            <p:spPr bwMode="auto">
              <a:xfrm>
                <a:off x="7500325" y="2550326"/>
                <a:ext cx="175565" cy="2526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lIns="36000" tIns="36000" rIns="36000" bIns="3600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Chevron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524834" y="2646531"/>
                <a:ext cx="104535" cy="5908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668384" y="1103135"/>
              <a:ext cx="1078593" cy="230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이벤트게시판</a:t>
              </a:r>
              <a:endPara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920552" y="99787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게시판 관리 </a:t>
            </a:r>
            <a:r>
              <a:rPr lang="en-US" altLang="ko-KR" dirty="0"/>
              <a:t>&gt; </a:t>
            </a:r>
            <a:r>
              <a:rPr lang="ko-KR" altLang="en-US" dirty="0"/>
              <a:t>글쓰기</a:t>
            </a:r>
          </a:p>
        </p:txBody>
      </p:sp>
      <p:sp>
        <p:nvSpPr>
          <p:cNvPr id="25" name="타원 24"/>
          <p:cNvSpPr/>
          <p:nvPr/>
        </p:nvSpPr>
        <p:spPr>
          <a:xfrm>
            <a:off x="1675136" y="58693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60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36875"/>
              </p:ext>
            </p:extLst>
          </p:nvPr>
        </p:nvGraphicFramePr>
        <p:xfrm>
          <a:off x="1064568" y="1629248"/>
          <a:ext cx="6048001" cy="40320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5103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프로젝트명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참여인원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목표금액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목표금액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진행률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진행률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 |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540001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필터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체크박스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정렬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프로젝트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작성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작성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정보를 삭제하시겠습니까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9869" y="632053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00386" y="701113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101609" y="971650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90862" y="6150496"/>
            <a:ext cx="27174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20685"/>
              </p:ext>
            </p:extLst>
          </p:nvPr>
        </p:nvGraphicFramePr>
        <p:xfrm>
          <a:off x="1091566" y="1648297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127550" y="1825964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17927" y="1629248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마이 페이지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&gt; </a:t>
            </a:r>
            <a:r>
              <a:rPr lang="ko-KR" altLang="en-US"/>
              <a:t>프로젝트 관리 </a:t>
            </a:r>
            <a:r>
              <a:rPr lang="en-US" altLang="ko-KR"/>
              <a:t>&gt; </a:t>
            </a:r>
            <a:r>
              <a:rPr lang="ko-KR" altLang="en-US"/>
              <a:t>목록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366571" y="1809426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157812" y="1149442"/>
            <a:ext cx="295542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최신순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종료임박순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진행률순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모집액순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조회수순 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7569" y="1125193"/>
            <a:ext cx="1176042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900"/>
              <a:t>진행     종료     예정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106108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1532609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1964657" y="1149440"/>
            <a:ext cx="90000" cy="90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101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33240" y="1623345"/>
            <a:ext cx="180000" cy="4032000"/>
            <a:chOff x="5057945" y="1652473"/>
            <a:chExt cx="152825" cy="2291604"/>
          </a:xfrm>
          <a:solidFill>
            <a:srgbClr val="FFFFFF"/>
          </a:solidFill>
        </p:grpSpPr>
        <p:sp>
          <p:nvSpPr>
            <p:cNvPr id="102" name="Track"/>
            <p:cNvSpPr/>
            <p:nvPr/>
          </p:nvSpPr>
          <p:spPr>
            <a:xfrm rot="5400000">
              <a:off x="3988556" y="2721862"/>
              <a:ext cx="2291604" cy="15282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모서리가 둥근 직사각형 105"/>
          <p:cNvSpPr/>
          <p:nvPr/>
        </p:nvSpPr>
        <p:spPr bwMode="auto">
          <a:xfrm>
            <a:off x="5943104" y="6132490"/>
            <a:ext cx="792088" cy="241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작성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186268" y="1951149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예정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27837"/>
              </p:ext>
            </p:extLst>
          </p:nvPr>
        </p:nvGraphicFramePr>
        <p:xfrm>
          <a:off x="1091566" y="2224030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1127550" y="2401697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717927" y="2204983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366571" y="2385159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86268" y="2526882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4273"/>
              </p:ext>
            </p:extLst>
          </p:nvPr>
        </p:nvGraphicFramePr>
        <p:xfrm>
          <a:off x="1091566" y="2799763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1127550" y="2977430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4717927" y="2780716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366571" y="2960892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186268" y="3102615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77925"/>
              </p:ext>
            </p:extLst>
          </p:nvPr>
        </p:nvGraphicFramePr>
        <p:xfrm>
          <a:off x="1091566" y="3375496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1127550" y="3553163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4717927" y="3356447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366571" y="3536625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86268" y="3678348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진행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79189"/>
              </p:ext>
            </p:extLst>
          </p:nvPr>
        </p:nvGraphicFramePr>
        <p:xfrm>
          <a:off x="1091566" y="3959696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1127550" y="4137363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717927" y="3940649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366571" y="4120825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186268" y="4262548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65127"/>
              </p:ext>
            </p:extLst>
          </p:nvPr>
        </p:nvGraphicFramePr>
        <p:xfrm>
          <a:off x="1091566" y="4527512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7" name="직사각형 146"/>
          <p:cNvSpPr/>
          <p:nvPr/>
        </p:nvSpPr>
        <p:spPr>
          <a:xfrm>
            <a:off x="1127550" y="4705179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4717927" y="4516932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366571" y="4697108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186268" y="4838831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25622"/>
              </p:ext>
            </p:extLst>
          </p:nvPr>
        </p:nvGraphicFramePr>
        <p:xfrm>
          <a:off x="1091566" y="5106273"/>
          <a:ext cx="360000" cy="5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3" name="직사각형 152"/>
          <p:cNvSpPr/>
          <p:nvPr/>
        </p:nvSpPr>
        <p:spPr>
          <a:xfrm>
            <a:off x="1127550" y="5283940"/>
            <a:ext cx="28803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0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4717927" y="5087226"/>
            <a:ext cx="1152128" cy="200055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00"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00"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6366571" y="5267402"/>
            <a:ext cx="386629" cy="1800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86268" y="5409125"/>
            <a:ext cx="683786" cy="246221"/>
          </a:xfrm>
          <a:prstGeom prst="rect">
            <a:avLst/>
          </a:prstGeom>
        </p:spPr>
        <p:txBody>
          <a:bodyPr wrap="square" lIns="0" rIns="90000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종료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39180" y="10598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448944" y="10527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835104" y="60244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80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2330"/>
              </p:ext>
            </p:extLst>
          </p:nvPr>
        </p:nvGraphicFramePr>
        <p:xfrm>
          <a:off x="1065242" y="1536349"/>
          <a:ext cx="6048000" cy="2592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4961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당일부터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개월까지 선택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단위 이하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절사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옵션가격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ctr"/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옵션 추가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하단에 옵션 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추가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개까지 추가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 제거 버튼</a:t>
            </a:r>
            <a:endParaRPr lang="en-US" altLang="ko-KR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ctr">
              <a:buFontTx/>
              <a:buChar char="-"/>
            </a:pP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당해 옵션 란 제거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6131" y="381423"/>
            <a:ext cx="2094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등록 및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27533" y="437015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9607" y="730796"/>
            <a:ext cx="74876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마이 페이지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 &gt; </a:t>
            </a:r>
            <a:r>
              <a:rPr lang="ko-KR" altLang="en-US"/>
              <a:t>프로젝트 관리 </a:t>
            </a:r>
            <a:r>
              <a:rPr lang="en-US" altLang="ko-KR"/>
              <a:t>&gt; </a:t>
            </a:r>
            <a:r>
              <a:rPr lang="ko-KR" altLang="en-US"/>
              <a:t>등록 및 관리 </a:t>
            </a:r>
            <a:r>
              <a:rPr lang="en-US" altLang="ko-KR"/>
              <a:t>1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8005531" y="504387"/>
            <a:ext cx="1661899" cy="566382"/>
            <a:chOff x="8005529" y="2434127"/>
            <a:chExt cx="1661899" cy="566382"/>
          </a:xfrm>
        </p:grpSpPr>
        <p:sp>
          <p:nvSpPr>
            <p:cNvPr id="104" name="모서리가 둥근 직사각형 93"/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/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27193" y="2504500"/>
              <a:ext cx="1397321" cy="15135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78521" y="1996899"/>
            <a:ext cx="564568" cy="360000"/>
            <a:chOff x="1559099" y="1430808"/>
            <a:chExt cx="523598" cy="360000"/>
          </a:xfrm>
        </p:grpSpPr>
        <p:sp>
          <p:nvSpPr>
            <p:cNvPr id="79" name="타원 78"/>
            <p:cNvSpPr/>
            <p:nvPr/>
          </p:nvSpPr>
          <p:spPr bwMode="auto">
            <a:xfrm>
              <a:off x="1559099" y="1520808"/>
              <a:ext cx="166938" cy="180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>
              <a:spLocks noChangeArrowheads="1"/>
            </p:cNvSpPr>
            <p:nvPr/>
          </p:nvSpPr>
          <p:spPr bwMode="auto">
            <a:xfrm>
              <a:off x="1748822" y="1430808"/>
              <a:ext cx="333875" cy="360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기부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906846" y="1996899"/>
            <a:ext cx="564568" cy="360000"/>
            <a:chOff x="1559099" y="1430808"/>
            <a:chExt cx="523598" cy="360000"/>
          </a:xfrm>
        </p:grpSpPr>
        <p:sp>
          <p:nvSpPr>
            <p:cNvPr id="123" name="타원 122"/>
            <p:cNvSpPr/>
            <p:nvPr/>
          </p:nvSpPr>
          <p:spPr bwMode="auto">
            <a:xfrm>
              <a:off x="1559099" y="1520808"/>
              <a:ext cx="166938" cy="1800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/>
            <p:cNvSpPr>
              <a:spLocks noChangeArrowheads="1"/>
            </p:cNvSpPr>
            <p:nvPr/>
          </p:nvSpPr>
          <p:spPr bwMode="auto">
            <a:xfrm>
              <a:off x="1748822" y="1430808"/>
              <a:ext cx="333875" cy="3600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맑은 고딕" pitchFamily="50" charset="-127"/>
                  <a:ea typeface="맑은 고딕" pitchFamily="50" charset="-127"/>
                </a:rPr>
                <a:t>제품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2" name="직사각형 151"/>
          <p:cNvSpPr>
            <a:spLocks noChangeArrowheads="1"/>
          </p:cNvSpPr>
          <p:nvPr/>
        </p:nvSpPr>
        <p:spPr bwMode="auto">
          <a:xfrm>
            <a:off x="2288618" y="2492928"/>
            <a:ext cx="10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/>
          <p:cNvSpPr>
            <a:spLocks noChangeArrowheads="1"/>
          </p:cNvSpPr>
          <p:nvPr/>
        </p:nvSpPr>
        <p:spPr bwMode="auto">
          <a:xfrm>
            <a:off x="4072076" y="2492928"/>
            <a:ext cx="10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708548" y="2420888"/>
            <a:ext cx="360000" cy="36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Calendar"/>
          <p:cNvSpPr>
            <a:spLocks noChangeAspect="1" noEditPoints="1"/>
          </p:cNvSpPr>
          <p:nvPr/>
        </p:nvSpPr>
        <p:spPr bwMode="auto">
          <a:xfrm>
            <a:off x="3420476" y="2492928"/>
            <a:ext cx="270000" cy="27000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Calendar"/>
          <p:cNvSpPr>
            <a:spLocks noChangeAspect="1" noEditPoints="1"/>
          </p:cNvSpPr>
          <p:nvPr/>
        </p:nvSpPr>
        <p:spPr bwMode="auto">
          <a:xfrm>
            <a:off x="5220676" y="2492928"/>
            <a:ext cx="270000" cy="270000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4" name="직사각형 163"/>
          <p:cNvSpPr>
            <a:spLocks noChangeArrowheads="1"/>
          </p:cNvSpPr>
          <p:nvPr/>
        </p:nvSpPr>
        <p:spPr bwMode="auto">
          <a:xfrm>
            <a:off x="2288618" y="1608359"/>
            <a:ext cx="46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                                                       0/20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628594" y="3284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188521" y="23568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70162" y="1052738"/>
            <a:ext cx="16425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>
            <a:off x="1064570" y="1366623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5636864" y="1093328"/>
            <a:ext cx="738696" cy="153888"/>
            <a:chOff x="5026502" y="1118228"/>
            <a:chExt cx="738696" cy="153888"/>
          </a:xfrm>
        </p:grpSpPr>
        <p:sp>
          <p:nvSpPr>
            <p:cNvPr id="80" name="타원 79"/>
            <p:cNvSpPr/>
            <p:nvPr/>
          </p:nvSpPr>
          <p:spPr bwMode="auto">
            <a:xfrm>
              <a:off x="5026502" y="1131416"/>
              <a:ext cx="127512" cy="127512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07353" y="1118228"/>
              <a:ext cx="557845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ctr"/>
              <a:r>
                <a:rPr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진열하기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428953" y="1093328"/>
            <a:ext cx="612281" cy="153888"/>
            <a:chOff x="5026502" y="1118228"/>
            <a:chExt cx="612280" cy="153888"/>
          </a:xfrm>
        </p:grpSpPr>
        <p:sp>
          <p:nvSpPr>
            <p:cNvPr id="83" name="타원 82"/>
            <p:cNvSpPr/>
            <p:nvPr/>
          </p:nvSpPr>
          <p:spPr bwMode="auto">
            <a:xfrm>
              <a:off x="5026502" y="1131416"/>
              <a:ext cx="127512" cy="127512"/>
            </a:xfrm>
            <a:prstGeom prst="ellipse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07354" y="1118228"/>
              <a:ext cx="431428" cy="15388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ctr"/>
              <a:r>
                <a:rPr lang="ko-KR" altLang="en-US" sz="10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숨기기</a:t>
              </a: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87739"/>
              </p:ext>
            </p:extLst>
          </p:nvPr>
        </p:nvGraphicFramePr>
        <p:xfrm>
          <a:off x="1065242" y="4725304"/>
          <a:ext cx="6048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에디터</a:t>
                      </a:r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(editor)</a:t>
                      </a: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 기능 노출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000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6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33239" y="5083844"/>
            <a:ext cx="180002" cy="1064925"/>
            <a:chOff x="5066753" y="1652474"/>
            <a:chExt cx="144017" cy="2304361"/>
          </a:xfrm>
          <a:solidFill>
            <a:srgbClr val="FFFFFF"/>
          </a:solidFill>
        </p:grpSpPr>
        <p:sp>
          <p:nvSpPr>
            <p:cNvPr id="77" name="Track"/>
            <p:cNvSpPr/>
            <p:nvPr/>
          </p:nvSpPr>
          <p:spPr>
            <a:xfrm rot="5400000">
              <a:off x="3986581" y="2732646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5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7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88" name="직선 연결선 87"/>
          <p:cNvCxnSpPr/>
          <p:nvPr/>
        </p:nvCxnSpPr>
        <p:spPr>
          <a:xfrm>
            <a:off x="1064570" y="4578957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70161" y="4276561"/>
            <a:ext cx="1488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>
            <a:spLocks noChangeArrowheads="1"/>
          </p:cNvSpPr>
          <p:nvPr/>
        </p:nvSpPr>
        <p:spPr bwMode="auto">
          <a:xfrm>
            <a:off x="2288617" y="2912013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4929211" y="2912013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>
            <a:spLocks noChangeArrowheads="1"/>
          </p:cNvSpPr>
          <p:nvPr/>
        </p:nvSpPr>
        <p:spPr bwMode="auto">
          <a:xfrm>
            <a:off x="6195560" y="2912013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덧셈 기호 61"/>
          <p:cNvSpPr>
            <a:spLocks noChangeArrowheads="1"/>
          </p:cNvSpPr>
          <p:nvPr/>
        </p:nvSpPr>
        <p:spPr bwMode="auto">
          <a:xfrm>
            <a:off x="6788617" y="2957013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2288617" y="3329768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>
            <a:spLocks noChangeArrowheads="1"/>
          </p:cNvSpPr>
          <p:nvPr/>
        </p:nvSpPr>
        <p:spPr bwMode="auto">
          <a:xfrm>
            <a:off x="4929211" y="3329768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6195560" y="3329768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덧셈 기호 69"/>
          <p:cNvSpPr>
            <a:spLocks noChangeArrowheads="1"/>
          </p:cNvSpPr>
          <p:nvPr/>
        </p:nvSpPr>
        <p:spPr bwMode="auto">
          <a:xfrm>
            <a:off x="6788617" y="3374768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2288617" y="3729995"/>
            <a:ext cx="21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                       0/10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4929211" y="3729995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옵션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6195560" y="3729995"/>
            <a:ext cx="180000" cy="2700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원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덧셈 기호 73"/>
          <p:cNvSpPr>
            <a:spLocks noChangeArrowheads="1"/>
          </p:cNvSpPr>
          <p:nvPr/>
        </p:nvSpPr>
        <p:spPr bwMode="auto">
          <a:xfrm>
            <a:off x="6788617" y="3774995"/>
            <a:ext cx="180000" cy="180000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뺄셈 기호 9"/>
          <p:cNvSpPr/>
          <p:nvPr/>
        </p:nvSpPr>
        <p:spPr bwMode="auto">
          <a:xfrm>
            <a:off x="6519805" y="3374768"/>
            <a:ext cx="180000" cy="180000"/>
          </a:xfrm>
          <a:prstGeom prst="mathMinus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0" name="뺄셈 기호 89"/>
          <p:cNvSpPr/>
          <p:nvPr/>
        </p:nvSpPr>
        <p:spPr bwMode="auto">
          <a:xfrm>
            <a:off x="6519805" y="3774995"/>
            <a:ext cx="180000" cy="180000"/>
          </a:xfrm>
          <a:prstGeom prst="mathMinus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3" name="타원 92"/>
          <p:cNvSpPr/>
          <p:nvPr/>
        </p:nvSpPr>
        <p:spPr>
          <a:xfrm>
            <a:off x="2188521" y="27808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878618" y="285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136575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4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212582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미리보기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160992" y="6381368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임시저장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93240" y="6380541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게시</a:t>
            </a:r>
            <a:endParaRPr lang="en-US" sz="12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116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44855"/>
              </p:ext>
            </p:extLst>
          </p:nvPr>
        </p:nvGraphicFramePr>
        <p:xfrm>
          <a:off x="1065241" y="4437272"/>
          <a:ext cx="6048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에디터</a:t>
                      </a:r>
                      <a:r>
                        <a:rPr lang="en-US" altLang="ko-KR" sz="900" b="1">
                          <a:latin typeface="맑은 고딕" pitchFamily="50" charset="-127"/>
                          <a:ea typeface="맑은 고딕" pitchFamily="50" charset="-127"/>
                        </a:rPr>
                        <a:t>(editor)</a:t>
                      </a:r>
                      <a:r>
                        <a:rPr lang="ko-KR" altLang="en-US" sz="900" b="1">
                          <a:latin typeface="맑은 고딕" pitchFamily="50" charset="-127"/>
                          <a:ea typeface="맑은 고딕" pitchFamily="50" charset="-127"/>
                        </a:rPr>
                        <a:t> 기능 노출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000">
                <a:tc vMerge="1">
                  <a:txBody>
                    <a:bodyPr/>
                    <a:lstStyle/>
                    <a:p>
                      <a:pPr algn="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933239" y="4795810"/>
            <a:ext cx="180002" cy="1064925"/>
            <a:chOff x="5066753" y="1652474"/>
            <a:chExt cx="144017" cy="2304361"/>
          </a:xfrm>
          <a:solidFill>
            <a:srgbClr val="FFFFFF"/>
          </a:solidFill>
        </p:grpSpPr>
        <p:sp>
          <p:nvSpPr>
            <p:cNvPr id="71" name="Track"/>
            <p:cNvSpPr/>
            <p:nvPr/>
          </p:nvSpPr>
          <p:spPr>
            <a:xfrm rot="5400000">
              <a:off x="3986581" y="2732646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768126" y="315912"/>
            <a:ext cx="214961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기간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 선택 시 숫자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자리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이외의 문자 입력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숫자만 입력할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 사유 및 거래 방법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판매사유 및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거래 방법은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이내로 입력해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 설명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제품 설명은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500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이내로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ctr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입력된 키워드도 웹 쇼핑몰 검색 조건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반영될 수 있도록 개발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입력 가능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- 10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초과 입력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키워드는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개까지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fontAlgn="ctr"/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[12] 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거래방식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배송 직거래 중복 선택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단일 선택 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선택한 항목에 따라 오픈 숍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 화면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항목으로 표기</a:t>
            </a:r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Cutout"/>
          <p:cNvGrpSpPr/>
          <p:nvPr/>
        </p:nvGrpSpPr>
        <p:grpSpPr>
          <a:xfrm rot="16200000">
            <a:off x="3629085" y="-2738023"/>
            <a:ext cx="567532" cy="757298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91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마이 페이지</a:t>
            </a:r>
            <a:r>
              <a:rPr lang="en-US" altLang="ko-KR"/>
              <a:t>(</a:t>
            </a:r>
            <a:r>
              <a:rPr lang="ko-KR" altLang="en-US"/>
              <a:t>관리자</a:t>
            </a:r>
            <a:r>
              <a:rPr lang="en-US" altLang="ko-KR"/>
              <a:t>) &gt; </a:t>
            </a:r>
            <a:r>
              <a:rPr lang="ko-KR" altLang="en-US"/>
              <a:t>프로젝트 관리 </a:t>
            </a:r>
            <a:r>
              <a:rPr lang="en-US" altLang="ko-KR"/>
              <a:t>&gt; </a:t>
            </a:r>
            <a:r>
              <a:rPr lang="ko-KR" altLang="en-US"/>
              <a:t>등록 및 관리 </a:t>
            </a:r>
            <a:r>
              <a:rPr lang="en-US" altLang="ko-KR"/>
              <a:t>2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8005531" y="504387"/>
            <a:ext cx="1618938" cy="566382"/>
            <a:chOff x="8005532" y="2434127"/>
            <a:chExt cx="1618937" cy="566382"/>
          </a:xfrm>
        </p:grpSpPr>
        <p:sp>
          <p:nvSpPr>
            <p:cNvPr id="104" name="모서리가 둥근 직사각형 93"/>
            <p:cNvSpPr/>
            <p:nvPr/>
          </p:nvSpPr>
          <p:spPr>
            <a:xfrm>
              <a:off x="9399496" y="2434127"/>
              <a:ext cx="224973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027193" y="2786295"/>
              <a:ext cx="1397321" cy="151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005532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/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136576" y="6236525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latin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14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1064569" y="4290925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70161" y="3988527"/>
            <a:ext cx="126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기관 소개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212583" y="6236525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미리보기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160993" y="6237352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임시저장</a:t>
            </a:r>
            <a:endParaRPr lang="en-US" sz="16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93241" y="6236525"/>
            <a:ext cx="720000" cy="360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chemeClr val="tx1"/>
                </a:solidFill>
                <a:effectLst/>
                <a:latin typeface="맑은 고딕" pitchFamily="50" charset="-127"/>
                <a:cs typeface="Segoe UI" panose="020B0502040204020203" pitchFamily="34" charset="0"/>
              </a:rPr>
              <a:t>게시</a:t>
            </a:r>
            <a:endParaRPr lang="en-US" sz="1200" b="1" dirty="0">
              <a:solidFill>
                <a:schemeClr val="tx1"/>
              </a:solidFill>
              <a:effectLst/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130" y="381423"/>
            <a:ext cx="2094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프로젝트 등록 및 관리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27533" y="437015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9606" y="730796"/>
            <a:ext cx="74876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988429" y="2299821"/>
            <a:ext cx="62518" cy="18466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2288617" y="2287029"/>
            <a:ext cx="612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39084" y="2299821"/>
            <a:ext cx="62518" cy="18466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3139273" y="2287029"/>
            <a:ext cx="612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4001522" y="2287029"/>
            <a:ext cx="612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2288617" y="2740266"/>
            <a:ext cx="108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2288617" y="1833791"/>
            <a:ext cx="144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3636500" y="2740266"/>
            <a:ext cx="1260000" cy="270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2}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20476" y="2788738"/>
            <a:ext cx="180000" cy="1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11"/>
          <p:cNvGrpSpPr/>
          <p:nvPr/>
        </p:nvGrpSpPr>
        <p:grpSpPr>
          <a:xfrm>
            <a:off x="4896660" y="2740265"/>
            <a:ext cx="180000" cy="270000"/>
            <a:chOff x="3910371" y="411180"/>
            <a:chExt cx="185379" cy="261655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>
              <a:spLocks noChangeArrowheads="1"/>
            </p:cNvSpPr>
            <p:nvPr/>
          </p:nvSpPr>
          <p:spPr bwMode="auto">
            <a:xfrm>
              <a:off x="3910371" y="411180"/>
              <a:ext cx="185379" cy="261655"/>
            </a:xfrm>
            <a:prstGeom prst="rect">
              <a:avLst/>
            </a:prstGeom>
            <a:grpFill/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Chevron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951983" y="516561"/>
              <a:ext cx="104240" cy="5891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12700" cap="sq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78702" y="3151359"/>
            <a:ext cx="4042250" cy="617934"/>
            <a:chOff x="2840170" y="3645024"/>
            <a:chExt cx="4042250" cy="617934"/>
          </a:xfrm>
        </p:grpSpPr>
        <p:sp>
          <p:nvSpPr>
            <p:cNvPr id="61" name="직사각형 60"/>
            <p:cNvSpPr>
              <a:spLocks noChangeArrowheads="1"/>
            </p:cNvSpPr>
            <p:nvPr/>
          </p:nvSpPr>
          <p:spPr bwMode="auto">
            <a:xfrm>
              <a:off x="2840170" y="3992958"/>
              <a:ext cx="2160000" cy="27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기관</a:t>
              </a: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_</a:t>
              </a: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기본주소</a:t>
              </a: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}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>
              <a:spLocks noChangeArrowheads="1"/>
            </p:cNvSpPr>
            <p:nvPr/>
          </p:nvSpPr>
          <p:spPr bwMode="auto">
            <a:xfrm>
              <a:off x="5082420" y="3992958"/>
              <a:ext cx="1800000" cy="27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기관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_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상세주소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}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>
              <a:spLocks noChangeArrowheads="1"/>
            </p:cNvSpPr>
            <p:nvPr/>
          </p:nvSpPr>
          <p:spPr bwMode="auto">
            <a:xfrm>
              <a:off x="2840170" y="3645024"/>
              <a:ext cx="1080000" cy="270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기관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_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우편번호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}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4074220" y="3660264"/>
              <a:ext cx="975024" cy="2343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우편번호 검색</a:t>
              </a:r>
            </a:p>
          </p:txBody>
        </p:sp>
      </p:grpSp>
      <p:sp>
        <p:nvSpPr>
          <p:cNvPr id="65" name="타원 64"/>
          <p:cNvSpPr/>
          <p:nvPr/>
        </p:nvSpPr>
        <p:spPr>
          <a:xfrm>
            <a:off x="1136576" y="17534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36576" y="22067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36576" y="2659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136576" y="30684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58225"/>
              </p:ext>
            </p:extLst>
          </p:nvPr>
        </p:nvGraphicFramePr>
        <p:xfrm>
          <a:off x="1065241" y="1763095"/>
          <a:ext cx="6048000" cy="208692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기관 이름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기관 연락처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기관 이메일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기관 주소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4" name="직선 연결선 73"/>
          <p:cNvCxnSpPr/>
          <p:nvPr/>
        </p:nvCxnSpPr>
        <p:spPr>
          <a:xfrm>
            <a:off x="1064569" y="1643168"/>
            <a:ext cx="144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970161" y="1340770"/>
            <a:ext cx="126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기관 정보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27194" y="854642"/>
            <a:ext cx="1397321" cy="151356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1" y="0"/>
            <a:ext cx="9905999" cy="6864146"/>
          </a:xfrm>
          <a:prstGeom prst="rect">
            <a:avLst/>
          </a:prstGeom>
          <a:solidFill>
            <a:schemeClr val="tx1">
              <a:lumMod val="95000"/>
              <a:lumOff val="5000"/>
              <a:alpha val="67000"/>
            </a:schemeClr>
          </a:solidFill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600" b="1" smtClean="0">
                <a:solidFill>
                  <a:srgbClr val="FF0000"/>
                </a:solidFill>
              </a:rPr>
              <a:t>삭제</a:t>
            </a:r>
            <a:endParaRPr lang="ko-KR" altLang="en-US" sz="16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22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[1]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진행중인 프로젝트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프로젝트 리스트로 링크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(Self)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5021" y="1628800"/>
            <a:ext cx="2960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en-US" altLang="ko-KR" sz="1200" b="1" dirty="0"/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친환경을 직접 실천할 수 있는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펀딩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사이트로 환경을 주제로 제품을 만들어 판매하는 벤처기업을 지원하고 지원이 필요한 이슈가 생길 때 기부프로젝트를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오픈하여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지원할 수 있는 창구로 활용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16287" y="751179"/>
            <a:ext cx="600100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2099"/>
              </p:ext>
            </p:extLst>
          </p:nvPr>
        </p:nvGraphicFramePr>
        <p:xfrm>
          <a:off x="1629309" y="1666402"/>
          <a:ext cx="2458114" cy="2538158"/>
        </p:xfrm>
        <a:graphic>
          <a:graphicData uri="http://schemas.openxmlformats.org/drawingml/2006/table">
            <a:tbl>
              <a:tblPr/>
              <a:tblGrid>
                <a:gridCol w="2458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381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2655426" y="2815333"/>
            <a:ext cx="428322" cy="23852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596120" y="4437112"/>
            <a:ext cx="6021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프로젝트들은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환경벤처기업의 제품을 후원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환경주제에 대한 기부를 할 수 있는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두가지로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기부는 환경재단과 함께합니다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</p:txBody>
      </p:sp>
      <p:sp>
        <p:nvSpPr>
          <p:cNvPr id="44" name="Button 1" descr="&lt;SmartSettings&gt;&lt;SmartResize anchorLeft=&quot;None&quot; anchorTop=&quot;None&quot; anchorRight=&quot;Absolute&quot; anchorBottom=&quot;Absolute&quot; /&gt;&lt;/SmartSettings&gt;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16816" y="5589240"/>
            <a:ext cx="1742400" cy="24038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진행중인 프로젝트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바로가기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96840" y="56136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  <a:r>
              <a:rPr lang="en-US" altLang="ko-KR" dirty="0"/>
              <a:t>(footer)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EcoFun</a:t>
            </a:r>
            <a:r>
              <a:rPr lang="en-US" altLang="ko-KR" dirty="0"/>
              <a:t> Project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96119" y="500327"/>
            <a:ext cx="2628901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소개합니다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92760" y="1078629"/>
            <a:ext cx="300242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latin typeface="맑은 고딕" pitchFamily="50" charset="-127"/>
                <a:ea typeface="맑은 고딕" pitchFamily="50" charset="-127"/>
              </a:rPr>
              <a:t>친환경 실천 프로젝트 지원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708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제휴단체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단체 로고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(1:1)(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상하단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여백 허용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단체 로고 이미지 없을 경우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,</a:t>
            </a:r>
            <a:b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</a:b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문자로 대체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캐러셀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형식으로 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자동넘김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64568" y="836712"/>
            <a:ext cx="6048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24504"/>
              </p:ext>
            </p:extLst>
          </p:nvPr>
        </p:nvGraphicFramePr>
        <p:xfrm>
          <a:off x="1280592" y="1340968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840595" y="2125552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  <a:r>
              <a:rPr lang="en-US" altLang="ko-KR" dirty="0"/>
              <a:t>(footer)</a:t>
            </a:r>
            <a:r>
              <a:rPr lang="ko-KR" altLang="en-US" dirty="0"/>
              <a:t> </a:t>
            </a:r>
            <a:r>
              <a:rPr lang="en-US" altLang="ko-KR"/>
              <a:t>&gt; </a:t>
            </a:r>
            <a:r>
              <a:rPr lang="ko-KR" altLang="en-US"/>
              <a:t>제휴단체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4568" y="585860"/>
            <a:ext cx="41224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 Project</a:t>
            </a:r>
            <a:r>
              <a:rPr lang="ko-KR" altLang="en-US" sz="1200">
                <a:latin typeface="+mj-lt"/>
              </a:rPr>
              <a:t>과 함께 하는 단체들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소개합니다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6" descr="data:image/png;base64,iVBORw0KGgoAAAANSUhEUgAAAJcAAACXCAMAAAAvQTlLAAAAZlBMVEX///8AAAC2trbExMTi4uKfn5/Z2dknJyf8/Pzy8vJMTEyurq5qamr19fX4+PgqKip9fX1UVFRkZGTT09OXl5fr6+tGRkZycnIdHR2Pj4+IiIgvLy9bW1vKysqoqKgSEhI+Pj42NjZ1K9W5AAAEkUlEQVR4nO2Ya5ejKBBACxAF8YGK4tv4///kophO0kkm45ndnf5Q9+R0IxRwhdLuAIAgCIIgCIIgCIIgCIIgCIIgCIIgCIIgj0j6s5CHV0B+FgF6nQK9zoFe50Cvc6DXOdDrHOh1DvQ6x9/2Wpav4tDkt/p3Xg2/x+TEzvfX+jmGx6TwhfUxeLYuNvqqmS/HFK1WlE2MUTV3LiTWVscfvZKH//6zhqjH7wO1/h4DlmhfKAh9aKBuPH67ZPsE+ZzehUhn2dOkXz56ifuR0ycvgPaFl3jnFQW3y3rd9i98CElJpDUddfSbXqncqa9ewlo7+R7j1SsIPeUvvOxeqHzXzo1/vU2RyjTNhCRE2zLRn/fRTzEu7c51oNQ1rb5HfniJrokdRRHdvLRS3H/TklwpNxvbL3q/0aHL8WO5lC0uTTxaFxJZfdP65FV7gq/1mhWtd0HzlV8i2xDp3T7eRg59ivtIQnxATJr6upKk1G4P7PYoLuS3vQ6+533VrU/PBuj3XsbPYW146Fy8l7u51leV3+b/4CV2QF69Mj+eTMiX17GPcRy99Trm3ofad+FCfKaFAyHV3jSe8zJ6x7aHl2yOL+jJbb2CylO+9bLwjY6UR1811+e84G6KjSO/SOwbRP9qH+873Xn5rJezOiwgWIiW931/26vcH/3g9gI2++ugcjb+rVCPZLy+ITwJsfed2H6xv0T3uMBsxd6HuHd+y1mQbVOnQUVN9G3+d15LHjny2yPS7hVb9/13lOdHzBfLY6ejdisOt2ofMvjyumfmZW3JE3/77/Y70Osc6HUO9DoHep0Dvc6BXudAr3Og1zmuXin7WdwfXiAIgiD/IRlV8l1bxacXtZM/tgnDF21A2b+jFUTFSCrQ3Ys2O5Stfq7uxu1ntrb1XWW2H9mA6M3rec7+vTErAOfVUMwQ9F0NIVUMqN4OmgWZILQ1KO3WIOhcY6W2j9nP2ljbMhBqDw17YxmbgFbbemW8d0s59bMAxgxPQXZdzz94fIeR0kzA8obL1SZNSklM5wu9bGLDpacSulgNU0ZssoKJYY4Pr17zEbIl7haWEW5XGDsYOZQaRsuJrJa+sdsR3mKyUvM8+ODxLNaPhIM1QFvISEAXgItV8XYkWXPbjtmiVaxZk0kS8AJU4b3kElaDzJYKkr4mkhEoDZTcXQHpeKQ6CyEBXULfy6Gqh5fJ+Atmt8B8hcSAat3OBTQHWK3idDtWrp1p2GplGI2FXDYv9zHbueZEhoEo4bysFpc4ZptXcXgpE/beSzsvoZviVfr+Eko6k3dgG15Hvc6lWzW3Xax0XmIpuR1kP7JiSonWraCLiZxX5G6+sNNkE9mW80LDtptr0BdDdq9Y00s6ETOWoK3b73rp+NnlcjeejEqA1D0EiVuganue5mJP07ortATBx9mldmJdipiRzlDrCrLOzRToutWusc6TJKqEtS7pEw2yL92DwsYuBUrdJx1LO5zN+z8j20/laRwEqz/HNu3zjgWkkmX/v3qJ/Txc6CI+5u109hykisLWT9U/AfE5BEEQBEEQBEEQBEEQBEH+kH8Ag3BcBHsp6z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19259"/>
              </p:ext>
            </p:extLst>
          </p:nvPr>
        </p:nvGraphicFramePr>
        <p:xfrm>
          <a:off x="3296816" y="1340968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856820" y="2125552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43737"/>
              </p:ext>
            </p:extLst>
          </p:nvPr>
        </p:nvGraphicFramePr>
        <p:xfrm>
          <a:off x="5313040" y="1340968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873043" y="2125552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0628"/>
              </p:ext>
            </p:extLst>
          </p:nvPr>
        </p:nvGraphicFramePr>
        <p:xfrm>
          <a:off x="1280592" y="3933256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840595" y="4717840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9735"/>
              </p:ext>
            </p:extLst>
          </p:nvPr>
        </p:nvGraphicFramePr>
        <p:xfrm>
          <a:off x="3296816" y="3933256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856820" y="4717840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82321"/>
              </p:ext>
            </p:extLst>
          </p:nvPr>
        </p:nvGraphicFramePr>
        <p:xfrm>
          <a:off x="5313040" y="3933256"/>
          <a:ext cx="1799999" cy="1800000"/>
        </p:xfrm>
        <a:graphic>
          <a:graphicData uri="http://schemas.openxmlformats.org/drawingml/2006/table">
            <a:tbl>
              <a:tblPr/>
              <a:tblGrid>
                <a:gridCol w="1799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5873043" y="4717840"/>
            <a:ext cx="679994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로고 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(1:1)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936777" y="126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98973" y="6230111"/>
            <a:ext cx="795688" cy="79209"/>
            <a:chOff x="1764572" y="3641424"/>
            <a:chExt cx="795688" cy="79209"/>
          </a:xfrm>
        </p:grpSpPr>
        <p:sp>
          <p:nvSpPr>
            <p:cNvPr id="24" name="타원 23"/>
            <p:cNvSpPr/>
            <p:nvPr/>
          </p:nvSpPr>
          <p:spPr bwMode="auto">
            <a:xfrm>
              <a:off x="2143233" y="3645024"/>
              <a:ext cx="72008" cy="7200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2313215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1953637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1764572" y="3641424"/>
              <a:ext cx="79209" cy="7920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rgbClr val="ECECEC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2488252" y="3645024"/>
              <a:ext cx="72008" cy="720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8311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제휴단체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단체 로고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(1:1)(</a:t>
            </a: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상하단</a:t>
            </a: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여백 허용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단체 로고 이미지 없을 경우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,</a:t>
            </a:r>
            <a:b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</a:b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문자로 대체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스크롤바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이용자 화면에서는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 typeface="맑은 고딕" pitchFamily="50" charset="-127"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64568" y="1052736"/>
            <a:ext cx="6048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92620"/>
              </p:ext>
            </p:extLst>
          </p:nvPr>
        </p:nvGraphicFramePr>
        <p:xfrm>
          <a:off x="1209234" y="1412776"/>
          <a:ext cx="5850000" cy="3024336"/>
        </p:xfrm>
        <a:graphic>
          <a:graphicData uri="http://schemas.openxmlformats.org/drawingml/2006/table">
            <a:tbl>
              <a:tblPr/>
              <a:tblGrid>
                <a:gridCol w="585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509684" y="2766120"/>
            <a:ext cx="1169116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카카오맵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API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회사 소개</a:t>
            </a:r>
            <a:r>
              <a:rPr lang="en-US" altLang="ko-KR" dirty="0"/>
              <a:t>(footer)</a:t>
            </a:r>
            <a:r>
              <a:rPr lang="ko-KR" altLang="en-US" dirty="0"/>
              <a:t> </a:t>
            </a:r>
            <a:r>
              <a:rPr lang="en-US" altLang="ko-KR"/>
              <a:t>&gt; </a:t>
            </a:r>
            <a:r>
              <a:rPr lang="ko-KR" altLang="en-US"/>
              <a:t>오시는 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70079" y="609630"/>
            <a:ext cx="26509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찾아오시는 길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6" descr="data:image/png;base64,iVBORw0KGgoAAAANSUhEUgAAAJcAAACXCAMAAAAvQTlLAAAAZlBMVEX///8AAAC2trbExMTi4uKfn5/Z2dknJyf8/Pzy8vJMTEyurq5qamr19fX4+PgqKip9fX1UVFRkZGTT09OXl5fr6+tGRkZycnIdHR2Pj4+IiIgvLy9bW1vKysqoqKgSEhI+Pj42NjZ1K9W5AAAEkUlEQVR4nO2Ya5ejKBBACxAF8YGK4tv4///kophO0kkm45ndnf5Q9+R0IxRwhdLuAIAgCIIgCIIgCIIgCIIgCIIgCIIgCIIgj0j6s5CHV0B+FgF6nQK9zoFe50Cvc6DXOdDrHOh1DvQ6x9/2Wpav4tDkt/p3Xg2/x+TEzvfX+jmGx6TwhfUxeLYuNvqqmS/HFK1WlE2MUTV3LiTWVscfvZKH//6zhqjH7wO1/h4DlmhfKAh9aKBuPH67ZPsE+ZzehUhn2dOkXz56ifuR0ycvgPaFl3jnFQW3y3rd9i98CElJpDUddfSbXqncqa9ewlo7+R7j1SsIPeUvvOxeqHzXzo1/vU2RyjTNhCRE2zLRn/fRTzEu7c51oNQ1rb5HfniJrokdRRHdvLRS3H/TklwpNxvbL3q/0aHL8WO5lC0uTTxaFxJZfdP65FV7gq/1mhWtd0HzlV8i2xDp3T7eRg59ivtIQnxATJr6upKk1G4P7PYoLuS3vQ6+533VrU/PBuj3XsbPYW146Fy8l7u51leV3+b/4CV2QF69Mj+eTMiX17GPcRy99Trm3ofad+FCfKaFAyHV3jSe8zJ6x7aHl2yOL+jJbb2CylO+9bLwjY6UR1811+e84G6KjSO/SOwbRP9qH+873Xn5rJezOiwgWIiW931/26vcH/3g9gI2++ugcjb+rVCPZLy+ITwJsfed2H6xv0T3uMBsxd6HuHd+y1mQbVOnQUVN9G3+d15LHjny2yPS7hVb9/13lOdHzBfLY6ejdisOt2ofMvjyumfmZW3JE3/77/Y70Osc6HUO9DoHep0Dvc6BXudAr3Og1zmuXin7WdwfXiAIgiD/IRlV8l1bxacXtZM/tgnDF21A2b+jFUTFSCrQ3Ys2O5Stfq7uxu1ntrb1XWW2H9mA6M3rec7+vTErAOfVUMwQ9F0NIVUMqN4OmgWZILQ1KO3WIOhcY6W2j9nP2ljbMhBqDw17YxmbgFbbemW8d0s59bMAxgxPQXZdzz94fIeR0kzA8obL1SZNSklM5wu9bGLDpacSulgNU0ZssoKJYY4Pr17zEbIl7haWEW5XGDsYOZQaRsuJrJa+sdsR3mKyUvM8+ODxLNaPhIM1QFvISEAXgItV8XYkWXPbjtmiVaxZk0kS8AJU4b3kElaDzJYKkr4mkhEoDZTcXQHpeKQ6CyEBXULfy6Gqh5fJ+Atmt8B8hcSAat3OBTQHWK3idDtWrp1p2GplGI2FXDYv9zHbueZEhoEo4bysFpc4ZptXcXgpE/beSzsvoZviVfr+Eko6k3dgG15Hvc6lWzW3Xax0XmIpuR1kP7JiSonWraCLiZxX5G6+sNNkE9mW80LDtptr0BdDdq9Y00s6ETOWoK3b73rp+NnlcjeejEqA1D0EiVuganue5mJP07ortATBx9mldmJdipiRzlDrCrLOzRToutWusc6TJKqEtS7pEw2yL92DwsYuBUrdJx1LO5zN+z8j20/laRwEqz/HNu3zjgWkkmX/v3qJ/Txc6CI+5u109hykisLWT9U/AfE5BEEQBEEQBEEQBEEQBEH+kH8Ag3BcBHsp6zo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896568" y="12689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9424" y="4581129"/>
            <a:ext cx="585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주소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서울특별시 중구 세종대로 </a:t>
            </a:r>
            <a:r>
              <a:rPr lang="en-US" altLang="ko-KR" sz="1200" dirty="0"/>
              <a:t>110</a:t>
            </a:r>
          </a:p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운영시간</a:t>
            </a:r>
            <a:r>
              <a:rPr lang="ko-KR" altLang="en-US" sz="1200" dirty="0"/>
              <a:t> </a:t>
            </a:r>
            <a:r>
              <a:rPr lang="en-US" altLang="ko-KR" sz="1200" dirty="0"/>
              <a:t>: </a:t>
            </a:r>
            <a:r>
              <a:rPr lang="ko-KR" altLang="en-US" sz="1200" dirty="0"/>
              <a:t>월</a:t>
            </a:r>
            <a:r>
              <a:rPr lang="en-US" altLang="ko-KR" sz="1200" dirty="0"/>
              <a:t>~</a:t>
            </a:r>
            <a:r>
              <a:rPr lang="ko-KR" altLang="en-US" sz="1200" dirty="0"/>
              <a:t>금 </a:t>
            </a:r>
            <a:r>
              <a:rPr lang="en-US" altLang="ko-KR" sz="1200" dirty="0"/>
              <a:t>09:00 ~ 18:00 (12:00 ~ 13:00 </a:t>
            </a:r>
            <a:r>
              <a:rPr lang="ko-KR" altLang="en-US" sz="1200" dirty="0"/>
              <a:t>점심시간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61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진행중인 프로젝트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이상인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이후에는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(…)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상세 페이지로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종료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“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펀딩이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끝난 프로젝트   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174320" y="3140598"/>
            <a:ext cx="733183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XXXXXXX…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 [00NGO]  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1%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075568" y="3150848"/>
            <a:ext cx="139265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자연분해 일회용 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[0000]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5%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37909" y="1327891"/>
            <a:ext cx="3618148" cy="231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진행중인 프로젝트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380230" y="3144314"/>
            <a:ext cx="1392657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의류폐기물에 새 생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사단법인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00]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9%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달성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505242" y="1617228"/>
            <a:ext cx="239414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14376" y="3144314"/>
            <a:ext cx="826284" cy="438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주최기관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}%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03449"/>
              </p:ext>
            </p:extLst>
          </p:nvPr>
        </p:nvGraphicFramePr>
        <p:xfrm>
          <a:off x="5771554" y="1998720"/>
          <a:ext cx="1541714" cy="927544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4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61751"/>
              </p:ext>
            </p:extLst>
          </p:nvPr>
        </p:nvGraphicFramePr>
        <p:xfrm>
          <a:off x="4045871" y="2009236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78505"/>
              </p:ext>
            </p:extLst>
          </p:nvPr>
        </p:nvGraphicFramePr>
        <p:xfrm>
          <a:off x="2318129" y="1998720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98"/>
              </p:ext>
            </p:extLst>
          </p:nvPr>
        </p:nvGraphicFramePr>
        <p:xfrm>
          <a:off x="633195" y="1998720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203585" y="2394776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936776" y="2420888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17787" y="2408024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45979" y="2394776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06714"/>
              </p:ext>
            </p:extLst>
          </p:nvPr>
        </p:nvGraphicFramePr>
        <p:xfrm>
          <a:off x="5859558" y="4001977"/>
          <a:ext cx="1541714" cy="927544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44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22023"/>
              </p:ext>
            </p:extLst>
          </p:nvPr>
        </p:nvGraphicFramePr>
        <p:xfrm>
          <a:off x="4133875" y="4012493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64669"/>
              </p:ext>
            </p:extLst>
          </p:nvPr>
        </p:nvGraphicFramePr>
        <p:xfrm>
          <a:off x="2406133" y="4001977"/>
          <a:ext cx="1541714" cy="927568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7568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94015"/>
              </p:ext>
            </p:extLst>
          </p:nvPr>
        </p:nvGraphicFramePr>
        <p:xfrm>
          <a:off x="721199" y="4001977"/>
          <a:ext cx="1541714" cy="923516"/>
        </p:xfrm>
        <a:graphic>
          <a:graphicData uri="http://schemas.openxmlformats.org/drawingml/2006/table">
            <a:tbl>
              <a:tblPr/>
              <a:tblGrid>
                <a:gridCol w="1541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351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1291589" y="4398033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969630" y="4399644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705791" y="4411281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433983" y="4398033"/>
            <a:ext cx="389866" cy="2027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2535242" y="5121148"/>
            <a:ext cx="1340288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해양보호종을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 지켜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[00NGO]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120%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4251917" y="5163137"/>
            <a:ext cx="1297614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아름다운 우리땅에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[00NGO]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107%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858882" y="5163136"/>
            <a:ext cx="1540068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그건 쓰레기가 아니라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[00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환경운동연합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95%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83199" y="5118113"/>
            <a:ext cx="826284" cy="642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프로젝트명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주최기관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50" dirty="0" err="1">
                <a:latin typeface="맑은 고딕" pitchFamily="50" charset="-127"/>
                <a:ea typeface="맑은 고딕" pitchFamily="50" charset="-127"/>
              </a:rPr>
              <a:t>달성률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}%</a:t>
            </a:r>
          </a:p>
        </p:txBody>
      </p:sp>
      <p:sp>
        <p:nvSpPr>
          <p:cNvPr id="80" name="타원 79"/>
          <p:cNvSpPr/>
          <p:nvPr/>
        </p:nvSpPr>
        <p:spPr>
          <a:xfrm>
            <a:off x="328590" y="12110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6352" y="1389794"/>
            <a:ext cx="895281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더보기</a:t>
            </a:r>
          </a:p>
        </p:txBody>
      </p:sp>
    </p:spTree>
    <p:extLst>
      <p:ext uri="{BB962C8B-B14F-4D97-AF65-F5344CB8AC3E}">
        <p14:creationId xmlns:p14="http://schemas.microsoft.com/office/powerpoint/2010/main" val="312385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퍼블리싱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에코펀프로젝트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blog.naver.com/xxx 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62428"/>
              </p:ext>
            </p:extLst>
          </p:nvPr>
        </p:nvGraphicFramePr>
        <p:xfrm>
          <a:off x="134958" y="1724483"/>
          <a:ext cx="7547876" cy="32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XXXX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77614" y="2203640"/>
            <a:ext cx="2207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XXXX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99131" y="2770596"/>
            <a:ext cx="1152000" cy="216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71934" y="3290053"/>
            <a:ext cx="4958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서초구 ○○○○○ ○○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TEL: 070-000-0000   | FAX: (02)000-0000   | Email: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: lala@ecolalamarket.co.kr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Copyright 2020 XXXX 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599131" y="15588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316980" y="15607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15871" y="15552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943284" y="15769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21060" y="277059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99245" y="2203640"/>
            <a:ext cx="3066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서울서초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임꺽정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제공 사업자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○○○○○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61215" y="2555429"/>
            <a:ext cx="144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EcoFun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Project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98559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40603</TotalTime>
  <Words>9474</Words>
  <Application>Microsoft Office PowerPoint</Application>
  <PresentationFormat>A4 용지(210x297mm)</PresentationFormat>
  <Paragraphs>3003</Paragraphs>
  <Slides>69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에코펀 프로젝트(EcoFun Project)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2476</cp:revision>
  <cp:lastPrinted>2017-02-07T10:07:29Z</cp:lastPrinted>
  <dcterms:created xsi:type="dcterms:W3CDTF">2016-01-03T07:52:51Z</dcterms:created>
  <dcterms:modified xsi:type="dcterms:W3CDTF">2020-11-02T08:55:50Z</dcterms:modified>
</cp:coreProperties>
</file>