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8" r:id="rId8"/>
    <p:sldId id="265" r:id="rId9"/>
    <p:sldId id="269" r:id="rId10"/>
    <p:sldId id="270" r:id="rId11"/>
    <p:sldId id="271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06AE2-4659-462E-8885-1D63743AD7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5ECE26-4C37-49F6-9E35-9CC52ED962D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/>
            <a:t>Load data</a:t>
          </a:r>
        </a:p>
      </dgm:t>
    </dgm:pt>
    <dgm:pt modelId="{BD8DFBBF-9B88-45C7-A792-ADC9AECB731E}" type="parTrans" cxnId="{7F6527FA-D2A8-4867-8CDD-00ED332D587F}">
      <dgm:prSet/>
      <dgm:spPr/>
      <dgm:t>
        <a:bodyPr/>
        <a:lstStyle/>
        <a:p>
          <a:endParaRPr lang="en-IN"/>
        </a:p>
      </dgm:t>
    </dgm:pt>
    <dgm:pt modelId="{024CEF74-BC12-4B45-900C-0D6BFB783451}" type="sibTrans" cxnId="{7F6527FA-D2A8-4867-8CDD-00ED332D587F}">
      <dgm:prSet/>
      <dgm:spPr/>
      <dgm:t>
        <a:bodyPr/>
        <a:lstStyle/>
        <a:p>
          <a:endParaRPr lang="en-IN"/>
        </a:p>
      </dgm:t>
    </dgm:pt>
    <dgm:pt modelId="{F446645E-1B2F-47A0-8237-C6059EEE5FB3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/>
            <a:t>Inspect Data</a:t>
          </a:r>
        </a:p>
      </dgm:t>
    </dgm:pt>
    <dgm:pt modelId="{F3C230F3-D290-4FAB-900E-188D3E9BA024}" type="parTrans" cxnId="{CF80877D-9D49-44EF-9716-F3DFD1EB5C5C}">
      <dgm:prSet/>
      <dgm:spPr/>
      <dgm:t>
        <a:bodyPr/>
        <a:lstStyle/>
        <a:p>
          <a:endParaRPr lang="en-IN"/>
        </a:p>
      </dgm:t>
    </dgm:pt>
    <dgm:pt modelId="{5882ED1A-68FB-4DBA-BC46-2AA9E51B8E46}" type="sibTrans" cxnId="{CF80877D-9D49-44EF-9716-F3DFD1EB5C5C}">
      <dgm:prSet/>
      <dgm:spPr/>
      <dgm:t>
        <a:bodyPr/>
        <a:lstStyle/>
        <a:p>
          <a:endParaRPr lang="en-IN"/>
        </a:p>
      </dgm:t>
    </dgm:pt>
    <dgm:pt modelId="{589DFBD3-C0B3-4E09-9AF4-CDCD0B7A336C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/>
            <a:t>Data cleaning and Pre-processing</a:t>
          </a:r>
        </a:p>
      </dgm:t>
    </dgm:pt>
    <dgm:pt modelId="{BD4152A7-027F-459F-9A3C-BE0EE458B9A4}" type="parTrans" cxnId="{42C426BF-6724-4A87-9074-1F5064FCAABF}">
      <dgm:prSet/>
      <dgm:spPr/>
      <dgm:t>
        <a:bodyPr/>
        <a:lstStyle/>
        <a:p>
          <a:endParaRPr lang="en-IN"/>
        </a:p>
      </dgm:t>
    </dgm:pt>
    <dgm:pt modelId="{3F4F2B27-1A52-4A17-AB50-76299169BE85}" type="sibTrans" cxnId="{42C426BF-6724-4A87-9074-1F5064FCAABF}">
      <dgm:prSet/>
      <dgm:spPr/>
      <dgm:t>
        <a:bodyPr/>
        <a:lstStyle/>
        <a:p>
          <a:endParaRPr lang="en-IN"/>
        </a:p>
      </dgm:t>
    </dgm:pt>
    <dgm:pt modelId="{09F78885-BEF1-42E1-A2E9-DB0D1508B67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000" dirty="0"/>
            <a:t>Train Models</a:t>
          </a:r>
        </a:p>
        <a:p>
          <a:r>
            <a:rPr lang="en-IN" sz="1600" dirty="0"/>
            <a:t>- Simple NN</a:t>
          </a:r>
        </a:p>
        <a:p>
          <a:r>
            <a:rPr lang="en-IN" sz="1600" dirty="0"/>
            <a:t>-LSTM</a:t>
          </a:r>
        </a:p>
        <a:p>
          <a:r>
            <a:rPr lang="en-IN" sz="1800" dirty="0"/>
            <a:t>-</a:t>
          </a:r>
          <a:r>
            <a:rPr lang="en-IN" sz="1600" dirty="0"/>
            <a:t>GRU</a:t>
          </a:r>
        </a:p>
        <a:p>
          <a:r>
            <a:rPr lang="en-IN" sz="1600" dirty="0"/>
            <a:t>-RNN</a:t>
          </a:r>
        </a:p>
      </dgm:t>
    </dgm:pt>
    <dgm:pt modelId="{B583691D-035E-423A-AB89-9A83B6DAB02B}" type="parTrans" cxnId="{D0D1DE1C-E1DD-49A0-9CD3-501074F03908}">
      <dgm:prSet/>
      <dgm:spPr/>
      <dgm:t>
        <a:bodyPr/>
        <a:lstStyle/>
        <a:p>
          <a:endParaRPr lang="en-IN"/>
        </a:p>
      </dgm:t>
    </dgm:pt>
    <dgm:pt modelId="{9DE2C525-9F44-4DAB-8B22-83D7043DEC6E}" type="sibTrans" cxnId="{D0D1DE1C-E1DD-49A0-9CD3-501074F03908}">
      <dgm:prSet/>
      <dgm:spPr/>
      <dgm:t>
        <a:bodyPr/>
        <a:lstStyle/>
        <a:p>
          <a:endParaRPr lang="en-IN"/>
        </a:p>
      </dgm:t>
    </dgm:pt>
    <dgm:pt modelId="{5EC70270-6556-417E-9D83-211563B40637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/>
            <a:t>Evaluate models and Results / Insights</a:t>
          </a:r>
        </a:p>
      </dgm:t>
    </dgm:pt>
    <dgm:pt modelId="{A56497B9-92CA-4983-A6C2-FC2093062705}" type="parTrans" cxnId="{0B3D8382-93D8-4A96-AF98-1F73EA8ABC71}">
      <dgm:prSet/>
      <dgm:spPr/>
      <dgm:t>
        <a:bodyPr/>
        <a:lstStyle/>
        <a:p>
          <a:endParaRPr lang="en-IN"/>
        </a:p>
      </dgm:t>
    </dgm:pt>
    <dgm:pt modelId="{EF9640E5-A005-42B7-83C8-49B066CE1EA7}" type="sibTrans" cxnId="{0B3D8382-93D8-4A96-AF98-1F73EA8ABC71}">
      <dgm:prSet/>
      <dgm:spPr/>
      <dgm:t>
        <a:bodyPr/>
        <a:lstStyle/>
        <a:p>
          <a:endParaRPr lang="en-IN"/>
        </a:p>
      </dgm:t>
    </dgm:pt>
    <dgm:pt modelId="{1091D9A7-290F-4500-B159-39301680D582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sz="2400" dirty="0"/>
            <a:t>Split Data</a:t>
          </a:r>
        </a:p>
      </dgm:t>
    </dgm:pt>
    <dgm:pt modelId="{8019F5CE-E63C-4125-926C-8C6771926502}" type="parTrans" cxnId="{0E148296-18CD-4C4F-9C9D-DA812DE2F279}">
      <dgm:prSet/>
      <dgm:spPr/>
      <dgm:t>
        <a:bodyPr/>
        <a:lstStyle/>
        <a:p>
          <a:endParaRPr lang="en-IN"/>
        </a:p>
      </dgm:t>
    </dgm:pt>
    <dgm:pt modelId="{B319ECD7-07E6-4BC8-A6B6-F7FBAA1AC767}" type="sibTrans" cxnId="{0E148296-18CD-4C4F-9C9D-DA812DE2F279}">
      <dgm:prSet/>
      <dgm:spPr/>
      <dgm:t>
        <a:bodyPr/>
        <a:lstStyle/>
        <a:p>
          <a:endParaRPr lang="en-IN"/>
        </a:p>
      </dgm:t>
    </dgm:pt>
    <dgm:pt modelId="{9D886524-C9C8-4DF1-9978-C62828047815}" type="pres">
      <dgm:prSet presAssocID="{D4606AE2-4659-462E-8885-1D63743AD798}" presName="diagram" presStyleCnt="0">
        <dgm:presLayoutVars>
          <dgm:dir/>
          <dgm:resizeHandles val="exact"/>
        </dgm:presLayoutVars>
      </dgm:prSet>
      <dgm:spPr/>
    </dgm:pt>
    <dgm:pt modelId="{A9CB18DC-B6F8-44A2-BBD0-8478963E3797}" type="pres">
      <dgm:prSet presAssocID="{785ECE26-4C37-49F6-9E35-9CC52ED962D9}" presName="node" presStyleLbl="node1" presStyleIdx="0" presStyleCnt="6" custLinFactNeighborX="7131" custLinFactNeighborY="46712">
        <dgm:presLayoutVars>
          <dgm:bulletEnabled val="1"/>
        </dgm:presLayoutVars>
      </dgm:prSet>
      <dgm:spPr/>
    </dgm:pt>
    <dgm:pt modelId="{864C5D5F-7442-4DA8-82AD-C0E1AAAD1375}" type="pres">
      <dgm:prSet presAssocID="{024CEF74-BC12-4B45-900C-0D6BFB783451}" presName="sibTrans" presStyleLbl="sibTrans2D1" presStyleIdx="0" presStyleCnt="5"/>
      <dgm:spPr/>
    </dgm:pt>
    <dgm:pt modelId="{C4E93210-7A91-4B45-98A6-0CFBBF8742D6}" type="pres">
      <dgm:prSet presAssocID="{024CEF74-BC12-4B45-900C-0D6BFB783451}" presName="connectorText" presStyleLbl="sibTrans2D1" presStyleIdx="0" presStyleCnt="5"/>
      <dgm:spPr/>
    </dgm:pt>
    <dgm:pt modelId="{69CE538D-9203-4960-8C86-858B02FC9D33}" type="pres">
      <dgm:prSet presAssocID="{F446645E-1B2F-47A0-8237-C6059EEE5FB3}" presName="node" presStyleLbl="node1" presStyleIdx="1" presStyleCnt="6" custLinFactNeighborX="-2221" custLinFactNeighborY="45514">
        <dgm:presLayoutVars>
          <dgm:bulletEnabled val="1"/>
        </dgm:presLayoutVars>
      </dgm:prSet>
      <dgm:spPr/>
    </dgm:pt>
    <dgm:pt modelId="{CD30024B-A6D2-4936-90BA-F0FC05D654F3}" type="pres">
      <dgm:prSet presAssocID="{5882ED1A-68FB-4DBA-BC46-2AA9E51B8E46}" presName="sibTrans" presStyleLbl="sibTrans2D1" presStyleIdx="1" presStyleCnt="5"/>
      <dgm:spPr/>
    </dgm:pt>
    <dgm:pt modelId="{C5B51DCC-14E9-456B-A9A4-4FB7958ADC61}" type="pres">
      <dgm:prSet presAssocID="{5882ED1A-68FB-4DBA-BC46-2AA9E51B8E46}" presName="connectorText" presStyleLbl="sibTrans2D1" presStyleIdx="1" presStyleCnt="5"/>
      <dgm:spPr/>
    </dgm:pt>
    <dgm:pt modelId="{17687C04-C24B-438A-B28A-67953992591A}" type="pres">
      <dgm:prSet presAssocID="{589DFBD3-C0B3-4E09-9AF4-CDCD0B7A336C}" presName="node" presStyleLbl="node1" presStyleIdx="2" presStyleCnt="6" custLinFactNeighborX="-10429" custLinFactNeighborY="43686">
        <dgm:presLayoutVars>
          <dgm:bulletEnabled val="1"/>
        </dgm:presLayoutVars>
      </dgm:prSet>
      <dgm:spPr/>
    </dgm:pt>
    <dgm:pt modelId="{598AB9E4-EF73-406B-8DA3-37A8D491EFFC}" type="pres">
      <dgm:prSet presAssocID="{3F4F2B27-1A52-4A17-AB50-76299169BE85}" presName="sibTrans" presStyleLbl="sibTrans2D1" presStyleIdx="2" presStyleCnt="5" custAng="1909069" custLinFactY="82521" custLinFactNeighborX="-10125" custLinFactNeighborY="100000"/>
      <dgm:spPr/>
    </dgm:pt>
    <dgm:pt modelId="{1514DF2F-FDE3-4E03-9234-1EC6DDA5D80D}" type="pres">
      <dgm:prSet presAssocID="{3F4F2B27-1A52-4A17-AB50-76299169BE85}" presName="connectorText" presStyleLbl="sibTrans2D1" presStyleIdx="2" presStyleCnt="5"/>
      <dgm:spPr/>
    </dgm:pt>
    <dgm:pt modelId="{9D1CBCB0-F77B-4E2E-8214-763A810446AB}" type="pres">
      <dgm:prSet presAssocID="{09F78885-BEF1-42E1-A2E9-DB0D1508B67F}" presName="node" presStyleLbl="node1" presStyleIdx="3" presStyleCnt="6" custScaleX="117586" custScaleY="135177" custLinFactX="-34081" custLinFactNeighborX="-100000" custLinFactNeighborY="106">
        <dgm:presLayoutVars>
          <dgm:bulletEnabled val="1"/>
        </dgm:presLayoutVars>
      </dgm:prSet>
      <dgm:spPr/>
    </dgm:pt>
    <dgm:pt modelId="{3AEF310E-F23C-42B6-A56C-85D45698A12C}" type="pres">
      <dgm:prSet presAssocID="{9DE2C525-9F44-4DAB-8B22-83D7043DEC6E}" presName="sibTrans" presStyleLbl="sibTrans2D1" presStyleIdx="3" presStyleCnt="5"/>
      <dgm:spPr/>
    </dgm:pt>
    <dgm:pt modelId="{EFBE307E-84E9-4408-AE1D-B44B0945A3B9}" type="pres">
      <dgm:prSet presAssocID="{9DE2C525-9F44-4DAB-8B22-83D7043DEC6E}" presName="connectorText" presStyleLbl="sibTrans2D1" presStyleIdx="3" presStyleCnt="5"/>
      <dgm:spPr/>
    </dgm:pt>
    <dgm:pt modelId="{2D6EFAF0-82E4-4F63-BE14-808DF2F6B4C5}" type="pres">
      <dgm:prSet presAssocID="{5EC70270-6556-417E-9D83-211563B40637}" presName="node" presStyleLbl="node1" presStyleIdx="4" presStyleCnt="6" custLinFactX="-26879" custLinFactNeighborX="-100000" custLinFactNeighborY="929">
        <dgm:presLayoutVars>
          <dgm:bulletEnabled val="1"/>
        </dgm:presLayoutVars>
      </dgm:prSet>
      <dgm:spPr/>
    </dgm:pt>
    <dgm:pt modelId="{DAE6AA86-C860-454A-A67A-6CF7EB7E30AA}" type="pres">
      <dgm:prSet presAssocID="{EF9640E5-A005-42B7-83C8-49B066CE1EA7}" presName="sibTrans" presStyleLbl="sibTrans2D1" presStyleIdx="4" presStyleCnt="5" custAng="5436928" custScaleX="22299" custLinFactX="58680" custLinFactY="-63754" custLinFactNeighborX="100000" custLinFactNeighborY="-100000"/>
      <dgm:spPr/>
    </dgm:pt>
    <dgm:pt modelId="{60D13802-2812-47DD-AEF3-2E060BD10676}" type="pres">
      <dgm:prSet presAssocID="{EF9640E5-A005-42B7-83C8-49B066CE1EA7}" presName="connectorText" presStyleLbl="sibTrans2D1" presStyleIdx="4" presStyleCnt="5"/>
      <dgm:spPr/>
    </dgm:pt>
    <dgm:pt modelId="{647D0495-3DF0-4B9E-BD00-09BCBB717AE8}" type="pres">
      <dgm:prSet presAssocID="{1091D9A7-290F-4500-B159-39301680D582}" presName="node" presStyleLbl="node1" presStyleIdx="5" presStyleCnt="6" custLinFactX="100000" custLinFactNeighborX="187692" custLinFactNeighborY="6629">
        <dgm:presLayoutVars>
          <dgm:bulletEnabled val="1"/>
        </dgm:presLayoutVars>
      </dgm:prSet>
      <dgm:spPr/>
    </dgm:pt>
  </dgm:ptLst>
  <dgm:cxnLst>
    <dgm:cxn modelId="{4FF2310E-19A1-4281-85A9-3DC4EE1EB8F9}" type="presOf" srcId="{3F4F2B27-1A52-4A17-AB50-76299169BE85}" destId="{598AB9E4-EF73-406B-8DA3-37A8D491EFFC}" srcOrd="0" destOrd="0" presId="urn:microsoft.com/office/officeart/2005/8/layout/process5"/>
    <dgm:cxn modelId="{92B4E317-3DF1-44ED-B021-A120109870DB}" type="presOf" srcId="{024CEF74-BC12-4B45-900C-0D6BFB783451}" destId="{C4E93210-7A91-4B45-98A6-0CFBBF8742D6}" srcOrd="1" destOrd="0" presId="urn:microsoft.com/office/officeart/2005/8/layout/process5"/>
    <dgm:cxn modelId="{D0D1DE1C-E1DD-49A0-9CD3-501074F03908}" srcId="{D4606AE2-4659-462E-8885-1D63743AD798}" destId="{09F78885-BEF1-42E1-A2E9-DB0D1508B67F}" srcOrd="3" destOrd="0" parTransId="{B583691D-035E-423A-AB89-9A83B6DAB02B}" sibTransId="{9DE2C525-9F44-4DAB-8B22-83D7043DEC6E}"/>
    <dgm:cxn modelId="{4695891E-7D85-49E1-9F8A-9C1EDB64615F}" type="presOf" srcId="{3F4F2B27-1A52-4A17-AB50-76299169BE85}" destId="{1514DF2F-FDE3-4E03-9234-1EC6DDA5D80D}" srcOrd="1" destOrd="0" presId="urn:microsoft.com/office/officeart/2005/8/layout/process5"/>
    <dgm:cxn modelId="{3A08DA23-CFB7-48D8-ACD7-157D3E2E2561}" type="presOf" srcId="{5882ED1A-68FB-4DBA-BC46-2AA9E51B8E46}" destId="{CD30024B-A6D2-4936-90BA-F0FC05D654F3}" srcOrd="0" destOrd="0" presId="urn:microsoft.com/office/officeart/2005/8/layout/process5"/>
    <dgm:cxn modelId="{FEF5273B-516A-470D-8C77-C8AC0C5B5DD9}" type="presOf" srcId="{5882ED1A-68FB-4DBA-BC46-2AA9E51B8E46}" destId="{C5B51DCC-14E9-456B-A9A4-4FB7958ADC61}" srcOrd="1" destOrd="0" presId="urn:microsoft.com/office/officeart/2005/8/layout/process5"/>
    <dgm:cxn modelId="{45F6AE60-2E46-478B-AE32-360A8EF1DFF9}" type="presOf" srcId="{D4606AE2-4659-462E-8885-1D63743AD798}" destId="{9D886524-C9C8-4DF1-9978-C62828047815}" srcOrd="0" destOrd="0" presId="urn:microsoft.com/office/officeart/2005/8/layout/process5"/>
    <dgm:cxn modelId="{ABB8264B-A6F4-467B-A02D-E4386355DF4E}" type="presOf" srcId="{EF9640E5-A005-42B7-83C8-49B066CE1EA7}" destId="{DAE6AA86-C860-454A-A67A-6CF7EB7E30AA}" srcOrd="0" destOrd="0" presId="urn:microsoft.com/office/officeart/2005/8/layout/process5"/>
    <dgm:cxn modelId="{8F5D0078-1864-4078-99BF-AF070E3E2D9F}" type="presOf" srcId="{5EC70270-6556-417E-9D83-211563B40637}" destId="{2D6EFAF0-82E4-4F63-BE14-808DF2F6B4C5}" srcOrd="0" destOrd="0" presId="urn:microsoft.com/office/officeart/2005/8/layout/process5"/>
    <dgm:cxn modelId="{CF80877D-9D49-44EF-9716-F3DFD1EB5C5C}" srcId="{D4606AE2-4659-462E-8885-1D63743AD798}" destId="{F446645E-1B2F-47A0-8237-C6059EEE5FB3}" srcOrd="1" destOrd="0" parTransId="{F3C230F3-D290-4FAB-900E-188D3E9BA024}" sibTransId="{5882ED1A-68FB-4DBA-BC46-2AA9E51B8E46}"/>
    <dgm:cxn modelId="{0B3D8382-93D8-4A96-AF98-1F73EA8ABC71}" srcId="{D4606AE2-4659-462E-8885-1D63743AD798}" destId="{5EC70270-6556-417E-9D83-211563B40637}" srcOrd="4" destOrd="0" parTransId="{A56497B9-92CA-4983-A6C2-FC2093062705}" sibTransId="{EF9640E5-A005-42B7-83C8-49B066CE1EA7}"/>
    <dgm:cxn modelId="{0E148296-18CD-4C4F-9C9D-DA812DE2F279}" srcId="{D4606AE2-4659-462E-8885-1D63743AD798}" destId="{1091D9A7-290F-4500-B159-39301680D582}" srcOrd="5" destOrd="0" parTransId="{8019F5CE-E63C-4125-926C-8C6771926502}" sibTransId="{B319ECD7-07E6-4BC8-A6B6-F7FBAA1AC767}"/>
    <dgm:cxn modelId="{D34A579A-F1C3-4FA8-961F-9C8277D0629D}" type="presOf" srcId="{589DFBD3-C0B3-4E09-9AF4-CDCD0B7A336C}" destId="{17687C04-C24B-438A-B28A-67953992591A}" srcOrd="0" destOrd="0" presId="urn:microsoft.com/office/officeart/2005/8/layout/process5"/>
    <dgm:cxn modelId="{357483AB-5E5E-4CD1-B04C-470D04025F10}" type="presOf" srcId="{EF9640E5-A005-42B7-83C8-49B066CE1EA7}" destId="{60D13802-2812-47DD-AEF3-2E060BD10676}" srcOrd="1" destOrd="0" presId="urn:microsoft.com/office/officeart/2005/8/layout/process5"/>
    <dgm:cxn modelId="{4BAEE5AB-2E46-46D4-9DF5-8D0461361C45}" type="presOf" srcId="{09F78885-BEF1-42E1-A2E9-DB0D1508B67F}" destId="{9D1CBCB0-F77B-4E2E-8214-763A810446AB}" srcOrd="0" destOrd="0" presId="urn:microsoft.com/office/officeart/2005/8/layout/process5"/>
    <dgm:cxn modelId="{68D4D0BA-C185-4EFA-9CB9-9BCEEA3E9527}" type="presOf" srcId="{9DE2C525-9F44-4DAB-8B22-83D7043DEC6E}" destId="{3AEF310E-F23C-42B6-A56C-85D45698A12C}" srcOrd="0" destOrd="0" presId="urn:microsoft.com/office/officeart/2005/8/layout/process5"/>
    <dgm:cxn modelId="{42C426BF-6724-4A87-9074-1F5064FCAABF}" srcId="{D4606AE2-4659-462E-8885-1D63743AD798}" destId="{589DFBD3-C0B3-4E09-9AF4-CDCD0B7A336C}" srcOrd="2" destOrd="0" parTransId="{BD4152A7-027F-459F-9A3C-BE0EE458B9A4}" sibTransId="{3F4F2B27-1A52-4A17-AB50-76299169BE85}"/>
    <dgm:cxn modelId="{6EE6F1CA-060C-4EFC-95F3-1D2EFC12669B}" type="presOf" srcId="{F446645E-1B2F-47A0-8237-C6059EEE5FB3}" destId="{69CE538D-9203-4960-8C86-858B02FC9D33}" srcOrd="0" destOrd="0" presId="urn:microsoft.com/office/officeart/2005/8/layout/process5"/>
    <dgm:cxn modelId="{EE5D1ED0-3C0B-4DBD-B863-7BE7D364C73C}" type="presOf" srcId="{1091D9A7-290F-4500-B159-39301680D582}" destId="{647D0495-3DF0-4B9E-BD00-09BCBB717AE8}" srcOrd="0" destOrd="0" presId="urn:microsoft.com/office/officeart/2005/8/layout/process5"/>
    <dgm:cxn modelId="{DB8236D1-8028-46E6-93CF-91C83CB248D9}" type="presOf" srcId="{024CEF74-BC12-4B45-900C-0D6BFB783451}" destId="{864C5D5F-7442-4DA8-82AD-C0E1AAAD1375}" srcOrd="0" destOrd="0" presId="urn:microsoft.com/office/officeart/2005/8/layout/process5"/>
    <dgm:cxn modelId="{DEE85FDD-D407-452D-A4BB-AE7FCB270ABC}" type="presOf" srcId="{9DE2C525-9F44-4DAB-8B22-83D7043DEC6E}" destId="{EFBE307E-84E9-4408-AE1D-B44B0945A3B9}" srcOrd="1" destOrd="0" presId="urn:microsoft.com/office/officeart/2005/8/layout/process5"/>
    <dgm:cxn modelId="{7F6527FA-D2A8-4867-8CDD-00ED332D587F}" srcId="{D4606AE2-4659-462E-8885-1D63743AD798}" destId="{785ECE26-4C37-49F6-9E35-9CC52ED962D9}" srcOrd="0" destOrd="0" parTransId="{BD8DFBBF-9B88-45C7-A792-ADC9AECB731E}" sibTransId="{024CEF74-BC12-4B45-900C-0D6BFB783451}"/>
    <dgm:cxn modelId="{FBB229FF-B6FF-4ACE-BDA5-837A044E45D1}" type="presOf" srcId="{785ECE26-4C37-49F6-9E35-9CC52ED962D9}" destId="{A9CB18DC-B6F8-44A2-BBD0-8478963E3797}" srcOrd="0" destOrd="0" presId="urn:microsoft.com/office/officeart/2005/8/layout/process5"/>
    <dgm:cxn modelId="{E086F2B4-C138-4EC0-9405-AD692208941E}" type="presParOf" srcId="{9D886524-C9C8-4DF1-9978-C62828047815}" destId="{A9CB18DC-B6F8-44A2-BBD0-8478963E3797}" srcOrd="0" destOrd="0" presId="urn:microsoft.com/office/officeart/2005/8/layout/process5"/>
    <dgm:cxn modelId="{48B38890-F5E1-4AEE-9A92-FF48FCCD1A72}" type="presParOf" srcId="{9D886524-C9C8-4DF1-9978-C62828047815}" destId="{864C5D5F-7442-4DA8-82AD-C0E1AAAD1375}" srcOrd="1" destOrd="0" presId="urn:microsoft.com/office/officeart/2005/8/layout/process5"/>
    <dgm:cxn modelId="{D0139C42-17E5-45B6-9593-8D2F3F6E677E}" type="presParOf" srcId="{864C5D5F-7442-4DA8-82AD-C0E1AAAD1375}" destId="{C4E93210-7A91-4B45-98A6-0CFBBF8742D6}" srcOrd="0" destOrd="0" presId="urn:microsoft.com/office/officeart/2005/8/layout/process5"/>
    <dgm:cxn modelId="{83221AC4-EF1F-4599-A676-71762EE057B9}" type="presParOf" srcId="{9D886524-C9C8-4DF1-9978-C62828047815}" destId="{69CE538D-9203-4960-8C86-858B02FC9D33}" srcOrd="2" destOrd="0" presId="urn:microsoft.com/office/officeart/2005/8/layout/process5"/>
    <dgm:cxn modelId="{FC04095D-664F-4FE3-BB8A-3746E2C7C9C0}" type="presParOf" srcId="{9D886524-C9C8-4DF1-9978-C62828047815}" destId="{CD30024B-A6D2-4936-90BA-F0FC05D654F3}" srcOrd="3" destOrd="0" presId="urn:microsoft.com/office/officeart/2005/8/layout/process5"/>
    <dgm:cxn modelId="{B6FAE1B3-EFE6-4C82-A7B4-4773A3ACDC6C}" type="presParOf" srcId="{CD30024B-A6D2-4936-90BA-F0FC05D654F3}" destId="{C5B51DCC-14E9-456B-A9A4-4FB7958ADC61}" srcOrd="0" destOrd="0" presId="urn:microsoft.com/office/officeart/2005/8/layout/process5"/>
    <dgm:cxn modelId="{570073D9-6539-4691-AC26-7EA8EB6AAAE0}" type="presParOf" srcId="{9D886524-C9C8-4DF1-9978-C62828047815}" destId="{17687C04-C24B-438A-B28A-67953992591A}" srcOrd="4" destOrd="0" presId="urn:microsoft.com/office/officeart/2005/8/layout/process5"/>
    <dgm:cxn modelId="{F2581CD9-2833-4826-8FA2-D22568401F9A}" type="presParOf" srcId="{9D886524-C9C8-4DF1-9978-C62828047815}" destId="{598AB9E4-EF73-406B-8DA3-37A8D491EFFC}" srcOrd="5" destOrd="0" presId="urn:microsoft.com/office/officeart/2005/8/layout/process5"/>
    <dgm:cxn modelId="{D811C39D-1639-4176-B70F-6D40E82DD08E}" type="presParOf" srcId="{598AB9E4-EF73-406B-8DA3-37A8D491EFFC}" destId="{1514DF2F-FDE3-4E03-9234-1EC6DDA5D80D}" srcOrd="0" destOrd="0" presId="urn:microsoft.com/office/officeart/2005/8/layout/process5"/>
    <dgm:cxn modelId="{111D4872-51C4-40BA-BBE0-05F9A2D67DEA}" type="presParOf" srcId="{9D886524-C9C8-4DF1-9978-C62828047815}" destId="{9D1CBCB0-F77B-4E2E-8214-763A810446AB}" srcOrd="6" destOrd="0" presId="urn:microsoft.com/office/officeart/2005/8/layout/process5"/>
    <dgm:cxn modelId="{3B930B0D-F75F-442D-ACC7-CCF60D10C1F2}" type="presParOf" srcId="{9D886524-C9C8-4DF1-9978-C62828047815}" destId="{3AEF310E-F23C-42B6-A56C-85D45698A12C}" srcOrd="7" destOrd="0" presId="urn:microsoft.com/office/officeart/2005/8/layout/process5"/>
    <dgm:cxn modelId="{25AD32F5-B3FC-40E0-9E0A-6A47505A9F32}" type="presParOf" srcId="{3AEF310E-F23C-42B6-A56C-85D45698A12C}" destId="{EFBE307E-84E9-4408-AE1D-B44B0945A3B9}" srcOrd="0" destOrd="0" presId="urn:microsoft.com/office/officeart/2005/8/layout/process5"/>
    <dgm:cxn modelId="{CF423F78-510C-4BBC-9DD5-B8BDDCD627AE}" type="presParOf" srcId="{9D886524-C9C8-4DF1-9978-C62828047815}" destId="{2D6EFAF0-82E4-4F63-BE14-808DF2F6B4C5}" srcOrd="8" destOrd="0" presId="urn:microsoft.com/office/officeart/2005/8/layout/process5"/>
    <dgm:cxn modelId="{B5F93856-8D61-413F-9577-0D44B66787AB}" type="presParOf" srcId="{9D886524-C9C8-4DF1-9978-C62828047815}" destId="{DAE6AA86-C860-454A-A67A-6CF7EB7E30AA}" srcOrd="9" destOrd="0" presId="urn:microsoft.com/office/officeart/2005/8/layout/process5"/>
    <dgm:cxn modelId="{7C9E808C-632B-4325-BC32-A469F006B731}" type="presParOf" srcId="{DAE6AA86-C860-454A-A67A-6CF7EB7E30AA}" destId="{60D13802-2812-47DD-AEF3-2E060BD10676}" srcOrd="0" destOrd="0" presId="urn:microsoft.com/office/officeart/2005/8/layout/process5"/>
    <dgm:cxn modelId="{52953729-D73A-4EBC-BFEA-C110DC17C852}" type="presParOf" srcId="{9D886524-C9C8-4DF1-9978-C62828047815}" destId="{647D0495-3DF0-4B9E-BD00-09BCBB717AE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B18DC-B6F8-44A2-BBD0-8478963E3797}">
      <dsp:nvSpPr>
        <dsp:cNvPr id="0" name=""/>
        <dsp:cNvSpPr/>
      </dsp:nvSpPr>
      <dsp:spPr>
        <a:xfrm>
          <a:off x="676325" y="700983"/>
          <a:ext cx="2495410" cy="1497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Load data</a:t>
          </a:r>
        </a:p>
      </dsp:txBody>
      <dsp:txXfrm>
        <a:off x="720178" y="744836"/>
        <a:ext cx="2407704" cy="1409540"/>
      </dsp:txXfrm>
    </dsp:sp>
    <dsp:sp modelId="{864C5D5F-7442-4DA8-82AD-C0E1AAAD1375}">
      <dsp:nvSpPr>
        <dsp:cNvPr id="0" name=""/>
        <dsp:cNvSpPr/>
      </dsp:nvSpPr>
      <dsp:spPr>
        <a:xfrm rot="21581086">
          <a:off x="3339987" y="1131270"/>
          <a:ext cx="405346" cy="618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3339988" y="1255377"/>
        <a:ext cx="283742" cy="371317"/>
      </dsp:txXfrm>
    </dsp:sp>
    <dsp:sp modelId="{69CE538D-9203-4960-8C86-858B02FC9D33}">
      <dsp:nvSpPr>
        <dsp:cNvPr id="0" name=""/>
        <dsp:cNvSpPr/>
      </dsp:nvSpPr>
      <dsp:spPr>
        <a:xfrm>
          <a:off x="3936528" y="683046"/>
          <a:ext cx="2495410" cy="1497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Inspect Data</a:t>
          </a:r>
        </a:p>
      </dsp:txBody>
      <dsp:txXfrm>
        <a:off x="3980381" y="726899"/>
        <a:ext cx="2407704" cy="1409540"/>
      </dsp:txXfrm>
    </dsp:sp>
    <dsp:sp modelId="{CD30024B-A6D2-4936-90BA-F0FC05D654F3}">
      <dsp:nvSpPr>
        <dsp:cNvPr id="0" name=""/>
        <dsp:cNvSpPr/>
      </dsp:nvSpPr>
      <dsp:spPr>
        <a:xfrm rot="21571391">
          <a:off x="6606466" y="1108652"/>
          <a:ext cx="420485" cy="618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6606468" y="1232949"/>
        <a:ext cx="294340" cy="371317"/>
      </dsp:txXfrm>
    </dsp:sp>
    <dsp:sp modelId="{17687C04-C24B-438A-B28A-67953992591A}">
      <dsp:nvSpPr>
        <dsp:cNvPr id="0" name=""/>
        <dsp:cNvSpPr/>
      </dsp:nvSpPr>
      <dsp:spPr>
        <a:xfrm>
          <a:off x="7225279" y="655676"/>
          <a:ext cx="2495410" cy="1497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 cleaning and Pre-processing</a:t>
          </a:r>
        </a:p>
      </dsp:txBody>
      <dsp:txXfrm>
        <a:off x="7269132" y="699529"/>
        <a:ext cx="2407704" cy="1409540"/>
      </dsp:txXfrm>
    </dsp:sp>
    <dsp:sp modelId="{598AB9E4-EF73-406B-8DA3-37A8D491EFFC}">
      <dsp:nvSpPr>
        <dsp:cNvPr id="0" name=""/>
        <dsp:cNvSpPr/>
      </dsp:nvSpPr>
      <dsp:spPr>
        <a:xfrm rot="10758546">
          <a:off x="6726010" y="3178031"/>
          <a:ext cx="416812" cy="618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10800000">
        <a:off x="6851049" y="3301049"/>
        <a:ext cx="291768" cy="371317"/>
      </dsp:txXfrm>
    </dsp:sp>
    <dsp:sp modelId="{9D1CBCB0-F77B-4E2E-8214-763A810446AB}">
      <dsp:nvSpPr>
        <dsp:cNvPr id="0" name=""/>
        <dsp:cNvSpPr/>
      </dsp:nvSpPr>
      <dsp:spPr>
        <a:xfrm>
          <a:off x="3700812" y="2498586"/>
          <a:ext cx="2934252" cy="202393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Train Models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- Simple 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-LSTM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-</a:t>
          </a:r>
          <a:r>
            <a:rPr lang="en-IN" sz="1600" kern="1200" dirty="0"/>
            <a:t>GRU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-RNN</a:t>
          </a:r>
        </a:p>
      </dsp:txBody>
      <dsp:txXfrm>
        <a:off x="3760091" y="2557865"/>
        <a:ext cx="2815694" cy="1905374"/>
      </dsp:txXfrm>
    </dsp:sp>
    <dsp:sp modelId="{3AEF310E-F23C-42B6-A56C-85D45698A12C}">
      <dsp:nvSpPr>
        <dsp:cNvPr id="0" name=""/>
        <dsp:cNvSpPr/>
      </dsp:nvSpPr>
      <dsp:spPr>
        <a:xfrm rot="10788011">
          <a:off x="3086977" y="3207623"/>
          <a:ext cx="433778" cy="618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 rot="10800000">
        <a:off x="3217110" y="3331168"/>
        <a:ext cx="303645" cy="371317"/>
      </dsp:txXfrm>
    </dsp:sp>
    <dsp:sp modelId="{2D6EFAF0-82E4-4F63-BE14-808DF2F6B4C5}">
      <dsp:nvSpPr>
        <dsp:cNvPr id="0" name=""/>
        <dsp:cNvSpPr/>
      </dsp:nvSpPr>
      <dsp:spPr>
        <a:xfrm>
          <a:off x="386957" y="2774252"/>
          <a:ext cx="2495410" cy="1497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Evaluate models and Results / Insights</a:t>
          </a:r>
        </a:p>
      </dsp:txBody>
      <dsp:txXfrm>
        <a:off x="430810" y="2818105"/>
        <a:ext cx="2407704" cy="1409540"/>
      </dsp:txXfrm>
    </dsp:sp>
    <dsp:sp modelId="{DAE6AA86-C860-454A-A67A-6CF7EB7E30AA}">
      <dsp:nvSpPr>
        <dsp:cNvPr id="0" name=""/>
        <dsp:cNvSpPr/>
      </dsp:nvSpPr>
      <dsp:spPr>
        <a:xfrm rot="5479746">
          <a:off x="8401631" y="2241891"/>
          <a:ext cx="514883" cy="618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8480655" y="2288451"/>
        <a:ext cx="360418" cy="371317"/>
      </dsp:txXfrm>
    </dsp:sp>
    <dsp:sp modelId="{647D0495-3DF0-4B9E-BD00-09BCBB717AE8}">
      <dsp:nvSpPr>
        <dsp:cNvPr id="0" name=""/>
        <dsp:cNvSpPr/>
      </dsp:nvSpPr>
      <dsp:spPr>
        <a:xfrm>
          <a:off x="7238630" y="2859595"/>
          <a:ext cx="2495410" cy="14972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7000"/>
                <a:satMod val="100000"/>
                <a:lumMod val="102000"/>
              </a:schemeClr>
            </a:gs>
            <a:gs pos="50000">
              <a:schemeClr val="accent2">
                <a:shade val="100000"/>
                <a:satMod val="103000"/>
                <a:lumMod val="100000"/>
              </a:schemeClr>
            </a:gs>
            <a:gs pos="100000">
              <a:schemeClr val="accent2"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Split Data</a:t>
          </a:r>
        </a:p>
      </dsp:txBody>
      <dsp:txXfrm>
        <a:off x="7282483" y="2903448"/>
        <a:ext cx="2407704" cy="1409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81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0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4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8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8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1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1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7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8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93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6F2BABA-5BE0-4F63-8D14-562CC56B5EA2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4CF6784-8C7C-42B8-BC5F-843FCC44FF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12B-259A-41B9-8AD6-FA80D1E8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IN" dirty="0"/>
              <a:t>Sentiment Analysis using deep </a:t>
            </a:r>
            <a:r>
              <a:rPr lang="en-IN"/>
              <a:t>learning models </a:t>
            </a:r>
            <a:r>
              <a:rPr lang="en-IN" dirty="0"/>
              <a:t>on Company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5C91-38C7-48C0-BFB1-1F3D2F8BC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7265" y="4164285"/>
            <a:ext cx="7085300" cy="1501409"/>
          </a:xfrm>
        </p:spPr>
        <p:txBody>
          <a:bodyPr>
            <a:normAutofit fontScale="40000" lnSpcReduction="20000"/>
          </a:bodyPr>
          <a:lstStyle/>
          <a:p>
            <a:r>
              <a:rPr lang="en-IN" sz="6500" dirty="0"/>
              <a:t>Social Network Mining</a:t>
            </a:r>
          </a:p>
          <a:p>
            <a:endParaRPr lang="en-IN" sz="3200" dirty="0"/>
          </a:p>
          <a:p>
            <a:r>
              <a:rPr lang="en-IN" sz="5000" dirty="0"/>
              <a:t>-Yesha Patel</a:t>
            </a:r>
          </a:p>
          <a:p>
            <a:r>
              <a:rPr lang="en-IN" sz="5000" dirty="0"/>
              <a:t>-000790164</a:t>
            </a:r>
          </a:p>
        </p:txBody>
      </p:sp>
    </p:spTree>
    <p:extLst>
      <p:ext uri="{BB962C8B-B14F-4D97-AF65-F5344CB8AC3E}">
        <p14:creationId xmlns:p14="http://schemas.microsoft.com/office/powerpoint/2010/main" val="2183313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C2D8-60CB-4536-B5A8-111C9426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through 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380A-7874-404B-AE3F-0A142C053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3908119" cy="34720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Simple neural network (86%)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0EDEA-767C-4D5C-84FB-4CB2918D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2638044"/>
            <a:ext cx="2581566" cy="34720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LSTM (86%)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7B1F7-94B0-4572-B18F-4D5F4314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59" y="3056965"/>
            <a:ext cx="4035673" cy="3339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B6BC33-6CE8-4D71-BB3D-DE04BB7B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970" y="2985247"/>
            <a:ext cx="4035672" cy="333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5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C2D8-60CB-4536-B5A8-111C9426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through 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380A-7874-404B-AE3F-0A142C053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3908119" cy="34720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GRU (67%)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0EDEA-767C-4D5C-84FB-4CB2918D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6" y="2638044"/>
            <a:ext cx="2581566" cy="34720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RNN (83%)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BD0A2-96DE-4D4B-A134-92BAE1D0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59" y="3056965"/>
            <a:ext cx="4035672" cy="3343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E0FB9-75BC-4B0A-B551-40F2DDADA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971" y="2985247"/>
            <a:ext cx="4035672" cy="33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5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BC68-E86B-48E5-8608-0C90B744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EB17-854D-48E1-B247-5E3AB13A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is not balanced so will balance dataset by using GPT2 model and add synthetic data into dataset. </a:t>
            </a:r>
          </a:p>
          <a:p>
            <a:r>
              <a:rPr lang="en-IN" dirty="0"/>
              <a:t>Will use more advance model models like BERT.</a:t>
            </a:r>
          </a:p>
          <a:p>
            <a:r>
              <a:rPr lang="en-IN" dirty="0"/>
              <a:t>Will try to deploy model.</a:t>
            </a:r>
          </a:p>
        </p:txBody>
      </p:sp>
    </p:spTree>
    <p:extLst>
      <p:ext uri="{BB962C8B-B14F-4D97-AF65-F5344CB8AC3E}">
        <p14:creationId xmlns:p14="http://schemas.microsoft.com/office/powerpoint/2010/main" val="337418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CE28-72C8-4214-9C88-1D59887F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316"/>
            <a:ext cx="10515600" cy="2073367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30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2C9C-269F-43DC-8719-EC5A71A6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51CB-F67E-497F-A88C-FBD66108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889" y="2700797"/>
            <a:ext cx="7729728" cy="3377273"/>
          </a:xfrm>
        </p:spPr>
        <p:txBody>
          <a:bodyPr/>
          <a:lstStyle/>
          <a:p>
            <a:r>
              <a:rPr lang="en-IN" dirty="0"/>
              <a:t>Objective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Data Cleaning and Pre-processing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Implementation</a:t>
            </a:r>
          </a:p>
          <a:p>
            <a:r>
              <a:rPr lang="en-IN" dirty="0"/>
              <a:t>Compare Results</a:t>
            </a:r>
          </a:p>
          <a:p>
            <a:r>
              <a:rPr lang="en-IN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347612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6AF7-60CE-4519-83F1-98090F82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7170-1EE7-410B-BB92-7515F821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is a Natural Language Processing (NLP) technique, which is used to analyze the sentiment or emotional tone of text.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 : The primary goal of this project is to build a deep learning-based sentiment analysis model to accurately classify sentiment in text data. By using natural language processing (NLP) techniques, the model aims to identify and predict the sentiment of user-generated content, such as reviews as either positive, neutral, or negative.</a:t>
            </a:r>
          </a:p>
        </p:txBody>
      </p:sp>
    </p:spTree>
    <p:extLst>
      <p:ext uri="{BB962C8B-B14F-4D97-AF65-F5344CB8AC3E}">
        <p14:creationId xmlns:p14="http://schemas.microsoft.com/office/powerpoint/2010/main" val="195152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811D-6FC8-4F34-9CEB-A9CF3E1A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63D5-EED3-4F60-A715-FB46520A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8091"/>
            <a:ext cx="5271248" cy="2572278"/>
          </a:xfrm>
        </p:spPr>
        <p:txBody>
          <a:bodyPr>
            <a:normAutofit fontScale="92500"/>
          </a:bodyPr>
          <a:lstStyle/>
          <a:p>
            <a:r>
              <a:rPr lang="en-IN" dirty="0"/>
              <a:t>My dataset is </a:t>
            </a:r>
            <a:r>
              <a:rPr lang="en-IN" b="1" dirty="0"/>
              <a:t>Sentiment Analysis - Company Reviews</a:t>
            </a:r>
            <a:r>
              <a:rPr lang="en-IN" dirty="0"/>
              <a:t>, which collected from Kaggle.</a:t>
            </a:r>
          </a:p>
          <a:p>
            <a:r>
              <a:rPr lang="en-IN" dirty="0"/>
              <a:t>This dataset is collection of different company reviews which is human generated as opinion or review.</a:t>
            </a:r>
          </a:p>
          <a:p>
            <a:r>
              <a:rPr lang="en-IN" dirty="0"/>
              <a:t>This dataset have main 5 labels which are ratings from 1 to 5.</a:t>
            </a:r>
          </a:p>
          <a:p>
            <a:r>
              <a:rPr lang="en-IN" dirty="0"/>
              <a:t>1 : Very negative, 2 : negative, 3 : neutral, 4 : positive, 5 : very positive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756D4-344D-4AA4-9E4B-F2A05B75A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848" y="2723601"/>
            <a:ext cx="4890247" cy="257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8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2401-7B7E-4CB1-AD24-1AB2C9C2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382BAB-06E9-4619-AD62-38EC2D3D124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7007" y="2638425"/>
            <a:ext cx="4020249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02AF-0431-475B-9C3B-BD59636FA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8315" y="3307976"/>
            <a:ext cx="4270247" cy="1188720"/>
          </a:xfrm>
        </p:spPr>
        <p:txBody>
          <a:bodyPr/>
          <a:lstStyle/>
          <a:p>
            <a:r>
              <a:rPr lang="en-IN" dirty="0"/>
              <a:t>In this dataset, data is not distributed equally, rating 1 and 5 many data as compared to rating 2, 3, and 4.</a:t>
            </a:r>
          </a:p>
        </p:txBody>
      </p:sp>
    </p:spTree>
    <p:extLst>
      <p:ext uri="{BB962C8B-B14F-4D97-AF65-F5344CB8AC3E}">
        <p14:creationId xmlns:p14="http://schemas.microsoft.com/office/powerpoint/2010/main" val="99709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9779-ABF7-4A56-9801-325FF2ED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A55A-D71E-46EE-92F5-D045E6FD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33244"/>
            <a:ext cx="7729728" cy="3852403"/>
          </a:xfrm>
        </p:spPr>
        <p:txBody>
          <a:bodyPr>
            <a:normAutofit/>
          </a:bodyPr>
          <a:lstStyle/>
          <a:p>
            <a:r>
              <a:rPr lang="en-IN" dirty="0"/>
              <a:t>Data Cleaning Steps:</a:t>
            </a:r>
          </a:p>
          <a:p>
            <a:pPr marL="514350" indent="-514350">
              <a:buAutoNum type="arabicPeriod"/>
            </a:pPr>
            <a:r>
              <a:rPr lang="en-IN" dirty="0"/>
              <a:t>First, checked missing values.</a:t>
            </a:r>
          </a:p>
          <a:p>
            <a:pPr marL="514350" indent="-514350">
              <a:buAutoNum type="arabicPeriod"/>
            </a:pPr>
            <a:r>
              <a:rPr lang="en-IN" dirty="0"/>
              <a:t>Handled missing values</a:t>
            </a:r>
          </a:p>
          <a:p>
            <a:pPr marL="514350" indent="-514350">
              <a:buAutoNum type="arabicPeriod"/>
            </a:pPr>
            <a:r>
              <a:rPr lang="en-IN" dirty="0"/>
              <a:t>Text Cleaning ( e.g., remove html tags, punctuations, single character, double spaces)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Data Pre-processing Steps:</a:t>
            </a:r>
          </a:p>
          <a:p>
            <a:pPr marL="514350" indent="-514350">
              <a:buAutoNum type="arabicPeriod"/>
            </a:pPr>
            <a:r>
              <a:rPr lang="en-IN" dirty="0"/>
              <a:t>Converted rating into numeric values and then into categorical text form.</a:t>
            </a:r>
          </a:p>
          <a:p>
            <a:pPr marL="514350" indent="-514350">
              <a:buAutoNum type="arabicPeriod"/>
            </a:pPr>
            <a:r>
              <a:rPr lang="en-IN" dirty="0"/>
              <a:t>Tokenize data</a:t>
            </a:r>
          </a:p>
          <a:p>
            <a:pPr marL="514350" indent="-514350">
              <a:buAutoNum type="arabicPeriod"/>
            </a:pPr>
            <a:r>
              <a:rPr lang="en-IN" dirty="0"/>
              <a:t>Added embedding vector file for words.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697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8383-C5CC-4707-8785-07DFAE38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C6D0-119A-49C8-A116-B9F18AAE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375647"/>
            <a:ext cx="7916911" cy="390861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Data Collection: Dataset Collected from the Kaggle.</a:t>
            </a:r>
          </a:p>
          <a:p>
            <a:pPr>
              <a:lnSpc>
                <a:spcPct val="120000"/>
              </a:lnSpc>
            </a:pPr>
            <a:r>
              <a:rPr lang="en-US" dirty="0"/>
              <a:t>Preprocessing: Data cleaning, Tokenization, and vector file for words</a:t>
            </a:r>
          </a:p>
          <a:p>
            <a:pPr>
              <a:lnSpc>
                <a:spcPct val="120000"/>
              </a:lnSpc>
            </a:pPr>
            <a:r>
              <a:rPr lang="en-US" dirty="0"/>
              <a:t>Experimental Design:  Trained Simple Neural Network, LSTM, GRU, RNN models.</a:t>
            </a:r>
          </a:p>
          <a:p>
            <a:pPr>
              <a:lnSpc>
                <a:spcPct val="120000"/>
              </a:lnSpc>
            </a:pPr>
            <a:r>
              <a:rPr lang="en-US" dirty="0"/>
              <a:t>Evaluation Metrics:  Accuracy, Precision, Recall, and F1-Score and confusion metrics were used to measure model performance.</a:t>
            </a:r>
          </a:p>
          <a:p>
            <a:pPr>
              <a:lnSpc>
                <a:spcPct val="120000"/>
              </a:lnSpc>
            </a:pPr>
            <a:r>
              <a:rPr lang="en-US" dirty="0"/>
              <a:t>Tools: Google Colab for implementation, Python libraries (NumPy, pandas, scikit-learn, TensorFlow).</a:t>
            </a:r>
          </a:p>
          <a:p>
            <a:pPr>
              <a:lnSpc>
                <a:spcPct val="120000"/>
              </a:lnSpc>
            </a:pPr>
            <a:r>
              <a:rPr lang="en-US" dirty="0"/>
              <a:t>Justification: Used different neural network models to compare results and get know that which model works good for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268333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3558-8045-4DD8-BD3F-1846C79F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383" y="523613"/>
            <a:ext cx="7729728" cy="118872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56C0-43D3-410C-8D35-FD998024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4639333"/>
          </a:xfrm>
        </p:spPr>
        <p:txBody>
          <a:bodyPr/>
          <a:lstStyle/>
          <a:p>
            <a:r>
              <a:rPr lang="en-IN" dirty="0"/>
              <a:t>In this project, I used 4 models which are simple Neural Network, Long Short Term Memory (LSTM), Gated Recurrent Unit (GRU), and Recurrent Neural Network (RNN).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E2B2CCC-EE9C-423E-922F-C02A33681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248965"/>
              </p:ext>
            </p:extLst>
          </p:nvPr>
        </p:nvGraphicFramePr>
        <p:xfrm>
          <a:off x="1237129" y="2160494"/>
          <a:ext cx="10040471" cy="452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74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E1CD-8F15-4E53-B58C-9F1DA2F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C8DE-A132-4993-90FC-E887CAC1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310396"/>
            <a:ext cx="3784182" cy="3101983"/>
          </a:xfrm>
        </p:spPr>
        <p:txBody>
          <a:bodyPr/>
          <a:lstStyle/>
          <a:p>
            <a:r>
              <a:rPr lang="en-IN" dirty="0"/>
              <a:t>From the results we can analyse that GRU model is not working well in this sentiment analysis</a:t>
            </a:r>
          </a:p>
          <a:p>
            <a:r>
              <a:rPr lang="en-IN" dirty="0"/>
              <a:t>Simple neural network overall working well.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7D1BF-C770-4014-B015-0181B32B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744" y="2344934"/>
            <a:ext cx="4184418" cy="41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99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582</TotalTime>
  <Words>524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Sentiment Analysis using deep learning models on Company Reviews</vt:lpstr>
      <vt:lpstr>Topics</vt:lpstr>
      <vt:lpstr>Sentiment Analysis</vt:lpstr>
      <vt:lpstr>Dataset</vt:lpstr>
      <vt:lpstr>Continued..</vt:lpstr>
      <vt:lpstr>Data Cleaning and Pre-processing</vt:lpstr>
      <vt:lpstr>Methodology</vt:lpstr>
      <vt:lpstr>Implementation</vt:lpstr>
      <vt:lpstr>Results</vt:lpstr>
      <vt:lpstr>Evaluation through confusion matrix</vt:lpstr>
      <vt:lpstr>Evaluation through confusion matrix</vt:lpstr>
      <vt:lpstr>Future works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Company Reviews</dc:title>
  <dc:creator>Yesha Patel</dc:creator>
  <cp:lastModifiedBy>Yesha Patel</cp:lastModifiedBy>
  <cp:revision>29</cp:revision>
  <dcterms:created xsi:type="dcterms:W3CDTF">2024-11-20T22:57:01Z</dcterms:created>
  <dcterms:modified xsi:type="dcterms:W3CDTF">2024-12-13T19:48:58Z</dcterms:modified>
</cp:coreProperties>
</file>