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0DF69-67CC-5C50-52AA-164AC0F8E765}" v="12" dt="2025-01-29T14:02:16.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86" y="-96"/>
      </p:cViewPr>
      <p:guideLst>
        <p:guide orient="horz" pos="2160"/>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F46DC1-9C73-CB46-AF92-BF185580EB62}"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46DC1-9C73-CB46-AF92-BF185580EB62}"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46DC1-9C73-CB46-AF92-BF185580EB62}"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46DC1-9C73-CB46-AF92-BF185580EB62}"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46DC1-9C73-CB46-AF92-BF185580EB62}"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F46DC1-9C73-CB46-AF92-BF185580EB62}"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F46DC1-9C73-CB46-AF92-BF185580EB62}"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F46DC1-9C73-CB46-AF92-BF185580EB62}"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46DC1-9C73-CB46-AF92-BF185580EB62}"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46DC1-9C73-CB46-AF92-BF185580EB62}"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46DC1-9C73-CB46-AF92-BF185580EB62}"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67C83-89BA-4B4A-A575-7A5EAEAB97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46DC1-9C73-CB46-AF92-BF185580EB62}" type="datetimeFigureOut">
              <a:rPr lang="en-US" smtClean="0"/>
              <a:t>1/29/2025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67C83-89BA-4B4A-A575-7A5EAEAB97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8425" y="527191"/>
            <a:ext cx="10209530" cy="1318895"/>
          </a:xfrm>
        </p:spPr>
        <p:txBody>
          <a:bodyPr>
            <a:noAutofit/>
          </a:bodyPr>
          <a:lstStyle/>
          <a:p>
            <a:r>
              <a:rPr lang="en-IN" altLang="en-US" sz="3900" dirty="0">
                <a:solidFill>
                  <a:schemeClr val="tx1"/>
                </a:solidFill>
                <a:latin typeface="Bahnschrift" panose="020B0502040204020203" charset="0"/>
                <a:cs typeface="Bahnschrift" panose="020B0502040204020203" charset="0"/>
              </a:rPr>
              <a:t>Machine learning project </a:t>
            </a:r>
            <a:r>
              <a:rPr lang="en-US" altLang="en-IN" sz="3900" dirty="0">
                <a:solidFill>
                  <a:schemeClr val="tx1"/>
                </a:solidFill>
                <a:latin typeface="Bahnschrift" panose="020B0502040204020203" charset="0"/>
                <a:cs typeface="Bahnschrift" panose="020B0502040204020203" charset="0"/>
              </a:rPr>
              <a:t>on average fuel consumption in vehicles</a:t>
            </a:r>
          </a:p>
        </p:txBody>
      </p:sp>
      <p:sp>
        <p:nvSpPr>
          <p:cNvPr id="10" name="Rectangles 9"/>
          <p:cNvSpPr/>
          <p:nvPr/>
        </p:nvSpPr>
        <p:spPr>
          <a:xfrm>
            <a:off x="302260" y="0"/>
            <a:ext cx="12084685" cy="2046605"/>
          </a:xfrm>
          <a:prstGeom prst="rect">
            <a:avLst/>
          </a:prstGeom>
          <a:noFill/>
          <a:ln>
            <a:noFill/>
          </a:ln>
        </p:spPr>
        <p:txBody>
          <a:bodyPr wrap="none" lIns="91440" tIns="45720" rIns="91440" bIns="45720" rtlCol="0" anchor="t">
            <a:noAutofit/>
          </a:bodyPr>
          <a:lstStyle/>
          <a:p>
            <a:pPr algn="ctr"/>
            <a:endParaRPr lang="en-US" altLang="zh-CN" sz="4400" b="1" dirty="0">
              <a:ln/>
              <a:solidFill>
                <a:schemeClr val="accent1"/>
              </a:solidFill>
              <a:effectLst>
                <a:outerShdw blurRad="38100" dist="25400" dir="5400000" algn="ctr" rotWithShape="0">
                  <a:srgbClr val="6E747A">
                    <a:alpha val="43000"/>
                  </a:srgbClr>
                </a:outerShdw>
              </a:effectLst>
              <a:ea typeface="等线"/>
              <a:cs typeface="Calibri"/>
            </a:endParaRPr>
          </a:p>
        </p:txBody>
      </p:sp>
      <p:pic>
        <p:nvPicPr>
          <p:cNvPr id="11" name="Picture 10"/>
          <p:cNvPicPr>
            <a:picLocks noChangeAspect="1"/>
          </p:cNvPicPr>
          <p:nvPr/>
        </p:nvPicPr>
        <p:blipFill>
          <a:blip r:embed="rId2"/>
          <a:stretch>
            <a:fillRect/>
          </a:stretch>
        </p:blipFill>
        <p:spPr>
          <a:xfrm>
            <a:off x="4189872" y="2370949"/>
            <a:ext cx="4566920" cy="2665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430" y="385445"/>
            <a:ext cx="10109200" cy="676910"/>
          </a:xfrm>
        </p:spPr>
        <p:txBody>
          <a:bodyPr>
            <a:normAutofit/>
          </a:bodyPr>
          <a:lstStyle/>
          <a:p>
            <a:r>
              <a:rPr lang="en-IN" altLang="en-US" sz="3110">
                <a:latin typeface="Arial Black" panose="020B0A04020102020204" charset="0"/>
                <a:cs typeface="Arial Black" panose="020B0A04020102020204" charset="0"/>
              </a:rPr>
              <a:t>  INTRODUCTION</a:t>
            </a:r>
          </a:p>
        </p:txBody>
      </p:sp>
      <p:sp>
        <p:nvSpPr>
          <p:cNvPr id="3" name="Content Placeholder 2"/>
          <p:cNvSpPr>
            <a:spLocks noGrp="1"/>
          </p:cNvSpPr>
          <p:nvPr>
            <p:ph idx="1"/>
          </p:nvPr>
        </p:nvSpPr>
        <p:spPr>
          <a:xfrm>
            <a:off x="838200" y="1185545"/>
            <a:ext cx="10515600" cy="4991735"/>
          </a:xfrm>
        </p:spPr>
        <p:txBody>
          <a:bodyPr>
            <a:noAutofit/>
          </a:bodyPr>
          <a:lstStyle/>
          <a:p>
            <a:r>
              <a:rPr lang="en-US" sz="2400">
                <a:latin typeface="Bahnschrift" panose="020B0502040204020203" charset="0"/>
                <a:cs typeface="Bahnschrift" panose="020B0502040204020203" charset="0"/>
              </a:rPr>
              <a:t>This </a:t>
            </a:r>
            <a:r>
              <a:rPr lang="en-US" sz="2000">
                <a:latin typeface="Bahnschrift" panose="020B0502040204020203" charset="0"/>
                <a:cs typeface="Bahnschrift" panose="020B0502040204020203" charset="0"/>
              </a:rPr>
              <a:t>project aims to develop a machine learning model for predicting the average fuel consumption of vehicles based on various features. The dataset used comprises information such as vehicle </a:t>
            </a:r>
            <a:r>
              <a:rPr lang="en-IN" altLang="en-US" sz="2000">
                <a:latin typeface="Bahnschrift" panose="020B0502040204020203" charset="0"/>
                <a:cs typeface="Bahnschrift" panose="020B0502040204020203" charset="0"/>
              </a:rPr>
              <a:t>design</a:t>
            </a:r>
            <a:r>
              <a:rPr lang="en-US" sz="2000">
                <a:latin typeface="Bahnschrift" panose="020B0502040204020203" charset="0"/>
                <a:cs typeface="Bahnschrift" panose="020B0502040204020203" charset="0"/>
              </a:rPr>
              <a:t>, model, year, engine size, weight, transmission type, fuel type, mileage, and other relevant factors. After preprocessing the data and conducting exploratory data analysis, including visualizing correlations and patterns, we employ feature engineering techniques to enhance model performance.</a:t>
            </a:r>
          </a:p>
          <a:p>
            <a:endParaRPr lang="en-US" sz="2000">
              <a:latin typeface="Bahnschrift" panose="020B0502040204020203" charset="0"/>
              <a:cs typeface="Bahnschrift" panose="020B0502040204020203" charset="0"/>
            </a:endParaRPr>
          </a:p>
          <a:p>
            <a:pPr algn="just"/>
            <a:r>
              <a:rPr lang="en-US" sz="2000">
                <a:latin typeface="Bahnschrift" panose="020B0502040204020203" charset="0"/>
                <a:cs typeface="Bahnschrift" panose="020B0502040204020203" charset="0"/>
              </a:rPr>
              <a:t>Several machine learning algorithms, including linear regression, decision trees, random forests, gradient boosting, and neural networks, are evaluated and compared using appropriate metrics such as mean squared error and mean absolute error. Hyperparameter tuning is employed to optimize the chosen model's performance.</a:t>
            </a:r>
          </a:p>
          <a:p>
            <a:endParaRPr lang="en-US" sz="2000">
              <a:latin typeface="Bahnschrift" panose="020B0502040204020203" charset="0"/>
              <a:cs typeface="Bahnschrift" panose="020B0502040204020203" charset="0"/>
            </a:endParaRPr>
          </a:p>
          <a:p>
            <a:r>
              <a:rPr lang="en-US" sz="2000">
                <a:latin typeface="Bahnschrift" panose="020B0502040204020203" charset="0"/>
                <a:cs typeface="Bahnschrift" panose="020B0502040204020203" charset="0"/>
              </a:rPr>
              <a:t>The trained model not only provides accurate predictions of average fuel consumption but also offers insights into the factors that significantly influence fuel efficiency in vehicles. This project serves as a valuable tool for vehicle manufacturers, policymakers, and consumers to make informed decisions about vehicle design, usage patterns, and environmental impact, ultimately contributing to more sustainable transportation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normAutofit/>
          </a:bodyPr>
          <a:lstStyle/>
          <a:p>
            <a:pPr algn="ctr"/>
            <a:r>
              <a:rPr lang="en-IN" sz="3200" b="1" dirty="0">
                <a:solidFill>
                  <a:schemeClr val="bg2">
                    <a:lumMod val="10000"/>
                  </a:schemeClr>
                </a:solidFill>
                <a:latin typeface="Arial Black" panose="020B0A04020102020204" charset="0"/>
                <a:ea typeface="Aptos Black" panose="02000000000000000000" pitchFamily="2" charset="0"/>
                <a:cs typeface="Arial Black" panose="020B0A04020102020204" charset="0"/>
              </a:rPr>
              <a:t>ABSTRACT</a:t>
            </a:r>
            <a:endParaRPr lang="en-US" sz="3200" b="1" dirty="0">
              <a:solidFill>
                <a:schemeClr val="bg2">
                  <a:lumMod val="10000"/>
                </a:schemeClr>
              </a:solidFill>
              <a:latin typeface="Arial Black" panose="020B0A04020102020204" charset="0"/>
              <a:ea typeface="Aptos Black" panose="02000000000000000000" pitchFamily="2" charset="0"/>
              <a:cs typeface="Arial Black" panose="020B0A04020102020204" charset="0"/>
            </a:endParaRPr>
          </a:p>
        </p:txBody>
      </p:sp>
      <p:sp>
        <p:nvSpPr>
          <p:cNvPr id="3" name="Content Placeholder 2"/>
          <p:cNvSpPr>
            <a:spLocks noGrp="1"/>
          </p:cNvSpPr>
          <p:nvPr>
            <p:ph idx="1"/>
          </p:nvPr>
        </p:nvSpPr>
        <p:spPr>
          <a:xfrm>
            <a:off x="838835" y="1333500"/>
            <a:ext cx="10832465" cy="3224530"/>
          </a:xfrm>
        </p:spPr>
        <p:txBody>
          <a:bodyPr>
            <a:noAutofit/>
          </a:bodyPr>
          <a:lstStyle/>
          <a:p>
            <a:r>
              <a:rPr lang="en-IN" sz="2400" i="0" dirty="0">
                <a:solidFill>
                  <a:srgbClr val="202122"/>
                </a:solidFill>
                <a:effectLst/>
                <a:highlight>
                  <a:srgbClr val="FFFFFF"/>
                </a:highlight>
                <a:latin typeface="Bahnschrift" panose="020B0502040204020203" charset="0"/>
                <a:cs typeface="Bahnschrift" panose="020B0502040204020203" charset="0"/>
              </a:rPr>
              <a:t>This study proposes a machine learning approach to predict average fuel consumption in vehicles. With the rising demand for fuel-efficient transportation and the imperative to reduce carbon emissions, accurately estimating fuel consumption is crucial. </a:t>
            </a:r>
          </a:p>
          <a:p>
            <a:r>
              <a:rPr lang="en-IN" sz="2400" i="0" dirty="0">
                <a:solidFill>
                  <a:srgbClr val="202122"/>
                </a:solidFill>
                <a:effectLst/>
                <a:highlight>
                  <a:srgbClr val="FFFFFF"/>
                </a:highlight>
                <a:latin typeface="Bahnschrift" panose="020B0502040204020203" charset="0"/>
                <a:cs typeface="Bahnschrift" panose="020B0502040204020203" charset="0"/>
              </a:rPr>
              <a:t>Leveraging a data set comprising vehicle specifications and driving conditions, various machine learning algorithms are employed, including regression-based models such as Linear Regression, Decision Trees, Random Forests, and Gradient Boosting. Feature engineering techniques are applied to extract relevant information, including engine size, vehicle weight, transmission type, and driving patterns.</a:t>
            </a:r>
          </a:p>
          <a:p>
            <a:r>
              <a:rPr lang="en-IN" sz="2400" i="0" dirty="0">
                <a:solidFill>
                  <a:srgbClr val="202122"/>
                </a:solidFill>
                <a:effectLst/>
                <a:highlight>
                  <a:srgbClr val="FFFFFF"/>
                </a:highlight>
                <a:latin typeface="Bahnschrift" panose="020B0502040204020203" charset="0"/>
                <a:cs typeface="Bahnschrift" panose="020B0502040204020203" charset="0"/>
              </a:rPr>
              <a:t> The performance of each model is evaluated using metrics such as Mean Absolute Error (MAE) and Root Mean Squared Error (RMSE). Experimental results demonstrate the efficacy of the proposed models in accurately predicting average fuel consumption, thereby aiding in optimizing vehicle design and promoting sustainable transportation practices.</a:t>
            </a:r>
          </a:p>
          <a:p>
            <a:pPr marL="0" indent="0">
              <a:buNone/>
            </a:pPr>
            <a:endParaRPr lang="en-IN" sz="2400" i="0" dirty="0">
              <a:solidFill>
                <a:srgbClr val="202122"/>
              </a:solidFill>
              <a:effectLst/>
              <a:highlight>
                <a:srgbClr val="FFFFFF"/>
              </a:highlight>
              <a:latin typeface="Bahnschrift" panose="020B0502040204020203" charset="0"/>
              <a:cs typeface="Bahnschrift" panose="020B0502040204020203"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1686"/>
            <a:ext cx="10515600" cy="4995277"/>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800" b="1" dirty="0"/>
              <a:t>Queries ??</a:t>
            </a:r>
            <a:endParaRPr lang="en-IN"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599" y="2260920"/>
            <a:ext cx="10515600" cy="1748372"/>
          </a:xfrm>
        </p:spPr>
        <p:txBody>
          <a:bodyPr>
            <a:normAutofit lnSpcReduction="10000"/>
          </a:bodyPr>
          <a:lstStyle/>
          <a:p>
            <a:pPr algn="ctr">
              <a:buNone/>
            </a:pPr>
            <a:endParaRPr lang="en-IN" sz="6000" dirty="0">
              <a:latin typeface="Times New Roman" panose="02020603050405020304" pitchFamily="18" charset="0"/>
              <a:ea typeface="ADLaM Display" panose="02000000000000000000" pitchFamily="2" charset="0"/>
              <a:cs typeface="Times New Roman" panose="02020603050405020304" pitchFamily="18" charset="0"/>
            </a:endParaRPr>
          </a:p>
          <a:p>
            <a:pPr algn="ctr">
              <a:buNone/>
            </a:pPr>
            <a:r>
              <a:rPr lang="en-IN" sz="6000" dirty="0">
                <a:latin typeface="Times New Roman" panose="02020603050405020304" pitchFamily="18" charset="0"/>
                <a:ea typeface="ADLaM Display" panose="02000000000000000000" pitchFamily="2" charset="0"/>
                <a:cs typeface="Times New Roman" panose="02020603050405020304" pitchFamily="18" charset="0"/>
              </a:rPr>
              <a:t>Thank you </a:t>
            </a:r>
            <a:endParaRPr lang="en-US" sz="6000" dirty="0">
              <a:latin typeface="Times New Roman" panose="02020603050405020304" pitchFamily="18" charset="0"/>
              <a:ea typeface="ADLaM Display" panose="02000000000000000000" pitchFamily="2" charset="0"/>
              <a:cs typeface="Times New Roman" panose="02020603050405020304" pitchFamily="18" charset="0"/>
            </a:endParaRPr>
          </a:p>
        </p:txBody>
      </p:sp>
      <p:sp>
        <p:nvSpPr>
          <p:cNvPr id="8" name="TextBox 7"/>
          <p:cNvSpPr txBox="1"/>
          <p:nvPr/>
        </p:nvSpPr>
        <p:spPr>
          <a:xfrm>
            <a:off x="1583763" y="2962836"/>
            <a:ext cx="866589" cy="466164"/>
          </a:xfrm>
          <a:prstGeom prst="rect">
            <a:avLst/>
          </a:prstGeom>
          <a:noFill/>
        </p:spPr>
        <p:txBody>
          <a:bodyPr wrap="square" rtlCol="0">
            <a:spAutoFit/>
          </a:bodyPr>
          <a:lstStyle/>
          <a:p>
            <a:pPr algn="l"/>
            <a:endParaRPr lang="en-US" dirty="0"/>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2522</Words>
  <Application>Microsoft Office PowerPoint</Application>
  <PresentationFormat>Widescreen</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  INTRODUCTION</vt:lpstr>
      <vt:lpstr>ABSTRACT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ENGINEERING COLLEGE</dc:title>
  <dc:creator>919652252665</dc:creator>
  <cp:lastModifiedBy>Akhil Danolla</cp:lastModifiedBy>
  <cp:revision>22</cp:revision>
  <dcterms:created xsi:type="dcterms:W3CDTF">2024-04-22T01:11:00Z</dcterms:created>
  <dcterms:modified xsi:type="dcterms:W3CDTF">2025-01-29T14:02:51Z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47F16953842C4C69823A18B8A72C11EB_13</vt:lpwstr>
  </property>
  <property fmtid="{D5CDD505-2E9C-101B-9397-08002B2CF9AE}" pid="3" name="KSOProductBuildVer">
    <vt:lpwstr>1033-12.2.0.13489</vt:lpwstr>
  </property>
</Properties>
</file>