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8.xml" ContentType="application/vnd.openxmlformats-officedocument.themeOverr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70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6" r:id="rId12"/>
    <p:sldId id="271" r:id="rId13"/>
    <p:sldId id="268" r:id="rId14"/>
    <p:sldId id="272" r:id="rId15"/>
    <p:sldId id="274" r:id="rId16"/>
    <p:sldId id="269" r:id="rId17"/>
    <p:sldId id="276" r:id="rId18"/>
    <p:sldId id="275" r:id="rId19"/>
    <p:sldId id="277" r:id="rId20"/>
    <p:sldId id="27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280" autoAdjust="0"/>
  </p:normalViewPr>
  <p:slideViewPr>
    <p:cSldViewPr snapToGrid="0">
      <p:cViewPr>
        <p:scale>
          <a:sx n="66" d="100"/>
          <a:sy n="66" d="100"/>
        </p:scale>
        <p:origin x="900" y="114"/>
      </p:cViewPr>
      <p:guideLst/>
    </p:cSldViewPr>
  </p:slideViewPr>
  <p:outlineViewPr>
    <p:cViewPr>
      <p:scale>
        <a:sx n="33" d="100"/>
        <a:sy n="33" d="100"/>
      </p:scale>
      <p:origin x="0" y="-344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Users Covered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Users Covered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Sheet1!$A$2:$A$6</c:f>
              <c:numCache>
                <c:formatCode>0%</c:formatCode>
                <c:ptCount val="5"/>
                <c:pt idx="0">
                  <c:v>0.5</c:v>
                </c:pt>
                <c:pt idx="1">
                  <c:v>0.75</c:v>
                </c:pt>
                <c:pt idx="2">
                  <c:v>1</c:v>
                </c:pt>
                <c:pt idx="3">
                  <c:v>1.5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242</c:v>
                </c:pt>
                <c:pt idx="1">
                  <c:v>304</c:v>
                </c:pt>
                <c:pt idx="2">
                  <c:v>328</c:v>
                </c:pt>
                <c:pt idx="3">
                  <c:v>346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506-4288-85B3-5201D31ABA3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26723224"/>
        <c:axId val="326725520"/>
      </c:barChart>
      <c:catAx>
        <c:axId val="326723224"/>
        <c:scaling>
          <c:orientation val="minMax"/>
        </c:scaling>
        <c:delete val="0"/>
        <c:axPos val="b"/>
        <c:numFmt formatCode="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6725520"/>
        <c:crosses val="autoZero"/>
        <c:auto val="1"/>
        <c:lblAlgn val="ctr"/>
        <c:lblOffset val="100"/>
        <c:noMultiLvlLbl val="0"/>
      </c:catAx>
      <c:valAx>
        <c:axId val="3267255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67232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Time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0%</c:formatCode>
                <c:ptCount val="4"/>
                <c:pt idx="0">
                  <c:v>0.5</c:v>
                </c:pt>
                <c:pt idx="1">
                  <c:v>0.75</c:v>
                </c:pt>
                <c:pt idx="2">
                  <c:v>1</c:v>
                </c:pt>
                <c:pt idx="3">
                  <c:v>1.5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0.87</c:v>
                </c:pt>
                <c:pt idx="1">
                  <c:v>10.51</c:v>
                </c:pt>
                <c:pt idx="2">
                  <c:v>14.27</c:v>
                </c:pt>
                <c:pt idx="3">
                  <c:v>20.85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E1B-4DD9-8E58-AD761A246E3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47415752"/>
        <c:axId val="247418704"/>
      </c:barChart>
      <c:catAx>
        <c:axId val="247415752"/>
        <c:scaling>
          <c:orientation val="minMax"/>
        </c:scaling>
        <c:delete val="0"/>
        <c:axPos val="b"/>
        <c:numFmt formatCode="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7418704"/>
        <c:crosses val="autoZero"/>
        <c:auto val="1"/>
        <c:lblAlgn val="ctr"/>
        <c:lblOffset val="100"/>
        <c:noMultiLvlLbl val="0"/>
      </c:catAx>
      <c:valAx>
        <c:axId val="2474187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74157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852D2C-69EA-4C72-AD8C-CCCC3A309C39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7A6A7A-6070-4910-86A0-E82738CA8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3702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7A6A7A-6070-4910-86A0-E82738CA815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9753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7A6A7A-6070-4910-86A0-E82738CA815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7482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7A6A7A-6070-4910-86A0-E82738CA815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139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DFD11-B324-4C41-818E-D5A2EF2CE45F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C29C2-245B-47DF-9A63-70F0D5867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224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DFD11-B324-4C41-818E-D5A2EF2CE45F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C29C2-245B-47DF-9A63-70F0D5867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89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DFD11-B324-4C41-818E-D5A2EF2CE45F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C29C2-245B-47DF-9A63-70F0D5867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545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DFD11-B324-4C41-818E-D5A2EF2CE45F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C29C2-245B-47DF-9A63-70F0D5867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456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DFD11-B324-4C41-818E-D5A2EF2CE45F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C29C2-245B-47DF-9A63-70F0D5867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733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DFD11-B324-4C41-818E-D5A2EF2CE45F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C29C2-245B-47DF-9A63-70F0D5867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403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DFD11-B324-4C41-818E-D5A2EF2CE45F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C29C2-245B-47DF-9A63-70F0D5867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233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DFD11-B324-4C41-818E-D5A2EF2CE45F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C29C2-245B-47DF-9A63-70F0D5867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346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DFD11-B324-4C41-818E-D5A2EF2CE45F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C29C2-245B-47DF-9A63-70F0D5867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41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DFD11-B324-4C41-818E-D5A2EF2CE45F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C29C2-245B-47DF-9A63-70F0D5867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702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DFD11-B324-4C41-818E-D5A2EF2CE45F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C29C2-245B-47DF-9A63-70F0D5867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834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5DFD11-B324-4C41-818E-D5A2EF2CE45F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FC29C2-245B-47DF-9A63-70F0D5867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418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eshbash/Budger-Optimization-OSN-Ads" TargetMode="External"/><Relationship Id="rId2" Type="http://schemas.openxmlformats.org/officeDocument/2006/relationships/hyperlink" Target="https://www.facebook.com/advertising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Rectangle 102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1026" name="Picture 2" descr="http://soshable.com/wp-content/uploads/2011/03/Facebook-World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08" r="43254" b="9091"/>
          <a:stretch/>
        </p:blipFill>
        <p:spPr bwMode="auto">
          <a:xfrm>
            <a:off x="4818888" y="-30813"/>
            <a:ext cx="7373112" cy="6857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Freeform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51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52" y="-479"/>
            <a:ext cx="8078052" cy="6858478"/>
          </a:xfrm>
          <a:custGeom>
            <a:avLst/>
            <a:gdLst>
              <a:gd name="connsiteX0" fmla="*/ 0 w 8078052"/>
              <a:gd name="connsiteY0" fmla="*/ 0 h 6858478"/>
              <a:gd name="connsiteX1" fmla="*/ 3829872 w 8078052"/>
              <a:gd name="connsiteY1" fmla="*/ 0 h 6858478"/>
              <a:gd name="connsiteX2" fmla="*/ 4896100 w 8078052"/>
              <a:gd name="connsiteY2" fmla="*/ 0 h 6858478"/>
              <a:gd name="connsiteX3" fmla="*/ 4901677 w 8078052"/>
              <a:gd name="connsiteY3" fmla="*/ 0 h 6858478"/>
              <a:gd name="connsiteX4" fmla="*/ 8078052 w 8078052"/>
              <a:gd name="connsiteY4" fmla="*/ 6858478 h 6858478"/>
              <a:gd name="connsiteX5" fmla="*/ 653497 w 8078052"/>
              <a:gd name="connsiteY5" fmla="*/ 6858478 h 6858478"/>
              <a:gd name="connsiteX6" fmla="*/ 653757 w 8078052"/>
              <a:gd name="connsiteY6" fmla="*/ 6857916 h 6858478"/>
              <a:gd name="connsiteX7" fmla="*/ 0 w 8078052"/>
              <a:gd name="connsiteY7" fmla="*/ 6857916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2" h="6858478">
                <a:moveTo>
                  <a:pt x="0" y="0"/>
                </a:moveTo>
                <a:lnTo>
                  <a:pt x="3829872" y="0"/>
                </a:lnTo>
                <a:lnTo>
                  <a:pt x="4896100" y="0"/>
                </a:lnTo>
                <a:lnTo>
                  <a:pt x="4901677" y="0"/>
                </a:lnTo>
                <a:lnTo>
                  <a:pt x="8078052" y="6858478"/>
                </a:lnTo>
                <a:lnTo>
                  <a:pt x="653497" y="6858478"/>
                </a:lnTo>
                <a:lnTo>
                  <a:pt x="653757" y="6857916"/>
                </a:lnTo>
                <a:lnTo>
                  <a:pt x="0" y="6857916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6"/>
          <p:cNvSpPr txBox="1">
            <a:spLocks/>
          </p:cNvSpPr>
          <p:nvPr/>
        </p:nvSpPr>
        <p:spPr>
          <a:xfrm>
            <a:off x="410776" y="1334232"/>
            <a:ext cx="4948429" cy="26512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3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Targeting Algorithms for</a:t>
            </a:r>
          </a:p>
          <a:p>
            <a:r>
              <a:rPr lang="en-US" sz="4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Online Social Advertising Markets</a:t>
            </a:r>
            <a:endParaRPr lang="en-US" sz="66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2" name="Title 6"/>
          <p:cNvSpPr txBox="1">
            <a:spLocks/>
          </p:cNvSpPr>
          <p:nvPr/>
        </p:nvSpPr>
        <p:spPr>
          <a:xfrm>
            <a:off x="211146" y="6119446"/>
            <a:ext cx="7075919" cy="53457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3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CS 255 | Project | Yeshwanth Bashyam</a:t>
            </a:r>
          </a:p>
        </p:txBody>
      </p:sp>
    </p:spTree>
    <p:extLst>
      <p:ext uri="{BB962C8B-B14F-4D97-AF65-F5344CB8AC3E}">
        <p14:creationId xmlns:p14="http://schemas.microsoft.com/office/powerpoint/2010/main" val="22715979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5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0000"/>
              </a:lnSpc>
            </a:pPr>
            <a:r>
              <a:rPr lang="en-US" sz="3200" dirty="0">
                <a:solidFill>
                  <a:schemeClr val="bg1"/>
                </a:solidFill>
              </a:rPr>
              <a:t>Optimized Algorithm – Module 1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884" y="1517684"/>
            <a:ext cx="6589879" cy="517850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585595" y="5376076"/>
            <a:ext cx="3521827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dirty="0">
                <a:ln w="0"/>
                <a:solidFill>
                  <a:schemeClr val="accent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When extension not possible on initial set / Excess Budget Available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4572000" y="5662070"/>
            <a:ext cx="11094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7346509" y="4424279"/>
            <a:ext cx="4077395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dirty="0">
                <a:ln w="0"/>
                <a:solidFill>
                  <a:schemeClr val="accent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When extension not possible on current max RI label</a:t>
            </a:r>
            <a:endParaRPr lang="en-US" sz="1400" b="0" cap="none" spc="0" dirty="0">
              <a:ln w="0"/>
              <a:solidFill>
                <a:schemeClr val="accent2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6406065" y="4590288"/>
            <a:ext cx="11094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7161787" y="3941476"/>
            <a:ext cx="4077395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dirty="0">
                <a:ln w="0"/>
                <a:solidFill>
                  <a:schemeClr val="accent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When Max RI Label doesn’t meet threshold</a:t>
            </a:r>
            <a:endParaRPr lang="en-US" sz="1400" b="0" cap="none" spc="0" dirty="0">
              <a:ln w="0"/>
              <a:solidFill>
                <a:schemeClr val="accent2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6352317" y="4101389"/>
            <a:ext cx="11094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7215535" y="3101859"/>
            <a:ext cx="4077395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dirty="0">
                <a:ln w="0"/>
                <a:solidFill>
                  <a:schemeClr val="accent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When Max RI Label meet threshold</a:t>
            </a:r>
            <a:endParaRPr lang="en-US" sz="1400" b="0" cap="none" spc="0" dirty="0">
              <a:ln w="0"/>
              <a:solidFill>
                <a:schemeClr val="accent2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6406065" y="3261772"/>
            <a:ext cx="11094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4" name="Table 2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69385563"/>
                  </p:ext>
                </p:extLst>
              </p:nvPr>
            </p:nvGraphicFramePr>
            <p:xfrm>
              <a:off x="6352318" y="5886822"/>
              <a:ext cx="5788552" cy="838533"/>
            </p:xfrm>
            <a:graphic>
              <a:graphicData uri="http://schemas.openxmlformats.org/drawingml/2006/table">
                <a:tbl>
                  <a:tblPr firstRow="1" bandRow="1">
                    <a:tableStyleId>{616DA210-FB5B-4158-B5E0-FEB733F419BA}</a:tableStyleId>
                  </a:tblPr>
                  <a:tblGrid>
                    <a:gridCol w="5788552">
                      <a:extLst>
                        <a:ext uri="{9D8B030D-6E8A-4147-A177-3AD203B41FA5}">
                          <a16:colId xmlns:a16="http://schemas.microsoft.com/office/drawing/2014/main" val="2799788456"/>
                        </a:ext>
                      </a:extLst>
                    </a:gridCol>
                  </a:tblGrid>
                  <a:tr h="35328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dirty="0"/>
                            <a:t>Time</a:t>
                          </a:r>
                          <a:r>
                            <a:rPr lang="en-US" sz="1800" b="0" baseline="0" dirty="0"/>
                            <a:t> Complexity</a:t>
                          </a:r>
                          <a:endParaRPr lang="en-US" sz="18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45808350"/>
                      </a:ext>
                    </a:extLst>
                  </a:tr>
                  <a:tr h="472773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O</a:t>
                          </a:r>
                          <a14:m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nary>
                                <m:naryPr>
                                  <m:chr m:val="∏"/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sub>
                                <m:sup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  <m:r>
                                        <a:rPr lang="en-US" b="0" i="1" baseline="-25000" dirty="0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</m:d>
                                </m:sup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d>
                                    <m:dPr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  <m:r>
                                        <a:rPr lang="en-US" b="0" i="1" baseline="-25000" dirty="0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</m:nary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 ∗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𝐶𝑜𝑚𝑝𝑙𝑒𝑥𝑖𝑡𝑦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𝑜𝑓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𝐸𝑋𝑇𝐸𝑁𝐷𝐿𝐴𝐵𝐸𝐿𝑆𝐸𝑇</m:t>
                              </m:r>
                              <m:r>
                                <a:rPr lang="en-US" i="1" baseline="0" dirty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9435507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4" name="Table 2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69385563"/>
                  </p:ext>
                </p:extLst>
              </p:nvPr>
            </p:nvGraphicFramePr>
            <p:xfrm>
              <a:off x="6352318" y="5886822"/>
              <a:ext cx="5788552" cy="838533"/>
            </p:xfrm>
            <a:graphic>
              <a:graphicData uri="http://schemas.openxmlformats.org/drawingml/2006/table">
                <a:tbl>
                  <a:tblPr firstRow="1" bandRow="1">
                    <a:tableStyleId>{616DA210-FB5B-4158-B5E0-FEB733F419BA}</a:tableStyleId>
                  </a:tblPr>
                  <a:tblGrid>
                    <a:gridCol w="5788552">
                      <a:extLst>
                        <a:ext uri="{9D8B030D-6E8A-4147-A177-3AD203B41FA5}">
                          <a16:colId xmlns:a16="http://schemas.microsoft.com/office/drawing/2014/main" val="2799788456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dirty="0"/>
                            <a:t>Time</a:t>
                          </a:r>
                          <a:r>
                            <a:rPr lang="en-US" sz="1800" b="0" baseline="0" dirty="0"/>
                            <a:t> Complexity</a:t>
                          </a:r>
                          <a:endParaRPr lang="en-US" sz="18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45808350"/>
                      </a:ext>
                    </a:extLst>
                  </a:tr>
                  <a:tr h="47277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5" t="-84615" r="-316" b="-13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9435507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678809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8" grpId="0"/>
      <p:bldP spid="20" grpId="0"/>
      <p:bldP spid="2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Optimized Algorithm – Module 2</a:t>
            </a:r>
          </a:p>
        </p:txBody>
      </p:sp>
      <p:sp>
        <p:nvSpPr>
          <p:cNvPr id="6" name="Rectangle 5"/>
          <p:cNvSpPr/>
          <p:nvPr/>
        </p:nvSpPr>
        <p:spPr>
          <a:xfrm>
            <a:off x="7886392" y="3969263"/>
            <a:ext cx="3521827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dirty="0">
                <a:ln w="0"/>
                <a:solidFill>
                  <a:schemeClr val="accent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List of eligible RI values for an attribute 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6945948" y="4135272"/>
            <a:ext cx="11094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7886392" y="4301282"/>
            <a:ext cx="3521827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dirty="0">
                <a:ln w="0"/>
                <a:solidFill>
                  <a:schemeClr val="accent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Cumulative RI values for an attribute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148" y="1724206"/>
            <a:ext cx="6573653" cy="435650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Table 1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10212471"/>
                  </p:ext>
                </p:extLst>
              </p:nvPr>
            </p:nvGraphicFramePr>
            <p:xfrm>
              <a:off x="4768714" y="5661444"/>
              <a:ext cx="5788552" cy="838533"/>
            </p:xfrm>
            <a:graphic>
              <a:graphicData uri="http://schemas.openxmlformats.org/drawingml/2006/table">
                <a:tbl>
                  <a:tblPr firstRow="1" bandRow="1">
                    <a:tableStyleId>{616DA210-FB5B-4158-B5E0-FEB733F419BA}</a:tableStyleId>
                  </a:tblPr>
                  <a:tblGrid>
                    <a:gridCol w="5788552">
                      <a:extLst>
                        <a:ext uri="{9D8B030D-6E8A-4147-A177-3AD203B41FA5}">
                          <a16:colId xmlns:a16="http://schemas.microsoft.com/office/drawing/2014/main" val="2799788456"/>
                        </a:ext>
                      </a:extLst>
                    </a:gridCol>
                  </a:tblGrid>
                  <a:tr h="35328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dirty="0"/>
                            <a:t>Time</a:t>
                          </a:r>
                          <a:r>
                            <a:rPr lang="en-US" sz="1800" b="0" baseline="0" dirty="0"/>
                            <a:t> Complexity</a:t>
                          </a:r>
                          <a:endParaRPr lang="en-US" sz="18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45808350"/>
                      </a:ext>
                    </a:extLst>
                  </a:tr>
                  <a:tr h="472773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O</a:t>
                          </a:r>
                          <a14:m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en-US" b="0" i="1" baseline="-25000" dirty="0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d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m:rPr>
                                  <m:sty m:val="p"/>
                                </m:rPr>
                                <a:rPr lang="en-US" b="0" i="0" dirty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d>
                                    <m:dPr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  <m:r>
                                        <a:rPr lang="en-US" b="0" i="1" baseline="-25000" dirty="0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 baseline="0" dirty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9435507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Table 1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10212471"/>
                  </p:ext>
                </p:extLst>
              </p:nvPr>
            </p:nvGraphicFramePr>
            <p:xfrm>
              <a:off x="4768714" y="5661444"/>
              <a:ext cx="5788552" cy="838533"/>
            </p:xfrm>
            <a:graphic>
              <a:graphicData uri="http://schemas.openxmlformats.org/drawingml/2006/table">
                <a:tbl>
                  <a:tblPr firstRow="1" bandRow="1">
                    <a:tableStyleId>{616DA210-FB5B-4158-B5E0-FEB733F419BA}</a:tableStyleId>
                  </a:tblPr>
                  <a:tblGrid>
                    <a:gridCol w="5788552">
                      <a:extLst>
                        <a:ext uri="{9D8B030D-6E8A-4147-A177-3AD203B41FA5}">
                          <a16:colId xmlns:a16="http://schemas.microsoft.com/office/drawing/2014/main" val="2799788456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dirty="0"/>
                            <a:t>Time</a:t>
                          </a:r>
                          <a:r>
                            <a:rPr lang="en-US" sz="1800" b="0" baseline="0" dirty="0"/>
                            <a:t> Complexity</a:t>
                          </a:r>
                          <a:endParaRPr lang="en-US" sz="18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45808350"/>
                      </a:ext>
                    </a:extLst>
                  </a:tr>
                  <a:tr h="47277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5" t="-84615" r="-316" b="-256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9435507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6" name="Rectangle 15"/>
          <p:cNvSpPr/>
          <p:nvPr/>
        </p:nvSpPr>
        <p:spPr>
          <a:xfrm>
            <a:off x="4141163" y="5176483"/>
            <a:ext cx="3521827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dirty="0">
                <a:ln w="0"/>
                <a:solidFill>
                  <a:schemeClr val="accent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Include RI values for attribute a* to RI set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283400" y="4868961"/>
            <a:ext cx="3521827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dirty="0">
                <a:ln w="0"/>
                <a:solidFill>
                  <a:schemeClr val="accent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Attribute with highest cumulative RI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6945948" y="4467291"/>
            <a:ext cx="11094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4342956" y="5034970"/>
            <a:ext cx="11094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3200719" y="5342492"/>
            <a:ext cx="11094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6505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6" grpId="0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93261"/>
            <a:ext cx="12192000" cy="746223"/>
          </a:xfrm>
          <a:solidFill>
            <a:schemeClr val="tx1">
              <a:lumMod val="75000"/>
              <a:lumOff val="2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Threshold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33046" y="1561514"/>
                <a:ext cx="10720754" cy="4753941"/>
              </a:xfrm>
            </p:spPr>
            <p:txBody>
              <a:bodyPr>
                <a:normAutofit/>
              </a:bodyPr>
              <a:lstStyle/>
              <a:p>
                <a:r>
                  <a:rPr lang="en-US" sz="2200" dirty="0"/>
                  <a:t>Defines the minimum threshold for the increase in the number of users covered by allocating budget ‘b’ to a set ‘S’</a:t>
                </a:r>
              </a:p>
              <a:p>
                <a:r>
                  <a:rPr lang="en-US" sz="2200" dirty="0"/>
                  <a:t>U(</a:t>
                </a:r>
                <a:r>
                  <a:rPr lang="en-US" sz="2200" dirty="0" err="1"/>
                  <a:t>b,S</a:t>
                </a:r>
                <a:r>
                  <a:rPr lang="en-US" sz="2200" dirty="0"/>
                  <a:t>) is defined as Users covered in set ‘S’ with budget ‘b'</a:t>
                </a:r>
              </a:p>
              <a:p>
                <a:pPr marL="0" indent="0">
                  <a:buNone/>
                </a:pPr>
                <a:r>
                  <a:rPr lang="en-US" sz="2200" dirty="0"/>
                  <a:t>		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200" dirty="0"/>
                          <m:t>U</m:t>
                        </m:r>
                        <m:r>
                          <m:rPr>
                            <m:nor/>
                          </m:rPr>
                          <a:rPr lang="en-US" sz="2200" dirty="0"/>
                          <m:t>(</m:t>
                        </m:r>
                        <m:r>
                          <m:rPr>
                            <m:nor/>
                          </m:rPr>
                          <a:rPr lang="en-US" sz="2200" dirty="0"/>
                          <m:t>b</m:t>
                        </m:r>
                        <m:r>
                          <m:rPr>
                            <m:nor/>
                          </m:rPr>
                          <a:rPr lang="en-US" sz="2200" dirty="0"/>
                          <m:t>,</m:t>
                        </m:r>
                        <m:r>
                          <m:rPr>
                            <m:nor/>
                          </m:rPr>
                          <a:rPr lang="en-US" sz="2200" dirty="0"/>
                          <m:t>Si</m:t>
                        </m:r>
                        <m:r>
                          <m:rPr>
                            <m:nor/>
                          </m:rPr>
                          <a:rPr lang="en-US" sz="2200" dirty="0"/>
                          <m:t>) – </m:t>
                        </m:r>
                        <m:r>
                          <m:rPr>
                            <m:nor/>
                          </m:rPr>
                          <a:rPr lang="en-US" sz="2200" dirty="0"/>
                          <m:t>U</m:t>
                        </m:r>
                        <m:r>
                          <m:rPr>
                            <m:nor/>
                          </m:rPr>
                          <a:rPr lang="en-US" sz="2200" dirty="0"/>
                          <m:t>(</m:t>
                        </m:r>
                        <m:r>
                          <m:rPr>
                            <m:nor/>
                          </m:rPr>
                          <a:rPr lang="en-US" sz="2200" dirty="0"/>
                          <m:t>b</m:t>
                        </m:r>
                        <m:r>
                          <m:rPr>
                            <m:nor/>
                          </m:rPr>
                          <a:rPr lang="en-US" sz="2200" dirty="0"/>
                          <m:t>,</m:t>
                        </m:r>
                        <m:r>
                          <m:rPr>
                            <m:nor/>
                          </m:rPr>
                          <a:rPr lang="en-US" sz="2200" dirty="0"/>
                          <m:t>St</m:t>
                        </m:r>
                        <m:r>
                          <m:rPr>
                            <m:nor/>
                          </m:rPr>
                          <a:rPr lang="en-US" sz="2200" dirty="0"/>
                          <m:t>)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200" dirty="0"/>
                          <m:t>U</m:t>
                        </m:r>
                        <m:r>
                          <m:rPr>
                            <m:nor/>
                          </m:rPr>
                          <a:rPr lang="en-US" sz="2200" dirty="0"/>
                          <m:t>(</m:t>
                        </m:r>
                        <m:r>
                          <m:rPr>
                            <m:nor/>
                          </m:rPr>
                          <a:rPr lang="en-US" sz="2200" dirty="0"/>
                          <m:t>b</m:t>
                        </m:r>
                        <m:r>
                          <m:rPr>
                            <m:nor/>
                          </m:rPr>
                          <a:rPr lang="en-US" sz="2200" dirty="0"/>
                          <m:t>,</m:t>
                        </m:r>
                        <m:r>
                          <m:rPr>
                            <m:nor/>
                          </m:rPr>
                          <a:rPr lang="en-US" sz="2200" dirty="0"/>
                          <m:t>St</m:t>
                        </m:r>
                        <m:r>
                          <m:rPr>
                            <m:nor/>
                          </m:rPr>
                          <a:rPr lang="en-US" sz="2200" dirty="0"/>
                          <m:t>)</m:t>
                        </m:r>
                      </m:den>
                    </m:f>
                  </m:oMath>
                </a14:m>
                <a:r>
                  <a:rPr lang="en-US" sz="2200" dirty="0"/>
                  <a:t> &gt;= threshold%</a:t>
                </a:r>
              </a:p>
              <a:p>
                <a:r>
                  <a:rPr lang="en-US" sz="2200" dirty="0"/>
                  <a:t>Higher value of threshold increases the total number of users covered.</a:t>
                </a:r>
              </a:p>
              <a:p>
                <a:r>
                  <a:rPr lang="en-US" sz="2200" dirty="0"/>
                  <a:t>Controls the greedy factor of the algorithm</a:t>
                </a:r>
              </a:p>
              <a:p>
                <a:r>
                  <a:rPr lang="en-US" sz="2200" dirty="0"/>
                  <a:t>Threshold should be inversely proportional to the percentage of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𝑢𝑠𝑒𝑟</m:t>
                        </m:r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𝑏𝑢𝑑𝑔𝑒𝑡</m:t>
                        </m:r>
                      </m:num>
                      <m:den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𝑡𝑜𝑡𝑎𝑙</m:t>
                        </m:r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𝑐𝑜𝑠𝑡</m:t>
                        </m:r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𝑡𝑎𝑟𝑔𝑒𝑡</m:t>
                        </m:r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𝑠𝑒𝑡</m:t>
                        </m:r>
                        <m:r>
                          <m:rPr>
                            <m:nor/>
                          </m:rPr>
                          <a:rPr lang="en-US" sz="2200" dirty="0"/>
                          <m:t> </m:t>
                        </m:r>
                      </m:den>
                    </m:f>
                  </m:oMath>
                </a14:m>
                <a:endParaRPr lang="en-US" sz="2200" dirty="0"/>
              </a:p>
              <a:p>
                <a:r>
                  <a:rPr lang="en-US" sz="2200" dirty="0"/>
                  <a:t>Higher value of threshold with higher budgets will result in lesser number of users covered.</a:t>
                </a:r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3046" y="1561514"/>
                <a:ext cx="10720754" cy="4753941"/>
              </a:xfrm>
              <a:blipFill>
                <a:blip r:embed="rId4"/>
                <a:stretch>
                  <a:fillRect l="-682" t="-1667" r="-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29256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Existing Algorithm Output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9251157" y="2647359"/>
            <a:ext cx="2516300" cy="2726499"/>
          </a:xfrm>
        </p:spPr>
        <p:txBody>
          <a:bodyPr>
            <a:normAutofit/>
          </a:bodyPr>
          <a:lstStyle/>
          <a:p>
            <a:r>
              <a:rPr lang="en-US" sz="2000" dirty="0"/>
              <a:t>User Size : 10000</a:t>
            </a:r>
          </a:p>
          <a:p>
            <a:r>
              <a:rPr lang="en-US" sz="2000" dirty="0"/>
              <a:t>Budget : 125</a:t>
            </a:r>
          </a:p>
          <a:p>
            <a:r>
              <a:rPr lang="en-US" sz="2000" dirty="0"/>
              <a:t>Run Time : 54s</a:t>
            </a:r>
          </a:p>
          <a:p>
            <a:r>
              <a:rPr lang="en-US" sz="2000" dirty="0"/>
              <a:t>Total Users Covered: 27</a:t>
            </a:r>
          </a:p>
          <a:p>
            <a:r>
              <a:rPr lang="en-US" sz="2000" dirty="0"/>
              <a:t>Additional Users Covered : 8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074" y="1507076"/>
            <a:ext cx="8362496" cy="523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0236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Existing Algorithm Output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9251157" y="2647359"/>
            <a:ext cx="2516300" cy="2726499"/>
          </a:xfrm>
        </p:spPr>
        <p:txBody>
          <a:bodyPr>
            <a:normAutofit/>
          </a:bodyPr>
          <a:lstStyle/>
          <a:p>
            <a:r>
              <a:rPr lang="en-US" sz="2000" dirty="0"/>
              <a:t>User Size : 100000</a:t>
            </a:r>
          </a:p>
          <a:p>
            <a:r>
              <a:rPr lang="en-US" sz="2000" dirty="0"/>
              <a:t>Budget : 180</a:t>
            </a:r>
          </a:p>
          <a:p>
            <a:r>
              <a:rPr lang="en-US" sz="2000" dirty="0"/>
              <a:t>Run Time : 505s</a:t>
            </a:r>
          </a:p>
          <a:p>
            <a:r>
              <a:rPr lang="en-US" sz="2000" dirty="0"/>
              <a:t>Total Users Covered: 78</a:t>
            </a:r>
          </a:p>
          <a:p>
            <a:r>
              <a:rPr lang="en-US" sz="2000" dirty="0"/>
              <a:t>Additional Users Covered : 50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43" y="1564773"/>
            <a:ext cx="9216314" cy="4891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6168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Optimized Algorithm Output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9519876" y="2427733"/>
            <a:ext cx="2516300" cy="27264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User Size : 100,000</a:t>
            </a:r>
          </a:p>
          <a:p>
            <a:r>
              <a:rPr lang="en-US" sz="2000" dirty="0"/>
              <a:t>Budget : 180</a:t>
            </a:r>
          </a:p>
          <a:p>
            <a:r>
              <a:rPr lang="en-US" sz="2000" dirty="0"/>
              <a:t>Run Time : 0.68s</a:t>
            </a:r>
          </a:p>
          <a:p>
            <a:r>
              <a:rPr lang="en-US" sz="2000" dirty="0"/>
              <a:t>Total Users Covered: 56</a:t>
            </a:r>
          </a:p>
          <a:p>
            <a:r>
              <a:rPr lang="en-US" sz="2000" dirty="0"/>
              <a:t>Additional Users Covered : 30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849" y="1527925"/>
            <a:ext cx="8831035" cy="5190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2233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Optimized Algorithm Output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824" y="1585274"/>
            <a:ext cx="9308466" cy="4757469"/>
          </a:xfrm>
          <a:prstGeom prst="rect">
            <a:avLst/>
          </a:prstGeom>
        </p:spPr>
      </p:pic>
      <p:sp>
        <p:nvSpPr>
          <p:cNvPr id="11" name="Content Placeholder 2"/>
          <p:cNvSpPr txBox="1">
            <a:spLocks/>
          </p:cNvSpPr>
          <p:nvPr/>
        </p:nvSpPr>
        <p:spPr>
          <a:xfrm>
            <a:off x="9519876" y="2427733"/>
            <a:ext cx="2516300" cy="27264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User Size : 1 Million</a:t>
            </a:r>
          </a:p>
          <a:p>
            <a:r>
              <a:rPr lang="en-US" sz="2000" dirty="0"/>
              <a:t>Budget : 500</a:t>
            </a:r>
          </a:p>
          <a:p>
            <a:r>
              <a:rPr lang="en-US" sz="2000" dirty="0"/>
              <a:t>Run Time : 6.78s</a:t>
            </a:r>
          </a:p>
          <a:p>
            <a:r>
              <a:rPr lang="en-US" sz="2000" dirty="0"/>
              <a:t>Total Users Covered: 164</a:t>
            </a:r>
          </a:p>
          <a:p>
            <a:r>
              <a:rPr lang="en-US" sz="2000" dirty="0"/>
              <a:t>Additional Users Covered : 90</a:t>
            </a:r>
          </a:p>
        </p:txBody>
      </p:sp>
    </p:spTree>
    <p:extLst>
      <p:ext uri="{BB962C8B-B14F-4D97-AF65-F5344CB8AC3E}">
        <p14:creationId xmlns:p14="http://schemas.microsoft.com/office/powerpoint/2010/main" val="3213795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Threshold Comparison</a:t>
            </a:r>
          </a:p>
        </p:txBody>
      </p:sp>
      <p:pic>
        <p:nvPicPr>
          <p:cNvPr id="22" name="Content Placeholder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605" r="43142" b="26029"/>
          <a:stretch/>
        </p:blipFill>
        <p:spPr>
          <a:xfrm>
            <a:off x="265554" y="1445902"/>
            <a:ext cx="3499019" cy="2577458"/>
          </a:xfrm>
          <a:prstGeom prst="rect">
            <a:avLst/>
          </a:prstGeom>
        </p:spPr>
      </p:pic>
      <p:pic>
        <p:nvPicPr>
          <p:cNvPr id="23" name="Content Placeholder 22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451" b="56731"/>
          <a:stretch/>
        </p:blipFill>
        <p:spPr>
          <a:xfrm>
            <a:off x="4731593" y="1505906"/>
            <a:ext cx="3544678" cy="251851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" t="-2" r="66772" b="42446"/>
          <a:stretch/>
        </p:blipFill>
        <p:spPr>
          <a:xfrm>
            <a:off x="7629422" y="4142019"/>
            <a:ext cx="3111149" cy="255724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819" b="55887"/>
          <a:stretch/>
        </p:blipFill>
        <p:spPr>
          <a:xfrm>
            <a:off x="2371257" y="4167856"/>
            <a:ext cx="3115144" cy="2594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0268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Threshold Comparison</a:t>
            </a:r>
          </a:p>
        </p:txBody>
      </p:sp>
      <p:graphicFrame>
        <p:nvGraphicFramePr>
          <p:cNvPr id="7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4474268"/>
              </p:ext>
            </p:extLst>
          </p:nvPr>
        </p:nvGraphicFramePr>
        <p:xfrm>
          <a:off x="556532" y="1947482"/>
          <a:ext cx="5787681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/>
          <p:cNvGraphicFramePr/>
          <p:nvPr>
            <p:extLst>
              <p:ext uri="{D42A27DB-BD31-4B8C-83A1-F6EECF244321}">
                <p14:modId xmlns:p14="http://schemas.microsoft.com/office/powerpoint/2010/main" val="1404072943"/>
              </p:ext>
            </p:extLst>
          </p:nvPr>
        </p:nvGraphicFramePr>
        <p:xfrm>
          <a:off x="6850650" y="2516824"/>
          <a:ext cx="4459459" cy="34584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6297174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Tradeoffs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947482"/>
            <a:ext cx="10515600" cy="4351338"/>
          </a:xfrm>
        </p:spPr>
        <p:txBody>
          <a:bodyPr/>
          <a:lstStyle/>
          <a:p>
            <a:r>
              <a:rPr lang="en-US" dirty="0"/>
              <a:t>Proposed Solution is optimized in terms of runtime.</a:t>
            </a:r>
          </a:p>
          <a:p>
            <a:r>
              <a:rPr lang="en-US" dirty="0"/>
              <a:t>Benefits of runtime is traded off with the number of additional user’s covered.</a:t>
            </a:r>
          </a:p>
          <a:p>
            <a:r>
              <a:rPr lang="en-US" dirty="0"/>
              <a:t>Proposed algorithm runs in significantly lesser time with marginal decrease in the number of users covered.</a:t>
            </a:r>
          </a:p>
          <a:p>
            <a:r>
              <a:rPr lang="en-US" dirty="0"/>
              <a:t>The greedy nature of the proposed algorithm can be controlled by a Threshold factor to cover more users at the expense of time.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840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007" y="1272737"/>
            <a:ext cx="11436626" cy="5273537"/>
          </a:xfrm>
          <a:prstGeom prst="rect">
            <a:avLst/>
          </a:prstGeom>
        </p:spPr>
      </p:pic>
      <p:sp>
        <p:nvSpPr>
          <p:cNvPr id="5" name="Title 6"/>
          <p:cNvSpPr txBox="1">
            <a:spLocks/>
          </p:cNvSpPr>
          <p:nvPr/>
        </p:nvSpPr>
        <p:spPr>
          <a:xfrm>
            <a:off x="0" y="359216"/>
            <a:ext cx="12192000" cy="7239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3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Targeted Advertisement in OSN</a:t>
            </a:r>
            <a:r>
              <a:rPr lang="en-US" baseline="30000" dirty="0"/>
              <a:t>[1]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4881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References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947482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[1] C. Xia, S. </a:t>
            </a:r>
            <a:r>
              <a:rPr lang="en-US" sz="2200" dirty="0" err="1"/>
              <a:t>Guha</a:t>
            </a:r>
            <a:r>
              <a:rPr lang="en-US" sz="2200" dirty="0"/>
              <a:t> and S. </a:t>
            </a:r>
            <a:r>
              <a:rPr lang="en-US" sz="2200" dirty="0" err="1"/>
              <a:t>Muthukrishnan</a:t>
            </a:r>
            <a:r>
              <a:rPr lang="en-US" sz="2200" dirty="0"/>
              <a:t>. Targeting Algorithms for Online Social Advertising Markets. In 2016 IEEE/ACM International Conference on ASONAM</a:t>
            </a:r>
            <a:endParaRPr lang="en-US" sz="1900" dirty="0"/>
          </a:p>
          <a:p>
            <a:pPr marL="0" indent="0">
              <a:buNone/>
            </a:pPr>
            <a:r>
              <a:rPr lang="en-US" sz="2200" dirty="0"/>
              <a:t>[2] Facebook Online Advertising System. </a:t>
            </a:r>
            <a:r>
              <a:rPr lang="en-US" sz="2200" dirty="0">
                <a:hlinkClick r:id="rId2"/>
              </a:rPr>
              <a:t>https://www.facebook.com/advertising</a:t>
            </a:r>
            <a:r>
              <a:rPr lang="en-US" sz="2200" dirty="0"/>
              <a:t>.</a:t>
            </a:r>
          </a:p>
          <a:p>
            <a:pPr marL="0" indent="0">
              <a:buNone/>
            </a:pPr>
            <a:r>
              <a:rPr lang="en-US" sz="2200" dirty="0"/>
              <a:t>[3] M. </a:t>
            </a:r>
            <a:r>
              <a:rPr lang="en-US" sz="2200" dirty="0" err="1"/>
              <a:t>Eftekhar</a:t>
            </a:r>
            <a:r>
              <a:rPr lang="en-US" sz="2200" dirty="0"/>
              <a:t>, S. </a:t>
            </a:r>
            <a:r>
              <a:rPr lang="en-US" sz="2200" dirty="0" err="1"/>
              <a:t>Thirumuruganathan</a:t>
            </a:r>
            <a:r>
              <a:rPr lang="en-US" sz="2200" dirty="0"/>
              <a:t>, G. Das, and N. </a:t>
            </a:r>
            <a:r>
              <a:rPr lang="en-US" sz="2200" dirty="0" err="1"/>
              <a:t>Koudas</a:t>
            </a:r>
            <a:r>
              <a:rPr lang="en-US" sz="2200" dirty="0"/>
              <a:t>. Price trade-offs in social media advertising. In COSN, 2014.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000" dirty="0"/>
              <a:t>Project Source Code : </a:t>
            </a:r>
            <a:r>
              <a:rPr lang="en-US" sz="2000" dirty="0">
                <a:hlinkClick r:id="rId3"/>
              </a:rPr>
              <a:t>https://github.com/yeshbash/Budger-Optimization-OSN-Ads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27722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0" y="614393"/>
            <a:ext cx="12192000" cy="677814"/>
          </a:xfrm>
          <a:solidFill>
            <a:schemeClr val="tx1">
              <a:lumMod val="75000"/>
              <a:lumOff val="2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Problem Statement</a:t>
            </a:r>
            <a:r>
              <a:rPr lang="en-US" sz="3200" baseline="30000" dirty="0">
                <a:solidFill>
                  <a:schemeClr val="bg1"/>
                </a:solidFill>
              </a:rPr>
              <a:t>[1]</a:t>
            </a:r>
            <a:endParaRPr lang="en-US" sz="32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Advertisers wish to reach preferred set of users by using the fine grained set of user characteristics offered by the OSN</a:t>
                </a:r>
              </a:p>
              <a:p>
                <a:r>
                  <a:rPr lang="en-US" dirty="0"/>
                  <a:t>Problem being addressed in a </a:t>
                </a:r>
                <a:r>
                  <a:rPr lang="en-US" i="1" dirty="0"/>
                  <a:t>targeting problem, </a:t>
                </a:r>
                <a:r>
                  <a:rPr lang="en-US" dirty="0"/>
                  <a:t>that given a preferred characteristic set S</a:t>
                </a:r>
                <a:r>
                  <a:rPr lang="en-US" baseline="-25000" dirty="0"/>
                  <a:t>T </a:t>
                </a:r>
                <a:r>
                  <a:rPr lang="en-US" dirty="0"/>
                  <a:t>and a budget b, how to split budget among user characteristics so that we reach more number of users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dirty="0" smtClean="0"/>
                      <m:t>S</m:t>
                    </m:r>
                    <m:r>
                      <m:rPr>
                        <m:nor/>
                      </m:rPr>
                      <a:rPr lang="en-US" baseline="-25000" dirty="0" smtClean="0"/>
                      <m:t>T</m:t>
                    </m:r>
                  </m:oMath>
                </a14:m>
                <a:r>
                  <a:rPr lang="en-US" i="1" dirty="0"/>
                  <a:t>) </a:t>
                </a:r>
              </a:p>
              <a:p>
                <a:pPr marL="0" indent="0">
                  <a:buNone/>
                </a:pPr>
                <a:r>
                  <a:rPr lang="en-US" i="1" dirty="0"/>
                  <a:t>Example: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dirty="0" smtClean="0"/>
                      <m:t>S</m:t>
                    </m:r>
                    <m:r>
                      <m:rPr>
                        <m:nor/>
                      </m:rPr>
                      <a:rPr lang="en-US" sz="2000" baseline="-25000" dirty="0" smtClean="0"/>
                      <m:t>T</m:t>
                    </m:r>
                  </m:oMath>
                </a14:m>
                <a:r>
                  <a:rPr lang="en-US" sz="2000" i="1" dirty="0"/>
                  <a:t> : {(Location:CA,Age:20-24,Gender:M)}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2000" dirty="0" smtClean="0"/>
                          <m:t>S</m:t>
                        </m:r>
                        <m:r>
                          <m:rPr>
                            <m:nor/>
                          </m:rPr>
                          <a:rPr lang="en-US" sz="2000" baseline="-25000" dirty="0" smtClean="0"/>
                          <m:t>T</m:t>
                        </m:r>
                        <m:r>
                          <m:rPr>
                            <m:nor/>
                          </m:rPr>
                          <a:rPr lang="en-US" sz="2000" i="1" dirty="0"/>
                          <m:t>)</m:t>
                        </m:r>
                      </m:e>
                    </m:d>
                  </m:oMath>
                </a14:m>
                <a:r>
                  <a:rPr lang="en-US" sz="2000" i="1" dirty="0"/>
                  <a:t> : 56000</a:t>
                </a:r>
              </a:p>
              <a:p>
                <a:pPr marL="0" indent="0">
                  <a:buNone/>
                </a:pPr>
                <a:r>
                  <a:rPr lang="en-US" sz="2000" i="1" dirty="0"/>
                  <a:t>B = $750 </a:t>
                </a:r>
                <a:r>
                  <a:rPr lang="en-US" sz="2000" dirty="0"/>
                  <a:t>| p(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dirty="0" smtClean="0"/>
                      <m:t>S</m:t>
                    </m:r>
                    <m:r>
                      <m:rPr>
                        <m:nor/>
                      </m:rPr>
                      <a:rPr lang="en-US" sz="2000" baseline="-25000" dirty="0" smtClean="0"/>
                      <m:t>T</m:t>
                    </m:r>
                  </m:oMath>
                </a14:m>
                <a:r>
                  <a:rPr lang="en-US" sz="2000" i="1" dirty="0"/>
                  <a:t>) = $2.5</a:t>
                </a:r>
              </a:p>
              <a:p>
                <a:pPr marL="0" indent="0">
                  <a:buNone/>
                </a:pPr>
                <a:endParaRPr lang="en-US" i="1" dirty="0"/>
              </a:p>
            </p:txBody>
          </p:sp>
        </mc:Choice>
        <mc:Fallback xmlns="">
          <p:sp>
            <p:nvSpPr>
              <p:cNvPr id="9" name="Content Placeholder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241" r="-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ontent Placeholder 8"/>
          <p:cNvSpPr txBox="1">
            <a:spLocks/>
          </p:cNvSpPr>
          <p:nvPr/>
        </p:nvSpPr>
        <p:spPr>
          <a:xfrm flipV="1">
            <a:off x="4532242" y="6088063"/>
            <a:ext cx="7199243" cy="7207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i="1" dirty="0"/>
          </a:p>
        </p:txBody>
      </p:sp>
      <p:sp>
        <p:nvSpPr>
          <p:cNvPr id="11" name="Rectangle 10"/>
          <p:cNvSpPr/>
          <p:nvPr/>
        </p:nvSpPr>
        <p:spPr>
          <a:xfrm>
            <a:off x="6003235" y="4571999"/>
            <a:ext cx="4164414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Users Covered:300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678017" y="5441732"/>
            <a:ext cx="6506818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Can we increase the number?</a:t>
            </a:r>
          </a:p>
        </p:txBody>
      </p:sp>
    </p:spTree>
    <p:extLst>
      <p:ext uri="{BB962C8B-B14F-4D97-AF65-F5344CB8AC3E}">
        <p14:creationId xmlns:p14="http://schemas.microsoft.com/office/powerpoint/2010/main" val="4877023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47902"/>
            <a:ext cx="12192000" cy="719230"/>
          </a:xfrm>
          <a:solidFill>
            <a:schemeClr val="tx1">
              <a:lumMod val="75000"/>
              <a:lumOff val="2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Understanding More</a:t>
            </a:r>
            <a:r>
              <a:rPr lang="en-US" sz="3200" baseline="30000" dirty="0">
                <a:solidFill>
                  <a:schemeClr val="bg1"/>
                </a:solidFill>
              </a:rPr>
              <a:t>[1]</a:t>
            </a:r>
            <a:endParaRPr lang="en-US" sz="32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77009"/>
                <a:ext cx="10515600" cy="4599954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Each user x has a set of characteristics c(x). For a user to be preferred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</m:t>
                    </m:r>
                    <m:r>
                      <m:rPr>
                        <m:sty m:val="p"/>
                      </m:rPr>
                      <a:rPr lang="en-US" sz="2400" b="0" i="0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sz="2400" b="0" dirty="0">
                  <a:ea typeface="Cambria Math" panose="02040503050406030204" pitchFamily="18" charset="0"/>
                </a:endParaRPr>
              </a:p>
              <a:p>
                <a:r>
                  <a:rPr lang="en-US" sz="2400" dirty="0"/>
                  <a:t>Each set S has a cost function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endParaRPr lang="en-US" sz="2400" dirty="0"/>
              </a:p>
              <a:p>
                <a:r>
                  <a:rPr lang="en-US" sz="2400" dirty="0"/>
                  <a:t>When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</m:d>
                    <m:d>
                      <m:dPr>
                        <m:begChr m:val="|"/>
                        <m:endChr m:val="|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2400" dirty="0" smtClean="0"/>
                          <m:t>S</m:t>
                        </m:r>
                        <m:r>
                          <m:rPr>
                            <m:nor/>
                          </m:rPr>
                          <a:rPr lang="en-US" sz="2400" i="1" dirty="0"/>
                          <m:t>)</m:t>
                        </m:r>
                      </m:e>
                    </m:d>
                    <m:r>
                      <a:rPr lang="en-US" sz="2400" b="0" i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, the number of targeted users will be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num>
                      <m:den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d>
                      </m:den>
                    </m:f>
                  </m:oMath>
                </a14:m>
                <a:r>
                  <a:rPr lang="en-US" sz="2400" dirty="0"/>
                  <a:t> .</a:t>
                </a:r>
              </a:p>
              <a:p>
                <a:r>
                  <a:rPr lang="en-US" sz="2400" dirty="0"/>
                  <a:t>It is assumed that all users have equal probability of being targeted 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nor/>
                              </m:rPr>
                              <a:rPr lang="en-US" sz="2000" dirty="0" smtClean="0"/>
                              <m:t>S</m:t>
                            </m:r>
                            <m:r>
                              <m:rPr>
                                <m:nor/>
                              </m:rPr>
                              <a:rPr lang="en-US" sz="2000" b="0" i="1" dirty="0" smtClean="0"/>
                              <m:t>)</m:t>
                            </m:r>
                          </m:e>
                        </m:d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d>
                      </m:den>
                    </m:f>
                  </m:oMath>
                </a14:m>
                <a:endParaRPr lang="en-US" sz="2000" dirty="0"/>
              </a:p>
              <a:p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</m:e>
                    </m:d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d>
                  </m:oMath>
                </a14:m>
                <a:endParaRPr lang="en-US" sz="2400" dirty="0"/>
              </a:p>
              <a:p>
                <a:endParaRPr lang="en-US" sz="2000" i="1" dirty="0"/>
              </a:p>
              <a:p>
                <a:endParaRPr lang="en-US" sz="2000" i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77009"/>
                <a:ext cx="10515600" cy="4599954"/>
              </a:xfrm>
              <a:blipFill>
                <a:blip r:embed="rId3"/>
                <a:stretch>
                  <a:fillRect l="-812" t="-1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30694081"/>
                  </p:ext>
                </p:extLst>
              </p:nvPr>
            </p:nvGraphicFramePr>
            <p:xfrm>
              <a:off x="2080590" y="4386469"/>
              <a:ext cx="8079410" cy="855227"/>
            </p:xfrm>
            <a:graphic>
              <a:graphicData uri="http://schemas.openxmlformats.org/drawingml/2006/table">
                <a:tbl>
                  <a:tblPr firstRow="1" bandRow="1">
                    <a:tableStyleId>{616DA210-FB5B-4158-B5E0-FEB733F419BA}</a:tableStyleId>
                  </a:tblPr>
                  <a:tblGrid>
                    <a:gridCol w="4039705">
                      <a:extLst>
                        <a:ext uri="{9D8B030D-6E8A-4147-A177-3AD203B41FA5}">
                          <a16:colId xmlns:a16="http://schemas.microsoft.com/office/drawing/2014/main" val="3378605425"/>
                        </a:ext>
                      </a:extLst>
                    </a:gridCol>
                    <a:gridCol w="4039705">
                      <a:extLst>
                        <a:ext uri="{9D8B030D-6E8A-4147-A177-3AD203B41FA5}">
                          <a16:colId xmlns:a16="http://schemas.microsoft.com/office/drawing/2014/main" val="3885818011"/>
                        </a:ext>
                      </a:extLst>
                    </a:gridCol>
                  </a:tblGrid>
                  <a:tr h="23939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8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dirty="0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p>
                                  <m:r>
                                    <a:rPr lang="en-US" sz="1800" dirty="0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1800" dirty="0"/>
                            <a:t> : {</a:t>
                          </a:r>
                          <a:r>
                            <a:rPr lang="en-US" sz="1800" dirty="0" err="1"/>
                            <a:t>Location:CA</a:t>
                          </a:r>
                          <a:r>
                            <a:rPr lang="en-US" sz="1800" dirty="0"/>
                            <a:t>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8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dirty="0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p>
                                  <m:r>
                                    <a:rPr lang="en-US" sz="1800" dirty="0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1800" dirty="0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1800" dirty="0"/>
                            <a:t> : {</a:t>
                          </a:r>
                          <a:r>
                            <a:rPr lang="en-US" sz="1800" dirty="0" err="1"/>
                            <a:t>Location:CA,Gender:M</a:t>
                          </a:r>
                          <a:r>
                            <a:rPr lang="en-US" sz="1800" dirty="0"/>
                            <a:t>}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29276190"/>
                      </a:ext>
                    </a:extLst>
                  </a:tr>
                  <a:tr h="4894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1800" dirty="0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  <m:d>
                                <m:dPr>
                                  <m:ctrlPr>
                                    <a:rPr lang="en-US" sz="18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180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800" dirty="0" smtClean="0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p>
                                      <m:r>
                                        <a:rPr lang="en-US" sz="1800" dirty="0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p>
                                </m:e>
                              </m:d>
                            </m:oMath>
                          </a14:m>
                          <a:r>
                            <a:rPr lang="en-US" dirty="0"/>
                            <a:t> :</a:t>
                          </a:r>
                          <a:r>
                            <a:rPr lang="en-US" baseline="0" dirty="0"/>
                            <a:t> 125000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1800" dirty="0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  <m:d>
                                <m:dPr>
                                  <m:ctrlPr>
                                    <a:rPr lang="en-US" sz="18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180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800" dirty="0" smtClean="0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p>
                                      <m:r>
                                        <a:rPr lang="en-US" sz="1800" dirty="0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p>
                                </m:e>
                              </m:d>
                            </m:oMath>
                          </a14:m>
                          <a:r>
                            <a:rPr lang="en-US" dirty="0"/>
                            <a:t> :</a:t>
                          </a:r>
                          <a:r>
                            <a:rPr lang="en-US" baseline="0" dirty="0"/>
                            <a:t> 65000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3369793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30694081"/>
                  </p:ext>
                </p:extLst>
              </p:nvPr>
            </p:nvGraphicFramePr>
            <p:xfrm>
              <a:off x="2080590" y="4386469"/>
              <a:ext cx="8079410" cy="861387"/>
            </p:xfrm>
            <a:graphic>
              <a:graphicData uri="http://schemas.openxmlformats.org/drawingml/2006/table">
                <a:tbl>
                  <a:tblPr firstRow="1" bandRow="1">
                    <a:tableStyleId>{616DA210-FB5B-4158-B5E0-FEB733F419BA}</a:tableStyleId>
                  </a:tblPr>
                  <a:tblGrid>
                    <a:gridCol w="4039705">
                      <a:extLst>
                        <a:ext uri="{9D8B030D-6E8A-4147-A177-3AD203B41FA5}">
                          <a16:colId xmlns:a16="http://schemas.microsoft.com/office/drawing/2014/main" val="3378605425"/>
                        </a:ext>
                      </a:extLst>
                    </a:gridCol>
                    <a:gridCol w="4039705">
                      <a:extLst>
                        <a:ext uri="{9D8B030D-6E8A-4147-A177-3AD203B41FA5}">
                          <a16:colId xmlns:a16="http://schemas.microsoft.com/office/drawing/2014/main" val="3885818011"/>
                        </a:ext>
                      </a:extLst>
                    </a:gridCol>
                  </a:tblGrid>
                  <a:tr h="3719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51" t="-8197" r="-100452" b="-13606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151" t="-8197" r="-452" b="-13606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9276190"/>
                      </a:ext>
                    </a:extLst>
                  </a:tr>
                  <a:tr h="48946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51" t="-81481" r="-100452" b="-24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151" t="-81481" r="-452" b="-246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3369793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3173337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40854"/>
            <a:ext cx="12192000" cy="649679"/>
          </a:xfrm>
          <a:solidFill>
            <a:schemeClr val="tx1">
              <a:lumMod val="75000"/>
              <a:lumOff val="2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Existing Solution</a:t>
            </a:r>
            <a:r>
              <a:rPr lang="en-US" sz="3200" baseline="30000" dirty="0">
                <a:solidFill>
                  <a:schemeClr val="bg1"/>
                </a:solidFill>
              </a:rPr>
              <a:t>[1]</a:t>
            </a:r>
            <a:endParaRPr lang="en-US" sz="32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63757"/>
                <a:ext cx="10515600" cy="4613206"/>
              </a:xfrm>
            </p:spPr>
            <p:txBody>
              <a:bodyPr/>
              <a:lstStyle/>
              <a:p>
                <a:r>
                  <a:rPr lang="en-US" dirty="0"/>
                  <a:t>Uses two parameters to assign budget-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 baseline="-25000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baseline="-25000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aseline="-25000" dirty="0"/>
                  <a:t> </a:t>
                </a:r>
                <a:r>
                  <a:rPr lang="en-US" dirty="0"/>
                  <a:t>– Expected total number of times a user is targeted.</a:t>
                </a:r>
              </a:p>
              <a:p>
                <a:endParaRPr lang="en-US" baseline="-25000" dirty="0"/>
              </a:p>
              <a:p>
                <a:endParaRPr lang="en-US" baseline="-25000" dirty="0"/>
              </a:p>
              <a:p>
                <a:endParaRPr lang="en-US" baseline="-25000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 baseline="-25000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0" baseline="-2500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Ratio of Marginal Increment.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63757"/>
                <a:ext cx="10515600" cy="4613206"/>
              </a:xfrm>
              <a:blipFill>
                <a:blip r:embed="rId3"/>
                <a:stretch>
                  <a:fillRect l="-1043" t="-22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8330" y="2498657"/>
            <a:ext cx="4037357" cy="111354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69986" y="4212155"/>
            <a:ext cx="3995058" cy="119736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15685880"/>
                  </p:ext>
                </p:extLst>
              </p:nvPr>
            </p:nvGraphicFramePr>
            <p:xfrm>
              <a:off x="2056295" y="5578776"/>
              <a:ext cx="8079410" cy="855227"/>
            </p:xfrm>
            <a:graphic>
              <a:graphicData uri="http://schemas.openxmlformats.org/drawingml/2006/table">
                <a:tbl>
                  <a:tblPr firstRow="1" bandRow="1">
                    <a:tableStyleId>{616DA210-FB5B-4158-B5E0-FEB733F419BA}</a:tableStyleId>
                  </a:tblPr>
                  <a:tblGrid>
                    <a:gridCol w="4039705">
                      <a:extLst>
                        <a:ext uri="{9D8B030D-6E8A-4147-A177-3AD203B41FA5}">
                          <a16:colId xmlns:a16="http://schemas.microsoft.com/office/drawing/2014/main" val="3378605425"/>
                        </a:ext>
                      </a:extLst>
                    </a:gridCol>
                    <a:gridCol w="4039705">
                      <a:extLst>
                        <a:ext uri="{9D8B030D-6E8A-4147-A177-3AD203B41FA5}">
                          <a16:colId xmlns:a16="http://schemas.microsoft.com/office/drawing/2014/main" val="3885818011"/>
                        </a:ext>
                      </a:extLst>
                    </a:gridCol>
                  </a:tblGrid>
                  <a:tr h="23939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baseline="-25000" dirty="0"/>
                            <a:t> </a:t>
                          </a:r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r>
                                  <a:rPr lang="en-US" i="1" baseline="-25000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lang="en-US" baseline="-25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29276190"/>
                      </a:ext>
                    </a:extLst>
                  </a:tr>
                  <a:tr h="4894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User</a:t>
                          </a:r>
                          <a:r>
                            <a:rPr lang="en-US" baseline="0" dirty="0"/>
                            <a:t> Level Parameter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Label Set</a:t>
                          </a:r>
                          <a:r>
                            <a:rPr lang="en-US" baseline="0" dirty="0"/>
                            <a:t> Level Parameter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3369793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15685880"/>
                  </p:ext>
                </p:extLst>
              </p:nvPr>
            </p:nvGraphicFramePr>
            <p:xfrm>
              <a:off x="2056295" y="5578776"/>
              <a:ext cx="8079410" cy="855227"/>
            </p:xfrm>
            <a:graphic>
              <a:graphicData uri="http://schemas.openxmlformats.org/drawingml/2006/table">
                <a:tbl>
                  <a:tblPr firstRow="1" bandRow="1">
                    <a:tableStyleId>{616DA210-FB5B-4158-B5E0-FEB733F419BA}</a:tableStyleId>
                  </a:tblPr>
                  <a:tblGrid>
                    <a:gridCol w="4039705">
                      <a:extLst>
                        <a:ext uri="{9D8B030D-6E8A-4147-A177-3AD203B41FA5}">
                          <a16:colId xmlns:a16="http://schemas.microsoft.com/office/drawing/2014/main" val="3378605425"/>
                        </a:ext>
                      </a:extLst>
                    </a:gridCol>
                    <a:gridCol w="4039705">
                      <a:extLst>
                        <a:ext uri="{9D8B030D-6E8A-4147-A177-3AD203B41FA5}">
                          <a16:colId xmlns:a16="http://schemas.microsoft.com/office/drawing/2014/main" val="3885818011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151" t="-1667" r="-100452" b="-13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100151" t="-1667" r="-452" b="-138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9276190"/>
                      </a:ext>
                    </a:extLst>
                  </a:tr>
                  <a:tr h="4894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User</a:t>
                          </a:r>
                          <a:r>
                            <a:rPr lang="en-US" baseline="0" dirty="0"/>
                            <a:t> Level Parameter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Label Set</a:t>
                          </a:r>
                          <a:r>
                            <a:rPr lang="en-US" baseline="0" dirty="0"/>
                            <a:t> Level Parameter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3369793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6025424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77190"/>
            <a:ext cx="12192000" cy="663746"/>
          </a:xfrm>
          <a:solidFill>
            <a:schemeClr val="tx1">
              <a:lumMod val="75000"/>
              <a:lumOff val="2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Existing Algorithm</a:t>
            </a:r>
            <a:r>
              <a:rPr lang="en-US" sz="3200" baseline="30000" dirty="0">
                <a:solidFill>
                  <a:schemeClr val="bg1"/>
                </a:solidFill>
              </a:rPr>
              <a:t>[1]</a:t>
            </a:r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690689"/>
            <a:ext cx="6392594" cy="315396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79260563"/>
                  </p:ext>
                </p:extLst>
              </p:nvPr>
            </p:nvGraphicFramePr>
            <p:xfrm>
              <a:off x="1910521" y="5080411"/>
              <a:ext cx="8079410" cy="855227"/>
            </p:xfrm>
            <a:graphic>
              <a:graphicData uri="http://schemas.openxmlformats.org/drawingml/2006/table">
                <a:tbl>
                  <a:tblPr firstRow="1" bandRow="1">
                    <a:tableStyleId>{616DA210-FB5B-4158-B5E0-FEB733F419BA}</a:tableStyleId>
                  </a:tblPr>
                  <a:tblGrid>
                    <a:gridCol w="4039705">
                      <a:extLst>
                        <a:ext uri="{9D8B030D-6E8A-4147-A177-3AD203B41FA5}">
                          <a16:colId xmlns:a16="http://schemas.microsoft.com/office/drawing/2014/main" val="3378605425"/>
                        </a:ext>
                      </a:extLst>
                    </a:gridCol>
                    <a:gridCol w="4039705">
                      <a:extLst>
                        <a:ext uri="{9D8B030D-6E8A-4147-A177-3AD203B41FA5}">
                          <a16:colId xmlns:a16="http://schemas.microsoft.com/office/drawing/2014/main" val="3885818011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dirty="0"/>
                            <a:t>Time</a:t>
                          </a:r>
                          <a:r>
                            <a:rPr lang="en-US" sz="1800" b="0" baseline="0" dirty="0"/>
                            <a:t> Complexity</a:t>
                          </a:r>
                          <a:endParaRPr lang="en-US" sz="18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baseline="0" dirty="0"/>
                            <a:t>Approximation Ratio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29276190"/>
                      </a:ext>
                    </a:extLst>
                  </a:tr>
                  <a:tr h="4894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O</a:t>
                          </a:r>
                          <a14:m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 baseline="0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 baseline="0" dirty="0" err="1" smtClean="0">
                                  <a:latin typeface="Cambria Math" panose="02040503050406030204" pitchFamily="18" charset="0"/>
                                </a:rPr>
                                <m:t>𝑚𝑁</m:t>
                              </m:r>
                              <m:r>
                                <a:rPr lang="en-US" i="1" baseline="0" dirty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1 − 1/</m:t>
                              </m:r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3369793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79260563"/>
                  </p:ext>
                </p:extLst>
              </p:nvPr>
            </p:nvGraphicFramePr>
            <p:xfrm>
              <a:off x="1910521" y="5080411"/>
              <a:ext cx="8079410" cy="855227"/>
            </p:xfrm>
            <a:graphic>
              <a:graphicData uri="http://schemas.openxmlformats.org/drawingml/2006/table">
                <a:tbl>
                  <a:tblPr firstRow="1" bandRow="1">
                    <a:tableStyleId>{616DA210-FB5B-4158-B5E0-FEB733F419BA}</a:tableStyleId>
                  </a:tblPr>
                  <a:tblGrid>
                    <a:gridCol w="4039705">
                      <a:extLst>
                        <a:ext uri="{9D8B030D-6E8A-4147-A177-3AD203B41FA5}">
                          <a16:colId xmlns:a16="http://schemas.microsoft.com/office/drawing/2014/main" val="3378605425"/>
                        </a:ext>
                      </a:extLst>
                    </a:gridCol>
                    <a:gridCol w="4039705">
                      <a:extLst>
                        <a:ext uri="{9D8B030D-6E8A-4147-A177-3AD203B41FA5}">
                          <a16:colId xmlns:a16="http://schemas.microsoft.com/office/drawing/2014/main" val="3885818011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dirty="0"/>
                            <a:t>Time</a:t>
                          </a:r>
                          <a:r>
                            <a:rPr lang="en-US" sz="1800" b="0" baseline="0" dirty="0"/>
                            <a:t> Complexity</a:t>
                          </a:r>
                          <a:endParaRPr lang="en-US" sz="18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baseline="0" dirty="0"/>
                            <a:t>Approximation Ratio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29276190"/>
                      </a:ext>
                    </a:extLst>
                  </a:tr>
                  <a:tr h="48946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51" t="-80247" r="-100452" b="-24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151" t="-80247" r="-452" b="-246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3369793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7499024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033638"/>
              </p:ext>
            </p:extLst>
          </p:nvPr>
        </p:nvGraphicFramePr>
        <p:xfrm>
          <a:off x="505552" y="1461187"/>
          <a:ext cx="10703341" cy="4732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29115">
                  <a:extLst>
                    <a:ext uri="{9D8B030D-6E8A-4147-A177-3AD203B41FA5}">
                      <a16:colId xmlns:a16="http://schemas.microsoft.com/office/drawing/2014/main" val="406925085"/>
                    </a:ext>
                  </a:extLst>
                </a:gridCol>
                <a:gridCol w="7474226">
                  <a:extLst>
                    <a:ext uri="{9D8B030D-6E8A-4147-A177-3AD203B41FA5}">
                      <a16:colId xmlns:a16="http://schemas.microsoft.com/office/drawing/2014/main" val="2513017911"/>
                    </a:ext>
                  </a:extLst>
                </a:gridCol>
              </a:tblGrid>
              <a:tr h="282376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0566955"/>
                  </a:ext>
                </a:extLst>
              </a:tr>
              <a:tr h="99391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Up to 1 Million user base created. Each user can have a minimum of 1 characteristic </a:t>
                      </a:r>
                      <a:r>
                        <a:rPr lang="en-US" baseline="0" dirty="0"/>
                        <a:t>to a maximum of 6. </a:t>
                      </a:r>
                    </a:p>
                    <a:p>
                      <a:r>
                        <a:rPr lang="en-US" baseline="0" dirty="0"/>
                        <a:t>Assignment of labels is randomized.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3984064"/>
                  </a:ext>
                </a:extLst>
              </a:tr>
              <a:tr h="82163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Cost of label sets has been randomized between ranges</a:t>
                      </a:r>
                      <a:r>
                        <a:rPr lang="en-US" baseline="0" dirty="0"/>
                        <a:t>.</a:t>
                      </a:r>
                    </a:p>
                    <a:p>
                      <a:r>
                        <a:rPr lang="en-US" baseline="0" dirty="0"/>
                        <a:t>Label set with less number of attributes, likely to be expensive than a label set with more number of attributes.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0831360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0041"/>
            <a:ext cx="12192000" cy="647114"/>
          </a:xfrm>
          <a:solidFill>
            <a:schemeClr val="tx1">
              <a:lumMod val="75000"/>
              <a:lumOff val="2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Implementation Considerations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4304" y="1555513"/>
            <a:ext cx="7180174" cy="2552619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412082" y="4361864"/>
            <a:ext cx="99443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498388" y="5180075"/>
            <a:ext cx="82182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Cost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58593" y="2308603"/>
            <a:ext cx="286129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Attribute Domains</a:t>
            </a:r>
          </a:p>
        </p:txBody>
      </p:sp>
    </p:spTree>
    <p:extLst>
      <p:ext uri="{BB962C8B-B14F-4D97-AF65-F5344CB8AC3E}">
        <p14:creationId xmlns:p14="http://schemas.microsoft.com/office/powerpoint/2010/main" val="30372639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35465"/>
            <a:ext cx="12192000" cy="732155"/>
          </a:xfrm>
          <a:solidFill>
            <a:schemeClr val="tx1">
              <a:lumMod val="75000"/>
              <a:lumOff val="2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Drawbacks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Huge search space</a:t>
            </a:r>
          </a:p>
          <a:p>
            <a:pPr lvl="1"/>
            <a:r>
              <a:rPr lang="en-US" dirty="0"/>
              <a:t>The total number of distinct label sets possible is very high.</a:t>
            </a:r>
          </a:p>
          <a:p>
            <a:pPr lvl="1"/>
            <a:r>
              <a:rPr lang="en-US" dirty="0"/>
              <a:t>For the attributes and domains under consideration, the number of distinct label sets are 489599 which makes it </a:t>
            </a:r>
          </a:p>
          <a:p>
            <a:pPr lvl="1"/>
            <a:r>
              <a:rPr lang="en-US" dirty="0"/>
              <a:t>This coupled with the number of users, makes the algorithm impractical for the real time labels and attributes.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8661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93261"/>
            <a:ext cx="12192000" cy="746223"/>
          </a:xfrm>
          <a:solidFill>
            <a:schemeClr val="tx1">
              <a:lumMod val="75000"/>
              <a:lumOff val="2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Proposed Solution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sz="2400" dirty="0"/>
                  <a:t>Greedy algorithm that allocates budget to a label set with highest ratio of increment.</a:t>
                </a:r>
              </a:p>
              <a:p>
                <a:pPr marL="457200" lvl="1" indent="0">
                  <a:buNone/>
                </a:pPr>
                <a:r>
                  <a:rPr lang="en-US" sz="2000" dirty="0"/>
                  <a:t>	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Subset targeting strategy applied for the ratio of increment calculation</a:t>
                </a:r>
              </a:p>
              <a:p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</m:e>
                    </m:d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d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Cost of label sets with more attributes are more likely to be less expensive than the label sets with less attributes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812" t="-2661" b="-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39817797"/>
                  </p:ext>
                </p:extLst>
              </p:nvPr>
            </p:nvGraphicFramePr>
            <p:xfrm>
              <a:off x="2491340" y="4282670"/>
              <a:ext cx="7445514" cy="731520"/>
            </p:xfrm>
            <a:graphic>
              <a:graphicData uri="http://schemas.openxmlformats.org/drawingml/2006/table">
                <a:tbl>
                  <a:tblPr firstRow="1" bandRow="1">
                    <a:tableStyleId>{616DA210-FB5B-4158-B5E0-FEB733F419BA}</a:tableStyleId>
                  </a:tblPr>
                  <a:tblGrid>
                    <a:gridCol w="3722757">
                      <a:extLst>
                        <a:ext uri="{9D8B030D-6E8A-4147-A177-3AD203B41FA5}">
                          <a16:colId xmlns:a16="http://schemas.microsoft.com/office/drawing/2014/main" val="3378605425"/>
                        </a:ext>
                      </a:extLst>
                    </a:gridCol>
                    <a:gridCol w="3722757">
                      <a:extLst>
                        <a:ext uri="{9D8B030D-6E8A-4147-A177-3AD203B41FA5}">
                          <a16:colId xmlns:a16="http://schemas.microsoft.com/office/drawing/2014/main" val="3885818011"/>
                        </a:ext>
                      </a:extLst>
                    </a:gridCol>
                  </a:tblGrid>
                  <a:tr h="307345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8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dirty="0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p>
                                  <m:r>
                                    <a:rPr lang="en-US" sz="1800" dirty="0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1800" dirty="0"/>
                            <a:t> : {</a:t>
                          </a:r>
                          <a:r>
                            <a:rPr lang="en-US" sz="1800" dirty="0" err="1"/>
                            <a:t>Location:CA</a:t>
                          </a:r>
                          <a:r>
                            <a:rPr lang="en-US" sz="1800" dirty="0"/>
                            <a:t>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8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dirty="0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p>
                                  <m:r>
                                    <a:rPr lang="en-US" sz="1800" dirty="0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1800" dirty="0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1800" dirty="0"/>
                            <a:t> : {</a:t>
                          </a:r>
                          <a:r>
                            <a:rPr lang="en-US" sz="1800" dirty="0" err="1"/>
                            <a:t>Location:CA,Gender:M</a:t>
                          </a:r>
                          <a:r>
                            <a:rPr lang="en-US" sz="1800" dirty="0"/>
                            <a:t>}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29276190"/>
                      </a:ext>
                    </a:extLst>
                  </a:tr>
                  <a:tr h="30225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1800" dirty="0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  <m:d>
                                <m:dPr>
                                  <m:ctrlPr>
                                    <a:rPr lang="en-US" sz="18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180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800" dirty="0" smtClean="0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p>
                                      <m:r>
                                        <a:rPr lang="en-US" sz="1800" dirty="0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p>
                                </m:e>
                              </m:d>
                            </m:oMath>
                          </a14:m>
                          <a:r>
                            <a:rPr lang="en-US" dirty="0"/>
                            <a:t> :</a:t>
                          </a:r>
                          <a:r>
                            <a:rPr lang="en-US" baseline="0" dirty="0"/>
                            <a:t> 125000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1800" dirty="0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  <m:d>
                                <m:dPr>
                                  <m:ctrlPr>
                                    <a:rPr lang="en-US" sz="18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180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800" dirty="0" smtClean="0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p>
                                      <m:r>
                                        <a:rPr lang="en-US" sz="1800" dirty="0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p>
                                </m:e>
                              </m:d>
                            </m:oMath>
                          </a14:m>
                          <a:r>
                            <a:rPr lang="en-US" dirty="0"/>
                            <a:t> :</a:t>
                          </a:r>
                          <a:r>
                            <a:rPr lang="en-US" baseline="0" dirty="0"/>
                            <a:t> 65000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3369793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39817797"/>
                  </p:ext>
                </p:extLst>
              </p:nvPr>
            </p:nvGraphicFramePr>
            <p:xfrm>
              <a:off x="2491340" y="4282670"/>
              <a:ext cx="7445514" cy="737680"/>
            </p:xfrm>
            <a:graphic>
              <a:graphicData uri="http://schemas.openxmlformats.org/drawingml/2006/table">
                <a:tbl>
                  <a:tblPr firstRow="1" bandRow="1">
                    <a:tableStyleId>{616DA210-FB5B-4158-B5E0-FEB733F419BA}</a:tableStyleId>
                  </a:tblPr>
                  <a:tblGrid>
                    <a:gridCol w="3722757">
                      <a:extLst>
                        <a:ext uri="{9D8B030D-6E8A-4147-A177-3AD203B41FA5}">
                          <a16:colId xmlns:a16="http://schemas.microsoft.com/office/drawing/2014/main" val="3378605425"/>
                        </a:ext>
                      </a:extLst>
                    </a:gridCol>
                    <a:gridCol w="3722757">
                      <a:extLst>
                        <a:ext uri="{9D8B030D-6E8A-4147-A177-3AD203B41FA5}">
                          <a16:colId xmlns:a16="http://schemas.microsoft.com/office/drawing/2014/main" val="3885818011"/>
                        </a:ext>
                      </a:extLst>
                    </a:gridCol>
                  </a:tblGrid>
                  <a:tr h="3719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63" t="-8065" r="-100327" b="-1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327" t="-8065" r="-491" b="-1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927619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63" t="-111667" r="-100327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327" t="-111667" r="-491" b="-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3369793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045226" y="2428558"/>
                <a:ext cx="4101548" cy="6974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800" b="0" i="1" baseline="-2500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  <m:d>
                              <m:d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sz="2800" b="0" i="1" baseline="-2500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∩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𝑈</m:t>
                            </m:r>
                            <m:d>
                              <m:d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sz="2800" b="0" i="1" baseline="-2500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d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𝑆𝑡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𝑈</m:t>
                            </m:r>
                            <m:d>
                              <m:d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sz="2800" b="0" i="1" baseline="-2500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e>
                        </m:d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𝑆𝑖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sz="1600" dirty="0"/>
                  <a:t>  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5226" y="2428558"/>
                <a:ext cx="4101548" cy="697499"/>
              </a:xfrm>
              <a:prstGeom prst="rect">
                <a:avLst/>
              </a:prstGeom>
              <a:blipFill>
                <a:blip r:embed="rId6"/>
                <a:stretch>
                  <a:fillRect b="-34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69622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2790</TotalTime>
  <Words>715</Words>
  <Application>Microsoft Office PowerPoint</Application>
  <PresentationFormat>Widescreen</PresentationFormat>
  <Paragraphs>134</Paragraphs>
  <Slides>20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Problem Statement[1]</vt:lpstr>
      <vt:lpstr>Understanding More[1]</vt:lpstr>
      <vt:lpstr>Existing Solution[1]</vt:lpstr>
      <vt:lpstr>Existing Algorithm[1]</vt:lpstr>
      <vt:lpstr>Implementation Considerations</vt:lpstr>
      <vt:lpstr>Drawbacks</vt:lpstr>
      <vt:lpstr>Proposed Solution</vt:lpstr>
      <vt:lpstr>Optimized Algorithm – Module 1</vt:lpstr>
      <vt:lpstr>Optimized Algorithm – Module 2</vt:lpstr>
      <vt:lpstr>Threshold</vt:lpstr>
      <vt:lpstr>Existing Algorithm Output</vt:lpstr>
      <vt:lpstr>Existing Algorithm Output</vt:lpstr>
      <vt:lpstr>Optimized Algorithm Output</vt:lpstr>
      <vt:lpstr>Optimized Algorithm Output</vt:lpstr>
      <vt:lpstr>Threshold Comparison</vt:lpstr>
      <vt:lpstr>Threshold Comparison</vt:lpstr>
      <vt:lpstr>Tradeoffs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yeshwanth bashyam</dc:creator>
  <cp:lastModifiedBy>yeshwanth bashyam</cp:lastModifiedBy>
  <cp:revision>126</cp:revision>
  <dcterms:created xsi:type="dcterms:W3CDTF">2016-11-15T17:37:51Z</dcterms:created>
  <dcterms:modified xsi:type="dcterms:W3CDTF">2016-12-07T22:11:33Z</dcterms:modified>
</cp:coreProperties>
</file>