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6" r:id="rId60"/>
    <p:sldId id="31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40520-923F-4A50-864C-C5C3CFDA9307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7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6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4"/>
  </p:normalViewPr>
  <p:slideViewPr>
    <p:cSldViewPr snapToGrid="0" snapToObjects="1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0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9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6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7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8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1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3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9B2A-79C4-4840-9D61-9546F17569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2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onydeepak/ResumePars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Recommendation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Reciprocal Recommendation Approach</a:t>
            </a:r>
          </a:p>
        </p:txBody>
      </p:sp>
    </p:spTree>
    <p:extLst>
      <p:ext uri="{BB962C8B-B14F-4D97-AF65-F5344CB8AC3E}">
        <p14:creationId xmlns:p14="http://schemas.microsoft.com/office/powerpoint/2010/main" val="143237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543483" y="2449925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Processing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43484" y="1404316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Extraction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12310" y="5703044"/>
            <a:ext cx="1660635" cy="5885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Reciprocal similarity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80852" y="1404316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 Pattern Matching machine learning algorithm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80852" y="2434159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Translating tokens to hypernyms and hyponyms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80852" y="5703044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Ontology based reciprocal similarity measure between description and features.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543482" y="3421617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Building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80852" y="3421617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Builds the Job model and Resume Model</a:t>
            </a:r>
          </a:p>
        </p:txBody>
      </p:sp>
      <p:cxnSp>
        <p:nvCxnSpPr>
          <p:cNvPr id="16" name="Straight Arrow Connector 15"/>
          <p:cNvCxnSpPr>
            <a:stCxn id="10" idx="1"/>
            <a:endCxn id="7" idx="3"/>
          </p:cNvCxnSpPr>
          <p:nvPr/>
        </p:nvCxnSpPr>
        <p:spPr>
          <a:xfrm flipH="1">
            <a:off x="2204119" y="1698606"/>
            <a:ext cx="676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6" idx="3"/>
          </p:cNvCxnSpPr>
          <p:nvPr/>
        </p:nvCxnSpPr>
        <p:spPr>
          <a:xfrm flipH="1">
            <a:off x="2204118" y="2728449"/>
            <a:ext cx="676734" cy="1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1"/>
            <a:endCxn id="13" idx="3"/>
          </p:cNvCxnSpPr>
          <p:nvPr/>
        </p:nvCxnSpPr>
        <p:spPr>
          <a:xfrm flipH="1">
            <a:off x="2204117" y="3715907"/>
            <a:ext cx="67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1"/>
            <a:endCxn id="8" idx="3"/>
          </p:cNvCxnSpPr>
          <p:nvPr/>
        </p:nvCxnSpPr>
        <p:spPr>
          <a:xfrm flipH="1">
            <a:off x="2272945" y="5997334"/>
            <a:ext cx="607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: Rounded Corners 1"/>
          <p:cNvSpPr/>
          <p:nvPr/>
        </p:nvSpPr>
        <p:spPr>
          <a:xfrm>
            <a:off x="1650124" y="4225158"/>
            <a:ext cx="1408386" cy="4624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Description Model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1650124" y="4880025"/>
            <a:ext cx="1408386" cy="4624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Preference Model</a:t>
            </a:r>
          </a:p>
        </p:txBody>
      </p:sp>
      <p:cxnSp>
        <p:nvCxnSpPr>
          <p:cNvPr id="4" name="Straight Connector 3"/>
          <p:cNvCxnSpPr>
            <a:stCxn id="13" idx="2"/>
          </p:cNvCxnSpPr>
          <p:nvPr/>
        </p:nvCxnSpPr>
        <p:spPr>
          <a:xfrm flipH="1">
            <a:off x="1373799" y="4010197"/>
            <a:ext cx="1" cy="11819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" idx="1"/>
          </p:cNvCxnSpPr>
          <p:nvPr/>
        </p:nvCxnSpPr>
        <p:spPr>
          <a:xfrm>
            <a:off x="1373800" y="4439687"/>
            <a:ext cx="276324" cy="1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1"/>
          </p:cNvCxnSpPr>
          <p:nvPr/>
        </p:nvCxnSpPr>
        <p:spPr>
          <a:xfrm>
            <a:off x="1373799" y="5111246"/>
            <a:ext cx="276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268717" y="4225158"/>
            <a:ext cx="4466897" cy="375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Descriptive features of the job/resume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68717" y="4923248"/>
            <a:ext cx="4466897" cy="375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Preference of the job seeker and employer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43482" y="107114"/>
            <a:ext cx="10515600" cy="1325563"/>
          </a:xfrm>
        </p:spPr>
        <p:txBody>
          <a:bodyPr/>
          <a:lstStyle/>
          <a:p>
            <a:r>
              <a:rPr lang="en-US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397667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in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pattern matching strategy used by the existing approach</a:t>
            </a:r>
          </a:p>
          <a:p>
            <a:r>
              <a:rPr lang="en-US" dirty="0"/>
              <a:t>Prepare the ontology for the job domain</a:t>
            </a:r>
          </a:p>
          <a:p>
            <a:r>
              <a:rPr lang="en-US" dirty="0"/>
              <a:t>Extract preference features for job seekers.</a:t>
            </a:r>
          </a:p>
          <a:p>
            <a:r>
              <a:rPr lang="en-US" dirty="0"/>
              <a:t>Identify dataset of job descriptions </a:t>
            </a:r>
            <a:r>
              <a:rPr lang="en-US"/>
              <a:t>and resumes.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17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297 Review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09/06</a:t>
            </a:r>
          </a:p>
        </p:txBody>
      </p:sp>
    </p:spTree>
    <p:extLst>
      <p:ext uri="{BB962C8B-B14F-4D97-AF65-F5344CB8AC3E}">
        <p14:creationId xmlns:p14="http://schemas.microsoft.com/office/powerpoint/2010/main" val="38415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 – </a:t>
            </a:r>
            <a:r>
              <a:rPr lang="en-US" dirty="0" err="1"/>
              <a:t>DBPedia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Crowd sourced effort to extract structured information from Wikipedia</a:t>
            </a:r>
          </a:p>
          <a:p>
            <a:r>
              <a:rPr lang="en-US" dirty="0"/>
              <a:t>Contains information categorized as ontology classes, concepts etc.</a:t>
            </a:r>
          </a:p>
          <a:p>
            <a:r>
              <a:rPr lang="en-US" dirty="0"/>
              <a:t>Provides generalization and specialization relationship between concepts.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85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skill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7098" y="1577866"/>
            <a:ext cx="1566042" cy="546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Entity : Database</a:t>
            </a:r>
          </a:p>
          <a:p>
            <a:pPr algn="ctr"/>
            <a:r>
              <a:rPr lang="en-US" sz="1200" dirty="0"/>
              <a:t>Concept: Databases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40270" y="2819511"/>
            <a:ext cx="1400503" cy="546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7" name="Rectangle 6"/>
          <p:cNvSpPr/>
          <p:nvPr/>
        </p:nvSpPr>
        <p:spPr>
          <a:xfrm>
            <a:off x="4963509" y="2743201"/>
            <a:ext cx="1400503" cy="546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</p:txBody>
      </p:sp>
      <p:sp>
        <p:nvSpPr>
          <p:cNvPr id="8" name="Rectangle 7"/>
          <p:cNvSpPr/>
          <p:nvPr/>
        </p:nvSpPr>
        <p:spPr>
          <a:xfrm>
            <a:off x="7157547" y="2743201"/>
            <a:ext cx="1400503" cy="546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Online Database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8949560" y="2743201"/>
            <a:ext cx="1400503" cy="546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Cloud Database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4119" y="2841323"/>
            <a:ext cx="13390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Concepts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9154" y="4453623"/>
            <a:ext cx="11147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Entities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2434459" y="3765881"/>
            <a:ext cx="2412123" cy="29113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/>
              <a:t>dbr:IBM_WebSphere_eXtreme_Scale</a:t>
            </a:r>
            <a:endParaRPr lang="en-US" sz="1000" dirty="0"/>
          </a:p>
          <a:p>
            <a:r>
              <a:rPr lang="en-US" sz="1000" dirty="0" err="1"/>
              <a:t>dbr:NoSQL</a:t>
            </a:r>
            <a:endParaRPr lang="en-US" sz="1000" dirty="0"/>
          </a:p>
          <a:p>
            <a:r>
              <a:rPr lang="en-US" sz="1000" dirty="0" err="1"/>
              <a:t>dbr:Couchbase_Server</a:t>
            </a:r>
            <a:endParaRPr lang="en-US" sz="1000" dirty="0"/>
          </a:p>
          <a:p>
            <a:r>
              <a:rPr lang="en-US" sz="1000" dirty="0" err="1"/>
              <a:t>dbr:C-treeACE</a:t>
            </a:r>
            <a:endParaRPr lang="en-US" sz="1000" dirty="0"/>
          </a:p>
          <a:p>
            <a:r>
              <a:rPr lang="en-US" sz="1000" dirty="0" err="1"/>
              <a:t>dbr:Virtuoso_Universal_Server</a:t>
            </a:r>
            <a:endParaRPr lang="en-US" sz="1000" dirty="0"/>
          </a:p>
          <a:p>
            <a:r>
              <a:rPr lang="en-US" sz="1000" dirty="0" err="1"/>
              <a:t>dbr:Clusterpoint</a:t>
            </a:r>
            <a:endParaRPr lang="en-US" sz="1000" dirty="0"/>
          </a:p>
          <a:p>
            <a:r>
              <a:rPr lang="en-US" sz="1000" dirty="0" err="1"/>
              <a:t>dbr:Aerospike_database</a:t>
            </a:r>
            <a:endParaRPr lang="en-US" sz="1000" dirty="0"/>
          </a:p>
          <a:p>
            <a:r>
              <a:rPr lang="en-US" sz="1000" dirty="0" err="1"/>
              <a:t>dbr:Wakanda</a:t>
            </a:r>
            <a:r>
              <a:rPr lang="en-US" sz="1000" dirty="0"/>
              <a:t>_(software)</a:t>
            </a:r>
          </a:p>
          <a:p>
            <a:r>
              <a:rPr lang="en-US" sz="1000" dirty="0" err="1"/>
              <a:t>dbr:Berkeley_DB</a:t>
            </a:r>
            <a:endParaRPr lang="en-US" sz="1000" dirty="0"/>
          </a:p>
          <a:p>
            <a:r>
              <a:rPr lang="en-US" sz="1000" dirty="0" err="1"/>
              <a:t>dbr:Druid</a:t>
            </a:r>
            <a:r>
              <a:rPr lang="en-US" sz="1000" dirty="0"/>
              <a:t>_(open-</a:t>
            </a:r>
            <a:r>
              <a:rPr lang="en-US" sz="1000" dirty="0" err="1"/>
              <a:t>source_data_store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dbr:MongoDB</a:t>
            </a:r>
            <a:endParaRPr lang="en-US" sz="1000" dirty="0"/>
          </a:p>
          <a:p>
            <a:r>
              <a:rPr lang="en-US" sz="1000" dirty="0" err="1"/>
              <a:t>dbr:CouchDB</a:t>
            </a:r>
            <a:endParaRPr lang="en-US" sz="1000" dirty="0"/>
          </a:p>
          <a:p>
            <a:r>
              <a:rPr lang="en-US" sz="1000" dirty="0" err="1"/>
              <a:t>dbr:Riak</a:t>
            </a:r>
            <a:endParaRPr lang="en-US" sz="1000" dirty="0"/>
          </a:p>
          <a:p>
            <a:r>
              <a:rPr lang="en-US" sz="1000" dirty="0" err="1"/>
              <a:t>dbr:Rasdaman</a:t>
            </a:r>
            <a:endParaRPr lang="en-US" sz="1000" dirty="0"/>
          </a:p>
          <a:p>
            <a:r>
              <a:rPr lang="en-US" sz="1000" dirty="0" err="1"/>
              <a:t>dbr:Stardog</a:t>
            </a:r>
            <a:endParaRPr lang="en-US" sz="1000" dirty="0"/>
          </a:p>
          <a:p>
            <a:r>
              <a:rPr lang="en-US" sz="1000" dirty="0" err="1"/>
              <a:t>dbr:DocumentDB</a:t>
            </a:r>
            <a:endParaRPr lang="en-US" sz="1000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8292499" y="3997767"/>
            <a:ext cx="2714625" cy="20288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	</a:t>
            </a:r>
          </a:p>
          <a:p>
            <a:r>
              <a:rPr lang="en-US" sz="1050" dirty="0" err="1"/>
              <a:t>dbr:Cloud_database</a:t>
            </a:r>
            <a:endParaRPr lang="en-US" sz="1050" dirty="0"/>
          </a:p>
          <a:p>
            <a:r>
              <a:rPr lang="en-US" sz="1050" dirty="0" err="1"/>
              <a:t>dbr:Amazon_DynamoDB</a:t>
            </a:r>
            <a:endParaRPr lang="en-US" sz="1050" dirty="0"/>
          </a:p>
          <a:p>
            <a:r>
              <a:rPr lang="en-US" sz="1050" dirty="0" err="1"/>
              <a:t>dbr:Amazon_Relational_Database_Service</a:t>
            </a:r>
            <a:endParaRPr lang="en-US" sz="1050" dirty="0"/>
          </a:p>
          <a:p>
            <a:r>
              <a:rPr lang="en-US" sz="1050" dirty="0" err="1"/>
              <a:t>dbr:Amazon_SimpleDB</a:t>
            </a:r>
            <a:endParaRPr lang="en-US" sz="1050" dirty="0"/>
          </a:p>
          <a:p>
            <a:r>
              <a:rPr lang="en-US" sz="1050" dirty="0" err="1"/>
              <a:t>dbr:Amazon_Redshift</a:t>
            </a:r>
            <a:endParaRPr lang="en-US" sz="1050" dirty="0"/>
          </a:p>
          <a:p>
            <a:r>
              <a:rPr lang="en-US" sz="1050" dirty="0" err="1"/>
              <a:t>dbr:Aurora_database_analytics_engine</a:t>
            </a:r>
            <a:endParaRPr lang="en-US" sz="1050" dirty="0"/>
          </a:p>
          <a:p>
            <a:r>
              <a:rPr lang="en-US" sz="1050" dirty="0" err="1"/>
              <a:t>dbr:Amazon_ElastiCache</a:t>
            </a:r>
            <a:endParaRPr lang="en-US" sz="1050" dirty="0"/>
          </a:p>
          <a:p>
            <a:r>
              <a:rPr lang="en-US" sz="1050" dirty="0" err="1"/>
              <a:t>dbr:Azure_SQL_Data_Warehouse</a:t>
            </a:r>
            <a:endParaRPr lang="en-US" sz="1050" dirty="0"/>
          </a:p>
        </p:txBody>
      </p: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 flipH="1">
            <a:off x="3640522" y="2124404"/>
            <a:ext cx="2559597" cy="69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 flipH="1">
            <a:off x="5663761" y="2124404"/>
            <a:ext cx="536358" cy="61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8" idx="0"/>
          </p:cNvCxnSpPr>
          <p:nvPr/>
        </p:nvCxnSpPr>
        <p:spPr>
          <a:xfrm>
            <a:off x="6200119" y="2124404"/>
            <a:ext cx="1657680" cy="61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9" idx="0"/>
          </p:cNvCxnSpPr>
          <p:nvPr/>
        </p:nvCxnSpPr>
        <p:spPr>
          <a:xfrm>
            <a:off x="6200119" y="2124404"/>
            <a:ext cx="3449693" cy="61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2" idx="0"/>
          </p:cNvCxnSpPr>
          <p:nvPr/>
        </p:nvCxnSpPr>
        <p:spPr>
          <a:xfrm flipH="1">
            <a:off x="3640521" y="3366049"/>
            <a:ext cx="1" cy="39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13" idx="0"/>
          </p:cNvCxnSpPr>
          <p:nvPr/>
        </p:nvCxnSpPr>
        <p:spPr>
          <a:xfrm>
            <a:off x="9649812" y="3289739"/>
            <a:ext cx="0" cy="70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380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Seed set of generic skill categories. </a:t>
            </a:r>
            <a:r>
              <a:rPr lang="en-US" sz="2400" dirty="0" err="1"/>
              <a:t>Eg</a:t>
            </a:r>
            <a:r>
              <a:rPr lang="en-US" sz="2400" dirty="0"/>
              <a:t> Database, Front end development, Functional Programming.</a:t>
            </a:r>
          </a:p>
          <a:p>
            <a:r>
              <a:rPr lang="en-US" sz="2400" dirty="0"/>
              <a:t>For each category in seed set, get</a:t>
            </a:r>
            <a:r>
              <a:rPr lang="en-US" sz="2400" i="1" dirty="0"/>
              <a:t> “broader-of” </a:t>
            </a:r>
            <a:r>
              <a:rPr lang="en-US" sz="2400" dirty="0"/>
              <a:t>and “</a:t>
            </a:r>
            <a:r>
              <a:rPr lang="en-US" sz="2400" i="1" dirty="0"/>
              <a:t>subject for</a:t>
            </a:r>
            <a:r>
              <a:rPr lang="en-US" sz="2400" dirty="0"/>
              <a:t>”.</a:t>
            </a:r>
          </a:p>
          <a:p>
            <a:r>
              <a:rPr lang="en-US" sz="2400" dirty="0"/>
              <a:t>Associate entities in the “</a:t>
            </a:r>
            <a:r>
              <a:rPr lang="en-US" sz="2400" i="1" dirty="0"/>
              <a:t>subject for</a:t>
            </a:r>
            <a:r>
              <a:rPr lang="en-US" sz="2400" dirty="0"/>
              <a:t>” and ontology type as </a:t>
            </a:r>
            <a:r>
              <a:rPr lang="en-US" sz="2400" i="1" dirty="0"/>
              <a:t>“software” </a:t>
            </a:r>
            <a:r>
              <a:rPr lang="en-US" sz="2400" dirty="0"/>
              <a:t>or </a:t>
            </a:r>
            <a:r>
              <a:rPr lang="en-US" sz="2400" i="1" dirty="0"/>
              <a:t>“Language” </a:t>
            </a:r>
            <a:r>
              <a:rPr lang="en-US" sz="2400" dirty="0"/>
              <a:t>with the parent concept.</a:t>
            </a:r>
          </a:p>
          <a:p>
            <a:r>
              <a:rPr lang="en-US" sz="2400" dirty="0" err="1"/>
              <a:t>Recurse</a:t>
            </a:r>
            <a:r>
              <a:rPr lang="en-US" sz="2400" dirty="0"/>
              <a:t> through the sub categories (</a:t>
            </a:r>
            <a:r>
              <a:rPr lang="en-US" sz="2400" i="1" dirty="0"/>
              <a:t>“broader-of”)</a:t>
            </a:r>
          </a:p>
          <a:p>
            <a:endParaRPr lang="en-US" dirty="0"/>
          </a:p>
          <a:p>
            <a:r>
              <a:rPr lang="en-US" sz="2400" dirty="0"/>
              <a:t>From the resulting tree, we can deduce if a skill is a specific form of a type of skill and vice-versa.</a:t>
            </a:r>
          </a:p>
        </p:txBody>
      </p:sp>
    </p:spTree>
    <p:extLst>
      <p:ext uri="{BB962C8B-B14F-4D97-AF65-F5344CB8AC3E}">
        <p14:creationId xmlns:p14="http://schemas.microsoft.com/office/powerpoint/2010/main" val="1834747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297 Review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09/13</a:t>
            </a:r>
          </a:p>
        </p:txBody>
      </p:sp>
    </p:spTree>
    <p:extLst>
      <p:ext uri="{BB962C8B-B14F-4D97-AF65-F5344CB8AC3E}">
        <p14:creationId xmlns:p14="http://schemas.microsoft.com/office/powerpoint/2010/main" val="636562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12" y="365126"/>
            <a:ext cx="10392177" cy="974278"/>
          </a:xfrm>
        </p:spPr>
        <p:txBody>
          <a:bodyPr/>
          <a:lstStyle/>
          <a:p>
            <a:r>
              <a:rPr lang="en-US" dirty="0"/>
              <a:t>SPARQL query – sub concepts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212" y="1516533"/>
            <a:ext cx="10515600" cy="314561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PREFIX broader: &lt;http://www.w3.org/2004/02/skos/core#broader&gt;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PREFIX category: &lt;http://dbpedia.org/resource/Category:Software_development&gt;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sub_concepts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concept_label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?resources 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resource_label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where{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sub_concepts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broader: category:.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?resources &lt;http://purl.org/dc/terms/subject&gt;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sub_concepts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sub_concepts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&lt;http://www.w3.org/2000/01/rdf-schema#label&gt;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concept_label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?resources &lt;http://xmlns.com/foaf/0.1/name&gt;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resource_label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?resources &lt;http://www.w3.org/1999/02/22-rdf-syntax-ns#type&gt; ?type.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FILTER(?type = &lt;http://dbpedia.org/ontology/Software&gt; || ?type = &lt;http://dbpedia.org/ontology/Language&gt;)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5212" y="512579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a base Python Implementation using </a:t>
            </a:r>
            <a:r>
              <a:rPr lang="en-US" dirty="0" err="1"/>
              <a:t>SPARQLWrapper</a:t>
            </a:r>
            <a:r>
              <a:rPr lang="en-US" dirty="0"/>
              <a:t>, </a:t>
            </a:r>
            <a:r>
              <a:rPr lang="en-US" dirty="0" err="1"/>
              <a:t>RDFLib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02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297 Review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09/20</a:t>
            </a:r>
          </a:p>
        </p:txBody>
      </p:sp>
    </p:spTree>
    <p:extLst>
      <p:ext uri="{BB962C8B-B14F-4D97-AF65-F5344CB8AC3E}">
        <p14:creationId xmlns:p14="http://schemas.microsoft.com/office/powerpoint/2010/main" val="538733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Worked on the Python implementation to load a subset of the </a:t>
            </a:r>
            <a:r>
              <a:rPr lang="en-US" dirty="0" err="1"/>
              <a:t>dbpedia</a:t>
            </a:r>
            <a:r>
              <a:rPr lang="en-US" dirty="0"/>
              <a:t> taxonomy for certain skills.</a:t>
            </a:r>
          </a:p>
          <a:p>
            <a:r>
              <a:rPr lang="en-US" dirty="0"/>
              <a:t>Persisted the skill dependencies into Neo4j (a graph database)</a:t>
            </a:r>
          </a:p>
          <a:p>
            <a:r>
              <a:rPr lang="en-US" dirty="0"/>
              <a:t>Executed cypher queries to fetch insights relevant to the project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2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Reciprocal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29260"/>
          </a:xfrm>
        </p:spPr>
        <p:txBody>
          <a:bodyPr/>
          <a:lstStyle/>
          <a:p>
            <a:r>
              <a:rPr lang="en-US" dirty="0"/>
              <a:t>A recommendation strategy that can be applied to people to people recommendation.</a:t>
            </a:r>
          </a:p>
          <a:p>
            <a:r>
              <a:rPr lang="en-US" dirty="0"/>
              <a:t>Applies well when the users and the items are autonomous in choosing their opposites. E.g. : Dating Applications, Job Recommendations</a:t>
            </a:r>
          </a:p>
          <a:p>
            <a:r>
              <a:rPr lang="en-US" dirty="0"/>
              <a:t>A recommendation is made only when the Object will be preferred by the User as well as the User being preferred by the object.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417" y="5189822"/>
            <a:ext cx="1058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Applications : Recommendation is made only when the candidate will prefer the job and the recruiter will also prefer the candidate</a:t>
            </a:r>
          </a:p>
        </p:txBody>
      </p:sp>
    </p:spTree>
    <p:extLst>
      <p:ext uri="{BB962C8B-B14F-4D97-AF65-F5344CB8AC3E}">
        <p14:creationId xmlns:p14="http://schemas.microsoft.com/office/powerpoint/2010/main" val="4129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297 Review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09/27</a:t>
            </a:r>
          </a:p>
        </p:txBody>
      </p:sp>
    </p:spTree>
    <p:extLst>
      <p:ext uri="{BB962C8B-B14F-4D97-AF65-F5344CB8AC3E}">
        <p14:creationId xmlns:p14="http://schemas.microsoft.com/office/powerpoint/2010/main" val="1292061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215109" y="1667631"/>
            <a:ext cx="3685503" cy="3915176"/>
            <a:chOff x="7261539" y="1880317"/>
            <a:chExt cx="3685503" cy="3915176"/>
          </a:xfrm>
        </p:grpSpPr>
        <p:sp>
          <p:nvSpPr>
            <p:cNvPr id="5" name="Rectangle 4"/>
            <p:cNvSpPr/>
            <p:nvPr/>
          </p:nvSpPr>
          <p:spPr>
            <a:xfrm>
              <a:off x="7261539" y="1880317"/>
              <a:ext cx="1970467" cy="79849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Similarity Measurement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8693239" y="3065172"/>
              <a:ext cx="2253803" cy="798490"/>
            </a:xfrm>
            <a:prstGeom prst="roundRect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Ontology and Taxonomy of skills</a:t>
              </a:r>
            </a:p>
          </p:txBody>
        </p:sp>
        <p:cxnSp>
          <p:nvCxnSpPr>
            <p:cNvPr id="9" name="Straight Arrow Connector 8"/>
            <p:cNvCxnSpPr>
              <a:stCxn id="5" idx="2"/>
            </p:cNvCxnSpPr>
            <p:nvPr/>
          </p:nvCxnSpPr>
          <p:spPr>
            <a:xfrm flipH="1">
              <a:off x="8246772" y="2678807"/>
              <a:ext cx="1" cy="311668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7" idx="1"/>
            </p:cNvCxnSpPr>
            <p:nvPr/>
          </p:nvCxnSpPr>
          <p:spPr>
            <a:xfrm>
              <a:off x="8246773" y="3464417"/>
              <a:ext cx="446466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/>
            <p:cNvSpPr/>
            <p:nvPr/>
          </p:nvSpPr>
          <p:spPr>
            <a:xfrm>
              <a:off x="8693239" y="4340180"/>
              <a:ext cx="2253803" cy="862885"/>
            </a:xfrm>
            <a:prstGeom prst="round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Similarity Metric</a:t>
              </a:r>
            </a:p>
          </p:txBody>
        </p:sp>
        <p:cxnSp>
          <p:nvCxnSpPr>
            <p:cNvPr id="18" name="Straight Arrow Connector 17"/>
            <p:cNvCxnSpPr>
              <a:endCxn id="12" idx="1"/>
            </p:cNvCxnSpPr>
            <p:nvPr/>
          </p:nvCxnSpPr>
          <p:spPr>
            <a:xfrm flipV="1">
              <a:off x="8246772" y="4771623"/>
              <a:ext cx="446467" cy="1931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25155" y="1667631"/>
            <a:ext cx="5087631" cy="2102994"/>
            <a:chOff x="1740309" y="1841681"/>
            <a:chExt cx="5087631" cy="2102994"/>
          </a:xfrm>
        </p:grpSpPr>
        <p:sp>
          <p:nvSpPr>
            <p:cNvPr id="4" name="Rectangle 3"/>
            <p:cNvSpPr/>
            <p:nvPr/>
          </p:nvSpPr>
          <p:spPr>
            <a:xfrm>
              <a:off x="3193961" y="1841681"/>
              <a:ext cx="1970467" cy="79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Building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40309" y="2949262"/>
              <a:ext cx="2193641" cy="7207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Resume Model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40686" y="2949262"/>
              <a:ext cx="2187253" cy="73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Posting Model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46698" y="3670041"/>
              <a:ext cx="1084992" cy="2575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Description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48959" y="3670040"/>
              <a:ext cx="1084992" cy="2575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Preference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40687" y="3687098"/>
              <a:ext cx="1084992" cy="2575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Description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42948" y="3687097"/>
              <a:ext cx="1084992" cy="2575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Preference</a:t>
              </a:r>
            </a:p>
          </p:txBody>
        </p:sp>
        <p:cxnSp>
          <p:nvCxnSpPr>
            <p:cNvPr id="28" name="Connector: Elbow 27"/>
            <p:cNvCxnSpPr>
              <a:stCxn id="4" idx="2"/>
              <a:endCxn id="19" idx="0"/>
            </p:cNvCxnSpPr>
            <p:nvPr/>
          </p:nvCxnSpPr>
          <p:spPr>
            <a:xfrm rot="5400000">
              <a:off x="3353618" y="2123684"/>
              <a:ext cx="309091" cy="134206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/>
            <p:cNvCxnSpPr>
              <a:stCxn id="4" idx="2"/>
              <a:endCxn id="20" idx="0"/>
            </p:cNvCxnSpPr>
            <p:nvPr/>
          </p:nvCxnSpPr>
          <p:spPr>
            <a:xfrm rot="16200000" flipH="1">
              <a:off x="4802209" y="2017157"/>
              <a:ext cx="309091" cy="15551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/>
          <p:nvPr/>
        </p:nvCxnSpPr>
        <p:spPr>
          <a:xfrm flipH="1">
            <a:off x="3467698" y="3464417"/>
            <a:ext cx="1" cy="311668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/>
          <p:cNvSpPr/>
          <p:nvPr/>
        </p:nvSpPr>
        <p:spPr>
          <a:xfrm>
            <a:off x="3898587" y="4096332"/>
            <a:ext cx="2253803" cy="8628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Semantic Labelling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467698" y="4558937"/>
            <a:ext cx="446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/>
          <p:cNvSpPr/>
          <p:nvPr/>
        </p:nvSpPr>
        <p:spPr>
          <a:xfrm>
            <a:off x="3931638" y="5335407"/>
            <a:ext cx="2253803" cy="8628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Pattern Matching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467698" y="5766849"/>
            <a:ext cx="446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3"/>
            <a:endCxn id="5" idx="1"/>
          </p:cNvCxnSpPr>
          <p:nvPr/>
        </p:nvCxnSpPr>
        <p:spPr>
          <a:xfrm>
            <a:off x="4349274" y="2066876"/>
            <a:ext cx="3865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16130" y="6424114"/>
            <a:ext cx="3660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NLTK, Finite State Transducers (FST), </a:t>
            </a:r>
          </a:p>
        </p:txBody>
      </p:sp>
    </p:spTree>
    <p:extLst>
      <p:ext uri="{BB962C8B-B14F-4D97-AF65-F5344CB8AC3E}">
        <p14:creationId xmlns:p14="http://schemas.microsoft.com/office/powerpoint/2010/main" val="430088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1A65-6EB7-40E9-96C0-B323147A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C428-A356-4422-B3E4-C8703B43D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approaches available to parse resume to structured content.</a:t>
            </a:r>
          </a:p>
          <a:p>
            <a:r>
              <a:rPr lang="en-US" dirty="0"/>
              <a:t>This itself is an intense NLP problem area.</a:t>
            </a:r>
          </a:p>
          <a:p>
            <a:r>
              <a:rPr lang="en-US" dirty="0"/>
              <a:t>There are combinations of NLP, Pattern Matching, Machine Learning and Clustering methods to parse resumes.</a:t>
            </a:r>
          </a:p>
          <a:p>
            <a:pPr lvl="1"/>
            <a:r>
              <a:rPr lang="en-US" dirty="0"/>
              <a:t>ML Approaches : Hidden Markov Models (HMMS), Conditional Random Forests, word2vec (for detecting similar words)</a:t>
            </a:r>
          </a:p>
          <a:p>
            <a:r>
              <a:rPr lang="en-US" dirty="0"/>
              <a:t>Couldn’t find a credible resume parsing API with good results</a:t>
            </a:r>
          </a:p>
          <a:p>
            <a:r>
              <a:rPr lang="en-US" dirty="0"/>
              <a:t>Using the opensource </a:t>
            </a:r>
            <a:r>
              <a:rPr lang="en-US" dirty="0">
                <a:hlinkClick r:id="rId2"/>
              </a:rPr>
              <a:t>https://github.com/antonydeepak/ResumeParser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65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576B-5D5A-4AA9-9D58-21302734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207771"/>
            <a:ext cx="10392177" cy="884126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CB6C-0B66-451B-A56C-22C7A0C84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33636"/>
            <a:ext cx="9748234" cy="2942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"summary":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"skills":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"basics": {}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education_and_training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work_experience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: []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4E68AF-4707-442F-A062-B141958E365F}"/>
              </a:ext>
            </a:extLst>
          </p:cNvPr>
          <p:cNvSpPr txBox="1">
            <a:spLocks/>
          </p:cNvSpPr>
          <p:nvPr/>
        </p:nvSpPr>
        <p:spPr>
          <a:xfrm>
            <a:off x="990600" y="517526"/>
            <a:ext cx="10392177" cy="884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Parsed Resume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121A5-2F35-40AB-A960-DFBABF972424}"/>
              </a:ext>
            </a:extLst>
          </p:cNvPr>
          <p:cNvSpPr txBox="1"/>
          <p:nvPr/>
        </p:nvSpPr>
        <p:spPr>
          <a:xfrm>
            <a:off x="990600" y="5241701"/>
            <a:ext cx="1084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Cleaning of parsed content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Semantic Labelling of parsed content – Using </a:t>
            </a:r>
            <a:r>
              <a:rPr lang="en-US" dirty="0" err="1"/>
              <a:t>nltk</a:t>
            </a:r>
            <a:r>
              <a:rPr lang="en-US" dirty="0"/>
              <a:t>, </a:t>
            </a:r>
            <a:r>
              <a:rPr lang="en-US" dirty="0" err="1"/>
              <a:t>wordtovec</a:t>
            </a:r>
            <a:r>
              <a:rPr lang="en-US" dirty="0"/>
              <a:t>, dictionary approach</a:t>
            </a:r>
          </a:p>
        </p:txBody>
      </p:sp>
    </p:spTree>
    <p:extLst>
      <p:ext uri="{BB962C8B-B14F-4D97-AF65-F5344CB8AC3E}">
        <p14:creationId xmlns:p14="http://schemas.microsoft.com/office/powerpoint/2010/main" val="40835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03FB-1D31-4BB7-A9B8-9C67AF74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– 10/18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952CA-A3FD-4999-991C-63D1D6673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71" y="1690688"/>
            <a:ext cx="11105535" cy="49903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Job description parsing to structured JSON content.</a:t>
            </a:r>
          </a:p>
          <a:p>
            <a:r>
              <a:rPr lang="en-US" dirty="0"/>
              <a:t>Focus on educational qualification and perform semantic labeling.</a:t>
            </a:r>
          </a:p>
          <a:p>
            <a:r>
              <a:rPr lang="en-US" dirty="0"/>
              <a:t>Developing python implementation to extract education features</a:t>
            </a:r>
          </a:p>
          <a:p>
            <a:pPr marL="0" indent="0">
              <a:buNone/>
            </a:pPr>
            <a:r>
              <a:rPr lang="en-US" dirty="0"/>
              <a:t>Sample String:</a:t>
            </a:r>
          </a:p>
          <a:p>
            <a:pPr marL="0" indent="0">
              <a:buNone/>
            </a:pPr>
            <a:r>
              <a:rPr lang="en-US" i="1" dirty="0"/>
              <a:t>“Master of Science (MS). in Computer Science, San Jose State University.”</a:t>
            </a:r>
          </a:p>
          <a:p>
            <a:pPr marL="0" indent="0">
              <a:buNone/>
            </a:pPr>
            <a:r>
              <a:rPr lang="en-US" sz="2000" dirty="0"/>
              <a:t>NLP Parser Output</a:t>
            </a:r>
          </a:p>
          <a:p>
            <a:endParaRPr lang="en-US" sz="2400" dirty="0"/>
          </a:p>
          <a:p>
            <a:r>
              <a:rPr lang="en-US" sz="2400" dirty="0"/>
              <a:t>Observed Pattern : DEGREE(NP) CONCENTRATION(NP) UNIVERSITY(NP)</a:t>
            </a:r>
          </a:p>
          <a:p>
            <a:r>
              <a:rPr lang="en-US" sz="2400" dirty="0"/>
              <a:t>Understand all such patterns by training the various types of education string</a:t>
            </a:r>
          </a:p>
          <a:p>
            <a:r>
              <a:rPr lang="en-US" sz="2400" dirty="0"/>
              <a:t>Started extracting resumes from indeed. No APIs available from web page scrapping needed.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FCBC57D-E4AB-478C-B8D3-124F23792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797" y="4323256"/>
            <a:ext cx="94488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(ROOT 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NP (NP (NNP Master)) (PP (IN of) (NP (NP (NNP Science))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(PRN (-LRB- -LRB-) (NP (NNP MS)) (-RRB- -RRB-)))) (. .)))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(ROOT (FRAG (PP (IN in) 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NP (NNP Computer) (NNP Science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))) (, ,) (NP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(NNP San) (NNP Jose) (NNP State) (NNP University)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(. .)))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84FC81-17F0-4717-9881-18E125D55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963" y="365126"/>
            <a:ext cx="3116531" cy="199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09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D11F-DB14-4225-ADE5-063E382D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10/25</a:t>
            </a:r>
            <a:br>
              <a:rPr lang="en-US" dirty="0"/>
            </a:br>
            <a:r>
              <a:rPr lang="en-US" sz="3200" dirty="0"/>
              <a:t>Named Entity Recognition for education qualifications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F21F7-8CC4-4592-BA4A-3C002A2C2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20375" cy="4575175"/>
          </a:xfrm>
        </p:spPr>
        <p:txBody>
          <a:bodyPr>
            <a:normAutofit/>
          </a:bodyPr>
          <a:lstStyle/>
          <a:p>
            <a:r>
              <a:rPr lang="en-US" dirty="0"/>
              <a:t>In the last session, attempted to extract education details through POS patterns and </a:t>
            </a:r>
            <a:r>
              <a:rPr lang="en-US" dirty="0" err="1"/>
              <a:t>reg</a:t>
            </a:r>
            <a:r>
              <a:rPr lang="en-US" dirty="0"/>
              <a:t>-ex</a:t>
            </a:r>
          </a:p>
          <a:p>
            <a:r>
              <a:rPr lang="en-US" dirty="0"/>
              <a:t>Study showed that Named Entity Recognition is the right way to extract structured information from unstructured text.</a:t>
            </a:r>
          </a:p>
          <a:p>
            <a:r>
              <a:rPr lang="en-US" dirty="0"/>
              <a:t>Tried Stanford NER. But supports only 7 classes like ORGANIZATION, LOCATION etc.</a:t>
            </a:r>
          </a:p>
          <a:p>
            <a:r>
              <a:rPr lang="en-US" dirty="0"/>
              <a:t>Tried to train a own NER. Both Stanford NLP and NLTK had provisions to train a custom NER.</a:t>
            </a:r>
          </a:p>
          <a:p>
            <a:r>
              <a:rPr lang="en-US" dirty="0"/>
              <a:t>Problem : Labelled Data! Decided to manually label 100 samples of education data.</a:t>
            </a:r>
          </a:p>
        </p:txBody>
      </p:sp>
    </p:spTree>
    <p:extLst>
      <p:ext uri="{BB962C8B-B14F-4D97-AF65-F5344CB8AC3E}">
        <p14:creationId xmlns:p14="http://schemas.microsoft.com/office/powerpoint/2010/main" val="1556885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1D8B-B9B4-4FC8-9C32-089ABA70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91750" cy="1120775"/>
          </a:xfrm>
        </p:spPr>
        <p:txBody>
          <a:bodyPr>
            <a:normAutofit/>
          </a:bodyPr>
          <a:lstStyle/>
          <a:p>
            <a:r>
              <a:rPr lang="en-US" sz="3600" dirty="0"/>
              <a:t>Custom NER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F5DD-8BF5-4DA4-A06A-44F21EBB2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1485900"/>
            <a:ext cx="10844212" cy="4929188"/>
          </a:xfrm>
        </p:spPr>
        <p:txBody>
          <a:bodyPr/>
          <a:lstStyle/>
          <a:p>
            <a:r>
              <a:rPr lang="en-US" sz="2500" dirty="0"/>
              <a:t>Chose the following named entities</a:t>
            </a:r>
          </a:p>
          <a:p>
            <a:pPr marL="0" indent="0" algn="ctr">
              <a:buNone/>
            </a:pPr>
            <a:r>
              <a:rPr lang="en-US" sz="2000" dirty="0"/>
              <a:t>"O", "DEGREE", "MAJOR", "UNIVERSITY", "SCHOOL", "TIMESTART", "TIMEEND“</a:t>
            </a:r>
          </a:p>
          <a:p>
            <a:r>
              <a:rPr lang="en-US" sz="2500" dirty="0"/>
              <a:t>Extracted 100 education samples from indeed.com and wrote a program to help in labelling the tags.</a:t>
            </a:r>
          </a:p>
          <a:p>
            <a:r>
              <a:rPr lang="en-US" sz="2500" dirty="0"/>
              <a:t>Implemented a custom NER using ChunkParser1 of NLTK by training with labelled data of (word, </a:t>
            </a:r>
            <a:r>
              <a:rPr lang="en-US" sz="2500" dirty="0" err="1"/>
              <a:t>postag</a:t>
            </a:r>
            <a:r>
              <a:rPr lang="en-US" sz="2500" dirty="0"/>
              <a:t>, </a:t>
            </a:r>
            <a:r>
              <a:rPr lang="en-US" sz="2500" dirty="0" err="1"/>
              <a:t>iob</a:t>
            </a:r>
            <a:r>
              <a:rPr lang="en-US" sz="2500" dirty="0"/>
              <a:t> tags)</a:t>
            </a:r>
          </a:p>
          <a:p>
            <a:r>
              <a:rPr lang="en-US" sz="2500" dirty="0"/>
              <a:t>Input Sentence:</a:t>
            </a:r>
          </a:p>
          <a:p>
            <a:pPr marL="0" indent="0" algn="ctr">
              <a:buNone/>
            </a:pPr>
            <a:r>
              <a:rPr lang="en-US" sz="2000" dirty="0"/>
              <a:t>Master of Science in Computer Science, California State University Hayward, CA, 2012</a:t>
            </a:r>
          </a:p>
          <a:p>
            <a:r>
              <a:rPr lang="en-US" sz="2500" dirty="0"/>
              <a:t>Labelled</a:t>
            </a:r>
          </a:p>
          <a:p>
            <a:pPr marL="0" indent="0" algn="ctr">
              <a:buNone/>
            </a:pPr>
            <a:r>
              <a:rPr lang="en-US" sz="1800" dirty="0"/>
              <a:t>[('Master', 'NN', </a:t>
            </a:r>
            <a:r>
              <a:rPr lang="en-US" sz="1800" dirty="0">
                <a:highlight>
                  <a:srgbClr val="FFFF00"/>
                </a:highlight>
              </a:rPr>
              <a:t>'B-DEGREE</a:t>
            </a:r>
            <a:r>
              <a:rPr lang="en-US" sz="1800" dirty="0"/>
              <a:t>'), ('of', 'IN', '</a:t>
            </a:r>
            <a:r>
              <a:rPr lang="en-US" sz="1800" dirty="0">
                <a:highlight>
                  <a:srgbClr val="FFFF00"/>
                </a:highlight>
              </a:rPr>
              <a:t>I-DEGREE</a:t>
            </a:r>
            <a:r>
              <a:rPr lang="en-US" sz="1800" dirty="0"/>
              <a:t>'), ('Science', 'NNP', '</a:t>
            </a:r>
            <a:r>
              <a:rPr lang="en-US" sz="1800" dirty="0">
                <a:highlight>
                  <a:srgbClr val="FFFF00"/>
                </a:highlight>
              </a:rPr>
              <a:t>I-DEGREE</a:t>
            </a:r>
            <a:r>
              <a:rPr lang="en-US" sz="1800" dirty="0"/>
              <a:t>'), ('in', 'IN', 'O'), ('Computer', 'NNP', 'B-MAJOR'), ('Science', 'NNP', 'I-MAJOR'), ('California', 'NNP', 'B-UNIVERSITY'), ('State', 'NNP', 'I-UNIVERSITY'), ('University', 'NNP', 'I-UNIVERSITY'), ('Hayward', 'NNP', 'O'), ('CA', 'NNP', 'O'), ('2012', 'CD', 'B-TIMESTART')]</a:t>
            </a:r>
          </a:p>
        </p:txBody>
      </p:sp>
    </p:spTree>
    <p:extLst>
      <p:ext uri="{BB962C8B-B14F-4D97-AF65-F5344CB8AC3E}">
        <p14:creationId xmlns:p14="http://schemas.microsoft.com/office/powerpoint/2010/main" val="1303313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510C-829A-41B9-833E-C8D577A7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NER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61FA2-3793-4434-935C-31191640D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Classifier Used – Naïve Bayes Classifier</a:t>
            </a:r>
          </a:p>
          <a:p>
            <a:r>
              <a:rPr lang="en-US" dirty="0"/>
              <a:t>Features includes – Current Word attributes, Previous Word Attributes and Next Word attributes</a:t>
            </a:r>
          </a:p>
          <a:p>
            <a:r>
              <a:rPr lang="en-US" dirty="0"/>
              <a:t>Results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Overall accuracy : 0.866028708134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Tag-wise accuracy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I-TIMESTART : 0.818181818182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I-UNIVERSITY : 0.815789473684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B-TIMEEND : 0.692307692308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I-DEGREE : </a:t>
            </a:r>
            <a:r>
              <a:rPr lang="en-US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B-DEGREE </a:t>
            </a:r>
            <a:r>
              <a:rPr lang="en-US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1.0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B-TIMESTART : 0.818181818182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O : 0.923076923077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B-UNIVERSITY : 0.928571428571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B-MAJOR : </a:t>
            </a:r>
            <a:r>
              <a:rPr lang="en-US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0.764705882353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I-TIMEEND : 0.875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I-MAJOR : </a:t>
            </a:r>
            <a:r>
              <a:rPr lang="en-US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0.846153846154</a:t>
            </a:r>
          </a:p>
        </p:txBody>
      </p:sp>
    </p:spTree>
    <p:extLst>
      <p:ext uri="{BB962C8B-B14F-4D97-AF65-F5344CB8AC3E}">
        <p14:creationId xmlns:p14="http://schemas.microsoft.com/office/powerpoint/2010/main" val="1289063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53FD-3D36-4727-BE0E-27526A3D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3E90-7F2D-46B9-B9F9-D3327BF71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M.S in Psychology Engineering, Arizona State University 08/2017 - 05/2019</a:t>
            </a:r>
          </a:p>
          <a:p>
            <a:r>
              <a:rPr lang="en-US" sz="1400" dirty="0">
                <a:highlight>
                  <a:srgbClr val="FFFF00"/>
                </a:highlight>
              </a:rPr>
              <a:t>[('M', 'NNP', 'B-DEGREE'), ('S', 'NNP', 'I-DEGREE')</a:t>
            </a:r>
            <a:r>
              <a:rPr lang="en-US" sz="1400" dirty="0"/>
              <a:t>, ('in', 'IN', 'O'), </a:t>
            </a:r>
            <a:r>
              <a:rPr lang="en-US" sz="1400" dirty="0">
                <a:highlight>
                  <a:srgbClr val="FFFF00"/>
                </a:highlight>
              </a:rPr>
              <a:t>('Psychology', 'NNP', 'B-MAJOR'), ('Engineering', 'NNP', 'I-MAJOR'), </a:t>
            </a:r>
            <a:r>
              <a:rPr lang="en-US" sz="1400" dirty="0"/>
              <a:t>('Arizona', 'NNP', 'B-UNIVERSITY'), ('State', 'NNP', 'I-UNIVERSITY'), ('University', 'NNP', 'I-UNIVERSITY'), ('08', 'CD', 'B-TIMESTART'), ('2017', 'CD', 'I-TIMESTART'), ('05', 'CD', 'B-TIMEEND'), ('2019', 'CD', 'I-TIMEEND’)]</a:t>
            </a:r>
          </a:p>
          <a:p>
            <a:r>
              <a:rPr lang="en-US" sz="1600" dirty="0"/>
              <a:t>Master of Science (MS). in Chemical Engineering, San Jose State </a:t>
            </a:r>
            <a:r>
              <a:rPr lang="en-US" sz="1600" dirty="0" err="1"/>
              <a:t>University.Aug</a:t>
            </a:r>
            <a:r>
              <a:rPr lang="en-US" sz="1600" dirty="0"/>
              <a:t> 16 - May 18</a:t>
            </a:r>
          </a:p>
          <a:p>
            <a:r>
              <a:rPr lang="en-US" sz="1400" dirty="0"/>
              <a:t>[(</a:t>
            </a:r>
            <a:r>
              <a:rPr lang="en-US" sz="1400" dirty="0">
                <a:highlight>
                  <a:srgbClr val="FFFF00"/>
                </a:highlight>
              </a:rPr>
              <a:t>'Master', 'NN', 'B-DEGREE</a:t>
            </a:r>
            <a:r>
              <a:rPr lang="en-US" sz="1400" dirty="0"/>
              <a:t>'), (</a:t>
            </a:r>
            <a:r>
              <a:rPr lang="en-US" sz="1400" dirty="0">
                <a:highlight>
                  <a:srgbClr val="FFFF00"/>
                </a:highlight>
              </a:rPr>
              <a:t>'of', 'IN', 'I-DEGREE'), ('Science', 'NNP', 'I-DEGREE'), </a:t>
            </a:r>
            <a:r>
              <a:rPr lang="en-US" sz="1400" dirty="0"/>
              <a:t>('MS', 'NNP', 'I-DEGREE'), ('in', 'IN', 'O'), (</a:t>
            </a:r>
            <a:r>
              <a:rPr lang="en-US" sz="1400" dirty="0">
                <a:highlight>
                  <a:srgbClr val="FFFF00"/>
                </a:highlight>
              </a:rPr>
              <a:t>'Chemical', 'NNP', 'B-MAJOR'), ('Engineering', 'NNP', 'I-MAJOR'), </a:t>
            </a:r>
            <a:r>
              <a:rPr lang="en-US" sz="1400" dirty="0"/>
              <a:t>('San', 'NNP', 'B-UNIVERSITY'), ('Jose', 'NNP', 'I-UNIVERSITY'), ('State', 'NNP', 'I-UNIVERSITY'), ('University', 'NNP', 'I-UNIVERSITY'), ('Aug', 'NNP', 'I-UNIVERSITY'), ('16', 'CD', 'I-TIMESTART'), ('May', 'NNP', 'B-TIMEEND'), ('18', 'CD', 'I-TIMEEND')]</a:t>
            </a:r>
          </a:p>
        </p:txBody>
      </p:sp>
    </p:spTree>
    <p:extLst>
      <p:ext uri="{BB962C8B-B14F-4D97-AF65-F5344CB8AC3E}">
        <p14:creationId xmlns:p14="http://schemas.microsoft.com/office/powerpoint/2010/main" val="4179824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7E74-6604-4EE9-A829-40A92491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11/01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F910A-000C-4662-AE0E-66696CCF3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Important to automatic content fetching for resume and job </a:t>
            </a:r>
            <a:r>
              <a:rPr lang="en-US" dirty="0" err="1"/>
              <a:t>desc</a:t>
            </a:r>
            <a:r>
              <a:rPr lang="en-US" dirty="0"/>
              <a:t>.</a:t>
            </a:r>
          </a:p>
          <a:p>
            <a:r>
              <a:rPr lang="en-US" dirty="0"/>
              <a:t>Spent some time in writing an tool to extract resume content from indeed resume website.</a:t>
            </a:r>
          </a:p>
          <a:p>
            <a:r>
              <a:rPr lang="en-US" dirty="0"/>
              <a:t>Explored the python package </a:t>
            </a:r>
            <a:r>
              <a:rPr lang="en-US" dirty="0" err="1"/>
              <a:t>BeautifulSoup</a:t>
            </a:r>
            <a:r>
              <a:rPr lang="en-US" dirty="0"/>
              <a:t> for web </a:t>
            </a:r>
            <a:r>
              <a:rPr lang="en-US" dirty="0" err="1"/>
              <a:t>scripping</a:t>
            </a:r>
            <a:r>
              <a:rPr lang="en-US" dirty="0"/>
              <a:t> from raw HTML content</a:t>
            </a:r>
          </a:p>
          <a:p>
            <a:r>
              <a:rPr lang="en-US" dirty="0"/>
              <a:t>Provides HTML parsing, navigation and content extraction</a:t>
            </a:r>
          </a:p>
          <a:p>
            <a:r>
              <a:rPr lang="en-US" dirty="0"/>
              <a:t>Indeed structure for resume	</a:t>
            </a:r>
          </a:p>
          <a:p>
            <a:pPr marL="457200" lvl="1" indent="0">
              <a:buNone/>
            </a:pPr>
            <a:r>
              <a:rPr lang="en-US" dirty="0"/>
              <a:t>&lt;div id=“resume&gt;</a:t>
            </a:r>
          </a:p>
          <a:p>
            <a:pPr marL="457200" lvl="1" indent="0">
              <a:buNone/>
            </a:pPr>
            <a:r>
              <a:rPr lang="en-US" dirty="0"/>
              <a:t>	&lt;div id=“</a:t>
            </a:r>
            <a:r>
              <a:rPr lang="en-US" dirty="0" err="1"/>
              <a:t>section_title</a:t>
            </a:r>
            <a:r>
              <a:rPr lang="en-US" dirty="0"/>
              <a:t>”&gt;&lt;h2&gt;Education&lt;/h2&gt;&lt;/div&gt;</a:t>
            </a:r>
          </a:p>
          <a:p>
            <a:pPr marL="457200" lvl="1" indent="0">
              <a:buNone/>
            </a:pPr>
            <a:r>
              <a:rPr lang="en-US" dirty="0"/>
              <a:t>&lt;/div&gt;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7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70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“</a:t>
            </a:r>
            <a:r>
              <a:rPr lang="en-US" sz="3200" b="1" dirty="0" err="1"/>
              <a:t>iHR</a:t>
            </a:r>
            <a:r>
              <a:rPr lang="en-US" sz="3200" b="1" dirty="0"/>
              <a:t>+: A Mobile Reciprocal Job Recommender System, July 2015” [2]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en-US" sz="2400" dirty="0"/>
              <a:t>Follows content based reciprocal recommendation strategy.</a:t>
            </a:r>
          </a:p>
          <a:p>
            <a:r>
              <a:rPr lang="en-US" sz="2400" dirty="0"/>
              <a:t>Categorizes users as two sets C and R. Each user has a Up and </a:t>
            </a:r>
            <a:r>
              <a:rPr lang="en-US" sz="2400" dirty="0" err="1"/>
              <a:t>Ud</a:t>
            </a:r>
            <a:r>
              <a:rPr lang="en-US" sz="2400" dirty="0"/>
              <a:t>.</a:t>
            </a:r>
          </a:p>
          <a:p>
            <a:r>
              <a:rPr lang="en-US" sz="2400" dirty="0"/>
              <a:t>Addresses Cross Similarity as the similarity between Up(J) and </a:t>
            </a:r>
            <a:r>
              <a:rPr lang="en-US" sz="2400" dirty="0" err="1"/>
              <a:t>Ud</a:t>
            </a:r>
            <a:r>
              <a:rPr lang="en-US" sz="2400" dirty="0"/>
              <a:t>(C)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7144"/>
            <a:ext cx="4488935" cy="3279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10069"/>
            <a:ext cx="4950983" cy="20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47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4939-64B7-4459-A8E7-401AFF9F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7EAF6-ADDE-45AE-A7F6-6988ADDD7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Similarity based on hyponyms. Working on training and classifying tokens to hyponyms. This can be done.</a:t>
            </a:r>
          </a:p>
          <a:p>
            <a:pPr marL="0" indent="0">
              <a:buNone/>
            </a:pPr>
            <a:r>
              <a:rPr lang="en-US" sz="1800" dirty="0"/>
              <a:t>[('M', 'NNP', 'B-DEGREE'), ('S', 'NNP', 'I-DEGREE’)</a:t>
            </a:r>
          </a:p>
          <a:p>
            <a:pPr marL="0" indent="0">
              <a:buNone/>
            </a:pPr>
            <a:r>
              <a:rPr lang="en-US" sz="1800" dirty="0"/>
              <a:t>[('Master', 'NN', 'B-DEGREE'), ('of', 'IN', 'I-DEGREE'), ('Science', 'NNP', 'I-DEGREE’)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Same problem applies to skills. </a:t>
            </a:r>
          </a:p>
          <a:p>
            <a:pPr marL="0" indent="0">
              <a:buNone/>
            </a:pPr>
            <a:r>
              <a:rPr lang="en-US" dirty="0" err="1"/>
              <a:t>Javascript</a:t>
            </a:r>
            <a:r>
              <a:rPr lang="en-US" dirty="0"/>
              <a:t> and JS are the same.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272C2-882D-492E-A4B1-3A74FACE2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601" y="3615532"/>
            <a:ext cx="3116531" cy="199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11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7AFC-8F47-4D7F-B7FF-F1A7007A7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Completed the flow to perform Named Entity Recognition on education skills and classifying the degree to one of 5 categories(PhD, MS, BS, AS and Diploma)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3EB32A-E4BF-412E-8F60-49BBC837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11/13</a:t>
            </a:r>
            <a:br>
              <a:rPr lang="en-US" dirty="0"/>
            </a:br>
            <a:r>
              <a:rPr lang="en-US" sz="3200" dirty="0"/>
              <a:t>Extraction and Classification of education skills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65916" y="2601532"/>
            <a:ext cx="9337183" cy="4055355"/>
            <a:chOff x="965916" y="2601532"/>
            <a:chExt cx="9337183" cy="405535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267E01-0538-4E2F-B98E-5C0F6209A465}"/>
                </a:ext>
              </a:extLst>
            </p:cNvPr>
            <p:cNvSpPr/>
            <p:nvPr/>
          </p:nvSpPr>
          <p:spPr>
            <a:xfrm>
              <a:off x="3966694" y="6009961"/>
              <a:ext cx="3438658" cy="6469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Degree Classifier using Naïve Bayes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965916" y="2601532"/>
              <a:ext cx="9337183" cy="3968150"/>
              <a:chOff x="965916" y="2601532"/>
              <a:chExt cx="9337183" cy="396815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22E84CA-6F25-4E82-8337-75ACE0BBE788}"/>
                  </a:ext>
                </a:extLst>
              </p:cNvPr>
              <p:cNvSpPr/>
              <p:nvPr/>
            </p:nvSpPr>
            <p:spPr>
              <a:xfrm>
                <a:off x="965916" y="2601532"/>
                <a:ext cx="9337183" cy="309093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Master of Science in Software Engineering, SAN JOSE STATE UNIVERSITY, San Jose, CA, August 2017 to August 2019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1A73BA-AF00-495E-B607-9849F79FEA86}"/>
                  </a:ext>
                </a:extLst>
              </p:cNvPr>
              <p:cNvSpPr/>
              <p:nvPr/>
            </p:nvSpPr>
            <p:spPr>
              <a:xfrm>
                <a:off x="3953813" y="3102466"/>
                <a:ext cx="3387143" cy="643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Custom NER build using NLTK/Probability based classification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EA91BF5-9479-49AC-B60E-FA132F43585A}"/>
                  </a:ext>
                </a:extLst>
              </p:cNvPr>
              <p:cNvSpPr/>
              <p:nvPr/>
            </p:nvSpPr>
            <p:spPr>
              <a:xfrm>
                <a:off x="1056069" y="3873856"/>
                <a:ext cx="9208394" cy="523220"/>
              </a:xfrm>
              <a:prstGeom prst="roundRect">
                <a:avLst>
                  <a:gd name="adj" fmla="val 3389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[(‘Master', 'NNP', 'B-DEGREE'), (‘of’, IN', 'I-DEGREE'), (‘Science', 'NNP', 'I-DEGREE'), ('in', 'IN', 'O'), (Software', 'NNP', 'B-MAJOR'), ('Engineering', 'NNP', 'I-MAJOR’), …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9E7CB57-493B-423D-A3A8-86DF4CB4916A}"/>
                  </a:ext>
                </a:extLst>
              </p:cNvPr>
              <p:cNvSpPr/>
              <p:nvPr/>
            </p:nvSpPr>
            <p:spPr>
              <a:xfrm>
                <a:off x="3927519" y="5271410"/>
                <a:ext cx="3452611" cy="523220"/>
              </a:xfrm>
              <a:prstGeom prst="roundRect">
                <a:avLst>
                  <a:gd name="adj" fmla="val 37693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Degree : Master of Science</a:t>
                </a:r>
              </a:p>
              <a:p>
                <a:pPr algn="ctr"/>
                <a:r>
                  <a:rPr lang="en-US" sz="1400" dirty="0"/>
                  <a:t>Major : Software Engineering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F32D828-352B-49E1-946D-F7043D8540D3}"/>
                  </a:ext>
                </a:extLst>
              </p:cNvPr>
              <p:cNvSpPr/>
              <p:nvPr/>
            </p:nvSpPr>
            <p:spPr>
              <a:xfrm>
                <a:off x="4076163" y="4498279"/>
                <a:ext cx="3142444" cy="5764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Aggregate IOB tags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B7130E3-8286-43DF-A29C-B11428B53B39}"/>
                  </a:ext>
                </a:extLst>
              </p:cNvPr>
              <p:cNvSpPr/>
              <p:nvPr/>
            </p:nvSpPr>
            <p:spPr>
              <a:xfrm>
                <a:off x="8107251" y="6097165"/>
                <a:ext cx="1146219" cy="472517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MS-DEGREE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5C0ADAB-42C3-488A-9070-4946285FFC59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7405352" y="6333424"/>
                <a:ext cx="70189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C145B3B-D0BA-4B56-8ED0-19ACA6399372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5634508" y="2910625"/>
                <a:ext cx="12877" cy="191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52D502C-3D98-41EF-AF18-5A9ABAFA79A8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 flipH="1">
                <a:off x="5647385" y="4397076"/>
                <a:ext cx="12881" cy="1012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23E88F6-5461-4899-B1D5-6E86C78C921B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5647385" y="5074754"/>
                <a:ext cx="6440" cy="1966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36A0D3C-3756-4EC1-A072-D1268A909EAF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5653825" y="5793139"/>
                <a:ext cx="32198" cy="216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409FA86-E9EF-475F-94C4-0B9A32505695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>
                <a:off x="5647385" y="3746409"/>
                <a:ext cx="12881" cy="127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658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CE24D4-9E0E-4374-9796-693DA4703B33}"/>
              </a:ext>
            </a:extLst>
          </p:cNvPr>
          <p:cNvSpPr/>
          <p:nvPr/>
        </p:nvSpPr>
        <p:spPr>
          <a:xfrm>
            <a:off x="901521" y="1807410"/>
            <a:ext cx="103417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Ph. D. in Computer Science, Rutgers University-New Brunswick New Brunswick, NJ, 2003 to 2010</a:t>
            </a:r>
          </a:p>
          <a:p>
            <a:r>
              <a:rPr lang="en-US" dirty="0"/>
              <a:t>Degree : Ph D . Major: Computer Science </a:t>
            </a:r>
          </a:p>
          <a:p>
            <a:r>
              <a:rPr lang="en-US" dirty="0"/>
              <a:t>Degree type :D</a:t>
            </a:r>
          </a:p>
          <a:p>
            <a:endParaRPr lang="en-US" dirty="0"/>
          </a:p>
          <a:p>
            <a:r>
              <a:rPr lang="en-US" dirty="0"/>
              <a:t>Master of Science in Computer Science, California State University Hayward, CA, 2012 </a:t>
            </a:r>
          </a:p>
          <a:p>
            <a:r>
              <a:rPr lang="en-US" dirty="0"/>
              <a:t>Degree : Master of Science . Major: Computer Science </a:t>
            </a:r>
          </a:p>
          <a:p>
            <a:r>
              <a:rPr lang="en-US" dirty="0"/>
              <a:t>Degree type :M</a:t>
            </a:r>
          </a:p>
          <a:p>
            <a:endParaRPr lang="en-US" dirty="0"/>
          </a:p>
          <a:p>
            <a:r>
              <a:rPr lang="en-US" dirty="0" err="1"/>
              <a:t>M.Tech</a:t>
            </a:r>
            <a:r>
              <a:rPr lang="en-US" dirty="0"/>
              <a:t> in Computer Science and Engineering, Indian Institute of Technology, 2010</a:t>
            </a:r>
          </a:p>
          <a:p>
            <a:r>
              <a:rPr lang="en-US" dirty="0"/>
              <a:t>Degree : M Tech . Major: Computer Science and Engineering </a:t>
            </a:r>
          </a:p>
          <a:p>
            <a:r>
              <a:rPr lang="en-US" dirty="0"/>
              <a:t>Degree type :M</a:t>
            </a:r>
          </a:p>
          <a:p>
            <a:endParaRPr lang="en-US" dirty="0"/>
          </a:p>
          <a:p>
            <a:r>
              <a:rPr lang="en-US" dirty="0" err="1"/>
              <a:t>B.Tech</a:t>
            </a:r>
            <a:r>
              <a:rPr lang="en-US" dirty="0"/>
              <a:t> in Computer Science and Engineering, Calicut University Calicut, Kerala</a:t>
            </a:r>
          </a:p>
          <a:p>
            <a:r>
              <a:rPr lang="en-US" dirty="0"/>
              <a:t>Degree : B Tech . Major: Computer Science and Engineering </a:t>
            </a:r>
          </a:p>
          <a:p>
            <a:r>
              <a:rPr lang="en-US" dirty="0"/>
              <a:t>Degree type :B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4DACE7-76E7-4916-AD4A-C54504D8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89" y="211391"/>
            <a:ext cx="10515600" cy="1325563"/>
          </a:xfrm>
        </p:spPr>
        <p:txBody>
          <a:bodyPr/>
          <a:lstStyle/>
          <a:p>
            <a:r>
              <a:rPr lang="en-US" dirty="0"/>
              <a:t>Sample Results</a:t>
            </a:r>
          </a:p>
        </p:txBody>
      </p:sp>
    </p:spTree>
    <p:extLst>
      <p:ext uri="{BB962C8B-B14F-4D97-AF65-F5344CB8AC3E}">
        <p14:creationId xmlns:p14="http://schemas.microsoft.com/office/powerpoint/2010/main" val="1965889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1B6D-EDF6-4B05-AAA6-B9F43BA1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EFE05-F226-4F19-819C-EE0AD5C6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Base paper calculates the </a:t>
            </a:r>
            <a:r>
              <a:rPr lang="en-US" sz="2400" dirty="0" err="1"/>
              <a:t>Jaccard</a:t>
            </a:r>
            <a:r>
              <a:rPr lang="en-US" sz="2400" dirty="0"/>
              <a:t> similarity between two skills A, B if they satisfy the above conditions</a:t>
            </a:r>
          </a:p>
          <a:p>
            <a:r>
              <a:rPr lang="en-US" sz="2400" dirty="0"/>
              <a:t>Neo4j Query to check A is hypernym of B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MATCH p=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A:Skill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)&lt;-[:subclass*..2]-(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B:Skill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WHERE A.name="Object-oriented programming languages" AND B.name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Kotlin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return p</a:t>
            </a:r>
          </a:p>
          <a:p>
            <a:r>
              <a:rPr lang="en-US" sz="2400" dirty="0"/>
              <a:t>Neo4j Query to check common hypernym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MATCH path = ((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a:Skill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)-[*..2]-&gt;(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common:Skill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)&lt;-[*..2]-(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b:Skill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WHERE a.name =~ "(?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)MongoDB.*" AND NOT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a.uri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"Concept“ AND b.name =~"(?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Couchbase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.*" AND NOT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a.uri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"Concept“ RETURN path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EB2D59-29AF-4117-ABF8-45E14C47A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026" y="622568"/>
            <a:ext cx="4749992" cy="106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87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8280-D10D-4A4C-9A1A-2EB26FFA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B2CA-4E24-4611-A712-189DEA03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of skills in the ontology graph is not consistent.</a:t>
            </a:r>
          </a:p>
          <a:p>
            <a:r>
              <a:rPr lang="en-US" dirty="0"/>
              <a:t>Current using regex matches to fetch but will not be accurate for all cases</a:t>
            </a:r>
          </a:p>
          <a:p>
            <a:r>
              <a:rPr lang="en-US" dirty="0"/>
              <a:t>Few common hypernyms do not make sense – Junk data fetched from </a:t>
            </a:r>
            <a:r>
              <a:rPr lang="en-US" dirty="0" err="1"/>
              <a:t>dbpedia</a:t>
            </a:r>
            <a:endParaRPr lang="en-US" dirty="0"/>
          </a:p>
          <a:p>
            <a:r>
              <a:rPr lang="en-US" dirty="0"/>
              <a:t>Kind of stuck in how to solve the problem of different representations of a skill.</a:t>
            </a:r>
          </a:p>
        </p:txBody>
      </p:sp>
    </p:spTree>
    <p:extLst>
      <p:ext uri="{BB962C8B-B14F-4D97-AF65-F5344CB8AC3E}">
        <p14:creationId xmlns:p14="http://schemas.microsoft.com/office/powerpoint/2010/main" val="14456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Junk hypernyms in ontology</a:t>
            </a:r>
          </a:p>
          <a:p>
            <a:pPr lvl="1"/>
            <a:r>
              <a:rPr lang="en-US" dirty="0" smtClean="0"/>
              <a:t>Modified the existing crawler algorithm to add concepts only if it has sub-concepts corresponding to technical skills.</a:t>
            </a:r>
          </a:p>
          <a:p>
            <a:pPr lvl="1"/>
            <a:r>
              <a:rPr lang="en-US" dirty="0" smtClean="0"/>
              <a:t>Number of junk nodes drastically reduced from before.</a:t>
            </a:r>
          </a:p>
          <a:p>
            <a:pPr lvl="1"/>
            <a:r>
              <a:rPr lang="en-US" dirty="0" smtClean="0"/>
              <a:t>Still some less relevant nodes are fetched because of the </a:t>
            </a:r>
            <a:r>
              <a:rPr lang="en-US" dirty="0" err="1" smtClean="0"/>
              <a:t>dbpedia</a:t>
            </a:r>
            <a:r>
              <a:rPr lang="en-US" dirty="0" smtClean="0"/>
              <a:t> labelling. But this should be manageable</a:t>
            </a:r>
          </a:p>
          <a:p>
            <a:pPr marL="282575" lvl="1"/>
            <a:r>
              <a:rPr lang="en-US" sz="2800" dirty="0" smtClean="0"/>
              <a:t>Handling different representation/names of skills</a:t>
            </a:r>
          </a:p>
          <a:p>
            <a:pPr marL="739775" lvl="2"/>
            <a:r>
              <a:rPr lang="en-US" sz="2400" dirty="0" smtClean="0"/>
              <a:t>Did some reading on handling this issue. Word2Vec (word embedding) is a common method adopted to better represent words as vectors by maintaining the semantic relationship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3EB32A-E4BF-412E-8F60-49BBC837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Progress </a:t>
            </a:r>
            <a:r>
              <a:rPr lang="en-US" dirty="0" smtClean="0"/>
              <a:t>11/29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Resolving the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6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Cleaning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labels. Understanding the DP naming pattern, usage of correct parameters and basic text cleaning enabled in getting a consistent representation.</a:t>
            </a:r>
          </a:p>
          <a:p>
            <a:endParaRPr lang="en-US" sz="2400" dirty="0" smtClean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3EB32A-E4BF-412E-8F60-49BBC837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Progress </a:t>
            </a:r>
            <a:r>
              <a:rPr lang="en-US" dirty="0" smtClean="0"/>
              <a:t>11/29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Resolving the challenges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96688"/>
              </p:ext>
            </p:extLst>
          </p:nvPr>
        </p:nvGraphicFramePr>
        <p:xfrm>
          <a:off x="1227757" y="3198040"/>
          <a:ext cx="896851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4255">
                  <a:extLst>
                    <a:ext uri="{9D8B030D-6E8A-4147-A177-3AD203B41FA5}">
                      <a16:colId xmlns:a16="http://schemas.microsoft.com/office/drawing/2014/main" val="1634819943"/>
                    </a:ext>
                  </a:extLst>
                </a:gridCol>
                <a:gridCol w="4484255">
                  <a:extLst>
                    <a:ext uri="{9D8B030D-6E8A-4147-A177-3AD203B41FA5}">
                      <a16:colId xmlns:a16="http://schemas.microsoft.com/office/drawing/2014/main" val="4187607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Object-oriented programming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languages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object-</a:t>
                      </a:r>
                      <a:r>
                        <a:rPr lang="en-US" dirty="0" err="1" smtClean="0"/>
                        <a:t>oriented_programming_languages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59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Swift_(</a:t>
                      </a:r>
                      <a:r>
                        <a:rPr lang="en-US" dirty="0" err="1" smtClean="0"/>
                        <a:t>programming_language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swift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28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C_Sharp</a:t>
                      </a:r>
                      <a:r>
                        <a:rPr lang="en-US" dirty="0" smtClean="0"/>
                        <a:t>_(</a:t>
                      </a:r>
                      <a:r>
                        <a:rPr lang="en-US" dirty="0" err="1" smtClean="0"/>
                        <a:t>programming_language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c#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9262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50258" y="4534548"/>
            <a:ext cx="10403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Abbreviations are still a challenge.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07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labelled data set for the system is a challenge.</a:t>
            </a:r>
          </a:p>
          <a:p>
            <a:r>
              <a:rPr lang="en-US" dirty="0" smtClean="0"/>
              <a:t>The current paper uses their own dataset of 100 job descriptions and 10 user profiles and performs accuracy predictions on top</a:t>
            </a:r>
          </a:p>
          <a:p>
            <a:r>
              <a:rPr lang="en-US" dirty="0" smtClean="0"/>
              <a:t>Explored other papers and most of them use their own self built dataset to perform the analysis of results </a:t>
            </a:r>
          </a:p>
          <a:p>
            <a:r>
              <a:rPr lang="en-US" dirty="0" smtClean="0"/>
              <a:t>Found several new papers published in the last few months in job recommendations.</a:t>
            </a:r>
          </a:p>
          <a:p>
            <a:r>
              <a:rPr lang="en-US" dirty="0" smtClean="0"/>
              <a:t>Currently referencing them for pointers on enhancements.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12/04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Sourcing the dataset used by the base paper.</a:t>
            </a:r>
          </a:p>
          <a:p>
            <a:r>
              <a:rPr lang="en-US" dirty="0" smtClean="0"/>
              <a:t>Identified the resume’s and job description </a:t>
            </a:r>
            <a:r>
              <a:rPr lang="en-US" dirty="0" err="1" smtClean="0"/>
              <a:t>db</a:t>
            </a:r>
            <a:r>
              <a:rPr lang="en-US" dirty="0" smtClean="0"/>
              <a:t> dump from their public GitHub repo</a:t>
            </a:r>
          </a:p>
          <a:p>
            <a:r>
              <a:rPr lang="en-US" dirty="0" smtClean="0"/>
              <a:t>Data includes 20 resumes and 50 job descriptions</a:t>
            </a:r>
          </a:p>
          <a:p>
            <a:r>
              <a:rPr lang="en-US" dirty="0" smtClean="0"/>
              <a:t>Should contact the team to understand the exact data used for the various experiments</a:t>
            </a:r>
          </a:p>
          <a:p>
            <a:r>
              <a:rPr lang="en-US" dirty="0" smtClean="0"/>
              <a:t>Job descriptions are in HTML format. </a:t>
            </a:r>
          </a:p>
          <a:p>
            <a:r>
              <a:rPr lang="en-US" dirty="0" smtClean="0"/>
              <a:t>Working on scrapping and parsing them.</a:t>
            </a:r>
          </a:p>
          <a:p>
            <a:r>
              <a:rPr lang="en-US" dirty="0" smtClean="0"/>
              <a:t>Calculating pairwise similarity of skills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293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during vacation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work on ontology based similarity measure</a:t>
            </a:r>
          </a:p>
          <a:p>
            <a:r>
              <a:rPr lang="en-US" dirty="0" smtClean="0"/>
              <a:t>Implemented edge counting approaches </a:t>
            </a:r>
            <a:r>
              <a:rPr lang="en-US" dirty="0"/>
              <a:t>described in </a:t>
            </a:r>
            <a:r>
              <a:rPr lang="en-US" sz="2000" i="1" dirty="0"/>
              <a:t>Ontology-based semantic similarity: A new feature-based </a:t>
            </a:r>
            <a:r>
              <a:rPr lang="en-US" sz="2000" i="1" dirty="0" smtClean="0"/>
              <a:t>approach </a:t>
            </a:r>
            <a:r>
              <a:rPr lang="en-US" sz="2000" dirty="0" smtClean="0"/>
              <a:t>by D Sanchez et al.</a:t>
            </a:r>
            <a:endParaRPr lang="en-US" sz="2000" i="1" dirty="0"/>
          </a:p>
          <a:p>
            <a:pPr lvl="1"/>
            <a:r>
              <a:rPr lang="en-US" dirty="0" smtClean="0"/>
              <a:t>Distance of smallest path between two skills</a:t>
            </a:r>
          </a:p>
          <a:p>
            <a:pPr lvl="1"/>
            <a:r>
              <a:rPr lang="en-US" dirty="0" smtClean="0"/>
              <a:t>Distance to the least common ancestor</a:t>
            </a:r>
          </a:p>
          <a:p>
            <a:pPr lvl="1"/>
            <a:r>
              <a:rPr lang="en-US" dirty="0" smtClean="0"/>
              <a:t>Above metrics divided by the depth from the root</a:t>
            </a:r>
          </a:p>
          <a:p>
            <a:pPr marL="517525" lvl="1" indent="-342900">
              <a:tabLst>
                <a:tab pos="174625" algn="l"/>
              </a:tabLst>
            </a:pPr>
            <a:r>
              <a:rPr lang="en-US" dirty="0" smtClean="0"/>
              <a:t>Worked on the entire workflow of information extraction from resume and modelling the resume object.</a:t>
            </a:r>
          </a:p>
          <a:p>
            <a:pPr marL="517525" lvl="1" indent="-342900">
              <a:tabLst>
                <a:tab pos="174625" algn="l"/>
              </a:tabLst>
            </a:pPr>
            <a:r>
              <a:rPr lang="en-US" dirty="0" smtClean="0"/>
              <a:t>Recommendation work flow should be complete in a week.</a:t>
            </a:r>
          </a:p>
          <a:p>
            <a:pPr marL="517525" lvl="1" indent="-342900">
              <a:tabLst>
                <a:tab pos="174625" algn="l"/>
              </a:tabLst>
            </a:pPr>
            <a:r>
              <a:rPr lang="en-US" dirty="0" smtClean="0"/>
              <a:t>Job description extraction workflow is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9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“User Recommendations in Reciprocal and Bipartite Social Networks” [1]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4662537" cy="4644798"/>
          </a:xfrm>
        </p:spPr>
        <p:txBody>
          <a:bodyPr/>
          <a:lstStyle/>
          <a:p>
            <a:r>
              <a:rPr lang="en-US" sz="2000" dirty="0"/>
              <a:t>Follows collaborative reciprocal recommendation strategy</a:t>
            </a:r>
          </a:p>
          <a:p>
            <a:r>
              <a:rPr lang="en-US" sz="2000" dirty="0"/>
              <a:t>Represents user and interactions as a bi-partite graph</a:t>
            </a:r>
          </a:p>
          <a:p>
            <a:r>
              <a:rPr lang="en-US" sz="2000" dirty="0"/>
              <a:t>Models Used:</a:t>
            </a:r>
          </a:p>
          <a:p>
            <a:pPr marL="288925" lvl="1" indent="168275"/>
            <a:r>
              <a:rPr lang="en-US" sz="1800" dirty="0"/>
              <a:t>Baseline CF model</a:t>
            </a:r>
            <a:endParaRPr lang="en-US" sz="1000" dirty="0"/>
          </a:p>
          <a:p>
            <a:pPr marL="466725" lvl="1" indent="-177800"/>
            <a:r>
              <a:rPr lang="en-US" sz="1800" dirty="0"/>
              <a:t>Reciprocity Only model</a:t>
            </a:r>
          </a:p>
          <a:p>
            <a:pPr marL="466725" lvl="1" indent="-177800"/>
            <a:r>
              <a:rPr lang="en-US" sz="1800" dirty="0"/>
              <a:t>Hybrid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737" y="1795690"/>
            <a:ext cx="5301721" cy="3590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3" y="1545646"/>
            <a:ext cx="5106234" cy="478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0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01/31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Reviewed literature on the various approaches on ontology based similarity measure.</a:t>
            </a:r>
          </a:p>
          <a:p>
            <a:pPr lvl="1"/>
            <a:r>
              <a:rPr lang="en-US" dirty="0" smtClean="0"/>
              <a:t>Weighted approaches – Weights given to the edges either by empirical means or by labelled training set</a:t>
            </a:r>
          </a:p>
          <a:p>
            <a:pPr lvl="1"/>
            <a:r>
              <a:rPr lang="en-US" dirty="0" smtClean="0"/>
              <a:t>Un Weighted approaches – No weights for edges and longer paths have less effect on the score.</a:t>
            </a:r>
          </a:p>
          <a:p>
            <a:pPr lvl="1"/>
            <a:endParaRPr lang="en-US" dirty="0"/>
          </a:p>
          <a:p>
            <a:pPr marL="120650" lvl="1" indent="0"/>
            <a:r>
              <a:rPr lang="en-US" sz="2800" dirty="0" smtClean="0"/>
              <a:t> Implemented</a:t>
            </a:r>
            <a:r>
              <a:rPr lang="en-US" dirty="0" smtClean="0"/>
              <a:t> an approach based on proximity. Uses all paths to calculate weights</a:t>
            </a:r>
          </a:p>
          <a:p>
            <a:pPr lvl="2"/>
            <a:r>
              <a:rPr lang="en-US" dirty="0" smtClean="0"/>
              <a:t>Similarity = Sum of 1/n for all paths between two nodes. n is the number of edges in a path.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04784"/>
              </p:ext>
            </p:extLst>
          </p:nvPr>
        </p:nvGraphicFramePr>
        <p:xfrm>
          <a:off x="1433749" y="3474518"/>
          <a:ext cx="9661791" cy="280995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494332">
                  <a:extLst>
                    <a:ext uri="{9D8B030D-6E8A-4147-A177-3AD203B41FA5}">
                      <a16:colId xmlns:a16="http://schemas.microsoft.com/office/drawing/2014/main" val="90424521"/>
                    </a:ext>
                  </a:extLst>
                </a:gridCol>
                <a:gridCol w="1138538">
                  <a:extLst>
                    <a:ext uri="{9D8B030D-6E8A-4147-A177-3AD203B41FA5}">
                      <a16:colId xmlns:a16="http://schemas.microsoft.com/office/drawing/2014/main" val="1020599395"/>
                    </a:ext>
                  </a:extLst>
                </a:gridCol>
                <a:gridCol w="1138538">
                  <a:extLst>
                    <a:ext uri="{9D8B030D-6E8A-4147-A177-3AD203B41FA5}">
                      <a16:colId xmlns:a16="http://schemas.microsoft.com/office/drawing/2014/main" val="685621280"/>
                    </a:ext>
                  </a:extLst>
                </a:gridCol>
                <a:gridCol w="1336231">
                  <a:extLst>
                    <a:ext uri="{9D8B030D-6E8A-4147-A177-3AD203B41FA5}">
                      <a16:colId xmlns:a16="http://schemas.microsoft.com/office/drawing/2014/main" val="3827395387"/>
                    </a:ext>
                  </a:extLst>
                </a:gridCol>
                <a:gridCol w="1138538">
                  <a:extLst>
                    <a:ext uri="{9D8B030D-6E8A-4147-A177-3AD203B41FA5}">
                      <a16:colId xmlns:a16="http://schemas.microsoft.com/office/drawing/2014/main" val="2721973679"/>
                    </a:ext>
                  </a:extLst>
                </a:gridCol>
                <a:gridCol w="1138538">
                  <a:extLst>
                    <a:ext uri="{9D8B030D-6E8A-4147-A177-3AD203B41FA5}">
                      <a16:colId xmlns:a16="http://schemas.microsoft.com/office/drawing/2014/main" val="1371106819"/>
                    </a:ext>
                  </a:extLst>
                </a:gridCol>
                <a:gridCol w="1138538">
                  <a:extLst>
                    <a:ext uri="{9D8B030D-6E8A-4147-A177-3AD203B41FA5}">
                      <a16:colId xmlns:a16="http://schemas.microsoft.com/office/drawing/2014/main" val="4247822317"/>
                    </a:ext>
                  </a:extLst>
                </a:gridCol>
                <a:gridCol w="1138538">
                  <a:extLst>
                    <a:ext uri="{9D8B030D-6E8A-4147-A177-3AD203B41FA5}">
                      <a16:colId xmlns:a16="http://schemas.microsoft.com/office/drawing/2014/main" val="753289844"/>
                    </a:ext>
                  </a:extLst>
                </a:gridCol>
              </a:tblGrid>
              <a:tr h="6096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Polymer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</a:rPr>
                        <a:t>Javascript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CoffeeScript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Ruby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Python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Java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MySQL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11739"/>
                  </a:ext>
                </a:extLst>
              </a:tr>
              <a:tr h="3095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Polymer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0625704"/>
                  </a:ext>
                </a:extLst>
              </a:tr>
              <a:tr h="3095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Javascript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0.66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500986"/>
                  </a:ext>
                </a:extLst>
              </a:tr>
              <a:tr h="3095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CoffeeScript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7965830"/>
                  </a:ext>
                </a:extLst>
              </a:tr>
              <a:tr h="3095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Ruby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0.66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1191732"/>
                  </a:ext>
                </a:extLst>
              </a:tr>
              <a:tr h="3095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Python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1.67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4280408"/>
                  </a:ext>
                </a:extLst>
              </a:tr>
              <a:tr h="3095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Java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0.91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1.67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5218278"/>
                  </a:ext>
                </a:extLst>
              </a:tr>
              <a:tr h="3095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MySQL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3924604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140" y="365125"/>
            <a:ext cx="66294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5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the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current flow resume parsing is a manual step as it is a java program. </a:t>
            </a:r>
          </a:p>
          <a:p>
            <a:r>
              <a:rPr lang="en-US" dirty="0" smtClean="0"/>
              <a:t>Tried out couple of other web-service based parsers but not much success</a:t>
            </a:r>
          </a:p>
          <a:p>
            <a:r>
              <a:rPr lang="en-US" dirty="0" smtClean="0"/>
              <a:t>Need to work in this area to get the flow working end to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Crawl and build a larger and more general ontology.</a:t>
            </a:r>
          </a:p>
          <a:p>
            <a:r>
              <a:rPr lang="en-US" dirty="0" smtClean="0"/>
              <a:t>Finalize on the ontology based similarity measure</a:t>
            </a:r>
          </a:p>
          <a:p>
            <a:r>
              <a:rPr lang="en-US" dirty="0" smtClean="0"/>
              <a:t>Feature based similarity measure:</a:t>
            </a:r>
          </a:p>
          <a:p>
            <a:pPr lvl="1"/>
            <a:r>
              <a:rPr lang="en-US" dirty="0" smtClean="0"/>
              <a:t>Sanchez et al. – Feature based Ontology Similarity Measure</a:t>
            </a:r>
          </a:p>
          <a:p>
            <a:pPr lvl="1"/>
            <a:r>
              <a:rPr lang="en-US" dirty="0" smtClean="0"/>
              <a:t>Features of an entity (skill) are all the ancestors of the entity in the ontology</a:t>
            </a:r>
          </a:p>
          <a:p>
            <a:pPr lvl="1"/>
            <a:r>
              <a:rPr lang="en-US" dirty="0" smtClean="0"/>
              <a:t>Distance measure is based on the ratio of dissimilar features to the total features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Disimilarity</a:t>
            </a:r>
            <a:r>
              <a:rPr lang="en-US" dirty="0" smtClean="0"/>
              <a:t> ranges from [0 1]. 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674" y="4387983"/>
            <a:ext cx="6868486" cy="128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91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0371" cy="955675"/>
          </a:xfrm>
        </p:spPr>
        <p:txBody>
          <a:bodyPr/>
          <a:lstStyle/>
          <a:p>
            <a:r>
              <a:rPr lang="en-US" dirty="0" err="1" smtClean="0"/>
              <a:t>Impelementation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20800"/>
            <a:ext cx="10715171" cy="489131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Implemented the approach on the extended ontology</a:t>
            </a:r>
          </a:p>
          <a:p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Comparision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between Python </a:t>
            </a:r>
            <a:r>
              <a:rPr lang="en-US" sz="2500" smtClean="0">
                <a:latin typeface="Courier New" panose="02070309020205020404" pitchFamily="49" charset="0"/>
                <a:cs typeface="Courier New" panose="02070309020205020404" pitchFamily="49" charset="0"/>
              </a:rPr>
              <a:t>and Perl: 0.3</a:t>
            </a:r>
            <a:endParaRPr lang="en-US" sz="2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 - Perl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{'Class-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based_programming_languages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Dutch_inventions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'Programming_languages_created_in_1991', 'Python', 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Educational_programming_languages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'}</a:t>
            </a:r>
          </a:p>
          <a:p>
            <a:pPr>
              <a:lnSpc>
                <a:spcPct val="120000"/>
              </a:lnSpc>
            </a:pP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Perl - 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{'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American_inventions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Unix_programming_tools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Dynamic_programming_languages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'Programming_languages_created_in_1987', 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Computer_programming_tools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C_programming_language_family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'Perl', 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Procedural_programming_languages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Free_compilers_and_interpreters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'}</a:t>
            </a:r>
          </a:p>
          <a:p>
            <a:pPr>
              <a:lnSpc>
                <a:spcPct val="120000"/>
              </a:lnSpc>
            </a:pP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Perl &amp; 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{'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Scripting_languages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'High-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level_programming_languages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'Text-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oriented_programming_languages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'Object-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oriented_programming_languages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Programming_languages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Dynamically_typed_programming_languages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'Computer Programming'}</a:t>
            </a:r>
          </a:p>
        </p:txBody>
      </p:sp>
    </p:spTree>
    <p:extLst>
      <p:ext uri="{BB962C8B-B14F-4D97-AF65-F5344CB8AC3E}">
        <p14:creationId xmlns:p14="http://schemas.microsoft.com/office/powerpoint/2010/main" val="21844133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dissimilar features over shadows the similar features resulting in smaller similarity values.</a:t>
            </a:r>
          </a:p>
          <a:p>
            <a:r>
              <a:rPr lang="en-US" dirty="0" smtClean="0"/>
              <a:t>Figured out an approach that focusses on the similarity with weights to reduce the effects of dissimilar features.</a:t>
            </a:r>
          </a:p>
          <a:p>
            <a:r>
              <a:rPr lang="en-US" dirty="0" smtClean="0"/>
              <a:t> Rodriguez et.al  - </a:t>
            </a:r>
            <a:r>
              <a:rPr lang="en-US" sz="2400" i="1" dirty="0"/>
              <a:t>Determining semantic similarity </a:t>
            </a:r>
            <a:r>
              <a:rPr lang="en-US" sz="2400" i="1" dirty="0" err="1" smtClean="0"/>
              <a:t>amongentity</a:t>
            </a:r>
            <a:r>
              <a:rPr lang="en-US" sz="2400" i="1" dirty="0" smtClean="0"/>
              <a:t> </a:t>
            </a:r>
            <a:r>
              <a:rPr lang="en-US" sz="2400" i="1" dirty="0"/>
              <a:t>classes from different ontologies</a:t>
            </a:r>
            <a:r>
              <a:rPr lang="en-US" sz="2400" i="1" dirty="0" smtClean="0"/>
              <a:t>.</a:t>
            </a:r>
          </a:p>
          <a:p>
            <a:endParaRPr lang="en-US" sz="2400" i="1" dirty="0"/>
          </a:p>
          <a:p>
            <a:r>
              <a:rPr lang="en-US" sz="2400" dirty="0" smtClean="0"/>
              <a:t>Modified the above to include the non linear log from previous approach to get a value between [0 1]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328" y="4136571"/>
            <a:ext cx="5173134" cy="7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474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898170"/>
              </p:ext>
            </p:extLst>
          </p:nvPr>
        </p:nvGraphicFramePr>
        <p:xfrm>
          <a:off x="1505857" y="3712483"/>
          <a:ext cx="8580755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248100809"/>
                    </a:ext>
                  </a:extLst>
                </a:gridCol>
                <a:gridCol w="1570355">
                  <a:extLst>
                    <a:ext uri="{9D8B030D-6E8A-4147-A177-3AD203B41FA5}">
                      <a16:colId xmlns:a16="http://schemas.microsoft.com/office/drawing/2014/main" val="288051423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76658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Without 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Alpha = 0.7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2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 - 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2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TensorFlow</a:t>
                      </a:r>
                      <a:r>
                        <a:rPr lang="en-US" baseline="0" dirty="0" smtClean="0"/>
                        <a:t> – </a:t>
                      </a:r>
                      <a:r>
                        <a:rPr lang="en-US" baseline="0" dirty="0" err="1" smtClean="0"/>
                        <a:t>Keras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675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r>
                        <a:rPr lang="en-US" baseline="0" dirty="0" smtClean="0"/>
                        <a:t> – 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22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TensorFlow</a:t>
                      </a:r>
                      <a:r>
                        <a:rPr lang="en-US" baseline="0" dirty="0" smtClean="0"/>
                        <a:t> – </a:t>
                      </a:r>
                      <a:r>
                        <a:rPr lang="en-US" baseline="0" dirty="0" err="1" smtClean="0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361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IntelliJ – Eclipse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36704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1811963"/>
            <a:ext cx="9085943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/>
              <a:t>While doing this found a bug in the ontology. Few links were missing and which also caused for the smaller values of similarity </a:t>
            </a:r>
            <a:r>
              <a:rPr lang="en-US" sz="2400" dirty="0" smtClean="0"/>
              <a:t>measures.</a:t>
            </a:r>
            <a:endParaRPr lang="en-US" sz="2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/>
              <a:t>Corrected the bug and reran the ontology crawler. Loaded partial skills.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062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Crawled ontology for the following root concepts</a:t>
            </a:r>
          </a:p>
          <a:p>
            <a:pPr lvl="1"/>
            <a:r>
              <a:rPr lang="en-US" dirty="0"/>
              <a:t>Computer Programming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Web </a:t>
            </a:r>
            <a:r>
              <a:rPr lang="en-US" dirty="0" smtClean="0"/>
              <a:t>Development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Loaded around 9000 skills into the </a:t>
            </a:r>
            <a:r>
              <a:rPr lang="en-US" dirty="0" smtClean="0"/>
              <a:t>ontology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Implemented the similarity and dissimilarity measure for a set of skills and set of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7995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Dissimilarity measure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Sanchez distance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Rodriguez similarity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	where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𝑟𝑎𝑡𝑖𝑜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𝑑𝑖𝑠𝑠𝑖𝑚𝑖𝑙𝑎𝑟𝑖𝑡𝑦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𝑠𝑘𝑖𝑙𝑙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𝑡𝑜𝑡𝑎𝑙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𝑑𝑖𝑠𝑠𝑖𝑚𝑖𝑙𝑎𝑟𝑖𝑡𝑦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Compared the below two sets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From Resume :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"</a:t>
                </a:r>
                <a:r>
                  <a:rPr lang="en-US" sz="1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Java","Python","C","REST","SOAP","HTML","JavaScript</a:t>
                </a:r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"," node.js","artificial_Neural_networks","hidden_markov_models","TensorFlow","scikit-learn","Oracle_Database","MySQL","MongoDB","Apache_Hadoop","Apache_Spark","Apache_Kafka","ElasticSearch","Kibana","Spring_Frameworks","Django","Flask","Apache_Maven","Subversion","GIT","Eclipse","Rational_ClearCase"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From Job Description : </a:t>
                </a:r>
                <a:endParaRPr lang="en-US" sz="1800" b="1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C++","</a:t>
                </a:r>
                <a:r>
                  <a:rPr lang="en-US" sz="1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Java","C</a:t>
                </a:r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# ","MYSQL","</a:t>
                </a:r>
                <a:r>
                  <a:rPr lang="en-US" sz="1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Memcached</a:t>
                </a:r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","</a:t>
                </a:r>
                <a:r>
                  <a:rPr lang="en-US" sz="1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Apache_Hadoop","Apache_Hive","NoSQL</a:t>
                </a:r>
                <a:r>
                  <a:rPr lang="en-US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","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250" y="1537206"/>
            <a:ext cx="6868486" cy="1280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250" y="2647014"/>
            <a:ext cx="5173134" cy="7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8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59" y="1825624"/>
            <a:ext cx="8646458" cy="4099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and resume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3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144893"/>
              </p:ext>
            </p:extLst>
          </p:nvPr>
        </p:nvGraphicFramePr>
        <p:xfrm>
          <a:off x="838200" y="1825625"/>
          <a:ext cx="10515600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iHR</a:t>
                      </a:r>
                      <a:r>
                        <a:rPr lang="en-US" baseline="0" dirty="0"/>
                        <a:t> method 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Dating</a:t>
                      </a:r>
                      <a:r>
                        <a:rPr lang="en-US" baseline="0" dirty="0"/>
                        <a:t> 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</a:t>
                      </a:r>
                      <a:r>
                        <a:rPr lang="en-US" b="1" baseline="0" dirty="0"/>
                        <a:t> : </a:t>
                      </a:r>
                      <a:r>
                        <a:rPr lang="en-US" baseline="0" dirty="0"/>
                        <a:t>Uses the reciprocal method which aligns well with the job recommendation industry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Pro:</a:t>
                      </a:r>
                      <a:r>
                        <a:rPr lang="en-US" b="1" baseline="0" dirty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baseline="0" dirty="0"/>
                        <a:t>Applies multiple CF strategies and compares the performance of each of them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baseline="0" dirty="0"/>
                        <a:t>Captures interaction data well and uses it in the recommendation strategies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b="0" baseline="0" dirty="0"/>
                    </a:p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Cons</a:t>
                      </a:r>
                      <a:r>
                        <a:rPr lang="en-US" b="1" baseline="0" dirty="0"/>
                        <a:t> :</a:t>
                      </a:r>
                      <a:r>
                        <a:rPr lang="en-US" b="0" baseline="0" dirty="0"/>
                        <a:t> </a:t>
                      </a:r>
                    </a:p>
                    <a:p>
                      <a:r>
                        <a:rPr lang="en-US" b="0" baseline="0" dirty="0"/>
                        <a:t>- Very simple similarity measure is applied for all the features. Could include feature weighing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Doe</a:t>
                      </a:r>
                      <a:r>
                        <a:rPr lang="en-US" baseline="0" dirty="0"/>
                        <a:t>s not consider any interaction data into making recommendations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/>
                        <a:t>Does not include performance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/>
                        <a:t>Claims</a:t>
                      </a:r>
                      <a:r>
                        <a:rPr lang="en-US" b="0" baseline="0" dirty="0"/>
                        <a:t> that it performs better than </a:t>
                      </a:r>
                      <a:r>
                        <a:rPr lang="en-US" b="0" baseline="0" dirty="0" err="1"/>
                        <a:t>Conten</a:t>
                      </a:r>
                      <a:r>
                        <a:rPr lang="en-US" b="0" baseline="0" dirty="0"/>
                        <a:t>-Collaborative Reciprocal systems but not necessarily for Job Recommendations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352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Hadoop and other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60" y="1896035"/>
            <a:ext cx="9160787" cy="35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9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skill in the job description</a:t>
            </a:r>
          </a:p>
          <a:p>
            <a:pPr lvl="1"/>
            <a:r>
              <a:rPr lang="en-US" dirty="0" smtClean="0"/>
              <a:t>Calculate </a:t>
            </a:r>
            <a:r>
              <a:rPr lang="en-US" dirty="0"/>
              <a:t>S</a:t>
            </a:r>
            <a:r>
              <a:rPr lang="en-US" dirty="0" smtClean="0"/>
              <a:t>anchez similarity and Rodrigues distance for each skills</a:t>
            </a:r>
          </a:p>
          <a:p>
            <a:pPr lvl="1"/>
            <a:r>
              <a:rPr lang="en-US" dirty="0" smtClean="0"/>
              <a:t>Filter skills with distance of 1</a:t>
            </a:r>
          </a:p>
          <a:p>
            <a:pPr lvl="1"/>
            <a:r>
              <a:rPr lang="en-US" dirty="0" smtClean="0"/>
              <a:t>Calculate weighted average of the similarity with weights being (1- distance</a:t>
            </a:r>
            <a:r>
              <a:rPr lang="en-US" smtClean="0"/>
              <a:t>) value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054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7" y="1486915"/>
            <a:ext cx="8189258" cy="521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6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skill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534"/>
            <a:ext cx="10515600" cy="4351338"/>
          </a:xfrm>
        </p:spPr>
        <p:txBody>
          <a:bodyPr/>
          <a:lstStyle/>
          <a:p>
            <a:r>
              <a:rPr lang="en-US" dirty="0" smtClean="0"/>
              <a:t>One of the current problems is to match the skill with the corresponding node in the ontology database.</a:t>
            </a:r>
          </a:p>
          <a:p>
            <a:r>
              <a:rPr lang="en-US" dirty="0" smtClean="0"/>
              <a:t>Reason for it is that skills take several representations</a:t>
            </a:r>
          </a:p>
          <a:p>
            <a:pPr lvl="1"/>
            <a:r>
              <a:rPr lang="en-US" dirty="0" err="1" smtClean="0"/>
              <a:t>Couchbase</a:t>
            </a:r>
            <a:r>
              <a:rPr lang="en-US" dirty="0" smtClean="0"/>
              <a:t> server is  referred to as </a:t>
            </a:r>
            <a:r>
              <a:rPr lang="en-US" dirty="0" err="1" smtClean="0"/>
              <a:t>Membase</a:t>
            </a:r>
            <a:r>
              <a:rPr lang="en-US" dirty="0" smtClean="0"/>
              <a:t> or just </a:t>
            </a:r>
            <a:r>
              <a:rPr lang="en-US" dirty="0" err="1" smtClean="0"/>
              <a:t>Couchbase</a:t>
            </a:r>
            <a:endParaRPr lang="en-US" dirty="0" smtClean="0"/>
          </a:p>
          <a:p>
            <a:pPr lvl="1"/>
            <a:r>
              <a:rPr lang="en-US" dirty="0" smtClean="0"/>
              <a:t>ODBC can be referred to as Open database connectivity.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Improving the skill matching by utilizing the </a:t>
            </a:r>
            <a:r>
              <a:rPr lang="en-US" sz="2800" dirty="0" err="1" smtClean="0"/>
              <a:t>wikiredirects</a:t>
            </a:r>
            <a:r>
              <a:rPr lang="en-US" sz="2800" dirty="0" smtClean="0"/>
              <a:t> property for each resource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517880"/>
            <a:ext cx="49815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556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451"/>
          </a:xfrm>
        </p:spPr>
        <p:txBody>
          <a:bodyPr/>
          <a:lstStyle/>
          <a:p>
            <a:r>
              <a:rPr lang="en-US" dirty="0"/>
              <a:t>Improving skill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3306"/>
            <a:ext cx="9744635" cy="1788459"/>
          </a:xfrm>
        </p:spPr>
        <p:txBody>
          <a:bodyPr/>
          <a:lstStyle/>
          <a:p>
            <a:r>
              <a:rPr lang="en-US" dirty="0" smtClean="0"/>
              <a:t>Created a new type of node and relationship in the ontology database</a:t>
            </a:r>
          </a:p>
          <a:p>
            <a:r>
              <a:rPr lang="en-US" dirty="0" smtClean="0"/>
              <a:t>Modified the similarity flow to account for aliases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80" y="3483815"/>
            <a:ext cx="4649602" cy="2904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952" y="3684495"/>
            <a:ext cx="27908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300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2849091" y="776569"/>
            <a:ext cx="8599395" cy="5859557"/>
            <a:chOff x="2729752" y="776569"/>
            <a:chExt cx="8599395" cy="5859557"/>
          </a:xfrm>
        </p:grpSpPr>
        <p:grpSp>
          <p:nvGrpSpPr>
            <p:cNvPr id="37" name="Group 36"/>
            <p:cNvGrpSpPr/>
            <p:nvPr/>
          </p:nvGrpSpPr>
          <p:grpSpPr>
            <a:xfrm>
              <a:off x="2729752" y="2091018"/>
              <a:ext cx="8599395" cy="4545108"/>
              <a:chOff x="2837329" y="1452283"/>
              <a:chExt cx="8599395" cy="454510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182034" y="1452283"/>
                <a:ext cx="2299447" cy="8740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Skill Matcher</a:t>
                </a:r>
              </a:p>
              <a:p>
                <a:pPr algn="ctr"/>
                <a:r>
                  <a:rPr lang="en-US" sz="1200" dirty="0" smtClean="0"/>
                  <a:t>(MATCH SKILL BY NAME OR ALIAS)</a:t>
                </a:r>
                <a:endParaRPr lang="en-US" sz="1200" dirty="0"/>
              </a:p>
            </p:txBody>
          </p:sp>
          <p:sp>
            <p:nvSpPr>
              <p:cNvPr id="6" name="Flowchart: Magnetic Disk 5"/>
              <p:cNvSpPr/>
              <p:nvPr/>
            </p:nvSpPr>
            <p:spPr>
              <a:xfrm>
                <a:off x="10320618" y="2326342"/>
                <a:ext cx="1116106" cy="1183341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Ontology</a:t>
                </a:r>
                <a:endParaRPr lang="en-US" dirty="0"/>
              </a:p>
            </p:txBody>
          </p:sp>
          <p:cxnSp>
            <p:nvCxnSpPr>
              <p:cNvPr id="10" name="Elbow Connector 9"/>
              <p:cNvCxnSpPr>
                <a:stCxn id="5" idx="3"/>
                <a:endCxn id="6" idx="2"/>
              </p:cNvCxnSpPr>
              <p:nvPr/>
            </p:nvCxnSpPr>
            <p:spPr>
              <a:xfrm>
                <a:off x="6481481" y="1889313"/>
                <a:ext cx="3839137" cy="1028700"/>
              </a:xfrm>
              <a:prstGeom prst="bentConnector3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" name="Rounded Rectangle 10"/>
              <p:cNvSpPr/>
              <p:nvPr/>
            </p:nvSpPr>
            <p:spPr>
              <a:xfrm>
                <a:off x="2837329" y="2605370"/>
                <a:ext cx="2420469" cy="974911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“</a:t>
                </a: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id</a:t>
                </a:r>
                <a:r>
                  <a:rPr lang="en-US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”: </a:t>
                </a:r>
                <a:r>
                  <a:rPr lang="en-US" sz="1100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URI</a:t>
                </a:r>
                <a:endPara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“</a:t>
                </a: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name”: “</a:t>
                </a:r>
                <a:r>
                  <a:rPr lang="en-US" sz="11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Couchbase_Server</a:t>
                </a:r>
                <a:r>
                  <a:rPr lang="en-US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”</a:t>
                </a:r>
              </a:p>
              <a:p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5563721" y="2605370"/>
                <a:ext cx="2420469" cy="974911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“</a:t>
                </a: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id</a:t>
                </a:r>
                <a:r>
                  <a:rPr lang="en-US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”: </a:t>
                </a:r>
                <a:r>
                  <a:rPr lang="en-US" sz="1100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URI</a:t>
                </a:r>
                <a:endPara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“</a:t>
                </a: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name”: </a:t>
                </a:r>
                <a:r>
                  <a:rPr lang="en-US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“</a:t>
                </a:r>
                <a:r>
                  <a:rPr lang="en-US" sz="11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Berkley_DB</a:t>
                </a:r>
                <a:r>
                  <a:rPr lang="en-US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”</a:t>
                </a:r>
              </a:p>
              <a:p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  <p:cxnSp>
            <p:nvCxnSpPr>
              <p:cNvPr id="17" name="Elbow Connector 16"/>
              <p:cNvCxnSpPr>
                <a:stCxn id="5" idx="2"/>
                <a:endCxn id="11" idx="0"/>
              </p:cNvCxnSpPr>
              <p:nvPr/>
            </p:nvCxnSpPr>
            <p:spPr>
              <a:xfrm rot="5400000">
                <a:off x="4550147" y="1823759"/>
                <a:ext cx="279028" cy="128419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20"/>
              <p:cNvCxnSpPr>
                <a:stCxn id="5" idx="2"/>
                <a:endCxn id="14" idx="0"/>
              </p:cNvCxnSpPr>
              <p:nvPr/>
            </p:nvCxnSpPr>
            <p:spPr>
              <a:xfrm rot="16200000" flipH="1">
                <a:off x="5913343" y="1744757"/>
                <a:ext cx="279028" cy="144219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4267760" y="3859309"/>
                <a:ext cx="2591922" cy="87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Skill </a:t>
                </a:r>
                <a:r>
                  <a:rPr lang="en-US" dirty="0" err="1" smtClean="0"/>
                  <a:t>Smilarity</a:t>
                </a:r>
                <a:endParaRPr lang="en-US" dirty="0" smtClean="0"/>
              </a:p>
              <a:p>
                <a:pPr algn="ctr"/>
                <a:r>
                  <a:rPr lang="en-US" sz="1100" dirty="0" smtClean="0"/>
                  <a:t>(CALCULATE DISTANCE AND SIMILARITY)</a:t>
                </a:r>
                <a:endParaRPr lang="en-US" sz="1100" dirty="0"/>
              </a:p>
            </p:txBody>
          </p:sp>
          <p:cxnSp>
            <p:nvCxnSpPr>
              <p:cNvPr id="24" name="Elbow Connector 23"/>
              <p:cNvCxnSpPr>
                <a:stCxn id="22" idx="3"/>
                <a:endCxn id="6" idx="2"/>
              </p:cNvCxnSpPr>
              <p:nvPr/>
            </p:nvCxnSpPr>
            <p:spPr>
              <a:xfrm flipV="1">
                <a:off x="6859682" y="2918013"/>
                <a:ext cx="3460936" cy="1378324"/>
              </a:xfrm>
              <a:prstGeom prst="bentConnector3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/>
              <p:cNvCxnSpPr>
                <a:stCxn id="11" idx="2"/>
                <a:endCxn id="22" idx="0"/>
              </p:cNvCxnSpPr>
              <p:nvPr/>
            </p:nvCxnSpPr>
            <p:spPr>
              <a:xfrm rot="16200000" flipH="1">
                <a:off x="4666128" y="2961716"/>
                <a:ext cx="279028" cy="151615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/>
              <p:cNvCxnSpPr>
                <a:stCxn id="14" idx="2"/>
                <a:endCxn id="22" idx="0"/>
              </p:cNvCxnSpPr>
              <p:nvPr/>
            </p:nvCxnSpPr>
            <p:spPr>
              <a:xfrm rot="5400000">
                <a:off x="6029325" y="3114678"/>
                <a:ext cx="279028" cy="121023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ounded Rectangle 32"/>
              <p:cNvSpPr/>
              <p:nvPr/>
            </p:nvSpPr>
            <p:spPr>
              <a:xfrm>
                <a:off x="4353488" y="5022480"/>
                <a:ext cx="2420469" cy="974911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“similarity”: 0.35</a:t>
                </a:r>
              </a:p>
              <a:p>
                <a:r>
                  <a:rPr lang="en-US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“distance”: 0.55</a:t>
                </a:r>
              </a:p>
              <a:p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  <p:cxnSp>
            <p:nvCxnSpPr>
              <p:cNvPr id="35" name="Straight Arrow Connector 34"/>
              <p:cNvCxnSpPr>
                <a:stCxn id="22" idx="2"/>
                <a:endCxn id="33" idx="0"/>
              </p:cNvCxnSpPr>
              <p:nvPr/>
            </p:nvCxnSpPr>
            <p:spPr>
              <a:xfrm>
                <a:off x="5563721" y="4733365"/>
                <a:ext cx="2" cy="2891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Rounded Rectangle 37"/>
            <p:cNvSpPr/>
            <p:nvPr/>
          </p:nvSpPr>
          <p:spPr>
            <a:xfrm>
              <a:off x="3415553" y="776569"/>
              <a:ext cx="1660715" cy="35634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Couchbase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599018" y="776569"/>
              <a:ext cx="1549771" cy="31264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BerkDB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074458" y="1319945"/>
              <a:ext cx="2299446" cy="4874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Skill Cleaner</a:t>
              </a:r>
            </a:p>
            <a:p>
              <a:pPr algn="ctr"/>
              <a:r>
                <a:rPr lang="en-US" sz="1200" dirty="0" smtClean="0"/>
                <a:t>(CONSISTENT CLEANING)</a:t>
              </a:r>
              <a:endParaRPr lang="en-US" sz="1200" dirty="0"/>
            </a:p>
          </p:txBody>
        </p:sp>
        <p:cxnSp>
          <p:nvCxnSpPr>
            <p:cNvPr id="42" name="Elbow Connector 41"/>
            <p:cNvCxnSpPr>
              <a:stCxn id="38" idx="2"/>
              <a:endCxn id="40" idx="0"/>
            </p:cNvCxnSpPr>
            <p:nvPr/>
          </p:nvCxnSpPr>
          <p:spPr>
            <a:xfrm rot="16200000" flipH="1">
              <a:off x="4641532" y="737295"/>
              <a:ext cx="187029" cy="9782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39" idx="2"/>
              <a:endCxn id="40" idx="0"/>
            </p:cNvCxnSpPr>
            <p:nvPr/>
          </p:nvCxnSpPr>
          <p:spPr>
            <a:xfrm rot="5400000">
              <a:off x="5683677" y="629717"/>
              <a:ext cx="230733" cy="11497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0" idx="2"/>
              <a:endCxn id="5" idx="0"/>
            </p:cNvCxnSpPr>
            <p:nvPr/>
          </p:nvCxnSpPr>
          <p:spPr>
            <a:xfrm>
              <a:off x="5224181" y="1807402"/>
              <a:ext cx="0" cy="283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460000" y="305879"/>
            <a:ext cx="6033244" cy="363150"/>
          </a:xfrm>
        </p:spPr>
        <p:txBody>
          <a:bodyPr>
            <a:noAutofit/>
          </a:bodyPr>
          <a:lstStyle/>
          <a:p>
            <a:r>
              <a:rPr lang="en-US" sz="3200" dirty="0" smtClean="0"/>
              <a:t>Pair-wise similarity score flow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30630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. . 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systematic experiments and summarize results.</a:t>
            </a:r>
          </a:p>
          <a:p>
            <a:r>
              <a:rPr lang="en-US" dirty="0" smtClean="0"/>
              <a:t>Consider Including </a:t>
            </a:r>
            <a:r>
              <a:rPr lang="en-US" dirty="0" err="1" smtClean="0"/>
              <a:t>yago</a:t>
            </a:r>
            <a:r>
              <a:rPr lang="en-US" dirty="0" smtClean="0"/>
              <a:t> classes while building ontology</a:t>
            </a:r>
          </a:p>
          <a:p>
            <a:r>
              <a:rPr lang="en-US" dirty="0" err="1" smtClean="0"/>
              <a:t>Yago</a:t>
            </a:r>
            <a:r>
              <a:rPr lang="en-US" dirty="0" smtClean="0"/>
              <a:t> (Yet another great ontology) is a knowledge base which is built by extracting information from Wikipedia, </a:t>
            </a:r>
            <a:r>
              <a:rPr lang="en-US" dirty="0" err="1" smtClean="0"/>
              <a:t>wordnet</a:t>
            </a:r>
            <a:r>
              <a:rPr lang="en-US" dirty="0" smtClean="0"/>
              <a:t> etc.</a:t>
            </a:r>
          </a:p>
          <a:p>
            <a:r>
              <a:rPr lang="en-US" dirty="0" err="1" smtClean="0"/>
              <a:t>Dbpedia</a:t>
            </a:r>
            <a:r>
              <a:rPr lang="en-US" dirty="0" smtClean="0"/>
              <a:t> has linking to </a:t>
            </a:r>
            <a:r>
              <a:rPr lang="en-US" dirty="0" err="1" smtClean="0"/>
              <a:t>yago</a:t>
            </a:r>
            <a:r>
              <a:rPr lang="en-US" dirty="0" smtClean="0"/>
              <a:t> classes which are 800,000 classes in total.</a:t>
            </a:r>
          </a:p>
        </p:txBody>
      </p:sp>
    </p:spTree>
    <p:extLst>
      <p:ext uri="{BB962C8B-B14F-4D97-AF65-F5344CB8AC3E}">
        <p14:creationId xmlns:p14="http://schemas.microsoft.com/office/powerpoint/2010/main" val="23191396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7499"/>
          </a:xfrm>
        </p:spPr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Included </a:t>
            </a:r>
            <a:r>
              <a:rPr lang="en-US" dirty="0" err="1" smtClean="0"/>
              <a:t>yago</a:t>
            </a:r>
            <a:r>
              <a:rPr lang="en-US" dirty="0" smtClean="0"/>
              <a:t> classes in the ontology crawler. </a:t>
            </a:r>
          </a:p>
          <a:p>
            <a:r>
              <a:rPr lang="en-US" dirty="0" smtClean="0"/>
              <a:t>Crawler fetches more useful topics now. But runs for long!</a:t>
            </a:r>
          </a:p>
          <a:p>
            <a:r>
              <a:rPr lang="en-US" dirty="0" smtClean="0"/>
              <a:t>Tried to optimize by parallelizing chunk of work.</a:t>
            </a:r>
          </a:p>
          <a:p>
            <a:r>
              <a:rPr lang="en-US" dirty="0" smtClean="0"/>
              <a:t>Restructured and cleaned up the code and chained the entire workflow together</a:t>
            </a:r>
          </a:p>
          <a:p>
            <a:r>
              <a:rPr lang="en-US" dirty="0" smtClean="0"/>
              <a:t>Ran results for pairwise similarity measures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3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03541" cy="61651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Skill Similarity – Top programming skills	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346" y="981636"/>
            <a:ext cx="6752253" cy="6008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38882" y="1290918"/>
            <a:ext cx="29852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of the similarities are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Few similarities are unexpected from a technology skill standpoint. </a:t>
            </a:r>
            <a:r>
              <a:rPr lang="en-US" dirty="0" err="1" smtClean="0"/>
              <a:t>Eg</a:t>
            </a:r>
            <a:r>
              <a:rPr lang="en-US" dirty="0" smtClean="0"/>
              <a:t> : Spring, Django and Express have considerable similarity from a web framework perspective. But they are very different skills from a technical perspective. Another example is Python and </a:t>
            </a:r>
            <a:r>
              <a:rPr lang="en-US" dirty="0" err="1" smtClean="0"/>
              <a:t>Javascript</a:t>
            </a:r>
            <a:r>
              <a:rPr lang="en-US" dirty="0"/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Few misses – Swift and 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399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03541" cy="61651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Skill Similarity – Top Big data skills	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35" y="981636"/>
            <a:ext cx="7028306" cy="62528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9247" y="1438836"/>
            <a:ext cx="31331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unexpected similarities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Apache </a:t>
            </a:r>
            <a:r>
              <a:rPr lang="en-US" dirty="0" err="1" smtClean="0"/>
              <a:t>Solr</a:t>
            </a:r>
            <a:r>
              <a:rPr lang="en-US" dirty="0"/>
              <a:t> </a:t>
            </a:r>
            <a:r>
              <a:rPr lang="en-US" dirty="0" smtClean="0"/>
              <a:t>– MongoDB - </a:t>
            </a:r>
            <a:r>
              <a:rPr lang="en-US" dirty="0" err="1" smtClean="0"/>
              <a:t>CouchBase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Misses – </a:t>
            </a:r>
            <a:r>
              <a:rPr lang="en-US" dirty="0" err="1" smtClean="0"/>
              <a:t>Lucene</a:t>
            </a:r>
            <a:r>
              <a:rPr lang="en-US" dirty="0" smtClean="0"/>
              <a:t>, 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Reason : Possibly, the ontology subgraph is not broad. Crawling was started form more specialized root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379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444158"/>
            <a:ext cx="10515600" cy="90611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0767"/>
            <a:ext cx="10515600" cy="18841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Study the paper which is the extension of the </a:t>
            </a:r>
            <a:r>
              <a:rPr lang="en-US" dirty="0" err="1"/>
              <a:t>iHR</a:t>
            </a:r>
            <a:r>
              <a:rPr lang="en-US" dirty="0"/>
              <a:t> approach which includes interaction details on job applicants to generate recommendation.</a:t>
            </a:r>
          </a:p>
          <a:p>
            <a:r>
              <a:rPr lang="en-US" sz="1700" dirty="0" err="1"/>
              <a:t>Gözde</a:t>
            </a:r>
            <a:r>
              <a:rPr lang="en-US" sz="1700" dirty="0"/>
              <a:t> </a:t>
            </a:r>
            <a:r>
              <a:rPr lang="en-US" sz="1700" dirty="0" err="1"/>
              <a:t>Özcan</a:t>
            </a:r>
            <a:r>
              <a:rPr lang="en-US" sz="1700" dirty="0"/>
              <a:t>, </a:t>
            </a:r>
            <a:r>
              <a:rPr lang="en-US" sz="1700" dirty="0" err="1"/>
              <a:t>Sule</a:t>
            </a:r>
            <a:r>
              <a:rPr lang="en-US" sz="1700" dirty="0"/>
              <a:t> </a:t>
            </a:r>
            <a:r>
              <a:rPr lang="en-US" sz="1700" dirty="0" err="1"/>
              <a:t>Gündüz</a:t>
            </a:r>
            <a:r>
              <a:rPr lang="en-US" sz="1700" dirty="0"/>
              <a:t> </a:t>
            </a:r>
            <a:r>
              <a:rPr lang="en-US" sz="1700" dirty="0" err="1"/>
              <a:t>Ögüdücü</a:t>
            </a:r>
            <a:r>
              <a:rPr lang="en-US" sz="1700" dirty="0"/>
              <a:t>, "Applying different classification techniques in reciprocal job recommender system for considering job candidate preferences", </a:t>
            </a:r>
            <a:r>
              <a:rPr lang="en-US" sz="1700" i="1" dirty="0"/>
              <a:t>Internet Technology and Secured Transactions (ICITST) 2016 11th International Conference for</a:t>
            </a:r>
            <a:r>
              <a:rPr lang="en-US" sz="1700" dirty="0"/>
              <a:t>, pp. 235-240, 2016.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1141" y="4428157"/>
            <a:ext cx="103669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[I] K. Zhao; X. Wang; M. Yu; B. Gao: User Recommendations in Reciprocal and Bipartite Social Networks--An Online Dating Case Study, IEEE Intelligent Systems, vo1.29, Pp. 27 - 35, March/April 20 14 </a:t>
            </a:r>
          </a:p>
          <a:p>
            <a:endParaRPr lang="en-US" dirty="0"/>
          </a:p>
          <a:p>
            <a:r>
              <a:rPr lang="en-US" dirty="0"/>
              <a:t>[2] H. </a:t>
            </a:r>
            <a:r>
              <a:rPr lang="en-US" dirty="0" err="1"/>
              <a:t>Wenxing</a:t>
            </a:r>
            <a:r>
              <a:rPr lang="en-US" dirty="0"/>
              <a:t>, C. </a:t>
            </a:r>
            <a:r>
              <a:rPr lang="en-US" dirty="0" err="1"/>
              <a:t>Yiwei</a:t>
            </a:r>
            <a:r>
              <a:rPr lang="en-US" dirty="0"/>
              <a:t>, Q. </a:t>
            </a:r>
            <a:r>
              <a:rPr lang="en-US" dirty="0" err="1"/>
              <a:t>Jianweiand</a:t>
            </a:r>
            <a:r>
              <a:rPr lang="en-US" dirty="0"/>
              <a:t> H. Yin </a:t>
            </a:r>
            <a:r>
              <a:rPr lang="en-US" dirty="0" err="1"/>
              <a:t>iHR</a:t>
            </a:r>
            <a:r>
              <a:rPr lang="en-US" dirty="0"/>
              <a:t>+: A Mobile Reciprocal Job Recommender System. In Computer Science &amp; Education (ICCSE), 20 15 10th International Conference on. 2015. IEEE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0600" y="783722"/>
            <a:ext cx="10515600" cy="906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0112402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Problems/Confusions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compare and quantify the performance of the skill similarity.</a:t>
            </a:r>
          </a:p>
          <a:p>
            <a:r>
              <a:rPr lang="en-US" dirty="0" smtClean="0"/>
              <a:t>Looking for similar papers to compare results</a:t>
            </a:r>
          </a:p>
          <a:p>
            <a:r>
              <a:rPr lang="en-US" dirty="0" smtClean="0"/>
              <a:t>Should I embed this into a overall recommendation strategy and compare the overall recommendation score?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297 Review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08/30</a:t>
            </a:r>
          </a:p>
        </p:txBody>
      </p:sp>
    </p:spTree>
    <p:extLst>
      <p:ext uri="{BB962C8B-B14F-4D97-AF65-F5344CB8AC3E}">
        <p14:creationId xmlns:p14="http://schemas.microsoft.com/office/powerpoint/2010/main" val="151994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Reciprocal recommendation strategy for job recommendation by using domain ontology based similarity measure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Base Work : </a:t>
            </a:r>
            <a:r>
              <a:rPr lang="en-US" dirty="0" err="1"/>
              <a:t>RésuMatcher</a:t>
            </a:r>
            <a:r>
              <a:rPr lang="en-US" dirty="0"/>
              <a:t>: A personalized résumé-job matching system</a:t>
            </a:r>
          </a:p>
          <a:p>
            <a:pPr marL="0" indent="0">
              <a:buNone/>
            </a:pPr>
            <a:r>
              <a:rPr lang="en-US" dirty="0"/>
              <a:t>Extension : Creating a preference profile and description profile for job seekers and job postings and calculate cross-similarity to perform reciprocal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405109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543483" y="3006974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Processing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43484" y="1961365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Extraction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12310" y="5030382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Similarity Measure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80852" y="1961365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 Matching machine learning algorithm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80852" y="2991208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Translating tokens to hypernyms and hyponyms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80852" y="5030382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Ontology based similarity measure for the various features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543482" y="3978666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Building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80852" y="3978666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Builds the Job model and Resume Model</a:t>
            </a:r>
          </a:p>
        </p:txBody>
      </p:sp>
      <p:cxnSp>
        <p:nvCxnSpPr>
          <p:cNvPr id="16" name="Straight Arrow Connector 15"/>
          <p:cNvCxnSpPr>
            <a:stCxn id="10" idx="1"/>
            <a:endCxn id="7" idx="3"/>
          </p:cNvCxnSpPr>
          <p:nvPr/>
        </p:nvCxnSpPr>
        <p:spPr>
          <a:xfrm flipH="1">
            <a:off x="2204119" y="2255655"/>
            <a:ext cx="676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6" idx="3"/>
          </p:cNvCxnSpPr>
          <p:nvPr/>
        </p:nvCxnSpPr>
        <p:spPr>
          <a:xfrm flipH="1">
            <a:off x="2204118" y="3285498"/>
            <a:ext cx="676734" cy="1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1"/>
            <a:endCxn id="13" idx="3"/>
          </p:cNvCxnSpPr>
          <p:nvPr/>
        </p:nvCxnSpPr>
        <p:spPr>
          <a:xfrm flipH="1">
            <a:off x="2204117" y="4272956"/>
            <a:ext cx="67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1"/>
            <a:endCxn id="8" idx="3"/>
          </p:cNvCxnSpPr>
          <p:nvPr/>
        </p:nvCxnSpPr>
        <p:spPr>
          <a:xfrm flipH="1">
            <a:off x="2272945" y="5324672"/>
            <a:ext cx="607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43482" y="257089"/>
            <a:ext cx="10515600" cy="1325563"/>
          </a:xfrm>
        </p:spPr>
        <p:txBody>
          <a:bodyPr/>
          <a:lstStyle/>
          <a:p>
            <a:r>
              <a:rPr lang="en-US" dirty="0"/>
              <a:t>Base Approach</a:t>
            </a:r>
          </a:p>
        </p:txBody>
      </p:sp>
    </p:spTree>
    <p:extLst>
      <p:ext uri="{BB962C8B-B14F-4D97-AF65-F5344CB8AC3E}">
        <p14:creationId xmlns:p14="http://schemas.microsoft.com/office/powerpoint/2010/main" val="141467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15261</TotalTime>
  <Words>3558</Words>
  <Application>Microsoft Office PowerPoint</Application>
  <PresentationFormat>Widescreen</PresentationFormat>
  <Paragraphs>521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Arial Unicode MS</vt:lpstr>
      <vt:lpstr>Calibri</vt:lpstr>
      <vt:lpstr>Calibri Light</vt:lpstr>
      <vt:lpstr>Cambria Math</vt:lpstr>
      <vt:lpstr>Consolas</vt:lpstr>
      <vt:lpstr>Courier New</vt:lpstr>
      <vt:lpstr>Office Theme</vt:lpstr>
      <vt:lpstr>Job Recommendation</vt:lpstr>
      <vt:lpstr>Reciprocal Recommendation</vt:lpstr>
      <vt:lpstr>“iHR+: A Mobile Reciprocal Job Recommender System, July 2015” [2]</vt:lpstr>
      <vt:lpstr>“User Recommendations in Reciprocal and Bipartite Social Networks” [1]</vt:lpstr>
      <vt:lpstr>Pros and Cons</vt:lpstr>
      <vt:lpstr>References</vt:lpstr>
      <vt:lpstr>CS 297 Review Meeting</vt:lpstr>
      <vt:lpstr>Proposed Approach</vt:lpstr>
      <vt:lpstr>Base Approach</vt:lpstr>
      <vt:lpstr>Extension</vt:lpstr>
      <vt:lpstr>Work in progress</vt:lpstr>
      <vt:lpstr>CS 297 Review Meeting</vt:lpstr>
      <vt:lpstr>Ontology – DBPedia</vt:lpstr>
      <vt:lpstr>Database skill example</vt:lpstr>
      <vt:lpstr>Builder Approach</vt:lpstr>
      <vt:lpstr>CS 297 Review Meeting</vt:lpstr>
      <vt:lpstr>SPARQL query – sub concepts </vt:lpstr>
      <vt:lpstr>CS 297 Review Meeting</vt:lpstr>
      <vt:lpstr>Progress</vt:lpstr>
      <vt:lpstr>CS 297 Review Meeting</vt:lpstr>
      <vt:lpstr>Big Picture</vt:lpstr>
      <vt:lpstr>Resume Parsing</vt:lpstr>
      <vt:lpstr>Next Steps</vt:lpstr>
      <vt:lpstr>Progress – 10/18</vt:lpstr>
      <vt:lpstr>Progress 10/25 Named Entity Recognition for education qualifications</vt:lpstr>
      <vt:lpstr>Custom NER - Implementation</vt:lpstr>
      <vt:lpstr>Custom NER - Implementation</vt:lpstr>
      <vt:lpstr>Random Testing</vt:lpstr>
      <vt:lpstr>Progress 11/01</vt:lpstr>
      <vt:lpstr>Similarity Measure</vt:lpstr>
      <vt:lpstr>Progress 11/13 Extraction and Classification of education skills</vt:lpstr>
      <vt:lpstr>Sample Results</vt:lpstr>
      <vt:lpstr>Skills Similarity</vt:lpstr>
      <vt:lpstr>Challenges</vt:lpstr>
      <vt:lpstr>Progress 11/29 Resolving the challenges</vt:lpstr>
      <vt:lpstr>Progress 11/29 Resolving the challenges</vt:lpstr>
      <vt:lpstr>Dataset sourcing</vt:lpstr>
      <vt:lpstr>Progress 12/04</vt:lpstr>
      <vt:lpstr>Work during vacation</vt:lpstr>
      <vt:lpstr>Progress 01/31</vt:lpstr>
      <vt:lpstr>Results</vt:lpstr>
      <vt:lpstr>Automating the flow</vt:lpstr>
      <vt:lpstr>Main Focus</vt:lpstr>
      <vt:lpstr>Impelementation</vt:lpstr>
      <vt:lpstr>How did it do?</vt:lpstr>
      <vt:lpstr>Results</vt:lpstr>
      <vt:lpstr>Progress</vt:lpstr>
      <vt:lpstr>Dissimilarity measure</vt:lpstr>
      <vt:lpstr>C++ and resume skills</vt:lpstr>
      <vt:lpstr>Apache Hadoop and other</vt:lpstr>
      <vt:lpstr>Aggregation strategy</vt:lpstr>
      <vt:lpstr>Results</vt:lpstr>
      <vt:lpstr>Improving skill matching</vt:lpstr>
      <vt:lpstr>Improving skill matching</vt:lpstr>
      <vt:lpstr>Pair-wise similarity score flow</vt:lpstr>
      <vt:lpstr>Working on . . .</vt:lpstr>
      <vt:lpstr>Progress</vt:lpstr>
      <vt:lpstr>Skill Similarity – Top programming skills </vt:lpstr>
      <vt:lpstr>Skill Similarity – Top Big data skills </vt:lpstr>
      <vt:lpstr>Problems/Confusions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Recommendation</dc:title>
  <dc:creator>Balachander, Yeshwanth</dc:creator>
  <cp:lastModifiedBy>Yesh</cp:lastModifiedBy>
  <cp:revision>138</cp:revision>
  <dcterms:created xsi:type="dcterms:W3CDTF">2017-06-15T00:05:29Z</dcterms:created>
  <dcterms:modified xsi:type="dcterms:W3CDTF">2018-03-15T03:12:46Z</dcterms:modified>
</cp:coreProperties>
</file>