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8" r:id="rId6"/>
    <p:sldId id="273" r:id="rId7"/>
    <p:sldId id="276" r:id="rId8"/>
    <p:sldId id="308" r:id="rId9"/>
    <p:sldId id="310" r:id="rId10"/>
    <p:sldId id="312" r:id="rId11"/>
    <p:sldId id="313" r:id="rId12"/>
    <p:sldId id="309" r:id="rId13"/>
    <p:sldId id="311" r:id="rId14"/>
    <p:sldId id="288" r:id="rId15"/>
    <p:sldId id="320" r:id="rId16"/>
    <p:sldId id="314" r:id="rId17"/>
    <p:sldId id="316" r:id="rId18"/>
    <p:sldId id="323" r:id="rId19"/>
    <p:sldId id="317" r:id="rId20"/>
    <p:sldId id="318" r:id="rId21"/>
    <p:sldId id="32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138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B18E0-FE3A-4613-B887-06F134F06706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F2438-D801-4EE2-9B79-F6EDC6212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2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91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028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7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7004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42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81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7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6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1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9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1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5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1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57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BE14C-1C1E-480F-8140-A362DBD5C46D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4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E14C-1C1E-480F-8140-A362DBD5C46D}" type="datetimeFigureOut">
              <a:rPr lang="en-US" smtClean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B9F10FB-43E0-4D99-AF25-EB1F65EF59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8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006" y="2362200"/>
            <a:ext cx="7315200" cy="16764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Recommend Projects To Donors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/>
              <a:t>Yeshwanthi</a:t>
            </a:r>
            <a:r>
              <a:rPr lang="en-US" b="1" dirty="0"/>
              <a:t> </a:t>
            </a:r>
            <a:r>
              <a:rPr lang="en-US" b="1" dirty="0" err="1"/>
              <a:t>Durairaj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8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ABC82B1-ABC5-40AD-9607-B7FB53D2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26004"/>
            <a:ext cx="7315200" cy="1154097"/>
          </a:xfrm>
        </p:spPr>
        <p:txBody>
          <a:bodyPr/>
          <a:lstStyle/>
          <a:p>
            <a:r>
              <a:rPr lang="en-US" dirty="0"/>
              <a:t>Data Cleaning and Merging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3985E-E5BC-4433-B446-04A51875973B}"/>
              </a:ext>
            </a:extLst>
          </p:cNvPr>
          <p:cNvSpPr txBox="1"/>
          <p:nvPr/>
        </p:nvSpPr>
        <p:spPr>
          <a:xfrm>
            <a:off x="762000" y="156173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Duplicate Records, 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1B0CAB-CDF3-43C5-AD6B-2391549A8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1200"/>
            <a:ext cx="84582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6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C4E17702-ACDD-4019-A6EA-4859A0C8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26004"/>
            <a:ext cx="7315200" cy="1154097"/>
          </a:xfrm>
        </p:spPr>
        <p:txBody>
          <a:bodyPr/>
          <a:lstStyle/>
          <a:p>
            <a:r>
              <a:rPr lang="en-US" dirty="0"/>
              <a:t>Data Cleaning and Merging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1FB7A1-E915-40DB-A4BA-082EE1D03F4C}"/>
              </a:ext>
            </a:extLst>
          </p:cNvPr>
          <p:cNvSpPr txBox="1"/>
          <p:nvPr/>
        </p:nvSpPr>
        <p:spPr>
          <a:xfrm>
            <a:off x="762000" y="156173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Detecting Outliers – Project Cost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6E54A-0F64-45B7-A5BB-6E7B6F85F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64" y="2438400"/>
            <a:ext cx="59340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8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0077FB31-746D-451F-A766-C70D4365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3760"/>
            <a:ext cx="7315200" cy="1154097"/>
          </a:xfrm>
        </p:spPr>
        <p:txBody>
          <a:bodyPr/>
          <a:lstStyle/>
          <a:p>
            <a:r>
              <a:rPr lang="en-US" dirty="0"/>
              <a:t>Target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F5FBC-6E46-41AC-A062-6EF9B02C7F8B}"/>
              </a:ext>
            </a:extLst>
          </p:cNvPr>
          <p:cNvSpPr txBox="1"/>
          <p:nvPr/>
        </p:nvSpPr>
        <p:spPr>
          <a:xfrm>
            <a:off x="762000" y="159001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Variable – Fund Goal – (Class Imbalance Issue)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4FA51E-42EC-4F96-BDA4-2527271F0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9400"/>
            <a:ext cx="6055310" cy="361590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51DD75-BDB7-4172-B6C8-AF62108F07D2}"/>
              </a:ext>
            </a:extLst>
          </p:cNvPr>
          <p:cNvSpPr txBox="1"/>
          <p:nvPr/>
        </p:nvSpPr>
        <p:spPr>
          <a:xfrm>
            <a:off x="609601" y="2133600"/>
            <a:ext cx="525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Percentage of Non Funded Projects  23%</a:t>
            </a:r>
          </a:p>
          <a:p>
            <a:r>
              <a:rPr lang="en-US" dirty="0"/>
              <a:t>Percentage of Funded Projects          77%</a:t>
            </a:r>
          </a:p>
        </p:txBody>
      </p:sp>
    </p:spTree>
    <p:extLst>
      <p:ext uri="{BB962C8B-B14F-4D97-AF65-F5344CB8AC3E}">
        <p14:creationId xmlns:p14="http://schemas.microsoft.com/office/powerpoint/2010/main" val="17018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875452A8-4706-44E0-81DC-91E97633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3760"/>
            <a:ext cx="7315200" cy="1154097"/>
          </a:xfrm>
        </p:spPr>
        <p:txBody>
          <a:bodyPr/>
          <a:lstStyle/>
          <a:p>
            <a:r>
              <a:rPr lang="en-US" dirty="0"/>
              <a:t>Oversampling Target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080F0-0A8D-4633-9495-2506BDCD7BE3}"/>
              </a:ext>
            </a:extLst>
          </p:cNvPr>
          <p:cNvSpPr txBox="1"/>
          <p:nvPr/>
        </p:nvSpPr>
        <p:spPr>
          <a:xfrm>
            <a:off x="762000" y="159001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Variable – Fund Goal – (Class Imbalance Issue)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7832E-4C67-4FBC-B736-2007FBF47B07}"/>
              </a:ext>
            </a:extLst>
          </p:cNvPr>
          <p:cNvSpPr txBox="1"/>
          <p:nvPr/>
        </p:nvSpPr>
        <p:spPr>
          <a:xfrm>
            <a:off x="914400" y="2133600"/>
            <a:ext cx="495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Length of Over Sampled data -1150214</a:t>
            </a:r>
          </a:p>
          <a:p>
            <a:r>
              <a:rPr lang="en-US" dirty="0"/>
              <a:t>Count of Fully Funded Projects –</a:t>
            </a:r>
          </a:p>
          <a:p>
            <a:r>
              <a:rPr lang="en-US" dirty="0"/>
              <a:t>Count of Un Funded Projects</a:t>
            </a:r>
          </a:p>
          <a:p>
            <a:r>
              <a:rPr lang="en-US" dirty="0"/>
              <a:t>Percentage of Non Funded Projects – 0.5</a:t>
            </a:r>
          </a:p>
          <a:p>
            <a:r>
              <a:rPr lang="en-US" dirty="0"/>
              <a:t>Percentage of Funded Projects         -  0.5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AF8E46-6980-4635-918F-A5C72A892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" y="3610927"/>
            <a:ext cx="7238999" cy="294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EA6E-D2C0-4639-9400-BA74BE36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1"/>
            <a:ext cx="7239000" cy="914400"/>
          </a:xfrm>
        </p:spPr>
        <p:txBody>
          <a:bodyPr>
            <a:normAutofit/>
          </a:bodyPr>
          <a:lstStyle/>
          <a:p>
            <a:r>
              <a:rPr lang="en-US" dirty="0"/>
              <a:t>Classification Models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68E4004-7B19-4899-B76B-E42ED4FEB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431" y="1854824"/>
            <a:ext cx="4575209" cy="2362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7711A1-CD48-4C9E-920A-C5C493570075}"/>
              </a:ext>
            </a:extLst>
          </p:cNvPr>
          <p:cNvSpPr txBox="1"/>
          <p:nvPr/>
        </p:nvSpPr>
        <p:spPr>
          <a:xfrm>
            <a:off x="609600" y="12954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1 - Logistic Regression  Class Label – Fund Goal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F77AFB-7AF1-42F2-BF3D-EB7C42F91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4407116"/>
            <a:ext cx="4419600" cy="201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5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EA6E-D2C0-4639-9400-BA74BE36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1"/>
            <a:ext cx="7239000" cy="914400"/>
          </a:xfrm>
        </p:spPr>
        <p:txBody>
          <a:bodyPr>
            <a:normAutofit/>
          </a:bodyPr>
          <a:lstStyle/>
          <a:p>
            <a:r>
              <a:rPr lang="en-US" dirty="0"/>
              <a:t>Classification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711A1-CD48-4C9E-920A-C5C493570075}"/>
              </a:ext>
            </a:extLst>
          </p:cNvPr>
          <p:cNvSpPr txBox="1"/>
          <p:nvPr/>
        </p:nvSpPr>
        <p:spPr>
          <a:xfrm>
            <a:off x="609600" y="12954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1 - Logistic Regression  Class Label – Fund Goal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F2FF9-945B-4E11-B713-68A43550C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3505200" cy="443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14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AEADF4-80CF-4B5F-8FE2-9E7671CA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1"/>
            <a:ext cx="7239000" cy="914400"/>
          </a:xfrm>
        </p:spPr>
        <p:txBody>
          <a:bodyPr>
            <a:normAutofit/>
          </a:bodyPr>
          <a:lstStyle/>
          <a:p>
            <a:r>
              <a:rPr lang="en-US" dirty="0"/>
              <a:t>Classification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819AD-1B01-4229-84AC-BC7E056CD573}"/>
              </a:ext>
            </a:extLst>
          </p:cNvPr>
          <p:cNvSpPr txBox="1"/>
          <p:nvPr/>
        </p:nvSpPr>
        <p:spPr>
          <a:xfrm>
            <a:off x="609600" y="12954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2 – Decision Tree Class Label – Fund 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DEBEB-ACCC-46F4-89A0-84ECCDB9819B}"/>
              </a:ext>
            </a:extLst>
          </p:cNvPr>
          <p:cNvSpPr txBox="1"/>
          <p:nvPr/>
        </p:nvSpPr>
        <p:spPr>
          <a:xfrm>
            <a:off x="762000" y="43434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3 – Random Forest Class Label – Fund Goal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B43B20-A23B-4256-8727-0659FB58F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78" y="1666212"/>
            <a:ext cx="5619750" cy="24288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579DF6-0A95-41B7-B8AD-4F1238CD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4665291"/>
            <a:ext cx="4271963" cy="188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25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F52AEB-3117-479A-A6C4-5C754A86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1"/>
            <a:ext cx="7239000" cy="914400"/>
          </a:xfrm>
        </p:spPr>
        <p:txBody>
          <a:bodyPr>
            <a:normAutofit/>
          </a:bodyPr>
          <a:lstStyle/>
          <a:p>
            <a:r>
              <a:rPr lang="en-US" dirty="0"/>
              <a:t>Model Evaluation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A4DDBD-D3FD-4FF8-B172-C08EB1EAA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95600"/>
            <a:ext cx="5778540" cy="38457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77C9BC-4E39-4842-BD8F-F2C137A94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43000"/>
            <a:ext cx="5778541" cy="14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77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F52AEB-3117-479A-A6C4-5C754A863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1208"/>
            <a:ext cx="7239000" cy="914400"/>
          </a:xfrm>
        </p:spPr>
        <p:txBody>
          <a:bodyPr>
            <a:normAutofit/>
          </a:bodyPr>
          <a:lstStyle/>
          <a:p>
            <a:r>
              <a:rPr lang="en-US" dirty="0"/>
              <a:t>Next Objective - Clustering</a:t>
            </a:r>
          </a:p>
        </p:txBody>
      </p:sp>
    </p:spTree>
    <p:extLst>
      <p:ext uri="{BB962C8B-B14F-4D97-AF65-F5344CB8AC3E}">
        <p14:creationId xmlns:p14="http://schemas.microsoft.com/office/powerpoint/2010/main" val="180313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3AE01A9-F138-41DA-A353-55E23D1E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1"/>
            <a:ext cx="7239000" cy="914400"/>
          </a:xfrm>
        </p:spPr>
        <p:txBody>
          <a:bodyPr>
            <a:normAutofit/>
          </a:bodyPr>
          <a:lstStyle/>
          <a:p>
            <a:r>
              <a:rPr lang="en-US" dirty="0"/>
              <a:t>Segmenting Donors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926AA-6754-427E-8638-1320AE0AB66D}"/>
              </a:ext>
            </a:extLst>
          </p:cNvPr>
          <p:cNvSpPr txBox="1"/>
          <p:nvPr/>
        </p:nvSpPr>
        <p:spPr>
          <a:xfrm>
            <a:off x="762000" y="1676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- Donor : Project : Donations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71DAD2-2202-49D4-A170-518A7899A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62200"/>
            <a:ext cx="838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0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180" y="68424"/>
            <a:ext cx="7315200" cy="1154097"/>
          </a:xfrm>
        </p:spPr>
        <p:txBody>
          <a:bodyPr/>
          <a:lstStyle/>
          <a:p>
            <a:r>
              <a:rPr lang="en-US" dirty="0"/>
              <a:t>Presentation Outline: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180" y="1676400"/>
            <a:ext cx="7315200" cy="464820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Objective of the project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Crisp Data Mining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Business Understanding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Data Understanding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Data Cleaning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Modelling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Evaluation/Results</a:t>
            </a:r>
            <a:r>
              <a:rPr lang="en-US" sz="2400" dirty="0"/>
              <a:t>        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Conclusion</a:t>
            </a:r>
          </a:p>
          <a:p>
            <a:pPr marL="4572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239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AE0B59-4900-4CCA-A3DF-73705EFA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81001"/>
            <a:ext cx="7239000" cy="914400"/>
          </a:xfrm>
        </p:spPr>
        <p:txBody>
          <a:bodyPr>
            <a:normAutofit/>
          </a:bodyPr>
          <a:lstStyle/>
          <a:p>
            <a:r>
              <a:rPr lang="en-US" dirty="0"/>
              <a:t>Segmenting Donors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B52B1A-0BC9-4973-9035-C28A5083F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015197"/>
            <a:ext cx="2790825" cy="1943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2F4FA7-6EF0-41D1-A21E-B180146CDA0E}"/>
              </a:ext>
            </a:extLst>
          </p:cNvPr>
          <p:cNvSpPr txBox="1"/>
          <p:nvPr/>
        </p:nvSpPr>
        <p:spPr>
          <a:xfrm>
            <a:off x="762000" y="1524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17347C-6F75-4656-BB9B-273D71CAF21B}"/>
              </a:ext>
            </a:extLst>
          </p:cNvPr>
          <p:cNvSpPr txBox="1"/>
          <p:nvPr/>
        </p:nvSpPr>
        <p:spPr>
          <a:xfrm>
            <a:off x="54746" y="4419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of Interest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155838-2E66-4208-A3E7-48D6DD9A5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56" y="2034247"/>
            <a:ext cx="3267075" cy="1905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A3B59E-0F59-4066-9629-7126EE32698F}"/>
              </a:ext>
            </a:extLst>
          </p:cNvPr>
          <p:cNvSpPr txBox="1"/>
          <p:nvPr/>
        </p:nvSpPr>
        <p:spPr>
          <a:xfrm>
            <a:off x="4483131" y="1580127"/>
            <a:ext cx="156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2E58104-660A-4F6B-8C3E-D96DAA805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1" y="4966923"/>
            <a:ext cx="8956829" cy="153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64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BFF4-B897-49D4-ADA7-F1689C0D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09600"/>
            <a:ext cx="5966712" cy="525780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                </a:t>
            </a:r>
            <a:br>
              <a:rPr lang="en-US" dirty="0"/>
            </a:br>
            <a:r>
              <a:rPr lang="en-US" dirty="0"/>
              <a:t>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78547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E312F9-6983-4B5C-9389-C3A1DCF9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80232"/>
            <a:ext cx="7315200" cy="3548849"/>
          </a:xfrm>
        </p:spPr>
        <p:txBody>
          <a:bodyPr>
            <a:normAutofit/>
          </a:bodyPr>
          <a:lstStyle/>
          <a:p>
            <a:r>
              <a:rPr lang="en-US" dirty="0"/>
              <a:t>Data Science For Good !!!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Donor – Project Recommendation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211DA78-4E0F-4723-8F18-B078D3277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58" y="172327"/>
            <a:ext cx="3590624" cy="239019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9D9E80-0A9D-4FB5-B32C-9BA0F84DC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76256"/>
            <a:ext cx="2667000" cy="27602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004E29-1A92-4612-B245-536DC7C93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59" y="172327"/>
            <a:ext cx="3590624" cy="270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2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6538D2-0F19-420C-A1B6-FEB7A407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502" y="1828800"/>
            <a:ext cx="7315200" cy="1154097"/>
          </a:xfrm>
        </p:spPr>
        <p:txBody>
          <a:bodyPr/>
          <a:lstStyle/>
          <a:p>
            <a:r>
              <a:rPr lang="en-US" dirty="0"/>
              <a:t>Data Source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3115DB-0C12-4EFF-8BB5-679DD3557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6809"/>
            <a:ext cx="3171825" cy="143827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AB52A24-CA08-41C8-B07E-C78F74681CA8}"/>
              </a:ext>
            </a:extLst>
          </p:cNvPr>
          <p:cNvSpPr txBox="1"/>
          <p:nvPr/>
        </p:nvSpPr>
        <p:spPr>
          <a:xfrm>
            <a:off x="907402" y="3101278"/>
            <a:ext cx="6629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Donors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Schools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Teachers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243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73F69D-F33C-4106-91B1-A4DD07BF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00609"/>
            <a:ext cx="7315200" cy="1154097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349CC-A634-46F0-8B6D-50D113A913FD}"/>
              </a:ext>
            </a:extLst>
          </p:cNvPr>
          <p:cNvSpPr txBox="1"/>
          <p:nvPr/>
        </p:nvSpPr>
        <p:spPr>
          <a:xfrm>
            <a:off x="457200" y="2260858"/>
            <a:ext cx="453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5BC95-AD89-496D-8D75-D2C8807D169C}"/>
              </a:ext>
            </a:extLst>
          </p:cNvPr>
          <p:cNvSpPr txBox="1"/>
          <p:nvPr/>
        </p:nvSpPr>
        <p:spPr>
          <a:xfrm>
            <a:off x="609601" y="1610459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Funding Status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7436F35-7C87-4304-982B-A101CE0DD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1" y="2256930"/>
            <a:ext cx="6553199" cy="407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9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73F69D-F33C-4106-91B1-A4DD07BF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00319"/>
            <a:ext cx="7315200" cy="63788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Merging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023424-DD44-4317-83DF-694C5433C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2420" y="4281092"/>
            <a:ext cx="3755235" cy="241408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488E495-5E38-4A42-8620-95B9F6EC3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3495" y="4302272"/>
            <a:ext cx="3689348" cy="237172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A92622F-2B03-4C0B-B976-BE9336423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5678" y="1536689"/>
            <a:ext cx="3668721" cy="235846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DF7B3F3-39EA-409E-B921-6574E2F2F8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400" y="1536689"/>
            <a:ext cx="3417728" cy="21971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C922FA-519E-4C7D-A126-625E8B9C3292}"/>
              </a:ext>
            </a:extLst>
          </p:cNvPr>
          <p:cNvSpPr txBox="1"/>
          <p:nvPr/>
        </p:nvSpPr>
        <p:spPr>
          <a:xfrm>
            <a:off x="5105400" y="77736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BAD213-2E01-4B8F-9043-239434DEEC99}"/>
              </a:ext>
            </a:extLst>
          </p:cNvPr>
          <p:cNvSpPr txBox="1"/>
          <p:nvPr/>
        </p:nvSpPr>
        <p:spPr>
          <a:xfrm>
            <a:off x="896646" y="89679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School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62BD5E-2ABB-4E36-965A-2A96575D43FD}"/>
              </a:ext>
            </a:extLst>
          </p:cNvPr>
          <p:cNvSpPr txBox="1"/>
          <p:nvPr/>
        </p:nvSpPr>
        <p:spPr>
          <a:xfrm>
            <a:off x="896646" y="3922545"/>
            <a:ext cx="148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29130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9839DBF1-F1B6-409A-8CCE-EFEC0174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72040"/>
            <a:ext cx="7315200" cy="1154097"/>
          </a:xfrm>
        </p:spPr>
        <p:txBody>
          <a:bodyPr/>
          <a:lstStyle/>
          <a:p>
            <a:r>
              <a:rPr lang="en-US" dirty="0"/>
              <a:t>Data Cleaning and Merging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3CDFF-1CB9-4875-BEBD-54259DDE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27BBB-51EB-4D91-91EC-9E574263B01C}"/>
              </a:ext>
            </a:extLst>
          </p:cNvPr>
          <p:cNvSpPr txBox="1"/>
          <p:nvPr/>
        </p:nvSpPr>
        <p:spPr>
          <a:xfrm>
            <a:off x="762000" y="156173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Categorical Variables  - Grouping Levels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3B89B-92DC-4F84-A77E-E9506B8E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238081"/>
            <a:ext cx="7696199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4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B236E228-2D53-49C5-BA97-2A9CC0F6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72040"/>
            <a:ext cx="7315200" cy="1154097"/>
          </a:xfrm>
        </p:spPr>
        <p:txBody>
          <a:bodyPr/>
          <a:lstStyle/>
          <a:p>
            <a:r>
              <a:rPr lang="en-US" dirty="0"/>
              <a:t>Data Cleaning and Merging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90BCD50-C297-4BF6-9D54-08DCD831F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11" y="2160588"/>
            <a:ext cx="6037790" cy="38814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7D5FE8-533A-4394-87A6-5661D20033B1}"/>
              </a:ext>
            </a:extLst>
          </p:cNvPr>
          <p:cNvSpPr txBox="1"/>
          <p:nvPr/>
        </p:nvSpPr>
        <p:spPr>
          <a:xfrm>
            <a:off x="762000" y="156173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Categorical Variables  - Grouping Levels</a:t>
            </a:r>
          </a:p>
        </p:txBody>
      </p:sp>
    </p:spTree>
    <p:extLst>
      <p:ext uri="{BB962C8B-B14F-4D97-AF65-F5344CB8AC3E}">
        <p14:creationId xmlns:p14="http://schemas.microsoft.com/office/powerpoint/2010/main" val="404461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0D02AE34-37E0-4F48-963B-5D70C67E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34882"/>
            <a:ext cx="7315200" cy="1154097"/>
          </a:xfrm>
        </p:spPr>
        <p:txBody>
          <a:bodyPr/>
          <a:lstStyle/>
          <a:p>
            <a:r>
              <a:rPr lang="en-US" dirty="0"/>
              <a:t>Data Cleaning and Merging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E6395-CFB4-4616-AF66-77EAA2294FE8}"/>
              </a:ext>
            </a:extLst>
          </p:cNvPr>
          <p:cNvSpPr txBox="1"/>
          <p:nvPr/>
        </p:nvSpPr>
        <p:spPr>
          <a:xfrm>
            <a:off x="762000" y="156173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Derived Columns – Project_ </a:t>
            </a:r>
            <a:r>
              <a:rPr lang="en-US" dirty="0" err="1"/>
              <a:t>Posted_Date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F4D3D0-BA46-4CB7-A566-282DF90F1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2203813"/>
            <a:ext cx="6667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563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1734</TotalTime>
  <Words>244</Words>
  <Application>Microsoft Office PowerPoint</Application>
  <PresentationFormat>On-screen Show (4:3)</PresentationFormat>
  <Paragraphs>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Trebuchet MS</vt:lpstr>
      <vt:lpstr>Wingdings</vt:lpstr>
      <vt:lpstr>Wingdings 3</vt:lpstr>
      <vt:lpstr>Facet</vt:lpstr>
      <vt:lpstr>Recommend Projects To Donors</vt:lpstr>
      <vt:lpstr>Presentation Outline:</vt:lpstr>
      <vt:lpstr>Data Science For Good !!!  Donor – Project Recommendation</vt:lpstr>
      <vt:lpstr>Data Source</vt:lpstr>
      <vt:lpstr>Data Understanding</vt:lpstr>
      <vt:lpstr>Data Merging</vt:lpstr>
      <vt:lpstr>Data Cleaning and Merging</vt:lpstr>
      <vt:lpstr>Data Cleaning and Merging</vt:lpstr>
      <vt:lpstr>Data Cleaning and Merging</vt:lpstr>
      <vt:lpstr>Data Cleaning and Merging</vt:lpstr>
      <vt:lpstr>Data Cleaning and Merging</vt:lpstr>
      <vt:lpstr>Target Variable</vt:lpstr>
      <vt:lpstr>Oversampling Target </vt:lpstr>
      <vt:lpstr>Classification Models</vt:lpstr>
      <vt:lpstr>Classification Models</vt:lpstr>
      <vt:lpstr>Classification Models</vt:lpstr>
      <vt:lpstr>Model Evaluation</vt:lpstr>
      <vt:lpstr>Next Objective - Clustering</vt:lpstr>
      <vt:lpstr>Segmenting Donors</vt:lpstr>
      <vt:lpstr>Segmenting Donors</vt:lpstr>
      <vt:lpstr>                                                Thank You</vt:lpstr>
    </vt:vector>
  </TitlesOfParts>
  <Company>Tulsa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US Presidential Election 2016 using Twitter for the swing state Iowa</dc:title>
  <dc:creator>Chris Haxton</dc:creator>
  <cp:lastModifiedBy>Deepak Yesh</cp:lastModifiedBy>
  <cp:revision>145</cp:revision>
  <dcterms:created xsi:type="dcterms:W3CDTF">2015-04-27T18:42:37Z</dcterms:created>
  <dcterms:modified xsi:type="dcterms:W3CDTF">2018-11-26T11:34:14Z</dcterms:modified>
</cp:coreProperties>
</file>