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8" r:id="rId6"/>
    <p:sldId id="273" r:id="rId7"/>
    <p:sldId id="276" r:id="rId8"/>
    <p:sldId id="283" r:id="rId9"/>
    <p:sldId id="279" r:id="rId10"/>
    <p:sldId id="282" r:id="rId11"/>
    <p:sldId id="275" r:id="rId12"/>
    <p:sldId id="277" r:id="rId13"/>
    <p:sldId id="285" r:id="rId14"/>
    <p:sldId id="286" r:id="rId15"/>
    <p:sldId id="288" r:id="rId16"/>
    <p:sldId id="289" r:id="rId17"/>
    <p:sldId id="292" r:id="rId18"/>
    <p:sldId id="294" r:id="rId19"/>
    <p:sldId id="301" r:id="rId20"/>
    <p:sldId id="291" r:id="rId21"/>
    <p:sldId id="298" r:id="rId22"/>
    <p:sldId id="290" r:id="rId23"/>
    <p:sldId id="299" r:id="rId24"/>
    <p:sldId id="300" r:id="rId25"/>
    <p:sldId id="296" r:id="rId26"/>
    <p:sldId id="302" r:id="rId27"/>
    <p:sldId id="287" r:id="rId28"/>
    <p:sldId id="274" r:id="rId29"/>
    <p:sldId id="272" r:id="rId30"/>
    <p:sldId id="303" r:id="rId31"/>
    <p:sldId id="304" r:id="rId32"/>
    <p:sldId id="305" r:id="rId33"/>
    <p:sldId id="307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B18E0-FE3A-4613-B887-06F134F0670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F2438-D801-4EE2-9B79-F6EDC62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8BE14C-1C1E-480F-8140-A362DBD5C46D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981200"/>
            <a:ext cx="7315200" cy="2667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Explain Housing Price Variability – King County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/>
              <a:t>Yeshwanthi</a:t>
            </a:r>
            <a:r>
              <a:rPr lang="en-US" b="1" dirty="0"/>
              <a:t> </a:t>
            </a:r>
            <a:r>
              <a:rPr lang="en-US" b="1" dirty="0" err="1"/>
              <a:t>Durairaj</a:t>
            </a:r>
            <a:br>
              <a:rPr lang="en-US" b="1" dirty="0"/>
            </a:br>
            <a:r>
              <a:rPr lang="en-US" b="1" dirty="0"/>
              <a:t>Priyanka Agrawal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8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9642-840E-477C-8347-1390ED3F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7310"/>
            <a:ext cx="7315200" cy="1154097"/>
          </a:xfrm>
        </p:spPr>
        <p:txBody>
          <a:bodyPr/>
          <a:lstStyle/>
          <a:p>
            <a:r>
              <a:rPr lang="en-US" dirty="0"/>
              <a:t>Explorative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4B47-F1A5-4383-A408-7D918812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70821"/>
            <a:ext cx="7315200" cy="3539527"/>
          </a:xfrm>
        </p:spPr>
        <p:txBody>
          <a:bodyPr/>
          <a:lstStyle/>
          <a:p>
            <a:pPr marL="32004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558FE-6F41-4093-A063-FD3B06705897}"/>
              </a:ext>
            </a:extLst>
          </p:cNvPr>
          <p:cNvSpPr txBox="1"/>
          <p:nvPr/>
        </p:nvSpPr>
        <p:spPr>
          <a:xfrm>
            <a:off x="609600" y="1291407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Home Price  -- After Log Transformation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B97B5-BBE4-444B-8E7D-6DC0E6AD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08960"/>
            <a:ext cx="546811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9642-840E-477C-8347-1390ED3F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7310"/>
            <a:ext cx="7315200" cy="1154097"/>
          </a:xfrm>
        </p:spPr>
        <p:txBody>
          <a:bodyPr/>
          <a:lstStyle/>
          <a:p>
            <a:r>
              <a:rPr lang="en-US" dirty="0"/>
              <a:t>Explorative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4B47-F1A5-4383-A408-7D918812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9800"/>
            <a:ext cx="7315200" cy="3539527"/>
          </a:xfrm>
        </p:spPr>
        <p:txBody>
          <a:bodyPr/>
          <a:lstStyle/>
          <a:p>
            <a:pPr marL="32004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90A31-58C5-42F3-8FE8-4BEF3535F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5" y="2133600"/>
            <a:ext cx="5468113" cy="4286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558FE-6F41-4093-A063-FD3B06705897}"/>
              </a:ext>
            </a:extLst>
          </p:cNvPr>
          <p:cNvSpPr txBox="1"/>
          <p:nvPr/>
        </p:nvSpPr>
        <p:spPr>
          <a:xfrm>
            <a:off x="609600" y="1402613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many Aqua homes??? </a:t>
            </a:r>
          </a:p>
        </p:txBody>
      </p:sp>
    </p:spTree>
    <p:extLst>
      <p:ext uri="{BB962C8B-B14F-4D97-AF65-F5344CB8AC3E}">
        <p14:creationId xmlns:p14="http://schemas.microsoft.com/office/powerpoint/2010/main" val="185113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9642-840E-477C-8347-1390ED3F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7310"/>
            <a:ext cx="7315200" cy="1154097"/>
          </a:xfrm>
        </p:spPr>
        <p:txBody>
          <a:bodyPr/>
          <a:lstStyle/>
          <a:p>
            <a:r>
              <a:rPr lang="en-US" dirty="0"/>
              <a:t>Explorative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4B47-F1A5-4383-A408-7D918812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9800"/>
            <a:ext cx="7315200" cy="3539527"/>
          </a:xfrm>
        </p:spPr>
        <p:txBody>
          <a:bodyPr/>
          <a:lstStyle/>
          <a:p>
            <a:pPr marL="32004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558FE-6F41-4093-A063-FD3B06705897}"/>
              </a:ext>
            </a:extLst>
          </p:cNvPr>
          <p:cNvSpPr txBox="1"/>
          <p:nvPr/>
        </p:nvSpPr>
        <p:spPr>
          <a:xfrm>
            <a:off x="314131" y="1233753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Grade of the house (Common King County Scale)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644F2-08CB-4879-8F0D-49955FFC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5952"/>
            <a:ext cx="546811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5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B2F1-96EA-432F-8FFA-2B726F96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08" y="228600"/>
            <a:ext cx="7315200" cy="1154097"/>
          </a:xfrm>
        </p:spPr>
        <p:txBody>
          <a:bodyPr/>
          <a:lstStyle/>
          <a:p>
            <a:r>
              <a:rPr lang="en-US" dirty="0"/>
              <a:t>Pearson Correlation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A3E21C-07DF-4855-9E35-5F41D116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1"/>
            <a:ext cx="6400800" cy="501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0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B2F1-96EA-432F-8FFA-2B726F96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7315200" cy="1154097"/>
          </a:xfrm>
        </p:spPr>
        <p:txBody>
          <a:bodyPr/>
          <a:lstStyle/>
          <a:p>
            <a:r>
              <a:rPr lang="en-US" dirty="0"/>
              <a:t>Scatter Plot Target vs Predictors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0C9F99-917D-4362-A347-AA48069CC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59" y="1676397"/>
            <a:ext cx="4588110" cy="3596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BA6600-0A82-4A63-9AEA-7AE1860FD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7" y="1676397"/>
            <a:ext cx="4084187" cy="35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7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EA6E-D2C0-4639-9400-BA74BE36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 1 (Without Log Transforming the Target)  -- Basic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59A2B-F94B-4C7A-9FE0-A3218211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88" y="1981200"/>
            <a:ext cx="7090487" cy="4191000"/>
          </a:xfrm>
        </p:spPr>
      </p:pic>
    </p:spTree>
    <p:extLst>
      <p:ext uri="{BB962C8B-B14F-4D97-AF65-F5344CB8AC3E}">
        <p14:creationId xmlns:p14="http://schemas.microsoft.com/office/powerpoint/2010/main" val="132865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E182-81E3-4533-B064-4E5DF7FD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84" y="177953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2 (Log Transforming the Target) – Bedroom not significant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7B3226-D73C-46F0-8819-0D7AF667F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399"/>
            <a:ext cx="7315200" cy="503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0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E182-81E3-4533-B064-4E5DF7FD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62" y="304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3 – After Removing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276AE-1AEC-4AAC-AE5C-9720BB13C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9" y="1752600"/>
            <a:ext cx="8116901" cy="4092844"/>
          </a:xfrm>
        </p:spPr>
      </p:pic>
    </p:spTree>
    <p:extLst>
      <p:ext uri="{BB962C8B-B14F-4D97-AF65-F5344CB8AC3E}">
        <p14:creationId xmlns:p14="http://schemas.microsoft.com/office/powerpoint/2010/main" val="140743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31BD-7FFD-431F-8BB9-770AE3EC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4 – Stepwise Regression – Suggest To Remove Bedroom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CE175-3936-4450-8078-EC5703277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6096000" cy="480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2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31BD-7FFD-431F-8BB9-770AE3EC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59" y="89686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5 – Best Subset Regression- Suggest To Remove Bedroom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76DC6-34C5-4E50-A052-B6DFFD953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9" y="1778805"/>
            <a:ext cx="7696200" cy="2200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EFA33-B160-4463-9714-33F93E87CB49}"/>
              </a:ext>
            </a:extLst>
          </p:cNvPr>
          <p:cNvSpPr txBox="1"/>
          <p:nvPr/>
        </p:nvSpPr>
        <p:spPr>
          <a:xfrm>
            <a:off x="307910" y="1275457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Subset Selection by </a:t>
            </a:r>
            <a:r>
              <a:rPr lang="en-US" sz="2800" b="1" dirty="0" err="1">
                <a:solidFill>
                  <a:srgbClr val="00B050"/>
                </a:solidFill>
              </a:rPr>
              <a:t>Cp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1035E-0E33-47EC-9462-19155EB2342E}"/>
              </a:ext>
            </a:extLst>
          </p:cNvPr>
          <p:cNvSpPr txBox="1"/>
          <p:nvPr/>
        </p:nvSpPr>
        <p:spPr>
          <a:xfrm>
            <a:off x="307910" y="4061174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Subset Selection by </a:t>
            </a:r>
            <a:r>
              <a:rPr lang="en-US" sz="2800" b="1" dirty="0" err="1">
                <a:solidFill>
                  <a:srgbClr val="00B050"/>
                </a:solidFill>
              </a:rPr>
              <a:t>Adj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RSquared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10C6DE-1A71-4854-83B2-BC6FCD30F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2" y="4584394"/>
            <a:ext cx="6047792" cy="21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3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180" y="68424"/>
            <a:ext cx="7315200" cy="1154097"/>
          </a:xfrm>
        </p:spPr>
        <p:txBody>
          <a:bodyPr/>
          <a:lstStyle/>
          <a:p>
            <a:r>
              <a:rPr lang="en-US" dirty="0"/>
              <a:t>Presentation 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180" y="1676400"/>
            <a:ext cx="7315200" cy="4648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Objective of the project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Data Explanation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Hypothesis Testing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Data Exploration </a:t>
            </a:r>
          </a:p>
          <a:p>
            <a:pPr marL="4572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Methodology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Model Evaluation/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239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FD88-A082-4D7E-A1EF-41C10A82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315200" cy="1154097"/>
          </a:xfrm>
        </p:spPr>
        <p:txBody>
          <a:bodyPr/>
          <a:lstStyle/>
          <a:p>
            <a:r>
              <a:rPr lang="en-US" dirty="0"/>
              <a:t>Multicollinearity???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10E52-2E70-4E59-A0B9-147AD470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3" y="1502334"/>
            <a:ext cx="7993117" cy="990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619C6A-AF00-4867-842F-C1AABD1B6558}"/>
              </a:ext>
            </a:extLst>
          </p:cNvPr>
          <p:cNvSpPr txBox="1">
            <a:spLocks/>
          </p:cNvSpPr>
          <p:nvPr/>
        </p:nvSpPr>
        <p:spPr>
          <a:xfrm>
            <a:off x="510073" y="2419528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Influential Points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C5586-4E60-467A-B7B9-A5D97A841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3" y="3733800"/>
            <a:ext cx="4747727" cy="28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8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9EE1-3B12-4C19-8F9B-8F2EFDB2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7" y="168282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Residual Plots – Assumptions Check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98C842-C7D4-48D0-8878-3FEC797A6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0" y="1524000"/>
            <a:ext cx="7595399" cy="4588669"/>
          </a:xfrm>
        </p:spPr>
      </p:pic>
    </p:spTree>
    <p:extLst>
      <p:ext uri="{BB962C8B-B14F-4D97-AF65-F5344CB8AC3E}">
        <p14:creationId xmlns:p14="http://schemas.microsoft.com/office/powerpoint/2010/main" val="135094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9EE1-3B12-4C19-8F9B-8F2EFDB2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Residual Plots – Normality Check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EB4DA1-92CD-4B4C-BB64-03E338F55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7567808" cy="4572000"/>
          </a:xfrm>
        </p:spPr>
      </p:pic>
    </p:spTree>
    <p:extLst>
      <p:ext uri="{BB962C8B-B14F-4D97-AF65-F5344CB8AC3E}">
        <p14:creationId xmlns:p14="http://schemas.microsoft.com/office/powerpoint/2010/main" val="686843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9EE1-3B12-4C19-8F9B-8F2EFDB2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Residual Vs Independent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62BF1-9232-4551-9A7C-39E3F1B84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4" y="1488672"/>
            <a:ext cx="3902308" cy="2357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57265D-D923-4F2A-B01D-E02233D3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88672"/>
            <a:ext cx="3906163" cy="2359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47DD19-7B4A-4BC3-A798-FB068DADF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92" y="4176393"/>
            <a:ext cx="3949215" cy="23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9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9EE1-3B12-4C19-8F9B-8F2EFDB2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84" y="228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Residual Vs Independent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E837E-3807-48BE-B154-EDEB12E6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4" y="1600200"/>
            <a:ext cx="3831685" cy="2314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2B342A-81DE-4DB1-B6F4-0D881CF8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33" y="1564432"/>
            <a:ext cx="3890888" cy="23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76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F541-EA09-415A-9BBE-4A9253EC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7315200" cy="1154097"/>
          </a:xfrm>
        </p:spPr>
        <p:txBody>
          <a:bodyPr/>
          <a:lstStyle/>
          <a:p>
            <a:r>
              <a:rPr lang="en-US" dirty="0"/>
              <a:t>Model Evaluation  -- RMSE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A869E-3C2D-46D7-B01F-8A3B51E88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460452"/>
            <a:ext cx="3081337" cy="3081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E8C1C-E99D-4C74-916A-7AF29B497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97774"/>
            <a:ext cx="4864065" cy="29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9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F541-EA09-415A-9BBE-4A9253EC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7315200" cy="1154097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FF21D-1289-4931-9C48-6B2A6712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80" y="1676400"/>
            <a:ext cx="7162800" cy="3886200"/>
          </a:xfrm>
        </p:spPr>
        <p:txBody>
          <a:bodyPr>
            <a:normAutofit/>
          </a:bodyPr>
          <a:lstStyle/>
          <a:p>
            <a:r>
              <a:rPr lang="en-US" dirty="0"/>
              <a:t>Closer to Amazon – </a:t>
            </a:r>
            <a:r>
              <a:rPr lang="en-US" dirty="0">
                <a:solidFill>
                  <a:srgbClr val="FF0000"/>
                </a:solidFill>
              </a:rPr>
              <a:t>More you pay</a:t>
            </a:r>
          </a:p>
          <a:p>
            <a:endParaRPr lang="en-US" dirty="0"/>
          </a:p>
          <a:p>
            <a:r>
              <a:rPr lang="en-US" dirty="0"/>
              <a:t>Safer the area – less the crime rate – </a:t>
            </a:r>
            <a:r>
              <a:rPr lang="en-US" dirty="0">
                <a:solidFill>
                  <a:srgbClr val="FF0000"/>
                </a:solidFill>
              </a:rPr>
              <a:t>Higher Price tag</a:t>
            </a:r>
          </a:p>
          <a:p>
            <a:endParaRPr lang="en-US" dirty="0"/>
          </a:p>
          <a:p>
            <a:r>
              <a:rPr lang="en-US" dirty="0"/>
              <a:t>More number of Bathrooms – </a:t>
            </a:r>
            <a:r>
              <a:rPr lang="en-US" dirty="0">
                <a:solidFill>
                  <a:srgbClr val="FF0000"/>
                </a:solidFill>
              </a:rPr>
              <a:t>More Expensive it is</a:t>
            </a:r>
          </a:p>
          <a:p>
            <a:endParaRPr lang="en-US" dirty="0"/>
          </a:p>
          <a:p>
            <a:r>
              <a:rPr lang="en-US" dirty="0"/>
              <a:t>Higher the Grade – Standardized Seattle Housing Grade – </a:t>
            </a:r>
            <a:r>
              <a:rPr lang="en-US" dirty="0">
                <a:solidFill>
                  <a:srgbClr val="FF0000"/>
                </a:solidFill>
              </a:rPr>
              <a:t>Price Increases</a:t>
            </a:r>
          </a:p>
          <a:p>
            <a:endParaRPr lang="en-US" dirty="0"/>
          </a:p>
          <a:p>
            <a:r>
              <a:rPr lang="en-US" dirty="0"/>
              <a:t>Very Obvious More the SQFT Area </a:t>
            </a:r>
            <a:r>
              <a:rPr lang="en-US" dirty="0">
                <a:solidFill>
                  <a:srgbClr val="FF0000"/>
                </a:solidFill>
              </a:rPr>
              <a:t>Greater is the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16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6603-8345-4C31-BB98-45E8D093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391400" cy="40995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4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40020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A8204F-4242-4C6B-B658-0F13B6CE0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11607"/>
            <a:ext cx="5086611" cy="181619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BBE49-AF04-43A8-B241-FEBAEC1F89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408"/>
            <a:ext cx="3048000" cy="16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508B55-03F5-41BD-8CE6-AD67C386E8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14800"/>
            <a:ext cx="5334000" cy="21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62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E93DC0-168E-4B3D-AE0A-4C308AFC0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1"/>
            <a:ext cx="7173863" cy="1474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811B56-D9EB-4661-8EB7-238E90163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5058"/>
            <a:ext cx="7436813" cy="2922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4EC85-7025-4082-9F00-86392E0BBF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048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8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11DA78-4E0F-4723-8F18-B078D3277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8" y="200607"/>
            <a:ext cx="3590624" cy="2390193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0E312F9-6983-4B5C-9389-C3A1DCF9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1951"/>
            <a:ext cx="7315200" cy="3548849"/>
          </a:xfrm>
        </p:spPr>
        <p:txBody>
          <a:bodyPr>
            <a:normAutofit/>
          </a:bodyPr>
          <a:lstStyle/>
          <a:p>
            <a:r>
              <a:rPr lang="en-US" dirty="0"/>
              <a:t>Variables Explaining Housing Price??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Most Important Factors To Consider As Investor??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A333C5-43A8-4F85-913D-4B16008C5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1369"/>
            <a:ext cx="3522824" cy="24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2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EBBE49-AF04-43A8-B241-FEBAEC1F8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304800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86503-230D-4625-AE3B-171EF72C2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6763098" cy="35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4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EBBE49-AF04-43A8-B241-FEBAEC1F8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3048000" cy="160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7D2790-AC95-4F89-9EF7-9F610FAC2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776815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05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EBBE49-AF04-43A8-B241-FEBAEC1F8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030"/>
            <a:ext cx="304800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CC5E5E-C70F-4F5C-86CC-BF33F5A16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6781800" cy="262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F5C4E0-BD65-445F-AA3A-BDB80FF1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029200"/>
            <a:ext cx="6934200" cy="8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31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EBBE49-AF04-43A8-B241-FEBAEC1F8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030"/>
            <a:ext cx="3048000" cy="160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AE7477-23A7-4EA0-A1D4-98FFA141B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02106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7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EBBE49-AF04-43A8-B241-FEBAEC1F8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030"/>
            <a:ext cx="3048000" cy="160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BD68CB-1044-434A-8A2F-F374C25A7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7304991" cy="29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3115DB-0C12-4EFF-8BB5-679DD3557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809"/>
            <a:ext cx="3171825" cy="1438275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D6538D2-0F19-420C-A1B6-FEB7A407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02" y="1828800"/>
            <a:ext cx="7315200" cy="1154097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437119-13F7-4CC2-B846-DBC342055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02" y="283146"/>
            <a:ext cx="1828800" cy="142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B52A24-CA08-41C8-B07E-C78F74681CA8}"/>
              </a:ext>
            </a:extLst>
          </p:cNvPr>
          <p:cNvSpPr txBox="1"/>
          <p:nvPr/>
        </p:nvSpPr>
        <p:spPr>
          <a:xfrm>
            <a:off x="907402" y="3101278"/>
            <a:ext cx="662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Kaglle</a:t>
            </a:r>
            <a:r>
              <a:rPr lang="en-US" sz="2400" dirty="0"/>
              <a:t> – Housing Price &amp; House Features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Crime Count by Zip Code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Population by 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Median Income for the 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Average Distance from Amazon HQ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24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73F69D-F33C-4106-91B1-A4DD07BF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00609"/>
            <a:ext cx="7315200" cy="1154097"/>
          </a:xfrm>
        </p:spPr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349CC-A634-46F0-8B6D-50D113A913FD}"/>
              </a:ext>
            </a:extLst>
          </p:cNvPr>
          <p:cNvSpPr txBox="1"/>
          <p:nvPr/>
        </p:nvSpPr>
        <p:spPr>
          <a:xfrm>
            <a:off x="457200" y="2260858"/>
            <a:ext cx="4533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Hypothesis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Amazon Distance has no effect on average price per square feet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Alternate Hypothesis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Amazon Distance is contributing on average price per square feet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7032C1-BBEB-44DD-9314-0C711AB05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74674"/>
            <a:ext cx="2053553" cy="1154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25BC95-AD89-496D-8D75-D2C8807D169C}"/>
              </a:ext>
            </a:extLst>
          </p:cNvPr>
          <p:cNvSpPr txBox="1"/>
          <p:nvPr/>
        </p:nvSpPr>
        <p:spPr>
          <a:xfrm>
            <a:off x="609601" y="161045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Alexa check Amazon Hypothesis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9CDB51-2244-4B33-B0B8-9F7C65349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48200"/>
            <a:ext cx="6495660" cy="1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73F69D-F33C-4106-91B1-A4DD07BF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28600"/>
            <a:ext cx="7315200" cy="1154097"/>
          </a:xfrm>
        </p:spPr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349CC-A634-46F0-8B6D-50D113A913FD}"/>
              </a:ext>
            </a:extLst>
          </p:cNvPr>
          <p:cNvSpPr txBox="1"/>
          <p:nvPr/>
        </p:nvSpPr>
        <p:spPr>
          <a:xfrm>
            <a:off x="762000" y="21336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Hypothesis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Crime has no effect on average price per square feet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Alternate Hypothesis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Crime is contributing on average price per square feet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F8F7DD-8DC4-410C-8D79-EC95711DE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63" y="68424"/>
            <a:ext cx="2395728" cy="1803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24D4B6-4486-4700-9FD3-845269E0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69" y="4191000"/>
            <a:ext cx="6105331" cy="16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0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6F8F-9D7A-457A-9158-D3AED65A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315200" cy="1154097"/>
          </a:xfrm>
        </p:spPr>
        <p:txBody>
          <a:bodyPr/>
          <a:lstStyle/>
          <a:p>
            <a:r>
              <a:rPr lang="en-US" dirty="0"/>
              <a:t>Not a data perfect world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BE60E5-E1EC-49E4-BF2C-1594659DF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261" y="2057400"/>
            <a:ext cx="7315200" cy="949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FE5BA1-2B87-41C4-B8F6-4E6F60DEEA8C}"/>
              </a:ext>
            </a:extLst>
          </p:cNvPr>
          <p:cNvSpPr txBox="1"/>
          <p:nvPr/>
        </p:nvSpPr>
        <p:spPr>
          <a:xfrm>
            <a:off x="533400" y="32766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Inspecting the SQFT &amp; Price for this – It was no sense data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just example</a:t>
            </a:r>
          </a:p>
        </p:txBody>
      </p:sp>
    </p:spTree>
    <p:extLst>
      <p:ext uri="{BB962C8B-B14F-4D97-AF65-F5344CB8AC3E}">
        <p14:creationId xmlns:p14="http://schemas.microsoft.com/office/powerpoint/2010/main" val="146154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6F8F-9D7A-457A-9158-D3AED65A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315200" cy="1154097"/>
          </a:xfrm>
        </p:spPr>
        <p:txBody>
          <a:bodyPr/>
          <a:lstStyle/>
          <a:p>
            <a:r>
              <a:rPr lang="en-US" dirty="0"/>
              <a:t>Derived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9C368-637C-4D69-BAEC-004E243B04E6}"/>
              </a:ext>
            </a:extLst>
          </p:cNvPr>
          <p:cNvSpPr txBox="1"/>
          <p:nvPr/>
        </p:nvSpPr>
        <p:spPr>
          <a:xfrm>
            <a:off x="587829" y="1905000"/>
            <a:ext cx="5715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Price Per Square-Feet</a:t>
            </a:r>
          </a:p>
          <a:p>
            <a:r>
              <a:rPr lang="en-US" dirty="0"/>
              <a:t> (Price/Living SQFT)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New_SQFT_LIVING</a:t>
            </a:r>
            <a:r>
              <a:rPr lang="en-US" sz="2400" dirty="0"/>
              <a:t> </a:t>
            </a:r>
          </a:p>
          <a:p>
            <a:r>
              <a:rPr lang="en-US" dirty="0"/>
              <a:t>  (2014 &amp; 2015 changes due to renovation)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New_SQFT_LOT</a:t>
            </a:r>
            <a:endParaRPr lang="en-US" sz="2400" dirty="0"/>
          </a:p>
          <a:p>
            <a:r>
              <a:rPr lang="en-US" dirty="0"/>
              <a:t>   (2014 &amp; 2015 changes due to renovation)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Crime rate </a:t>
            </a:r>
          </a:p>
          <a:p>
            <a:r>
              <a:rPr lang="en-US" dirty="0"/>
              <a:t> (Crime/Population)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2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9642-840E-477C-8347-1390ED3F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7310"/>
            <a:ext cx="7315200" cy="1154097"/>
          </a:xfrm>
        </p:spPr>
        <p:txBody>
          <a:bodyPr/>
          <a:lstStyle/>
          <a:p>
            <a:r>
              <a:rPr lang="en-US" dirty="0"/>
              <a:t>Explorative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4B47-F1A5-4383-A408-7D918812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70821"/>
            <a:ext cx="7315200" cy="3539527"/>
          </a:xfrm>
        </p:spPr>
        <p:txBody>
          <a:bodyPr/>
          <a:lstStyle/>
          <a:p>
            <a:pPr marL="32004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558FE-6F41-4093-A063-FD3B06705897}"/>
              </a:ext>
            </a:extLst>
          </p:cNvPr>
          <p:cNvSpPr txBox="1"/>
          <p:nvPr/>
        </p:nvSpPr>
        <p:spPr>
          <a:xfrm>
            <a:off x="609600" y="1402613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Home Price  -- Dependent Variable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0ED14-59CA-4405-9F92-474FE02FB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" y="2466499"/>
            <a:ext cx="546811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66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894</TotalTime>
  <Words>374</Words>
  <Application>Microsoft Office PowerPoint</Application>
  <PresentationFormat>On-screen Show (4:3)</PresentationFormat>
  <Paragraphs>103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</vt:lpstr>
      <vt:lpstr>Wingdings</vt:lpstr>
      <vt:lpstr>Perspective</vt:lpstr>
      <vt:lpstr> Explain Housing Price Variability – King County</vt:lpstr>
      <vt:lpstr>Presentation Outline:</vt:lpstr>
      <vt:lpstr>Variables Explaining Housing Price??  Most Important Factors To Consider As Investor??</vt:lpstr>
      <vt:lpstr>Data Source</vt:lpstr>
      <vt:lpstr>Hypothesis Test</vt:lpstr>
      <vt:lpstr>Hypothesis Test</vt:lpstr>
      <vt:lpstr>Not a data perfect world</vt:lpstr>
      <vt:lpstr>Derived Columns</vt:lpstr>
      <vt:lpstr>Explorative Analysis</vt:lpstr>
      <vt:lpstr>Explorative Analysis</vt:lpstr>
      <vt:lpstr>Explorative Analysis</vt:lpstr>
      <vt:lpstr>Explorative Analysis</vt:lpstr>
      <vt:lpstr>Pearson Correlation Matrix</vt:lpstr>
      <vt:lpstr>Scatter Plot Target vs Predictors </vt:lpstr>
      <vt:lpstr>Model  1 (Without Log Transforming the Target)  -- Basic Model</vt:lpstr>
      <vt:lpstr>Model 2 (Log Transforming the Target) – Bedroom not significant</vt:lpstr>
      <vt:lpstr>Model 3 – After Removing Bedroom</vt:lpstr>
      <vt:lpstr>Model 4 – Stepwise Regression – Suggest To Remove Bedroom</vt:lpstr>
      <vt:lpstr>Model 5 – Best Subset Regression- Suggest To Remove Bedroom</vt:lpstr>
      <vt:lpstr>Multicollinearity??? </vt:lpstr>
      <vt:lpstr>Residual Plots – Assumptions Check</vt:lpstr>
      <vt:lpstr>Residual Plots – Normality Check</vt:lpstr>
      <vt:lpstr>Residual Vs Independent Variable</vt:lpstr>
      <vt:lpstr>Residual Vs Independent Variable</vt:lpstr>
      <vt:lpstr>Model Evaluation  -- RMSE</vt:lpstr>
      <vt:lpstr>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Tulsa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 Presidential Election 2016 using Twitter for the swing state Iowa</dc:title>
  <dc:creator>Chris Haxton</dc:creator>
  <cp:lastModifiedBy>Deepak Yesh</cp:lastModifiedBy>
  <cp:revision>100</cp:revision>
  <dcterms:created xsi:type="dcterms:W3CDTF">2015-04-27T18:42:37Z</dcterms:created>
  <dcterms:modified xsi:type="dcterms:W3CDTF">2018-05-01T09:43:01Z</dcterms:modified>
</cp:coreProperties>
</file>