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2"/>
    <p:sldId id="292" r:id="rId3"/>
    <p:sldId id="291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4" r:id="rId22"/>
    <p:sldId id="29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738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122535" y="1570990"/>
            <a:ext cx="1689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JS</a:t>
            </a:r>
            <a:r>
              <a:rPr lang="zh-CN" altLang="en-US" sz="2400" b="1" dirty="0">
                <a:solidFill>
                  <a:schemeClr val="bg1"/>
                </a:solidFill>
              </a:rPr>
              <a:t>循环语句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do-while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1505" name="文本框 7"/>
          <p:cNvSpPr txBox="1"/>
          <p:nvPr/>
        </p:nvSpPr>
        <p:spPr>
          <a:xfrm>
            <a:off x="346710" y="1530350"/>
            <a:ext cx="1152461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0" fontAlgn="auto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3.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和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while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的区别</a:t>
            </a:r>
            <a:endParaRPr lang="zh-CN" altLang="en-US" sz="2000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0" lvl="1" indent="0"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执行顺序的问题，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while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是先判断，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do-while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是先执行循环体的代码，再判断。当条件第一次就不满足时，更能体现出区别。</a:t>
            </a:r>
          </a:p>
          <a:p>
            <a:pPr marL="0" lvl="1" indent="0"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在开发中，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while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用的情况多。如果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while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处理逻辑比较别扭时，就需要使用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do-while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。</a:t>
            </a:r>
          </a:p>
          <a:p>
            <a:pPr marL="0" indent="0" fontAlgn="auto">
              <a:lnSpc>
                <a:spcPct val="150000"/>
              </a:lnSpc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0" indent="0"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举一个第一次条件判断为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false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1505" name="文本框 7"/>
          <p:cNvSpPr txBox="1"/>
          <p:nvPr/>
        </p:nvSpPr>
        <p:spPr>
          <a:xfrm>
            <a:off x="346710" y="1530350"/>
            <a:ext cx="11524615" cy="4384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for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循环语法格式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</a:p>
          <a:p>
            <a:pPr marL="457200" indent="-45720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for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表达式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1;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表达式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2;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表达式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3)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{</a:t>
            </a:r>
          </a:p>
          <a:p>
            <a:pPr marL="742950" lvl="1" indent="-285750"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 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执行代码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;</a:t>
            </a:r>
          </a:p>
          <a:p>
            <a:pPr marL="742950" lvl="1" indent="-285750"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</a:t>
            </a:r>
          </a:p>
          <a:p>
            <a:pPr marL="457200" indent="-45720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注意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表达式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可写循环初始值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可以不填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</a:t>
            </a:r>
          </a:p>
          <a:p>
            <a:pPr marL="457200" indent="-45720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 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表达式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循环条件</a:t>
            </a:r>
          </a:p>
          <a:p>
            <a:pPr marL="457200" indent="-45720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 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表达式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循环增量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减量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</a:t>
            </a:r>
          </a:p>
          <a:p>
            <a:pPr marL="457200" indent="-45720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 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两个分号必须写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</a:p>
          <a:p>
            <a:pPr marL="457200" indent="-45720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7649" name="文本框 7"/>
          <p:cNvSpPr txBox="1"/>
          <p:nvPr/>
        </p:nvSpPr>
        <p:spPr>
          <a:xfrm>
            <a:off x="346710" y="1507173"/>
            <a:ext cx="8351838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lvl="1" indent="0"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FFFFFF"/>
                </a:solidFill>
                <a:latin typeface="+mn-ea"/>
              </a:rPr>
              <a:t>2.</a:t>
            </a:r>
            <a:r>
              <a:rPr lang="zh-CN" altLang="en-US" sz="2000">
                <a:solidFill>
                  <a:srgbClr val="FFFFFF"/>
                </a:solidFill>
                <a:latin typeface="+mn-ea"/>
              </a:rPr>
              <a:t> 示例：计算</a:t>
            </a:r>
            <a:r>
              <a:rPr lang="en-US" altLang="zh-CN" sz="2000">
                <a:solidFill>
                  <a:srgbClr val="FFFFFF"/>
                </a:solidFill>
                <a:latin typeface="+mn-ea"/>
              </a:rPr>
              <a:t>1+2+3+……+100</a:t>
            </a:r>
            <a:r>
              <a:rPr lang="zh-CN" altLang="en-US" sz="2000">
                <a:solidFill>
                  <a:srgbClr val="FFFFFF"/>
                </a:solidFill>
                <a:latin typeface="+mn-ea"/>
              </a:rPr>
              <a:t>之和。</a:t>
            </a:r>
          </a:p>
        </p:txBody>
      </p:sp>
      <p:pic>
        <p:nvPicPr>
          <p:cNvPr id="27651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808" y="2176145"/>
            <a:ext cx="5113337" cy="2913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2" name="文本框 4"/>
          <p:cNvSpPr txBox="1"/>
          <p:nvPr/>
        </p:nvSpPr>
        <p:spPr>
          <a:xfrm>
            <a:off x="646430" y="5253355"/>
            <a:ext cx="10539095" cy="12528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</a:rPr>
              <a:t>for</a:t>
            </a:r>
            <a:r>
              <a:rPr lang="zh-CN" altLang="en-US">
                <a:solidFill>
                  <a:srgbClr val="EA5519"/>
                </a:solidFill>
                <a:latin typeface="+mn-ea"/>
              </a:rPr>
              <a:t>循环将 循环初始值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,</a:t>
            </a:r>
            <a:r>
              <a:rPr lang="zh-CN" altLang="en-US">
                <a:solidFill>
                  <a:srgbClr val="EA5519"/>
                </a:solidFill>
                <a:latin typeface="+mn-ea"/>
              </a:rPr>
              <a:t> 循环条件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,</a:t>
            </a:r>
            <a:r>
              <a:rPr lang="zh-CN" altLang="en-US">
                <a:solidFill>
                  <a:srgbClr val="EA5519"/>
                </a:solidFill>
                <a:latin typeface="+mn-ea"/>
              </a:rPr>
              <a:t> 循环变量增量写在了一起</a:t>
            </a: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latin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+mn-ea"/>
              </a:rPr>
              <a:t> 三个表达式都是可选填写</a:t>
            </a:r>
            <a:r>
              <a:rPr lang="en-US" altLang="zh-CN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+mn-ea"/>
              </a:rPr>
              <a:t> 但是如果后两个不写</a:t>
            </a:r>
            <a:r>
              <a:rPr lang="en-US" altLang="zh-CN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+mn-ea"/>
              </a:rPr>
              <a:t>会造成死循环</a:t>
            </a:r>
            <a:r>
              <a:rPr lang="en-US" altLang="zh-CN">
                <a:solidFill>
                  <a:srgbClr val="FF0000"/>
                </a:solidFill>
                <a:latin typeface="+mn-ea"/>
              </a:rPr>
              <a:t>;</a:t>
            </a:r>
            <a:r>
              <a:rPr lang="zh-CN" altLang="en-US">
                <a:solidFill>
                  <a:srgbClr val="FF0000"/>
                </a:solidFill>
                <a:latin typeface="+mn-ea"/>
              </a:rPr>
              <a:t> 而第一个为初始化值</a:t>
            </a:r>
            <a:r>
              <a:rPr lang="en-US" altLang="zh-CN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+mn-ea"/>
              </a:rPr>
              <a:t>所以我们三个一般都要写上</a:t>
            </a:r>
            <a:r>
              <a:rPr lang="en-US" altLang="zh-CN">
                <a:solidFill>
                  <a:srgbClr val="FF0000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9702" name="AutoShape 7"/>
          <p:cNvSpPr/>
          <p:nvPr/>
        </p:nvSpPr>
        <p:spPr>
          <a:xfrm>
            <a:off x="1116013" y="5202238"/>
            <a:ext cx="1655762" cy="1539875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do{</a:t>
            </a: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   while()</a:t>
            </a: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   {</a:t>
            </a:r>
            <a:r>
              <a:rPr lang="en-US" altLang="zh-CN">
                <a:solidFill>
                  <a:srgbClr val="003366"/>
                </a:solidFill>
                <a:latin typeface="Arial" panose="020B0604020202020204" pitchFamily="34" charset="0"/>
                <a:ea typeface="仿宋_GB2312"/>
              </a:rPr>
              <a:t>…</a:t>
            </a:r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}</a:t>
            </a: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}while();</a:t>
            </a:r>
            <a:endParaRPr lang="en-US" altLang="zh-CN">
              <a:solidFill>
                <a:schemeClr val="accent2"/>
              </a:solidFill>
              <a:latin typeface="仿宋_GB2312"/>
              <a:ea typeface="仿宋_GB2312"/>
            </a:endParaRPr>
          </a:p>
        </p:txBody>
      </p:sp>
      <p:sp>
        <p:nvSpPr>
          <p:cNvPr id="29703" name="AutoShape 8"/>
          <p:cNvSpPr/>
          <p:nvPr/>
        </p:nvSpPr>
        <p:spPr>
          <a:xfrm>
            <a:off x="3317875" y="5213350"/>
            <a:ext cx="1541463" cy="1528763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en-US" altLang="zh-CN">
              <a:solidFill>
                <a:srgbClr val="003366"/>
              </a:solidFill>
              <a:latin typeface="仿宋_GB2312"/>
              <a:ea typeface="仿宋_GB231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  <a:sym typeface="Arial" panose="020B0604020202020204" pitchFamily="34" charset="0"/>
              </a:rPr>
              <a:t>while()</a:t>
            </a:r>
            <a:endParaRPr lang="en-US" altLang="zh-CN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  <a:sym typeface="Arial" panose="020B0604020202020204" pitchFamily="34" charset="0"/>
              </a:rPr>
              <a:t>{</a:t>
            </a:r>
            <a:endParaRPr lang="en-US" altLang="zh-CN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  <a:sym typeface="Arial" panose="020B0604020202020204" pitchFamily="34" charset="0"/>
              </a:rPr>
              <a:t>   do{</a:t>
            </a:r>
            <a:endParaRPr lang="en-US" altLang="zh-CN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  <a:sym typeface="Arial" panose="020B0604020202020204" pitchFamily="34" charset="0"/>
              </a:rPr>
              <a:t>   }while();</a:t>
            </a: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  <a:sym typeface="Arial" panose="020B0604020202020204" pitchFamily="34" charset="0"/>
              </a:rPr>
              <a:t>}</a:t>
            </a:r>
            <a:endParaRPr lang="en-US" altLang="zh-CN">
              <a:solidFill>
                <a:schemeClr val="accent2"/>
              </a:solidFill>
              <a:latin typeface="仿宋_GB2312"/>
              <a:ea typeface="仿宋_GB2312"/>
            </a:endParaRPr>
          </a:p>
          <a:p>
            <a:pPr eaLnBrk="0" hangingPunct="0"/>
            <a:endParaRPr lang="en-US" altLang="zh-CN">
              <a:latin typeface="仿宋_GB2312"/>
              <a:ea typeface="仿宋_GB2312"/>
            </a:endParaRPr>
          </a:p>
        </p:txBody>
      </p:sp>
      <p:sp>
        <p:nvSpPr>
          <p:cNvPr id="2" name="文本框 7"/>
          <p:cNvSpPr txBox="1"/>
          <p:nvPr/>
        </p:nvSpPr>
        <p:spPr>
          <a:xfrm>
            <a:off x="323850" y="1484630"/>
            <a:ext cx="1080833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0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3.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 循环的嵌套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一个循环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语句内又包含另一个完整的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循环语句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;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三种循环都可以相互嵌套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;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而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for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循环嵌套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for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循环的使用会更频繁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以下的循环嵌套都是合法的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7" name="AutoShape 4"/>
          <p:cNvSpPr/>
          <p:nvPr/>
        </p:nvSpPr>
        <p:spPr>
          <a:xfrm>
            <a:off x="1116013" y="3382963"/>
            <a:ext cx="1655762" cy="1573212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while()</a:t>
            </a: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{</a:t>
            </a: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   while()</a:t>
            </a: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   {</a:t>
            </a:r>
            <a:r>
              <a:rPr lang="en-US" altLang="zh-CN">
                <a:solidFill>
                  <a:srgbClr val="003366"/>
                </a:solidFill>
                <a:latin typeface="Arial" panose="020B0604020202020204" pitchFamily="34" charset="0"/>
                <a:ea typeface="仿宋_GB2312"/>
              </a:rPr>
              <a:t>…</a:t>
            </a:r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}</a:t>
            </a: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}</a:t>
            </a:r>
            <a:endParaRPr lang="en-US" altLang="zh-CN">
              <a:solidFill>
                <a:schemeClr val="accent2"/>
              </a:solidFill>
              <a:latin typeface="仿宋_GB2312"/>
              <a:ea typeface="仿宋_GB2312"/>
            </a:endParaRPr>
          </a:p>
        </p:txBody>
      </p:sp>
      <p:sp>
        <p:nvSpPr>
          <p:cNvPr id="8" name="AutoShape 5"/>
          <p:cNvSpPr/>
          <p:nvPr/>
        </p:nvSpPr>
        <p:spPr>
          <a:xfrm>
            <a:off x="3276600" y="3346450"/>
            <a:ext cx="1582738" cy="1609725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do</a:t>
            </a: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{</a:t>
            </a: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   do </a:t>
            </a: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   {</a:t>
            </a:r>
            <a:r>
              <a:rPr lang="en-US" altLang="zh-CN">
                <a:solidFill>
                  <a:srgbClr val="003366"/>
                </a:solidFill>
                <a:latin typeface="Arial" panose="020B0604020202020204" pitchFamily="34" charset="0"/>
                <a:ea typeface="仿宋_GB2312"/>
              </a:rPr>
              <a:t>…</a:t>
            </a:r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}while();</a:t>
            </a: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}while();</a:t>
            </a:r>
            <a:endParaRPr lang="en-US" altLang="zh-CN">
              <a:solidFill>
                <a:schemeClr val="accent2"/>
              </a:solidFill>
              <a:latin typeface="仿宋_GB2312"/>
              <a:ea typeface="仿宋_GB2312"/>
            </a:endParaRPr>
          </a:p>
          <a:p>
            <a:pPr eaLnBrk="0" hangingPunct="0"/>
            <a:endParaRPr lang="en-US" altLang="zh-CN">
              <a:latin typeface="仿宋_GB2312"/>
              <a:ea typeface="仿宋_GB2312"/>
            </a:endParaRPr>
          </a:p>
        </p:txBody>
      </p:sp>
      <p:sp>
        <p:nvSpPr>
          <p:cNvPr id="9" name="AutoShape 6"/>
          <p:cNvSpPr/>
          <p:nvPr/>
        </p:nvSpPr>
        <p:spPr>
          <a:xfrm>
            <a:off x="5364163" y="3346450"/>
            <a:ext cx="1655762" cy="1609725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for(;;)</a:t>
            </a: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{</a:t>
            </a: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   for(;;)</a:t>
            </a: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   {</a:t>
            </a:r>
            <a:r>
              <a:rPr lang="en-US" altLang="zh-CN">
                <a:solidFill>
                  <a:srgbClr val="003366"/>
                </a:solidFill>
                <a:latin typeface="Arial" panose="020B0604020202020204" pitchFamily="34" charset="0"/>
                <a:ea typeface="仿宋_GB2312"/>
              </a:rPr>
              <a:t>…</a:t>
            </a:r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}</a:t>
            </a: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}</a:t>
            </a:r>
            <a:endParaRPr lang="en-US" altLang="zh-CN">
              <a:solidFill>
                <a:schemeClr val="accent2"/>
              </a:solidFill>
              <a:latin typeface="仿宋_GB2312"/>
              <a:ea typeface="仿宋_GB2312"/>
            </a:endParaRPr>
          </a:p>
          <a:p>
            <a:pPr eaLnBrk="0" hangingPunct="0"/>
            <a:endParaRPr lang="en-US" altLang="zh-CN">
              <a:latin typeface="仿宋_GB2312"/>
              <a:ea typeface="仿宋_GB2312"/>
            </a:endParaRPr>
          </a:p>
        </p:txBody>
      </p:sp>
      <p:sp>
        <p:nvSpPr>
          <p:cNvPr id="10" name="AutoShape 9"/>
          <p:cNvSpPr/>
          <p:nvPr/>
        </p:nvSpPr>
        <p:spPr>
          <a:xfrm>
            <a:off x="5364163" y="5202238"/>
            <a:ext cx="1655762" cy="1528762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for(;;)</a:t>
            </a: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{</a:t>
            </a: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   while()</a:t>
            </a: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   {</a:t>
            </a:r>
            <a:r>
              <a:rPr lang="en-US" altLang="zh-CN">
                <a:solidFill>
                  <a:srgbClr val="003366"/>
                </a:solidFill>
                <a:latin typeface="Arial" panose="020B0604020202020204" pitchFamily="34" charset="0"/>
                <a:ea typeface="仿宋_GB2312"/>
              </a:rPr>
              <a:t>…</a:t>
            </a:r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}</a:t>
            </a: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}</a:t>
            </a:r>
            <a:endParaRPr lang="en-US" altLang="zh-CN">
              <a:solidFill>
                <a:schemeClr val="accent2"/>
              </a:solidFill>
              <a:latin typeface="仿宋_GB2312"/>
              <a:ea typeface="仿宋_GB2312"/>
            </a:endParaRPr>
          </a:p>
          <a:p>
            <a:pPr eaLnBrk="0" hangingPunct="0"/>
            <a:endParaRPr lang="en-US" altLang="zh-CN">
              <a:latin typeface="仿宋_GB2312"/>
              <a:ea typeface="仿宋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487045" y="1697673"/>
            <a:ext cx="8351838" cy="3184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lvl="1" indent="0" eaLnBrk="1" hangingPunct="1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</a:rPr>
              <a:t>4.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 示例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打印三角形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      </a:t>
            </a: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</a:p>
        </p:txBody>
      </p:sp>
      <p:pic>
        <p:nvPicPr>
          <p:cNvPr id="31747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0623" y="3203575"/>
            <a:ext cx="1373187" cy="1150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continue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487045" y="1697990"/>
            <a:ext cx="11486515" cy="49536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0" eaLnBrk="1" fontAlgn="auto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break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关键字</a:t>
            </a:r>
          </a:p>
          <a:p>
            <a:pPr marL="0" lvl="1" indent="0" eaLnBrk="1" fontAlgn="auto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break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的功能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</a:t>
            </a:r>
          </a:p>
          <a:p>
            <a:pPr marL="0" lvl="1" indent="0" eaLnBrk="1" fontAlgn="auto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   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1,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switch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语句中使流程跳出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switch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结构。</a:t>
            </a:r>
          </a:p>
          <a:p>
            <a:pPr marL="0" indent="0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   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2,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在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循环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语句中使流程跳出当前循环</a:t>
            </a:r>
          </a:p>
          <a:p>
            <a:pPr marL="0" indent="0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          </a:t>
            </a:r>
          </a:p>
          <a:p>
            <a:pPr marL="0" indent="0" fontAlgn="auto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注意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</a:p>
          <a:p>
            <a:pPr marL="0" lvl="1" indent="0"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1,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 如果已执行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break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语句，就不会执行循环体中位于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break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后的语句。</a:t>
            </a:r>
          </a:p>
          <a:p>
            <a:pPr marL="0" lvl="1" indent="0"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2,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 在多层循环中，一个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break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语句只向外跳一层</a:t>
            </a:r>
          </a:p>
          <a:p>
            <a:pPr marL="0" indent="0" fontAlgn="auto">
              <a:lnSpc>
                <a:spcPct val="130000"/>
              </a:lnSpc>
            </a:pPr>
            <a:endParaRPr lang="zh-CN" altLang="en-US" dirty="0">
              <a:solidFill>
                <a:schemeClr val="bg1"/>
              </a:solidFill>
              <a:latin typeface="+mj-ea"/>
              <a:ea typeface="+mj-ea"/>
              <a:sym typeface="Monotype Sorts" pitchFamily="2" charset="2"/>
            </a:endParaRPr>
          </a:p>
          <a:p>
            <a:pPr marL="0" indent="0" fontAlgn="auto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示例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</a:p>
          <a:p>
            <a:pPr marL="0" indent="0"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   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1,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 判断一个数是不是合数。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指自然数中除了能被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和本身整除外，还能被其他的数整除（不包括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0)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的数。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)</a:t>
            </a:r>
          </a:p>
          <a:p>
            <a:pPr marL="0" indent="0"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    2,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 判断一个数是不是素数。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除了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和它本身以外不再有其他的除数整除。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continue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487045" y="1697990"/>
            <a:ext cx="11486515" cy="4785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0" eaLnBrk="1" fontAlgn="auto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continue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关键字</a:t>
            </a:r>
          </a:p>
          <a:p>
            <a:pPr marL="0" lvl="1" indent="0" eaLnBrk="1" fontAlgn="auto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continue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的功能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</a:t>
            </a:r>
          </a:p>
          <a:p>
            <a:pPr marL="0" lvl="1" indent="0"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只能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在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循环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语句中使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用，使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本次循环结束，即跳过循环体中下面尚未执行的语句，接着进行下次是否执行循环的判断。</a:t>
            </a:r>
          </a:p>
          <a:p>
            <a:pPr marL="0" indent="0" fontAlgn="auto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          </a:t>
            </a:r>
          </a:p>
          <a:p>
            <a:pPr marL="0" indent="0" fontAlgn="auto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注意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</a:p>
          <a:p>
            <a:pPr marL="0" lvl="1" indent="0"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1,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continue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语句只能用在循环里。</a:t>
            </a:r>
          </a:p>
          <a:p>
            <a:pPr marL="0" lvl="1" indent="0"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2,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对于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while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和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do-while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循环，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continue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语句执行之后的动作是条件判断；对于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for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循环，随后的动作是变量更新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。</a:t>
            </a:r>
          </a:p>
          <a:p>
            <a:pPr marL="0" indent="0" fontAlgn="auto">
              <a:lnSpc>
                <a:spcPct val="130000"/>
              </a:lnSpc>
            </a:pPr>
            <a:endParaRPr lang="zh-CN" altLang="en-US" dirty="0">
              <a:solidFill>
                <a:schemeClr val="bg1"/>
              </a:solidFill>
              <a:latin typeface="+mj-ea"/>
              <a:ea typeface="+mj-ea"/>
              <a:sym typeface="Monotype Sorts" pitchFamily="2" charset="2"/>
            </a:endParaRPr>
          </a:p>
          <a:p>
            <a:pPr marL="0" indent="0" fontAlgn="auto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示例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</a:p>
          <a:p>
            <a:pPr marL="0" indent="0"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   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1,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求整数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～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100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的累加值，但要求跳过所有个位为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的数。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continue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487045" y="1697990"/>
            <a:ext cx="1148651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0" eaLnBrk="1" fontAlgn="auto" hangingPunct="1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break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和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continue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对比  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37891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113" y="2388235"/>
            <a:ext cx="7937500" cy="3848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487045" y="1697990"/>
            <a:ext cx="11486515" cy="4661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0" fontAlgn="auto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一个新入职，月工资为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2000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元的员工，每年涨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当年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工资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5%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20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年后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的月工资是多少？</a:t>
            </a:r>
          </a:p>
          <a:p>
            <a:pPr marL="0" lvl="1" indent="0" fontAlgn="auto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2,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山上有一口缸可以装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50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升水，现在有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15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升水。老和尚叫小和尚下山挑水，每次可以挑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5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升。问：小和尚要挑几 次水才可以把水缸挑满？通过编程解决这个问题。</a:t>
            </a:r>
          </a:p>
          <a:p>
            <a:pPr marL="0" lvl="1" indent="0" fontAlgn="auto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3, 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打印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100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–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200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之间所有能被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或者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7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整除的数</a:t>
            </a:r>
          </a:p>
          <a:p>
            <a:pPr marL="0" lvl="1" indent="0" fontAlgn="auto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4, 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计算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10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的阶乘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(1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*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2*3*4*5*6*7*8*9*10   n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的阶乘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*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2……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*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n)</a:t>
            </a:r>
          </a:p>
          <a:p>
            <a:pPr marL="0" lvl="1" indent="0" fontAlgn="auto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5, 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计算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1+3+5+...+99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的和</a:t>
            </a:r>
          </a:p>
          <a:p>
            <a:pPr marL="0" lvl="1" indent="0" fontAlgn="auto">
              <a:lnSpc>
                <a:spcPct val="150000"/>
              </a:lnSpc>
            </a:pPr>
            <a:endParaRPr lang="zh-CN" altLang="zh-CN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0" lvl="1" indent="0" fontAlgn="auto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6,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99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乘法表</a:t>
            </a:r>
          </a:p>
          <a:p>
            <a:pPr marL="0" lvl="1" indent="0" fontAlgn="auto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7,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输出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20~80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之间能被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整除的整数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每行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个</a:t>
            </a:r>
          </a:p>
          <a:p>
            <a:pPr marL="0" lvl="1" indent="0" fontAlgn="auto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8,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打印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1000~2000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年中所有的闰年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每行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个</a:t>
            </a:r>
          </a:p>
          <a:p>
            <a:pPr marL="0" lvl="1" indent="0" fontAlgn="auto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9,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求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1/1-1/2+1/3-1/4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…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1/100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的和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487045" y="1697990"/>
            <a:ext cx="11486515" cy="3384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0" eaLnBrk="1" fontAlgn="auto" hangingPunct="1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10,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输入两个数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n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a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，如果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n=3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 a = 2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；</a:t>
            </a: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      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输出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 2 + 22 + 222 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的值。（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****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）</a:t>
            </a: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如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n=4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 a=3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；</a:t>
            </a: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输出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 3 + 33 + 333 + 3333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的值。</a:t>
            </a: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     提示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n = 3,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相加三次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每次相加比前一次相加的数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多一位</a:t>
            </a: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              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2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、每次多的这个位数的值为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a,  3, 3*10+3(33), 33*10+3(333),...</a:t>
            </a:r>
          </a:p>
          <a:p>
            <a:pPr eaLnBrk="0" fontAlgn="auto" hangingPunct="0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11,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五位数中，对称的数称为回文数，找出所有的回文数。</a:t>
            </a:r>
          </a:p>
          <a:p>
            <a:pPr marL="0" lvl="1" indent="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如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12321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</a:t>
            </a: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do-while</a:t>
            </a: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</a:t>
            </a: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continue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487045" y="1697990"/>
            <a:ext cx="1148651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12,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宰相的麦子：相传古印度宰相达依尔，是国际象棋的发明者。有一次，国王因为他的贡献要奖励他，问他想要什么。达依尔说：“只要在国际象棋棋盘上（共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64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格）摆上这么些麦子就行了：第一格一粒，第二格两粒，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……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，后面一格的麦子总是前一格麦子数的两倍，摆满整个棋盘，我就感恩不尽了。”国王一想，这还不容易，刚想答应，如果你这时在国王旁边站着，你会不会劝国王别答应，为什么？</a:t>
            </a:r>
          </a:p>
          <a:p>
            <a:pPr eaLnBrk="0" fontAlgn="auto" hangingPunct="0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13,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求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1!+2!+3!+4!+5!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14,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找出所有的水仙花数，三位数，各位立方和等于该数本身。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  如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153 = 1 ^ 3 + 5 ^ 3 + 3 ^ 3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15,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输入任意两个数，如果第一个数小，从第一个数打印到第二个数，如果第二个数小，从第二个数打印到第一个数  </a:t>
            </a: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487045" y="1697990"/>
            <a:ext cx="11486515" cy="48539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endParaRPr lang="zh-CN" altLang="zh-CN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16,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输入两个数，求两个数的最大公约数（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*****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）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  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如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的最大公约数是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4, 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  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提示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能够同时整除两个数的最大数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    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  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先找出两个数中最小的那个数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  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最小数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--, 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找出能被两个数整除的数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退出循环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break)</a:t>
            </a:r>
          </a:p>
          <a:p>
            <a:pPr eaLnBrk="0" fontAlgn="auto" hangingPunct="0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17,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输入两个数，求两个数的最小公倍数（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****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）</a:t>
            </a: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       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如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: 9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的最小公倍数是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18, </a:t>
            </a: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        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先找出两个数中的最大数   </a:t>
            </a:r>
            <a:endParaRPr lang="en-US" altLang="zh-CN" dirty="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        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最大数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++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，找出能被两个数整除的数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退出循环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break) </a:t>
            </a:r>
          </a:p>
          <a:p>
            <a:pPr eaLnBrk="0" fontAlgn="auto" hangingPunct="0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8150" cy="5215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1.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JS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循环的概念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循环就是重复做一件事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在程序中指的是重复执行某段代码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循环结构是程序中一种很重要的结构，其特点是在给定的条件成立时，反复执行某程序段，直到条件不成立为止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大家每天早上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7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点起床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9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点上课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12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点吃饭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19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点晚自习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点下课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23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点睡觉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第二天又重复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7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点起床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…..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直到毕业找到工作就可以跳出这个循环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fontAlgn="auto">
              <a:lnSpc>
                <a:spcPct val="150000"/>
              </a:lnSpc>
              <a:buAutoNum type="arabicPeriod" startAt="2"/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死循环的概念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死循环就是重复执行代码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不会停止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死循环会造成程序卡死甚至崩溃等问题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我们不能写会造成死循环的代码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</a:p>
          <a:p>
            <a:pPr fontAlgn="auto">
              <a:lnSpc>
                <a:spcPct val="150000"/>
              </a:lnSpc>
              <a:buAutoNum type="arabicPeriod" startAt="3"/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循环的用处</a:t>
            </a:r>
          </a:p>
          <a:p>
            <a:pPr marL="742950" lvl="1" indent="-28575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循环的用处非常广泛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特别是对大量的数据进行操作的时候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</a:p>
          <a:p>
            <a:pPr marL="742950" lvl="1" indent="-28575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如：求若干个数之和；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重复做加法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  </a:t>
            </a:r>
            <a:endParaRPr 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742950" lvl="1" indent="-28575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求某个班全部学生的总成绩；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重复做加法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751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4.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 循环的分类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循环有很多种方式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while,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do-while,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for,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for-in,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forEach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等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这里我们先介绍最常见的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也是很多其他计算机语言通用的三种方式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1).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while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循环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2).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do-while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循环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3).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for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循环</a:t>
            </a:r>
          </a:p>
          <a:p>
            <a:pPr fontAlgn="auto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7515" cy="49002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while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循环语法格式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:</a:t>
            </a:r>
          </a:p>
          <a:p>
            <a:pPr marL="457200" indent="-457200" fontAlgn="auto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while(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表达式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)</a:t>
            </a:r>
          </a:p>
          <a:p>
            <a:pPr marL="742950" lvl="1" indent="-285750"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{</a:t>
            </a:r>
          </a:p>
          <a:p>
            <a:pPr marL="742950" lvl="1" indent="-285750"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执行代码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;</a:t>
            </a:r>
          </a:p>
          <a:p>
            <a:pPr marL="742950" lvl="1" indent="-285750"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}</a:t>
            </a:r>
          </a:p>
          <a:p>
            <a:pPr marL="457200" indent="-457200"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注意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while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循环必须按照上述语法格式来写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只能更改表达式内容和执行代码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</a:p>
          <a:p>
            <a:pPr marL="457200" indent="-457200"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表达式可以是常量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变量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var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或者其他表达式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该表达式会被强制转换为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boolean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类型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可以理解表达式就是循环的条件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条件成立则进入括号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{}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里面执行代码，否则不进入；</a:t>
            </a:r>
          </a:p>
          <a:p>
            <a:pPr marL="457200" indent="-457200"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执行代码可以有多行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{}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所包含的称为循环体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</a:p>
          <a:p>
            <a:pPr marL="457200" indent="-457200"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表达式不要一直是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true,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避免死循环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</a:p>
          <a:p>
            <a:pPr marL="457200" indent="-457200"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5.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while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循环的顺序是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先判断表达式是否为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true,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true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则执行执行代码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然后再继续判断表达式是否为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true,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….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直到判断表达式为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false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才会跳出循环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执行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while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后面的代码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5361" name="文本框 7"/>
          <p:cNvSpPr txBox="1"/>
          <p:nvPr/>
        </p:nvSpPr>
        <p:spPr>
          <a:xfrm>
            <a:off x="346710" y="1518603"/>
            <a:ext cx="8351838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lvl="1" indent="0" eaLnBrk="1" hangingPunct="1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</a:rPr>
              <a:t>2.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 示例：计算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1+2+3+……+100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之和。   </a:t>
            </a:r>
          </a:p>
        </p:txBody>
      </p:sp>
      <p:pic>
        <p:nvPicPr>
          <p:cNvPr id="15363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113" y="2214245"/>
            <a:ext cx="4303712" cy="3311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文本框 2"/>
          <p:cNvSpPr txBox="1"/>
          <p:nvPr/>
        </p:nvSpPr>
        <p:spPr>
          <a:xfrm>
            <a:off x="491490" y="5816600"/>
            <a:ext cx="100584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</a:rPr>
              <a:t>while</a:t>
            </a:r>
            <a:r>
              <a:rPr lang="zh-CN" altLang="en-US">
                <a:solidFill>
                  <a:srgbClr val="EA5519"/>
                </a:solidFill>
                <a:latin typeface="+mn-ea"/>
              </a:rPr>
              <a:t>循环一般都会有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+mn-ea"/>
              </a:rPr>
              <a:t> 循环初始值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,</a:t>
            </a:r>
            <a:r>
              <a:rPr lang="zh-CN" altLang="en-US">
                <a:solidFill>
                  <a:srgbClr val="EA5519"/>
                </a:solidFill>
                <a:latin typeface="+mn-ea"/>
              </a:rPr>
              <a:t> 循环条件 和 循环变量增量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+mn-ea"/>
              </a:rPr>
              <a:t>或者减量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5361" name="文本框 7"/>
          <p:cNvSpPr txBox="1"/>
          <p:nvPr/>
        </p:nvSpPr>
        <p:spPr>
          <a:xfrm>
            <a:off x="346710" y="1518603"/>
            <a:ext cx="8351838" cy="429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lvl="1" indent="0" eaLnBrk="1" fontAlgn="auto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  <a:sym typeface="+mn-ea"/>
              </a:rPr>
              <a:t>3.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sym typeface="+mn-ea"/>
              </a:rPr>
              <a:t> 练习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+mn-ea"/>
            </a:endParaRPr>
          </a:p>
          <a:p>
            <a:pPr marL="1143000" lvl="2" indent="-228600" eaLnBrk="0" fontAlgn="auto" hangingPunct="0">
              <a:lnSpc>
                <a:spcPct val="150000"/>
              </a:lnSpc>
              <a:buAutoNum type="arabicPeriod"/>
            </a:pP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打印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100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以内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 7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的倍数</a:t>
            </a:r>
          </a:p>
          <a:p>
            <a:pPr marL="1143000" lvl="2" indent="-228600" eaLnBrk="0" fontAlgn="auto" hangingPunct="0">
              <a:lnSpc>
                <a:spcPct val="150000"/>
              </a:lnSpc>
              <a:buAutoNum type="arabicPeriod"/>
            </a:pP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打印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100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以内的奇数</a:t>
            </a:r>
          </a:p>
          <a:p>
            <a:pPr marL="1143000" lvl="2" indent="-228600" eaLnBrk="0" fontAlgn="auto" hangingPunct="0">
              <a:lnSpc>
                <a:spcPct val="150000"/>
              </a:lnSpc>
              <a:buAutoNum type="arabicPeriod"/>
            </a:pP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打印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100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以内所有偶数的和</a:t>
            </a:r>
          </a:p>
          <a:p>
            <a:pPr marL="1143000" lvl="2" indent="-228600" eaLnBrk="0" fontAlgn="auto" hangingPunct="0">
              <a:lnSpc>
                <a:spcPct val="150000"/>
              </a:lnSpc>
              <a:buAutoNum type="arabicPeriod"/>
            </a:pP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打印图形</a:t>
            </a:r>
          </a:p>
          <a:p>
            <a:pPr marL="1600200" lvl="3" indent="-228600" eaLnBrk="0" fontAlgn="auto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* * * * * * * * * *</a:t>
            </a:r>
          </a:p>
          <a:p>
            <a:pPr marL="1600200" lvl="3" indent="-228600" eaLnBrk="0" fontAlgn="auto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* * * * * * * * * *</a:t>
            </a:r>
          </a:p>
          <a:p>
            <a:pPr marL="1600200" lvl="3" indent="-228600" eaLnBrk="0" fontAlgn="auto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* * * * * * * * *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*</a:t>
            </a:r>
          </a:p>
          <a:p>
            <a:pPr marL="1600200" lvl="3" indent="-228600" eaLnBrk="0" fontAlgn="auto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* * * * * * * * * *</a:t>
            </a:r>
          </a:p>
          <a:p>
            <a:pPr marL="0" lvl="1" indent="0" eaLnBrk="1" fontAlgn="auto" hangingPunct="1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do-while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5361" name="文本框 7"/>
          <p:cNvSpPr txBox="1"/>
          <p:nvPr/>
        </p:nvSpPr>
        <p:spPr>
          <a:xfrm>
            <a:off x="346710" y="1518920"/>
            <a:ext cx="11525250" cy="3330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do-while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循环语法格式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:</a:t>
            </a:r>
          </a:p>
          <a:p>
            <a:pPr marL="457200" indent="-457200" fontAlgn="auto">
              <a:lnSpc>
                <a:spcPct val="140000"/>
              </a:lnSpc>
            </a:pPr>
            <a:r>
              <a:rPr lang="zh-CN" altLang="en-US" dirty="0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+mn-ea"/>
              </a:rPr>
              <a:t>do</a:t>
            </a:r>
            <a:r>
              <a:rPr lang="zh-CN" altLang="en-US" dirty="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+mn-ea"/>
              </a:rPr>
              <a:t>{</a:t>
            </a:r>
          </a:p>
          <a:p>
            <a:pPr marL="742950" lvl="1" indent="-285750" eaLnBrk="0" fontAlgn="auto" hangingPunct="0">
              <a:lnSpc>
                <a:spcPct val="140000"/>
              </a:lnSpc>
            </a:pPr>
            <a:r>
              <a:rPr lang="en-US" altLang="zh-CN" dirty="0">
                <a:solidFill>
                  <a:srgbClr val="EA5519"/>
                </a:solidFill>
                <a:latin typeface="+mn-ea"/>
                <a:sym typeface="+mn-ea"/>
              </a:rPr>
              <a:t>       </a:t>
            </a:r>
            <a:r>
              <a:rPr lang="zh-CN" altLang="en-US" dirty="0">
                <a:solidFill>
                  <a:srgbClr val="EA5519"/>
                </a:solidFill>
                <a:latin typeface="+mn-ea"/>
                <a:sym typeface="+mn-ea"/>
              </a:rPr>
              <a:t>执行代码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+mn-ea"/>
              </a:rPr>
              <a:t>;</a:t>
            </a:r>
          </a:p>
          <a:p>
            <a:pPr marL="742950" lvl="1" indent="-285750" eaLnBrk="0" fontAlgn="auto" hangingPunct="0">
              <a:lnSpc>
                <a:spcPct val="140000"/>
              </a:lnSpc>
            </a:pPr>
            <a:r>
              <a:rPr lang="en-US" altLang="zh-CN" dirty="0">
                <a:solidFill>
                  <a:srgbClr val="EA5519"/>
                </a:solidFill>
                <a:latin typeface="+mn-ea"/>
                <a:sym typeface="+mn-ea"/>
              </a:rPr>
              <a:t>} while(</a:t>
            </a:r>
            <a:r>
              <a:rPr lang="zh-CN" altLang="en-US" dirty="0">
                <a:solidFill>
                  <a:srgbClr val="EA5519"/>
                </a:solidFill>
                <a:latin typeface="+mn-ea"/>
                <a:sym typeface="+mn-ea"/>
              </a:rPr>
              <a:t>表达式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+mn-ea"/>
              </a:rPr>
              <a:t>)</a:t>
            </a:r>
          </a:p>
          <a:p>
            <a:pPr marL="742950" lvl="1" indent="-285750" eaLnBrk="0" fontAlgn="auto" hangingPunct="0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注意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do-while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while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比较类似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也有表达式和执行代码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.</a:t>
            </a:r>
          </a:p>
          <a:p>
            <a:pPr marL="457200" indent="-457200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           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do-while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while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的区别在于判断条件的先后不一样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while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是先判断条件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而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do-while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是先执行再判断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;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 所以不管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do-while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表达式的条件是否成立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都至少会执行一次循环体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do-while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1505" name="文本框 7"/>
          <p:cNvSpPr txBox="1"/>
          <p:nvPr/>
        </p:nvSpPr>
        <p:spPr>
          <a:xfrm>
            <a:off x="346710" y="1530033"/>
            <a:ext cx="8351838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lvl="1" indent="0" eaLnBrk="1" hangingPunct="1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 示例：计算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1+2+3+……+100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之和。   </a:t>
            </a:r>
          </a:p>
        </p:txBody>
      </p:sp>
      <p:sp>
        <p:nvSpPr>
          <p:cNvPr id="21507" name="文本框 2"/>
          <p:cNvSpPr txBox="1"/>
          <p:nvPr/>
        </p:nvSpPr>
        <p:spPr>
          <a:xfrm>
            <a:off x="561975" y="5743575"/>
            <a:ext cx="79216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</a:rPr>
              <a:t>do-while</a:t>
            </a:r>
            <a:r>
              <a:rPr lang="zh-CN" altLang="en-US">
                <a:solidFill>
                  <a:srgbClr val="EA5519"/>
                </a:solidFill>
                <a:latin typeface="+mn-ea"/>
              </a:rPr>
              <a:t>循环一般也会有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+mn-ea"/>
              </a:rPr>
              <a:t> 循环初始值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,</a:t>
            </a:r>
            <a:r>
              <a:rPr lang="zh-CN" altLang="en-US">
                <a:solidFill>
                  <a:srgbClr val="EA5519"/>
                </a:solidFill>
                <a:latin typeface="+mn-ea"/>
              </a:rPr>
              <a:t> 循环条件 和 循环变量增量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+mn-ea"/>
              </a:rPr>
              <a:t>或者减量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)</a:t>
            </a:r>
          </a:p>
        </p:txBody>
      </p:sp>
      <p:pic>
        <p:nvPicPr>
          <p:cNvPr id="21508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823" y="2238693"/>
            <a:ext cx="4321175" cy="3270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2632</Words>
  <Application>Microsoft Office PowerPoint</Application>
  <PresentationFormat>自定义</PresentationFormat>
  <Paragraphs>215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第一PPT模板网：www.1ppt.com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Administrator</cp:lastModifiedBy>
  <cp:revision>347</cp:revision>
  <dcterms:created xsi:type="dcterms:W3CDTF">2015-08-05T01:47:00Z</dcterms:created>
  <dcterms:modified xsi:type="dcterms:W3CDTF">2017-11-22T14:01:25Z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