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3"/>
    <p:sldId id="292" r:id="rId4"/>
    <p:sldId id="291" r:id="rId5"/>
    <p:sldId id="406" r:id="rId6"/>
    <p:sldId id="407" r:id="rId7"/>
    <p:sldId id="408" r:id="rId8"/>
    <p:sldId id="409" r:id="rId9"/>
    <p:sldId id="410" r:id="rId10"/>
    <p:sldId id="412" r:id="rId11"/>
    <p:sldId id="413" r:id="rId12"/>
    <p:sldId id="414" r:id="rId13"/>
    <p:sldId id="416" r:id="rId14"/>
    <p:sldId id="415" r:id="rId15"/>
    <p:sldId id="417" r:id="rId16"/>
    <p:sldId id="418" r:id="rId17"/>
    <p:sldId id="419" r:id="rId18"/>
    <p:sldId id="420" r:id="rId19"/>
    <p:sldId id="421" r:id="rId20"/>
    <p:sldId id="29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5519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>
        <p:scale>
          <a:sx n="70" d="100"/>
          <a:sy n="70" d="100"/>
        </p:scale>
        <p:origin x="-348" y="-96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273030" y="1651635"/>
            <a:ext cx="1689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JS</a:t>
            </a:r>
            <a:r>
              <a:rPr lang="zh-CN" altLang="en-US" sz="2400" b="1" dirty="0">
                <a:solidFill>
                  <a:schemeClr val="bg1"/>
                </a:solidFill>
              </a:rPr>
              <a:t>字符串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字符串的属性和方法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26612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5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练习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 将下面的字符串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str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的敏感字符*用空字符串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””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替换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;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要正确表示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*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得转义成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:\*)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 将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str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的空格用空字符串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””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替换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;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宋体" panose="02010600030101010101" pitchFamily="2" charset="-122"/>
              </a:rPr>
              <a:t>     </a:t>
            </a:r>
            <a:r>
              <a:rPr lang="en-US" altLang="zh-CN">
                <a:solidFill>
                  <a:schemeClr val="bg1"/>
                </a:solidFill>
                <a:sym typeface="宋体" panose="02010600030101010101" pitchFamily="2" charset="-122"/>
              </a:rPr>
              <a:t>var str = "H e  l  ** l    o    Wo r         L d  !";</a:t>
            </a:r>
            <a:endParaRPr lang="en-US" altLang="zh-CN">
              <a:solidFill>
                <a:schemeClr val="bg1"/>
              </a:solidFill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3,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 随机产生一个四位数的验证码（纯数字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(0-9)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生成一个字符串） 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使用随机值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(0~1):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Math.random()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字符串的属性和方法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sym typeface="+mn-ea"/>
              </a:rPr>
              <a:t>str.substring(start,end);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截取字符串 范围是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[start, end)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 例如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var str =  “Hello world!”;</a:t>
            </a:r>
            <a:endParaRPr lang="en-US" altLang="zh-CN">
              <a:solidFill>
                <a:srgbClr val="EA5519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sym typeface="+mn-ea"/>
              </a:rPr>
              <a:t>            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console.log(str.substring(2,5));</a:t>
            </a:r>
            <a:endParaRPr lang="en-US" altLang="zh-CN">
              <a:solidFill>
                <a:srgbClr val="EA5519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       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如果只有一个参数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则表示到字符串最后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sym typeface="+mn-ea"/>
              </a:rPr>
              <a:t>str.split(separator, howmany);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根据分隔符、拆分成数组</a:t>
            </a:r>
            <a:endParaRPr lang="zh-CN" altLang="zh-CN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separator(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字符串或正则表达式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howmany(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可以指定返回的数组的最大长度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可以省略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 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如果空字符串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(“”)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用作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separator,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那么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stringObject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中的每个字符之间都会被分割。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sym typeface="+mn-ea"/>
              </a:rPr>
              <a:t>str.toLowerCase();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把字符串转换成小写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sym typeface="+mn-ea"/>
              </a:rPr>
              <a:t>str.toUpperCase();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把字符串转换成大写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字符串的属性和方法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39077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5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练习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1: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已知有两个字符串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str1 = ‘hello’ , str2 = ‘world’,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将两个字符串组成一个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;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已知字符串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str = “I love BeiJing”,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找出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love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的范围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var tmp=”love”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3,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已知字符串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str = “I hate BeiJing!”,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提取第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个字符到第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5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个字符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4,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将字符串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str = “When I was young, I love a girl in neighbor class.”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中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从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young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提取到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girl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但是不许数 </a:t>
            </a:r>
            <a:r>
              <a:rPr lang="en-US" altLang="zh-CN">
                <a:solidFill>
                  <a:schemeClr val="bg1"/>
                </a:solidFill>
                <a:sym typeface="宋体" panose="02010600030101010101" pitchFamily="2" charset="-122"/>
              </a:rPr>
              <a:t>young, I love a girl</a:t>
            </a:r>
            <a:endParaRPr lang="en-US" altLang="zh-CN">
              <a:solidFill>
                <a:schemeClr val="bg1"/>
              </a:solidFill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宋体" panose="02010600030101010101" pitchFamily="2" charset="-122"/>
              </a:rPr>
              <a:t> var  a=“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young</a:t>
            </a:r>
            <a:r>
              <a:rPr lang="en-US" altLang="zh-CN">
                <a:solidFill>
                  <a:schemeClr val="bg1"/>
                </a:solidFill>
                <a:sym typeface="宋体" panose="02010600030101010101" pitchFamily="2" charset="-122"/>
              </a:rPr>
              <a:t>”</a:t>
            </a:r>
            <a:endParaRPr lang="en-US" altLang="zh-CN">
              <a:solidFill>
                <a:schemeClr val="bg1"/>
              </a:solidFill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宋体" panose="02010600030101010101" pitchFamily="2" charset="-122"/>
              </a:rPr>
              <a:t>var b=”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girl</a:t>
            </a:r>
            <a:r>
              <a:rPr lang="en-US" altLang="zh-CN">
                <a:solidFill>
                  <a:schemeClr val="bg1"/>
                </a:solidFill>
                <a:sym typeface="宋体" panose="02010600030101010101" pitchFamily="2" charset="-122"/>
              </a:rPr>
              <a:t>”</a:t>
            </a:r>
            <a:endParaRPr lang="en-US" altLang="zh-CN">
              <a:solidFill>
                <a:schemeClr val="bg1"/>
              </a:solidFill>
              <a:sym typeface="宋体" panose="02010600030101010101" pitchFamily="2" charset="-122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字符串的属性和方法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练习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2: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sym typeface="宋体" panose="02010600030101010101" pitchFamily="2" charset="-122"/>
              </a:rPr>
              <a:t>去掉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字符串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123@zh@qq.com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中的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@;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任意给定的一串字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符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，统计字符串里面的大写字母和小写字母的个数</a:t>
            </a:r>
            <a:endParaRPr lang="zh-CN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3,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https://www.baidu.com/s?name=avery&amp;age=20&amp;sex=male , 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取出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name, age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sex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的值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Math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1923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>
                <a:solidFill>
                  <a:schemeClr val="bg1"/>
                </a:solidFill>
                <a:sym typeface="+mn-ea"/>
              </a:rPr>
              <a:t>Math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对象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: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Math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对象可以用于执行数学任务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>
                <a:solidFill>
                  <a:schemeClr val="bg1"/>
                </a:solidFill>
                <a:sym typeface="+mn-ea"/>
              </a:rPr>
              <a:t>Math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对象的常用函数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</a:t>
            </a:r>
            <a:r>
              <a:rPr lang="zh-CN" altLang="en-US">
                <a:solidFill>
                  <a:srgbClr val="EA5519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Math.round(3.6)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  //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四舍五入</a:t>
            </a:r>
            <a:endParaRPr lang="zh-CN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      </a:t>
            </a:r>
            <a:r>
              <a:rPr lang="en-US" altLang="zh-CN">
                <a:solidFill>
                  <a:srgbClr val="EA5519"/>
                </a:solidFill>
                <a:sym typeface="Arial" panose="020B0604020202020204" pitchFamily="34" charset="0"/>
              </a:rPr>
              <a:t>Math.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random() 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   //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返回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0-1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之间的随机数</a:t>
            </a:r>
            <a:endParaRPr lang="zh-CN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      </a:t>
            </a:r>
            <a:r>
              <a:rPr lang="en-US" altLang="zh-CN">
                <a:solidFill>
                  <a:srgbClr val="EA5519"/>
                </a:solidFill>
                <a:sym typeface="Arial" panose="020B0604020202020204" pitchFamily="34" charset="0"/>
              </a:rPr>
              <a:t>Math.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max(num1, num2)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 //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返回较大的数</a:t>
            </a:r>
            <a:endParaRPr lang="zh-CN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     </a:t>
            </a:r>
            <a:r>
              <a:rPr lang="zh-CN" altLang="en-US">
                <a:solidFill>
                  <a:srgbClr val="EA5519"/>
                </a:solidFill>
                <a:sym typeface="Arial" panose="020B0604020202020204" pitchFamily="34" charset="0"/>
              </a:rPr>
              <a:t> </a:t>
            </a:r>
            <a:r>
              <a:rPr lang="en-US" altLang="zh-CN">
                <a:solidFill>
                  <a:srgbClr val="EA5519"/>
                </a:solidFill>
                <a:sym typeface="Arial" panose="020B0604020202020204" pitchFamily="34" charset="0"/>
              </a:rPr>
              <a:t>Math.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min(num1, num2)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  //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返回较小的数</a:t>
            </a:r>
            <a:endParaRPr lang="zh-CN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      </a:t>
            </a:r>
            <a:r>
              <a:rPr lang="en-US" altLang="zh-CN">
                <a:solidFill>
                  <a:srgbClr val="EA5519"/>
                </a:solidFill>
                <a:sym typeface="Arial" panose="020B0604020202020204" pitchFamily="34" charset="0"/>
              </a:rPr>
              <a:t>Math.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abs(num)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    //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绝对值</a:t>
            </a:r>
            <a:endParaRPr lang="zh-CN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      </a:t>
            </a:r>
            <a:r>
              <a:rPr lang="en-US" altLang="zh-CN">
                <a:solidFill>
                  <a:srgbClr val="EA5519"/>
                </a:solidFill>
                <a:sym typeface="Arial" panose="020B0604020202020204" pitchFamily="34" charset="0"/>
              </a:rPr>
              <a:t>Math.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ceil(19.3)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    //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向上取整</a:t>
            </a:r>
            <a:endParaRPr lang="zh-CN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   </a:t>
            </a:r>
            <a:r>
              <a:rPr lang="zh-CN" altLang="en-US">
                <a:solidFill>
                  <a:srgbClr val="EA5519"/>
                </a:solidFill>
                <a:sym typeface="Arial" panose="020B0604020202020204" pitchFamily="34" charset="0"/>
              </a:rPr>
              <a:t>   </a:t>
            </a:r>
            <a:r>
              <a:rPr lang="en-US" altLang="zh-CN">
                <a:solidFill>
                  <a:srgbClr val="EA5519"/>
                </a:solidFill>
                <a:sym typeface="Arial" panose="020B0604020202020204" pitchFamily="34" charset="0"/>
              </a:rPr>
              <a:t>Math.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floor(11.8)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   //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向下取整</a:t>
            </a:r>
            <a:endParaRPr lang="zh-CN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    </a:t>
            </a:r>
            <a:r>
              <a:rPr lang="zh-CN" altLang="en-US">
                <a:solidFill>
                  <a:srgbClr val="EA5519"/>
                </a:solidFill>
                <a:sym typeface="Arial" panose="020B0604020202020204" pitchFamily="34" charset="0"/>
              </a:rPr>
              <a:t>  </a:t>
            </a:r>
            <a:r>
              <a:rPr lang="en-US" altLang="zh-CN">
                <a:solidFill>
                  <a:srgbClr val="EA5519"/>
                </a:solidFill>
                <a:sym typeface="Arial" panose="020B0604020202020204" pitchFamily="34" charset="0"/>
              </a:rPr>
              <a:t>Math.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pow(x,y)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    //x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y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次方</a:t>
            </a:r>
            <a:endParaRPr lang="zh-CN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  </a:t>
            </a:r>
            <a:r>
              <a:rPr lang="zh-CN" altLang="en-US">
                <a:solidFill>
                  <a:srgbClr val="EA5519"/>
                </a:solidFill>
                <a:sym typeface="Arial" panose="020B0604020202020204" pitchFamily="34" charset="0"/>
              </a:rPr>
              <a:t>    </a:t>
            </a:r>
            <a:r>
              <a:rPr lang="en-US" altLang="zh-CN">
                <a:solidFill>
                  <a:srgbClr val="EA5519"/>
                </a:solidFill>
                <a:sym typeface="Arial" panose="020B0604020202020204" pitchFamily="34" charset="0"/>
              </a:rPr>
              <a:t>Math.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sqrt(num)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     //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开平方</a:t>
            </a:r>
            <a:endParaRPr lang="zh-CN" altLang="zh-CN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Math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14916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练习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获取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65-90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中的随机数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并将该数当成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ASCII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转换成字母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33793" name="文本框 7"/>
          <p:cNvSpPr txBox="1"/>
          <p:nvPr/>
        </p:nvSpPr>
        <p:spPr>
          <a:xfrm>
            <a:off x="323850" y="1484630"/>
            <a:ext cx="11295380" cy="4815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en-US" altLang="zh-CN">
                <a:solidFill>
                  <a:schemeClr val="bg1"/>
                </a:solidFill>
              </a:rPr>
              <a:t>1,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zh-CN" altLang="zh-CN">
                <a:solidFill>
                  <a:schemeClr val="bg1"/>
                </a:solidFill>
              </a:rPr>
              <a:t>注册页面的简单数据校验</a:t>
            </a:r>
            <a:endParaRPr lang="zh-CN" altLang="zh-CN">
              <a:solidFill>
                <a:schemeClr val="bg1"/>
              </a:solidFill>
            </a:endParaRPr>
          </a:p>
          <a:p>
            <a:pPr marL="342900" lvl="2" indent="-342900" eaLnBrk="0" fontAlgn="auto" hangingPunct="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</a:rPr>
              <a:t>先去掉两个输入框中的空格</a:t>
            </a:r>
            <a:endParaRPr lang="zh-CN" altLang="en-US">
              <a:solidFill>
                <a:schemeClr val="bg1"/>
              </a:solidFill>
            </a:endParaRPr>
          </a:p>
          <a:p>
            <a:pPr marL="342900" lvl="2" indent="-342900" eaLnBrk="0" fontAlgn="auto" hangingPunct="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zh-CN">
                <a:solidFill>
                  <a:schemeClr val="bg1"/>
                </a:solidFill>
                <a:sym typeface="宋体" panose="02010600030101010101" pitchFamily="2" charset="-122"/>
              </a:rPr>
              <a:t>用户名长度不低于</a:t>
            </a:r>
            <a:r>
              <a:rPr lang="en-US" altLang="zh-CN">
                <a:solidFill>
                  <a:schemeClr val="bg1"/>
                </a:solidFill>
                <a:sym typeface="宋体" panose="02010600030101010101" pitchFamily="2" charset="-122"/>
              </a:rPr>
              <a:t>6</a:t>
            </a:r>
            <a:r>
              <a:rPr lang="zh-CN" altLang="zh-CN">
                <a:solidFill>
                  <a:schemeClr val="bg1"/>
                </a:solidFill>
                <a:sym typeface="宋体" panose="02010600030101010101" pitchFamily="2" charset="-122"/>
              </a:rPr>
              <a:t>，不高于</a:t>
            </a:r>
            <a:r>
              <a:rPr lang="en-US" altLang="zh-CN">
                <a:solidFill>
                  <a:schemeClr val="bg1"/>
                </a:solidFill>
                <a:sym typeface="宋体" panose="02010600030101010101" pitchFamily="2" charset="-122"/>
              </a:rPr>
              <a:t>20</a:t>
            </a:r>
            <a:endParaRPr lang="en-US" altLang="zh-CN">
              <a:solidFill>
                <a:schemeClr val="bg1"/>
              </a:solidFill>
              <a:sym typeface="宋体" panose="02010600030101010101" pitchFamily="2" charset="-122"/>
            </a:endParaRPr>
          </a:p>
          <a:p>
            <a:pPr marL="342900" lvl="2" indent="-342900" eaLnBrk="0" fontAlgn="auto" hangingPunct="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</a:rPr>
              <a:t>用户名</a:t>
            </a:r>
            <a:r>
              <a:rPr lang="zh-CN" altLang="zh-CN">
                <a:solidFill>
                  <a:schemeClr val="bg1"/>
                </a:solidFill>
              </a:rPr>
              <a:t>不可以用数字开头</a:t>
            </a:r>
            <a:endParaRPr lang="zh-CN" altLang="zh-CN">
              <a:solidFill>
                <a:schemeClr val="bg1"/>
              </a:solidFill>
            </a:endParaRPr>
          </a:p>
          <a:p>
            <a:pPr marL="342900" lvl="2" indent="-342900" eaLnBrk="0" fontAlgn="auto" hangingPunct="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zh-CN">
                <a:solidFill>
                  <a:schemeClr val="bg1"/>
                </a:solidFill>
              </a:rPr>
              <a:t>密码</a:t>
            </a:r>
            <a:r>
              <a:rPr lang="zh-CN" altLang="en-US">
                <a:solidFill>
                  <a:schemeClr val="bg1"/>
                </a:solidFill>
              </a:rPr>
              <a:t>不能为空</a:t>
            </a:r>
            <a:endParaRPr lang="zh-CN" altLang="en-US">
              <a:solidFill>
                <a:schemeClr val="bg1"/>
              </a:solidFill>
            </a:endParaRPr>
          </a:p>
          <a:p>
            <a:pPr marL="342900" lvl="2" indent="-342900" eaLnBrk="0" fontAlgn="auto" hangingPunct="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zh-CN">
                <a:solidFill>
                  <a:schemeClr val="bg1"/>
                </a:solidFill>
              </a:rPr>
              <a:t>输入框中要有默认提示  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en-US" altLang="zh-CN">
                <a:solidFill>
                  <a:schemeClr val="bg1"/>
                </a:solidFill>
                <a:sym typeface="Arial" panose="020B0604020202020204" pitchFamily="34" charset="0"/>
              </a:rPr>
              <a:t>placeholder 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endParaRPr lang="en-US" altLang="zh-CN">
              <a:solidFill>
                <a:schemeClr val="bg1"/>
              </a:solidFill>
            </a:endParaRPr>
          </a:p>
          <a:p>
            <a:pPr marL="342900" lvl="2" indent="-342900" eaLnBrk="0" fontAlgn="auto" hangingPunct="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zh-CN">
                <a:solidFill>
                  <a:schemeClr val="bg1"/>
                </a:solidFill>
              </a:rPr>
              <a:t>点击登录按钮检查是否合法</a:t>
            </a:r>
            <a:endParaRPr lang="zh-CN" altLang="zh-CN">
              <a:solidFill>
                <a:schemeClr val="bg1"/>
              </a:solidFill>
            </a:endParaRPr>
          </a:p>
          <a:p>
            <a:pPr eaLnBrk="0" fontAlgn="auto" hangingPunct="0">
              <a:lnSpc>
                <a:spcPct val="140000"/>
              </a:lnSpc>
            </a:pPr>
            <a:endParaRPr lang="zh-CN" altLang="zh-CN">
              <a:solidFill>
                <a:schemeClr val="bg1"/>
              </a:solidFill>
            </a:endParaRPr>
          </a:p>
          <a:p>
            <a:pPr eaLnBrk="0" fontAlgn="auto" hangingPunct="0">
              <a:lnSpc>
                <a:spcPct val="140000"/>
              </a:lnSpc>
            </a:pPr>
            <a:endParaRPr lang="zh-CN" altLang="zh-CN">
              <a:solidFill>
                <a:schemeClr val="bg1"/>
              </a:solidFill>
            </a:endParaRPr>
          </a:p>
          <a:p>
            <a:pPr eaLnBrk="0" fontAlgn="auto" hangingPunct="0">
              <a:lnSpc>
                <a:spcPct val="140000"/>
              </a:lnSpc>
            </a:pPr>
            <a:endParaRPr lang="zh-CN" altLang="zh-CN">
              <a:solidFill>
                <a:schemeClr val="bg1"/>
              </a:solidFill>
            </a:endParaRPr>
          </a:p>
          <a:p>
            <a:pPr eaLnBrk="0" fontAlgn="auto" hangingPunct="0">
              <a:lnSpc>
                <a:spcPct val="140000"/>
              </a:lnSpc>
            </a:pPr>
            <a:endParaRPr lang="zh-CN" altLang="zh-CN">
              <a:solidFill>
                <a:schemeClr val="bg1"/>
              </a:solidFill>
            </a:endParaRPr>
          </a:p>
          <a:p>
            <a:pPr marL="0" lvl="1" indent="0" eaLnBrk="0" fontAlgn="auto" hangingPunct="0">
              <a:lnSpc>
                <a:spcPct val="140000"/>
              </a:lnSpc>
            </a:pPr>
            <a:r>
              <a:rPr lang="en-US" altLang="zh-CN">
                <a:solidFill>
                  <a:schemeClr val="bg1"/>
                </a:solidFill>
              </a:rPr>
              <a:t>2,</a:t>
            </a:r>
            <a:r>
              <a:rPr lang="zh-CN" altLang="en-US">
                <a:solidFill>
                  <a:schemeClr val="bg1"/>
                </a:solidFill>
              </a:rPr>
              <a:t> 字母数字组合验证码（四位） 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如</a:t>
            </a:r>
            <a:r>
              <a:rPr lang="en-US" altLang="zh-CN">
                <a:solidFill>
                  <a:schemeClr val="bg1"/>
                </a:solidFill>
              </a:rPr>
              <a:t>: 4YT8)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数字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大写字母随机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33795" name="图片 3" descr="输入验证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55" y="4352290"/>
            <a:ext cx="5102225" cy="1082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33793" name="文本框 7"/>
          <p:cNvSpPr txBox="1"/>
          <p:nvPr/>
        </p:nvSpPr>
        <p:spPr>
          <a:xfrm>
            <a:off x="323850" y="1484630"/>
            <a:ext cx="11295380" cy="59080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3, 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将字符串按照单词进行逆序，空格作为划分单词的唯一条件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如传入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:”Welome to Beijing”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改为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“Beijing to Welcome”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4, 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对称数组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传入一个数组，元素类型与个数皆未知，返回新数组，由原数组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的元素正序反序拼接而成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;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如传入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[“One”, “Two”,”Three”]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返回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[“One”, “Two”, “Three”,”Three”,”Two”, “One”]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5, 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实现函数，查找子串出现的次数，返回字符串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str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中出现子串的次数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如传入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:”abcabcabc”, “abc”;  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返回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:3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                 “ababacccababa”  , “aba”  ,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返回：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2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6, 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已知千锋邮箱的用户名只能由数字字母下划线组成，域名为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@1000phone.com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判断一个字符串是否是千锋邮箱，是返回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true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，不是返回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false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mail@1000phone.com 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是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$mail@1000phone.com 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不是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mail@1000phone.comp 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不是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600"/>
              </a:spcAft>
            </a:pP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33793" name="文本框 7"/>
          <p:cNvSpPr txBox="1"/>
          <p:nvPr/>
        </p:nvSpPr>
        <p:spPr>
          <a:xfrm>
            <a:off x="323850" y="1484630"/>
            <a:ext cx="11295380" cy="3830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7,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将字符中单词用空格隔开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 已知传入的字符串中只有字母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每个单词的首字母大写，请将每个单词用空格隔开，只保留一个单词的首字母大写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传入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:”HelloMyWorld”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 返回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:”Hello my world”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8,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已知一个字符串对象中，英语单词用各种非字母字符分割，统计单词的个数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 传入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 “Yes,she**is%%my@love.”  -&gt;Yes she is my love, 5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个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600"/>
              </a:spcAft>
            </a:pP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" y="-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3" name="TextBox 7"/>
          <p:cNvSpPr txBox="1"/>
          <p:nvPr/>
        </p:nvSpPr>
        <p:spPr>
          <a:xfrm>
            <a:off x="7050605" y="147136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字符串介绍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7034095" y="2649285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字符串的定义和使用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7034095" y="382721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字符串的属性和方法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7050605" y="500577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Math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1337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rgbClr val="FFFFFF"/>
                </a:solidFill>
                <a:sym typeface="+mn-ea"/>
              </a:rPr>
              <a:t>JS</a:t>
            </a:r>
            <a:r>
              <a:rPr lang="zh-CN" altLang="en-US">
                <a:solidFill>
                  <a:srgbClr val="FFFFFF"/>
                </a:solidFill>
                <a:sym typeface="+mn-ea"/>
              </a:rPr>
              <a:t>字符串的概念</a:t>
            </a:r>
            <a:endParaRPr lang="zh-CN" altLang="en-US">
              <a:solidFill>
                <a:srgbClr val="FFFFFF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FFFF"/>
                </a:solidFill>
                <a:sym typeface="+mn-ea"/>
              </a:rPr>
              <a:t>      字符串就是一串字符，由双（单）引号括起来。</a:t>
            </a:r>
            <a:endParaRPr lang="zh-CN" altLang="en-US">
              <a:solidFill>
                <a:srgbClr val="FFFFFF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rgbClr val="FFFFFF"/>
                </a:solidFill>
                <a:sym typeface="+mn-ea"/>
              </a:rPr>
              <a:t>      字符串是 </a:t>
            </a:r>
            <a:r>
              <a:rPr lang="en-US" altLang="zh-CN">
                <a:solidFill>
                  <a:srgbClr val="FFFFFF"/>
                </a:solidFill>
                <a:sym typeface="+mn-ea"/>
              </a:rPr>
              <a:t>JavaScript </a:t>
            </a:r>
            <a:r>
              <a:rPr lang="zh-CN" altLang="en-US">
                <a:solidFill>
                  <a:srgbClr val="FFFFFF"/>
                </a:solidFill>
                <a:sym typeface="+mn-ea"/>
              </a:rPr>
              <a:t>的一种数据类型。 </a:t>
            </a:r>
            <a:endParaRPr lang="zh-CN" altLang="en-US">
              <a:solidFill>
                <a:srgbClr val="FFFFFF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字符串的定义和使用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123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FFFF"/>
                </a:solidFill>
                <a:sym typeface="+mn-ea"/>
              </a:rPr>
              <a:t>字符串的定义</a:t>
            </a:r>
            <a:endParaRPr lang="zh-CN" altLang="en-US" sz="2000">
              <a:solidFill>
                <a:srgbClr val="FFFFFF"/>
              </a:solidFill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FFFF"/>
                </a:solidFill>
                <a:sym typeface="+mn-ea"/>
              </a:rPr>
              <a:t>      </a:t>
            </a:r>
            <a:r>
              <a:rPr lang="zh-CN" altLang="en-US">
                <a:solidFill>
                  <a:srgbClr val="EA5519"/>
                </a:solidFill>
                <a:sym typeface="+mn-ea"/>
              </a:rPr>
              <a:t>方式一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(</a:t>
            </a:r>
            <a:r>
              <a:rPr lang="zh-CN" altLang="en-US">
                <a:solidFill>
                  <a:srgbClr val="EA5519"/>
                </a:solidFill>
                <a:sym typeface="+mn-ea"/>
              </a:rPr>
              <a:t>推荐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):</a:t>
            </a:r>
            <a:r>
              <a:rPr lang="zh-CN" altLang="en-US">
                <a:solidFill>
                  <a:srgbClr val="EA5519"/>
                </a:solidFill>
                <a:sym typeface="+mn-ea"/>
              </a:rPr>
              <a:t>  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var str</a:t>
            </a:r>
            <a:r>
              <a:rPr lang="zh-CN" altLang="en-US">
                <a:solidFill>
                  <a:srgbClr val="EA5519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=</a:t>
            </a:r>
            <a:r>
              <a:rPr lang="zh-CN" altLang="en-US">
                <a:solidFill>
                  <a:srgbClr val="EA5519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‘</a:t>
            </a:r>
            <a:r>
              <a:rPr lang="zh-CN" altLang="en-US">
                <a:solidFill>
                  <a:srgbClr val="EA5519"/>
                </a:solidFill>
                <a:sym typeface="+mn-ea"/>
              </a:rPr>
              <a:t>亲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’</a:t>
            </a:r>
            <a:r>
              <a:rPr lang="zh-CN" altLang="zh-CN">
                <a:solidFill>
                  <a:srgbClr val="EA5519"/>
                </a:solidFill>
                <a:sym typeface="+mn-ea"/>
              </a:rPr>
              <a:t>；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FFFFFF"/>
                </a:solidFill>
                <a:sym typeface="+mn-ea"/>
              </a:rPr>
              <a:t>   //</a:t>
            </a:r>
            <a:r>
              <a:rPr lang="zh-CN" altLang="en-US">
                <a:solidFill>
                  <a:srgbClr val="FFFFFF"/>
                </a:solidFill>
                <a:sym typeface="+mn-ea"/>
              </a:rPr>
              <a:t>基本类型 </a:t>
            </a:r>
            <a:endParaRPr lang="zh-CN" altLang="en-US">
              <a:solidFill>
                <a:srgbClr val="FFFFFF"/>
              </a:solidFill>
              <a:sym typeface="+mn-ea"/>
            </a:endParaRPr>
          </a:p>
          <a:p>
            <a:pPr indent="0" eaLnBrk="0" fontAlgn="auto" hangingPunct="0">
              <a:lnSpc>
                <a:spcPct val="150000"/>
              </a:lnSpc>
              <a:buNone/>
            </a:pPr>
            <a:r>
              <a:rPr lang="zh-CN" altLang="en-US">
                <a:solidFill>
                  <a:srgbClr val="FFFFFF"/>
                </a:solidFill>
                <a:sym typeface="+mn-ea"/>
              </a:rPr>
              <a:t>       定义了一个字符串变量</a:t>
            </a:r>
            <a:r>
              <a:rPr lang="en-US" altLang="zh-CN">
                <a:solidFill>
                  <a:srgbClr val="FFFFFF"/>
                </a:solidFill>
                <a:sym typeface="+mn-ea"/>
              </a:rPr>
              <a:t>str</a:t>
            </a:r>
            <a:r>
              <a:rPr lang="zh-CN" altLang="en-US">
                <a:solidFill>
                  <a:srgbClr val="FFFFFF"/>
                </a:solidFill>
                <a:sym typeface="+mn-ea"/>
              </a:rPr>
              <a:t>，内容为</a:t>
            </a:r>
            <a:r>
              <a:rPr lang="en-US" altLang="zh-CN">
                <a:solidFill>
                  <a:srgbClr val="FFFFFF"/>
                </a:solidFill>
                <a:sym typeface="+mn-ea"/>
              </a:rPr>
              <a:t>'</a:t>
            </a:r>
            <a:r>
              <a:rPr lang="zh-CN" altLang="en-US">
                <a:solidFill>
                  <a:srgbClr val="FFFFFF"/>
                </a:solidFill>
                <a:sym typeface="+mn-ea"/>
              </a:rPr>
              <a:t>亲</a:t>
            </a:r>
            <a:r>
              <a:rPr lang="en-US" altLang="zh-CN">
                <a:solidFill>
                  <a:srgbClr val="FFFFFF"/>
                </a:solidFill>
                <a:sym typeface="+mn-ea"/>
              </a:rPr>
              <a:t>'</a:t>
            </a:r>
            <a:endParaRPr lang="en-US" altLang="zh-CN">
              <a:solidFill>
                <a:srgbClr val="FFFFFF"/>
              </a:solidFill>
              <a:sym typeface="+mn-ea"/>
            </a:endParaRPr>
          </a:p>
          <a:p>
            <a:pPr indent="0" eaLnBrk="0" fontAlgn="auto" hangingPunct="0">
              <a:lnSpc>
                <a:spcPct val="150000"/>
              </a:lnSpc>
              <a:buNone/>
            </a:pPr>
            <a:endParaRPr lang="en-US" altLang="zh-CN">
              <a:solidFill>
                <a:srgbClr val="FFFFFF"/>
              </a:solidFill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  <a:buNone/>
            </a:pPr>
            <a:r>
              <a:rPr lang="zh-CN" altLang="en-US">
                <a:solidFill>
                  <a:srgbClr val="FFFFFF"/>
                </a:solidFill>
                <a:sym typeface="+mn-ea"/>
              </a:rPr>
              <a:t>      </a:t>
            </a:r>
            <a:r>
              <a:rPr lang="zh-CN" altLang="en-US">
                <a:solidFill>
                  <a:srgbClr val="EA5519"/>
                </a:solidFill>
                <a:sym typeface="+mn-ea"/>
              </a:rPr>
              <a:t>方式二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:</a:t>
            </a:r>
            <a:r>
              <a:rPr lang="zh-CN" altLang="en-US">
                <a:solidFill>
                  <a:srgbClr val="EA5519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var str = new String(“hello”);  </a:t>
            </a:r>
            <a:r>
              <a:rPr lang="en-US" altLang="zh-CN">
                <a:solidFill>
                  <a:srgbClr val="FFFFFF"/>
                </a:solidFill>
                <a:sym typeface="+mn-ea"/>
              </a:rPr>
              <a:t>     //</a:t>
            </a:r>
            <a:r>
              <a:rPr lang="zh-CN" altLang="en-US">
                <a:solidFill>
                  <a:srgbClr val="FFFFFF"/>
                </a:solidFill>
                <a:sym typeface="+mn-ea"/>
              </a:rPr>
              <a:t>引用类型</a:t>
            </a:r>
            <a:endParaRPr lang="zh-CN" altLang="en-US">
              <a:solidFill>
                <a:srgbClr val="FFFFFF"/>
              </a:solidFill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  <a:buNone/>
            </a:pPr>
            <a:r>
              <a:rPr lang="zh-CN" altLang="en-US">
                <a:solidFill>
                  <a:srgbClr val="FFFFFF"/>
                </a:solidFill>
                <a:sym typeface="+mn-ea"/>
              </a:rPr>
              <a:t>      定义一个字符串变量</a:t>
            </a:r>
            <a:r>
              <a:rPr lang="en-US" altLang="zh-CN">
                <a:solidFill>
                  <a:srgbClr val="FFFFFF"/>
                </a:solidFill>
                <a:sym typeface="+mn-ea"/>
              </a:rPr>
              <a:t>str</a:t>
            </a:r>
            <a:r>
              <a:rPr lang="zh-CN" altLang="en-US">
                <a:solidFill>
                  <a:srgbClr val="FFFFFF"/>
                </a:solidFill>
                <a:sym typeface="+mn-ea"/>
              </a:rPr>
              <a:t>，内容为</a:t>
            </a:r>
            <a:r>
              <a:rPr lang="en-US" altLang="zh-CN">
                <a:solidFill>
                  <a:srgbClr val="FFFFFF"/>
                </a:solidFill>
                <a:sym typeface="+mn-ea"/>
              </a:rPr>
              <a:t>hello</a:t>
            </a:r>
            <a:r>
              <a:rPr lang="zh-CN" altLang="en-US">
                <a:solidFill>
                  <a:srgbClr val="FFFFFF"/>
                </a:solidFill>
                <a:sym typeface="+mn-ea"/>
              </a:rPr>
              <a:t>，</a:t>
            </a:r>
            <a:endParaRPr lang="zh-CN" altLang="en-US">
              <a:solidFill>
                <a:srgbClr val="FFFFFF"/>
              </a:solidFill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  <a:buNone/>
            </a:pPr>
            <a:r>
              <a:rPr lang="en-US" altLang="zh-CN">
                <a:solidFill>
                  <a:srgbClr val="FFFFFF"/>
                </a:solidFill>
                <a:sym typeface="+mn-ea"/>
              </a:rPr>
              <a:t>   </a:t>
            </a:r>
            <a:r>
              <a:rPr lang="zh-CN" altLang="en-US">
                <a:solidFill>
                  <a:srgbClr val="FFFFFF"/>
                </a:solidFill>
                <a:sym typeface="+mn-ea"/>
              </a:rPr>
              <a:t>   </a:t>
            </a:r>
            <a:r>
              <a:rPr lang="zh-CN" altLang="zh-CN">
                <a:solidFill>
                  <a:srgbClr val="FFFFFF"/>
                </a:solidFill>
                <a:sym typeface="+mn-ea"/>
              </a:rPr>
              <a:t>注意</a:t>
            </a:r>
            <a:r>
              <a:rPr lang="en-US" altLang="zh-CN">
                <a:solidFill>
                  <a:srgbClr val="FFFFFF"/>
                </a:solidFill>
                <a:sym typeface="+mn-ea"/>
              </a:rPr>
              <a:t>:</a:t>
            </a:r>
            <a:r>
              <a:rPr lang="zh-CN" altLang="en-US">
                <a:solidFill>
                  <a:srgbClr val="FFFFFF"/>
                </a:solidFill>
                <a:sym typeface="+mn-ea"/>
              </a:rPr>
              <a:t> </a:t>
            </a:r>
            <a:r>
              <a:rPr lang="zh-CN" altLang="zh-CN">
                <a:solidFill>
                  <a:srgbClr val="FFFFFF"/>
                </a:solidFill>
                <a:sym typeface="+mn-ea"/>
              </a:rPr>
              <a:t>此刻</a:t>
            </a:r>
            <a:r>
              <a:rPr lang="en-US" altLang="zh-CN">
                <a:solidFill>
                  <a:srgbClr val="FFFFFF"/>
                </a:solidFill>
                <a:sym typeface="+mn-ea"/>
              </a:rPr>
              <a:t>str</a:t>
            </a:r>
            <a:r>
              <a:rPr lang="zh-CN" altLang="zh-CN">
                <a:solidFill>
                  <a:srgbClr val="FFFFFF"/>
                </a:solidFill>
                <a:sym typeface="+mn-ea"/>
              </a:rPr>
              <a:t>为</a:t>
            </a:r>
            <a:r>
              <a:rPr lang="zh-CN" altLang="en-US">
                <a:solidFill>
                  <a:srgbClr val="FFFFFF"/>
                </a:solidFill>
                <a:sym typeface="+mn-ea"/>
              </a:rPr>
              <a:t>引用</a:t>
            </a:r>
            <a:r>
              <a:rPr lang="zh-CN" altLang="zh-CN">
                <a:solidFill>
                  <a:srgbClr val="FFFFFF"/>
                </a:solidFill>
                <a:sym typeface="+mn-ea"/>
              </a:rPr>
              <a:t>类型</a:t>
            </a:r>
            <a:r>
              <a:rPr lang="en-US" altLang="zh-CN">
                <a:solidFill>
                  <a:srgbClr val="FFFFFF"/>
                </a:solidFill>
                <a:sym typeface="+mn-ea"/>
              </a:rPr>
              <a:t>(object</a:t>
            </a:r>
            <a:r>
              <a:rPr lang="zh-CN" altLang="en-US">
                <a:solidFill>
                  <a:srgbClr val="FFFFFF"/>
                </a:solidFill>
                <a:sym typeface="+mn-ea"/>
              </a:rPr>
              <a:t>对象</a:t>
            </a:r>
            <a:r>
              <a:rPr lang="en-US" altLang="zh-CN">
                <a:solidFill>
                  <a:srgbClr val="FFFFFF"/>
                </a:solidFill>
                <a:sym typeface="+mn-ea"/>
              </a:rPr>
              <a:t>)</a:t>
            </a:r>
            <a:endParaRPr lang="en-US" altLang="zh-CN">
              <a:solidFill>
                <a:srgbClr val="FFFFFF"/>
              </a:solidFill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  <a:buNone/>
            </a:pPr>
            <a:r>
              <a:rPr lang="zh-CN" altLang="en-US">
                <a:solidFill>
                  <a:srgbClr val="FFFFFF"/>
                </a:solidFill>
                <a:sym typeface="+mn-ea"/>
              </a:rPr>
              <a:t>               用</a:t>
            </a:r>
            <a:r>
              <a:rPr lang="en-US" altLang="zh-CN">
                <a:solidFill>
                  <a:srgbClr val="FFFFFF"/>
                </a:solidFill>
                <a:sym typeface="+mn-ea"/>
              </a:rPr>
              <a:t>new</a:t>
            </a:r>
            <a:r>
              <a:rPr lang="zh-CN" altLang="en-US">
                <a:solidFill>
                  <a:srgbClr val="FFFFFF"/>
                </a:solidFill>
                <a:sym typeface="+mn-ea"/>
              </a:rPr>
              <a:t>产生的变量都是引用类型的变量，也叫对象</a:t>
            </a:r>
            <a:endParaRPr lang="zh-CN" altLang="en-US">
              <a:solidFill>
                <a:srgbClr val="FFFFFF"/>
              </a:solidFill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  <a:buNone/>
            </a:pPr>
            <a:endParaRPr lang="zh-CN" altLang="en-US" b="1">
              <a:solidFill>
                <a:srgbClr val="FFFFFF"/>
              </a:solidFill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  <a:buNone/>
            </a:pPr>
            <a:r>
              <a:rPr lang="zh-CN" altLang="en-US">
                <a:solidFill>
                  <a:srgbClr val="FFFFFF"/>
                </a:solidFill>
                <a:sym typeface="+mn-ea"/>
              </a:rPr>
              <a:t>     </a:t>
            </a:r>
            <a:r>
              <a:rPr lang="zh-CN" altLang="en-US">
                <a:solidFill>
                  <a:srgbClr val="EA5519"/>
                </a:solidFill>
                <a:sym typeface="+mn-ea"/>
              </a:rPr>
              <a:t> 方式三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:</a:t>
            </a:r>
            <a:r>
              <a:rPr lang="zh-CN" altLang="en-US">
                <a:solidFill>
                  <a:srgbClr val="EA5519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var str = String(‘hello’);</a:t>
            </a:r>
            <a:endParaRPr lang="en-US" altLang="zh-CN">
              <a:solidFill>
                <a:srgbClr val="EA5519"/>
              </a:solidFill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  <a:buNone/>
            </a:pPr>
            <a:r>
              <a:rPr lang="zh-CN" altLang="en-US">
                <a:solidFill>
                  <a:srgbClr val="FFFFFF"/>
                </a:solidFill>
                <a:sym typeface="+mn-ea"/>
              </a:rPr>
              <a:t>      </a:t>
            </a:r>
            <a:r>
              <a:rPr lang="en-US" altLang="zh-CN">
                <a:solidFill>
                  <a:srgbClr val="FFFFFF"/>
                </a:solidFill>
                <a:sym typeface="+mn-ea"/>
              </a:rPr>
              <a:t>基本类型: string, number, boolean, undefined</a:t>
            </a:r>
            <a:r>
              <a:rPr lang="zh-CN" altLang="en-US">
                <a:solidFill>
                  <a:srgbClr val="FFFFFF"/>
                </a:solidFill>
                <a:sym typeface="+mn-ea"/>
              </a:rPr>
              <a:t>等</a:t>
            </a:r>
            <a:endParaRPr lang="zh-CN" altLang="en-US">
              <a:solidFill>
                <a:srgbClr val="FFFFFF"/>
              </a:solidFill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  <a:buNone/>
            </a:pPr>
            <a:r>
              <a:rPr lang="en-US" altLang="zh-CN">
                <a:solidFill>
                  <a:srgbClr val="FFFFFF"/>
                </a:solidFill>
                <a:sym typeface="+mn-ea"/>
              </a:rPr>
              <a:t>      引用类型/对象: Array , Date, Object, String, Function</a:t>
            </a:r>
            <a:r>
              <a:rPr lang="zh-CN" altLang="en-US">
                <a:solidFill>
                  <a:srgbClr val="FFFFFF"/>
                </a:solidFill>
                <a:sym typeface="+mn-ea"/>
              </a:rPr>
              <a:t>等</a:t>
            </a:r>
            <a:endParaRPr lang="zh-CN" altLang="en-US">
              <a:solidFill>
                <a:srgbClr val="FFFFFF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字符串的定义和使用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3876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  <a:sym typeface="+mn-ea"/>
              </a:rPr>
              <a:t>new String()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String()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的区别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var s1 = new String(‘hello world’);</a:t>
            </a:r>
            <a:endParaRPr lang="en-US" altLang="zh-CN">
              <a:solidFill>
                <a:srgbClr val="EA5519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sym typeface="+mn-ea"/>
              </a:rPr>
              <a:t>    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var s2 = String(‘hello world’);</a:t>
            </a:r>
            <a:endParaRPr lang="en-US" altLang="zh-CN">
              <a:solidFill>
                <a:srgbClr val="EA5519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sym typeface="+mn-ea"/>
              </a:rPr>
              <a:t>    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console.log(typeof s1);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//object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EA5519"/>
                </a:solidFill>
                <a:sym typeface="Arial" panose="020B0604020202020204" pitchFamily="34" charset="0"/>
              </a:rPr>
              <a:t>    </a:t>
            </a:r>
            <a:r>
              <a:rPr lang="en-US" altLang="zh-CN">
                <a:solidFill>
                  <a:srgbClr val="EA5519"/>
                </a:solidFill>
                <a:sym typeface="Arial" panose="020B0604020202020204" pitchFamily="34" charset="0"/>
              </a:rPr>
              <a:t>console.log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(typeof s2);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//string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rgbClr val="EA5519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 当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String()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和元素符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new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一起使用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那么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String()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是作为构造函数使用的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它返回的是一个新创建的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String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对象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.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 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构造函数后面课程会讲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 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当不用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new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运算符调用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String()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时，它只是转换成原始的字符串，并返回转换后的值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字符串的属性和方法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1695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40000"/>
              </a:lnSpc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字符串的属性</a:t>
            </a:r>
            <a:endParaRPr lang="zh-CN" altLang="en-US" sz="20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40000"/>
              </a:lnSpc>
            </a:pPr>
            <a:r>
              <a:rPr lang="en-US" altLang="zh-CN">
                <a:solidFill>
                  <a:srgbClr val="EA5519"/>
                </a:solidFill>
                <a:sym typeface="+mn-ea"/>
              </a:rPr>
              <a:t>length:</a:t>
            </a:r>
            <a:r>
              <a:rPr lang="zh-CN" altLang="en-US">
                <a:solidFill>
                  <a:srgbClr val="EA5519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表示字符串的长度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例如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  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var str = “how</a:t>
            </a:r>
            <a:r>
              <a:rPr lang="zh-CN" altLang="en-US">
                <a:solidFill>
                  <a:srgbClr val="EA5519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are</a:t>
            </a:r>
            <a:r>
              <a:rPr lang="zh-CN" altLang="en-US">
                <a:solidFill>
                  <a:srgbClr val="EA5519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you”;</a:t>
            </a:r>
            <a:endParaRPr lang="en-US" altLang="zh-CN">
              <a:solidFill>
                <a:srgbClr val="EA5519"/>
              </a:solidFill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rgbClr val="EA5519"/>
                </a:solidFill>
                <a:sym typeface="+mn-ea"/>
              </a:rPr>
              <a:t>                console.log(str.length);</a:t>
            </a:r>
            <a:endParaRPr lang="en-US" altLang="zh-CN">
              <a:solidFill>
                <a:srgbClr val="EA5519"/>
              </a:solidFill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EA5519"/>
                </a:solidFill>
                <a:sym typeface="+mn-ea"/>
              </a:rPr>
              <a:t>             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   console.log(str[0]); </a:t>
            </a:r>
            <a:r>
              <a:rPr lang="zh-CN" altLang="en-US">
                <a:solidFill>
                  <a:srgbClr val="EA5519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获取字符串中对应下标的字符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注意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: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ECMAScript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中的字符串是不可变的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;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 也就是说，字符串一旦创建，它们的值就不能改变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.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例如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 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var str = “</a:t>
            </a:r>
            <a:r>
              <a:rPr lang="zh-CN" altLang="en-US">
                <a:solidFill>
                  <a:srgbClr val="EA5519"/>
                </a:solidFill>
                <a:sym typeface="+mn-ea"/>
              </a:rPr>
              <a:t>亲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,</a:t>
            </a:r>
            <a:r>
              <a:rPr lang="zh-CN" altLang="en-US">
                <a:solidFill>
                  <a:srgbClr val="EA5519"/>
                </a:solidFill>
                <a:sym typeface="+mn-ea"/>
              </a:rPr>
              <a:t>包邮哦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”;</a:t>
            </a:r>
            <a:endParaRPr lang="en-US" altLang="zh-CN">
              <a:solidFill>
                <a:srgbClr val="EA5519"/>
              </a:solidFill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rgbClr val="EA5519"/>
                </a:solidFill>
                <a:sym typeface="+mn-ea"/>
              </a:rPr>
              <a:t>       </a:t>
            </a:r>
            <a:r>
              <a:rPr lang="zh-CN" altLang="en-US">
                <a:solidFill>
                  <a:srgbClr val="EA5519"/>
                </a:solidFill>
                <a:sym typeface="+mn-ea"/>
              </a:rPr>
              <a:t>        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str[0] = “</a:t>
            </a:r>
            <a:r>
              <a:rPr lang="zh-CN" altLang="en-US">
                <a:solidFill>
                  <a:srgbClr val="EA5519"/>
                </a:solidFill>
                <a:sym typeface="+mn-ea"/>
              </a:rPr>
              <a:t>唉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”;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 //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不会改变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如果要改变某个变量保存的字符串，首先要销毁原来的字符串，然后再用另一个包含新值的字符串填充该变量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742950" lvl="1" indent="-285750" eaLnBrk="0" fontAlgn="auto" hangingPunct="0">
              <a:lnSpc>
                <a:spcPct val="140000"/>
              </a:lnSpc>
            </a:pPr>
            <a:r>
              <a:rPr lang="en-US" altLang="zh-CN">
                <a:solidFill>
                  <a:srgbClr val="EA5519"/>
                </a:solidFill>
                <a:sym typeface="+mn-ea"/>
              </a:rPr>
              <a:t>var str =  “Hello”;</a:t>
            </a:r>
            <a:endParaRPr lang="en-US" altLang="zh-CN">
              <a:solidFill>
                <a:srgbClr val="EA5519"/>
              </a:solidFill>
              <a:sym typeface="+mn-ea"/>
            </a:endParaRPr>
          </a:p>
          <a:p>
            <a:pPr marL="742950" lvl="1" indent="-285750" eaLnBrk="0" fontAlgn="auto" hangingPunct="0">
              <a:lnSpc>
                <a:spcPct val="140000"/>
              </a:lnSpc>
            </a:pPr>
            <a:r>
              <a:rPr lang="en-US" altLang="zh-CN">
                <a:solidFill>
                  <a:srgbClr val="EA5519"/>
                </a:solidFill>
                <a:sym typeface="+mn-ea"/>
              </a:rPr>
              <a:t>str = str+” world!”;</a:t>
            </a:r>
            <a:endParaRPr lang="en-US" altLang="zh-CN">
              <a:solidFill>
                <a:srgbClr val="EA5519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字符串的属性和方法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7078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sym typeface="+mn-ea"/>
              </a:rPr>
              <a:t>字符串的方法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sz="2000">
                <a:solidFill>
                  <a:schemeClr val="bg1"/>
                </a:solidFill>
                <a:sym typeface="+mn-ea"/>
              </a:rPr>
              <a:t>函数</a:t>
            </a:r>
            <a:r>
              <a:rPr lang="en-US" altLang="zh-CN" sz="2000">
                <a:solidFill>
                  <a:schemeClr val="bg1"/>
                </a:solidFill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sym typeface="+mn-ea"/>
              </a:rPr>
              <a:t>str.charAt(3)</a:t>
            </a:r>
            <a:r>
              <a:rPr lang="zh-CN" altLang="en-US">
                <a:solidFill>
                  <a:srgbClr val="EA5519"/>
                </a:solidFill>
                <a:sym typeface="+mn-ea"/>
              </a:rPr>
              <a:t>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获取下标为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的字符</a:t>
            </a:r>
            <a:endParaRPr lang="zh-CN" altLang="zh-CN">
              <a:solidFill>
                <a:schemeClr val="bg1"/>
              </a:solidFill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</a:pPr>
            <a:endParaRPr lang="zh-CN" altLang="zh-CN">
              <a:solidFill>
                <a:schemeClr val="bg1"/>
              </a:solidFill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sym typeface="+mn-ea"/>
              </a:rPr>
              <a:t>str.charCodeAt(3)</a:t>
            </a:r>
            <a:r>
              <a:rPr lang="zh-CN" altLang="en-US">
                <a:solidFill>
                  <a:srgbClr val="EA5519"/>
                </a:solidFill>
                <a:sym typeface="+mn-ea"/>
              </a:rPr>
              <a:t>：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获取下标为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的字符的编码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(ASCII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</a:pPr>
            <a:r>
              <a:rPr lang="en-US" altLang="zh-CN">
                <a:solidFill>
                  <a:srgbClr val="EA5519"/>
                </a:solidFill>
                <a:sym typeface="+mn-ea"/>
              </a:rPr>
              <a:t>String.fromCharCode(94);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 ASCII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编码转换成字符</a:t>
            </a:r>
            <a:endParaRPr lang="zh-CN" altLang="zh-CN">
              <a:solidFill>
                <a:schemeClr val="bg1"/>
              </a:solidFill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  该方法是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String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的静态方法，所以用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String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调用，       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  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  如：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var str = String.fromCharCode(98,99);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//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可传入多个参数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sym typeface="+mn-ea"/>
            </a:endParaRPr>
          </a:p>
          <a:p>
            <a:pPr marL="0" lvl="1" indent="0"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ASCII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American Standard Code for Information Interchange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，美国标准信息交换代码） 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字符串的属性和方法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rgbClr val="EA5519"/>
                </a:solidFill>
                <a:sym typeface="Arial" panose="020B0604020202020204" pitchFamily="34" charset="0"/>
              </a:rPr>
              <a:t>str.concat(); </a:t>
            </a:r>
            <a:r>
              <a:rPr lang="en-US" altLang="zh-CN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连接字符串</a:t>
            </a:r>
            <a:endParaRPr lang="zh-CN" altLang="en-US">
              <a:solidFill>
                <a:schemeClr val="bg1"/>
              </a:solidFill>
              <a:sym typeface="Arial" panose="020B0604020202020204" pitchFamily="34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    例如</a:t>
            </a:r>
            <a:r>
              <a:rPr lang="en-US" altLang="zh-CN">
                <a:solidFill>
                  <a:schemeClr val="bg1"/>
                </a:solidFill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zh-CN" altLang="en-US">
                <a:solidFill>
                  <a:srgbClr val="EA5519"/>
                </a:solidFill>
                <a:sym typeface="Arial" panose="020B0604020202020204" pitchFamily="34" charset="0"/>
              </a:rPr>
              <a:t>var str1 = “hello”;</a:t>
            </a:r>
            <a:endParaRPr lang="zh-CN" altLang="en-US">
              <a:solidFill>
                <a:srgbClr val="EA5519"/>
              </a:solidFill>
              <a:sym typeface="Arial" panose="020B0604020202020204" pitchFamily="34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>
                <a:solidFill>
                  <a:srgbClr val="EA5519"/>
                </a:solidFill>
                <a:sym typeface="Arial" panose="020B0604020202020204" pitchFamily="34" charset="0"/>
              </a:rPr>
              <a:t>             var str2 = str1.concat(“ world”);</a:t>
            </a:r>
            <a:endParaRPr lang="zh-CN" altLang="en-US">
              <a:solidFill>
                <a:srgbClr val="EA5519"/>
              </a:solidFill>
              <a:sym typeface="Arial" panose="020B0604020202020204" pitchFamily="34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zh-CN" altLang="en-US">
              <a:solidFill>
                <a:srgbClr val="EA5519"/>
              </a:solidFill>
              <a:sym typeface="Arial" panose="020B0604020202020204" pitchFamily="34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字</a:t>
            </a:r>
            <a:r>
              <a:rPr lang="zh-CN" altLang="zh-CN">
                <a:solidFill>
                  <a:schemeClr val="bg1"/>
                </a:solidFill>
                <a:sym typeface="Arial" panose="020B0604020202020204" pitchFamily="34" charset="0"/>
              </a:rPr>
              <a:t>符串的查找方法</a:t>
            </a:r>
            <a:endParaRPr lang="zh-CN" altLang="zh-CN">
              <a:solidFill>
                <a:schemeClr val="bg1"/>
              </a:solidFill>
              <a:sym typeface="Arial" panose="020B0604020202020204" pitchFamily="34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rgbClr val="EA5519"/>
                </a:solidFill>
                <a:sym typeface="+mn-ea"/>
              </a:rPr>
              <a:t>str.indexOf(“abc”);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查找字符串第一次出现的位置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sym typeface="宋体" panose="02010600030101010101" pitchFamily="2" charset="-122"/>
              </a:rPr>
              <a:t>如果没找到则返回</a:t>
            </a:r>
            <a:r>
              <a:rPr lang="en-US" altLang="zh-CN">
                <a:solidFill>
                  <a:schemeClr val="bg1"/>
                </a:solidFill>
                <a:sym typeface="宋体" panose="02010600030101010101" pitchFamily="2" charset="-122"/>
              </a:rPr>
              <a:t>-1</a:t>
            </a:r>
            <a:endParaRPr lang="en-US" altLang="zh-CN">
              <a:solidFill>
                <a:schemeClr val="bg1"/>
              </a:solidFill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    例如</a:t>
            </a:r>
            <a:r>
              <a:rPr lang="en-US" altLang="zh-CN">
                <a:solidFill>
                  <a:schemeClr val="bg1"/>
                </a:solidFill>
                <a:sym typeface="Arial" panose="020B0604020202020204" pitchFamily="34" charset="0"/>
              </a:rPr>
              <a:t>: </a:t>
            </a: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 </a:t>
            </a:r>
            <a:r>
              <a:rPr lang="zh-CN" altLang="zh-CN">
                <a:solidFill>
                  <a:srgbClr val="EA5519"/>
                </a:solidFill>
                <a:sym typeface="+mn-ea"/>
              </a:rPr>
              <a:t>var str = “abcdabcd”;</a:t>
            </a:r>
            <a:endParaRPr lang="zh-CN" altLang="zh-CN">
              <a:solidFill>
                <a:srgbClr val="EA5519"/>
              </a:solidFill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>
                <a:solidFill>
                  <a:srgbClr val="EA5519"/>
                </a:solidFill>
                <a:sym typeface="+mn-ea"/>
              </a:rPr>
              <a:t>              </a:t>
            </a:r>
            <a:r>
              <a:rPr lang="zh-CN" altLang="zh-CN">
                <a:solidFill>
                  <a:srgbClr val="EA5519"/>
                </a:solidFill>
                <a:sym typeface="+mn-ea"/>
              </a:rPr>
              <a:t>var subStr = “bcd”;</a:t>
            </a:r>
            <a:endParaRPr lang="zh-CN" altLang="zh-CN">
              <a:solidFill>
                <a:srgbClr val="EA5519"/>
              </a:solidFill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>
                <a:solidFill>
                  <a:srgbClr val="EA5519"/>
                </a:solidFill>
                <a:sym typeface="+mn-ea"/>
              </a:rPr>
              <a:t>              </a:t>
            </a:r>
            <a:r>
              <a:rPr lang="zh-CN" altLang="zh-CN">
                <a:solidFill>
                  <a:srgbClr val="EA5519"/>
                </a:solidFill>
                <a:sym typeface="+mn-ea"/>
              </a:rPr>
              <a:t>var index = str.indexOf(subStr); </a:t>
            </a:r>
            <a:endParaRPr lang="zh-CN" altLang="zh-CN">
              <a:solidFill>
                <a:srgbClr val="EA5519"/>
              </a:solidFill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zh-CN" altLang="zh-CN">
              <a:solidFill>
                <a:srgbClr val="EA5519"/>
              </a:solidFill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>
                <a:solidFill>
                  <a:srgbClr val="EA5519"/>
                </a:solidFill>
                <a:sym typeface="+mn-ea"/>
              </a:rPr>
              <a:t>str.lastIndexOf(“abc”);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查找字符串最后一次出现的位置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, 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如果没找到则返回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-1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>
                <a:solidFill>
                  <a:schemeClr val="bg1"/>
                </a:solidFill>
                <a:sym typeface="Arial" panose="020B0604020202020204" pitchFamily="34" charset="0"/>
              </a:rPr>
              <a:t>    例如</a:t>
            </a:r>
            <a:r>
              <a:rPr lang="en-US" altLang="zh-CN">
                <a:solidFill>
                  <a:schemeClr val="bg1"/>
                </a:solidFill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sym typeface="+mn-ea"/>
              </a:rPr>
              <a:t>var index = str.lastIndexOf(“abc”);</a:t>
            </a:r>
            <a:endParaRPr lang="en-US" altLang="zh-CN">
              <a:solidFill>
                <a:srgbClr val="EA5519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字符串的属性和方法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939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sym typeface="+mn-ea"/>
              </a:rPr>
              <a:t>str.search();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正则匹配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(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返回第一次出现的位置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例如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zh-CN">
                <a:solidFill>
                  <a:srgbClr val="EA5519"/>
                </a:solidFill>
                <a:sym typeface="+mn-ea"/>
              </a:rPr>
              <a:t>var str = “</a:t>
            </a:r>
            <a:r>
              <a:rPr lang="en-US" altLang="en-US">
                <a:solidFill>
                  <a:srgbClr val="EA5519"/>
                </a:solidFill>
                <a:sym typeface="+mn-ea"/>
              </a:rPr>
              <a:t>A</a:t>
            </a:r>
            <a:r>
              <a:rPr lang="zh-CN" altLang="zh-CN">
                <a:solidFill>
                  <a:srgbClr val="EA5519"/>
                </a:solidFill>
                <a:sym typeface="+mn-ea"/>
              </a:rPr>
              <a:t>bcdabcd”;</a:t>
            </a:r>
            <a:endParaRPr lang="zh-CN" altLang="zh-CN">
              <a:solidFill>
                <a:srgbClr val="EA5519"/>
              </a:solidFill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600"/>
              </a:spcAft>
            </a:pPr>
            <a:r>
              <a:rPr lang="zh-CN" altLang="en-US">
                <a:solidFill>
                  <a:srgbClr val="EA5519"/>
                </a:solidFill>
                <a:sym typeface="+mn-ea"/>
              </a:rPr>
              <a:t>          </a:t>
            </a:r>
            <a:r>
              <a:rPr lang="zh-CN" altLang="zh-CN">
                <a:solidFill>
                  <a:srgbClr val="EA5519"/>
                </a:solidFill>
                <a:sym typeface="+mn-ea"/>
              </a:rPr>
              <a:t>var index = str.search(/abc/</a:t>
            </a:r>
            <a:r>
              <a:rPr lang="en-US" altLang="en-US">
                <a:solidFill>
                  <a:srgbClr val="EA5519"/>
                </a:solidFill>
                <a:sym typeface="+mn-ea"/>
              </a:rPr>
              <a:t>gi</a:t>
            </a:r>
            <a:r>
              <a:rPr lang="zh-CN" altLang="zh-CN">
                <a:solidFill>
                  <a:srgbClr val="EA5519"/>
                </a:solidFill>
                <a:sym typeface="+mn-ea"/>
              </a:rPr>
              <a:t>);</a:t>
            </a:r>
            <a:endParaRPr lang="zh-CN" altLang="zh-CN">
              <a:solidFill>
                <a:srgbClr val="EA5519"/>
              </a:solidFill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sym typeface="宋体" panose="02010600030101010101" pitchFamily="2" charset="-122"/>
              </a:rPr>
              <a:t>          注</a:t>
            </a:r>
            <a:r>
              <a:rPr lang="en-US" altLang="zh-CN">
                <a:solidFill>
                  <a:schemeClr val="bg1"/>
                </a:solidFill>
                <a:sym typeface="宋体" panose="02010600030101010101" pitchFamily="2" charset="-122"/>
              </a:rPr>
              <a:t>: g</a:t>
            </a:r>
            <a:r>
              <a:rPr lang="zh-CN" altLang="zh-CN">
                <a:solidFill>
                  <a:schemeClr val="bg1"/>
                </a:solidFill>
                <a:sym typeface="宋体" panose="02010600030101010101" pitchFamily="2" charset="-122"/>
              </a:rPr>
              <a:t>表示进行全局匹配，</a:t>
            </a:r>
            <a:r>
              <a:rPr lang="en-US" altLang="zh-CN">
                <a:solidFill>
                  <a:schemeClr val="bg1"/>
                </a:solidFill>
                <a:sym typeface="宋体" panose="02010600030101010101" pitchFamily="2" charset="-122"/>
              </a:rPr>
              <a:t>i</a:t>
            </a:r>
            <a:r>
              <a:rPr lang="zh-CN" altLang="zh-CN">
                <a:solidFill>
                  <a:schemeClr val="bg1"/>
                </a:solidFill>
                <a:sym typeface="宋体" panose="02010600030101010101" pitchFamily="2" charset="-122"/>
              </a:rPr>
              <a:t>表示匹配的时候忽略大小写</a:t>
            </a:r>
            <a:endParaRPr lang="zh-CN" altLang="zh-CN">
              <a:solidFill>
                <a:schemeClr val="bg1"/>
              </a:solidFill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Aft>
                <a:spcPts val="600"/>
              </a:spcAft>
            </a:pPr>
            <a:endParaRPr lang="zh-CN" altLang="zh-CN">
              <a:solidFill>
                <a:schemeClr val="bg1"/>
              </a:solidFill>
              <a:sym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sym typeface="+mn-ea"/>
              </a:rPr>
              <a:t>str.replace();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替换字符串</a:t>
            </a:r>
            <a:endParaRPr lang="zh-CN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600"/>
              </a:spcAft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    例如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zh-CN">
                <a:solidFill>
                  <a:srgbClr val="EA5519"/>
                </a:solidFill>
                <a:sym typeface="+mn-ea"/>
              </a:rPr>
              <a:t>var str = “how are Are are you!”;</a:t>
            </a:r>
            <a:endParaRPr lang="zh-CN" altLang="zh-CN">
              <a:solidFill>
                <a:srgbClr val="EA5519"/>
              </a:solidFill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600"/>
              </a:spcAft>
            </a:pPr>
            <a:r>
              <a:rPr lang="zh-CN" altLang="en-US">
                <a:solidFill>
                  <a:srgbClr val="EA5519"/>
                </a:solidFill>
                <a:sym typeface="+mn-ea"/>
              </a:rPr>
              <a:t>          </a:t>
            </a:r>
            <a:r>
              <a:rPr lang="zh-CN" altLang="zh-CN">
                <a:solidFill>
                  <a:srgbClr val="EA5519"/>
                </a:solidFill>
                <a:sym typeface="+mn-ea"/>
              </a:rPr>
              <a:t>var newStr = str.replace(“are”, “old are”);</a:t>
            </a:r>
            <a:endParaRPr lang="zh-CN" altLang="zh-CN">
              <a:solidFill>
                <a:srgbClr val="EA5519"/>
              </a:solidFill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600"/>
              </a:spcAft>
            </a:pPr>
            <a:r>
              <a:rPr lang="zh-CN" altLang="zh-CN">
                <a:solidFill>
                  <a:schemeClr val="bg1"/>
                </a:solidFill>
                <a:sym typeface="+mn-ea"/>
              </a:rPr>
              <a:t>这里的替换只能执行一次，不能够进行全局匹配，如果需要全局匹配，则应使用正则表达式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>
                <a:solidFill>
                  <a:srgbClr val="EA5519"/>
                </a:solidFill>
                <a:sym typeface="+mn-ea"/>
              </a:rPr>
              <a:t>str.replace(/are/gi, "old are")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4475</Words>
  <Application>WPS 演示</Application>
  <PresentationFormat>自定义</PresentationFormat>
  <Paragraphs>257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Calibri</vt:lpstr>
      <vt:lpstr>Arial Unicode MS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tronke</cp:lastModifiedBy>
  <cp:revision>501</cp:revision>
  <dcterms:created xsi:type="dcterms:W3CDTF">2015-08-05T01:47:00Z</dcterms:created>
  <dcterms:modified xsi:type="dcterms:W3CDTF">2017-08-15T07:28:59Z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