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2"/>
  </p:handoutMasterIdLst>
  <p:sldIdLst>
    <p:sldId id="256" r:id="rId3"/>
    <p:sldId id="264" r:id="rId4"/>
    <p:sldId id="265" r:id="rId5"/>
    <p:sldId id="270" r:id="rId7"/>
    <p:sldId id="271" r:id="rId8"/>
    <p:sldId id="272" r:id="rId9"/>
    <p:sldId id="273" r:id="rId10"/>
    <p:sldId id="266" r:id="rId11"/>
    <p:sldId id="274" r:id="rId12"/>
    <p:sldId id="293" r:id="rId13"/>
    <p:sldId id="275" r:id="rId14"/>
    <p:sldId id="276" r:id="rId15"/>
    <p:sldId id="277" r:id="rId16"/>
    <p:sldId id="267" r:id="rId17"/>
    <p:sldId id="278" r:id="rId18"/>
    <p:sldId id="279" r:id="rId19"/>
    <p:sldId id="268" r:id="rId20"/>
    <p:sldId id="26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533" y="76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8BF84-A35A-45E8-9E20-4532E26FBB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z="1200" smtClean="0">
                <a:sym typeface="+mn-ea"/>
              </a:rPr>
              <a:t>Click to edit Master text style</a:t>
            </a:r>
            <a:endParaRPr lang="zh-CN" altLang="en-US" sz="1200" smtClean="0"/>
          </a:p>
          <a:p>
            <a:pPr lvl="1"/>
            <a:r>
              <a:rPr lang="zh-CN" altLang="en-US" sz="1200" smtClean="0">
                <a:sym typeface="+mn-ea"/>
              </a:rPr>
              <a:t>Second level</a:t>
            </a:r>
            <a:endParaRPr lang="zh-CN" altLang="en-US" sz="1200" smtClean="0"/>
          </a:p>
          <a:p>
            <a:pPr lvl="2"/>
            <a:r>
              <a:rPr lang="zh-CN" altLang="en-US" sz="1200" smtClean="0">
                <a:sym typeface="+mn-ea"/>
              </a:rPr>
              <a:t>Third level</a:t>
            </a:r>
            <a:endParaRPr lang="zh-CN" altLang="en-US" sz="1200" smtClean="0"/>
          </a:p>
          <a:p>
            <a:pPr lvl="3"/>
            <a:r>
              <a:rPr lang="zh-CN" altLang="en-US" sz="1200" smtClean="0">
                <a:sym typeface="+mn-ea"/>
              </a:rPr>
              <a:t>Fourth level</a:t>
            </a:r>
            <a:endParaRPr lang="zh-CN" altLang="en-US" sz="1200" smtClean="0"/>
          </a:p>
          <a:p>
            <a:pPr lvl="4"/>
            <a:r>
              <a:rPr lang="zh-CN" altLang="en-US" sz="1200" smtClean="0">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4D865-4D01-4FB4-B0E2-04B9A75A2A3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2711BBB-1695-42D8-9491-D28DC7CFDEA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E6532C-EE3F-40F0-86BE-983BA5E621D0}" type="slidenum">
              <a:rPr lang="zh-CN" altLang="en-US" smtClean="0"/>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838200" y="106045"/>
            <a:ext cx="10515600" cy="1325563"/>
          </a:xfrm>
        </p:spPr>
        <p:txBody>
          <a:bodyPr/>
          <a:lstStyle>
            <a:lvl1pPr algn="ctr">
              <a:defRPr b="1">
                <a:solidFill>
                  <a:srgbClr val="002F7F"/>
                </a:solidFill>
              </a:defRPr>
            </a:lvl1pPr>
          </a:lstStyle>
          <a:p>
            <a:r>
              <a:rPr lang="zh-CN" altLang="en-US" smtClean="0"/>
              <a:t>Click to edit Master title style</a:t>
            </a:r>
            <a:endParaRPr lang="zh-CN" altLang="en-US" smtClean="0"/>
          </a:p>
        </p:txBody>
      </p:sp>
      <p:cxnSp>
        <p:nvCxnSpPr>
          <p:cNvPr id="8" name="直接连接符 7"/>
          <p:cNvCxnSpPr/>
          <p:nvPr userDrawn="1"/>
        </p:nvCxnSpPr>
        <p:spPr>
          <a:xfrm>
            <a:off x="1539240" y="1097280"/>
            <a:ext cx="9113520" cy="0"/>
          </a:xfrm>
          <a:prstGeom prst="line">
            <a:avLst/>
          </a:prstGeom>
          <a:ln>
            <a:solidFill>
              <a:srgbClr val="002F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Click to edit Master title style</a:t>
            </a:r>
            <a:endParaRPr lang="zh-CN" altLang="en-US" smtClean="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11BBB-1695-42D8-9491-D28DC7CFDEA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6532C-EE3F-40F0-86BE-983BA5E621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文本框 2"/>
          <p:cNvSpPr txBox="1"/>
          <p:nvPr/>
        </p:nvSpPr>
        <p:spPr>
          <a:xfrm>
            <a:off x="1225550" y="718820"/>
            <a:ext cx="5362575" cy="829945"/>
          </a:xfrm>
          <a:prstGeom prst="rect">
            <a:avLst/>
          </a:prstGeom>
          <a:noFill/>
        </p:spPr>
        <p:txBody>
          <a:bodyPr wrap="none" rtlCol="0">
            <a:spAutoFit/>
            <a:scene3d>
              <a:camera prst="orthographicFront"/>
              <a:lightRig rig="threePt" dir="t"/>
            </a:scene3d>
          </a:bodyPr>
          <a:lstStyle/>
          <a:p>
            <a:pPr algn="l"/>
            <a:r>
              <a:rPr lang="en-US" altLang="zh-CN" sz="4800" b="1" dirty="0" smtClean="0">
                <a:ln w="6600">
                  <a:solidFill>
                    <a:schemeClr val="accent2"/>
                  </a:solidFill>
                  <a:prstDash val="solid"/>
                </a:ln>
                <a:solidFill>
                  <a:srgbClr val="FFFFFF"/>
                </a:solidFill>
                <a:effectLst>
                  <a:outerShdw dist="38100" dir="2700000" algn="tl" rotWithShape="0">
                    <a:schemeClr val="accent2"/>
                  </a:outerShdw>
                </a:effectLst>
              </a:rPr>
              <a:t>Li-Fi Technology </a:t>
            </a:r>
            <a:endParaRPr lang="en-US" altLang="zh-CN" sz="4800" b="1" dirty="0" smtClean="0">
              <a:ln w="6600">
                <a:solidFill>
                  <a:schemeClr val="accent2"/>
                </a:solidFill>
                <a:prstDash val="solid"/>
              </a:ln>
              <a:solidFill>
                <a:srgbClr val="FFFFFF"/>
              </a:solidFill>
              <a:effectLst>
                <a:outerShdw dist="38100" dir="2700000" algn="tl" rotWithShape="0">
                  <a:schemeClr val="accent2"/>
                </a:outerShdw>
              </a:effectLst>
            </a:endParaRPr>
          </a:p>
        </p:txBody>
      </p:sp>
      <p:cxnSp>
        <p:nvCxnSpPr>
          <p:cNvPr id="4" name="直接连接符 3"/>
          <p:cNvCxnSpPr/>
          <p:nvPr/>
        </p:nvCxnSpPr>
        <p:spPr>
          <a:xfrm>
            <a:off x="1225550" y="1548705"/>
            <a:ext cx="55168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890895" y="2181860"/>
            <a:ext cx="6207125" cy="3999865"/>
          </a:xfrm>
          <a:prstGeom prst="rect">
            <a:avLst/>
          </a:prstGeom>
          <a:noFill/>
        </p:spPr>
        <p:txBody>
          <a:bodyPr wrap="square" rtlCol="0">
            <a:spAutoFit/>
            <a:scene3d>
              <a:camera prst="orthographicFront"/>
              <a:lightRig rig="threePt" dir="t"/>
            </a:scene3d>
          </a:bodyPr>
          <a:lstStyle/>
          <a:p>
            <a:r>
              <a:rPr lang="en-US" altLang="zh-CN" sz="2800" dirty="0">
                <a:ln w="10160">
                  <a:solidFill>
                    <a:schemeClr val="accent5"/>
                  </a:solidFill>
                  <a:prstDash val="solid"/>
                </a:ln>
                <a:solidFill>
                  <a:srgbClr val="FFFFFF"/>
                </a:solidFill>
                <a:effectLst>
                  <a:outerShdw blurRad="38100" dist="22860" dir="5400000" algn="tl" rotWithShape="0">
                    <a:srgbClr val="000000">
                      <a:alpha val="30000"/>
                    </a:srgbClr>
                  </a:outerShdw>
                </a:effectLst>
              </a:rPr>
              <a:t>Presented By</a:t>
            </a:r>
            <a:endParaRPr lang="en-US" altLang="zh-CN" sz="28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US" altLang="zh-CN" sz="28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altLang="zh-CN" sz="2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 Yash Vardhan Mishra (1804350)</a:t>
            </a:r>
            <a:endParaRPr lang="en-US" altLang="zh-CN" sz="2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US" altLang="zh-CN" sz="2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2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Akash Pande (1804355)</a:t>
            </a:r>
            <a:endParaRPr lang="en-US" altLang="zh-CN" sz="2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US" altLang="zh-CN" sz="2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2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Anish Mahatha (1804357)</a:t>
            </a:r>
            <a:endParaRPr lang="en-US" altLang="zh-CN" sz="2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US" altLang="zh-CN" sz="2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2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                     Md.Farhan (1804388)</a:t>
            </a:r>
            <a:endParaRPr lang="en-US" altLang="zh-CN" sz="2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US" altLang="zh-CN" sz="2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2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Akanksha Singh (1804423)</a:t>
            </a:r>
            <a:endParaRPr lang="en-US"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endParaRPr lang="en-US"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365"/>
            <a:ext cx="10515600" cy="1325563"/>
          </a:xfrm>
        </p:spPr>
        <p:txBody>
          <a:bodyPr/>
          <a:lstStyle/>
          <a:p>
            <a:r>
              <a:rPr lang="en-US" altLang="id-ID" dirty="0"/>
              <a:t>Principle </a:t>
            </a:r>
            <a:endParaRPr lang="en-US" altLang="id-ID" dirty="0"/>
          </a:p>
        </p:txBody>
      </p:sp>
      <p:sp>
        <p:nvSpPr>
          <p:cNvPr id="39" name="Rectangles 1"/>
          <p:cNvSpPr/>
          <p:nvPr/>
        </p:nvSpPr>
        <p:spPr>
          <a:xfrm>
            <a:off x="5038090" y="1382395"/>
            <a:ext cx="2512060" cy="521970"/>
          </a:xfrm>
          <a:prstGeom prst="rect">
            <a:avLst/>
          </a:prstGeom>
          <a:solidFill>
            <a:srgbClr val="FBE5D6">
              <a:lumMod val="20000"/>
              <a:lumOff val="80000"/>
            </a:srgbClr>
          </a:solidFill>
          <a:ln w="12700" cap="flat" cmpd="sng" algn="ctr">
            <a:solidFill>
              <a:srgbClr val="41719C">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just"/>
            <a:r>
              <a:rPr lang="en-US" altLang="zh-CN" sz="2400" b="1" kern="100">
                <a:solidFill>
                  <a:srgbClr val="000000"/>
                </a:solidFill>
                <a:latin typeface="Calibri" panose="020F0502020204030204"/>
                <a:ea typeface="SimSun" panose="02010600030101010101" pitchFamily="2" charset="-122"/>
                <a:cs typeface="Times New Roman" panose="02020603050405020304"/>
                <a:sym typeface="Times New Roman" panose="02020603050405020304"/>
              </a:rPr>
              <a:t>   ANY SIGNAL</a:t>
            </a:r>
            <a:endParaRPr lang="en-US" altLang="zh-CN" sz="2400" b="1" kern="100">
              <a:solidFill>
                <a:srgbClr val="000000"/>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40" name="Down Arrow 4"/>
          <p:cNvSpPr/>
          <p:nvPr/>
        </p:nvSpPr>
        <p:spPr>
          <a:xfrm>
            <a:off x="6062980" y="1904365"/>
            <a:ext cx="269875" cy="1231265"/>
          </a:xfrm>
          <a:prstGeom prst="downArrow">
            <a:avLst/>
          </a:prstGeom>
          <a:solidFill>
            <a:srgbClr val="5B9BD5"/>
          </a:solidFill>
          <a:ln w="12700" cap="flat" cmpd="sng" algn="ctr">
            <a:solidFill>
              <a:srgbClr val="41719C">
                <a:shade val="50000"/>
              </a:srgbClr>
            </a:solidFill>
            <a:prstDash val="solid"/>
            <a:miter lim="800000"/>
          </a:ln>
          <a:effectLst/>
        </p:spPr>
      </p:sp>
      <p:sp>
        <p:nvSpPr>
          <p:cNvPr id="41" name="Rectangles 5"/>
          <p:cNvSpPr/>
          <p:nvPr/>
        </p:nvSpPr>
        <p:spPr>
          <a:xfrm>
            <a:off x="5038090" y="3194685"/>
            <a:ext cx="2446655" cy="467995"/>
          </a:xfrm>
          <a:prstGeom prst="rect">
            <a:avLst/>
          </a:prstGeom>
          <a:solidFill>
            <a:srgbClr val="F4B183">
              <a:lumMod val="60000"/>
              <a:lumOff val="40000"/>
            </a:srgbClr>
          </a:solidFill>
          <a:ln w="12700" cap="flat" cmpd="sng" algn="ctr">
            <a:solidFill>
              <a:srgbClr val="41719C">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100">
                <a:solidFill>
                  <a:srgbClr val="000000"/>
                </a:solidFill>
                <a:latin typeface="Calibri" panose="020F0502020204030204"/>
                <a:ea typeface="SimSun" panose="02010600030101010101" pitchFamily="2" charset="-122"/>
                <a:cs typeface="Times New Roman" panose="02020603050405020304"/>
                <a:sym typeface="Times New Roman" panose="02020603050405020304"/>
              </a:rPr>
              <a:t>LIFI SIGNAL</a:t>
            </a:r>
            <a:endParaRPr lang="en-US" altLang="zh-CN" sz="2800" b="1" kern="100">
              <a:solidFill>
                <a:srgbClr val="000000"/>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100" name="Text Box 99"/>
          <p:cNvSpPr txBox="1"/>
          <p:nvPr/>
        </p:nvSpPr>
        <p:spPr>
          <a:xfrm>
            <a:off x="6332855" y="2287270"/>
            <a:ext cx="2311400" cy="368300"/>
          </a:xfrm>
          <a:prstGeom prst="rect">
            <a:avLst/>
          </a:prstGeom>
          <a:noFill/>
          <a:ln w="9525">
            <a:noFill/>
          </a:ln>
        </p:spPr>
        <p:txBody>
          <a:bodyPr wrap="square">
            <a:spAutoFit/>
          </a:bodyPr>
          <a:p>
            <a:pPr marL="1428115" indent="-1428115"/>
            <a:r>
              <a:rPr lang="en-US" b="1">
                <a:solidFill>
                  <a:srgbClr val="000000"/>
                </a:solidFill>
                <a:latin typeface="Calibri" panose="020F0502020204030204" charset="0"/>
                <a:ea typeface="SimSun" panose="02010600030101010101" pitchFamily="2" charset="-122"/>
                <a:cs typeface="Times New Roman" panose="02020603050405020304" charset="0"/>
              </a:rPr>
              <a:t>By Using  Light</a:t>
            </a:r>
            <a:endParaRPr lang="en-US"/>
          </a:p>
        </p:txBody>
      </p:sp>
      <p:sp>
        <p:nvSpPr>
          <p:cNvPr id="42" name="Down Arrow 4"/>
          <p:cNvSpPr/>
          <p:nvPr/>
        </p:nvSpPr>
        <p:spPr>
          <a:xfrm>
            <a:off x="6062980" y="3744595"/>
            <a:ext cx="269875" cy="1231265"/>
          </a:xfrm>
          <a:prstGeom prst="downArrow">
            <a:avLst/>
          </a:prstGeom>
          <a:solidFill>
            <a:srgbClr val="5B9BD5"/>
          </a:solidFill>
          <a:ln w="12700" cap="flat" cmpd="sng" algn="ctr">
            <a:solidFill>
              <a:srgbClr val="41719C">
                <a:shade val="50000"/>
              </a:srgbClr>
            </a:solidFill>
            <a:prstDash val="solid"/>
            <a:miter lim="800000"/>
          </a:ln>
          <a:effectLst/>
        </p:spPr>
      </p:sp>
      <p:sp>
        <p:nvSpPr>
          <p:cNvPr id="43" name="Rectangles 7"/>
          <p:cNvSpPr/>
          <p:nvPr/>
        </p:nvSpPr>
        <p:spPr>
          <a:xfrm>
            <a:off x="5038090" y="5057775"/>
            <a:ext cx="2376170" cy="515620"/>
          </a:xfrm>
          <a:prstGeom prst="rect">
            <a:avLst/>
          </a:prstGeom>
          <a:solidFill>
            <a:srgbClr val="FBE5D6">
              <a:lumMod val="20000"/>
              <a:lumOff val="80000"/>
            </a:srgbClr>
          </a:solidFill>
          <a:ln w="12700" cap="flat" cmpd="sng" algn="ctr">
            <a:solidFill>
              <a:srgbClr val="41719C">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indent="114935" algn="just"/>
            <a:r>
              <a:rPr lang="en-US" altLang="zh-CN" sz="2000" b="1" kern="100">
                <a:solidFill>
                  <a:srgbClr val="000000"/>
                </a:solidFill>
                <a:latin typeface="Calibri" panose="020F0502020204030204"/>
                <a:ea typeface="SimSun" panose="02010600030101010101" pitchFamily="2" charset="-122"/>
                <a:cs typeface="Times New Roman" panose="02020603050405020304"/>
                <a:sym typeface="Times New Roman" panose="02020603050405020304"/>
              </a:rPr>
              <a:t>RECEIVING SIGNAL</a:t>
            </a:r>
            <a:endParaRPr lang="en-US" altLang="zh-CN" sz="2000" kern="100">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44" name="Text Box 43"/>
          <p:cNvSpPr txBox="1"/>
          <p:nvPr/>
        </p:nvSpPr>
        <p:spPr>
          <a:xfrm>
            <a:off x="6332855" y="4107815"/>
            <a:ext cx="3426460" cy="368300"/>
          </a:xfrm>
          <a:prstGeom prst="rect">
            <a:avLst/>
          </a:prstGeom>
          <a:noFill/>
          <a:ln w="9525">
            <a:noFill/>
          </a:ln>
        </p:spPr>
        <p:txBody>
          <a:bodyPr wrap="square">
            <a:spAutoFit/>
          </a:bodyPr>
          <a:p>
            <a:pPr marL="1428115" indent="-1428115"/>
            <a:r>
              <a:rPr lang="en-US" b="1">
                <a:solidFill>
                  <a:srgbClr val="000000"/>
                </a:solidFill>
                <a:latin typeface="Calibri" panose="020F0502020204030204" charset="0"/>
                <a:ea typeface="SimSun" panose="02010600030101010101" pitchFamily="2" charset="-122"/>
                <a:cs typeface="Times New Roman" panose="02020603050405020304" charset="0"/>
              </a:rPr>
              <a:t>By Using  Solar Panel Or Sensors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sym typeface="+mn-ea"/>
              </a:rPr>
              <a:t>Diagram</a:t>
            </a:r>
            <a:endParaRPr lang="id-ID" dirty="0"/>
          </a:p>
        </p:txBody>
      </p:sp>
      <p:sp>
        <p:nvSpPr>
          <p:cNvPr id="40" name="Content Placeholder 19"/>
          <p:cNvSpPr txBox="1"/>
          <p:nvPr/>
        </p:nvSpPr>
        <p:spPr>
          <a:xfrm>
            <a:off x="2383790" y="6047105"/>
            <a:ext cx="7485380" cy="542925"/>
          </a:xfrm>
          <a:prstGeom prst="rect">
            <a:avLst/>
          </a:prstGeom>
        </p:spPr>
        <p:txBody>
          <a:bodyPr vert="horz" lIns="91440" tIns="45720" rIns="91440" bIns="45720" rtlCol="0">
            <a:no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id-ID" b="1" dirty="0">
                <a:latin typeface="+mj-lt"/>
                <a:sym typeface="+mn-ea"/>
              </a:rPr>
              <a:t>Connection Of Li-Fi in Different devices</a:t>
            </a:r>
            <a:endParaRPr lang="en-US" altLang="id-ID" b="1" dirty="0">
              <a:latin typeface="+mj-lt"/>
            </a:endParaRPr>
          </a:p>
          <a:p>
            <a:pPr marL="0" indent="0" algn="ctr">
              <a:buNone/>
            </a:pPr>
            <a:endParaRPr lang="en-US" altLang="id-ID" b="1" dirty="0">
              <a:solidFill>
                <a:schemeClr val="tx1"/>
              </a:solidFill>
              <a:effectLst>
                <a:outerShdw blurRad="38100" dist="19050" dir="2700000" algn="tl" rotWithShape="0">
                  <a:schemeClr val="dk1">
                    <a:alpha val="40000"/>
                  </a:schemeClr>
                </a:outerShdw>
              </a:effectLst>
            </a:endParaRPr>
          </a:p>
        </p:txBody>
      </p:sp>
      <p:pic>
        <p:nvPicPr>
          <p:cNvPr id="11" name="Picture 10" descr="Picture-1-1024x777"/>
          <p:cNvPicPr>
            <a:picLocks noChangeAspect="1"/>
          </p:cNvPicPr>
          <p:nvPr/>
        </p:nvPicPr>
        <p:blipFill>
          <a:blip r:embed="rId1"/>
          <a:stretch>
            <a:fillRect/>
          </a:stretch>
        </p:blipFill>
        <p:spPr>
          <a:xfrm>
            <a:off x="1969770" y="1252220"/>
            <a:ext cx="8090535" cy="4683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d-ID" dirty="0">
                <a:sym typeface="+mn-ea"/>
              </a:rPr>
              <a:t>USES OF Li-Fi</a:t>
            </a:r>
            <a:endParaRPr lang="id-ID" dirty="0"/>
          </a:p>
        </p:txBody>
      </p:sp>
      <p:grpSp>
        <p:nvGrpSpPr>
          <p:cNvPr id="22" name="Group 21"/>
          <p:cNvGrpSpPr/>
          <p:nvPr/>
        </p:nvGrpSpPr>
        <p:grpSpPr>
          <a:xfrm>
            <a:off x="3528386" y="2442277"/>
            <a:ext cx="1818423" cy="642964"/>
            <a:chOff x="3528386" y="2442277"/>
            <a:chExt cx="1818423" cy="642964"/>
          </a:xfrm>
        </p:grpSpPr>
        <p:sp>
          <p:nvSpPr>
            <p:cNvPr id="23" name="Freeform 22"/>
            <p:cNvSpPr/>
            <p:nvPr/>
          </p:nvSpPr>
          <p:spPr bwMode="auto">
            <a:xfrm>
              <a:off x="3528386" y="2442277"/>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p>
              <a:endParaRPr lang="id-ID">
                <a:latin typeface="+mj-lt"/>
              </a:endParaRPr>
            </a:p>
          </p:txBody>
        </p:sp>
        <p:sp>
          <p:nvSpPr>
            <p:cNvPr id="24" name="Freeform 23"/>
            <p:cNvSpPr/>
            <p:nvPr/>
          </p:nvSpPr>
          <p:spPr bwMode="auto">
            <a:xfrm>
              <a:off x="3528386" y="2442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p>
              <a:endParaRPr lang="id-ID">
                <a:latin typeface="+mj-lt"/>
              </a:endParaRPr>
            </a:p>
          </p:txBody>
        </p:sp>
      </p:grpSp>
      <p:sp>
        <p:nvSpPr>
          <p:cNvPr id="25" name="Freeform 24"/>
          <p:cNvSpPr/>
          <p:nvPr/>
        </p:nvSpPr>
        <p:spPr bwMode="auto">
          <a:xfrm>
            <a:off x="3655386" y="2569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sp>
        <p:nvSpPr>
          <p:cNvPr id="26" name="Freeform 25"/>
          <p:cNvSpPr/>
          <p:nvPr/>
        </p:nvSpPr>
        <p:spPr bwMode="auto">
          <a:xfrm>
            <a:off x="1525034" y="2306780"/>
            <a:ext cx="2019510" cy="787092"/>
          </a:xfrm>
          <a:custGeom>
            <a:avLst/>
            <a:gdLst>
              <a:gd name="T0" fmla="*/ 1777 w 2340"/>
              <a:gd name="T1" fmla="*/ 188 h 912"/>
              <a:gd name="T2" fmla="*/ 0 w 2340"/>
              <a:gd name="T3" fmla="*/ 0 h 912"/>
              <a:gd name="T4" fmla="*/ 0 w 2340"/>
              <a:gd name="T5" fmla="*/ 184 h 912"/>
              <a:gd name="T6" fmla="*/ 487 w 2340"/>
              <a:gd name="T7" fmla="*/ 550 h 912"/>
              <a:gd name="T8" fmla="*/ 0 w 2340"/>
              <a:gd name="T9" fmla="*/ 724 h 912"/>
              <a:gd name="T10" fmla="*/ 0 w 2340"/>
              <a:gd name="T11" fmla="*/ 912 h 912"/>
              <a:gd name="T12" fmla="*/ 1770 w 2340"/>
              <a:gd name="T13" fmla="*/ 912 h 912"/>
              <a:gd name="T14" fmla="*/ 2340 w 2340"/>
              <a:gd name="T15" fmla="*/ 548 h 912"/>
              <a:gd name="T16" fmla="*/ 2340 w 2340"/>
              <a:gd name="T17" fmla="*/ 364 h 912"/>
              <a:gd name="T18" fmla="*/ 1777 w 2340"/>
              <a:gd name="T19" fmla="*/ 1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0" h="912">
                <a:moveTo>
                  <a:pt x="1777" y="188"/>
                </a:moveTo>
                <a:lnTo>
                  <a:pt x="0" y="0"/>
                </a:lnTo>
                <a:lnTo>
                  <a:pt x="0" y="184"/>
                </a:lnTo>
                <a:lnTo>
                  <a:pt x="487" y="550"/>
                </a:lnTo>
                <a:lnTo>
                  <a:pt x="0" y="724"/>
                </a:lnTo>
                <a:lnTo>
                  <a:pt x="0" y="912"/>
                </a:lnTo>
                <a:lnTo>
                  <a:pt x="1770" y="912"/>
                </a:lnTo>
                <a:lnTo>
                  <a:pt x="2340" y="548"/>
                </a:lnTo>
                <a:lnTo>
                  <a:pt x="2340" y="364"/>
                </a:lnTo>
                <a:lnTo>
                  <a:pt x="1777"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grpSp>
        <p:nvGrpSpPr>
          <p:cNvPr id="27" name="Group 26"/>
          <p:cNvGrpSpPr/>
          <p:nvPr/>
        </p:nvGrpSpPr>
        <p:grpSpPr>
          <a:xfrm>
            <a:off x="1652034" y="2433780"/>
            <a:ext cx="2019510" cy="787092"/>
            <a:chOff x="1525034" y="4973782"/>
            <a:chExt cx="2019510" cy="787092"/>
          </a:xfrm>
          <a:effectLst>
            <a:outerShdw blurRad="50800" dist="38100" dir="5400000" algn="t" rotWithShape="0">
              <a:prstClr val="black">
                <a:alpha val="40000"/>
              </a:prstClr>
            </a:outerShdw>
          </a:effectLst>
        </p:grpSpPr>
        <p:sp>
          <p:nvSpPr>
            <p:cNvPr id="28" name="Freeform 27"/>
            <p:cNvSpPr/>
            <p:nvPr/>
          </p:nvSpPr>
          <p:spPr bwMode="auto">
            <a:xfrm>
              <a:off x="1525034" y="4973782"/>
              <a:ext cx="2019510" cy="787092"/>
            </a:xfrm>
            <a:custGeom>
              <a:avLst/>
              <a:gdLst>
                <a:gd name="T0" fmla="*/ 1777 w 2340"/>
                <a:gd name="T1" fmla="*/ 188 h 912"/>
                <a:gd name="T2" fmla="*/ 0 w 2340"/>
                <a:gd name="T3" fmla="*/ 0 h 912"/>
                <a:gd name="T4" fmla="*/ 0 w 2340"/>
                <a:gd name="T5" fmla="*/ 184 h 912"/>
                <a:gd name="T6" fmla="*/ 487 w 2340"/>
                <a:gd name="T7" fmla="*/ 550 h 912"/>
                <a:gd name="T8" fmla="*/ 0 w 2340"/>
                <a:gd name="T9" fmla="*/ 724 h 912"/>
                <a:gd name="T10" fmla="*/ 0 w 2340"/>
                <a:gd name="T11" fmla="*/ 912 h 912"/>
                <a:gd name="T12" fmla="*/ 1770 w 2340"/>
                <a:gd name="T13" fmla="*/ 912 h 912"/>
                <a:gd name="T14" fmla="*/ 2340 w 2340"/>
                <a:gd name="T15" fmla="*/ 548 h 912"/>
                <a:gd name="T16" fmla="*/ 2340 w 2340"/>
                <a:gd name="T17" fmla="*/ 364 h 912"/>
                <a:gd name="T18" fmla="*/ 1777 w 2340"/>
                <a:gd name="T19" fmla="*/ 1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0" h="912">
                  <a:moveTo>
                    <a:pt x="1777" y="188"/>
                  </a:moveTo>
                  <a:lnTo>
                    <a:pt x="0" y="0"/>
                  </a:lnTo>
                  <a:lnTo>
                    <a:pt x="0" y="184"/>
                  </a:lnTo>
                  <a:lnTo>
                    <a:pt x="487" y="550"/>
                  </a:lnTo>
                  <a:lnTo>
                    <a:pt x="0" y="724"/>
                  </a:lnTo>
                  <a:lnTo>
                    <a:pt x="0" y="912"/>
                  </a:lnTo>
                  <a:lnTo>
                    <a:pt x="1770" y="912"/>
                  </a:lnTo>
                  <a:lnTo>
                    <a:pt x="2340" y="548"/>
                  </a:lnTo>
                  <a:lnTo>
                    <a:pt x="2340" y="364"/>
                  </a:lnTo>
                  <a:lnTo>
                    <a:pt x="1777" y="188"/>
                  </a:lnTo>
                  <a:close/>
                </a:path>
              </a:pathLst>
            </a:custGeom>
            <a:solidFill>
              <a:schemeClr val="accent1">
                <a:lumMod val="75000"/>
              </a:schemeClr>
            </a:solidFill>
            <a:ln>
              <a:noFill/>
            </a:ln>
          </p:spPr>
          <p:txBody>
            <a:bodyPr vert="horz" wrap="square" lIns="91440" tIns="45720" rIns="91440" bIns="45720" numCol="1" anchor="t" anchorCtr="0" compatLnSpc="1"/>
            <a:p>
              <a:endParaRPr lang="id-ID">
                <a:latin typeface="+mj-lt"/>
              </a:endParaRPr>
            </a:p>
          </p:txBody>
        </p:sp>
        <p:sp>
          <p:nvSpPr>
            <p:cNvPr id="29" name="Freeform 28"/>
            <p:cNvSpPr/>
            <p:nvPr/>
          </p:nvSpPr>
          <p:spPr bwMode="auto">
            <a:xfrm>
              <a:off x="1525034" y="4973782"/>
              <a:ext cx="2019510" cy="624840"/>
            </a:xfrm>
            <a:custGeom>
              <a:avLst/>
              <a:gdLst>
                <a:gd name="T0" fmla="*/ 1768 w 2340"/>
                <a:gd name="T1" fmla="*/ 0 h 724"/>
                <a:gd name="T2" fmla="*/ 0 w 2340"/>
                <a:gd name="T3" fmla="*/ 0 h 724"/>
                <a:gd name="T4" fmla="*/ 480 w 2340"/>
                <a:gd name="T5" fmla="*/ 364 h 724"/>
                <a:gd name="T6" fmla="*/ 0 w 2340"/>
                <a:gd name="T7" fmla="*/ 724 h 724"/>
                <a:gd name="T8" fmla="*/ 1768 w 2340"/>
                <a:gd name="T9" fmla="*/ 724 h 724"/>
                <a:gd name="T10" fmla="*/ 2340 w 2340"/>
                <a:gd name="T11" fmla="*/ 364 h 724"/>
                <a:gd name="T12" fmla="*/ 1768 w 2340"/>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340" h="724">
                  <a:moveTo>
                    <a:pt x="1768" y="0"/>
                  </a:moveTo>
                  <a:lnTo>
                    <a:pt x="0" y="0"/>
                  </a:lnTo>
                  <a:lnTo>
                    <a:pt x="480" y="364"/>
                  </a:lnTo>
                  <a:lnTo>
                    <a:pt x="0" y="724"/>
                  </a:lnTo>
                  <a:lnTo>
                    <a:pt x="1768" y="724"/>
                  </a:lnTo>
                  <a:lnTo>
                    <a:pt x="2340" y="364"/>
                  </a:lnTo>
                  <a:lnTo>
                    <a:pt x="1768" y="0"/>
                  </a:lnTo>
                  <a:close/>
                </a:path>
              </a:pathLst>
            </a:custGeom>
            <a:solidFill>
              <a:schemeClr val="accent1"/>
            </a:solidFill>
            <a:ln>
              <a:noFill/>
            </a:ln>
          </p:spPr>
          <p:txBody>
            <a:bodyPr vert="horz" wrap="square" lIns="91440" tIns="45720" rIns="91440" bIns="45720" numCol="1" anchor="t" anchorCtr="0" compatLnSpc="1"/>
            <a:p>
              <a:endParaRPr lang="id-ID">
                <a:latin typeface="+mj-lt"/>
              </a:endParaRPr>
            </a:p>
          </p:txBody>
        </p:sp>
      </p:grpSp>
      <p:sp>
        <p:nvSpPr>
          <p:cNvPr id="30" name="Freeform 29"/>
          <p:cNvSpPr/>
          <p:nvPr/>
        </p:nvSpPr>
        <p:spPr bwMode="auto">
          <a:xfrm>
            <a:off x="1525034" y="2306780"/>
            <a:ext cx="2019510" cy="624840"/>
          </a:xfrm>
          <a:custGeom>
            <a:avLst/>
            <a:gdLst>
              <a:gd name="T0" fmla="*/ 1768 w 2340"/>
              <a:gd name="T1" fmla="*/ 0 h 724"/>
              <a:gd name="T2" fmla="*/ 0 w 2340"/>
              <a:gd name="T3" fmla="*/ 0 h 724"/>
              <a:gd name="T4" fmla="*/ 480 w 2340"/>
              <a:gd name="T5" fmla="*/ 364 h 724"/>
              <a:gd name="T6" fmla="*/ 0 w 2340"/>
              <a:gd name="T7" fmla="*/ 724 h 724"/>
              <a:gd name="T8" fmla="*/ 1768 w 2340"/>
              <a:gd name="T9" fmla="*/ 724 h 724"/>
              <a:gd name="T10" fmla="*/ 2340 w 2340"/>
              <a:gd name="T11" fmla="*/ 364 h 724"/>
              <a:gd name="T12" fmla="*/ 1768 w 2340"/>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340" h="724">
                <a:moveTo>
                  <a:pt x="1768" y="0"/>
                </a:moveTo>
                <a:lnTo>
                  <a:pt x="0" y="0"/>
                </a:lnTo>
                <a:lnTo>
                  <a:pt x="480" y="364"/>
                </a:lnTo>
                <a:lnTo>
                  <a:pt x="0" y="724"/>
                </a:lnTo>
                <a:lnTo>
                  <a:pt x="1768" y="724"/>
                </a:lnTo>
                <a:lnTo>
                  <a:pt x="2340" y="364"/>
                </a:lnTo>
                <a:lnTo>
                  <a:pt x="17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grpSp>
        <p:nvGrpSpPr>
          <p:cNvPr id="31" name="Group 30"/>
          <p:cNvGrpSpPr/>
          <p:nvPr/>
        </p:nvGrpSpPr>
        <p:grpSpPr>
          <a:xfrm>
            <a:off x="5279253" y="2442277"/>
            <a:ext cx="1818423" cy="642964"/>
            <a:chOff x="5279253" y="2442277"/>
            <a:chExt cx="1818423" cy="642964"/>
          </a:xfrm>
        </p:grpSpPr>
        <p:sp>
          <p:nvSpPr>
            <p:cNvPr id="32" name="Freeform 31"/>
            <p:cNvSpPr/>
            <p:nvPr/>
          </p:nvSpPr>
          <p:spPr bwMode="auto">
            <a:xfrm>
              <a:off x="5279253" y="2442277"/>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p>
              <a:endParaRPr lang="id-ID">
                <a:latin typeface="+mj-lt"/>
              </a:endParaRPr>
            </a:p>
          </p:txBody>
        </p:sp>
        <p:sp>
          <p:nvSpPr>
            <p:cNvPr id="33" name="Freeform 32"/>
            <p:cNvSpPr/>
            <p:nvPr/>
          </p:nvSpPr>
          <p:spPr bwMode="auto">
            <a:xfrm>
              <a:off x="5279253" y="2442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p>
              <a:endParaRPr lang="id-ID">
                <a:latin typeface="+mj-lt"/>
              </a:endParaRPr>
            </a:p>
          </p:txBody>
        </p:sp>
      </p:grpSp>
      <p:sp>
        <p:nvSpPr>
          <p:cNvPr id="34" name="Freeform 33"/>
          <p:cNvSpPr/>
          <p:nvPr/>
        </p:nvSpPr>
        <p:spPr bwMode="auto">
          <a:xfrm>
            <a:off x="5406253" y="2569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grpSp>
        <p:nvGrpSpPr>
          <p:cNvPr id="35" name="Group 34"/>
          <p:cNvGrpSpPr/>
          <p:nvPr/>
        </p:nvGrpSpPr>
        <p:grpSpPr>
          <a:xfrm>
            <a:off x="7097676" y="2442277"/>
            <a:ext cx="1818423" cy="642964"/>
            <a:chOff x="7097676" y="2442277"/>
            <a:chExt cx="1818423" cy="642964"/>
          </a:xfrm>
        </p:grpSpPr>
        <p:sp>
          <p:nvSpPr>
            <p:cNvPr id="36" name="Freeform 35"/>
            <p:cNvSpPr/>
            <p:nvPr/>
          </p:nvSpPr>
          <p:spPr bwMode="auto">
            <a:xfrm>
              <a:off x="7097676" y="2442277"/>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p>
              <a:endParaRPr lang="id-ID">
                <a:latin typeface="+mj-lt"/>
              </a:endParaRPr>
            </a:p>
          </p:txBody>
        </p:sp>
        <p:sp>
          <p:nvSpPr>
            <p:cNvPr id="37" name="Freeform 36"/>
            <p:cNvSpPr/>
            <p:nvPr/>
          </p:nvSpPr>
          <p:spPr bwMode="auto">
            <a:xfrm>
              <a:off x="7097676" y="2442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p>
              <a:endParaRPr lang="id-ID">
                <a:latin typeface="+mj-lt"/>
              </a:endParaRPr>
            </a:p>
          </p:txBody>
        </p:sp>
      </p:grpSp>
      <p:sp>
        <p:nvSpPr>
          <p:cNvPr id="38" name="Freeform 37"/>
          <p:cNvSpPr/>
          <p:nvPr/>
        </p:nvSpPr>
        <p:spPr bwMode="auto">
          <a:xfrm>
            <a:off x="7224676" y="2569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grpSp>
        <p:nvGrpSpPr>
          <p:cNvPr id="39" name="Group 38"/>
          <p:cNvGrpSpPr/>
          <p:nvPr/>
        </p:nvGrpSpPr>
        <p:grpSpPr>
          <a:xfrm>
            <a:off x="8848543" y="2442277"/>
            <a:ext cx="1818423" cy="642964"/>
            <a:chOff x="8848543" y="2442277"/>
            <a:chExt cx="1818423" cy="642964"/>
          </a:xfrm>
        </p:grpSpPr>
        <p:sp>
          <p:nvSpPr>
            <p:cNvPr id="40" name="Freeform 39"/>
            <p:cNvSpPr/>
            <p:nvPr/>
          </p:nvSpPr>
          <p:spPr bwMode="auto">
            <a:xfrm>
              <a:off x="8848543" y="2442277"/>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p>
              <a:endParaRPr lang="id-ID">
                <a:latin typeface="+mj-lt"/>
              </a:endParaRPr>
            </a:p>
          </p:txBody>
        </p:sp>
        <p:sp>
          <p:nvSpPr>
            <p:cNvPr id="41" name="Freeform 40"/>
            <p:cNvSpPr/>
            <p:nvPr/>
          </p:nvSpPr>
          <p:spPr bwMode="auto">
            <a:xfrm>
              <a:off x="8848543" y="2442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p>
              <a:endParaRPr lang="id-ID">
                <a:latin typeface="+mj-lt"/>
              </a:endParaRPr>
            </a:p>
          </p:txBody>
        </p:sp>
      </p:grpSp>
      <p:sp>
        <p:nvSpPr>
          <p:cNvPr id="42" name="Freeform 41"/>
          <p:cNvSpPr/>
          <p:nvPr/>
        </p:nvSpPr>
        <p:spPr bwMode="auto">
          <a:xfrm>
            <a:off x="8975543" y="2569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gn="ctr"/>
            <a:r>
              <a:rPr lang="en-US" altLang="id-ID" b="1" dirty="0">
                <a:solidFill>
                  <a:schemeClr val="bg1"/>
                </a:solidFill>
                <a:latin typeface="+mj-lt"/>
                <a:sym typeface="+mn-ea"/>
              </a:rPr>
              <a:t>Tablets</a:t>
            </a:r>
            <a:endParaRPr lang="id-ID">
              <a:latin typeface="+mj-lt"/>
            </a:endParaRPr>
          </a:p>
        </p:txBody>
      </p:sp>
      <p:sp>
        <p:nvSpPr>
          <p:cNvPr id="43" name="TextBox 27"/>
          <p:cNvSpPr txBox="1"/>
          <p:nvPr/>
        </p:nvSpPr>
        <p:spPr>
          <a:xfrm>
            <a:off x="1942042" y="2346845"/>
            <a:ext cx="1212850" cy="737235"/>
          </a:xfrm>
          <a:prstGeom prst="rect">
            <a:avLst/>
          </a:prstGeom>
          <a:noFill/>
        </p:spPr>
        <p:txBody>
          <a:bodyPr wrap="none" rtlCol="0">
            <a:spAutoFit/>
          </a:bodyPr>
          <a:p>
            <a:pPr algn="ctr"/>
            <a:r>
              <a:rPr lang="en-US" altLang="id-ID" sz="1400" b="1" dirty="0" smtClean="0">
                <a:solidFill>
                  <a:schemeClr val="bg1"/>
                </a:solidFill>
                <a:latin typeface="+mj-lt"/>
              </a:rPr>
              <a:t>Home</a:t>
            </a:r>
            <a:endParaRPr lang="en-US" altLang="id-ID" sz="1400" b="1" dirty="0" smtClean="0">
              <a:solidFill>
                <a:schemeClr val="bg1"/>
              </a:solidFill>
              <a:latin typeface="+mj-lt"/>
            </a:endParaRPr>
          </a:p>
          <a:p>
            <a:pPr algn="ctr"/>
            <a:r>
              <a:rPr lang="en-US" altLang="id-ID" sz="1400" b="1" dirty="0" smtClean="0">
                <a:solidFill>
                  <a:schemeClr val="bg1"/>
                </a:solidFill>
                <a:latin typeface="+mj-lt"/>
              </a:rPr>
              <a:t> Appliences</a:t>
            </a:r>
            <a:endParaRPr lang="id-ID" sz="1400" b="1" dirty="0" smtClean="0">
              <a:solidFill>
                <a:schemeClr val="bg1"/>
              </a:solidFill>
              <a:latin typeface="+mj-lt"/>
            </a:endParaRPr>
          </a:p>
          <a:p>
            <a:pPr algn="ctr"/>
            <a:endParaRPr lang="id-ID" sz="1400" b="1" dirty="0">
              <a:solidFill>
                <a:schemeClr val="bg1"/>
              </a:solidFill>
              <a:latin typeface="+mj-lt"/>
            </a:endParaRPr>
          </a:p>
        </p:txBody>
      </p:sp>
      <p:sp>
        <p:nvSpPr>
          <p:cNvPr id="44" name="TextBox 28"/>
          <p:cNvSpPr txBox="1"/>
          <p:nvPr/>
        </p:nvSpPr>
        <p:spPr>
          <a:xfrm>
            <a:off x="4040865" y="2545788"/>
            <a:ext cx="809625" cy="306705"/>
          </a:xfrm>
          <a:prstGeom prst="rect">
            <a:avLst/>
          </a:prstGeom>
          <a:noFill/>
        </p:spPr>
        <p:txBody>
          <a:bodyPr wrap="none" rtlCol="0">
            <a:spAutoFit/>
          </a:bodyPr>
          <a:p>
            <a:pPr algn="ctr"/>
            <a:r>
              <a:rPr lang="en-US" altLang="id-ID" sz="1400" b="1" dirty="0">
                <a:solidFill>
                  <a:schemeClr val="bg1"/>
                </a:solidFill>
                <a:latin typeface="+mj-lt"/>
              </a:rPr>
              <a:t>Mobile</a:t>
            </a:r>
            <a:endParaRPr lang="en-US" altLang="id-ID" sz="1400" b="1" dirty="0">
              <a:solidFill>
                <a:schemeClr val="bg1"/>
              </a:solidFill>
              <a:latin typeface="+mj-lt"/>
            </a:endParaRPr>
          </a:p>
        </p:txBody>
      </p:sp>
      <p:sp>
        <p:nvSpPr>
          <p:cNvPr id="45" name="TextBox 29"/>
          <p:cNvSpPr txBox="1"/>
          <p:nvPr/>
        </p:nvSpPr>
        <p:spPr>
          <a:xfrm>
            <a:off x="5725260" y="2545787"/>
            <a:ext cx="895985" cy="306705"/>
          </a:xfrm>
          <a:prstGeom prst="rect">
            <a:avLst/>
          </a:prstGeom>
          <a:noFill/>
        </p:spPr>
        <p:txBody>
          <a:bodyPr wrap="none" rtlCol="0">
            <a:spAutoFit/>
          </a:bodyPr>
          <a:p>
            <a:pPr algn="ctr"/>
            <a:r>
              <a:rPr lang="en-US" altLang="id-ID" sz="1400" b="1" dirty="0">
                <a:solidFill>
                  <a:schemeClr val="bg1"/>
                </a:solidFill>
                <a:latin typeface="+mj-lt"/>
              </a:rPr>
              <a:t>Laptops</a:t>
            </a:r>
            <a:endParaRPr lang="en-US" altLang="id-ID" sz="1400" b="1" dirty="0">
              <a:solidFill>
                <a:schemeClr val="bg1"/>
              </a:solidFill>
              <a:latin typeface="+mj-lt"/>
            </a:endParaRPr>
          </a:p>
        </p:txBody>
      </p:sp>
      <p:sp>
        <p:nvSpPr>
          <p:cNvPr id="46" name="TextBox 30"/>
          <p:cNvSpPr txBox="1"/>
          <p:nvPr/>
        </p:nvSpPr>
        <p:spPr>
          <a:xfrm>
            <a:off x="7564032" y="2542451"/>
            <a:ext cx="934720" cy="521970"/>
          </a:xfrm>
          <a:prstGeom prst="rect">
            <a:avLst/>
          </a:prstGeom>
          <a:noFill/>
        </p:spPr>
        <p:txBody>
          <a:bodyPr wrap="none" rtlCol="0">
            <a:spAutoFit/>
          </a:bodyPr>
          <a:p>
            <a:pPr algn="ctr"/>
            <a:r>
              <a:rPr lang="en-US" altLang="id-ID" sz="1400" b="1" dirty="0">
                <a:solidFill>
                  <a:schemeClr val="bg1"/>
                </a:solidFill>
                <a:latin typeface="+mj-lt"/>
              </a:rPr>
              <a:t>Gaming </a:t>
            </a:r>
            <a:endParaRPr lang="en-US" altLang="id-ID" sz="1400" b="1" dirty="0">
              <a:solidFill>
                <a:schemeClr val="bg1"/>
              </a:solidFill>
              <a:latin typeface="+mj-lt"/>
            </a:endParaRPr>
          </a:p>
          <a:p>
            <a:pPr algn="ctr"/>
            <a:r>
              <a:rPr lang="en-US" altLang="id-ID" sz="1400" b="1" dirty="0">
                <a:solidFill>
                  <a:schemeClr val="bg1"/>
                </a:solidFill>
                <a:latin typeface="+mj-lt"/>
              </a:rPr>
              <a:t>Console</a:t>
            </a:r>
            <a:endParaRPr lang="en-US" altLang="id-ID" sz="1400" b="1" dirty="0">
              <a:solidFill>
                <a:schemeClr val="bg1"/>
              </a:solidFill>
              <a:latin typeface="+mj-lt"/>
            </a:endParaRPr>
          </a:p>
        </p:txBody>
      </p:sp>
      <p:sp>
        <p:nvSpPr>
          <p:cNvPr id="47" name="TextBox 31"/>
          <p:cNvSpPr txBox="1"/>
          <p:nvPr/>
        </p:nvSpPr>
        <p:spPr>
          <a:xfrm>
            <a:off x="9350027" y="3795940"/>
            <a:ext cx="815340" cy="306705"/>
          </a:xfrm>
          <a:prstGeom prst="rect">
            <a:avLst/>
          </a:prstGeom>
          <a:noFill/>
        </p:spPr>
        <p:txBody>
          <a:bodyPr wrap="none" rtlCol="0">
            <a:spAutoFit/>
          </a:bodyPr>
          <a:p>
            <a:pPr algn="ctr"/>
            <a:r>
              <a:rPr lang="en-US" altLang="id-ID" sz="1400" b="1" dirty="0">
                <a:solidFill>
                  <a:schemeClr val="bg1"/>
                </a:solidFill>
                <a:latin typeface="+mj-lt"/>
              </a:rPr>
              <a:t>Tablets</a:t>
            </a:r>
            <a:endParaRPr lang="en-US" altLang="id-ID" sz="1400" b="1" dirty="0">
              <a:solidFill>
                <a:schemeClr val="bg1"/>
              </a:solidFill>
              <a:latin typeface="+mj-lt"/>
            </a:endParaRPr>
          </a:p>
        </p:txBody>
      </p:sp>
      <p:grpSp>
        <p:nvGrpSpPr>
          <p:cNvPr id="48" name="Group 47"/>
          <p:cNvGrpSpPr/>
          <p:nvPr/>
        </p:nvGrpSpPr>
        <p:grpSpPr>
          <a:xfrm>
            <a:off x="3553786" y="3640699"/>
            <a:ext cx="1818423" cy="642964"/>
            <a:chOff x="3553786" y="3640699"/>
            <a:chExt cx="1818423" cy="642964"/>
          </a:xfrm>
        </p:grpSpPr>
        <p:sp>
          <p:nvSpPr>
            <p:cNvPr id="49" name="Freeform 48"/>
            <p:cNvSpPr/>
            <p:nvPr/>
          </p:nvSpPr>
          <p:spPr bwMode="auto">
            <a:xfrm>
              <a:off x="3553786" y="3640699"/>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path>
              </a:pathLst>
            </a:custGeom>
            <a:solidFill>
              <a:schemeClr val="tx2">
                <a:lumMod val="75000"/>
              </a:schemeClr>
            </a:solidFill>
            <a:ln>
              <a:noFill/>
            </a:ln>
          </p:spPr>
          <p:txBody>
            <a:bodyPr vert="horz" wrap="square" lIns="91440" tIns="45720" rIns="91440" bIns="45720" numCol="1" anchor="t" anchorCtr="0" compatLnSpc="1"/>
            <a:p>
              <a:endParaRPr lang="id-ID">
                <a:latin typeface="+mj-lt"/>
              </a:endParaRPr>
            </a:p>
          </p:txBody>
        </p:sp>
        <p:sp>
          <p:nvSpPr>
            <p:cNvPr id="50" name="Freeform 49"/>
            <p:cNvSpPr/>
            <p:nvPr/>
          </p:nvSpPr>
          <p:spPr bwMode="auto">
            <a:xfrm>
              <a:off x="3553786" y="3640699"/>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p>
              <a:endParaRPr lang="id-ID">
                <a:latin typeface="+mj-lt"/>
              </a:endParaRPr>
            </a:p>
          </p:txBody>
        </p:sp>
      </p:grpSp>
      <p:sp>
        <p:nvSpPr>
          <p:cNvPr id="51" name="Freeform 50"/>
          <p:cNvSpPr/>
          <p:nvPr/>
        </p:nvSpPr>
        <p:spPr bwMode="auto">
          <a:xfrm>
            <a:off x="3680786" y="3767699"/>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sp>
        <p:nvSpPr>
          <p:cNvPr id="52" name="Freeform 51"/>
          <p:cNvSpPr/>
          <p:nvPr/>
        </p:nvSpPr>
        <p:spPr bwMode="auto">
          <a:xfrm>
            <a:off x="1550434" y="3505202"/>
            <a:ext cx="2019510" cy="787092"/>
          </a:xfrm>
          <a:custGeom>
            <a:avLst/>
            <a:gdLst>
              <a:gd name="T0" fmla="*/ 1777 w 2340"/>
              <a:gd name="T1" fmla="*/ 188 h 912"/>
              <a:gd name="T2" fmla="*/ 0 w 2340"/>
              <a:gd name="T3" fmla="*/ 0 h 912"/>
              <a:gd name="T4" fmla="*/ 0 w 2340"/>
              <a:gd name="T5" fmla="*/ 184 h 912"/>
              <a:gd name="T6" fmla="*/ 487 w 2340"/>
              <a:gd name="T7" fmla="*/ 550 h 912"/>
              <a:gd name="T8" fmla="*/ 0 w 2340"/>
              <a:gd name="T9" fmla="*/ 724 h 912"/>
              <a:gd name="T10" fmla="*/ 0 w 2340"/>
              <a:gd name="T11" fmla="*/ 912 h 912"/>
              <a:gd name="T12" fmla="*/ 1770 w 2340"/>
              <a:gd name="T13" fmla="*/ 912 h 912"/>
              <a:gd name="T14" fmla="*/ 2340 w 2340"/>
              <a:gd name="T15" fmla="*/ 548 h 912"/>
              <a:gd name="T16" fmla="*/ 2340 w 2340"/>
              <a:gd name="T17" fmla="*/ 364 h 912"/>
              <a:gd name="T18" fmla="*/ 1777 w 2340"/>
              <a:gd name="T19" fmla="*/ 1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0" h="912">
                <a:moveTo>
                  <a:pt x="1777" y="188"/>
                </a:moveTo>
                <a:lnTo>
                  <a:pt x="0" y="0"/>
                </a:lnTo>
                <a:lnTo>
                  <a:pt x="0" y="184"/>
                </a:lnTo>
                <a:lnTo>
                  <a:pt x="487" y="550"/>
                </a:lnTo>
                <a:lnTo>
                  <a:pt x="0" y="724"/>
                </a:lnTo>
                <a:lnTo>
                  <a:pt x="0" y="912"/>
                </a:lnTo>
                <a:lnTo>
                  <a:pt x="1770" y="912"/>
                </a:lnTo>
                <a:lnTo>
                  <a:pt x="2340" y="548"/>
                </a:lnTo>
                <a:lnTo>
                  <a:pt x="2340" y="364"/>
                </a:lnTo>
                <a:lnTo>
                  <a:pt x="1777"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grpSp>
        <p:nvGrpSpPr>
          <p:cNvPr id="53" name="Group 52"/>
          <p:cNvGrpSpPr/>
          <p:nvPr/>
        </p:nvGrpSpPr>
        <p:grpSpPr>
          <a:xfrm>
            <a:off x="1677434" y="3632202"/>
            <a:ext cx="2019510" cy="787092"/>
            <a:chOff x="1525034" y="4973782"/>
            <a:chExt cx="2019510" cy="787092"/>
          </a:xfrm>
          <a:effectLst>
            <a:outerShdw blurRad="50800" dist="38100" dir="5400000" algn="t" rotWithShape="0">
              <a:prstClr val="black">
                <a:alpha val="40000"/>
              </a:prstClr>
            </a:outerShdw>
          </a:effectLst>
        </p:grpSpPr>
        <p:sp>
          <p:nvSpPr>
            <p:cNvPr id="54" name="Freeform 53"/>
            <p:cNvSpPr/>
            <p:nvPr/>
          </p:nvSpPr>
          <p:spPr bwMode="auto">
            <a:xfrm>
              <a:off x="1525034" y="4973782"/>
              <a:ext cx="2019510" cy="787092"/>
            </a:xfrm>
            <a:custGeom>
              <a:avLst/>
              <a:gdLst>
                <a:gd name="T0" fmla="*/ 1777 w 2340"/>
                <a:gd name="T1" fmla="*/ 188 h 912"/>
                <a:gd name="T2" fmla="*/ 0 w 2340"/>
                <a:gd name="T3" fmla="*/ 0 h 912"/>
                <a:gd name="T4" fmla="*/ 0 w 2340"/>
                <a:gd name="T5" fmla="*/ 184 h 912"/>
                <a:gd name="T6" fmla="*/ 487 w 2340"/>
                <a:gd name="T7" fmla="*/ 550 h 912"/>
                <a:gd name="T8" fmla="*/ 0 w 2340"/>
                <a:gd name="T9" fmla="*/ 724 h 912"/>
                <a:gd name="T10" fmla="*/ 0 w 2340"/>
                <a:gd name="T11" fmla="*/ 912 h 912"/>
                <a:gd name="T12" fmla="*/ 1770 w 2340"/>
                <a:gd name="T13" fmla="*/ 912 h 912"/>
                <a:gd name="T14" fmla="*/ 2340 w 2340"/>
                <a:gd name="T15" fmla="*/ 548 h 912"/>
                <a:gd name="T16" fmla="*/ 2340 w 2340"/>
                <a:gd name="T17" fmla="*/ 364 h 912"/>
                <a:gd name="T18" fmla="*/ 1777 w 2340"/>
                <a:gd name="T19" fmla="*/ 1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0" h="912">
                  <a:moveTo>
                    <a:pt x="1777" y="188"/>
                  </a:moveTo>
                  <a:lnTo>
                    <a:pt x="0" y="0"/>
                  </a:lnTo>
                  <a:lnTo>
                    <a:pt x="0" y="184"/>
                  </a:lnTo>
                  <a:lnTo>
                    <a:pt x="487" y="550"/>
                  </a:lnTo>
                  <a:lnTo>
                    <a:pt x="0" y="724"/>
                  </a:lnTo>
                  <a:lnTo>
                    <a:pt x="0" y="912"/>
                  </a:lnTo>
                  <a:lnTo>
                    <a:pt x="1770" y="912"/>
                  </a:lnTo>
                  <a:lnTo>
                    <a:pt x="2340" y="548"/>
                  </a:lnTo>
                  <a:lnTo>
                    <a:pt x="2340" y="364"/>
                  </a:lnTo>
                  <a:lnTo>
                    <a:pt x="1777" y="188"/>
                  </a:lnTo>
                  <a:close/>
                </a:path>
              </a:pathLst>
            </a:custGeom>
            <a:solidFill>
              <a:schemeClr val="accent2">
                <a:lumMod val="75000"/>
              </a:schemeClr>
            </a:solidFill>
            <a:ln>
              <a:noFill/>
            </a:ln>
          </p:spPr>
          <p:txBody>
            <a:bodyPr vert="horz" wrap="square" lIns="91440" tIns="45720" rIns="91440" bIns="45720" numCol="1" anchor="t" anchorCtr="0" compatLnSpc="1"/>
            <a:p>
              <a:endParaRPr lang="id-ID">
                <a:latin typeface="+mj-lt"/>
              </a:endParaRPr>
            </a:p>
          </p:txBody>
        </p:sp>
        <p:sp>
          <p:nvSpPr>
            <p:cNvPr id="55" name="Freeform 54"/>
            <p:cNvSpPr/>
            <p:nvPr/>
          </p:nvSpPr>
          <p:spPr bwMode="auto">
            <a:xfrm>
              <a:off x="1525034" y="4973782"/>
              <a:ext cx="2019510" cy="624840"/>
            </a:xfrm>
            <a:custGeom>
              <a:avLst/>
              <a:gdLst>
                <a:gd name="T0" fmla="*/ 1768 w 2340"/>
                <a:gd name="T1" fmla="*/ 0 h 724"/>
                <a:gd name="T2" fmla="*/ 0 w 2340"/>
                <a:gd name="T3" fmla="*/ 0 h 724"/>
                <a:gd name="T4" fmla="*/ 480 w 2340"/>
                <a:gd name="T5" fmla="*/ 364 h 724"/>
                <a:gd name="T6" fmla="*/ 0 w 2340"/>
                <a:gd name="T7" fmla="*/ 724 h 724"/>
                <a:gd name="T8" fmla="*/ 1768 w 2340"/>
                <a:gd name="T9" fmla="*/ 724 h 724"/>
                <a:gd name="T10" fmla="*/ 2340 w 2340"/>
                <a:gd name="T11" fmla="*/ 364 h 724"/>
                <a:gd name="T12" fmla="*/ 1768 w 2340"/>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340" h="724">
                  <a:moveTo>
                    <a:pt x="1768" y="0"/>
                  </a:moveTo>
                  <a:lnTo>
                    <a:pt x="0" y="0"/>
                  </a:lnTo>
                  <a:lnTo>
                    <a:pt x="480" y="364"/>
                  </a:lnTo>
                  <a:lnTo>
                    <a:pt x="0" y="724"/>
                  </a:lnTo>
                  <a:lnTo>
                    <a:pt x="1768" y="724"/>
                  </a:lnTo>
                  <a:lnTo>
                    <a:pt x="2340" y="364"/>
                  </a:lnTo>
                  <a:lnTo>
                    <a:pt x="1768" y="0"/>
                  </a:lnTo>
                  <a:close/>
                </a:path>
              </a:pathLst>
            </a:custGeom>
            <a:solidFill>
              <a:schemeClr val="accent2"/>
            </a:solidFill>
            <a:ln>
              <a:noFill/>
            </a:ln>
          </p:spPr>
          <p:txBody>
            <a:bodyPr vert="horz" wrap="square" lIns="91440" tIns="45720" rIns="91440" bIns="45720" numCol="1" anchor="t" anchorCtr="0" compatLnSpc="1"/>
            <a:p>
              <a:endParaRPr lang="id-ID">
                <a:latin typeface="+mj-lt"/>
              </a:endParaRPr>
            </a:p>
          </p:txBody>
        </p:sp>
      </p:grpSp>
      <p:sp>
        <p:nvSpPr>
          <p:cNvPr id="56" name="Freeform 55"/>
          <p:cNvSpPr/>
          <p:nvPr/>
        </p:nvSpPr>
        <p:spPr bwMode="auto">
          <a:xfrm>
            <a:off x="1677434" y="3609977"/>
            <a:ext cx="2019510" cy="624840"/>
          </a:xfrm>
          <a:custGeom>
            <a:avLst/>
            <a:gdLst>
              <a:gd name="T0" fmla="*/ 1768 w 2340"/>
              <a:gd name="T1" fmla="*/ 0 h 724"/>
              <a:gd name="T2" fmla="*/ 0 w 2340"/>
              <a:gd name="T3" fmla="*/ 0 h 724"/>
              <a:gd name="T4" fmla="*/ 480 w 2340"/>
              <a:gd name="T5" fmla="*/ 364 h 724"/>
              <a:gd name="T6" fmla="*/ 0 w 2340"/>
              <a:gd name="T7" fmla="*/ 724 h 724"/>
              <a:gd name="T8" fmla="*/ 1768 w 2340"/>
              <a:gd name="T9" fmla="*/ 724 h 724"/>
              <a:gd name="T10" fmla="*/ 2340 w 2340"/>
              <a:gd name="T11" fmla="*/ 364 h 724"/>
              <a:gd name="T12" fmla="*/ 1768 w 2340"/>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340" h="724">
                <a:moveTo>
                  <a:pt x="1768" y="0"/>
                </a:moveTo>
                <a:lnTo>
                  <a:pt x="0" y="0"/>
                </a:lnTo>
                <a:lnTo>
                  <a:pt x="480" y="364"/>
                </a:lnTo>
                <a:lnTo>
                  <a:pt x="0" y="724"/>
                </a:lnTo>
                <a:lnTo>
                  <a:pt x="1768" y="724"/>
                </a:lnTo>
                <a:lnTo>
                  <a:pt x="2340" y="364"/>
                </a:lnTo>
                <a:lnTo>
                  <a:pt x="17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grpSp>
        <p:nvGrpSpPr>
          <p:cNvPr id="57" name="Group 56"/>
          <p:cNvGrpSpPr/>
          <p:nvPr/>
        </p:nvGrpSpPr>
        <p:grpSpPr>
          <a:xfrm>
            <a:off x="5304653" y="3640699"/>
            <a:ext cx="1818423" cy="642964"/>
            <a:chOff x="5304653" y="3640699"/>
            <a:chExt cx="1818423" cy="642964"/>
          </a:xfrm>
        </p:grpSpPr>
        <p:sp>
          <p:nvSpPr>
            <p:cNvPr id="58" name="Freeform 57"/>
            <p:cNvSpPr/>
            <p:nvPr/>
          </p:nvSpPr>
          <p:spPr bwMode="auto">
            <a:xfrm>
              <a:off x="5304653" y="3640699"/>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path>
              </a:pathLst>
            </a:custGeom>
            <a:solidFill>
              <a:schemeClr val="tx2">
                <a:lumMod val="75000"/>
              </a:schemeClr>
            </a:solidFill>
            <a:ln>
              <a:noFill/>
            </a:ln>
          </p:spPr>
          <p:txBody>
            <a:bodyPr vert="horz" wrap="square" lIns="91440" tIns="45720" rIns="91440" bIns="45720" numCol="1" anchor="t" anchorCtr="0" compatLnSpc="1"/>
            <a:p>
              <a:endParaRPr lang="id-ID">
                <a:latin typeface="+mj-lt"/>
              </a:endParaRPr>
            </a:p>
          </p:txBody>
        </p:sp>
        <p:sp>
          <p:nvSpPr>
            <p:cNvPr id="59" name="Freeform 58"/>
            <p:cNvSpPr/>
            <p:nvPr/>
          </p:nvSpPr>
          <p:spPr bwMode="auto">
            <a:xfrm>
              <a:off x="5304653" y="3640699"/>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p>
              <a:endParaRPr lang="id-ID">
                <a:latin typeface="+mj-lt"/>
              </a:endParaRPr>
            </a:p>
          </p:txBody>
        </p:sp>
      </p:grpSp>
      <p:sp>
        <p:nvSpPr>
          <p:cNvPr id="60" name="Freeform 59"/>
          <p:cNvSpPr/>
          <p:nvPr/>
        </p:nvSpPr>
        <p:spPr bwMode="auto">
          <a:xfrm>
            <a:off x="5431653" y="3767699"/>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grpSp>
        <p:nvGrpSpPr>
          <p:cNvPr id="61" name="Group 60"/>
          <p:cNvGrpSpPr/>
          <p:nvPr/>
        </p:nvGrpSpPr>
        <p:grpSpPr>
          <a:xfrm>
            <a:off x="7123076" y="3640699"/>
            <a:ext cx="1818423" cy="642964"/>
            <a:chOff x="7123076" y="3640699"/>
            <a:chExt cx="1818423" cy="642964"/>
          </a:xfrm>
        </p:grpSpPr>
        <p:sp>
          <p:nvSpPr>
            <p:cNvPr id="62" name="Freeform 61"/>
            <p:cNvSpPr/>
            <p:nvPr/>
          </p:nvSpPr>
          <p:spPr bwMode="auto">
            <a:xfrm>
              <a:off x="7123076" y="3640699"/>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path>
              </a:pathLst>
            </a:custGeom>
            <a:solidFill>
              <a:schemeClr val="tx2">
                <a:lumMod val="75000"/>
              </a:schemeClr>
            </a:solidFill>
            <a:ln>
              <a:noFill/>
            </a:ln>
          </p:spPr>
          <p:txBody>
            <a:bodyPr vert="horz" wrap="square" lIns="91440" tIns="45720" rIns="91440" bIns="45720" numCol="1" anchor="t" anchorCtr="0" compatLnSpc="1"/>
            <a:p>
              <a:endParaRPr lang="id-ID">
                <a:latin typeface="+mj-lt"/>
              </a:endParaRPr>
            </a:p>
          </p:txBody>
        </p:sp>
        <p:sp>
          <p:nvSpPr>
            <p:cNvPr id="63" name="Freeform 62"/>
            <p:cNvSpPr/>
            <p:nvPr/>
          </p:nvSpPr>
          <p:spPr bwMode="auto">
            <a:xfrm>
              <a:off x="7123076" y="3640699"/>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p>
              <a:endParaRPr lang="id-ID">
                <a:latin typeface="+mj-lt"/>
              </a:endParaRPr>
            </a:p>
          </p:txBody>
        </p:sp>
      </p:grpSp>
      <p:sp>
        <p:nvSpPr>
          <p:cNvPr id="64" name="Freeform 63"/>
          <p:cNvSpPr/>
          <p:nvPr/>
        </p:nvSpPr>
        <p:spPr bwMode="auto">
          <a:xfrm>
            <a:off x="7250076" y="3767699"/>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sp>
        <p:nvSpPr>
          <p:cNvPr id="65" name="TextBox 52"/>
          <p:cNvSpPr txBox="1"/>
          <p:nvPr/>
        </p:nvSpPr>
        <p:spPr>
          <a:xfrm>
            <a:off x="2017925" y="3648784"/>
            <a:ext cx="1111885" cy="521970"/>
          </a:xfrm>
          <a:prstGeom prst="rect">
            <a:avLst/>
          </a:prstGeom>
          <a:noFill/>
        </p:spPr>
        <p:txBody>
          <a:bodyPr wrap="none" rtlCol="0">
            <a:spAutoFit/>
          </a:bodyPr>
          <a:p>
            <a:pPr algn="ctr"/>
            <a:r>
              <a:rPr lang="en-US" altLang="id-ID" sz="1400" b="1" dirty="0">
                <a:solidFill>
                  <a:schemeClr val="bg1"/>
                </a:solidFill>
                <a:latin typeface="+mj-lt"/>
              </a:rPr>
              <a:t>Local Area</a:t>
            </a:r>
            <a:endParaRPr lang="en-US" altLang="id-ID" sz="1400" b="1" dirty="0">
              <a:solidFill>
                <a:schemeClr val="bg1"/>
              </a:solidFill>
              <a:latin typeface="+mj-lt"/>
            </a:endParaRPr>
          </a:p>
          <a:p>
            <a:pPr algn="ctr"/>
            <a:r>
              <a:rPr lang="en-US" altLang="id-ID" sz="1400" b="1" dirty="0">
                <a:solidFill>
                  <a:schemeClr val="bg1"/>
                </a:solidFill>
                <a:latin typeface="+mj-lt"/>
              </a:rPr>
              <a:t>Network</a:t>
            </a:r>
            <a:endParaRPr lang="en-US" altLang="id-ID" sz="1400" b="1" dirty="0">
              <a:solidFill>
                <a:schemeClr val="bg1"/>
              </a:solidFill>
              <a:latin typeface="+mj-lt"/>
            </a:endParaRPr>
          </a:p>
        </p:txBody>
      </p:sp>
      <p:sp>
        <p:nvSpPr>
          <p:cNvPr id="66" name="TextBox 53"/>
          <p:cNvSpPr txBox="1"/>
          <p:nvPr/>
        </p:nvSpPr>
        <p:spPr>
          <a:xfrm>
            <a:off x="3815440" y="3744210"/>
            <a:ext cx="1311275" cy="306705"/>
          </a:xfrm>
          <a:prstGeom prst="rect">
            <a:avLst/>
          </a:prstGeom>
          <a:noFill/>
        </p:spPr>
        <p:txBody>
          <a:bodyPr wrap="none" rtlCol="0">
            <a:spAutoFit/>
          </a:bodyPr>
          <a:p>
            <a:pPr algn="ctr"/>
            <a:r>
              <a:rPr lang="en-US" altLang="id-ID" sz="1400" b="1" dirty="0">
                <a:solidFill>
                  <a:schemeClr val="bg1"/>
                </a:solidFill>
                <a:latin typeface="+mj-lt"/>
              </a:rPr>
              <a:t>Broad Bands</a:t>
            </a:r>
            <a:endParaRPr lang="en-US" altLang="id-ID" sz="1400" b="1" dirty="0">
              <a:solidFill>
                <a:schemeClr val="bg1"/>
              </a:solidFill>
              <a:latin typeface="+mj-lt"/>
            </a:endParaRPr>
          </a:p>
        </p:txBody>
      </p:sp>
      <p:sp>
        <p:nvSpPr>
          <p:cNvPr id="67" name="TextBox 54"/>
          <p:cNvSpPr txBox="1"/>
          <p:nvPr/>
        </p:nvSpPr>
        <p:spPr>
          <a:xfrm>
            <a:off x="5851636" y="3744209"/>
            <a:ext cx="901065" cy="521970"/>
          </a:xfrm>
          <a:prstGeom prst="rect">
            <a:avLst/>
          </a:prstGeom>
          <a:noFill/>
        </p:spPr>
        <p:txBody>
          <a:bodyPr wrap="none" rtlCol="0">
            <a:spAutoFit/>
          </a:bodyPr>
          <a:p>
            <a:pPr algn="ctr"/>
            <a:r>
              <a:rPr lang="en-US" altLang="id-ID" sz="1400" b="1" dirty="0">
                <a:solidFill>
                  <a:schemeClr val="bg1"/>
                </a:solidFill>
                <a:latin typeface="+mj-lt"/>
              </a:rPr>
              <a:t>Internet</a:t>
            </a:r>
            <a:endParaRPr lang="en-US" altLang="id-ID" sz="1400" b="1" dirty="0">
              <a:solidFill>
                <a:schemeClr val="bg1"/>
              </a:solidFill>
              <a:latin typeface="+mj-lt"/>
            </a:endParaRPr>
          </a:p>
          <a:p>
            <a:pPr algn="ctr"/>
            <a:r>
              <a:rPr lang="en-US" altLang="id-ID" sz="1400" b="1" dirty="0">
                <a:solidFill>
                  <a:schemeClr val="bg1"/>
                </a:solidFill>
                <a:latin typeface="+mj-lt"/>
              </a:rPr>
              <a:t>Access</a:t>
            </a:r>
            <a:endParaRPr lang="en-US" altLang="id-ID" sz="1400" b="1" dirty="0">
              <a:solidFill>
                <a:schemeClr val="bg1"/>
              </a:solidFill>
              <a:latin typeface="+mj-lt"/>
            </a:endParaRPr>
          </a:p>
        </p:txBody>
      </p:sp>
      <p:sp>
        <p:nvSpPr>
          <p:cNvPr id="68" name="TextBox 55"/>
          <p:cNvSpPr txBox="1"/>
          <p:nvPr/>
        </p:nvSpPr>
        <p:spPr>
          <a:xfrm>
            <a:off x="7533610" y="3749499"/>
            <a:ext cx="1167130" cy="521970"/>
          </a:xfrm>
          <a:prstGeom prst="rect">
            <a:avLst/>
          </a:prstGeom>
          <a:noFill/>
        </p:spPr>
        <p:txBody>
          <a:bodyPr wrap="none" rtlCol="0">
            <a:spAutoFit/>
          </a:bodyPr>
          <a:p>
            <a:pPr algn="ctr"/>
            <a:r>
              <a:rPr lang="en-US" altLang="id-ID" sz="1400" b="1" dirty="0">
                <a:solidFill>
                  <a:schemeClr val="bg1"/>
                </a:solidFill>
                <a:latin typeface="+mj-lt"/>
              </a:rPr>
              <a:t>Personal</a:t>
            </a:r>
            <a:endParaRPr lang="en-US" altLang="id-ID" sz="1400" b="1" dirty="0">
              <a:solidFill>
                <a:schemeClr val="bg1"/>
              </a:solidFill>
              <a:latin typeface="+mj-lt"/>
            </a:endParaRPr>
          </a:p>
          <a:p>
            <a:pPr algn="ctr"/>
            <a:r>
              <a:rPr lang="en-US" altLang="id-ID" sz="1400" b="1" dirty="0">
                <a:solidFill>
                  <a:schemeClr val="bg1"/>
                </a:solidFill>
                <a:latin typeface="+mj-lt"/>
              </a:rPr>
              <a:t>Computers</a:t>
            </a:r>
            <a:endParaRPr lang="en-US" altLang="id-ID" sz="1400" b="1" dirty="0">
              <a:solidFill>
                <a:schemeClr val="bg1"/>
              </a:solidFill>
              <a:latin typeface="+mj-lt"/>
            </a:endParaRPr>
          </a:p>
        </p:txBody>
      </p:sp>
      <p:grpSp>
        <p:nvGrpSpPr>
          <p:cNvPr id="69" name="Group 68"/>
          <p:cNvGrpSpPr/>
          <p:nvPr/>
        </p:nvGrpSpPr>
        <p:grpSpPr>
          <a:xfrm>
            <a:off x="3534137" y="4820300"/>
            <a:ext cx="1818423" cy="642964"/>
            <a:chOff x="3534137" y="4820300"/>
            <a:chExt cx="1818423" cy="642964"/>
          </a:xfrm>
        </p:grpSpPr>
        <p:sp>
          <p:nvSpPr>
            <p:cNvPr id="70" name="Freeform 69"/>
            <p:cNvSpPr/>
            <p:nvPr/>
          </p:nvSpPr>
          <p:spPr bwMode="auto">
            <a:xfrm>
              <a:off x="3534137" y="4820300"/>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p>
              <a:endParaRPr lang="id-ID">
                <a:latin typeface="+mj-lt"/>
              </a:endParaRPr>
            </a:p>
          </p:txBody>
        </p:sp>
        <p:sp>
          <p:nvSpPr>
            <p:cNvPr id="71" name="Freeform 70"/>
            <p:cNvSpPr/>
            <p:nvPr/>
          </p:nvSpPr>
          <p:spPr bwMode="auto">
            <a:xfrm>
              <a:off x="3534137" y="4820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p>
              <a:endParaRPr lang="id-ID">
                <a:latin typeface="+mj-lt"/>
              </a:endParaRPr>
            </a:p>
          </p:txBody>
        </p:sp>
      </p:grpSp>
      <p:sp>
        <p:nvSpPr>
          <p:cNvPr id="72" name="Freeform 71"/>
          <p:cNvSpPr/>
          <p:nvPr/>
        </p:nvSpPr>
        <p:spPr bwMode="auto">
          <a:xfrm>
            <a:off x="3661137" y="4947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sp>
        <p:nvSpPr>
          <p:cNvPr id="73" name="Freeform 72"/>
          <p:cNvSpPr/>
          <p:nvPr/>
        </p:nvSpPr>
        <p:spPr bwMode="auto">
          <a:xfrm>
            <a:off x="1530785" y="4684803"/>
            <a:ext cx="2019510" cy="787092"/>
          </a:xfrm>
          <a:custGeom>
            <a:avLst/>
            <a:gdLst>
              <a:gd name="T0" fmla="*/ 1777 w 2340"/>
              <a:gd name="T1" fmla="*/ 188 h 912"/>
              <a:gd name="T2" fmla="*/ 0 w 2340"/>
              <a:gd name="T3" fmla="*/ 0 h 912"/>
              <a:gd name="T4" fmla="*/ 0 w 2340"/>
              <a:gd name="T5" fmla="*/ 184 h 912"/>
              <a:gd name="T6" fmla="*/ 487 w 2340"/>
              <a:gd name="T7" fmla="*/ 550 h 912"/>
              <a:gd name="T8" fmla="*/ 0 w 2340"/>
              <a:gd name="T9" fmla="*/ 724 h 912"/>
              <a:gd name="T10" fmla="*/ 0 w 2340"/>
              <a:gd name="T11" fmla="*/ 912 h 912"/>
              <a:gd name="T12" fmla="*/ 1770 w 2340"/>
              <a:gd name="T13" fmla="*/ 912 h 912"/>
              <a:gd name="T14" fmla="*/ 2340 w 2340"/>
              <a:gd name="T15" fmla="*/ 548 h 912"/>
              <a:gd name="T16" fmla="*/ 2340 w 2340"/>
              <a:gd name="T17" fmla="*/ 364 h 912"/>
              <a:gd name="T18" fmla="*/ 1777 w 2340"/>
              <a:gd name="T19" fmla="*/ 1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0" h="912">
                <a:moveTo>
                  <a:pt x="1777" y="188"/>
                </a:moveTo>
                <a:lnTo>
                  <a:pt x="0" y="0"/>
                </a:lnTo>
                <a:lnTo>
                  <a:pt x="0" y="184"/>
                </a:lnTo>
                <a:lnTo>
                  <a:pt x="487" y="550"/>
                </a:lnTo>
                <a:lnTo>
                  <a:pt x="0" y="724"/>
                </a:lnTo>
                <a:lnTo>
                  <a:pt x="0" y="912"/>
                </a:lnTo>
                <a:lnTo>
                  <a:pt x="1770" y="912"/>
                </a:lnTo>
                <a:lnTo>
                  <a:pt x="2340" y="548"/>
                </a:lnTo>
                <a:lnTo>
                  <a:pt x="2340" y="364"/>
                </a:lnTo>
                <a:lnTo>
                  <a:pt x="1777"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sp>
        <p:nvSpPr>
          <p:cNvPr id="77" name="Freeform 76"/>
          <p:cNvSpPr/>
          <p:nvPr/>
        </p:nvSpPr>
        <p:spPr bwMode="auto">
          <a:xfrm>
            <a:off x="1530785" y="4684803"/>
            <a:ext cx="2019510" cy="624840"/>
          </a:xfrm>
          <a:custGeom>
            <a:avLst/>
            <a:gdLst>
              <a:gd name="T0" fmla="*/ 1768 w 2340"/>
              <a:gd name="T1" fmla="*/ 0 h 724"/>
              <a:gd name="T2" fmla="*/ 0 w 2340"/>
              <a:gd name="T3" fmla="*/ 0 h 724"/>
              <a:gd name="T4" fmla="*/ 480 w 2340"/>
              <a:gd name="T5" fmla="*/ 364 h 724"/>
              <a:gd name="T6" fmla="*/ 0 w 2340"/>
              <a:gd name="T7" fmla="*/ 724 h 724"/>
              <a:gd name="T8" fmla="*/ 1768 w 2340"/>
              <a:gd name="T9" fmla="*/ 724 h 724"/>
              <a:gd name="T10" fmla="*/ 2340 w 2340"/>
              <a:gd name="T11" fmla="*/ 364 h 724"/>
              <a:gd name="T12" fmla="*/ 1768 w 2340"/>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340" h="724">
                <a:moveTo>
                  <a:pt x="1768" y="0"/>
                </a:moveTo>
                <a:lnTo>
                  <a:pt x="0" y="0"/>
                </a:lnTo>
                <a:lnTo>
                  <a:pt x="480" y="364"/>
                </a:lnTo>
                <a:lnTo>
                  <a:pt x="0" y="724"/>
                </a:lnTo>
                <a:lnTo>
                  <a:pt x="1768" y="724"/>
                </a:lnTo>
                <a:lnTo>
                  <a:pt x="2340" y="364"/>
                </a:lnTo>
                <a:lnTo>
                  <a:pt x="17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grpSp>
        <p:nvGrpSpPr>
          <p:cNvPr id="78" name="Group 77"/>
          <p:cNvGrpSpPr/>
          <p:nvPr/>
        </p:nvGrpSpPr>
        <p:grpSpPr>
          <a:xfrm>
            <a:off x="5285004" y="4820300"/>
            <a:ext cx="1818423" cy="642964"/>
            <a:chOff x="5285004" y="4820300"/>
            <a:chExt cx="1818423" cy="642964"/>
          </a:xfrm>
        </p:grpSpPr>
        <p:sp>
          <p:nvSpPr>
            <p:cNvPr id="79" name="Freeform 78"/>
            <p:cNvSpPr/>
            <p:nvPr/>
          </p:nvSpPr>
          <p:spPr bwMode="auto">
            <a:xfrm>
              <a:off x="5285004" y="4820300"/>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p>
              <a:endParaRPr lang="id-ID">
                <a:latin typeface="+mj-lt"/>
              </a:endParaRPr>
            </a:p>
          </p:txBody>
        </p:sp>
        <p:sp>
          <p:nvSpPr>
            <p:cNvPr id="80" name="Freeform 79"/>
            <p:cNvSpPr/>
            <p:nvPr/>
          </p:nvSpPr>
          <p:spPr bwMode="auto">
            <a:xfrm>
              <a:off x="5285004" y="4820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p>
              <a:endParaRPr lang="id-ID">
                <a:latin typeface="+mj-lt"/>
              </a:endParaRPr>
            </a:p>
          </p:txBody>
        </p:sp>
      </p:grpSp>
      <p:sp>
        <p:nvSpPr>
          <p:cNvPr id="81" name="Freeform 80"/>
          <p:cNvSpPr/>
          <p:nvPr/>
        </p:nvSpPr>
        <p:spPr bwMode="auto">
          <a:xfrm>
            <a:off x="5412004" y="4947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grpSp>
        <p:nvGrpSpPr>
          <p:cNvPr id="82" name="Group 81"/>
          <p:cNvGrpSpPr/>
          <p:nvPr/>
        </p:nvGrpSpPr>
        <p:grpSpPr>
          <a:xfrm>
            <a:off x="7103427" y="4820300"/>
            <a:ext cx="1818423" cy="642964"/>
            <a:chOff x="7103427" y="4820300"/>
            <a:chExt cx="1818423" cy="642964"/>
          </a:xfrm>
        </p:grpSpPr>
        <p:sp>
          <p:nvSpPr>
            <p:cNvPr id="83" name="Freeform 82"/>
            <p:cNvSpPr/>
            <p:nvPr/>
          </p:nvSpPr>
          <p:spPr bwMode="auto">
            <a:xfrm>
              <a:off x="7103427" y="4820300"/>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p>
              <a:endParaRPr lang="id-ID">
                <a:latin typeface="+mj-lt"/>
              </a:endParaRPr>
            </a:p>
          </p:txBody>
        </p:sp>
        <p:sp>
          <p:nvSpPr>
            <p:cNvPr id="84" name="Freeform 83"/>
            <p:cNvSpPr/>
            <p:nvPr/>
          </p:nvSpPr>
          <p:spPr bwMode="auto">
            <a:xfrm>
              <a:off x="7103427" y="4820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p>
              <a:endParaRPr lang="id-ID">
                <a:latin typeface="+mj-lt"/>
              </a:endParaRPr>
            </a:p>
          </p:txBody>
        </p:sp>
      </p:grpSp>
      <p:sp>
        <p:nvSpPr>
          <p:cNvPr id="85" name="Freeform 84"/>
          <p:cNvSpPr/>
          <p:nvPr/>
        </p:nvSpPr>
        <p:spPr bwMode="auto">
          <a:xfrm>
            <a:off x="7230427" y="4947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id-ID">
              <a:latin typeface="+mj-lt"/>
            </a:endParaRPr>
          </a:p>
        </p:txBody>
      </p:sp>
      <p:grpSp>
        <p:nvGrpSpPr>
          <p:cNvPr id="86" name="Group 85"/>
          <p:cNvGrpSpPr/>
          <p:nvPr/>
        </p:nvGrpSpPr>
        <p:grpSpPr>
          <a:xfrm>
            <a:off x="8854294" y="4820300"/>
            <a:ext cx="1818423" cy="642964"/>
            <a:chOff x="8854294" y="4820300"/>
            <a:chExt cx="1818423" cy="642964"/>
          </a:xfrm>
        </p:grpSpPr>
        <p:sp>
          <p:nvSpPr>
            <p:cNvPr id="87" name="Freeform 86"/>
            <p:cNvSpPr/>
            <p:nvPr/>
          </p:nvSpPr>
          <p:spPr bwMode="auto">
            <a:xfrm>
              <a:off x="8854294" y="4820300"/>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path>
              </a:pathLst>
            </a:custGeom>
            <a:solidFill>
              <a:schemeClr val="tx2">
                <a:lumMod val="75000"/>
              </a:schemeClr>
            </a:solidFill>
            <a:ln>
              <a:noFill/>
            </a:ln>
          </p:spPr>
          <p:txBody>
            <a:bodyPr vert="horz" wrap="square" lIns="91440" tIns="45720" rIns="91440" bIns="45720" numCol="1" anchor="t" anchorCtr="0" compatLnSpc="1"/>
            <a:p>
              <a:endParaRPr lang="id-ID">
                <a:latin typeface="+mj-lt"/>
              </a:endParaRPr>
            </a:p>
          </p:txBody>
        </p:sp>
        <p:sp>
          <p:nvSpPr>
            <p:cNvPr id="88" name="Freeform 87"/>
            <p:cNvSpPr/>
            <p:nvPr/>
          </p:nvSpPr>
          <p:spPr bwMode="auto">
            <a:xfrm>
              <a:off x="8854294" y="4820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solidFill>
              <a:schemeClr val="tx2"/>
            </a:solidFill>
            <a:ln>
              <a:noFill/>
            </a:ln>
          </p:spPr>
          <p:txBody>
            <a:bodyPr vert="horz" wrap="square" lIns="91440" tIns="45720" rIns="91440" bIns="45720" numCol="1" anchor="t" anchorCtr="0" compatLnSpc="1"/>
            <a:p>
              <a:endParaRPr lang="id-ID">
                <a:latin typeface="+mj-lt"/>
              </a:endParaRPr>
            </a:p>
          </p:txBody>
        </p:sp>
      </p:grpSp>
      <p:sp>
        <p:nvSpPr>
          <p:cNvPr id="90" name="TextBox 82"/>
          <p:cNvSpPr txBox="1"/>
          <p:nvPr/>
        </p:nvSpPr>
        <p:spPr>
          <a:xfrm>
            <a:off x="3990419" y="4923811"/>
            <a:ext cx="922020" cy="306705"/>
          </a:xfrm>
          <a:prstGeom prst="rect">
            <a:avLst/>
          </a:prstGeom>
          <a:noFill/>
        </p:spPr>
        <p:txBody>
          <a:bodyPr wrap="none" rtlCol="0">
            <a:spAutoFit/>
          </a:bodyPr>
          <a:p>
            <a:pPr algn="ctr"/>
            <a:r>
              <a:rPr lang="en-US" altLang="id-ID" sz="1400" b="1" dirty="0">
                <a:solidFill>
                  <a:schemeClr val="bg1"/>
                </a:solidFill>
                <a:latin typeface="+mj-lt"/>
              </a:rPr>
              <a:t>Airports</a:t>
            </a:r>
            <a:endParaRPr lang="en-US" altLang="id-ID" sz="1400" b="1" dirty="0">
              <a:solidFill>
                <a:schemeClr val="bg1"/>
              </a:solidFill>
              <a:latin typeface="+mj-lt"/>
            </a:endParaRPr>
          </a:p>
        </p:txBody>
      </p:sp>
      <p:sp>
        <p:nvSpPr>
          <p:cNvPr id="91" name="TextBox 83"/>
          <p:cNvSpPr txBox="1"/>
          <p:nvPr/>
        </p:nvSpPr>
        <p:spPr>
          <a:xfrm>
            <a:off x="5743079" y="4923810"/>
            <a:ext cx="871855" cy="521970"/>
          </a:xfrm>
          <a:prstGeom prst="rect">
            <a:avLst/>
          </a:prstGeom>
          <a:noFill/>
        </p:spPr>
        <p:txBody>
          <a:bodyPr wrap="none" rtlCol="0">
            <a:spAutoFit/>
          </a:bodyPr>
          <a:p>
            <a:pPr algn="ctr"/>
            <a:r>
              <a:rPr lang="id-ID" sz="1400" b="1" dirty="0" smtClean="0">
                <a:solidFill>
                  <a:schemeClr val="bg1"/>
                </a:solidFill>
                <a:latin typeface="+mj-lt"/>
              </a:rPr>
              <a:t>R</a:t>
            </a:r>
            <a:r>
              <a:rPr lang="en-US" altLang="id-ID" sz="1400" b="1" dirty="0" smtClean="0">
                <a:solidFill>
                  <a:schemeClr val="bg1"/>
                </a:solidFill>
                <a:latin typeface="+mj-lt"/>
              </a:rPr>
              <a:t>ailway</a:t>
            </a:r>
            <a:endParaRPr lang="en-US" altLang="id-ID" sz="1400" b="1" dirty="0" smtClean="0">
              <a:solidFill>
                <a:schemeClr val="bg1"/>
              </a:solidFill>
              <a:latin typeface="+mj-lt"/>
            </a:endParaRPr>
          </a:p>
          <a:p>
            <a:pPr algn="ctr"/>
            <a:r>
              <a:rPr lang="en-US" altLang="id-ID" sz="1400" b="1" dirty="0" smtClean="0">
                <a:solidFill>
                  <a:schemeClr val="bg1"/>
                </a:solidFill>
                <a:latin typeface="+mj-lt"/>
              </a:rPr>
              <a:t>Station</a:t>
            </a:r>
            <a:endParaRPr lang="en-US" altLang="id-ID" sz="1400" b="1" dirty="0" smtClean="0">
              <a:solidFill>
                <a:schemeClr val="bg1"/>
              </a:solidFill>
              <a:latin typeface="+mj-lt"/>
            </a:endParaRPr>
          </a:p>
        </p:txBody>
      </p:sp>
      <p:sp>
        <p:nvSpPr>
          <p:cNvPr id="92" name="TextBox 84"/>
          <p:cNvSpPr txBox="1"/>
          <p:nvPr/>
        </p:nvSpPr>
        <p:spPr>
          <a:xfrm>
            <a:off x="7410716" y="4920474"/>
            <a:ext cx="1252855" cy="306705"/>
          </a:xfrm>
          <a:prstGeom prst="rect">
            <a:avLst/>
          </a:prstGeom>
          <a:noFill/>
        </p:spPr>
        <p:txBody>
          <a:bodyPr wrap="none" rtlCol="0">
            <a:spAutoFit/>
          </a:bodyPr>
          <a:p>
            <a:pPr algn="ctr"/>
            <a:r>
              <a:rPr lang="en-US" altLang="id-ID" sz="1400" b="1" dirty="0">
                <a:solidFill>
                  <a:schemeClr val="bg1"/>
                </a:solidFill>
                <a:latin typeface="+mj-lt"/>
              </a:rPr>
              <a:t>Book Stores</a:t>
            </a:r>
            <a:endParaRPr lang="en-US" altLang="id-ID" sz="1400" b="1" dirty="0">
              <a:solidFill>
                <a:schemeClr val="bg1"/>
              </a:solidFill>
              <a:latin typeface="+mj-lt"/>
            </a:endParaRPr>
          </a:p>
        </p:txBody>
      </p:sp>
      <p:sp>
        <p:nvSpPr>
          <p:cNvPr id="93" name="TextBox 85"/>
          <p:cNvSpPr txBox="1"/>
          <p:nvPr/>
        </p:nvSpPr>
        <p:spPr>
          <a:xfrm>
            <a:off x="9075110" y="4920473"/>
            <a:ext cx="1379220" cy="306705"/>
          </a:xfrm>
          <a:prstGeom prst="rect">
            <a:avLst/>
          </a:prstGeom>
          <a:noFill/>
        </p:spPr>
        <p:txBody>
          <a:bodyPr wrap="none" rtlCol="0">
            <a:spAutoFit/>
          </a:bodyPr>
          <a:p>
            <a:pPr algn="ctr"/>
            <a:r>
              <a:rPr lang="en-US" altLang="id-ID" sz="1400" b="1" dirty="0">
                <a:solidFill>
                  <a:schemeClr val="bg1"/>
                </a:solidFill>
                <a:latin typeface="+mj-lt"/>
              </a:rPr>
              <a:t>Large Shopes</a:t>
            </a:r>
            <a:endParaRPr lang="en-US" altLang="id-ID" sz="1400" b="1" dirty="0">
              <a:solidFill>
                <a:schemeClr val="bg1"/>
              </a:solidFill>
              <a:latin typeface="+mj-lt"/>
            </a:endParaRPr>
          </a:p>
        </p:txBody>
      </p:sp>
      <p:sp>
        <p:nvSpPr>
          <p:cNvPr id="94" name="Freeform 93"/>
          <p:cNvSpPr/>
          <p:nvPr/>
        </p:nvSpPr>
        <p:spPr bwMode="auto">
          <a:xfrm>
            <a:off x="8921750" y="3575685"/>
            <a:ext cx="1818640" cy="643255"/>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p>
            <a:pPr algn="ctr"/>
            <a:r>
              <a:rPr lang="en-US" altLang="id-ID" b="1" dirty="0">
                <a:solidFill>
                  <a:schemeClr val="bg1"/>
                </a:solidFill>
                <a:latin typeface="+mj-lt"/>
                <a:sym typeface="+mn-ea"/>
              </a:rPr>
              <a:t>Tablets</a:t>
            </a:r>
            <a:endParaRPr lang="id-ID">
              <a:latin typeface="+mj-lt"/>
            </a:endParaRPr>
          </a:p>
        </p:txBody>
      </p:sp>
      <p:sp>
        <p:nvSpPr>
          <p:cNvPr id="95" name="Freeform 94"/>
          <p:cNvSpPr/>
          <p:nvPr/>
        </p:nvSpPr>
        <p:spPr bwMode="auto">
          <a:xfrm>
            <a:off x="8915853" y="3575752"/>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p>
            <a:pPr algn="ctr"/>
            <a:r>
              <a:rPr lang="en-US" altLang="id-ID">
                <a:solidFill>
                  <a:schemeClr val="bg1"/>
                </a:solidFill>
                <a:latin typeface="+mj-lt"/>
              </a:rPr>
              <a:t>Digital</a:t>
            </a:r>
            <a:endParaRPr lang="en-US" altLang="id-ID">
              <a:solidFill>
                <a:schemeClr val="bg1"/>
              </a:solidFill>
              <a:latin typeface="+mj-lt"/>
            </a:endParaRPr>
          </a:p>
          <a:p>
            <a:pPr algn="ctr"/>
            <a:r>
              <a:rPr lang="en-US" altLang="id-ID">
                <a:solidFill>
                  <a:schemeClr val="bg1"/>
                </a:solidFill>
                <a:latin typeface="+mj-lt"/>
              </a:rPr>
              <a:t>printers</a:t>
            </a:r>
            <a:endParaRPr lang="en-US" altLang="id-ID">
              <a:solidFill>
                <a:schemeClr val="bg1"/>
              </a:solidFill>
              <a:latin typeface="+mj-lt"/>
            </a:endParaRPr>
          </a:p>
        </p:txBody>
      </p:sp>
      <p:grpSp>
        <p:nvGrpSpPr>
          <p:cNvPr id="97" name="Group 96"/>
          <p:cNvGrpSpPr/>
          <p:nvPr/>
        </p:nvGrpSpPr>
        <p:grpSpPr>
          <a:xfrm>
            <a:off x="1682514" y="4748355"/>
            <a:ext cx="2019510" cy="787092"/>
            <a:chOff x="1525034" y="4973782"/>
            <a:chExt cx="2019510" cy="787092"/>
          </a:xfrm>
          <a:effectLst>
            <a:outerShdw blurRad="50800" dist="38100" dir="5400000" algn="t" rotWithShape="0">
              <a:prstClr val="black">
                <a:alpha val="40000"/>
              </a:prstClr>
            </a:outerShdw>
          </a:effectLst>
        </p:grpSpPr>
        <p:sp>
          <p:nvSpPr>
            <p:cNvPr id="98" name="Freeform 97"/>
            <p:cNvSpPr/>
            <p:nvPr/>
          </p:nvSpPr>
          <p:spPr bwMode="auto">
            <a:xfrm>
              <a:off x="1525034" y="4973782"/>
              <a:ext cx="2019510" cy="787092"/>
            </a:xfrm>
            <a:custGeom>
              <a:avLst/>
              <a:gdLst>
                <a:gd name="T0" fmla="*/ 1777 w 2340"/>
                <a:gd name="T1" fmla="*/ 188 h 912"/>
                <a:gd name="T2" fmla="*/ 0 w 2340"/>
                <a:gd name="T3" fmla="*/ 0 h 912"/>
                <a:gd name="T4" fmla="*/ 0 w 2340"/>
                <a:gd name="T5" fmla="*/ 184 h 912"/>
                <a:gd name="T6" fmla="*/ 487 w 2340"/>
                <a:gd name="T7" fmla="*/ 550 h 912"/>
                <a:gd name="T8" fmla="*/ 0 w 2340"/>
                <a:gd name="T9" fmla="*/ 724 h 912"/>
                <a:gd name="T10" fmla="*/ 0 w 2340"/>
                <a:gd name="T11" fmla="*/ 912 h 912"/>
                <a:gd name="T12" fmla="*/ 1770 w 2340"/>
                <a:gd name="T13" fmla="*/ 912 h 912"/>
                <a:gd name="T14" fmla="*/ 2340 w 2340"/>
                <a:gd name="T15" fmla="*/ 548 h 912"/>
                <a:gd name="T16" fmla="*/ 2340 w 2340"/>
                <a:gd name="T17" fmla="*/ 364 h 912"/>
                <a:gd name="T18" fmla="*/ 1777 w 2340"/>
                <a:gd name="T19" fmla="*/ 1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0" h="912">
                  <a:moveTo>
                    <a:pt x="1777" y="188"/>
                  </a:moveTo>
                  <a:lnTo>
                    <a:pt x="0" y="0"/>
                  </a:lnTo>
                  <a:lnTo>
                    <a:pt x="0" y="184"/>
                  </a:lnTo>
                  <a:lnTo>
                    <a:pt x="487" y="550"/>
                  </a:lnTo>
                  <a:lnTo>
                    <a:pt x="0" y="724"/>
                  </a:lnTo>
                  <a:lnTo>
                    <a:pt x="0" y="912"/>
                  </a:lnTo>
                  <a:lnTo>
                    <a:pt x="1770" y="912"/>
                  </a:lnTo>
                  <a:lnTo>
                    <a:pt x="2340" y="548"/>
                  </a:lnTo>
                  <a:lnTo>
                    <a:pt x="2340" y="364"/>
                  </a:lnTo>
                  <a:lnTo>
                    <a:pt x="1777" y="188"/>
                  </a:lnTo>
                  <a:close/>
                </a:path>
              </a:pathLst>
            </a:custGeom>
            <a:solidFill>
              <a:schemeClr val="accent1">
                <a:lumMod val="75000"/>
              </a:schemeClr>
            </a:solidFill>
            <a:ln>
              <a:noFill/>
            </a:ln>
          </p:spPr>
          <p:txBody>
            <a:bodyPr vert="horz" wrap="square" lIns="91440" tIns="45720" rIns="91440" bIns="45720" numCol="1" anchor="t" anchorCtr="0" compatLnSpc="1"/>
            <a:p>
              <a:endParaRPr lang="id-ID">
                <a:latin typeface="+mj-lt"/>
              </a:endParaRPr>
            </a:p>
          </p:txBody>
        </p:sp>
        <p:sp>
          <p:nvSpPr>
            <p:cNvPr id="99" name="Freeform 98"/>
            <p:cNvSpPr/>
            <p:nvPr/>
          </p:nvSpPr>
          <p:spPr bwMode="auto">
            <a:xfrm>
              <a:off x="1525034" y="4973782"/>
              <a:ext cx="2019510" cy="624840"/>
            </a:xfrm>
            <a:custGeom>
              <a:avLst/>
              <a:gdLst>
                <a:gd name="T0" fmla="*/ 1768 w 2340"/>
                <a:gd name="T1" fmla="*/ 0 h 724"/>
                <a:gd name="T2" fmla="*/ 0 w 2340"/>
                <a:gd name="T3" fmla="*/ 0 h 724"/>
                <a:gd name="T4" fmla="*/ 480 w 2340"/>
                <a:gd name="T5" fmla="*/ 364 h 724"/>
                <a:gd name="T6" fmla="*/ 0 w 2340"/>
                <a:gd name="T7" fmla="*/ 724 h 724"/>
                <a:gd name="T8" fmla="*/ 1768 w 2340"/>
                <a:gd name="T9" fmla="*/ 724 h 724"/>
                <a:gd name="T10" fmla="*/ 2340 w 2340"/>
                <a:gd name="T11" fmla="*/ 364 h 724"/>
                <a:gd name="T12" fmla="*/ 1768 w 2340"/>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340" h="724">
                  <a:moveTo>
                    <a:pt x="1768" y="0"/>
                  </a:moveTo>
                  <a:lnTo>
                    <a:pt x="0" y="0"/>
                  </a:lnTo>
                  <a:lnTo>
                    <a:pt x="480" y="364"/>
                  </a:lnTo>
                  <a:lnTo>
                    <a:pt x="0" y="724"/>
                  </a:lnTo>
                  <a:lnTo>
                    <a:pt x="1768" y="724"/>
                  </a:lnTo>
                  <a:lnTo>
                    <a:pt x="2340" y="364"/>
                  </a:lnTo>
                  <a:lnTo>
                    <a:pt x="1768" y="0"/>
                  </a:lnTo>
                  <a:close/>
                </a:path>
              </a:pathLst>
            </a:custGeom>
            <a:solidFill>
              <a:schemeClr val="accent1"/>
            </a:solidFill>
            <a:ln>
              <a:noFill/>
            </a:ln>
          </p:spPr>
          <p:txBody>
            <a:bodyPr vert="horz" wrap="square" lIns="91440" tIns="45720" rIns="91440" bIns="45720" numCol="1" anchor="t" anchorCtr="0" compatLnSpc="1"/>
            <a:p>
              <a:endParaRPr lang="id-ID">
                <a:latin typeface="+mj-lt"/>
              </a:endParaRPr>
            </a:p>
          </p:txBody>
        </p:sp>
      </p:grpSp>
      <p:sp>
        <p:nvSpPr>
          <p:cNvPr id="100" name="TextBox 27"/>
          <p:cNvSpPr txBox="1"/>
          <p:nvPr/>
        </p:nvSpPr>
        <p:spPr>
          <a:xfrm>
            <a:off x="1838537" y="4748415"/>
            <a:ext cx="1708150" cy="953135"/>
          </a:xfrm>
          <a:prstGeom prst="rect">
            <a:avLst/>
          </a:prstGeom>
          <a:noFill/>
        </p:spPr>
        <p:txBody>
          <a:bodyPr wrap="none" rtlCol="0">
            <a:spAutoFit/>
          </a:bodyPr>
          <a:p>
            <a:pPr algn="ctr"/>
            <a:r>
              <a:rPr lang="en-US" altLang="id-ID" sz="1400" b="1" dirty="0">
                <a:solidFill>
                  <a:schemeClr val="bg1"/>
                </a:solidFill>
                <a:latin typeface="+mj-lt"/>
                <a:sym typeface="+mn-ea"/>
              </a:rPr>
              <a:t>Used in Diffetent</a:t>
            </a:r>
            <a:endParaRPr lang="en-US" altLang="id-ID" sz="1400" b="1" dirty="0">
              <a:solidFill>
                <a:schemeClr val="bg1"/>
              </a:solidFill>
              <a:latin typeface="+mj-lt"/>
            </a:endParaRPr>
          </a:p>
          <a:p>
            <a:pPr algn="ctr"/>
            <a:r>
              <a:rPr lang="en-US" altLang="id-ID" sz="1400" b="1" dirty="0">
                <a:solidFill>
                  <a:schemeClr val="bg1"/>
                </a:solidFill>
                <a:latin typeface="+mj-lt"/>
                <a:sym typeface="+mn-ea"/>
              </a:rPr>
              <a:t>public places</a:t>
            </a:r>
            <a:endParaRPr lang="en-US" sz="1400"/>
          </a:p>
          <a:p>
            <a:pPr algn="ctr"/>
            <a:endParaRPr lang="id-ID" sz="1400" b="1" dirty="0" smtClean="0">
              <a:solidFill>
                <a:schemeClr val="bg1"/>
              </a:solidFill>
              <a:latin typeface="+mj-lt"/>
            </a:endParaRPr>
          </a:p>
          <a:p>
            <a:pPr algn="ctr"/>
            <a:endParaRPr lang="id-ID" sz="1400" b="1" dirty="0">
              <a:solidFill>
                <a:schemeClr val="bg1"/>
              </a:solidFill>
              <a:latin typeface="+mj-lt"/>
            </a:endParaRPr>
          </a:p>
        </p:txBody>
      </p:sp>
      <p:sp>
        <p:nvSpPr>
          <p:cNvPr id="101" name="Text Box 100"/>
          <p:cNvSpPr txBox="1"/>
          <p:nvPr/>
        </p:nvSpPr>
        <p:spPr>
          <a:xfrm>
            <a:off x="2292350" y="5701665"/>
            <a:ext cx="7771765" cy="521970"/>
          </a:xfrm>
          <a:prstGeom prst="rect">
            <a:avLst/>
          </a:prstGeom>
          <a:noFill/>
        </p:spPr>
        <p:txBody>
          <a:bodyPr wrap="square" rtlCol="0" anchor="t">
            <a:spAutoFit/>
          </a:bodyPr>
          <a:p>
            <a:pPr algn="ctr"/>
            <a:r>
              <a:rPr lang="en-US" sz="2800" b="1"/>
              <a:t>Li-Fi is used Every Where in Place of Wi-Fi</a:t>
            </a:r>
            <a:endParaRPr lang="en-US" sz="28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ppt_x</p:attrName>
                                        </p:attrNameLst>
                                      </p:cBhvr>
                                      <p:tavLst>
                                        <p:tav tm="0">
                                          <p:val>
                                            <p:strVal val="#ppt_x-#ppt_w*1.125000"/>
                                          </p:val>
                                        </p:tav>
                                        <p:tav tm="100000">
                                          <p:val>
                                            <p:strVal val="#ppt_x"/>
                                          </p:val>
                                        </p:tav>
                                      </p:tavLst>
                                    </p:anim>
                                    <p:animEffect transition="in" filter="wipe(right)">
                                      <p:cBhvr>
                                        <p:cTn id="8" dur="500"/>
                                        <p:tgtEl>
                                          <p:spTgt spid="27"/>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par>
                          <p:cTn id="13" fill="hold">
                            <p:stCondLst>
                              <p:cond delay="1000"/>
                            </p:stCondLst>
                            <p:childTnLst>
                              <p:par>
                                <p:cTn id="14" presetID="12" presetClass="entr" presetSubtype="8"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p:tgtEl>
                                          <p:spTgt spid="22"/>
                                        </p:tgtEl>
                                        <p:attrNameLst>
                                          <p:attrName>ppt_x</p:attrName>
                                        </p:attrNameLst>
                                      </p:cBhvr>
                                      <p:tavLst>
                                        <p:tav tm="0">
                                          <p:val>
                                            <p:strVal val="#ppt_x-#ppt_w*1.125000"/>
                                          </p:val>
                                        </p:tav>
                                        <p:tav tm="100000">
                                          <p:val>
                                            <p:strVal val="#ppt_x"/>
                                          </p:val>
                                        </p:tav>
                                      </p:tavLst>
                                    </p:anim>
                                    <p:animEffect transition="in" filter="wipe(right)">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par>
                          <p:cTn id="21" fill="hold">
                            <p:stCondLst>
                              <p:cond delay="1500"/>
                            </p:stCondLst>
                            <p:childTnLst>
                              <p:par>
                                <p:cTn id="22" presetID="1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p:tgtEl>
                                          <p:spTgt spid="31"/>
                                        </p:tgtEl>
                                        <p:attrNameLst>
                                          <p:attrName>ppt_x</p:attrName>
                                        </p:attrNameLst>
                                      </p:cBhvr>
                                      <p:tavLst>
                                        <p:tav tm="0">
                                          <p:val>
                                            <p:strVal val="#ppt_x-#ppt_w*1.125000"/>
                                          </p:val>
                                        </p:tav>
                                        <p:tav tm="100000">
                                          <p:val>
                                            <p:strVal val="#ppt_x"/>
                                          </p:val>
                                        </p:tav>
                                      </p:tavLst>
                                    </p:anim>
                                    <p:animEffect transition="in" filter="wipe(right)">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p:tgtEl>
                                          <p:spTgt spid="35"/>
                                        </p:tgtEl>
                                        <p:attrNameLst>
                                          <p:attrName>ppt_x</p:attrName>
                                        </p:attrNameLst>
                                      </p:cBhvr>
                                      <p:tavLst>
                                        <p:tav tm="0">
                                          <p:val>
                                            <p:strVal val="#ppt_x-#ppt_w*1.125000"/>
                                          </p:val>
                                        </p:tav>
                                        <p:tav tm="100000">
                                          <p:val>
                                            <p:strVal val="#ppt_x"/>
                                          </p:val>
                                        </p:tav>
                                      </p:tavLst>
                                    </p:anim>
                                    <p:animEffect transition="in" filter="wipe(right)">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par>
                          <p:cTn id="37" fill="hold">
                            <p:stCondLst>
                              <p:cond delay="2500"/>
                            </p:stCondLst>
                            <p:childTnLst>
                              <p:par>
                                <p:cTn id="38" presetID="12" presetClass="entr" presetSubtype="8" fill="hold" nodeType="afterEffect">
                                  <p:stCondLst>
                                    <p:cond delay="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p:tgtEl>
                                          <p:spTgt spid="39"/>
                                        </p:tgtEl>
                                        <p:attrNameLst>
                                          <p:attrName>ppt_x</p:attrName>
                                        </p:attrNameLst>
                                      </p:cBhvr>
                                      <p:tavLst>
                                        <p:tav tm="0">
                                          <p:val>
                                            <p:strVal val="#ppt_x-#ppt_w*1.125000"/>
                                          </p:val>
                                        </p:tav>
                                        <p:tav tm="100000">
                                          <p:val>
                                            <p:strVal val="#ppt_x"/>
                                          </p:val>
                                        </p:tav>
                                      </p:tavLst>
                                    </p:anim>
                                    <p:animEffect transition="in" filter="wipe(right)">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childTnLst>
                          </p:cTn>
                        </p:par>
                        <p:par>
                          <p:cTn id="45" fill="hold">
                            <p:stCondLst>
                              <p:cond delay="3000"/>
                            </p:stCondLst>
                            <p:childTnLst>
                              <p:par>
                                <p:cTn id="46" presetID="12" presetClass="entr" presetSubtype="8" fill="hold" nodeType="after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additive="base">
                                        <p:cTn id="48" dur="500"/>
                                        <p:tgtEl>
                                          <p:spTgt spid="53"/>
                                        </p:tgtEl>
                                        <p:attrNameLst>
                                          <p:attrName>ppt_x</p:attrName>
                                        </p:attrNameLst>
                                      </p:cBhvr>
                                      <p:tavLst>
                                        <p:tav tm="0">
                                          <p:val>
                                            <p:strVal val="#ppt_x-#ppt_w*1.125000"/>
                                          </p:val>
                                        </p:tav>
                                        <p:tav tm="100000">
                                          <p:val>
                                            <p:strVal val="#ppt_x"/>
                                          </p:val>
                                        </p:tav>
                                      </p:tavLst>
                                    </p:anim>
                                    <p:animEffect transition="in" filter="wipe(right)">
                                      <p:cBhvr>
                                        <p:cTn id="49" dur="500"/>
                                        <p:tgtEl>
                                          <p:spTgt spid="5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fade">
                                      <p:cBhvr>
                                        <p:cTn id="53" dur="500"/>
                                        <p:tgtEl>
                                          <p:spTgt spid="65"/>
                                        </p:tgtEl>
                                      </p:cBhvr>
                                    </p:animEffect>
                                  </p:childTnLst>
                                </p:cTn>
                              </p:par>
                            </p:childTnLst>
                          </p:cTn>
                        </p:par>
                        <p:par>
                          <p:cTn id="54" fill="hold">
                            <p:stCondLst>
                              <p:cond delay="4000"/>
                            </p:stCondLst>
                            <p:childTnLst>
                              <p:par>
                                <p:cTn id="55" presetID="12" presetClass="entr" presetSubtype="8" fill="hold" nodeType="after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additive="base">
                                        <p:cTn id="57" dur="500"/>
                                        <p:tgtEl>
                                          <p:spTgt spid="48"/>
                                        </p:tgtEl>
                                        <p:attrNameLst>
                                          <p:attrName>ppt_x</p:attrName>
                                        </p:attrNameLst>
                                      </p:cBhvr>
                                      <p:tavLst>
                                        <p:tav tm="0">
                                          <p:val>
                                            <p:strVal val="#ppt_x-#ppt_w*1.125000"/>
                                          </p:val>
                                        </p:tav>
                                        <p:tav tm="100000">
                                          <p:val>
                                            <p:strVal val="#ppt_x"/>
                                          </p:val>
                                        </p:tav>
                                      </p:tavLst>
                                    </p:anim>
                                    <p:animEffect transition="in" filter="wipe(right)">
                                      <p:cBhvr>
                                        <p:cTn id="58" dur="500"/>
                                        <p:tgtEl>
                                          <p:spTgt spid="4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fade">
                                      <p:cBhvr>
                                        <p:cTn id="61" dur="500"/>
                                        <p:tgtEl>
                                          <p:spTgt spid="66"/>
                                        </p:tgtEl>
                                      </p:cBhvr>
                                    </p:animEffect>
                                  </p:childTnLst>
                                </p:cTn>
                              </p:par>
                            </p:childTnLst>
                          </p:cTn>
                        </p:par>
                        <p:par>
                          <p:cTn id="62" fill="hold">
                            <p:stCondLst>
                              <p:cond delay="4500"/>
                            </p:stCondLst>
                            <p:childTnLst>
                              <p:par>
                                <p:cTn id="63" presetID="12" presetClass="entr" presetSubtype="8" fill="hold" nodeType="afterEffect">
                                  <p:stCondLst>
                                    <p:cond delay="0"/>
                                  </p:stCondLst>
                                  <p:childTnLst>
                                    <p:set>
                                      <p:cBhvr>
                                        <p:cTn id="64" dur="1" fill="hold">
                                          <p:stCondLst>
                                            <p:cond delay="0"/>
                                          </p:stCondLst>
                                        </p:cTn>
                                        <p:tgtEl>
                                          <p:spTgt spid="57"/>
                                        </p:tgtEl>
                                        <p:attrNameLst>
                                          <p:attrName>style.visibility</p:attrName>
                                        </p:attrNameLst>
                                      </p:cBhvr>
                                      <p:to>
                                        <p:strVal val="visible"/>
                                      </p:to>
                                    </p:set>
                                    <p:anim calcmode="lin" valueType="num">
                                      <p:cBhvr additive="base">
                                        <p:cTn id="65" dur="500"/>
                                        <p:tgtEl>
                                          <p:spTgt spid="57"/>
                                        </p:tgtEl>
                                        <p:attrNameLst>
                                          <p:attrName>ppt_x</p:attrName>
                                        </p:attrNameLst>
                                      </p:cBhvr>
                                      <p:tavLst>
                                        <p:tav tm="0">
                                          <p:val>
                                            <p:strVal val="#ppt_x-#ppt_w*1.125000"/>
                                          </p:val>
                                        </p:tav>
                                        <p:tav tm="100000">
                                          <p:val>
                                            <p:strVal val="#ppt_x"/>
                                          </p:val>
                                        </p:tav>
                                      </p:tavLst>
                                    </p:anim>
                                    <p:animEffect transition="in" filter="wipe(right)">
                                      <p:cBhvr>
                                        <p:cTn id="66" dur="500"/>
                                        <p:tgtEl>
                                          <p:spTgt spid="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childTnLst>
                          </p:cTn>
                        </p:par>
                        <p:par>
                          <p:cTn id="70" fill="hold">
                            <p:stCondLst>
                              <p:cond delay="5000"/>
                            </p:stCondLst>
                            <p:childTnLst>
                              <p:par>
                                <p:cTn id="71" presetID="12" presetClass="entr" presetSubtype="8" fill="hold" nodeType="after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p:tgtEl>
                                          <p:spTgt spid="61"/>
                                        </p:tgtEl>
                                        <p:attrNameLst>
                                          <p:attrName>ppt_x</p:attrName>
                                        </p:attrNameLst>
                                      </p:cBhvr>
                                      <p:tavLst>
                                        <p:tav tm="0">
                                          <p:val>
                                            <p:strVal val="#ppt_x-#ppt_w*1.125000"/>
                                          </p:val>
                                        </p:tav>
                                        <p:tav tm="100000">
                                          <p:val>
                                            <p:strVal val="#ppt_x"/>
                                          </p:val>
                                        </p:tav>
                                      </p:tavLst>
                                    </p:anim>
                                    <p:animEffect transition="in" filter="wipe(right)">
                                      <p:cBhvr>
                                        <p:cTn id="74" dur="500"/>
                                        <p:tgtEl>
                                          <p:spTgt spid="6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childTnLst>
                          </p:cTn>
                        </p:par>
                        <p:par>
                          <p:cTn id="78" fill="hold">
                            <p:stCondLst>
                              <p:cond delay="5500"/>
                            </p:stCondLst>
                            <p:childTnLst>
                              <p:par>
                                <p:cTn id="79" presetID="12" presetClass="entr" presetSubtype="8" fill="hold" nodeType="afterEffect">
                                  <p:stCondLst>
                                    <p:cond delay="0"/>
                                  </p:stCondLst>
                                  <p:childTnLst>
                                    <p:set>
                                      <p:cBhvr>
                                        <p:cTn id="80" dur="1" fill="hold">
                                          <p:stCondLst>
                                            <p:cond delay="0"/>
                                          </p:stCondLst>
                                        </p:cTn>
                                        <p:tgtEl>
                                          <p:spTgt spid="69"/>
                                        </p:tgtEl>
                                        <p:attrNameLst>
                                          <p:attrName>style.visibility</p:attrName>
                                        </p:attrNameLst>
                                      </p:cBhvr>
                                      <p:to>
                                        <p:strVal val="visible"/>
                                      </p:to>
                                    </p:set>
                                    <p:anim calcmode="lin" valueType="num">
                                      <p:cBhvr additive="base">
                                        <p:cTn id="81" dur="500"/>
                                        <p:tgtEl>
                                          <p:spTgt spid="69"/>
                                        </p:tgtEl>
                                        <p:attrNameLst>
                                          <p:attrName>ppt_x</p:attrName>
                                        </p:attrNameLst>
                                      </p:cBhvr>
                                      <p:tavLst>
                                        <p:tav tm="0">
                                          <p:val>
                                            <p:strVal val="#ppt_x-#ppt_w*1.125000"/>
                                          </p:val>
                                        </p:tav>
                                        <p:tav tm="100000">
                                          <p:val>
                                            <p:strVal val="#ppt_x"/>
                                          </p:val>
                                        </p:tav>
                                      </p:tavLst>
                                    </p:anim>
                                    <p:animEffect transition="in" filter="wipe(right)">
                                      <p:cBhvr>
                                        <p:cTn id="82" dur="500"/>
                                        <p:tgtEl>
                                          <p:spTgt spid="6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0"/>
                                        </p:tgtEl>
                                        <p:attrNameLst>
                                          <p:attrName>style.visibility</p:attrName>
                                        </p:attrNameLst>
                                      </p:cBhvr>
                                      <p:to>
                                        <p:strVal val="visible"/>
                                      </p:to>
                                    </p:set>
                                    <p:animEffect transition="in" filter="fade">
                                      <p:cBhvr>
                                        <p:cTn id="85" dur="500"/>
                                        <p:tgtEl>
                                          <p:spTgt spid="90"/>
                                        </p:tgtEl>
                                      </p:cBhvr>
                                    </p:animEffect>
                                  </p:childTnLst>
                                </p:cTn>
                              </p:par>
                            </p:childTnLst>
                          </p:cTn>
                        </p:par>
                        <p:par>
                          <p:cTn id="86" fill="hold">
                            <p:stCondLst>
                              <p:cond delay="6000"/>
                            </p:stCondLst>
                            <p:childTnLst>
                              <p:par>
                                <p:cTn id="87" presetID="12" presetClass="entr" presetSubtype="8" fill="hold" nodeType="afterEffect">
                                  <p:stCondLst>
                                    <p:cond delay="0"/>
                                  </p:stCondLst>
                                  <p:childTnLst>
                                    <p:set>
                                      <p:cBhvr>
                                        <p:cTn id="88" dur="1" fill="hold">
                                          <p:stCondLst>
                                            <p:cond delay="0"/>
                                          </p:stCondLst>
                                        </p:cTn>
                                        <p:tgtEl>
                                          <p:spTgt spid="78"/>
                                        </p:tgtEl>
                                        <p:attrNameLst>
                                          <p:attrName>style.visibility</p:attrName>
                                        </p:attrNameLst>
                                      </p:cBhvr>
                                      <p:to>
                                        <p:strVal val="visible"/>
                                      </p:to>
                                    </p:set>
                                    <p:anim calcmode="lin" valueType="num">
                                      <p:cBhvr additive="base">
                                        <p:cTn id="89" dur="500"/>
                                        <p:tgtEl>
                                          <p:spTgt spid="78"/>
                                        </p:tgtEl>
                                        <p:attrNameLst>
                                          <p:attrName>ppt_x</p:attrName>
                                        </p:attrNameLst>
                                      </p:cBhvr>
                                      <p:tavLst>
                                        <p:tav tm="0">
                                          <p:val>
                                            <p:strVal val="#ppt_x-#ppt_w*1.125000"/>
                                          </p:val>
                                        </p:tav>
                                        <p:tav tm="100000">
                                          <p:val>
                                            <p:strVal val="#ppt_x"/>
                                          </p:val>
                                        </p:tav>
                                      </p:tavLst>
                                    </p:anim>
                                    <p:animEffect transition="in" filter="wipe(right)">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1"/>
                                        </p:tgtEl>
                                        <p:attrNameLst>
                                          <p:attrName>style.visibility</p:attrName>
                                        </p:attrNameLst>
                                      </p:cBhvr>
                                      <p:to>
                                        <p:strVal val="visible"/>
                                      </p:to>
                                    </p:set>
                                    <p:animEffect transition="in" filter="fade">
                                      <p:cBhvr>
                                        <p:cTn id="93" dur="500"/>
                                        <p:tgtEl>
                                          <p:spTgt spid="91"/>
                                        </p:tgtEl>
                                      </p:cBhvr>
                                    </p:animEffect>
                                  </p:childTnLst>
                                </p:cTn>
                              </p:par>
                            </p:childTnLst>
                          </p:cTn>
                        </p:par>
                        <p:par>
                          <p:cTn id="94" fill="hold">
                            <p:stCondLst>
                              <p:cond delay="6500"/>
                            </p:stCondLst>
                            <p:childTnLst>
                              <p:par>
                                <p:cTn id="95" presetID="12" presetClass="entr" presetSubtype="8" fill="hold" nodeType="afterEffect">
                                  <p:stCondLst>
                                    <p:cond delay="0"/>
                                  </p:stCondLst>
                                  <p:childTnLst>
                                    <p:set>
                                      <p:cBhvr>
                                        <p:cTn id="96" dur="1" fill="hold">
                                          <p:stCondLst>
                                            <p:cond delay="0"/>
                                          </p:stCondLst>
                                        </p:cTn>
                                        <p:tgtEl>
                                          <p:spTgt spid="82"/>
                                        </p:tgtEl>
                                        <p:attrNameLst>
                                          <p:attrName>style.visibility</p:attrName>
                                        </p:attrNameLst>
                                      </p:cBhvr>
                                      <p:to>
                                        <p:strVal val="visible"/>
                                      </p:to>
                                    </p:set>
                                    <p:anim calcmode="lin" valueType="num">
                                      <p:cBhvr additive="base">
                                        <p:cTn id="97" dur="500"/>
                                        <p:tgtEl>
                                          <p:spTgt spid="82"/>
                                        </p:tgtEl>
                                        <p:attrNameLst>
                                          <p:attrName>ppt_x</p:attrName>
                                        </p:attrNameLst>
                                      </p:cBhvr>
                                      <p:tavLst>
                                        <p:tav tm="0">
                                          <p:val>
                                            <p:strVal val="#ppt_x-#ppt_w*1.125000"/>
                                          </p:val>
                                        </p:tav>
                                        <p:tav tm="100000">
                                          <p:val>
                                            <p:strVal val="#ppt_x"/>
                                          </p:val>
                                        </p:tav>
                                      </p:tavLst>
                                    </p:anim>
                                    <p:animEffect transition="in" filter="wipe(right)">
                                      <p:cBhvr>
                                        <p:cTn id="98" dur="500"/>
                                        <p:tgtEl>
                                          <p:spTgt spid="8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2"/>
                                        </p:tgtEl>
                                        <p:attrNameLst>
                                          <p:attrName>style.visibility</p:attrName>
                                        </p:attrNameLst>
                                      </p:cBhvr>
                                      <p:to>
                                        <p:strVal val="visible"/>
                                      </p:to>
                                    </p:set>
                                    <p:animEffect transition="in" filter="fade">
                                      <p:cBhvr>
                                        <p:cTn id="101" dur="500"/>
                                        <p:tgtEl>
                                          <p:spTgt spid="92"/>
                                        </p:tgtEl>
                                      </p:cBhvr>
                                    </p:animEffect>
                                  </p:childTnLst>
                                </p:cTn>
                              </p:par>
                            </p:childTnLst>
                          </p:cTn>
                        </p:par>
                        <p:par>
                          <p:cTn id="102" fill="hold">
                            <p:stCondLst>
                              <p:cond delay="7000"/>
                            </p:stCondLst>
                            <p:childTnLst>
                              <p:par>
                                <p:cTn id="103" presetID="12" presetClass="entr" presetSubtype="8" fill="hold" nodeType="afterEffect">
                                  <p:stCondLst>
                                    <p:cond delay="0"/>
                                  </p:stCondLst>
                                  <p:childTnLst>
                                    <p:set>
                                      <p:cBhvr>
                                        <p:cTn id="104" dur="1" fill="hold">
                                          <p:stCondLst>
                                            <p:cond delay="0"/>
                                          </p:stCondLst>
                                        </p:cTn>
                                        <p:tgtEl>
                                          <p:spTgt spid="86"/>
                                        </p:tgtEl>
                                        <p:attrNameLst>
                                          <p:attrName>style.visibility</p:attrName>
                                        </p:attrNameLst>
                                      </p:cBhvr>
                                      <p:to>
                                        <p:strVal val="visible"/>
                                      </p:to>
                                    </p:set>
                                    <p:anim calcmode="lin" valueType="num">
                                      <p:cBhvr additive="base">
                                        <p:cTn id="105" dur="500"/>
                                        <p:tgtEl>
                                          <p:spTgt spid="86"/>
                                        </p:tgtEl>
                                        <p:attrNameLst>
                                          <p:attrName>ppt_x</p:attrName>
                                        </p:attrNameLst>
                                      </p:cBhvr>
                                      <p:tavLst>
                                        <p:tav tm="0">
                                          <p:val>
                                            <p:strVal val="#ppt_x-#ppt_w*1.125000"/>
                                          </p:val>
                                        </p:tav>
                                        <p:tav tm="100000">
                                          <p:val>
                                            <p:strVal val="#ppt_x"/>
                                          </p:val>
                                        </p:tav>
                                      </p:tavLst>
                                    </p:anim>
                                    <p:animEffect transition="in" filter="wipe(right)">
                                      <p:cBhvr>
                                        <p:cTn id="106" dur="500"/>
                                        <p:tgtEl>
                                          <p:spTgt spid="8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3"/>
                                        </p:tgtEl>
                                        <p:attrNameLst>
                                          <p:attrName>style.visibility</p:attrName>
                                        </p:attrNameLst>
                                      </p:cBhvr>
                                      <p:to>
                                        <p:strVal val="visible"/>
                                      </p:to>
                                    </p:set>
                                    <p:animEffect transition="in" filter="fade">
                                      <p:cBhvr>
                                        <p:cTn id="109" dur="500"/>
                                        <p:tgtEl>
                                          <p:spTgt spid="93"/>
                                        </p:tgtEl>
                                      </p:cBhvr>
                                    </p:animEffect>
                                  </p:childTnLst>
                                </p:cTn>
                              </p:par>
                            </p:childTnLst>
                          </p:cTn>
                        </p:par>
                        <p:par>
                          <p:cTn id="110" fill="hold">
                            <p:stCondLst>
                              <p:cond delay="7500"/>
                            </p:stCondLst>
                            <p:childTnLst>
                              <p:par>
                                <p:cTn id="111" presetID="12" presetClass="entr" presetSubtype="8" fill="hold" nodeType="afterEffect">
                                  <p:stCondLst>
                                    <p:cond delay="0"/>
                                  </p:stCondLst>
                                  <p:childTnLst>
                                    <p:set>
                                      <p:cBhvr>
                                        <p:cTn id="112" dur="1" fill="hold">
                                          <p:stCondLst>
                                            <p:cond delay="0"/>
                                          </p:stCondLst>
                                        </p:cTn>
                                        <p:tgtEl>
                                          <p:spTgt spid="97"/>
                                        </p:tgtEl>
                                        <p:attrNameLst>
                                          <p:attrName>style.visibility</p:attrName>
                                        </p:attrNameLst>
                                      </p:cBhvr>
                                      <p:to>
                                        <p:strVal val="visible"/>
                                      </p:to>
                                    </p:set>
                                    <p:anim calcmode="lin" valueType="num">
                                      <p:cBhvr additive="base">
                                        <p:cTn id="113" dur="500"/>
                                        <p:tgtEl>
                                          <p:spTgt spid="97"/>
                                        </p:tgtEl>
                                        <p:attrNameLst>
                                          <p:attrName>ppt_x</p:attrName>
                                        </p:attrNameLst>
                                      </p:cBhvr>
                                      <p:tavLst>
                                        <p:tav tm="0">
                                          <p:val>
                                            <p:strVal val="#ppt_x-#ppt_w*1.125000"/>
                                          </p:val>
                                        </p:tav>
                                        <p:tav tm="100000">
                                          <p:val>
                                            <p:strVal val="#ppt_x"/>
                                          </p:val>
                                        </p:tav>
                                      </p:tavLst>
                                    </p:anim>
                                    <p:animEffect transition="in" filter="wipe(right)">
                                      <p:cBhvr>
                                        <p:cTn id="114" dur="500"/>
                                        <p:tgtEl>
                                          <p:spTgt spid="97"/>
                                        </p:tgtEl>
                                      </p:cBhvr>
                                    </p:animEffect>
                                  </p:childTnLst>
                                </p:cTn>
                              </p:par>
                            </p:childTnLst>
                          </p:cTn>
                        </p:par>
                        <p:par>
                          <p:cTn id="115" fill="hold">
                            <p:stCondLst>
                              <p:cond delay="8000"/>
                            </p:stCondLst>
                            <p:childTnLst>
                              <p:par>
                                <p:cTn id="116" presetID="10" presetClass="entr" presetSubtype="0" fill="hold" grpId="0" nodeType="afterEffect">
                                  <p:stCondLst>
                                    <p:cond delay="0"/>
                                  </p:stCondLst>
                                  <p:childTnLst>
                                    <p:set>
                                      <p:cBhvr>
                                        <p:cTn id="117" dur="1" fill="hold">
                                          <p:stCondLst>
                                            <p:cond delay="0"/>
                                          </p:stCondLst>
                                        </p:cTn>
                                        <p:tgtEl>
                                          <p:spTgt spid="100"/>
                                        </p:tgtEl>
                                        <p:attrNameLst>
                                          <p:attrName>style.visibility</p:attrName>
                                        </p:attrNameLst>
                                      </p:cBhvr>
                                      <p:to>
                                        <p:strVal val="visible"/>
                                      </p:to>
                                    </p:set>
                                    <p:animEffect transition="in" filter="fade">
                                      <p:cBhvr>
                                        <p:cTn id="11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65" grpId="0"/>
      <p:bldP spid="66" grpId="0"/>
      <p:bldP spid="67" grpId="0"/>
      <p:bldP spid="68" grpId="0"/>
      <p:bldP spid="90" grpId="0"/>
      <p:bldP spid="91" grpId="0"/>
      <p:bldP spid="92" grpId="0"/>
      <p:bldP spid="93" grpId="0"/>
      <p:bldP spid="1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id-ID" dirty="0">
                <a:sym typeface="+mn-ea"/>
              </a:rPr>
              <a:t>Advantages Of Li-Fi</a:t>
            </a:r>
            <a:endParaRPr lang="id-ID" dirty="0"/>
          </a:p>
        </p:txBody>
      </p:sp>
      <p:sp>
        <p:nvSpPr>
          <p:cNvPr id="112" name="Cube 111"/>
          <p:cNvSpPr/>
          <p:nvPr/>
        </p:nvSpPr>
        <p:spPr>
          <a:xfrm>
            <a:off x="1966184" y="4755968"/>
            <a:ext cx="2656992" cy="2105843"/>
          </a:xfrm>
          <a:prstGeom prst="cube">
            <a:avLst>
              <a:gd name="adj" fmla="val 87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ube 112"/>
          <p:cNvSpPr/>
          <p:nvPr/>
        </p:nvSpPr>
        <p:spPr>
          <a:xfrm>
            <a:off x="4563174" y="4132119"/>
            <a:ext cx="2656992" cy="2725882"/>
          </a:xfrm>
          <a:prstGeom prst="cube">
            <a:avLst>
              <a:gd name="adj" fmla="val 44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0"/>
          <p:cNvSpPr txBox="1"/>
          <p:nvPr/>
        </p:nvSpPr>
        <p:spPr>
          <a:xfrm>
            <a:off x="2527847" y="5088815"/>
            <a:ext cx="1443990" cy="337185"/>
          </a:xfrm>
          <a:prstGeom prst="rect">
            <a:avLst/>
          </a:prstGeom>
          <a:noFill/>
        </p:spPr>
        <p:txBody>
          <a:bodyPr wrap="square" rtlCol="0">
            <a:spAutoFit/>
          </a:bodyPr>
          <a:lstStyle/>
          <a:p>
            <a:pPr algn="ctr"/>
            <a:r>
              <a:rPr lang="en-US" altLang="id-ID" sz="1600" b="1" dirty="0">
                <a:solidFill>
                  <a:schemeClr val="bg1"/>
                </a:solidFill>
                <a:latin typeface="Microsoft JhengHei" panose="020B0604030504040204" charset="-120"/>
                <a:ea typeface="Microsoft JhengHei" panose="020B0604030504040204" charset="-120"/>
              </a:rPr>
              <a:t>Best Security</a:t>
            </a:r>
            <a:endParaRPr lang="en-US" altLang="id-ID" sz="1600" b="1" dirty="0">
              <a:solidFill>
                <a:schemeClr val="bg1"/>
              </a:solidFill>
              <a:latin typeface="Microsoft JhengHei" panose="020B0604030504040204" charset="-120"/>
              <a:ea typeface="Microsoft JhengHei" panose="020B0604030504040204" charset="-120"/>
            </a:endParaRPr>
          </a:p>
        </p:txBody>
      </p:sp>
      <p:cxnSp>
        <p:nvCxnSpPr>
          <p:cNvPr id="115" name="Straight Connector 114"/>
          <p:cNvCxnSpPr/>
          <p:nvPr/>
        </p:nvCxnSpPr>
        <p:spPr>
          <a:xfrm>
            <a:off x="2510129" y="5425802"/>
            <a:ext cx="1548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6" name="Rectangle 12"/>
          <p:cNvSpPr/>
          <p:nvPr/>
        </p:nvSpPr>
        <p:spPr>
          <a:xfrm>
            <a:off x="1965960" y="5474335"/>
            <a:ext cx="2463165" cy="1383665"/>
          </a:xfrm>
          <a:prstGeom prst="rect">
            <a:avLst/>
          </a:prstGeom>
        </p:spPr>
        <p:txBody>
          <a:bodyPr wrap="square">
            <a:spAutoFit/>
          </a:bodyPr>
          <a:lstStyle/>
          <a:p>
            <a:pPr algn="ctr"/>
            <a:r>
              <a:rPr lang="en-US" altLang="id-ID" sz="1200" b="1" dirty="0">
                <a:solidFill>
                  <a:schemeClr val="bg1"/>
                </a:solidFill>
                <a:latin typeface="Microsoft JhengHei" panose="020B0604030504040204" charset="-120"/>
                <a:ea typeface="Microsoft JhengHei" panose="020B0604030504040204" charset="-120"/>
                <a:sym typeface="+mn-ea"/>
              </a:rPr>
              <a:t> No one Can Acess your Network Outside the wall . Because light can not pass through the wall and even your data is also secure because data is also in the form of light.</a:t>
            </a:r>
            <a:endParaRPr lang="en-US" altLang="id-ID" sz="1200" dirty="0">
              <a:solidFill>
                <a:schemeClr val="bg1"/>
              </a:solidFill>
            </a:endParaRPr>
          </a:p>
        </p:txBody>
      </p:sp>
      <p:sp>
        <p:nvSpPr>
          <p:cNvPr id="117" name="TextBox 13"/>
          <p:cNvSpPr txBox="1"/>
          <p:nvPr/>
        </p:nvSpPr>
        <p:spPr>
          <a:xfrm>
            <a:off x="5163119" y="4598269"/>
            <a:ext cx="1383030" cy="306705"/>
          </a:xfrm>
          <a:prstGeom prst="rect">
            <a:avLst/>
          </a:prstGeom>
          <a:noFill/>
        </p:spPr>
        <p:txBody>
          <a:bodyPr wrap="none" rtlCol="0">
            <a:spAutoFit/>
          </a:bodyPr>
          <a:lstStyle/>
          <a:p>
            <a:pPr algn="ctr"/>
            <a:r>
              <a:rPr lang="en-US" altLang="id-ID" sz="1400" b="1" dirty="0">
                <a:solidFill>
                  <a:schemeClr val="bg1"/>
                </a:solidFill>
                <a:latin typeface="Microsoft JhengHei" panose="020B0604030504040204" charset="-120"/>
                <a:ea typeface="Microsoft JhengHei" panose="020B0604030504040204" charset="-120"/>
              </a:rPr>
              <a:t>Speed Of Li-Fi</a:t>
            </a:r>
            <a:endParaRPr lang="en-US" altLang="id-ID" sz="1400" b="1" dirty="0">
              <a:solidFill>
                <a:schemeClr val="bg1"/>
              </a:solidFill>
              <a:latin typeface="Microsoft JhengHei" panose="020B0604030504040204" charset="-120"/>
              <a:ea typeface="Microsoft JhengHei" panose="020B0604030504040204" charset="-120"/>
            </a:endParaRPr>
          </a:p>
        </p:txBody>
      </p:sp>
      <p:cxnSp>
        <p:nvCxnSpPr>
          <p:cNvPr id="118" name="Straight Connector 117"/>
          <p:cNvCxnSpPr/>
          <p:nvPr/>
        </p:nvCxnSpPr>
        <p:spPr>
          <a:xfrm>
            <a:off x="5080632" y="4906046"/>
            <a:ext cx="1548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9" name="Rectangle 15"/>
          <p:cNvSpPr/>
          <p:nvPr/>
        </p:nvSpPr>
        <p:spPr>
          <a:xfrm>
            <a:off x="4894111" y="4929081"/>
            <a:ext cx="1921042" cy="829945"/>
          </a:xfrm>
          <a:prstGeom prst="rect">
            <a:avLst/>
          </a:prstGeom>
        </p:spPr>
        <p:txBody>
          <a:bodyPr wrap="square">
            <a:spAutoFit/>
          </a:bodyPr>
          <a:lstStyle/>
          <a:p>
            <a:pPr algn="ctr"/>
            <a:r>
              <a:rPr lang="en-US" altLang="id-ID" sz="1200" dirty="0">
                <a:solidFill>
                  <a:schemeClr val="bg1"/>
                </a:solidFill>
              </a:rPr>
              <a:t>Speed of light is Extermely High as compare to Radio Wave Signals.</a:t>
            </a:r>
            <a:endParaRPr lang="en-US" altLang="id-ID" sz="1200" dirty="0">
              <a:solidFill>
                <a:schemeClr val="bg1"/>
              </a:solidFill>
            </a:endParaRPr>
          </a:p>
        </p:txBody>
      </p:sp>
      <p:grpSp>
        <p:nvGrpSpPr>
          <p:cNvPr id="133" name="Group 132"/>
          <p:cNvGrpSpPr/>
          <p:nvPr/>
        </p:nvGrpSpPr>
        <p:grpSpPr>
          <a:xfrm>
            <a:off x="2965450" y="3675063"/>
            <a:ext cx="871538" cy="1092200"/>
            <a:chOff x="2965450" y="3675063"/>
            <a:chExt cx="871538" cy="1092200"/>
          </a:xfrm>
          <a:solidFill>
            <a:schemeClr val="tx2"/>
          </a:solidFill>
        </p:grpSpPr>
        <p:sp>
          <p:nvSpPr>
            <p:cNvPr id="134" name="Freeform 31"/>
            <p:cNvSpPr/>
            <p:nvPr/>
          </p:nvSpPr>
          <p:spPr bwMode="auto">
            <a:xfrm>
              <a:off x="3116263" y="4451350"/>
              <a:ext cx="334962" cy="315913"/>
            </a:xfrm>
            <a:custGeom>
              <a:avLst/>
              <a:gdLst>
                <a:gd name="T0" fmla="*/ 246 w 246"/>
                <a:gd name="T1" fmla="*/ 216 h 232"/>
                <a:gd name="T2" fmla="*/ 246 w 246"/>
                <a:gd name="T3" fmla="*/ 7 h 232"/>
                <a:gd name="T4" fmla="*/ 26 w 246"/>
                <a:gd name="T5" fmla="*/ 7 h 232"/>
                <a:gd name="T6" fmla="*/ 0 w 246"/>
                <a:gd name="T7" fmla="*/ 0 h 232"/>
                <a:gd name="T8" fmla="*/ 0 w 246"/>
                <a:gd name="T9" fmla="*/ 216 h 232"/>
                <a:gd name="T10" fmla="*/ 16 w 246"/>
                <a:gd name="T11" fmla="*/ 232 h 232"/>
                <a:gd name="T12" fmla="*/ 230 w 246"/>
                <a:gd name="T13" fmla="*/ 232 h 232"/>
                <a:gd name="T14" fmla="*/ 246 w 246"/>
                <a:gd name="T15" fmla="*/ 216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32">
                  <a:moveTo>
                    <a:pt x="246" y="216"/>
                  </a:moveTo>
                  <a:cubicBezTo>
                    <a:pt x="246" y="7"/>
                    <a:pt x="246" y="7"/>
                    <a:pt x="246" y="7"/>
                  </a:cubicBezTo>
                  <a:cubicBezTo>
                    <a:pt x="26" y="7"/>
                    <a:pt x="26" y="7"/>
                    <a:pt x="26" y="7"/>
                  </a:cubicBezTo>
                  <a:cubicBezTo>
                    <a:pt x="16" y="7"/>
                    <a:pt x="7" y="4"/>
                    <a:pt x="0" y="0"/>
                  </a:cubicBezTo>
                  <a:cubicBezTo>
                    <a:pt x="0" y="216"/>
                    <a:pt x="0" y="216"/>
                    <a:pt x="0" y="216"/>
                  </a:cubicBezTo>
                  <a:cubicBezTo>
                    <a:pt x="0" y="225"/>
                    <a:pt x="7" y="232"/>
                    <a:pt x="16" y="232"/>
                  </a:cubicBezTo>
                  <a:cubicBezTo>
                    <a:pt x="230" y="232"/>
                    <a:pt x="230" y="232"/>
                    <a:pt x="230" y="232"/>
                  </a:cubicBezTo>
                  <a:cubicBezTo>
                    <a:pt x="239" y="232"/>
                    <a:pt x="246" y="225"/>
                    <a:pt x="246" y="2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5" name="Freeform 32"/>
            <p:cNvSpPr/>
            <p:nvPr/>
          </p:nvSpPr>
          <p:spPr bwMode="auto">
            <a:xfrm>
              <a:off x="3475038" y="3997325"/>
              <a:ext cx="334962" cy="239713"/>
            </a:xfrm>
            <a:custGeom>
              <a:avLst/>
              <a:gdLst>
                <a:gd name="T0" fmla="*/ 16 w 246"/>
                <a:gd name="T1" fmla="*/ 99 h 175"/>
                <a:gd name="T2" fmla="*/ 16 w 246"/>
                <a:gd name="T3" fmla="*/ 16 h 175"/>
                <a:gd name="T4" fmla="*/ 218 w 246"/>
                <a:gd name="T5" fmla="*/ 16 h 175"/>
                <a:gd name="T6" fmla="*/ 218 w 246"/>
                <a:gd name="T7" fmla="*/ 144 h 175"/>
                <a:gd name="T8" fmla="*/ 73 w 246"/>
                <a:gd name="T9" fmla="*/ 144 h 175"/>
                <a:gd name="T10" fmla="*/ 64 w 246"/>
                <a:gd name="T11" fmla="*/ 163 h 175"/>
                <a:gd name="T12" fmla="*/ 50 w 246"/>
                <a:gd name="T13" fmla="*/ 175 h 175"/>
                <a:gd name="T14" fmla="*/ 246 w 246"/>
                <a:gd name="T15" fmla="*/ 175 h 175"/>
                <a:gd name="T16" fmla="*/ 246 w 246"/>
                <a:gd name="T17" fmla="*/ 156 h 175"/>
                <a:gd name="T18" fmla="*/ 234 w 246"/>
                <a:gd name="T19" fmla="*/ 156 h 175"/>
                <a:gd name="T20" fmla="*/ 234 w 246"/>
                <a:gd name="T21" fmla="*/ 0 h 175"/>
                <a:gd name="T22" fmla="*/ 0 w 246"/>
                <a:gd name="T23" fmla="*/ 0 h 175"/>
                <a:gd name="T24" fmla="*/ 0 w 246"/>
                <a:gd name="T25" fmla="*/ 98 h 175"/>
                <a:gd name="T26" fmla="*/ 15 w 246"/>
                <a:gd name="T27" fmla="*/ 99 h 175"/>
                <a:gd name="T28" fmla="*/ 16 w 246"/>
                <a:gd name="T29" fmla="*/ 9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175">
                  <a:moveTo>
                    <a:pt x="16" y="99"/>
                  </a:moveTo>
                  <a:cubicBezTo>
                    <a:pt x="16" y="16"/>
                    <a:pt x="16" y="16"/>
                    <a:pt x="16" y="16"/>
                  </a:cubicBezTo>
                  <a:cubicBezTo>
                    <a:pt x="218" y="16"/>
                    <a:pt x="218" y="16"/>
                    <a:pt x="218" y="16"/>
                  </a:cubicBezTo>
                  <a:cubicBezTo>
                    <a:pt x="218" y="144"/>
                    <a:pt x="218" y="144"/>
                    <a:pt x="218" y="144"/>
                  </a:cubicBezTo>
                  <a:cubicBezTo>
                    <a:pt x="73" y="144"/>
                    <a:pt x="73" y="144"/>
                    <a:pt x="73" y="144"/>
                  </a:cubicBezTo>
                  <a:cubicBezTo>
                    <a:pt x="72" y="151"/>
                    <a:pt x="69" y="158"/>
                    <a:pt x="64" y="163"/>
                  </a:cubicBezTo>
                  <a:cubicBezTo>
                    <a:pt x="60" y="168"/>
                    <a:pt x="55" y="172"/>
                    <a:pt x="50" y="175"/>
                  </a:cubicBezTo>
                  <a:cubicBezTo>
                    <a:pt x="246" y="175"/>
                    <a:pt x="246" y="175"/>
                    <a:pt x="246" y="175"/>
                  </a:cubicBezTo>
                  <a:cubicBezTo>
                    <a:pt x="246" y="156"/>
                    <a:pt x="246" y="156"/>
                    <a:pt x="246" y="156"/>
                  </a:cubicBezTo>
                  <a:cubicBezTo>
                    <a:pt x="234" y="156"/>
                    <a:pt x="234" y="156"/>
                    <a:pt x="234" y="156"/>
                  </a:cubicBezTo>
                  <a:cubicBezTo>
                    <a:pt x="234" y="0"/>
                    <a:pt x="234" y="0"/>
                    <a:pt x="234" y="0"/>
                  </a:cubicBezTo>
                  <a:cubicBezTo>
                    <a:pt x="0" y="0"/>
                    <a:pt x="0" y="0"/>
                    <a:pt x="0" y="0"/>
                  </a:cubicBezTo>
                  <a:cubicBezTo>
                    <a:pt x="0" y="98"/>
                    <a:pt x="0" y="98"/>
                    <a:pt x="0" y="98"/>
                  </a:cubicBezTo>
                  <a:cubicBezTo>
                    <a:pt x="5" y="99"/>
                    <a:pt x="10" y="99"/>
                    <a:pt x="15" y="99"/>
                  </a:cubicBezTo>
                  <a:cubicBezTo>
                    <a:pt x="16" y="99"/>
                    <a:pt x="16" y="99"/>
                    <a:pt x="1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6" name="Freeform 33"/>
            <p:cNvSpPr/>
            <p:nvPr/>
          </p:nvSpPr>
          <p:spPr bwMode="auto">
            <a:xfrm>
              <a:off x="3389313" y="4264025"/>
              <a:ext cx="447675" cy="61913"/>
            </a:xfrm>
            <a:custGeom>
              <a:avLst/>
              <a:gdLst>
                <a:gd name="T0" fmla="*/ 122 w 329"/>
                <a:gd name="T1" fmla="*/ 29 h 46"/>
                <a:gd name="T2" fmla="*/ 163 w 329"/>
                <a:gd name="T3" fmla="*/ 46 h 46"/>
                <a:gd name="T4" fmla="*/ 163 w 329"/>
                <a:gd name="T5" fmla="*/ 46 h 46"/>
                <a:gd name="T6" fmla="*/ 329 w 329"/>
                <a:gd name="T7" fmla="*/ 46 h 46"/>
                <a:gd name="T8" fmla="*/ 329 w 329"/>
                <a:gd name="T9" fmla="*/ 0 h 46"/>
                <a:gd name="T10" fmla="*/ 0 w 329"/>
                <a:gd name="T11" fmla="*/ 0 h 46"/>
                <a:gd name="T12" fmla="*/ 0 w 329"/>
                <a:gd name="T13" fmla="*/ 29 h 46"/>
                <a:gd name="T14" fmla="*/ 122 w 329"/>
                <a:gd name="T15" fmla="*/ 29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46">
                  <a:moveTo>
                    <a:pt x="122" y="29"/>
                  </a:moveTo>
                  <a:cubicBezTo>
                    <a:pt x="137" y="29"/>
                    <a:pt x="152" y="35"/>
                    <a:pt x="163" y="46"/>
                  </a:cubicBezTo>
                  <a:cubicBezTo>
                    <a:pt x="163" y="46"/>
                    <a:pt x="163" y="46"/>
                    <a:pt x="163" y="46"/>
                  </a:cubicBezTo>
                  <a:cubicBezTo>
                    <a:pt x="329" y="46"/>
                    <a:pt x="329" y="46"/>
                    <a:pt x="329" y="46"/>
                  </a:cubicBezTo>
                  <a:cubicBezTo>
                    <a:pt x="329" y="0"/>
                    <a:pt x="329" y="0"/>
                    <a:pt x="329" y="0"/>
                  </a:cubicBezTo>
                  <a:cubicBezTo>
                    <a:pt x="0" y="0"/>
                    <a:pt x="0" y="0"/>
                    <a:pt x="0" y="0"/>
                  </a:cubicBezTo>
                  <a:cubicBezTo>
                    <a:pt x="0" y="29"/>
                    <a:pt x="0" y="29"/>
                    <a:pt x="0" y="29"/>
                  </a:cubicBezTo>
                  <a:lnTo>
                    <a:pt x="122"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7" name="Freeform 34"/>
            <p:cNvSpPr/>
            <p:nvPr/>
          </p:nvSpPr>
          <p:spPr bwMode="auto">
            <a:xfrm>
              <a:off x="3127375" y="3675063"/>
              <a:ext cx="244475" cy="215900"/>
            </a:xfrm>
            <a:custGeom>
              <a:avLst/>
              <a:gdLst>
                <a:gd name="T0" fmla="*/ 180 w 180"/>
                <a:gd name="T1" fmla="*/ 90 h 159"/>
                <a:gd name="T2" fmla="*/ 90 w 180"/>
                <a:gd name="T3" fmla="*/ 0 h 159"/>
                <a:gd name="T4" fmla="*/ 0 w 180"/>
                <a:gd name="T5" fmla="*/ 90 h 159"/>
                <a:gd name="T6" fmla="*/ 32 w 180"/>
                <a:gd name="T7" fmla="*/ 159 h 159"/>
                <a:gd name="T8" fmla="*/ 148 w 180"/>
                <a:gd name="T9" fmla="*/ 159 h 159"/>
                <a:gd name="T10" fmla="*/ 180 w 180"/>
                <a:gd name="T11" fmla="*/ 90 h 159"/>
              </a:gdLst>
              <a:ahLst/>
              <a:cxnLst>
                <a:cxn ang="0">
                  <a:pos x="T0" y="T1"/>
                </a:cxn>
                <a:cxn ang="0">
                  <a:pos x="T2" y="T3"/>
                </a:cxn>
                <a:cxn ang="0">
                  <a:pos x="T4" y="T5"/>
                </a:cxn>
                <a:cxn ang="0">
                  <a:pos x="T6" y="T7"/>
                </a:cxn>
                <a:cxn ang="0">
                  <a:pos x="T8" y="T9"/>
                </a:cxn>
                <a:cxn ang="0">
                  <a:pos x="T10" y="T11"/>
                </a:cxn>
              </a:cxnLst>
              <a:rect l="0" t="0" r="r" b="b"/>
              <a:pathLst>
                <a:path w="180" h="159">
                  <a:moveTo>
                    <a:pt x="180" y="90"/>
                  </a:moveTo>
                  <a:cubicBezTo>
                    <a:pt x="180" y="41"/>
                    <a:pt x="140" y="0"/>
                    <a:pt x="90" y="0"/>
                  </a:cubicBezTo>
                  <a:cubicBezTo>
                    <a:pt x="40" y="0"/>
                    <a:pt x="0" y="41"/>
                    <a:pt x="0" y="90"/>
                  </a:cubicBezTo>
                  <a:cubicBezTo>
                    <a:pt x="0" y="118"/>
                    <a:pt x="12" y="143"/>
                    <a:pt x="32" y="159"/>
                  </a:cubicBezTo>
                  <a:cubicBezTo>
                    <a:pt x="148" y="159"/>
                    <a:pt x="148" y="159"/>
                    <a:pt x="148" y="159"/>
                  </a:cubicBezTo>
                  <a:cubicBezTo>
                    <a:pt x="167" y="143"/>
                    <a:pt x="180" y="118"/>
                    <a:pt x="180"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8" name="Freeform 35"/>
            <p:cNvSpPr/>
            <p:nvPr/>
          </p:nvSpPr>
          <p:spPr bwMode="auto">
            <a:xfrm>
              <a:off x="2965450" y="3902075"/>
              <a:ext cx="657225" cy="854075"/>
            </a:xfrm>
            <a:custGeom>
              <a:avLst/>
              <a:gdLst>
                <a:gd name="T0" fmla="*/ 79 w 483"/>
                <a:gd name="T1" fmla="*/ 154 h 626"/>
                <a:gd name="T2" fmla="*/ 66 w 483"/>
                <a:gd name="T3" fmla="*/ 139 h 626"/>
                <a:gd name="T4" fmla="*/ 66 w 483"/>
                <a:gd name="T5" fmla="*/ 139 h 626"/>
                <a:gd name="T6" fmla="*/ 64 w 483"/>
                <a:gd name="T7" fmla="*/ 132 h 626"/>
                <a:gd name="T8" fmla="*/ 64 w 483"/>
                <a:gd name="T9" fmla="*/ 130 h 626"/>
                <a:gd name="T10" fmla="*/ 70 w 483"/>
                <a:gd name="T11" fmla="*/ 109 h 626"/>
                <a:gd name="T12" fmla="*/ 87 w 483"/>
                <a:gd name="T13" fmla="*/ 87 h 626"/>
                <a:gd name="T14" fmla="*/ 87 w 483"/>
                <a:gd name="T15" fmla="*/ 352 h 626"/>
                <a:gd name="T16" fmla="*/ 87 w 483"/>
                <a:gd name="T17" fmla="*/ 352 h 626"/>
                <a:gd name="T18" fmla="*/ 137 w 483"/>
                <a:gd name="T19" fmla="*/ 402 h 626"/>
                <a:gd name="T20" fmla="*/ 383 w 483"/>
                <a:gd name="T21" fmla="*/ 402 h 626"/>
                <a:gd name="T22" fmla="*/ 383 w 483"/>
                <a:gd name="T23" fmla="*/ 576 h 626"/>
                <a:gd name="T24" fmla="*/ 433 w 483"/>
                <a:gd name="T25" fmla="*/ 626 h 626"/>
                <a:gd name="T26" fmla="*/ 483 w 483"/>
                <a:gd name="T27" fmla="*/ 576 h 626"/>
                <a:gd name="T28" fmla="*/ 483 w 483"/>
                <a:gd name="T29" fmla="*/ 352 h 626"/>
                <a:gd name="T30" fmla="*/ 468 w 483"/>
                <a:gd name="T31" fmla="*/ 316 h 626"/>
                <a:gd name="T32" fmla="*/ 433 w 483"/>
                <a:gd name="T33" fmla="*/ 302 h 626"/>
                <a:gd name="T34" fmla="*/ 303 w 483"/>
                <a:gd name="T35" fmla="*/ 302 h 626"/>
                <a:gd name="T36" fmla="*/ 303 w 483"/>
                <a:gd name="T37" fmla="*/ 214 h 626"/>
                <a:gd name="T38" fmla="*/ 347 w 483"/>
                <a:gd name="T39" fmla="*/ 236 h 626"/>
                <a:gd name="T40" fmla="*/ 390 w 483"/>
                <a:gd name="T41" fmla="*/ 241 h 626"/>
                <a:gd name="T42" fmla="*/ 411 w 483"/>
                <a:gd name="T43" fmla="*/ 240 h 626"/>
                <a:gd name="T44" fmla="*/ 439 w 483"/>
                <a:gd name="T45" fmla="*/ 205 h 626"/>
                <a:gd name="T46" fmla="*/ 404 w 483"/>
                <a:gd name="T47" fmla="*/ 176 h 626"/>
                <a:gd name="T48" fmla="*/ 390 w 483"/>
                <a:gd name="T49" fmla="*/ 177 h 626"/>
                <a:gd name="T50" fmla="*/ 362 w 483"/>
                <a:gd name="T51" fmla="*/ 174 h 626"/>
                <a:gd name="T52" fmla="*/ 348 w 483"/>
                <a:gd name="T53" fmla="*/ 168 h 626"/>
                <a:gd name="T54" fmla="*/ 336 w 483"/>
                <a:gd name="T55" fmla="*/ 137 h 626"/>
                <a:gd name="T56" fmla="*/ 332 w 483"/>
                <a:gd name="T57" fmla="*/ 67 h 626"/>
                <a:gd name="T58" fmla="*/ 325 w 483"/>
                <a:gd name="T59" fmla="*/ 30 h 626"/>
                <a:gd name="T60" fmla="*/ 310 w 483"/>
                <a:gd name="T61" fmla="*/ 10 h 626"/>
                <a:gd name="T62" fmla="*/ 282 w 483"/>
                <a:gd name="T63" fmla="*/ 0 h 626"/>
                <a:gd name="T64" fmla="*/ 278 w 483"/>
                <a:gd name="T65" fmla="*/ 1 h 626"/>
                <a:gd name="T66" fmla="*/ 272 w 483"/>
                <a:gd name="T67" fmla="*/ 0 h 626"/>
                <a:gd name="T68" fmla="*/ 118 w 483"/>
                <a:gd name="T69" fmla="*/ 0 h 626"/>
                <a:gd name="T70" fmla="*/ 111 w 483"/>
                <a:gd name="T71" fmla="*/ 1 h 626"/>
                <a:gd name="T72" fmla="*/ 78 w 483"/>
                <a:gd name="T73" fmla="*/ 13 h 626"/>
                <a:gd name="T74" fmla="*/ 27 w 483"/>
                <a:gd name="T75" fmla="*/ 59 h 626"/>
                <a:gd name="T76" fmla="*/ 0 w 483"/>
                <a:gd name="T77" fmla="*/ 130 h 626"/>
                <a:gd name="T78" fmla="*/ 0 w 483"/>
                <a:gd name="T79" fmla="*/ 135 h 626"/>
                <a:gd name="T80" fmla="*/ 6 w 483"/>
                <a:gd name="T81" fmla="*/ 161 h 626"/>
                <a:gd name="T82" fmla="*/ 6 w 483"/>
                <a:gd name="T83" fmla="*/ 162 h 626"/>
                <a:gd name="T84" fmla="*/ 6 w 483"/>
                <a:gd name="T85" fmla="*/ 162 h 626"/>
                <a:gd name="T86" fmla="*/ 53 w 483"/>
                <a:gd name="T87" fmla="*/ 214 h 626"/>
                <a:gd name="T88" fmla="*/ 79 w 483"/>
                <a:gd name="T89" fmla="*/ 227 h 626"/>
                <a:gd name="T90" fmla="*/ 79 w 483"/>
                <a:gd name="T91" fmla="*/ 154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3" h="626">
                  <a:moveTo>
                    <a:pt x="79" y="154"/>
                  </a:moveTo>
                  <a:cubicBezTo>
                    <a:pt x="71" y="148"/>
                    <a:pt x="68" y="143"/>
                    <a:pt x="66" y="139"/>
                  </a:cubicBezTo>
                  <a:cubicBezTo>
                    <a:pt x="66" y="139"/>
                    <a:pt x="66" y="139"/>
                    <a:pt x="66" y="139"/>
                  </a:cubicBezTo>
                  <a:cubicBezTo>
                    <a:pt x="65" y="137"/>
                    <a:pt x="65" y="134"/>
                    <a:pt x="64" y="132"/>
                  </a:cubicBezTo>
                  <a:cubicBezTo>
                    <a:pt x="64" y="131"/>
                    <a:pt x="64" y="131"/>
                    <a:pt x="64" y="130"/>
                  </a:cubicBezTo>
                  <a:cubicBezTo>
                    <a:pt x="64" y="125"/>
                    <a:pt x="66" y="117"/>
                    <a:pt x="70" y="109"/>
                  </a:cubicBezTo>
                  <a:cubicBezTo>
                    <a:pt x="74" y="102"/>
                    <a:pt x="80" y="94"/>
                    <a:pt x="87" y="87"/>
                  </a:cubicBezTo>
                  <a:cubicBezTo>
                    <a:pt x="87" y="352"/>
                    <a:pt x="87" y="352"/>
                    <a:pt x="87" y="352"/>
                  </a:cubicBezTo>
                  <a:cubicBezTo>
                    <a:pt x="87" y="352"/>
                    <a:pt x="87" y="352"/>
                    <a:pt x="87" y="352"/>
                  </a:cubicBezTo>
                  <a:cubicBezTo>
                    <a:pt x="87" y="379"/>
                    <a:pt x="109" y="402"/>
                    <a:pt x="137" y="402"/>
                  </a:cubicBezTo>
                  <a:cubicBezTo>
                    <a:pt x="383" y="402"/>
                    <a:pt x="383" y="402"/>
                    <a:pt x="383" y="402"/>
                  </a:cubicBezTo>
                  <a:cubicBezTo>
                    <a:pt x="383" y="576"/>
                    <a:pt x="383" y="576"/>
                    <a:pt x="383" y="576"/>
                  </a:cubicBezTo>
                  <a:cubicBezTo>
                    <a:pt x="383" y="603"/>
                    <a:pt x="405" y="626"/>
                    <a:pt x="433" y="626"/>
                  </a:cubicBezTo>
                  <a:cubicBezTo>
                    <a:pt x="460" y="626"/>
                    <a:pt x="483" y="603"/>
                    <a:pt x="483" y="576"/>
                  </a:cubicBezTo>
                  <a:cubicBezTo>
                    <a:pt x="483" y="352"/>
                    <a:pt x="483" y="352"/>
                    <a:pt x="483" y="352"/>
                  </a:cubicBezTo>
                  <a:cubicBezTo>
                    <a:pt x="483" y="339"/>
                    <a:pt x="477" y="326"/>
                    <a:pt x="468" y="316"/>
                  </a:cubicBezTo>
                  <a:cubicBezTo>
                    <a:pt x="459" y="307"/>
                    <a:pt x="446" y="302"/>
                    <a:pt x="433" y="302"/>
                  </a:cubicBezTo>
                  <a:cubicBezTo>
                    <a:pt x="303" y="302"/>
                    <a:pt x="303" y="302"/>
                    <a:pt x="303" y="302"/>
                  </a:cubicBezTo>
                  <a:cubicBezTo>
                    <a:pt x="303" y="214"/>
                    <a:pt x="303" y="214"/>
                    <a:pt x="303" y="214"/>
                  </a:cubicBezTo>
                  <a:cubicBezTo>
                    <a:pt x="317" y="227"/>
                    <a:pt x="333" y="233"/>
                    <a:pt x="347" y="236"/>
                  </a:cubicBezTo>
                  <a:cubicBezTo>
                    <a:pt x="363" y="240"/>
                    <a:pt x="378" y="241"/>
                    <a:pt x="390" y="241"/>
                  </a:cubicBezTo>
                  <a:cubicBezTo>
                    <a:pt x="402" y="241"/>
                    <a:pt x="410" y="240"/>
                    <a:pt x="411" y="240"/>
                  </a:cubicBezTo>
                  <a:cubicBezTo>
                    <a:pt x="428" y="238"/>
                    <a:pt x="441" y="222"/>
                    <a:pt x="439" y="205"/>
                  </a:cubicBezTo>
                  <a:cubicBezTo>
                    <a:pt x="437" y="187"/>
                    <a:pt x="421" y="175"/>
                    <a:pt x="404" y="176"/>
                  </a:cubicBezTo>
                  <a:cubicBezTo>
                    <a:pt x="403" y="177"/>
                    <a:pt x="397" y="177"/>
                    <a:pt x="390" y="177"/>
                  </a:cubicBezTo>
                  <a:cubicBezTo>
                    <a:pt x="381" y="177"/>
                    <a:pt x="370" y="176"/>
                    <a:pt x="362" y="174"/>
                  </a:cubicBezTo>
                  <a:cubicBezTo>
                    <a:pt x="353" y="172"/>
                    <a:pt x="348" y="169"/>
                    <a:pt x="348" y="168"/>
                  </a:cubicBezTo>
                  <a:cubicBezTo>
                    <a:pt x="342" y="161"/>
                    <a:pt x="338" y="151"/>
                    <a:pt x="336" y="137"/>
                  </a:cubicBezTo>
                  <a:cubicBezTo>
                    <a:pt x="332" y="116"/>
                    <a:pt x="333" y="90"/>
                    <a:pt x="332" y="67"/>
                  </a:cubicBezTo>
                  <a:cubicBezTo>
                    <a:pt x="331" y="55"/>
                    <a:pt x="331" y="43"/>
                    <a:pt x="325" y="30"/>
                  </a:cubicBezTo>
                  <a:cubicBezTo>
                    <a:pt x="322" y="23"/>
                    <a:pt x="318" y="16"/>
                    <a:pt x="310" y="10"/>
                  </a:cubicBezTo>
                  <a:cubicBezTo>
                    <a:pt x="302" y="3"/>
                    <a:pt x="291" y="0"/>
                    <a:pt x="282" y="0"/>
                  </a:cubicBezTo>
                  <a:cubicBezTo>
                    <a:pt x="281" y="0"/>
                    <a:pt x="279" y="0"/>
                    <a:pt x="278" y="1"/>
                  </a:cubicBezTo>
                  <a:cubicBezTo>
                    <a:pt x="276" y="0"/>
                    <a:pt x="274" y="0"/>
                    <a:pt x="272" y="0"/>
                  </a:cubicBezTo>
                  <a:cubicBezTo>
                    <a:pt x="118" y="0"/>
                    <a:pt x="118" y="0"/>
                    <a:pt x="118" y="0"/>
                  </a:cubicBezTo>
                  <a:cubicBezTo>
                    <a:pt x="115" y="0"/>
                    <a:pt x="113" y="1"/>
                    <a:pt x="111" y="1"/>
                  </a:cubicBezTo>
                  <a:cubicBezTo>
                    <a:pt x="98" y="3"/>
                    <a:pt x="88" y="7"/>
                    <a:pt x="78" y="13"/>
                  </a:cubicBezTo>
                  <a:cubicBezTo>
                    <a:pt x="60" y="24"/>
                    <a:pt x="42" y="39"/>
                    <a:pt x="27" y="59"/>
                  </a:cubicBezTo>
                  <a:cubicBezTo>
                    <a:pt x="13" y="78"/>
                    <a:pt x="1" y="102"/>
                    <a:pt x="0" y="130"/>
                  </a:cubicBezTo>
                  <a:cubicBezTo>
                    <a:pt x="0" y="132"/>
                    <a:pt x="0" y="133"/>
                    <a:pt x="0" y="135"/>
                  </a:cubicBezTo>
                  <a:cubicBezTo>
                    <a:pt x="1" y="143"/>
                    <a:pt x="3" y="152"/>
                    <a:pt x="6" y="161"/>
                  </a:cubicBezTo>
                  <a:cubicBezTo>
                    <a:pt x="6" y="161"/>
                    <a:pt x="6" y="161"/>
                    <a:pt x="6" y="162"/>
                  </a:cubicBezTo>
                  <a:cubicBezTo>
                    <a:pt x="6" y="162"/>
                    <a:pt x="6" y="162"/>
                    <a:pt x="6" y="162"/>
                  </a:cubicBezTo>
                  <a:cubicBezTo>
                    <a:pt x="14" y="183"/>
                    <a:pt x="31" y="201"/>
                    <a:pt x="53" y="214"/>
                  </a:cubicBezTo>
                  <a:cubicBezTo>
                    <a:pt x="61" y="219"/>
                    <a:pt x="69" y="223"/>
                    <a:pt x="79" y="227"/>
                  </a:cubicBezTo>
                  <a:lnTo>
                    <a:pt x="7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40" name="Cube 139"/>
          <p:cNvSpPr/>
          <p:nvPr/>
        </p:nvSpPr>
        <p:spPr>
          <a:xfrm>
            <a:off x="7193027" y="3487949"/>
            <a:ext cx="2656992" cy="3370052"/>
          </a:xfrm>
          <a:prstGeom prst="cube">
            <a:avLst>
              <a:gd name="adj" fmla="val 47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1" name="TextBox 16"/>
          <p:cNvSpPr txBox="1"/>
          <p:nvPr/>
        </p:nvSpPr>
        <p:spPr>
          <a:xfrm>
            <a:off x="7222490" y="3686175"/>
            <a:ext cx="2440305" cy="737235"/>
          </a:xfrm>
          <a:prstGeom prst="rect">
            <a:avLst/>
          </a:prstGeom>
          <a:noFill/>
        </p:spPr>
        <p:txBody>
          <a:bodyPr wrap="square" rtlCol="0">
            <a:spAutoFit/>
          </a:bodyPr>
          <a:p>
            <a:pPr algn="ctr"/>
            <a:r>
              <a:rPr lang="en-US" altLang="id-ID" sz="1400" b="1" dirty="0">
                <a:solidFill>
                  <a:schemeClr val="bg1"/>
                </a:solidFill>
                <a:latin typeface="Microsoft JhengHei" panose="020B0604030504040204" charset="-120"/>
                <a:ea typeface="Microsoft JhengHei" panose="020B0604030504040204" charset="-120"/>
              </a:rPr>
              <a:t>Li-Fi </a:t>
            </a:r>
            <a:r>
              <a:rPr lang="en-US" altLang="id-ID" sz="1400" b="1" dirty="0">
                <a:solidFill>
                  <a:schemeClr val="bg1"/>
                </a:solidFill>
                <a:latin typeface="Microsoft JhengHei" panose="020B0604030504040204" charset="-120"/>
                <a:ea typeface="Microsoft JhengHei" panose="020B0604030504040204" charset="-120"/>
                <a:sym typeface="+mn-ea"/>
              </a:rPr>
              <a:t>affecting the Environment</a:t>
            </a:r>
            <a:endParaRPr lang="en-US" altLang="id-ID" sz="1400" b="1" dirty="0">
              <a:solidFill>
                <a:schemeClr val="bg1"/>
              </a:solidFill>
              <a:latin typeface="Microsoft JhengHei" panose="020B0604030504040204" charset="-120"/>
              <a:ea typeface="Microsoft JhengHei" panose="020B0604030504040204" charset="-120"/>
            </a:endParaRPr>
          </a:p>
          <a:p>
            <a:pPr algn="ctr"/>
            <a:r>
              <a:rPr lang="en-US" altLang="id-ID" sz="1400" b="1" dirty="0">
                <a:solidFill>
                  <a:schemeClr val="bg1"/>
                </a:solidFill>
                <a:latin typeface="Microsoft JhengHei" panose="020B0604030504040204" charset="-120"/>
                <a:ea typeface="Microsoft JhengHei" panose="020B0604030504040204" charset="-120"/>
              </a:rPr>
              <a:t> </a:t>
            </a:r>
            <a:endParaRPr lang="en-US" altLang="id-ID" sz="1400" b="1" dirty="0">
              <a:solidFill>
                <a:schemeClr val="bg1"/>
              </a:solidFill>
              <a:latin typeface="Microsoft JhengHei" panose="020B0604030504040204" charset="-120"/>
              <a:ea typeface="Microsoft JhengHei" panose="020B0604030504040204" charset="-120"/>
            </a:endParaRPr>
          </a:p>
        </p:txBody>
      </p:sp>
      <p:cxnSp>
        <p:nvCxnSpPr>
          <p:cNvPr id="142" name="Straight Connector 141"/>
          <p:cNvCxnSpPr/>
          <p:nvPr/>
        </p:nvCxnSpPr>
        <p:spPr>
          <a:xfrm>
            <a:off x="7668347" y="4265238"/>
            <a:ext cx="1548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3" name="Rectangle 18"/>
          <p:cNvSpPr/>
          <p:nvPr/>
        </p:nvSpPr>
        <p:spPr>
          <a:xfrm>
            <a:off x="7400925" y="4288155"/>
            <a:ext cx="2001520" cy="1383665"/>
          </a:xfrm>
          <a:prstGeom prst="rect">
            <a:avLst/>
          </a:prstGeom>
        </p:spPr>
        <p:txBody>
          <a:bodyPr wrap="square">
            <a:spAutoFit/>
          </a:bodyPr>
          <a:p>
            <a:pPr algn="l"/>
            <a:r>
              <a:rPr lang="en-US" altLang="id-ID" sz="1200" dirty="0">
                <a:solidFill>
                  <a:schemeClr val="bg1"/>
                </a:solidFill>
              </a:rPr>
              <a:t>Li-Fi Can not affecting the environment as comparing to Radio Wave Signals.</a:t>
            </a:r>
            <a:endParaRPr lang="en-US" altLang="id-ID" sz="1200" dirty="0">
              <a:solidFill>
                <a:schemeClr val="bg1"/>
              </a:solidFill>
            </a:endParaRPr>
          </a:p>
          <a:p>
            <a:pPr algn="l"/>
            <a:r>
              <a:rPr lang="en-US" altLang="id-ID" sz="1200" dirty="0">
                <a:solidFill>
                  <a:schemeClr val="bg1"/>
                </a:solidFill>
              </a:rPr>
              <a:t>So I want to say that use Li-FI and Protect our Natural Environment</a:t>
            </a:r>
            <a:endParaRPr lang="en-US" altLang="id-ID" sz="1200" dirty="0">
              <a:solidFill>
                <a:schemeClr val="bg1"/>
              </a:solidFill>
            </a:endParaRPr>
          </a:p>
        </p:txBody>
      </p:sp>
      <p:pic>
        <p:nvPicPr>
          <p:cNvPr id="145" name="Picture 144" descr="sparrow"/>
          <p:cNvPicPr>
            <a:picLocks noChangeAspect="1"/>
          </p:cNvPicPr>
          <p:nvPr/>
        </p:nvPicPr>
        <p:blipFill>
          <a:blip r:embed="rId1"/>
          <a:stretch>
            <a:fillRect/>
          </a:stretch>
        </p:blipFill>
        <p:spPr>
          <a:xfrm>
            <a:off x="7616825" y="2098675"/>
            <a:ext cx="1873250" cy="1374775"/>
          </a:xfrm>
          <a:prstGeom prst="rect">
            <a:avLst/>
          </a:prstGeom>
        </p:spPr>
      </p:pic>
      <p:pic>
        <p:nvPicPr>
          <p:cNvPr id="147" name="Picture 146" descr="Light_Fidelity_(Li-Fi)_Official_logo"/>
          <p:cNvPicPr>
            <a:picLocks noChangeAspect="1"/>
          </p:cNvPicPr>
          <p:nvPr/>
        </p:nvPicPr>
        <p:blipFill>
          <a:blip r:embed="rId2"/>
          <a:stretch>
            <a:fillRect/>
          </a:stretch>
        </p:blipFill>
        <p:spPr>
          <a:xfrm>
            <a:off x="4893310" y="2905760"/>
            <a:ext cx="1987550" cy="12261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500" fill="hold"/>
                                        <p:tgtEl>
                                          <p:spTgt spid="112"/>
                                        </p:tgtEl>
                                        <p:attrNameLst>
                                          <p:attrName>ppt_x</p:attrName>
                                        </p:attrNameLst>
                                      </p:cBhvr>
                                      <p:tavLst>
                                        <p:tav tm="0">
                                          <p:val>
                                            <p:strVal val="#ppt_x"/>
                                          </p:val>
                                        </p:tav>
                                        <p:tav tm="100000">
                                          <p:val>
                                            <p:strVal val="#ppt_x"/>
                                          </p:val>
                                        </p:tav>
                                      </p:tavLst>
                                    </p:anim>
                                    <p:anim calcmode="lin" valueType="num">
                                      <p:cBhvr additive="base">
                                        <p:cTn id="8" dur="500" fill="hold"/>
                                        <p:tgtEl>
                                          <p:spTgt spid="1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750"/>
                                  </p:stCondLst>
                                  <p:childTnLst>
                                    <p:set>
                                      <p:cBhvr>
                                        <p:cTn id="10" dur="1" fill="hold">
                                          <p:stCondLst>
                                            <p:cond delay="0"/>
                                          </p:stCondLst>
                                        </p:cTn>
                                        <p:tgtEl>
                                          <p:spTgt spid="113"/>
                                        </p:tgtEl>
                                        <p:attrNameLst>
                                          <p:attrName>style.visibility</p:attrName>
                                        </p:attrNameLst>
                                      </p:cBhvr>
                                      <p:to>
                                        <p:strVal val="visible"/>
                                      </p:to>
                                    </p:set>
                                    <p:anim calcmode="lin" valueType="num">
                                      <p:cBhvr additive="base">
                                        <p:cTn id="11" dur="500" fill="hold"/>
                                        <p:tgtEl>
                                          <p:spTgt spid="113"/>
                                        </p:tgtEl>
                                        <p:attrNameLst>
                                          <p:attrName>ppt_x</p:attrName>
                                        </p:attrNameLst>
                                      </p:cBhvr>
                                      <p:tavLst>
                                        <p:tav tm="0">
                                          <p:val>
                                            <p:strVal val="#ppt_x"/>
                                          </p:val>
                                        </p:tav>
                                        <p:tav tm="100000">
                                          <p:val>
                                            <p:strVal val="#ppt_x"/>
                                          </p:val>
                                        </p:tav>
                                      </p:tavLst>
                                    </p:anim>
                                    <p:anim calcmode="lin" valueType="num">
                                      <p:cBhvr additive="base">
                                        <p:cTn id="12" dur="500" fill="hold"/>
                                        <p:tgtEl>
                                          <p:spTgt spid="113"/>
                                        </p:tgtEl>
                                        <p:attrNameLst>
                                          <p:attrName>ppt_y</p:attrName>
                                        </p:attrNameLst>
                                      </p:cBhvr>
                                      <p:tavLst>
                                        <p:tav tm="0">
                                          <p:val>
                                            <p:strVal val="1+#ppt_h/2"/>
                                          </p:val>
                                        </p:tav>
                                        <p:tav tm="100000">
                                          <p:val>
                                            <p:strVal val="#ppt_y"/>
                                          </p:val>
                                        </p:tav>
                                      </p:tavLst>
                                    </p:anim>
                                  </p:childTnLst>
                                </p:cTn>
                              </p:par>
                              <p:par>
                                <p:cTn id="13" presetID="47" presetClass="entr" presetSubtype="0" fill="hold" nodeType="withEffect">
                                  <p:stCondLst>
                                    <p:cond delay="1500"/>
                                  </p:stCondLst>
                                  <p:childTnLst>
                                    <p:set>
                                      <p:cBhvr>
                                        <p:cTn id="14" dur="1" fill="hold">
                                          <p:stCondLst>
                                            <p:cond delay="0"/>
                                          </p:stCondLst>
                                        </p:cTn>
                                        <p:tgtEl>
                                          <p:spTgt spid="133"/>
                                        </p:tgtEl>
                                        <p:attrNameLst>
                                          <p:attrName>style.visibility</p:attrName>
                                        </p:attrNameLst>
                                      </p:cBhvr>
                                      <p:to>
                                        <p:strVal val="visible"/>
                                      </p:to>
                                    </p:set>
                                    <p:animEffect transition="in" filter="fade">
                                      <p:cBhvr>
                                        <p:cTn id="15" dur="1000"/>
                                        <p:tgtEl>
                                          <p:spTgt spid="133"/>
                                        </p:tgtEl>
                                      </p:cBhvr>
                                    </p:animEffect>
                                    <p:anim calcmode="lin" valueType="num">
                                      <p:cBhvr>
                                        <p:cTn id="16" dur="1000" fill="hold"/>
                                        <p:tgtEl>
                                          <p:spTgt spid="133"/>
                                        </p:tgtEl>
                                        <p:attrNameLst>
                                          <p:attrName>ppt_x</p:attrName>
                                        </p:attrNameLst>
                                      </p:cBhvr>
                                      <p:tavLst>
                                        <p:tav tm="0">
                                          <p:val>
                                            <p:strVal val="#ppt_x"/>
                                          </p:val>
                                        </p:tav>
                                        <p:tav tm="100000">
                                          <p:val>
                                            <p:strVal val="#ppt_x"/>
                                          </p:val>
                                        </p:tav>
                                      </p:tavLst>
                                    </p:anim>
                                    <p:anim calcmode="lin" valueType="num">
                                      <p:cBhvr>
                                        <p:cTn id="17" dur="1000" fill="hold"/>
                                        <p:tgtEl>
                                          <p:spTgt spid="133"/>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fade">
                                      <p:cBhvr>
                                        <p:cTn id="21" dur="500"/>
                                        <p:tgtEl>
                                          <p:spTgt spid="1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6"/>
                                        </p:tgtEl>
                                        <p:attrNameLst>
                                          <p:attrName>style.visibility</p:attrName>
                                        </p:attrNameLst>
                                      </p:cBhvr>
                                      <p:to>
                                        <p:strVal val="visible"/>
                                      </p:to>
                                    </p:set>
                                    <p:animEffect transition="in" filter="fade">
                                      <p:cBhvr>
                                        <p:cTn id="24" dur="500"/>
                                        <p:tgtEl>
                                          <p:spTgt spid="116"/>
                                        </p:tgtEl>
                                      </p:cBhvr>
                                    </p:animEffect>
                                  </p:childTnLst>
                                </p:cTn>
                              </p:par>
                              <p:par>
                                <p:cTn id="25" presetID="10"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fade">
                                      <p:cBhvr>
                                        <p:cTn id="27" dur="500"/>
                                        <p:tgtEl>
                                          <p:spTgt spid="11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fade">
                                      <p:cBhvr>
                                        <p:cTn id="31" dur="500"/>
                                        <p:tgtEl>
                                          <p:spTgt spid="1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fade">
                                      <p:cBhvr>
                                        <p:cTn id="34" dur="500"/>
                                        <p:tgtEl>
                                          <p:spTgt spid="119"/>
                                        </p:tgtEl>
                                      </p:cBhvr>
                                    </p:animEffect>
                                  </p:childTnLst>
                                </p:cTn>
                              </p:par>
                              <p:par>
                                <p:cTn id="35" presetID="10" presetClass="entr" presetSubtype="0" fill="hold"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2" presetClass="entr" presetSubtype="4" fill="hold" grpId="0" nodeType="withEffect">
                                  <p:stCondLst>
                                    <p:cond delay="100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500" fill="hold"/>
                                        <p:tgtEl>
                                          <p:spTgt spid="140"/>
                                        </p:tgtEl>
                                        <p:attrNameLst>
                                          <p:attrName>ppt_x</p:attrName>
                                        </p:attrNameLst>
                                      </p:cBhvr>
                                      <p:tavLst>
                                        <p:tav tm="0">
                                          <p:val>
                                            <p:strVal val="#ppt_x"/>
                                          </p:val>
                                        </p:tav>
                                        <p:tav tm="100000">
                                          <p:val>
                                            <p:strVal val="#ppt_x"/>
                                          </p:val>
                                        </p:tav>
                                      </p:tavLst>
                                    </p:anim>
                                    <p:anim calcmode="lin" valueType="num">
                                      <p:cBhvr additive="base">
                                        <p:cTn id="41" dur="500" fill="hold"/>
                                        <p:tgtEl>
                                          <p:spTgt spid="140"/>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500"/>
                                        <p:tgtEl>
                                          <p:spTgt spid="1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3"/>
                                        </p:tgtEl>
                                        <p:attrNameLst>
                                          <p:attrName>style.visibility</p:attrName>
                                        </p:attrNameLst>
                                      </p:cBhvr>
                                      <p:to>
                                        <p:strVal val="visible"/>
                                      </p:to>
                                    </p:set>
                                    <p:animEffect transition="in" filter="fade">
                                      <p:cBhvr>
                                        <p:cTn id="48" dur="500"/>
                                        <p:tgtEl>
                                          <p:spTgt spid="143"/>
                                        </p:tgtEl>
                                      </p:cBhvr>
                                    </p:animEffect>
                                  </p:childTnLst>
                                </p:cTn>
                              </p:par>
                              <p:par>
                                <p:cTn id="49" presetID="10" presetClass="entr" presetSubtype="0" fill="hold" nodeType="withEffect">
                                  <p:stCondLst>
                                    <p:cond delay="0"/>
                                  </p:stCondLst>
                                  <p:childTnLst>
                                    <p:set>
                                      <p:cBhvr>
                                        <p:cTn id="50" dur="1" fill="hold">
                                          <p:stCondLst>
                                            <p:cond delay="0"/>
                                          </p:stCondLst>
                                        </p:cTn>
                                        <p:tgtEl>
                                          <p:spTgt spid="142"/>
                                        </p:tgtEl>
                                        <p:attrNameLst>
                                          <p:attrName>style.visibility</p:attrName>
                                        </p:attrNameLst>
                                      </p:cBhvr>
                                      <p:to>
                                        <p:strVal val="visible"/>
                                      </p:to>
                                    </p:set>
                                    <p:animEffect transition="in" filter="fade">
                                      <p:cBhvr>
                                        <p:cTn id="51"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13" grpId="0" bldLvl="0" animBg="1"/>
      <p:bldP spid="114" grpId="0"/>
      <p:bldP spid="116" grpId="0"/>
      <p:bldP spid="117" grpId="0"/>
      <p:bldP spid="119" grpId="0"/>
      <p:bldP spid="140" grpId="0" bldLvl="0" animBg="1"/>
      <p:bldP spid="141" grpId="0"/>
      <p:bldP spid="1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文本框 9"/>
          <p:cNvSpPr txBox="1"/>
          <p:nvPr/>
        </p:nvSpPr>
        <p:spPr>
          <a:xfrm>
            <a:off x="819564" y="1041865"/>
            <a:ext cx="3451586" cy="6447919"/>
          </a:xfrm>
          <a:prstGeom prst="rect">
            <a:avLst/>
          </a:prstGeom>
          <a:noFill/>
        </p:spPr>
        <p:txBody>
          <a:bodyPr wrap="none" rtlCol="0">
            <a:spAutoFit/>
          </a:bodyPr>
          <a:lstStyle/>
          <a:p>
            <a:pPr algn="ctr"/>
            <a:r>
              <a:rPr lang="en-US" altLang="zh-CN" sz="41300" b="1" dirty="0" smtClean="0">
                <a:solidFill>
                  <a:schemeClr val="bg1"/>
                </a:solidFill>
              </a:rPr>
              <a:t>3</a:t>
            </a:r>
            <a:endParaRPr lang="zh-CN" altLang="en-US" sz="41300" b="1" dirty="0">
              <a:solidFill>
                <a:schemeClr val="bg1"/>
              </a:solidFill>
            </a:endParaRPr>
          </a:p>
        </p:txBody>
      </p:sp>
      <p:sp>
        <p:nvSpPr>
          <p:cNvPr id="9" name="任意多边形 8"/>
          <p:cNvSpPr/>
          <p:nvPr/>
        </p:nvSpPr>
        <p:spPr>
          <a:xfrm flipH="1" flipV="1">
            <a:off x="3596640" y="0"/>
            <a:ext cx="8595360" cy="6858000"/>
          </a:xfrm>
          <a:custGeom>
            <a:avLst/>
            <a:gdLst>
              <a:gd name="connsiteX0" fmla="*/ 0 w 7362092"/>
              <a:gd name="connsiteY0" fmla="*/ 0 h 6858000"/>
              <a:gd name="connsiteX1" fmla="*/ 3932652 w 7362092"/>
              <a:gd name="connsiteY1" fmla="*/ 0 h 6858000"/>
              <a:gd name="connsiteX2" fmla="*/ 7362092 w 7362092"/>
              <a:gd name="connsiteY2" fmla="*/ 6858000 h 6858000"/>
              <a:gd name="connsiteX3" fmla="*/ 0 w 73620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62092" h="6858000">
                <a:moveTo>
                  <a:pt x="0" y="0"/>
                </a:moveTo>
                <a:lnTo>
                  <a:pt x="3932652" y="0"/>
                </a:lnTo>
                <a:lnTo>
                  <a:pt x="7362092" y="6858000"/>
                </a:lnTo>
                <a:lnTo>
                  <a:pt x="0" y="6858000"/>
                </a:lnTo>
                <a:close/>
              </a:path>
            </a:pathLst>
          </a:cu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 name="文本框 2"/>
          <p:cNvSpPr txBox="1"/>
          <p:nvPr/>
        </p:nvSpPr>
        <p:spPr>
          <a:xfrm>
            <a:off x="4417695" y="1042035"/>
            <a:ext cx="6952615" cy="768350"/>
          </a:xfrm>
          <a:prstGeom prst="rect">
            <a:avLst/>
          </a:prstGeom>
          <a:noFill/>
        </p:spPr>
        <p:txBody>
          <a:bodyPr wrap="square" rtlCol="0">
            <a:spAutoFit/>
          </a:bodyPr>
          <a:lstStyle/>
          <a:p>
            <a:r>
              <a:rPr lang="en-US" sz="4400" b="1" dirty="0" smtClean="0">
                <a:solidFill>
                  <a:schemeClr val="bg1"/>
                </a:solidFill>
              </a:rPr>
              <a:t>         Application </a:t>
            </a:r>
            <a:endParaRPr lang="en-US" sz="4400" b="1" dirty="0" smtClean="0">
              <a:solidFill>
                <a:schemeClr val="bg1"/>
              </a:solidFill>
            </a:endParaRPr>
          </a:p>
        </p:txBody>
      </p:sp>
      <p:cxnSp>
        <p:nvCxnSpPr>
          <p:cNvPr id="4" name="直接连接符 3"/>
          <p:cNvCxnSpPr/>
          <p:nvPr/>
        </p:nvCxnSpPr>
        <p:spPr>
          <a:xfrm flipV="1">
            <a:off x="4573270" y="1806575"/>
            <a:ext cx="6471920" cy="381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4"/>
          <p:cNvSpPr txBox="1"/>
          <p:nvPr/>
        </p:nvSpPr>
        <p:spPr>
          <a:xfrm>
            <a:off x="4692015" y="1960245"/>
            <a:ext cx="7249795" cy="4799965"/>
          </a:xfrm>
          <a:prstGeom prst="rect">
            <a:avLst/>
          </a:prstGeom>
          <a:noFill/>
        </p:spPr>
        <p:txBody>
          <a:bodyPr wrap="square" rtlCol="0">
            <a:spAutoFit/>
          </a:bodyPr>
          <a:p>
            <a:r>
              <a:rPr lang="zh-CN" altLang="en-US" dirty="0">
                <a:solidFill>
                  <a:schemeClr val="bg1"/>
                </a:solidFill>
              </a:rPr>
              <a:t>Underwater application</a:t>
            </a:r>
            <a:r>
              <a:rPr lang="en-US" altLang="zh-CN" dirty="0">
                <a:solidFill>
                  <a:schemeClr val="bg1"/>
                </a:solidFill>
              </a:rPr>
              <a:t>:</a:t>
            </a:r>
            <a:r>
              <a:rPr lang="zh-CN" altLang="en-US" dirty="0">
                <a:solidFill>
                  <a:schemeClr val="bg1"/>
                </a:solidFill>
              </a:rPr>
              <a:t>-</a:t>
            </a:r>
            <a:endParaRPr lang="zh-CN" altLang="en-US" dirty="0">
              <a:solidFill>
                <a:schemeClr val="bg1"/>
              </a:solidFill>
            </a:endParaRPr>
          </a:p>
          <a:p>
            <a:r>
              <a:rPr lang="zh-CN" altLang="en-US" dirty="0">
                <a:solidFill>
                  <a:schemeClr val="bg1"/>
                </a:solidFill>
              </a:rPr>
              <a:t>Most remotely operated underwater vehicles (ROVs) are controlled by wired connections. The length of their cabling places a hard limit on their operational range, and other potential factors such as the cable's weight and fragility may be restrictive. Since light can travel through water, Li-Fi based communications could offer much greater mobility. Li-Fi's utility is limited by the distance light can penetrate water. Significant amounts of light do not penetrate further than 200 meters. Past 1000 meters, no light penetrates.</a:t>
            </a:r>
            <a:endParaRPr lang="zh-CN" altLang="en-US" dirty="0">
              <a:solidFill>
                <a:schemeClr val="bg1"/>
              </a:solidFill>
            </a:endParaRPr>
          </a:p>
          <a:p>
            <a:endParaRPr lang="zh-CN" altLang="en-US" dirty="0">
              <a:solidFill>
                <a:schemeClr val="bg1"/>
              </a:solidFill>
            </a:endParaRPr>
          </a:p>
          <a:p>
            <a:r>
              <a:rPr lang="zh-CN" altLang="en-US" dirty="0">
                <a:solidFill>
                  <a:schemeClr val="bg1"/>
                </a:solidFill>
              </a:rPr>
              <a:t>Vehicles</a:t>
            </a:r>
            <a:r>
              <a:rPr lang="en-US" altLang="zh-CN" dirty="0">
                <a:solidFill>
                  <a:schemeClr val="bg1"/>
                </a:solidFill>
              </a:rPr>
              <a:t>:</a:t>
            </a:r>
            <a:r>
              <a:rPr lang="zh-CN" altLang="en-US" dirty="0">
                <a:solidFill>
                  <a:schemeClr val="bg1"/>
                </a:solidFill>
              </a:rPr>
              <a:t>-</a:t>
            </a:r>
            <a:endParaRPr lang="zh-CN" altLang="en-US" dirty="0">
              <a:solidFill>
                <a:schemeClr val="bg1"/>
              </a:solidFill>
            </a:endParaRPr>
          </a:p>
          <a:p>
            <a:r>
              <a:rPr lang="zh-CN" altLang="en-US" dirty="0">
                <a:solidFill>
                  <a:schemeClr val="bg1"/>
                </a:solidFill>
              </a:rPr>
              <a:t>Vehicles could communicate with one another via front and back lights to increase road safety. Street lights and traffic signals could also provide information about current road situations.</a:t>
            </a:r>
            <a:endParaRPr lang="zh-CN" altLang="en-US" dirty="0">
              <a:solidFill>
                <a:schemeClr val="bg1"/>
              </a:solidFill>
            </a:endParaRPr>
          </a:p>
          <a:p>
            <a:endParaRPr lang="zh-CN" altLang="en-U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d-ID" dirty="0"/>
              <a:t>More Application</a:t>
            </a:r>
            <a:endParaRPr lang="en-US" altLang="id-ID" dirty="0"/>
          </a:p>
        </p:txBody>
      </p:sp>
      <p:sp>
        <p:nvSpPr>
          <p:cNvPr id="985" name="文本框 4"/>
          <p:cNvSpPr txBox="1"/>
          <p:nvPr/>
        </p:nvSpPr>
        <p:spPr>
          <a:xfrm>
            <a:off x="654685" y="1240790"/>
            <a:ext cx="10831195" cy="6000750"/>
          </a:xfrm>
          <a:prstGeom prst="rect">
            <a:avLst/>
          </a:prstGeom>
          <a:noFill/>
        </p:spPr>
        <p:txBody>
          <a:bodyPr wrap="square" rtlCol="0">
            <a:spAutoFit/>
          </a:bodyPr>
          <a:p>
            <a:r>
              <a:rPr lang="zh-CN" altLang="en-US" sz="2000" b="1" dirty="0">
                <a:solidFill>
                  <a:schemeClr val="tx1">
                    <a:lumMod val="95000"/>
                    <a:lumOff val="5000"/>
                  </a:schemeClr>
                </a:solidFill>
                <a:latin typeface="Microsoft JhengHei" panose="020B0604030504040204" charset="-120"/>
                <a:ea typeface="Microsoft JhengHei" panose="020B0604030504040204" charset="-120"/>
              </a:rPr>
              <a:t>Hospital</a:t>
            </a:r>
            <a:r>
              <a:rPr lang="en-US" altLang="zh-CN" sz="2000" b="1" dirty="0">
                <a:solidFill>
                  <a:schemeClr val="tx1">
                    <a:lumMod val="95000"/>
                    <a:lumOff val="5000"/>
                  </a:schemeClr>
                </a:solidFill>
                <a:latin typeface="Microsoft JhengHei" panose="020B0604030504040204" charset="-120"/>
                <a:ea typeface="Microsoft JhengHei" panose="020B0604030504040204" charset="-120"/>
              </a:rPr>
              <a:t>:</a:t>
            </a:r>
            <a:r>
              <a:rPr lang="zh-CN" altLang="en-US" sz="2000" b="1" dirty="0">
                <a:solidFill>
                  <a:schemeClr val="tx1">
                    <a:lumMod val="95000"/>
                    <a:lumOff val="5000"/>
                  </a:schemeClr>
                </a:solidFill>
                <a:latin typeface="Microsoft JhengHei" panose="020B0604030504040204" charset="-120"/>
                <a:ea typeface="Microsoft JhengHei" panose="020B0604030504040204" charset="-120"/>
              </a:rPr>
              <a:t>-</a:t>
            </a:r>
            <a:endParaRPr lang="zh-CN" altLang="en-US" sz="2000" b="1" dirty="0">
              <a:solidFill>
                <a:schemeClr val="tx1">
                  <a:lumMod val="95000"/>
                  <a:lumOff val="5000"/>
                </a:schemeClr>
              </a:solidFill>
              <a:latin typeface="Microsoft JhengHei" panose="020B0604030504040204" charset="-120"/>
              <a:ea typeface="Microsoft JhengHei" panose="020B0604030504040204" charset="-120"/>
            </a:endParaRPr>
          </a:p>
          <a:p>
            <a:r>
              <a:rPr lang="zh-CN" altLang="en-US" b="1" dirty="0">
                <a:solidFill>
                  <a:schemeClr val="tx1">
                    <a:lumMod val="95000"/>
                    <a:lumOff val="5000"/>
                  </a:schemeClr>
                </a:solidFill>
                <a:latin typeface="Microsoft JhengHei" panose="020B0604030504040204" charset="-120"/>
                <a:ea typeface="Microsoft JhengHei" panose="020B0604030504040204" charset="-120"/>
              </a:rPr>
              <a:t>Many treatments now involve multiple individuals, Li-Fi systems could be a better system to transmit communication about the information of patients.Besides providing a higher speed, light waves also have little effect on medical instruments. Wireless communication can be done during the use of such medical instruments without having to worry about radio interferences hindering the efficiency of the task.</a:t>
            </a:r>
            <a:endParaRPr lang="zh-CN" altLang="en-US" b="1" dirty="0">
              <a:solidFill>
                <a:schemeClr val="tx1">
                  <a:lumMod val="95000"/>
                  <a:lumOff val="5000"/>
                </a:schemeClr>
              </a:solidFill>
              <a:latin typeface="Microsoft JhengHei" panose="020B0604030504040204" charset="-120"/>
              <a:ea typeface="Microsoft JhengHei" panose="020B0604030504040204" charset="-120"/>
            </a:endParaRPr>
          </a:p>
          <a:p>
            <a:endParaRPr lang="zh-CN" altLang="en-US" b="1" dirty="0">
              <a:solidFill>
                <a:schemeClr val="tx1">
                  <a:lumMod val="95000"/>
                  <a:lumOff val="5000"/>
                </a:schemeClr>
              </a:solidFill>
              <a:latin typeface="Microsoft JhengHei" panose="020B0604030504040204" charset="-120"/>
              <a:ea typeface="Microsoft JhengHei" panose="020B0604030504040204" charset="-120"/>
            </a:endParaRPr>
          </a:p>
          <a:p>
            <a:r>
              <a:rPr lang="zh-CN" altLang="en-US" sz="2000" b="1" dirty="0">
                <a:solidFill>
                  <a:schemeClr val="tx1">
                    <a:lumMod val="95000"/>
                    <a:lumOff val="5000"/>
                  </a:schemeClr>
                </a:solidFill>
                <a:latin typeface="Microsoft JhengHei" panose="020B0604030504040204" charset="-120"/>
                <a:ea typeface="Microsoft JhengHei" panose="020B0604030504040204" charset="-120"/>
              </a:rPr>
              <a:t>Aviation</a:t>
            </a:r>
            <a:r>
              <a:rPr lang="en-US" altLang="zh-CN" sz="2000" b="1" dirty="0">
                <a:solidFill>
                  <a:schemeClr val="tx1">
                    <a:lumMod val="95000"/>
                    <a:lumOff val="5000"/>
                  </a:schemeClr>
                </a:solidFill>
                <a:latin typeface="Microsoft JhengHei" panose="020B0604030504040204" charset="-120"/>
                <a:ea typeface="Microsoft JhengHei" panose="020B0604030504040204" charset="-120"/>
              </a:rPr>
              <a:t>:</a:t>
            </a:r>
            <a:r>
              <a:rPr lang="zh-CN" altLang="en-US" sz="2000" b="1" dirty="0">
                <a:solidFill>
                  <a:schemeClr val="tx1">
                    <a:lumMod val="95000"/>
                    <a:lumOff val="5000"/>
                  </a:schemeClr>
                </a:solidFill>
                <a:latin typeface="Microsoft JhengHei" panose="020B0604030504040204" charset="-120"/>
                <a:ea typeface="Microsoft JhengHei" panose="020B0604030504040204" charset="-120"/>
              </a:rPr>
              <a:t>-</a:t>
            </a:r>
            <a:endParaRPr lang="zh-CN" altLang="en-US" sz="2000" b="1" dirty="0">
              <a:solidFill>
                <a:schemeClr val="tx1">
                  <a:lumMod val="95000"/>
                  <a:lumOff val="5000"/>
                </a:schemeClr>
              </a:solidFill>
              <a:latin typeface="Microsoft JhengHei" panose="020B0604030504040204" charset="-120"/>
              <a:ea typeface="Microsoft JhengHei" panose="020B0604030504040204" charset="-120"/>
            </a:endParaRPr>
          </a:p>
          <a:p>
            <a:r>
              <a:rPr lang="zh-CN" altLang="en-US" b="1" dirty="0">
                <a:solidFill>
                  <a:schemeClr val="tx1">
                    <a:lumMod val="95000"/>
                    <a:lumOff val="5000"/>
                  </a:schemeClr>
                </a:solidFill>
                <a:latin typeface="Microsoft JhengHei" panose="020B0604030504040204" charset="-120"/>
                <a:ea typeface="Microsoft JhengHei" panose="020B0604030504040204" charset="-120"/>
              </a:rPr>
              <a:t>Efficient communication of data is possible in airborne environments such as a commercial passenger aircraft utilizing Li-Fi. Using this light-based data transmission will not interfere with equipment on the aircraft that relies on radio waves such as its radar.</a:t>
            </a:r>
            <a:endParaRPr lang="zh-CN" altLang="en-US" b="1" dirty="0">
              <a:solidFill>
                <a:schemeClr val="tx1">
                  <a:lumMod val="95000"/>
                  <a:lumOff val="5000"/>
                </a:schemeClr>
              </a:solidFill>
              <a:latin typeface="Microsoft JhengHei" panose="020B0604030504040204" charset="-120"/>
              <a:ea typeface="Microsoft JhengHei" panose="020B0604030504040204" charset="-120"/>
            </a:endParaRPr>
          </a:p>
          <a:p>
            <a:endParaRPr lang="zh-CN" altLang="en-US" b="1" dirty="0">
              <a:solidFill>
                <a:schemeClr val="tx1">
                  <a:lumMod val="95000"/>
                  <a:lumOff val="5000"/>
                </a:schemeClr>
              </a:solidFill>
              <a:latin typeface="Microsoft JhengHei" panose="020B0604030504040204" charset="-120"/>
              <a:ea typeface="Microsoft JhengHei" panose="020B0604030504040204" charset="-120"/>
            </a:endParaRPr>
          </a:p>
          <a:p>
            <a:r>
              <a:rPr lang="zh-CN" altLang="en-US" sz="2000" b="1" dirty="0">
                <a:solidFill>
                  <a:schemeClr val="tx1">
                    <a:lumMod val="95000"/>
                    <a:lumOff val="5000"/>
                  </a:schemeClr>
                </a:solidFill>
                <a:latin typeface="Microsoft JhengHei" panose="020B0604030504040204" charset="-120"/>
                <a:ea typeface="Microsoft JhengHei" panose="020B0604030504040204" charset="-120"/>
              </a:rPr>
              <a:t>Industrial automation</a:t>
            </a:r>
            <a:r>
              <a:rPr lang="en-US" altLang="zh-CN" sz="2000" b="1" dirty="0">
                <a:solidFill>
                  <a:schemeClr val="tx1">
                    <a:lumMod val="95000"/>
                    <a:lumOff val="5000"/>
                  </a:schemeClr>
                </a:solidFill>
                <a:latin typeface="Microsoft JhengHei" panose="020B0604030504040204" charset="-120"/>
                <a:ea typeface="Microsoft JhengHei" panose="020B0604030504040204" charset="-120"/>
              </a:rPr>
              <a:t>:</a:t>
            </a:r>
            <a:r>
              <a:rPr lang="zh-CN" altLang="en-US" sz="2000" b="1" dirty="0">
                <a:solidFill>
                  <a:schemeClr val="tx1">
                    <a:lumMod val="95000"/>
                    <a:lumOff val="5000"/>
                  </a:schemeClr>
                </a:solidFill>
                <a:latin typeface="Microsoft JhengHei" panose="020B0604030504040204" charset="-120"/>
                <a:ea typeface="Microsoft JhengHei" panose="020B0604030504040204" charset="-120"/>
              </a:rPr>
              <a:t>-</a:t>
            </a:r>
            <a:endParaRPr lang="zh-CN" altLang="en-US" sz="2000" b="1" dirty="0">
              <a:solidFill>
                <a:schemeClr val="tx1">
                  <a:lumMod val="95000"/>
                  <a:lumOff val="5000"/>
                </a:schemeClr>
              </a:solidFill>
              <a:latin typeface="Microsoft JhengHei" panose="020B0604030504040204" charset="-120"/>
              <a:ea typeface="Microsoft JhengHei" panose="020B0604030504040204" charset="-120"/>
            </a:endParaRPr>
          </a:p>
          <a:p>
            <a:r>
              <a:rPr lang="zh-CN" altLang="en-US" b="1" dirty="0">
                <a:solidFill>
                  <a:schemeClr val="tx1">
                    <a:lumMod val="95000"/>
                    <a:lumOff val="5000"/>
                  </a:schemeClr>
                </a:solidFill>
                <a:latin typeface="Microsoft JhengHei" panose="020B0604030504040204" charset="-120"/>
                <a:ea typeface="Microsoft JhengHei" panose="020B0604030504040204" charset="-120"/>
              </a:rPr>
              <a:t>Anywhere in industrial areas data has to be transmitted, Li-Fi is capable of replacing slip rings, sliding contacts and short cables, such as Industrial Ethernet. Due to the real time of Li-Fi (which is often required for automation processes) it is also an alternative to common industrial Wireless LAN standards. Fraunhofer IPMS, a research organisation in Germany states that they have developed a component which is very appropriate for industrial applications with time sensitive data transmission.</a:t>
            </a:r>
            <a:endParaRPr lang="zh-CN" altLang="en-US" b="1" dirty="0">
              <a:solidFill>
                <a:schemeClr val="tx1">
                  <a:lumMod val="95000"/>
                  <a:lumOff val="5000"/>
                </a:schemeClr>
              </a:solidFill>
              <a:latin typeface="Microsoft JhengHei" panose="020B0604030504040204" charset="-120"/>
              <a:ea typeface="Microsoft JhengHei" panose="020B0604030504040204" charset="-120"/>
            </a:endParaRPr>
          </a:p>
          <a:p>
            <a:endParaRPr lang="zh-CN" altLang="en-US" b="1" dirty="0">
              <a:solidFill>
                <a:schemeClr val="tx1">
                  <a:lumMod val="95000"/>
                  <a:lumOff val="5000"/>
                </a:schemeClr>
              </a:solidFill>
              <a:latin typeface="Microsoft JhengHei" panose="020B0604030504040204" charset="-120"/>
              <a:ea typeface="Microsoft JhengHei" panose="020B0604030504040204" charset="-120"/>
            </a:endParaRPr>
          </a:p>
          <a:p>
            <a:endParaRPr lang="zh-CN" altLang="en-US" b="1" dirty="0">
              <a:solidFill>
                <a:schemeClr val="tx1">
                  <a:lumMod val="95000"/>
                  <a:lumOff val="5000"/>
                </a:schemeClr>
              </a:solidFill>
              <a:latin typeface="Microsoft JhengHei" panose="020B0604030504040204" charset="-120"/>
              <a:ea typeface="Microsoft JhengHei" panose="020B0604030504040204" charset="-12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Diagram</a:t>
            </a:r>
            <a:endParaRPr lang="id-ID" dirty="0"/>
          </a:p>
        </p:txBody>
      </p:sp>
      <p:pic>
        <p:nvPicPr>
          <p:cNvPr id="402" name="Picture 401" descr="maxresdefault"/>
          <p:cNvPicPr>
            <a:picLocks noChangeAspect="1"/>
          </p:cNvPicPr>
          <p:nvPr/>
        </p:nvPicPr>
        <p:blipFill>
          <a:blip r:embed="rId1"/>
          <a:stretch>
            <a:fillRect/>
          </a:stretch>
        </p:blipFill>
        <p:spPr>
          <a:xfrm>
            <a:off x="2831465" y="1289050"/>
            <a:ext cx="7066915" cy="4279900"/>
          </a:xfrm>
          <a:prstGeom prst="rect">
            <a:avLst/>
          </a:prstGeom>
        </p:spPr>
      </p:pic>
      <p:sp>
        <p:nvSpPr>
          <p:cNvPr id="403" name="Text Box 402"/>
          <p:cNvSpPr txBox="1"/>
          <p:nvPr/>
        </p:nvSpPr>
        <p:spPr>
          <a:xfrm rot="10800000" flipV="1">
            <a:off x="3549650" y="5912485"/>
            <a:ext cx="5488305" cy="368300"/>
          </a:xfrm>
          <a:prstGeom prst="rect">
            <a:avLst/>
          </a:prstGeom>
          <a:noFill/>
        </p:spPr>
        <p:txBody>
          <a:bodyPr wrap="square" rtlCol="0" anchor="t">
            <a:spAutoFit/>
          </a:bodyPr>
          <a:p>
            <a:pPr marL="0" indent="0" algn="ctr">
              <a:buNone/>
            </a:pPr>
            <a:r>
              <a:rPr lang="en-US" altLang="id-ID" b="1" dirty="0">
                <a:latin typeface="+mj-lt"/>
                <a:sym typeface="+mn-ea"/>
              </a:rPr>
              <a:t>Use Of Li-Fi in the Office[Bussiness Purposes]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文本框 9"/>
          <p:cNvSpPr txBox="1"/>
          <p:nvPr/>
        </p:nvSpPr>
        <p:spPr>
          <a:xfrm>
            <a:off x="819564" y="1041865"/>
            <a:ext cx="3451586" cy="6447919"/>
          </a:xfrm>
          <a:prstGeom prst="rect">
            <a:avLst/>
          </a:prstGeom>
          <a:noFill/>
        </p:spPr>
        <p:txBody>
          <a:bodyPr wrap="none" rtlCol="0">
            <a:spAutoFit/>
          </a:bodyPr>
          <a:lstStyle/>
          <a:p>
            <a:pPr algn="ctr"/>
            <a:r>
              <a:rPr lang="en-US" altLang="zh-CN" sz="41300" b="1" dirty="0" smtClean="0">
                <a:solidFill>
                  <a:schemeClr val="bg1"/>
                </a:solidFill>
              </a:rPr>
              <a:t>4</a:t>
            </a:r>
            <a:endParaRPr lang="zh-CN" altLang="en-US" sz="41300" b="1" dirty="0">
              <a:solidFill>
                <a:schemeClr val="bg1"/>
              </a:solidFill>
            </a:endParaRPr>
          </a:p>
        </p:txBody>
      </p:sp>
      <p:sp>
        <p:nvSpPr>
          <p:cNvPr id="9" name="任意多边形 8"/>
          <p:cNvSpPr/>
          <p:nvPr/>
        </p:nvSpPr>
        <p:spPr>
          <a:xfrm flipH="1" flipV="1">
            <a:off x="3596640" y="0"/>
            <a:ext cx="8595360" cy="6858000"/>
          </a:xfrm>
          <a:custGeom>
            <a:avLst/>
            <a:gdLst>
              <a:gd name="connsiteX0" fmla="*/ 0 w 7362092"/>
              <a:gd name="connsiteY0" fmla="*/ 0 h 6858000"/>
              <a:gd name="connsiteX1" fmla="*/ 3932652 w 7362092"/>
              <a:gd name="connsiteY1" fmla="*/ 0 h 6858000"/>
              <a:gd name="connsiteX2" fmla="*/ 7362092 w 7362092"/>
              <a:gd name="connsiteY2" fmla="*/ 6858000 h 6858000"/>
              <a:gd name="connsiteX3" fmla="*/ 0 w 73620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62092" h="6858000">
                <a:moveTo>
                  <a:pt x="0" y="0"/>
                </a:moveTo>
                <a:lnTo>
                  <a:pt x="3932652" y="0"/>
                </a:lnTo>
                <a:lnTo>
                  <a:pt x="7362092" y="6858000"/>
                </a:lnTo>
                <a:lnTo>
                  <a:pt x="0" y="6858000"/>
                </a:lnTo>
                <a:close/>
              </a:path>
            </a:pathLst>
          </a:cu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989320" y="1373395"/>
            <a:ext cx="5242560" cy="768350"/>
          </a:xfrm>
          <a:prstGeom prst="rect">
            <a:avLst/>
          </a:prstGeom>
          <a:noFill/>
        </p:spPr>
        <p:txBody>
          <a:bodyPr wrap="square" rtlCol="0">
            <a:spAutoFit/>
          </a:bodyPr>
          <a:lstStyle/>
          <a:p>
            <a:r>
              <a:rPr lang="en-US" sz="4400" b="1" dirty="0" smtClean="0">
                <a:solidFill>
                  <a:schemeClr val="bg1"/>
                </a:solidFill>
              </a:rPr>
              <a:t>Conclusion</a:t>
            </a:r>
            <a:endParaRPr lang="en-US" sz="4400" b="1" dirty="0" smtClean="0">
              <a:solidFill>
                <a:schemeClr val="bg1"/>
              </a:solidFill>
            </a:endParaRPr>
          </a:p>
        </p:txBody>
      </p:sp>
      <p:cxnSp>
        <p:nvCxnSpPr>
          <p:cNvPr id="4" name="直接连接符 3"/>
          <p:cNvCxnSpPr/>
          <p:nvPr/>
        </p:nvCxnSpPr>
        <p:spPr>
          <a:xfrm>
            <a:off x="5867400" y="2141755"/>
            <a:ext cx="62026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989320" y="2345313"/>
            <a:ext cx="5577840" cy="2584450"/>
          </a:xfrm>
          <a:prstGeom prst="rect">
            <a:avLst/>
          </a:prstGeom>
          <a:noFill/>
        </p:spPr>
        <p:txBody>
          <a:bodyPr wrap="square" rtlCol="0">
            <a:spAutoFit/>
          </a:bodyPr>
          <a:lstStyle/>
          <a:p>
            <a:r>
              <a:rPr lang="zh-CN" altLang="en-US" dirty="0">
                <a:solidFill>
                  <a:schemeClr val="bg1"/>
                </a:solidFill>
              </a:rPr>
              <a:t>From the following presentation we were able to learn about the</a:t>
            </a:r>
            <a:r>
              <a:rPr lang="en-US" altLang="zh-CN" dirty="0">
                <a:solidFill>
                  <a:schemeClr val="bg1"/>
                </a:solidFill>
              </a:rPr>
              <a:t> Wi-Fi &amp; its Problem,</a:t>
            </a:r>
            <a:r>
              <a:rPr lang="zh-CN" altLang="en-US" dirty="0">
                <a:solidFill>
                  <a:schemeClr val="bg1"/>
                </a:solidFill>
              </a:rPr>
              <a:t> lifi  and its construction, working, and its uses or application .We also learned that why </a:t>
            </a:r>
            <a:r>
              <a:rPr lang="en-US" altLang="zh-CN" dirty="0">
                <a:solidFill>
                  <a:schemeClr val="bg1"/>
                </a:solidFill>
              </a:rPr>
              <a:t>the</a:t>
            </a:r>
            <a:r>
              <a:rPr lang="zh-CN" altLang="en-US" dirty="0">
                <a:solidFill>
                  <a:schemeClr val="bg1"/>
                </a:solidFill>
              </a:rPr>
              <a:t> Lifi is more faster than wifi</a:t>
            </a:r>
            <a:r>
              <a:rPr lang="en-US" altLang="zh-CN" dirty="0">
                <a:solidFill>
                  <a:schemeClr val="bg1"/>
                </a:solidFill>
              </a:rPr>
              <a:t> and it is more secure Network than Wi-Fi. It is also used in under Water Application .</a:t>
            </a:r>
            <a:endParaRPr lang="en-US" altLang="zh-CN" dirty="0">
              <a:solidFill>
                <a:schemeClr val="bg1"/>
              </a:solidFill>
            </a:endParaRPr>
          </a:p>
          <a:p>
            <a:r>
              <a:rPr lang="en-US" altLang="zh-CN" dirty="0">
                <a:solidFill>
                  <a:schemeClr val="bg1"/>
                </a:solidFill>
              </a:rPr>
              <a:t>At last I would like to conclude that Li-Fi is better  then Wi-Fi in Most Of the Cases.</a:t>
            </a:r>
            <a:endParaRPr lang="en-US" altLang="zh-CN"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文本框 2"/>
          <p:cNvSpPr txBox="1"/>
          <p:nvPr/>
        </p:nvSpPr>
        <p:spPr>
          <a:xfrm>
            <a:off x="6675120" y="4114293"/>
            <a:ext cx="4033284" cy="830997"/>
          </a:xfrm>
          <a:prstGeom prst="rect">
            <a:avLst/>
          </a:prstGeom>
          <a:noFill/>
        </p:spPr>
        <p:txBody>
          <a:bodyPr wrap="none" rtlCol="0">
            <a:spAutoFit/>
          </a:bodyPr>
          <a:lstStyle/>
          <a:p>
            <a:r>
              <a:rPr lang="en-US" altLang="zh-CN" sz="4800" b="1" dirty="0" smtClean="0">
                <a:solidFill>
                  <a:schemeClr val="bg1"/>
                </a:solidFill>
              </a:rPr>
              <a:t>THANK YOU</a:t>
            </a:r>
            <a:endParaRPr lang="zh-CN" altLang="en-US" sz="4800" b="1" dirty="0">
              <a:solidFill>
                <a:schemeClr val="bg1"/>
              </a:solidFill>
            </a:endParaRPr>
          </a:p>
        </p:txBody>
      </p:sp>
      <p:cxnSp>
        <p:nvCxnSpPr>
          <p:cNvPr id="4" name="直接连接符 3"/>
          <p:cNvCxnSpPr/>
          <p:nvPr/>
        </p:nvCxnSpPr>
        <p:spPr>
          <a:xfrm>
            <a:off x="6675120" y="4998660"/>
            <a:ext cx="55168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1369060" y="3088640"/>
            <a:ext cx="5048885" cy="583565"/>
          </a:xfrm>
          <a:prstGeom prst="rect">
            <a:avLst/>
          </a:prstGeom>
          <a:noFill/>
        </p:spPr>
        <p:txBody>
          <a:bodyPr wrap="square" rtlCol="0">
            <a:spAutoFit/>
          </a:bodyPr>
          <a:lstStyle/>
          <a:p>
            <a:r>
              <a:rPr lang="zh-CN" altLang="en-US" sz="3200" dirty="0">
                <a:solidFill>
                  <a:srgbClr val="002F7F"/>
                </a:solidFill>
              </a:rPr>
              <a:t>1)</a:t>
            </a:r>
            <a:r>
              <a:rPr lang="en-US" altLang="zh-CN" sz="3200" dirty="0">
                <a:solidFill>
                  <a:srgbClr val="002F7F"/>
                </a:solidFill>
              </a:rPr>
              <a:t> </a:t>
            </a:r>
            <a:r>
              <a:rPr lang="zh-CN" altLang="en-US" sz="3200" dirty="0">
                <a:solidFill>
                  <a:srgbClr val="002F7F"/>
                </a:solidFill>
              </a:rPr>
              <a:t>Wi</a:t>
            </a:r>
            <a:r>
              <a:rPr lang="en-US" altLang="zh-CN" sz="3200" dirty="0">
                <a:solidFill>
                  <a:srgbClr val="002F7F"/>
                </a:solidFill>
              </a:rPr>
              <a:t>-F</a:t>
            </a:r>
            <a:r>
              <a:rPr lang="zh-CN" altLang="en-US" sz="3200" dirty="0">
                <a:solidFill>
                  <a:srgbClr val="002F7F"/>
                </a:solidFill>
              </a:rPr>
              <a:t>i and its </a:t>
            </a:r>
            <a:r>
              <a:rPr lang="en-US" altLang="zh-CN" sz="3200" dirty="0">
                <a:solidFill>
                  <a:srgbClr val="002F7F"/>
                </a:solidFill>
              </a:rPr>
              <a:t>P</a:t>
            </a:r>
            <a:r>
              <a:rPr lang="zh-CN" altLang="en-US" sz="3200" dirty="0">
                <a:solidFill>
                  <a:srgbClr val="002F7F"/>
                </a:solidFill>
              </a:rPr>
              <a:t>roblem</a:t>
            </a:r>
            <a:endParaRPr lang="zh-CN" altLang="en-US" sz="3200" dirty="0">
              <a:solidFill>
                <a:srgbClr val="002F7F"/>
              </a:solidFill>
            </a:endParaRPr>
          </a:p>
        </p:txBody>
      </p:sp>
      <p:sp>
        <p:nvSpPr>
          <p:cNvPr id="4" name="文本框 3"/>
          <p:cNvSpPr txBox="1"/>
          <p:nvPr/>
        </p:nvSpPr>
        <p:spPr>
          <a:xfrm>
            <a:off x="1369174" y="3849690"/>
            <a:ext cx="4071740" cy="583565"/>
          </a:xfrm>
          <a:prstGeom prst="rect">
            <a:avLst/>
          </a:prstGeom>
          <a:noFill/>
        </p:spPr>
        <p:txBody>
          <a:bodyPr wrap="square" rtlCol="0">
            <a:spAutoFit/>
          </a:bodyPr>
          <a:lstStyle/>
          <a:p>
            <a:r>
              <a:rPr lang="zh-CN" altLang="en-US" sz="3200" dirty="0">
                <a:solidFill>
                  <a:srgbClr val="002F7F"/>
                </a:solidFill>
              </a:rPr>
              <a:t>2)</a:t>
            </a:r>
            <a:r>
              <a:rPr lang="en-US" altLang="zh-CN" sz="3200" dirty="0">
                <a:solidFill>
                  <a:srgbClr val="002F7F"/>
                </a:solidFill>
              </a:rPr>
              <a:t> </a:t>
            </a:r>
            <a:r>
              <a:rPr lang="zh-CN" altLang="en-US" sz="3200" dirty="0">
                <a:solidFill>
                  <a:srgbClr val="002F7F"/>
                </a:solidFill>
              </a:rPr>
              <a:t>Li</a:t>
            </a:r>
            <a:r>
              <a:rPr lang="en-US" altLang="zh-CN" sz="3200" dirty="0">
                <a:solidFill>
                  <a:srgbClr val="002F7F"/>
                </a:solidFill>
              </a:rPr>
              <a:t>-F</a:t>
            </a:r>
            <a:r>
              <a:rPr lang="zh-CN" altLang="en-US" sz="3200" dirty="0">
                <a:solidFill>
                  <a:srgbClr val="002F7F"/>
                </a:solidFill>
              </a:rPr>
              <a:t>i itechnology</a:t>
            </a:r>
            <a:endParaRPr lang="zh-CN" altLang="en-US" sz="3200" dirty="0">
              <a:solidFill>
                <a:srgbClr val="002F7F"/>
              </a:solidFill>
            </a:endParaRPr>
          </a:p>
        </p:txBody>
      </p:sp>
      <p:sp>
        <p:nvSpPr>
          <p:cNvPr id="5" name="文本框 4"/>
          <p:cNvSpPr txBox="1"/>
          <p:nvPr/>
        </p:nvSpPr>
        <p:spPr>
          <a:xfrm>
            <a:off x="1369060" y="4610735"/>
            <a:ext cx="6414135" cy="583565"/>
          </a:xfrm>
          <a:prstGeom prst="rect">
            <a:avLst/>
          </a:prstGeom>
          <a:noFill/>
        </p:spPr>
        <p:txBody>
          <a:bodyPr wrap="square" rtlCol="0">
            <a:spAutoFit/>
          </a:bodyPr>
          <a:lstStyle/>
          <a:p>
            <a:r>
              <a:rPr lang="zh-CN" altLang="en-US" sz="3200" dirty="0">
                <a:solidFill>
                  <a:srgbClr val="002F7F"/>
                </a:solidFill>
              </a:rPr>
              <a:t>3)</a:t>
            </a:r>
            <a:r>
              <a:rPr lang="en-US" altLang="zh-CN" sz="3200" dirty="0">
                <a:solidFill>
                  <a:srgbClr val="002F7F"/>
                </a:solidFill>
              </a:rPr>
              <a:t> </a:t>
            </a:r>
            <a:r>
              <a:rPr lang="zh-CN" altLang="en-US" sz="3200" dirty="0">
                <a:solidFill>
                  <a:srgbClr val="002F7F"/>
                </a:solidFill>
              </a:rPr>
              <a:t>Application</a:t>
            </a:r>
            <a:r>
              <a:rPr lang="en-US" altLang="zh-CN" sz="3200" dirty="0">
                <a:solidFill>
                  <a:srgbClr val="002F7F"/>
                </a:solidFill>
              </a:rPr>
              <a:t>  </a:t>
            </a:r>
            <a:endParaRPr lang="en-US" altLang="zh-CN" sz="3200" dirty="0">
              <a:solidFill>
                <a:srgbClr val="002F7F"/>
              </a:solidFill>
            </a:endParaRPr>
          </a:p>
        </p:txBody>
      </p:sp>
      <p:sp>
        <p:nvSpPr>
          <p:cNvPr id="6" name="文本框 5"/>
          <p:cNvSpPr txBox="1"/>
          <p:nvPr/>
        </p:nvSpPr>
        <p:spPr>
          <a:xfrm>
            <a:off x="1369060" y="5371465"/>
            <a:ext cx="5883910" cy="583565"/>
          </a:xfrm>
          <a:prstGeom prst="rect">
            <a:avLst/>
          </a:prstGeom>
          <a:noFill/>
        </p:spPr>
        <p:txBody>
          <a:bodyPr wrap="square" rtlCol="0">
            <a:spAutoFit/>
          </a:bodyPr>
          <a:lstStyle/>
          <a:p>
            <a:r>
              <a:rPr lang="en-US" altLang="zh-CN" sz="3200" dirty="0">
                <a:solidFill>
                  <a:srgbClr val="002F7F"/>
                </a:solidFill>
              </a:rPr>
              <a:t>4)Conclusion </a:t>
            </a:r>
            <a:endParaRPr lang="en-US" altLang="zh-CN" sz="3200" dirty="0">
              <a:solidFill>
                <a:srgbClr val="002F7F"/>
              </a:solidFill>
            </a:endParaRPr>
          </a:p>
        </p:txBody>
      </p:sp>
      <p:sp>
        <p:nvSpPr>
          <p:cNvPr id="7" name="文本框 6"/>
          <p:cNvSpPr txBox="1"/>
          <p:nvPr/>
        </p:nvSpPr>
        <p:spPr>
          <a:xfrm rot="2702889">
            <a:off x="6368508" y="4056609"/>
            <a:ext cx="4895896" cy="1107996"/>
          </a:xfrm>
          <a:prstGeom prst="rect">
            <a:avLst/>
          </a:prstGeom>
          <a:noFill/>
        </p:spPr>
        <p:txBody>
          <a:bodyPr wrap="square" rtlCol="0">
            <a:spAutoFit/>
          </a:bodyPr>
          <a:lstStyle/>
          <a:p>
            <a:r>
              <a:rPr lang="en-US" altLang="zh-CN" sz="6600" b="1" dirty="0" smtClean="0">
                <a:solidFill>
                  <a:schemeClr val="bg1"/>
                </a:solidFill>
              </a:rPr>
              <a:t>CONTENTS</a:t>
            </a:r>
            <a:endParaRPr lang="zh-CN" altLang="en-US" sz="66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文本框 9"/>
          <p:cNvSpPr txBox="1"/>
          <p:nvPr/>
        </p:nvSpPr>
        <p:spPr>
          <a:xfrm>
            <a:off x="819564" y="1041865"/>
            <a:ext cx="3451586" cy="6447919"/>
          </a:xfrm>
          <a:prstGeom prst="rect">
            <a:avLst/>
          </a:prstGeom>
          <a:noFill/>
        </p:spPr>
        <p:txBody>
          <a:bodyPr wrap="none" rtlCol="0">
            <a:spAutoFit/>
          </a:bodyPr>
          <a:lstStyle/>
          <a:p>
            <a:pPr algn="ctr"/>
            <a:r>
              <a:rPr lang="en-US" altLang="zh-CN" sz="41300" b="1" dirty="0" smtClean="0">
                <a:solidFill>
                  <a:schemeClr val="bg1"/>
                </a:solidFill>
              </a:rPr>
              <a:t>1</a:t>
            </a:r>
            <a:endParaRPr lang="zh-CN" altLang="en-US" sz="41300" b="1" dirty="0">
              <a:solidFill>
                <a:schemeClr val="bg1"/>
              </a:solidFill>
            </a:endParaRPr>
          </a:p>
        </p:txBody>
      </p:sp>
      <p:sp>
        <p:nvSpPr>
          <p:cNvPr id="9" name="任意多边形 8"/>
          <p:cNvSpPr/>
          <p:nvPr/>
        </p:nvSpPr>
        <p:spPr>
          <a:xfrm flipH="1" flipV="1">
            <a:off x="3596640" y="0"/>
            <a:ext cx="8595360" cy="6858000"/>
          </a:xfrm>
          <a:custGeom>
            <a:avLst/>
            <a:gdLst>
              <a:gd name="connsiteX0" fmla="*/ 0 w 7362092"/>
              <a:gd name="connsiteY0" fmla="*/ 0 h 6858000"/>
              <a:gd name="connsiteX1" fmla="*/ 3932652 w 7362092"/>
              <a:gd name="connsiteY1" fmla="*/ 0 h 6858000"/>
              <a:gd name="connsiteX2" fmla="*/ 7362092 w 7362092"/>
              <a:gd name="connsiteY2" fmla="*/ 6858000 h 6858000"/>
              <a:gd name="connsiteX3" fmla="*/ 0 w 73620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62092" h="6858000">
                <a:moveTo>
                  <a:pt x="0" y="0"/>
                </a:moveTo>
                <a:lnTo>
                  <a:pt x="3932652" y="0"/>
                </a:lnTo>
                <a:lnTo>
                  <a:pt x="7362092" y="6858000"/>
                </a:lnTo>
                <a:lnTo>
                  <a:pt x="0" y="6858000"/>
                </a:lnTo>
                <a:close/>
              </a:path>
            </a:pathLst>
          </a:cu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28575" cmpd="sng">
                <a:solidFill>
                  <a:schemeClr val="accent1">
                    <a:shade val="50000"/>
                  </a:schemeClr>
                </a:solidFill>
                <a:prstDash val="solid"/>
              </a:ln>
            </a:endParaRPr>
          </a:p>
        </p:txBody>
      </p:sp>
      <p:sp>
        <p:nvSpPr>
          <p:cNvPr id="3" name="文本框 2"/>
          <p:cNvSpPr txBox="1"/>
          <p:nvPr/>
        </p:nvSpPr>
        <p:spPr>
          <a:xfrm>
            <a:off x="4537710" y="1357630"/>
            <a:ext cx="5085080" cy="1445260"/>
          </a:xfrm>
          <a:prstGeom prst="rect">
            <a:avLst/>
          </a:prstGeom>
          <a:noFill/>
        </p:spPr>
        <p:txBody>
          <a:bodyPr wrap="square" rtlCol="0">
            <a:spAutoFit/>
            <a:scene3d>
              <a:camera prst="orthographicFront"/>
              <a:lightRig rig="threePt" dir="t"/>
            </a:scene3d>
          </a:bodyPr>
          <a:lstStyle/>
          <a:p>
            <a:r>
              <a:rPr lang="zh-CN" altLang="en-US" sz="4400"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Wi</a:t>
            </a:r>
            <a:r>
              <a:rPr lang="en-US" altLang="zh-CN" sz="4400"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-F</a:t>
            </a:r>
            <a:r>
              <a:rPr lang="zh-CN" altLang="en-US" sz="4400"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i </a:t>
            </a:r>
            <a:r>
              <a:rPr lang="en-US" altLang="zh-CN" sz="4400"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Technology</a:t>
            </a:r>
            <a:endParaRPr lang="zh-CN" altLang="en-US" sz="44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cxnSp>
        <p:nvCxnSpPr>
          <p:cNvPr id="4" name="直接连接符 3"/>
          <p:cNvCxnSpPr/>
          <p:nvPr/>
        </p:nvCxnSpPr>
        <p:spPr>
          <a:xfrm>
            <a:off x="4537710" y="2080160"/>
            <a:ext cx="62026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270375" y="2315845"/>
            <a:ext cx="7802245" cy="4523105"/>
          </a:xfrm>
          <a:prstGeom prst="rect">
            <a:avLst/>
          </a:prstGeom>
          <a:noFill/>
        </p:spPr>
        <p:txBody>
          <a:bodyPr wrap="square" rtlCol="0">
            <a:spAutoFit/>
          </a:bodyPr>
          <a:lstStyle/>
          <a:p>
            <a:r>
              <a:rPr lang="en-US" altLang="zh-CN" dirty="0">
                <a:solidFill>
                  <a:schemeClr val="bg1"/>
                </a:solidFill>
              </a:rPr>
              <a:t> Wi-Fi stands  for wireless fidelity.It is a family of wireless network protocols, based on the IEEE 802.11 family of standards, which are commonly used for local area networking of devices and Internet access, allowing nearby digital devices to exchange data by radio waves. In the same way a radio can tune into a radio station signal over the airwaves, your device can pick up a signal that connects it to the internet through the air. It is a high-frequency radio signal.And the same way that the frequency of a radio station is regulated, the standards for Wi-Fi are as well. All the electronic components that make up a wireless network such as router, these are based on  802.11 standards that were set by the Institute of Electrical and Electronics Engineers and the Wi-Fi Alliance. The Wi-Fi alliance trademarked the name Wi-Fi and promoted the technology. The technology is also referred to as wireless local area network. However, Wi-Fi has definitely become the more popular expression used by most people. </a:t>
            </a:r>
            <a:endParaRPr lang="en-US" altLang="zh-CN" dirty="0">
              <a:solidFill>
                <a:schemeClr val="bg1"/>
              </a:solidFill>
            </a:endParaRPr>
          </a:p>
        </p:txBody>
      </p:sp>
      <p:pic>
        <p:nvPicPr>
          <p:cNvPr id="6" name="Picture 5"/>
          <p:cNvPicPr>
            <a:picLocks noChangeAspect="1"/>
          </p:cNvPicPr>
          <p:nvPr/>
        </p:nvPicPr>
        <p:blipFill>
          <a:blip r:embed="rId2"/>
          <a:stretch>
            <a:fillRect/>
          </a:stretch>
        </p:blipFill>
        <p:spPr>
          <a:xfrm>
            <a:off x="202565" y="390525"/>
            <a:ext cx="2004695" cy="1108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d-ID" dirty="0"/>
              <a:t>History</a:t>
            </a:r>
            <a:endParaRPr lang="en-US" altLang="id-ID" dirty="0"/>
          </a:p>
        </p:txBody>
      </p:sp>
      <p:sp>
        <p:nvSpPr>
          <p:cNvPr id="42" name="TextBox 41"/>
          <p:cNvSpPr txBox="1"/>
          <p:nvPr/>
        </p:nvSpPr>
        <p:spPr>
          <a:xfrm>
            <a:off x="939800" y="1431925"/>
            <a:ext cx="10563860" cy="4799965"/>
          </a:xfrm>
          <a:prstGeom prst="rect">
            <a:avLst/>
          </a:prstGeom>
          <a:noFill/>
        </p:spPr>
        <p:txBody>
          <a:bodyPr wrap="square" rtlCol="0">
            <a:spAutoFit/>
          </a:bodyPr>
          <a:lstStyle/>
          <a:p>
            <a:pPr algn="l"/>
            <a:r>
              <a:rPr lang="en-US" altLang="id-ID" b="1" dirty="0">
                <a:latin typeface="+mj-lt"/>
              </a:rPr>
              <a:t>In 1971, ALOHAnet connected the Great Hawaiian Islands with a UHF wireless packet network. ALOHAnet and the ALOHA protocol were early forerunners to Ethernet, and later the Institute of Electrical and Electronics Engineers [ IEEE 802.11] protocols, respectively.A 1985 ruling by the U.S. Federal Communications Commission released the band for unlicensed use. These frequency bands are the same ones used by equipment such as microwave ovens and are subject to interference.The technical birthplace of Wi-Fi is The Netherlands. </a:t>
            </a:r>
            <a:endParaRPr lang="en-US" altLang="id-ID" b="1" dirty="0">
              <a:latin typeface="+mj-lt"/>
            </a:endParaRPr>
          </a:p>
          <a:p>
            <a:pPr algn="l"/>
            <a:r>
              <a:rPr lang="en-US" altLang="id-ID" b="1" dirty="0">
                <a:latin typeface="+mj-lt"/>
              </a:rPr>
              <a:t>In 1991, NCR Corporation with  American Telephone &amp; Telegraph company invented  the first wireless products were under the name WaveLAN. They are the ones credited with inventing Wi-Fi. NCR's Vic Hayes, who held the chair of IEEE 802.11 for 10 years, along with Bell Labs Engineer Bruce Tuch, approached IEEE to create a standard and were involved in designing the initial 802.11b and 802.11a standards within the IEEE. They have both been subsequently inducted into the Wi-Fi NOW Hall of Fame.The first version of the 802.11 protocol was released in 1997, and provided up to 2 Mbit/s link speeds. This was updated in 1999 with 802.11b to permit 11 Mbit/s link speeds, and this proved popular.Later </a:t>
            </a:r>
            <a:r>
              <a:rPr lang="en-US" altLang="id-ID" b="1" dirty="0">
                <a:latin typeface="+mj-lt"/>
                <a:sym typeface="+mn-ea"/>
              </a:rPr>
              <a:t>Vic Hayes is also known as father of Wi-Fi.</a:t>
            </a:r>
            <a:endParaRPr lang="en-US" altLang="id-ID" b="1" dirty="0">
              <a:latin typeface="+mj-lt"/>
            </a:endParaRPr>
          </a:p>
          <a:p>
            <a:pPr algn="ctr"/>
            <a:endParaRPr lang="en-US" altLang="id-ID" b="1" dirty="0">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Arrows Diagram</a:t>
            </a:r>
            <a:endParaRPr lang="id-ID" dirty="0"/>
          </a:p>
        </p:txBody>
      </p:sp>
      <p:sp>
        <p:nvSpPr>
          <p:cNvPr id="60" name="TextBox 59"/>
          <p:cNvSpPr txBox="1"/>
          <p:nvPr/>
        </p:nvSpPr>
        <p:spPr>
          <a:xfrm>
            <a:off x="2009775" y="6078220"/>
            <a:ext cx="7827645" cy="521970"/>
          </a:xfrm>
          <a:prstGeom prst="rect">
            <a:avLst/>
          </a:prstGeom>
          <a:noFill/>
        </p:spPr>
        <p:txBody>
          <a:bodyPr wrap="square" rtlCol="0">
            <a:spAutoFit/>
          </a:bodyPr>
          <a:lstStyle/>
          <a:p>
            <a:r>
              <a:rPr lang="en-US" altLang="id-ID" sz="2800" b="1" dirty="0">
                <a:latin typeface="+mj-lt"/>
              </a:rPr>
              <a:t>Connection Of Wi-Fi in Different devices</a:t>
            </a:r>
            <a:endParaRPr lang="en-US" altLang="id-ID" sz="2800" b="1" dirty="0">
              <a:latin typeface="+mj-lt"/>
            </a:endParaRPr>
          </a:p>
        </p:txBody>
      </p:sp>
      <p:sp>
        <p:nvSpPr>
          <p:cNvPr id="62" name="TextBox 61"/>
          <p:cNvSpPr txBox="1"/>
          <p:nvPr/>
        </p:nvSpPr>
        <p:spPr>
          <a:xfrm>
            <a:off x="8637153" y="4953458"/>
            <a:ext cx="309880" cy="337185"/>
          </a:xfrm>
          <a:prstGeom prst="rect">
            <a:avLst/>
          </a:prstGeom>
          <a:noFill/>
        </p:spPr>
        <p:txBody>
          <a:bodyPr wrap="none" rtlCol="0">
            <a:spAutoFit/>
          </a:bodyPr>
          <a:lstStyle/>
          <a:p>
            <a:endParaRPr lang="id-ID" sz="1600" b="1" dirty="0">
              <a:latin typeface="+mj-lt"/>
            </a:endParaRPr>
          </a:p>
        </p:txBody>
      </p:sp>
      <p:sp>
        <p:nvSpPr>
          <p:cNvPr id="63" name="Rectangle 62"/>
          <p:cNvSpPr/>
          <p:nvPr/>
        </p:nvSpPr>
        <p:spPr>
          <a:xfrm>
            <a:off x="8637153" y="5195996"/>
            <a:ext cx="2062959" cy="306705"/>
          </a:xfrm>
          <a:prstGeom prst="rect">
            <a:avLst/>
          </a:prstGeom>
        </p:spPr>
        <p:txBody>
          <a:bodyPr wrap="square">
            <a:spAutoFit/>
          </a:bodyPr>
          <a:lstStyle/>
          <a:p>
            <a:endParaRPr lang="id-ID" sz="1400" dirty="0">
              <a:solidFill>
                <a:schemeClr val="tx2"/>
              </a:solidFill>
            </a:endParaRPr>
          </a:p>
        </p:txBody>
      </p:sp>
      <p:pic>
        <p:nvPicPr>
          <p:cNvPr id="4" name="Picture 3" descr="shutterstock_140577157"/>
          <p:cNvPicPr>
            <a:picLocks noChangeAspect="1"/>
          </p:cNvPicPr>
          <p:nvPr/>
        </p:nvPicPr>
        <p:blipFill>
          <a:blip r:embed="rId1"/>
          <a:stretch>
            <a:fillRect/>
          </a:stretch>
        </p:blipFill>
        <p:spPr>
          <a:xfrm>
            <a:off x="2138680" y="1598295"/>
            <a:ext cx="7894320" cy="4138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p:bldP spid="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d-ID" dirty="0"/>
              <a:t>USES OF Wi-Fi</a:t>
            </a:r>
            <a:endParaRPr lang="en-US" altLang="id-ID" dirty="0"/>
          </a:p>
        </p:txBody>
      </p:sp>
      <p:grpSp>
        <p:nvGrpSpPr>
          <p:cNvPr id="3" name="Group 2"/>
          <p:cNvGrpSpPr/>
          <p:nvPr/>
        </p:nvGrpSpPr>
        <p:grpSpPr>
          <a:xfrm>
            <a:off x="3528386" y="2442277"/>
            <a:ext cx="1818423" cy="642964"/>
            <a:chOff x="3528386" y="2442277"/>
            <a:chExt cx="1818423" cy="642964"/>
          </a:xfrm>
        </p:grpSpPr>
        <p:sp>
          <p:nvSpPr>
            <p:cNvPr id="5" name="Freeform 4"/>
            <p:cNvSpPr/>
            <p:nvPr/>
          </p:nvSpPr>
          <p:spPr bwMode="auto">
            <a:xfrm>
              <a:off x="3528386" y="2442277"/>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6" name="Freeform 5"/>
            <p:cNvSpPr/>
            <p:nvPr/>
          </p:nvSpPr>
          <p:spPr bwMode="auto">
            <a:xfrm>
              <a:off x="3528386" y="2442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lstStyle/>
            <a:p>
              <a:endParaRPr lang="id-ID">
                <a:latin typeface="+mj-lt"/>
              </a:endParaRPr>
            </a:p>
          </p:txBody>
        </p:sp>
      </p:grpSp>
      <p:sp>
        <p:nvSpPr>
          <p:cNvPr id="7" name="Freeform 6"/>
          <p:cNvSpPr/>
          <p:nvPr/>
        </p:nvSpPr>
        <p:spPr bwMode="auto">
          <a:xfrm>
            <a:off x="3528386" y="2442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sp>
        <p:nvSpPr>
          <p:cNvPr id="8" name="Freeform 7"/>
          <p:cNvSpPr/>
          <p:nvPr/>
        </p:nvSpPr>
        <p:spPr bwMode="auto">
          <a:xfrm>
            <a:off x="1525034" y="2306780"/>
            <a:ext cx="2019510" cy="787092"/>
          </a:xfrm>
          <a:custGeom>
            <a:avLst/>
            <a:gdLst>
              <a:gd name="T0" fmla="*/ 1777 w 2340"/>
              <a:gd name="T1" fmla="*/ 188 h 912"/>
              <a:gd name="T2" fmla="*/ 0 w 2340"/>
              <a:gd name="T3" fmla="*/ 0 h 912"/>
              <a:gd name="T4" fmla="*/ 0 w 2340"/>
              <a:gd name="T5" fmla="*/ 184 h 912"/>
              <a:gd name="T6" fmla="*/ 487 w 2340"/>
              <a:gd name="T7" fmla="*/ 550 h 912"/>
              <a:gd name="T8" fmla="*/ 0 w 2340"/>
              <a:gd name="T9" fmla="*/ 724 h 912"/>
              <a:gd name="T10" fmla="*/ 0 w 2340"/>
              <a:gd name="T11" fmla="*/ 912 h 912"/>
              <a:gd name="T12" fmla="*/ 1770 w 2340"/>
              <a:gd name="T13" fmla="*/ 912 h 912"/>
              <a:gd name="T14" fmla="*/ 2340 w 2340"/>
              <a:gd name="T15" fmla="*/ 548 h 912"/>
              <a:gd name="T16" fmla="*/ 2340 w 2340"/>
              <a:gd name="T17" fmla="*/ 364 h 912"/>
              <a:gd name="T18" fmla="*/ 1777 w 2340"/>
              <a:gd name="T19" fmla="*/ 1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0" h="912">
                <a:moveTo>
                  <a:pt x="1777" y="188"/>
                </a:moveTo>
                <a:lnTo>
                  <a:pt x="0" y="0"/>
                </a:lnTo>
                <a:lnTo>
                  <a:pt x="0" y="184"/>
                </a:lnTo>
                <a:lnTo>
                  <a:pt x="487" y="550"/>
                </a:lnTo>
                <a:lnTo>
                  <a:pt x="0" y="724"/>
                </a:lnTo>
                <a:lnTo>
                  <a:pt x="0" y="912"/>
                </a:lnTo>
                <a:lnTo>
                  <a:pt x="1770" y="912"/>
                </a:lnTo>
                <a:lnTo>
                  <a:pt x="2340" y="548"/>
                </a:lnTo>
                <a:lnTo>
                  <a:pt x="2340" y="364"/>
                </a:lnTo>
                <a:lnTo>
                  <a:pt x="1777"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grpSp>
        <p:nvGrpSpPr>
          <p:cNvPr id="9" name="Group 8"/>
          <p:cNvGrpSpPr/>
          <p:nvPr/>
        </p:nvGrpSpPr>
        <p:grpSpPr>
          <a:xfrm>
            <a:off x="1525034" y="2306780"/>
            <a:ext cx="2019510" cy="787092"/>
            <a:chOff x="1525034" y="4973782"/>
            <a:chExt cx="2019510" cy="787092"/>
          </a:xfrm>
          <a:effectLst>
            <a:outerShdw blurRad="50800" dist="38100" dir="5400000" algn="t" rotWithShape="0">
              <a:prstClr val="black">
                <a:alpha val="40000"/>
              </a:prstClr>
            </a:outerShdw>
          </a:effectLst>
        </p:grpSpPr>
        <p:sp>
          <p:nvSpPr>
            <p:cNvPr id="10" name="Freeform 9"/>
            <p:cNvSpPr/>
            <p:nvPr/>
          </p:nvSpPr>
          <p:spPr bwMode="auto">
            <a:xfrm>
              <a:off x="1525034" y="4973782"/>
              <a:ext cx="2019510" cy="787092"/>
            </a:xfrm>
            <a:custGeom>
              <a:avLst/>
              <a:gdLst>
                <a:gd name="T0" fmla="*/ 1777 w 2340"/>
                <a:gd name="T1" fmla="*/ 188 h 912"/>
                <a:gd name="T2" fmla="*/ 0 w 2340"/>
                <a:gd name="T3" fmla="*/ 0 h 912"/>
                <a:gd name="T4" fmla="*/ 0 w 2340"/>
                <a:gd name="T5" fmla="*/ 184 h 912"/>
                <a:gd name="T6" fmla="*/ 487 w 2340"/>
                <a:gd name="T7" fmla="*/ 550 h 912"/>
                <a:gd name="T8" fmla="*/ 0 w 2340"/>
                <a:gd name="T9" fmla="*/ 724 h 912"/>
                <a:gd name="T10" fmla="*/ 0 w 2340"/>
                <a:gd name="T11" fmla="*/ 912 h 912"/>
                <a:gd name="T12" fmla="*/ 1770 w 2340"/>
                <a:gd name="T13" fmla="*/ 912 h 912"/>
                <a:gd name="T14" fmla="*/ 2340 w 2340"/>
                <a:gd name="T15" fmla="*/ 548 h 912"/>
                <a:gd name="T16" fmla="*/ 2340 w 2340"/>
                <a:gd name="T17" fmla="*/ 364 h 912"/>
                <a:gd name="T18" fmla="*/ 1777 w 2340"/>
                <a:gd name="T19" fmla="*/ 1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0" h="912">
                  <a:moveTo>
                    <a:pt x="1777" y="188"/>
                  </a:moveTo>
                  <a:lnTo>
                    <a:pt x="0" y="0"/>
                  </a:lnTo>
                  <a:lnTo>
                    <a:pt x="0" y="184"/>
                  </a:lnTo>
                  <a:lnTo>
                    <a:pt x="487" y="550"/>
                  </a:lnTo>
                  <a:lnTo>
                    <a:pt x="0" y="724"/>
                  </a:lnTo>
                  <a:lnTo>
                    <a:pt x="0" y="912"/>
                  </a:lnTo>
                  <a:lnTo>
                    <a:pt x="1770" y="912"/>
                  </a:lnTo>
                  <a:lnTo>
                    <a:pt x="2340" y="548"/>
                  </a:lnTo>
                  <a:lnTo>
                    <a:pt x="2340" y="364"/>
                  </a:lnTo>
                  <a:lnTo>
                    <a:pt x="1777" y="188"/>
                  </a:lnTo>
                  <a:close/>
                </a:path>
              </a:pathLst>
            </a:custGeom>
            <a:solidFill>
              <a:schemeClr val="accent1">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11" name="Freeform 10"/>
            <p:cNvSpPr/>
            <p:nvPr/>
          </p:nvSpPr>
          <p:spPr bwMode="auto">
            <a:xfrm>
              <a:off x="1525034" y="4973782"/>
              <a:ext cx="2019510" cy="624840"/>
            </a:xfrm>
            <a:custGeom>
              <a:avLst/>
              <a:gdLst>
                <a:gd name="T0" fmla="*/ 1768 w 2340"/>
                <a:gd name="T1" fmla="*/ 0 h 724"/>
                <a:gd name="T2" fmla="*/ 0 w 2340"/>
                <a:gd name="T3" fmla="*/ 0 h 724"/>
                <a:gd name="T4" fmla="*/ 480 w 2340"/>
                <a:gd name="T5" fmla="*/ 364 h 724"/>
                <a:gd name="T6" fmla="*/ 0 w 2340"/>
                <a:gd name="T7" fmla="*/ 724 h 724"/>
                <a:gd name="T8" fmla="*/ 1768 w 2340"/>
                <a:gd name="T9" fmla="*/ 724 h 724"/>
                <a:gd name="T10" fmla="*/ 2340 w 2340"/>
                <a:gd name="T11" fmla="*/ 364 h 724"/>
                <a:gd name="T12" fmla="*/ 1768 w 2340"/>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340" h="724">
                  <a:moveTo>
                    <a:pt x="1768" y="0"/>
                  </a:moveTo>
                  <a:lnTo>
                    <a:pt x="0" y="0"/>
                  </a:lnTo>
                  <a:lnTo>
                    <a:pt x="480" y="364"/>
                  </a:lnTo>
                  <a:lnTo>
                    <a:pt x="0" y="724"/>
                  </a:lnTo>
                  <a:lnTo>
                    <a:pt x="1768" y="724"/>
                  </a:lnTo>
                  <a:lnTo>
                    <a:pt x="2340" y="364"/>
                  </a:lnTo>
                  <a:lnTo>
                    <a:pt x="1768" y="0"/>
                  </a:lnTo>
                  <a:close/>
                </a:path>
              </a:pathLst>
            </a:custGeom>
            <a:solidFill>
              <a:schemeClr val="accent1"/>
            </a:solidFill>
            <a:ln>
              <a:noFill/>
            </a:ln>
          </p:spPr>
          <p:txBody>
            <a:bodyPr vert="horz" wrap="square" lIns="91440" tIns="45720" rIns="91440" bIns="45720" numCol="1" anchor="t" anchorCtr="0" compatLnSpc="1"/>
            <a:lstStyle/>
            <a:p>
              <a:endParaRPr lang="id-ID">
                <a:latin typeface="+mj-lt"/>
              </a:endParaRPr>
            </a:p>
          </p:txBody>
        </p:sp>
      </p:grpSp>
      <p:sp>
        <p:nvSpPr>
          <p:cNvPr id="12" name="Freeform 11"/>
          <p:cNvSpPr/>
          <p:nvPr/>
        </p:nvSpPr>
        <p:spPr bwMode="auto">
          <a:xfrm>
            <a:off x="1525034" y="2306780"/>
            <a:ext cx="2019510" cy="624840"/>
          </a:xfrm>
          <a:custGeom>
            <a:avLst/>
            <a:gdLst>
              <a:gd name="T0" fmla="*/ 1768 w 2340"/>
              <a:gd name="T1" fmla="*/ 0 h 724"/>
              <a:gd name="T2" fmla="*/ 0 w 2340"/>
              <a:gd name="T3" fmla="*/ 0 h 724"/>
              <a:gd name="T4" fmla="*/ 480 w 2340"/>
              <a:gd name="T5" fmla="*/ 364 h 724"/>
              <a:gd name="T6" fmla="*/ 0 w 2340"/>
              <a:gd name="T7" fmla="*/ 724 h 724"/>
              <a:gd name="T8" fmla="*/ 1768 w 2340"/>
              <a:gd name="T9" fmla="*/ 724 h 724"/>
              <a:gd name="T10" fmla="*/ 2340 w 2340"/>
              <a:gd name="T11" fmla="*/ 364 h 724"/>
              <a:gd name="T12" fmla="*/ 1768 w 2340"/>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340" h="724">
                <a:moveTo>
                  <a:pt x="1768" y="0"/>
                </a:moveTo>
                <a:lnTo>
                  <a:pt x="0" y="0"/>
                </a:lnTo>
                <a:lnTo>
                  <a:pt x="480" y="364"/>
                </a:lnTo>
                <a:lnTo>
                  <a:pt x="0" y="724"/>
                </a:lnTo>
                <a:lnTo>
                  <a:pt x="1768" y="724"/>
                </a:lnTo>
                <a:lnTo>
                  <a:pt x="2340" y="364"/>
                </a:lnTo>
                <a:lnTo>
                  <a:pt x="17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grpSp>
        <p:nvGrpSpPr>
          <p:cNvPr id="4" name="Group 3"/>
          <p:cNvGrpSpPr/>
          <p:nvPr/>
        </p:nvGrpSpPr>
        <p:grpSpPr>
          <a:xfrm>
            <a:off x="5279253" y="2442277"/>
            <a:ext cx="1818423" cy="642964"/>
            <a:chOff x="5279253" y="2442277"/>
            <a:chExt cx="1818423" cy="642964"/>
          </a:xfrm>
        </p:grpSpPr>
        <p:sp>
          <p:nvSpPr>
            <p:cNvPr id="15" name="Freeform 14"/>
            <p:cNvSpPr/>
            <p:nvPr/>
          </p:nvSpPr>
          <p:spPr bwMode="auto">
            <a:xfrm>
              <a:off x="5279253" y="2442277"/>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16" name="Freeform 15"/>
            <p:cNvSpPr/>
            <p:nvPr/>
          </p:nvSpPr>
          <p:spPr bwMode="auto">
            <a:xfrm>
              <a:off x="5279253" y="2442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lstStyle/>
            <a:p>
              <a:endParaRPr lang="id-ID">
                <a:latin typeface="+mj-lt"/>
              </a:endParaRPr>
            </a:p>
          </p:txBody>
        </p:sp>
      </p:grpSp>
      <p:sp>
        <p:nvSpPr>
          <p:cNvPr id="17" name="Freeform 16"/>
          <p:cNvSpPr/>
          <p:nvPr/>
        </p:nvSpPr>
        <p:spPr bwMode="auto">
          <a:xfrm>
            <a:off x="5279253" y="2442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grpSp>
        <p:nvGrpSpPr>
          <p:cNvPr id="13" name="Group 12"/>
          <p:cNvGrpSpPr/>
          <p:nvPr/>
        </p:nvGrpSpPr>
        <p:grpSpPr>
          <a:xfrm>
            <a:off x="7097676" y="2442277"/>
            <a:ext cx="1818423" cy="642964"/>
            <a:chOff x="7097676" y="2442277"/>
            <a:chExt cx="1818423" cy="642964"/>
          </a:xfrm>
        </p:grpSpPr>
        <p:sp>
          <p:nvSpPr>
            <p:cNvPr id="20" name="Freeform 19"/>
            <p:cNvSpPr/>
            <p:nvPr/>
          </p:nvSpPr>
          <p:spPr bwMode="auto">
            <a:xfrm>
              <a:off x="7097676" y="2442277"/>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21" name="Freeform 20"/>
            <p:cNvSpPr/>
            <p:nvPr/>
          </p:nvSpPr>
          <p:spPr bwMode="auto">
            <a:xfrm>
              <a:off x="7097676" y="2442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lstStyle/>
            <a:p>
              <a:endParaRPr lang="id-ID">
                <a:latin typeface="+mj-lt"/>
              </a:endParaRPr>
            </a:p>
          </p:txBody>
        </p:sp>
      </p:grpSp>
      <p:sp>
        <p:nvSpPr>
          <p:cNvPr id="22" name="Freeform 21"/>
          <p:cNvSpPr/>
          <p:nvPr/>
        </p:nvSpPr>
        <p:spPr bwMode="auto">
          <a:xfrm>
            <a:off x="7097676" y="2442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grpSp>
        <p:nvGrpSpPr>
          <p:cNvPr id="14" name="Group 13"/>
          <p:cNvGrpSpPr/>
          <p:nvPr/>
        </p:nvGrpSpPr>
        <p:grpSpPr>
          <a:xfrm>
            <a:off x="8848543" y="2442277"/>
            <a:ext cx="1818423" cy="642964"/>
            <a:chOff x="8848543" y="2442277"/>
            <a:chExt cx="1818423" cy="642964"/>
          </a:xfrm>
        </p:grpSpPr>
        <p:sp>
          <p:nvSpPr>
            <p:cNvPr id="25" name="Freeform 24"/>
            <p:cNvSpPr/>
            <p:nvPr/>
          </p:nvSpPr>
          <p:spPr bwMode="auto">
            <a:xfrm>
              <a:off x="8848543" y="2442277"/>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26" name="Freeform 25"/>
            <p:cNvSpPr/>
            <p:nvPr/>
          </p:nvSpPr>
          <p:spPr bwMode="auto">
            <a:xfrm>
              <a:off x="8848543" y="2442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lstStyle/>
            <a:p>
              <a:endParaRPr lang="id-ID">
                <a:latin typeface="+mj-lt"/>
              </a:endParaRPr>
            </a:p>
          </p:txBody>
        </p:sp>
      </p:grpSp>
      <p:sp>
        <p:nvSpPr>
          <p:cNvPr id="27" name="Freeform 26"/>
          <p:cNvSpPr/>
          <p:nvPr/>
        </p:nvSpPr>
        <p:spPr bwMode="auto">
          <a:xfrm>
            <a:off x="8848543" y="2442277"/>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id-ID" b="1" dirty="0">
                <a:solidFill>
                  <a:schemeClr val="bg1"/>
                </a:solidFill>
                <a:latin typeface="+mj-lt"/>
                <a:sym typeface="+mn-ea"/>
              </a:rPr>
              <a:t>Tablets</a:t>
            </a:r>
            <a:endParaRPr lang="id-ID">
              <a:latin typeface="+mj-lt"/>
            </a:endParaRPr>
          </a:p>
        </p:txBody>
      </p:sp>
      <p:sp>
        <p:nvSpPr>
          <p:cNvPr id="28" name="TextBox 27"/>
          <p:cNvSpPr txBox="1"/>
          <p:nvPr/>
        </p:nvSpPr>
        <p:spPr>
          <a:xfrm>
            <a:off x="1942042" y="2346845"/>
            <a:ext cx="1212850" cy="737235"/>
          </a:xfrm>
          <a:prstGeom prst="rect">
            <a:avLst/>
          </a:prstGeom>
          <a:noFill/>
        </p:spPr>
        <p:txBody>
          <a:bodyPr wrap="none" rtlCol="0">
            <a:spAutoFit/>
          </a:bodyPr>
          <a:lstStyle/>
          <a:p>
            <a:pPr algn="ctr"/>
            <a:r>
              <a:rPr lang="en-US" altLang="id-ID" sz="1400" b="1" dirty="0" smtClean="0">
                <a:solidFill>
                  <a:schemeClr val="bg1"/>
                </a:solidFill>
                <a:latin typeface="+mj-lt"/>
              </a:rPr>
              <a:t>Home</a:t>
            </a:r>
            <a:endParaRPr lang="en-US" altLang="id-ID" sz="1400" b="1" dirty="0" smtClean="0">
              <a:solidFill>
                <a:schemeClr val="bg1"/>
              </a:solidFill>
              <a:latin typeface="+mj-lt"/>
            </a:endParaRPr>
          </a:p>
          <a:p>
            <a:pPr algn="ctr"/>
            <a:r>
              <a:rPr lang="en-US" altLang="id-ID" sz="1400" b="1" dirty="0" smtClean="0">
                <a:solidFill>
                  <a:schemeClr val="bg1"/>
                </a:solidFill>
                <a:latin typeface="+mj-lt"/>
              </a:rPr>
              <a:t> Appliences</a:t>
            </a:r>
            <a:endParaRPr lang="id-ID" sz="1400" b="1" dirty="0" smtClean="0">
              <a:solidFill>
                <a:schemeClr val="bg1"/>
              </a:solidFill>
              <a:latin typeface="+mj-lt"/>
            </a:endParaRPr>
          </a:p>
          <a:p>
            <a:pPr algn="ctr"/>
            <a:endParaRPr lang="id-ID" sz="1400" b="1" dirty="0">
              <a:solidFill>
                <a:schemeClr val="bg1"/>
              </a:solidFill>
              <a:latin typeface="+mj-lt"/>
            </a:endParaRPr>
          </a:p>
        </p:txBody>
      </p:sp>
      <p:sp>
        <p:nvSpPr>
          <p:cNvPr id="29" name="TextBox 28"/>
          <p:cNvSpPr txBox="1"/>
          <p:nvPr/>
        </p:nvSpPr>
        <p:spPr>
          <a:xfrm>
            <a:off x="4040865" y="2545788"/>
            <a:ext cx="809625" cy="306705"/>
          </a:xfrm>
          <a:prstGeom prst="rect">
            <a:avLst/>
          </a:prstGeom>
          <a:noFill/>
        </p:spPr>
        <p:txBody>
          <a:bodyPr wrap="none" rtlCol="0">
            <a:spAutoFit/>
          </a:bodyPr>
          <a:lstStyle/>
          <a:p>
            <a:pPr algn="ctr"/>
            <a:r>
              <a:rPr lang="en-US" altLang="id-ID" sz="1400" b="1" dirty="0">
                <a:solidFill>
                  <a:schemeClr val="bg1"/>
                </a:solidFill>
                <a:latin typeface="+mj-lt"/>
              </a:rPr>
              <a:t>Mobile</a:t>
            </a:r>
            <a:endParaRPr lang="en-US" altLang="id-ID" sz="1400" b="1" dirty="0">
              <a:solidFill>
                <a:schemeClr val="bg1"/>
              </a:solidFill>
              <a:latin typeface="+mj-lt"/>
            </a:endParaRPr>
          </a:p>
        </p:txBody>
      </p:sp>
      <p:sp>
        <p:nvSpPr>
          <p:cNvPr id="30" name="TextBox 29"/>
          <p:cNvSpPr txBox="1"/>
          <p:nvPr/>
        </p:nvSpPr>
        <p:spPr>
          <a:xfrm>
            <a:off x="5725260" y="2545787"/>
            <a:ext cx="895985" cy="306705"/>
          </a:xfrm>
          <a:prstGeom prst="rect">
            <a:avLst/>
          </a:prstGeom>
          <a:noFill/>
        </p:spPr>
        <p:txBody>
          <a:bodyPr wrap="none" rtlCol="0">
            <a:spAutoFit/>
          </a:bodyPr>
          <a:lstStyle/>
          <a:p>
            <a:pPr algn="ctr"/>
            <a:r>
              <a:rPr lang="en-US" altLang="id-ID" sz="1400" b="1" dirty="0">
                <a:solidFill>
                  <a:schemeClr val="bg1"/>
                </a:solidFill>
                <a:latin typeface="+mj-lt"/>
              </a:rPr>
              <a:t>Laptops</a:t>
            </a:r>
            <a:endParaRPr lang="en-US" altLang="id-ID" sz="1400" b="1" dirty="0">
              <a:solidFill>
                <a:schemeClr val="bg1"/>
              </a:solidFill>
              <a:latin typeface="+mj-lt"/>
            </a:endParaRPr>
          </a:p>
        </p:txBody>
      </p:sp>
      <p:sp>
        <p:nvSpPr>
          <p:cNvPr id="31" name="TextBox 30"/>
          <p:cNvSpPr txBox="1"/>
          <p:nvPr/>
        </p:nvSpPr>
        <p:spPr>
          <a:xfrm>
            <a:off x="7564032" y="2542451"/>
            <a:ext cx="934720" cy="521970"/>
          </a:xfrm>
          <a:prstGeom prst="rect">
            <a:avLst/>
          </a:prstGeom>
          <a:noFill/>
        </p:spPr>
        <p:txBody>
          <a:bodyPr wrap="none" rtlCol="0">
            <a:spAutoFit/>
          </a:bodyPr>
          <a:lstStyle/>
          <a:p>
            <a:pPr algn="ctr"/>
            <a:r>
              <a:rPr lang="en-US" altLang="id-ID" sz="1400" b="1" dirty="0">
                <a:solidFill>
                  <a:schemeClr val="bg1"/>
                </a:solidFill>
                <a:latin typeface="+mj-lt"/>
              </a:rPr>
              <a:t>Gaming </a:t>
            </a:r>
            <a:endParaRPr lang="en-US" altLang="id-ID" sz="1400" b="1" dirty="0">
              <a:solidFill>
                <a:schemeClr val="bg1"/>
              </a:solidFill>
              <a:latin typeface="+mj-lt"/>
            </a:endParaRPr>
          </a:p>
          <a:p>
            <a:pPr algn="ctr"/>
            <a:r>
              <a:rPr lang="en-US" altLang="id-ID" sz="1400" b="1" dirty="0">
                <a:solidFill>
                  <a:schemeClr val="bg1"/>
                </a:solidFill>
                <a:latin typeface="+mj-lt"/>
              </a:rPr>
              <a:t>Console</a:t>
            </a:r>
            <a:endParaRPr lang="en-US" altLang="id-ID" sz="1400" b="1" dirty="0">
              <a:solidFill>
                <a:schemeClr val="bg1"/>
              </a:solidFill>
              <a:latin typeface="+mj-lt"/>
            </a:endParaRPr>
          </a:p>
        </p:txBody>
      </p:sp>
      <p:sp>
        <p:nvSpPr>
          <p:cNvPr id="32" name="TextBox 31"/>
          <p:cNvSpPr txBox="1"/>
          <p:nvPr/>
        </p:nvSpPr>
        <p:spPr>
          <a:xfrm>
            <a:off x="9350027" y="3795940"/>
            <a:ext cx="815340" cy="306705"/>
          </a:xfrm>
          <a:prstGeom prst="rect">
            <a:avLst/>
          </a:prstGeom>
          <a:noFill/>
        </p:spPr>
        <p:txBody>
          <a:bodyPr wrap="none" rtlCol="0">
            <a:spAutoFit/>
          </a:bodyPr>
          <a:lstStyle/>
          <a:p>
            <a:pPr algn="ctr"/>
            <a:r>
              <a:rPr lang="en-US" altLang="id-ID" sz="1400" b="1" dirty="0">
                <a:solidFill>
                  <a:schemeClr val="bg1"/>
                </a:solidFill>
                <a:latin typeface="+mj-lt"/>
              </a:rPr>
              <a:t>Tablets</a:t>
            </a:r>
            <a:endParaRPr lang="en-US" altLang="id-ID" sz="1400" b="1" dirty="0">
              <a:solidFill>
                <a:schemeClr val="bg1"/>
              </a:solidFill>
              <a:latin typeface="+mj-lt"/>
            </a:endParaRPr>
          </a:p>
        </p:txBody>
      </p:sp>
      <p:grpSp>
        <p:nvGrpSpPr>
          <p:cNvPr id="18" name="Group 17"/>
          <p:cNvGrpSpPr/>
          <p:nvPr/>
        </p:nvGrpSpPr>
        <p:grpSpPr>
          <a:xfrm>
            <a:off x="3553786" y="3640699"/>
            <a:ext cx="1818423" cy="642964"/>
            <a:chOff x="3553786" y="3640699"/>
            <a:chExt cx="1818423" cy="642964"/>
          </a:xfrm>
        </p:grpSpPr>
        <p:sp>
          <p:nvSpPr>
            <p:cNvPr id="33" name="Freeform 32"/>
            <p:cNvSpPr/>
            <p:nvPr/>
          </p:nvSpPr>
          <p:spPr bwMode="auto">
            <a:xfrm>
              <a:off x="3553786" y="3640699"/>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path>
              </a:pathLst>
            </a:custGeom>
            <a:solidFill>
              <a:schemeClr val="tx2">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36" name="Freeform 35"/>
            <p:cNvSpPr/>
            <p:nvPr/>
          </p:nvSpPr>
          <p:spPr bwMode="auto">
            <a:xfrm>
              <a:off x="3553786" y="3640699"/>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lstStyle/>
            <a:p>
              <a:endParaRPr lang="id-ID">
                <a:latin typeface="+mj-lt"/>
              </a:endParaRPr>
            </a:p>
          </p:txBody>
        </p:sp>
      </p:grpSp>
      <p:sp>
        <p:nvSpPr>
          <p:cNvPr id="37" name="Freeform 36"/>
          <p:cNvSpPr/>
          <p:nvPr/>
        </p:nvSpPr>
        <p:spPr bwMode="auto">
          <a:xfrm>
            <a:off x="3553786" y="3640699"/>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sp>
        <p:nvSpPr>
          <p:cNvPr id="38" name="Freeform 37"/>
          <p:cNvSpPr/>
          <p:nvPr/>
        </p:nvSpPr>
        <p:spPr bwMode="auto">
          <a:xfrm>
            <a:off x="1550434" y="3505202"/>
            <a:ext cx="2019510" cy="787092"/>
          </a:xfrm>
          <a:custGeom>
            <a:avLst/>
            <a:gdLst>
              <a:gd name="T0" fmla="*/ 1777 w 2340"/>
              <a:gd name="T1" fmla="*/ 188 h 912"/>
              <a:gd name="T2" fmla="*/ 0 w 2340"/>
              <a:gd name="T3" fmla="*/ 0 h 912"/>
              <a:gd name="T4" fmla="*/ 0 w 2340"/>
              <a:gd name="T5" fmla="*/ 184 h 912"/>
              <a:gd name="T6" fmla="*/ 487 w 2340"/>
              <a:gd name="T7" fmla="*/ 550 h 912"/>
              <a:gd name="T8" fmla="*/ 0 w 2340"/>
              <a:gd name="T9" fmla="*/ 724 h 912"/>
              <a:gd name="T10" fmla="*/ 0 w 2340"/>
              <a:gd name="T11" fmla="*/ 912 h 912"/>
              <a:gd name="T12" fmla="*/ 1770 w 2340"/>
              <a:gd name="T13" fmla="*/ 912 h 912"/>
              <a:gd name="T14" fmla="*/ 2340 w 2340"/>
              <a:gd name="T15" fmla="*/ 548 h 912"/>
              <a:gd name="T16" fmla="*/ 2340 w 2340"/>
              <a:gd name="T17" fmla="*/ 364 h 912"/>
              <a:gd name="T18" fmla="*/ 1777 w 2340"/>
              <a:gd name="T19" fmla="*/ 1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0" h="912">
                <a:moveTo>
                  <a:pt x="1777" y="188"/>
                </a:moveTo>
                <a:lnTo>
                  <a:pt x="0" y="0"/>
                </a:lnTo>
                <a:lnTo>
                  <a:pt x="0" y="184"/>
                </a:lnTo>
                <a:lnTo>
                  <a:pt x="487" y="550"/>
                </a:lnTo>
                <a:lnTo>
                  <a:pt x="0" y="724"/>
                </a:lnTo>
                <a:lnTo>
                  <a:pt x="0" y="912"/>
                </a:lnTo>
                <a:lnTo>
                  <a:pt x="1770" y="912"/>
                </a:lnTo>
                <a:lnTo>
                  <a:pt x="2340" y="548"/>
                </a:lnTo>
                <a:lnTo>
                  <a:pt x="2340" y="364"/>
                </a:lnTo>
                <a:lnTo>
                  <a:pt x="1777"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grpSp>
        <p:nvGrpSpPr>
          <p:cNvPr id="39" name="Group 38"/>
          <p:cNvGrpSpPr/>
          <p:nvPr/>
        </p:nvGrpSpPr>
        <p:grpSpPr>
          <a:xfrm>
            <a:off x="1550434" y="3505202"/>
            <a:ext cx="2019510" cy="787092"/>
            <a:chOff x="1525034" y="4973782"/>
            <a:chExt cx="2019510" cy="787092"/>
          </a:xfrm>
          <a:effectLst>
            <a:outerShdw blurRad="50800" dist="38100" dir="5400000" algn="t" rotWithShape="0">
              <a:prstClr val="black">
                <a:alpha val="40000"/>
              </a:prstClr>
            </a:outerShdw>
          </a:effectLst>
        </p:grpSpPr>
        <p:sp>
          <p:nvSpPr>
            <p:cNvPr id="40" name="Freeform 39"/>
            <p:cNvSpPr/>
            <p:nvPr/>
          </p:nvSpPr>
          <p:spPr bwMode="auto">
            <a:xfrm>
              <a:off x="1525034" y="4973782"/>
              <a:ext cx="2019510" cy="787092"/>
            </a:xfrm>
            <a:custGeom>
              <a:avLst/>
              <a:gdLst>
                <a:gd name="T0" fmla="*/ 1777 w 2340"/>
                <a:gd name="T1" fmla="*/ 188 h 912"/>
                <a:gd name="T2" fmla="*/ 0 w 2340"/>
                <a:gd name="T3" fmla="*/ 0 h 912"/>
                <a:gd name="T4" fmla="*/ 0 w 2340"/>
                <a:gd name="T5" fmla="*/ 184 h 912"/>
                <a:gd name="T6" fmla="*/ 487 w 2340"/>
                <a:gd name="T7" fmla="*/ 550 h 912"/>
                <a:gd name="T8" fmla="*/ 0 w 2340"/>
                <a:gd name="T9" fmla="*/ 724 h 912"/>
                <a:gd name="T10" fmla="*/ 0 w 2340"/>
                <a:gd name="T11" fmla="*/ 912 h 912"/>
                <a:gd name="T12" fmla="*/ 1770 w 2340"/>
                <a:gd name="T13" fmla="*/ 912 h 912"/>
                <a:gd name="T14" fmla="*/ 2340 w 2340"/>
                <a:gd name="T15" fmla="*/ 548 h 912"/>
                <a:gd name="T16" fmla="*/ 2340 w 2340"/>
                <a:gd name="T17" fmla="*/ 364 h 912"/>
                <a:gd name="T18" fmla="*/ 1777 w 2340"/>
                <a:gd name="T19" fmla="*/ 1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0" h="912">
                  <a:moveTo>
                    <a:pt x="1777" y="188"/>
                  </a:moveTo>
                  <a:lnTo>
                    <a:pt x="0" y="0"/>
                  </a:lnTo>
                  <a:lnTo>
                    <a:pt x="0" y="184"/>
                  </a:lnTo>
                  <a:lnTo>
                    <a:pt x="487" y="550"/>
                  </a:lnTo>
                  <a:lnTo>
                    <a:pt x="0" y="724"/>
                  </a:lnTo>
                  <a:lnTo>
                    <a:pt x="0" y="912"/>
                  </a:lnTo>
                  <a:lnTo>
                    <a:pt x="1770" y="912"/>
                  </a:lnTo>
                  <a:lnTo>
                    <a:pt x="2340" y="548"/>
                  </a:lnTo>
                  <a:lnTo>
                    <a:pt x="2340" y="364"/>
                  </a:lnTo>
                  <a:lnTo>
                    <a:pt x="1777" y="188"/>
                  </a:lnTo>
                  <a:close/>
                </a:path>
              </a:pathLst>
            </a:custGeom>
            <a:solidFill>
              <a:schemeClr val="accent2">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41" name="Freeform 40"/>
            <p:cNvSpPr/>
            <p:nvPr/>
          </p:nvSpPr>
          <p:spPr bwMode="auto">
            <a:xfrm>
              <a:off x="1525034" y="4973782"/>
              <a:ext cx="2019510" cy="624840"/>
            </a:xfrm>
            <a:custGeom>
              <a:avLst/>
              <a:gdLst>
                <a:gd name="T0" fmla="*/ 1768 w 2340"/>
                <a:gd name="T1" fmla="*/ 0 h 724"/>
                <a:gd name="T2" fmla="*/ 0 w 2340"/>
                <a:gd name="T3" fmla="*/ 0 h 724"/>
                <a:gd name="T4" fmla="*/ 480 w 2340"/>
                <a:gd name="T5" fmla="*/ 364 h 724"/>
                <a:gd name="T6" fmla="*/ 0 w 2340"/>
                <a:gd name="T7" fmla="*/ 724 h 724"/>
                <a:gd name="T8" fmla="*/ 1768 w 2340"/>
                <a:gd name="T9" fmla="*/ 724 h 724"/>
                <a:gd name="T10" fmla="*/ 2340 w 2340"/>
                <a:gd name="T11" fmla="*/ 364 h 724"/>
                <a:gd name="T12" fmla="*/ 1768 w 2340"/>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340" h="724">
                  <a:moveTo>
                    <a:pt x="1768" y="0"/>
                  </a:moveTo>
                  <a:lnTo>
                    <a:pt x="0" y="0"/>
                  </a:lnTo>
                  <a:lnTo>
                    <a:pt x="480" y="364"/>
                  </a:lnTo>
                  <a:lnTo>
                    <a:pt x="0" y="724"/>
                  </a:lnTo>
                  <a:lnTo>
                    <a:pt x="1768" y="724"/>
                  </a:lnTo>
                  <a:lnTo>
                    <a:pt x="2340" y="364"/>
                  </a:lnTo>
                  <a:lnTo>
                    <a:pt x="1768" y="0"/>
                  </a:lnTo>
                  <a:close/>
                </a:path>
              </a:pathLst>
            </a:custGeom>
            <a:solidFill>
              <a:schemeClr val="accent2"/>
            </a:solidFill>
            <a:ln>
              <a:noFill/>
            </a:ln>
          </p:spPr>
          <p:txBody>
            <a:bodyPr vert="horz" wrap="square" lIns="91440" tIns="45720" rIns="91440" bIns="45720" numCol="1" anchor="t" anchorCtr="0" compatLnSpc="1"/>
            <a:lstStyle/>
            <a:p>
              <a:endParaRPr lang="id-ID">
                <a:latin typeface="+mj-lt"/>
              </a:endParaRPr>
            </a:p>
          </p:txBody>
        </p:sp>
      </p:grpSp>
      <p:sp>
        <p:nvSpPr>
          <p:cNvPr id="42" name="Freeform 41"/>
          <p:cNvSpPr/>
          <p:nvPr/>
        </p:nvSpPr>
        <p:spPr bwMode="auto">
          <a:xfrm>
            <a:off x="1550434" y="3505202"/>
            <a:ext cx="2019510" cy="624840"/>
          </a:xfrm>
          <a:custGeom>
            <a:avLst/>
            <a:gdLst>
              <a:gd name="T0" fmla="*/ 1768 w 2340"/>
              <a:gd name="T1" fmla="*/ 0 h 724"/>
              <a:gd name="T2" fmla="*/ 0 w 2340"/>
              <a:gd name="T3" fmla="*/ 0 h 724"/>
              <a:gd name="T4" fmla="*/ 480 w 2340"/>
              <a:gd name="T5" fmla="*/ 364 h 724"/>
              <a:gd name="T6" fmla="*/ 0 w 2340"/>
              <a:gd name="T7" fmla="*/ 724 h 724"/>
              <a:gd name="T8" fmla="*/ 1768 w 2340"/>
              <a:gd name="T9" fmla="*/ 724 h 724"/>
              <a:gd name="T10" fmla="*/ 2340 w 2340"/>
              <a:gd name="T11" fmla="*/ 364 h 724"/>
              <a:gd name="T12" fmla="*/ 1768 w 2340"/>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340" h="724">
                <a:moveTo>
                  <a:pt x="1768" y="0"/>
                </a:moveTo>
                <a:lnTo>
                  <a:pt x="0" y="0"/>
                </a:lnTo>
                <a:lnTo>
                  <a:pt x="480" y="364"/>
                </a:lnTo>
                <a:lnTo>
                  <a:pt x="0" y="724"/>
                </a:lnTo>
                <a:lnTo>
                  <a:pt x="1768" y="724"/>
                </a:lnTo>
                <a:lnTo>
                  <a:pt x="2340" y="364"/>
                </a:lnTo>
                <a:lnTo>
                  <a:pt x="17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grpSp>
        <p:nvGrpSpPr>
          <p:cNvPr id="19" name="Group 18"/>
          <p:cNvGrpSpPr/>
          <p:nvPr/>
        </p:nvGrpSpPr>
        <p:grpSpPr>
          <a:xfrm>
            <a:off x="5304653" y="3640699"/>
            <a:ext cx="1818423" cy="642964"/>
            <a:chOff x="5304653" y="3640699"/>
            <a:chExt cx="1818423" cy="642964"/>
          </a:xfrm>
        </p:grpSpPr>
        <p:sp>
          <p:nvSpPr>
            <p:cNvPr id="43" name="Freeform 42"/>
            <p:cNvSpPr/>
            <p:nvPr/>
          </p:nvSpPr>
          <p:spPr bwMode="auto">
            <a:xfrm>
              <a:off x="5304653" y="3640699"/>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path>
              </a:pathLst>
            </a:custGeom>
            <a:solidFill>
              <a:schemeClr val="tx2">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46" name="Freeform 45"/>
            <p:cNvSpPr/>
            <p:nvPr/>
          </p:nvSpPr>
          <p:spPr bwMode="auto">
            <a:xfrm>
              <a:off x="5304653" y="3640699"/>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lstStyle/>
            <a:p>
              <a:endParaRPr lang="id-ID">
                <a:latin typeface="+mj-lt"/>
              </a:endParaRPr>
            </a:p>
          </p:txBody>
        </p:sp>
      </p:grpSp>
      <p:sp>
        <p:nvSpPr>
          <p:cNvPr id="47" name="Freeform 46"/>
          <p:cNvSpPr/>
          <p:nvPr/>
        </p:nvSpPr>
        <p:spPr bwMode="auto">
          <a:xfrm>
            <a:off x="5304653" y="3640699"/>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grpSp>
        <p:nvGrpSpPr>
          <p:cNvPr id="23" name="Group 22"/>
          <p:cNvGrpSpPr/>
          <p:nvPr/>
        </p:nvGrpSpPr>
        <p:grpSpPr>
          <a:xfrm>
            <a:off x="7123076" y="3640699"/>
            <a:ext cx="1818423" cy="642964"/>
            <a:chOff x="7123076" y="3640699"/>
            <a:chExt cx="1818423" cy="642964"/>
          </a:xfrm>
        </p:grpSpPr>
        <p:sp>
          <p:nvSpPr>
            <p:cNvPr id="48" name="Freeform 47"/>
            <p:cNvSpPr/>
            <p:nvPr/>
          </p:nvSpPr>
          <p:spPr bwMode="auto">
            <a:xfrm>
              <a:off x="7123076" y="3640699"/>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path>
              </a:pathLst>
            </a:custGeom>
            <a:solidFill>
              <a:schemeClr val="tx2">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51" name="Freeform 50"/>
            <p:cNvSpPr/>
            <p:nvPr/>
          </p:nvSpPr>
          <p:spPr bwMode="auto">
            <a:xfrm>
              <a:off x="7123076" y="3640699"/>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lstStyle/>
            <a:p>
              <a:endParaRPr lang="id-ID">
                <a:latin typeface="+mj-lt"/>
              </a:endParaRPr>
            </a:p>
          </p:txBody>
        </p:sp>
      </p:grpSp>
      <p:sp>
        <p:nvSpPr>
          <p:cNvPr id="52" name="Freeform 51"/>
          <p:cNvSpPr/>
          <p:nvPr/>
        </p:nvSpPr>
        <p:spPr bwMode="auto">
          <a:xfrm>
            <a:off x="7123076" y="3640699"/>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sp>
        <p:nvSpPr>
          <p:cNvPr id="53" name="TextBox 52"/>
          <p:cNvSpPr txBox="1"/>
          <p:nvPr/>
        </p:nvSpPr>
        <p:spPr>
          <a:xfrm>
            <a:off x="2017925" y="3648784"/>
            <a:ext cx="1111885" cy="521970"/>
          </a:xfrm>
          <a:prstGeom prst="rect">
            <a:avLst/>
          </a:prstGeom>
          <a:noFill/>
        </p:spPr>
        <p:txBody>
          <a:bodyPr wrap="none" rtlCol="0">
            <a:spAutoFit/>
          </a:bodyPr>
          <a:lstStyle/>
          <a:p>
            <a:pPr algn="ctr"/>
            <a:r>
              <a:rPr lang="en-US" altLang="id-ID" sz="1400" b="1" dirty="0">
                <a:solidFill>
                  <a:schemeClr val="bg1"/>
                </a:solidFill>
                <a:latin typeface="+mj-lt"/>
              </a:rPr>
              <a:t>Local Area</a:t>
            </a:r>
            <a:endParaRPr lang="en-US" altLang="id-ID" sz="1400" b="1" dirty="0">
              <a:solidFill>
                <a:schemeClr val="bg1"/>
              </a:solidFill>
              <a:latin typeface="+mj-lt"/>
            </a:endParaRPr>
          </a:p>
          <a:p>
            <a:pPr algn="ctr"/>
            <a:r>
              <a:rPr lang="en-US" altLang="id-ID" sz="1400" b="1" dirty="0">
                <a:solidFill>
                  <a:schemeClr val="bg1"/>
                </a:solidFill>
                <a:latin typeface="+mj-lt"/>
              </a:rPr>
              <a:t>Network</a:t>
            </a:r>
            <a:endParaRPr lang="en-US" altLang="id-ID" sz="1400" b="1" dirty="0">
              <a:solidFill>
                <a:schemeClr val="bg1"/>
              </a:solidFill>
              <a:latin typeface="+mj-lt"/>
            </a:endParaRPr>
          </a:p>
        </p:txBody>
      </p:sp>
      <p:sp>
        <p:nvSpPr>
          <p:cNvPr id="54" name="TextBox 53"/>
          <p:cNvSpPr txBox="1"/>
          <p:nvPr/>
        </p:nvSpPr>
        <p:spPr>
          <a:xfrm>
            <a:off x="3815440" y="3744210"/>
            <a:ext cx="1311275" cy="306705"/>
          </a:xfrm>
          <a:prstGeom prst="rect">
            <a:avLst/>
          </a:prstGeom>
          <a:noFill/>
        </p:spPr>
        <p:txBody>
          <a:bodyPr wrap="none" rtlCol="0">
            <a:spAutoFit/>
          </a:bodyPr>
          <a:lstStyle/>
          <a:p>
            <a:pPr algn="ctr"/>
            <a:r>
              <a:rPr lang="en-US" altLang="id-ID" sz="1400" b="1" dirty="0">
                <a:solidFill>
                  <a:schemeClr val="bg1"/>
                </a:solidFill>
                <a:latin typeface="+mj-lt"/>
              </a:rPr>
              <a:t>Broad Bands</a:t>
            </a:r>
            <a:endParaRPr lang="en-US" altLang="id-ID" sz="1400" b="1" dirty="0">
              <a:solidFill>
                <a:schemeClr val="bg1"/>
              </a:solidFill>
              <a:latin typeface="+mj-lt"/>
            </a:endParaRPr>
          </a:p>
        </p:txBody>
      </p:sp>
      <p:sp>
        <p:nvSpPr>
          <p:cNvPr id="55" name="TextBox 54"/>
          <p:cNvSpPr txBox="1"/>
          <p:nvPr/>
        </p:nvSpPr>
        <p:spPr>
          <a:xfrm>
            <a:off x="5851636" y="3744209"/>
            <a:ext cx="901065" cy="521970"/>
          </a:xfrm>
          <a:prstGeom prst="rect">
            <a:avLst/>
          </a:prstGeom>
          <a:noFill/>
        </p:spPr>
        <p:txBody>
          <a:bodyPr wrap="none" rtlCol="0">
            <a:spAutoFit/>
          </a:bodyPr>
          <a:lstStyle/>
          <a:p>
            <a:pPr algn="ctr"/>
            <a:r>
              <a:rPr lang="en-US" altLang="id-ID" sz="1400" b="1" dirty="0">
                <a:solidFill>
                  <a:schemeClr val="bg1"/>
                </a:solidFill>
                <a:latin typeface="+mj-lt"/>
              </a:rPr>
              <a:t>Internet</a:t>
            </a:r>
            <a:endParaRPr lang="en-US" altLang="id-ID" sz="1400" b="1" dirty="0">
              <a:solidFill>
                <a:schemeClr val="bg1"/>
              </a:solidFill>
              <a:latin typeface="+mj-lt"/>
            </a:endParaRPr>
          </a:p>
          <a:p>
            <a:pPr algn="ctr"/>
            <a:r>
              <a:rPr lang="en-US" altLang="id-ID" sz="1400" b="1" dirty="0">
                <a:solidFill>
                  <a:schemeClr val="bg1"/>
                </a:solidFill>
                <a:latin typeface="+mj-lt"/>
              </a:rPr>
              <a:t>Access</a:t>
            </a:r>
            <a:endParaRPr lang="en-US" altLang="id-ID" sz="1400" b="1" dirty="0">
              <a:solidFill>
                <a:schemeClr val="bg1"/>
              </a:solidFill>
              <a:latin typeface="+mj-lt"/>
            </a:endParaRPr>
          </a:p>
        </p:txBody>
      </p:sp>
      <p:sp>
        <p:nvSpPr>
          <p:cNvPr id="56" name="TextBox 55"/>
          <p:cNvSpPr txBox="1"/>
          <p:nvPr/>
        </p:nvSpPr>
        <p:spPr>
          <a:xfrm>
            <a:off x="7533610" y="3749499"/>
            <a:ext cx="1167130" cy="521970"/>
          </a:xfrm>
          <a:prstGeom prst="rect">
            <a:avLst/>
          </a:prstGeom>
          <a:noFill/>
        </p:spPr>
        <p:txBody>
          <a:bodyPr wrap="none" rtlCol="0">
            <a:spAutoFit/>
          </a:bodyPr>
          <a:lstStyle/>
          <a:p>
            <a:pPr algn="ctr"/>
            <a:r>
              <a:rPr lang="en-US" altLang="id-ID" sz="1400" b="1" dirty="0">
                <a:solidFill>
                  <a:schemeClr val="bg1"/>
                </a:solidFill>
                <a:latin typeface="+mj-lt"/>
              </a:rPr>
              <a:t>Personal</a:t>
            </a:r>
            <a:endParaRPr lang="en-US" altLang="id-ID" sz="1400" b="1" dirty="0">
              <a:solidFill>
                <a:schemeClr val="bg1"/>
              </a:solidFill>
              <a:latin typeface="+mj-lt"/>
            </a:endParaRPr>
          </a:p>
          <a:p>
            <a:pPr algn="ctr"/>
            <a:r>
              <a:rPr lang="en-US" altLang="id-ID" sz="1400" b="1" dirty="0">
                <a:solidFill>
                  <a:schemeClr val="bg1"/>
                </a:solidFill>
                <a:latin typeface="+mj-lt"/>
              </a:rPr>
              <a:t>Computers</a:t>
            </a:r>
            <a:endParaRPr lang="en-US" altLang="id-ID" sz="1400" b="1" dirty="0">
              <a:solidFill>
                <a:schemeClr val="bg1"/>
              </a:solidFill>
              <a:latin typeface="+mj-lt"/>
            </a:endParaRPr>
          </a:p>
        </p:txBody>
      </p:sp>
      <p:grpSp>
        <p:nvGrpSpPr>
          <p:cNvPr id="24" name="Group 23"/>
          <p:cNvGrpSpPr/>
          <p:nvPr/>
        </p:nvGrpSpPr>
        <p:grpSpPr>
          <a:xfrm>
            <a:off x="3534137" y="4820300"/>
            <a:ext cx="1818423" cy="642964"/>
            <a:chOff x="3534137" y="4820300"/>
            <a:chExt cx="1818423" cy="642964"/>
          </a:xfrm>
        </p:grpSpPr>
        <p:sp>
          <p:nvSpPr>
            <p:cNvPr id="59" name="Freeform 58"/>
            <p:cNvSpPr/>
            <p:nvPr/>
          </p:nvSpPr>
          <p:spPr bwMode="auto">
            <a:xfrm>
              <a:off x="3534137" y="4820300"/>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60" name="Freeform 59"/>
            <p:cNvSpPr/>
            <p:nvPr/>
          </p:nvSpPr>
          <p:spPr bwMode="auto">
            <a:xfrm>
              <a:off x="3534137" y="4820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lstStyle/>
            <a:p>
              <a:endParaRPr lang="id-ID">
                <a:latin typeface="+mj-lt"/>
              </a:endParaRPr>
            </a:p>
          </p:txBody>
        </p:sp>
      </p:grpSp>
      <p:sp>
        <p:nvSpPr>
          <p:cNvPr id="61" name="Freeform 60"/>
          <p:cNvSpPr/>
          <p:nvPr/>
        </p:nvSpPr>
        <p:spPr bwMode="auto">
          <a:xfrm>
            <a:off x="3534137" y="4820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sp>
        <p:nvSpPr>
          <p:cNvPr id="62" name="Freeform 61"/>
          <p:cNvSpPr/>
          <p:nvPr/>
        </p:nvSpPr>
        <p:spPr bwMode="auto">
          <a:xfrm>
            <a:off x="1530785" y="4684803"/>
            <a:ext cx="2019510" cy="787092"/>
          </a:xfrm>
          <a:custGeom>
            <a:avLst/>
            <a:gdLst>
              <a:gd name="T0" fmla="*/ 1777 w 2340"/>
              <a:gd name="T1" fmla="*/ 188 h 912"/>
              <a:gd name="T2" fmla="*/ 0 w 2340"/>
              <a:gd name="T3" fmla="*/ 0 h 912"/>
              <a:gd name="T4" fmla="*/ 0 w 2340"/>
              <a:gd name="T5" fmla="*/ 184 h 912"/>
              <a:gd name="T6" fmla="*/ 487 w 2340"/>
              <a:gd name="T7" fmla="*/ 550 h 912"/>
              <a:gd name="T8" fmla="*/ 0 w 2340"/>
              <a:gd name="T9" fmla="*/ 724 h 912"/>
              <a:gd name="T10" fmla="*/ 0 w 2340"/>
              <a:gd name="T11" fmla="*/ 912 h 912"/>
              <a:gd name="T12" fmla="*/ 1770 w 2340"/>
              <a:gd name="T13" fmla="*/ 912 h 912"/>
              <a:gd name="T14" fmla="*/ 2340 w 2340"/>
              <a:gd name="T15" fmla="*/ 548 h 912"/>
              <a:gd name="T16" fmla="*/ 2340 w 2340"/>
              <a:gd name="T17" fmla="*/ 364 h 912"/>
              <a:gd name="T18" fmla="*/ 1777 w 2340"/>
              <a:gd name="T19" fmla="*/ 1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0" h="912">
                <a:moveTo>
                  <a:pt x="1777" y="188"/>
                </a:moveTo>
                <a:lnTo>
                  <a:pt x="0" y="0"/>
                </a:lnTo>
                <a:lnTo>
                  <a:pt x="0" y="184"/>
                </a:lnTo>
                <a:lnTo>
                  <a:pt x="487" y="550"/>
                </a:lnTo>
                <a:lnTo>
                  <a:pt x="0" y="724"/>
                </a:lnTo>
                <a:lnTo>
                  <a:pt x="0" y="912"/>
                </a:lnTo>
                <a:lnTo>
                  <a:pt x="1770" y="912"/>
                </a:lnTo>
                <a:lnTo>
                  <a:pt x="2340" y="548"/>
                </a:lnTo>
                <a:lnTo>
                  <a:pt x="2340" y="364"/>
                </a:lnTo>
                <a:lnTo>
                  <a:pt x="1777"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grpSp>
        <p:nvGrpSpPr>
          <p:cNvPr id="63" name="Group 62"/>
          <p:cNvGrpSpPr/>
          <p:nvPr/>
        </p:nvGrpSpPr>
        <p:grpSpPr>
          <a:xfrm>
            <a:off x="1530785" y="4684803"/>
            <a:ext cx="2019510" cy="787092"/>
            <a:chOff x="1525034" y="4973782"/>
            <a:chExt cx="2019510" cy="787092"/>
          </a:xfrm>
          <a:effectLst>
            <a:outerShdw blurRad="50800" dist="38100" dir="5400000" algn="t" rotWithShape="0">
              <a:prstClr val="black">
                <a:alpha val="40000"/>
              </a:prstClr>
            </a:outerShdw>
          </a:effectLst>
        </p:grpSpPr>
        <p:sp>
          <p:nvSpPr>
            <p:cNvPr id="64" name="Freeform 63"/>
            <p:cNvSpPr/>
            <p:nvPr/>
          </p:nvSpPr>
          <p:spPr bwMode="auto">
            <a:xfrm>
              <a:off x="1525034" y="4973782"/>
              <a:ext cx="2019510" cy="787092"/>
            </a:xfrm>
            <a:custGeom>
              <a:avLst/>
              <a:gdLst>
                <a:gd name="T0" fmla="*/ 1777 w 2340"/>
                <a:gd name="T1" fmla="*/ 188 h 912"/>
                <a:gd name="T2" fmla="*/ 0 w 2340"/>
                <a:gd name="T3" fmla="*/ 0 h 912"/>
                <a:gd name="T4" fmla="*/ 0 w 2340"/>
                <a:gd name="T5" fmla="*/ 184 h 912"/>
                <a:gd name="T6" fmla="*/ 487 w 2340"/>
                <a:gd name="T7" fmla="*/ 550 h 912"/>
                <a:gd name="T8" fmla="*/ 0 w 2340"/>
                <a:gd name="T9" fmla="*/ 724 h 912"/>
                <a:gd name="T10" fmla="*/ 0 w 2340"/>
                <a:gd name="T11" fmla="*/ 912 h 912"/>
                <a:gd name="T12" fmla="*/ 1770 w 2340"/>
                <a:gd name="T13" fmla="*/ 912 h 912"/>
                <a:gd name="T14" fmla="*/ 2340 w 2340"/>
                <a:gd name="T15" fmla="*/ 548 h 912"/>
                <a:gd name="T16" fmla="*/ 2340 w 2340"/>
                <a:gd name="T17" fmla="*/ 364 h 912"/>
                <a:gd name="T18" fmla="*/ 1777 w 2340"/>
                <a:gd name="T19" fmla="*/ 1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0" h="912">
                  <a:moveTo>
                    <a:pt x="1777" y="188"/>
                  </a:moveTo>
                  <a:lnTo>
                    <a:pt x="0" y="0"/>
                  </a:lnTo>
                  <a:lnTo>
                    <a:pt x="0" y="184"/>
                  </a:lnTo>
                  <a:lnTo>
                    <a:pt x="487" y="550"/>
                  </a:lnTo>
                  <a:lnTo>
                    <a:pt x="0" y="724"/>
                  </a:lnTo>
                  <a:lnTo>
                    <a:pt x="0" y="912"/>
                  </a:lnTo>
                  <a:lnTo>
                    <a:pt x="1770" y="912"/>
                  </a:lnTo>
                  <a:lnTo>
                    <a:pt x="2340" y="548"/>
                  </a:lnTo>
                  <a:lnTo>
                    <a:pt x="2340" y="364"/>
                  </a:lnTo>
                  <a:lnTo>
                    <a:pt x="1777" y="188"/>
                  </a:lnTo>
                  <a:close/>
                </a:path>
              </a:pathLst>
            </a:custGeom>
            <a:solidFill>
              <a:schemeClr val="accent3">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65" name="Freeform 64"/>
            <p:cNvSpPr/>
            <p:nvPr/>
          </p:nvSpPr>
          <p:spPr bwMode="auto">
            <a:xfrm>
              <a:off x="1525034" y="4973782"/>
              <a:ext cx="2019510" cy="624840"/>
            </a:xfrm>
            <a:custGeom>
              <a:avLst/>
              <a:gdLst>
                <a:gd name="T0" fmla="*/ 1768 w 2340"/>
                <a:gd name="T1" fmla="*/ 0 h 724"/>
                <a:gd name="T2" fmla="*/ 0 w 2340"/>
                <a:gd name="T3" fmla="*/ 0 h 724"/>
                <a:gd name="T4" fmla="*/ 480 w 2340"/>
                <a:gd name="T5" fmla="*/ 364 h 724"/>
                <a:gd name="T6" fmla="*/ 0 w 2340"/>
                <a:gd name="T7" fmla="*/ 724 h 724"/>
                <a:gd name="T8" fmla="*/ 1768 w 2340"/>
                <a:gd name="T9" fmla="*/ 724 h 724"/>
                <a:gd name="T10" fmla="*/ 2340 w 2340"/>
                <a:gd name="T11" fmla="*/ 364 h 724"/>
                <a:gd name="T12" fmla="*/ 1768 w 2340"/>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340" h="724">
                  <a:moveTo>
                    <a:pt x="1768" y="0"/>
                  </a:moveTo>
                  <a:lnTo>
                    <a:pt x="0" y="0"/>
                  </a:lnTo>
                  <a:lnTo>
                    <a:pt x="480" y="364"/>
                  </a:lnTo>
                  <a:lnTo>
                    <a:pt x="0" y="724"/>
                  </a:lnTo>
                  <a:lnTo>
                    <a:pt x="1768" y="724"/>
                  </a:lnTo>
                  <a:lnTo>
                    <a:pt x="2340" y="364"/>
                  </a:lnTo>
                  <a:lnTo>
                    <a:pt x="1768" y="0"/>
                  </a:lnTo>
                  <a:close/>
                </a:path>
              </a:pathLst>
            </a:custGeom>
            <a:solidFill>
              <a:schemeClr val="accent3"/>
            </a:solidFill>
            <a:ln>
              <a:noFill/>
            </a:ln>
          </p:spPr>
          <p:txBody>
            <a:bodyPr vert="horz" wrap="square" lIns="91440" tIns="45720" rIns="91440" bIns="45720" numCol="1" anchor="t" anchorCtr="0" compatLnSpc="1"/>
            <a:lstStyle/>
            <a:p>
              <a:endParaRPr lang="id-ID">
                <a:latin typeface="+mj-lt"/>
              </a:endParaRPr>
            </a:p>
          </p:txBody>
        </p:sp>
      </p:grpSp>
      <p:sp>
        <p:nvSpPr>
          <p:cNvPr id="66" name="Freeform 65"/>
          <p:cNvSpPr/>
          <p:nvPr/>
        </p:nvSpPr>
        <p:spPr bwMode="auto">
          <a:xfrm>
            <a:off x="1530785" y="4684803"/>
            <a:ext cx="2019510" cy="624840"/>
          </a:xfrm>
          <a:custGeom>
            <a:avLst/>
            <a:gdLst>
              <a:gd name="T0" fmla="*/ 1768 w 2340"/>
              <a:gd name="T1" fmla="*/ 0 h 724"/>
              <a:gd name="T2" fmla="*/ 0 w 2340"/>
              <a:gd name="T3" fmla="*/ 0 h 724"/>
              <a:gd name="T4" fmla="*/ 480 w 2340"/>
              <a:gd name="T5" fmla="*/ 364 h 724"/>
              <a:gd name="T6" fmla="*/ 0 w 2340"/>
              <a:gd name="T7" fmla="*/ 724 h 724"/>
              <a:gd name="T8" fmla="*/ 1768 w 2340"/>
              <a:gd name="T9" fmla="*/ 724 h 724"/>
              <a:gd name="T10" fmla="*/ 2340 w 2340"/>
              <a:gd name="T11" fmla="*/ 364 h 724"/>
              <a:gd name="T12" fmla="*/ 1768 w 2340"/>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340" h="724">
                <a:moveTo>
                  <a:pt x="1768" y="0"/>
                </a:moveTo>
                <a:lnTo>
                  <a:pt x="0" y="0"/>
                </a:lnTo>
                <a:lnTo>
                  <a:pt x="480" y="364"/>
                </a:lnTo>
                <a:lnTo>
                  <a:pt x="0" y="724"/>
                </a:lnTo>
                <a:lnTo>
                  <a:pt x="1768" y="724"/>
                </a:lnTo>
                <a:lnTo>
                  <a:pt x="2340" y="364"/>
                </a:lnTo>
                <a:lnTo>
                  <a:pt x="17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grpSp>
        <p:nvGrpSpPr>
          <p:cNvPr id="34" name="Group 33"/>
          <p:cNvGrpSpPr/>
          <p:nvPr/>
        </p:nvGrpSpPr>
        <p:grpSpPr>
          <a:xfrm>
            <a:off x="5285004" y="4820300"/>
            <a:ext cx="1818423" cy="642964"/>
            <a:chOff x="5285004" y="4820300"/>
            <a:chExt cx="1818423" cy="642964"/>
          </a:xfrm>
        </p:grpSpPr>
        <p:sp>
          <p:nvSpPr>
            <p:cNvPr id="69" name="Freeform 68"/>
            <p:cNvSpPr/>
            <p:nvPr/>
          </p:nvSpPr>
          <p:spPr bwMode="auto">
            <a:xfrm>
              <a:off x="5285004" y="4820300"/>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70" name="Freeform 69"/>
            <p:cNvSpPr/>
            <p:nvPr/>
          </p:nvSpPr>
          <p:spPr bwMode="auto">
            <a:xfrm>
              <a:off x="5285004" y="4820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lstStyle/>
            <a:p>
              <a:endParaRPr lang="id-ID">
                <a:latin typeface="+mj-lt"/>
              </a:endParaRPr>
            </a:p>
          </p:txBody>
        </p:sp>
      </p:grpSp>
      <p:sp>
        <p:nvSpPr>
          <p:cNvPr id="71" name="Freeform 70"/>
          <p:cNvSpPr/>
          <p:nvPr/>
        </p:nvSpPr>
        <p:spPr bwMode="auto">
          <a:xfrm>
            <a:off x="5285004" y="4820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grpSp>
        <p:nvGrpSpPr>
          <p:cNvPr id="35" name="Group 34"/>
          <p:cNvGrpSpPr/>
          <p:nvPr/>
        </p:nvGrpSpPr>
        <p:grpSpPr>
          <a:xfrm>
            <a:off x="7103427" y="4820300"/>
            <a:ext cx="1818423" cy="642964"/>
            <a:chOff x="7103427" y="4820300"/>
            <a:chExt cx="1818423" cy="642964"/>
          </a:xfrm>
        </p:grpSpPr>
        <p:sp>
          <p:nvSpPr>
            <p:cNvPr id="74" name="Freeform 73"/>
            <p:cNvSpPr/>
            <p:nvPr/>
          </p:nvSpPr>
          <p:spPr bwMode="auto">
            <a:xfrm>
              <a:off x="7103427" y="4820300"/>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75" name="Freeform 74"/>
            <p:cNvSpPr/>
            <p:nvPr/>
          </p:nvSpPr>
          <p:spPr bwMode="auto">
            <a:xfrm>
              <a:off x="7103427" y="4820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lstStyle/>
            <a:p>
              <a:endParaRPr lang="id-ID">
                <a:latin typeface="+mj-lt"/>
              </a:endParaRPr>
            </a:p>
          </p:txBody>
        </p:sp>
      </p:grpSp>
      <p:sp>
        <p:nvSpPr>
          <p:cNvPr id="76" name="Freeform 75"/>
          <p:cNvSpPr/>
          <p:nvPr/>
        </p:nvSpPr>
        <p:spPr bwMode="auto">
          <a:xfrm>
            <a:off x="7103427" y="4820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mj-lt"/>
            </a:endParaRPr>
          </a:p>
        </p:txBody>
      </p:sp>
      <p:grpSp>
        <p:nvGrpSpPr>
          <p:cNvPr id="44" name="Group 43"/>
          <p:cNvGrpSpPr/>
          <p:nvPr/>
        </p:nvGrpSpPr>
        <p:grpSpPr>
          <a:xfrm>
            <a:off x="8854294" y="4820300"/>
            <a:ext cx="1818423" cy="642964"/>
            <a:chOff x="8854294" y="4820300"/>
            <a:chExt cx="1818423" cy="642964"/>
          </a:xfrm>
        </p:grpSpPr>
        <p:sp>
          <p:nvSpPr>
            <p:cNvPr id="77" name="Freeform 76"/>
            <p:cNvSpPr/>
            <p:nvPr/>
          </p:nvSpPr>
          <p:spPr bwMode="auto">
            <a:xfrm>
              <a:off x="8854294" y="4820300"/>
              <a:ext cx="1818423" cy="642964"/>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path>
              </a:pathLst>
            </a:custGeom>
            <a:solidFill>
              <a:schemeClr val="tx2">
                <a:lumMod val="75000"/>
              </a:schemeClr>
            </a:solidFill>
            <a:ln>
              <a:noFill/>
            </a:ln>
          </p:spPr>
          <p:txBody>
            <a:bodyPr vert="horz" wrap="square" lIns="91440" tIns="45720" rIns="91440" bIns="45720" numCol="1" anchor="t" anchorCtr="0" compatLnSpc="1"/>
            <a:lstStyle/>
            <a:p>
              <a:endParaRPr lang="id-ID">
                <a:latin typeface="+mj-lt"/>
              </a:endParaRPr>
            </a:p>
          </p:txBody>
        </p:sp>
        <p:sp>
          <p:nvSpPr>
            <p:cNvPr id="81" name="Freeform 80"/>
            <p:cNvSpPr/>
            <p:nvPr/>
          </p:nvSpPr>
          <p:spPr bwMode="auto">
            <a:xfrm>
              <a:off x="8854294" y="4820300"/>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path>
              </a:pathLst>
            </a:custGeom>
            <a:solidFill>
              <a:schemeClr val="tx2"/>
            </a:solidFill>
            <a:ln>
              <a:noFill/>
            </a:ln>
          </p:spPr>
          <p:txBody>
            <a:bodyPr vert="horz" wrap="square" lIns="91440" tIns="45720" rIns="91440" bIns="45720" numCol="1" anchor="t" anchorCtr="0" compatLnSpc="1"/>
            <a:lstStyle/>
            <a:p>
              <a:endParaRPr lang="id-ID">
                <a:latin typeface="+mj-lt"/>
              </a:endParaRPr>
            </a:p>
          </p:txBody>
        </p:sp>
      </p:grpSp>
      <p:sp>
        <p:nvSpPr>
          <p:cNvPr id="82" name="TextBox 81"/>
          <p:cNvSpPr txBox="1"/>
          <p:nvPr/>
        </p:nvSpPr>
        <p:spPr>
          <a:xfrm>
            <a:off x="1700144" y="4724868"/>
            <a:ext cx="1708150" cy="521970"/>
          </a:xfrm>
          <a:prstGeom prst="rect">
            <a:avLst/>
          </a:prstGeom>
          <a:noFill/>
        </p:spPr>
        <p:txBody>
          <a:bodyPr wrap="none" rtlCol="0">
            <a:spAutoFit/>
          </a:bodyPr>
          <a:lstStyle/>
          <a:p>
            <a:pPr algn="ctr"/>
            <a:r>
              <a:rPr lang="en-US" altLang="id-ID" sz="1400" b="1" dirty="0">
                <a:solidFill>
                  <a:schemeClr val="bg1"/>
                </a:solidFill>
                <a:latin typeface="+mj-lt"/>
              </a:rPr>
              <a:t>Used in Diffetent</a:t>
            </a:r>
            <a:endParaRPr lang="en-US" altLang="id-ID" sz="1400" b="1" dirty="0">
              <a:solidFill>
                <a:schemeClr val="bg1"/>
              </a:solidFill>
              <a:latin typeface="+mj-lt"/>
            </a:endParaRPr>
          </a:p>
          <a:p>
            <a:pPr algn="ctr"/>
            <a:r>
              <a:rPr lang="en-US" altLang="id-ID" sz="1400" b="1" dirty="0">
                <a:solidFill>
                  <a:schemeClr val="bg1"/>
                </a:solidFill>
                <a:latin typeface="+mj-lt"/>
              </a:rPr>
              <a:t>public places</a:t>
            </a:r>
            <a:endParaRPr lang="en-US" altLang="id-ID" sz="1400" b="1" dirty="0">
              <a:solidFill>
                <a:schemeClr val="bg1"/>
              </a:solidFill>
              <a:latin typeface="+mj-lt"/>
            </a:endParaRPr>
          </a:p>
        </p:txBody>
      </p:sp>
      <p:sp>
        <p:nvSpPr>
          <p:cNvPr id="83" name="TextBox 82"/>
          <p:cNvSpPr txBox="1"/>
          <p:nvPr/>
        </p:nvSpPr>
        <p:spPr>
          <a:xfrm>
            <a:off x="3990419" y="4923811"/>
            <a:ext cx="922020" cy="306705"/>
          </a:xfrm>
          <a:prstGeom prst="rect">
            <a:avLst/>
          </a:prstGeom>
          <a:noFill/>
        </p:spPr>
        <p:txBody>
          <a:bodyPr wrap="none" rtlCol="0">
            <a:spAutoFit/>
          </a:bodyPr>
          <a:lstStyle/>
          <a:p>
            <a:pPr algn="ctr"/>
            <a:r>
              <a:rPr lang="en-US" altLang="id-ID" sz="1400" b="1" dirty="0">
                <a:solidFill>
                  <a:schemeClr val="bg1"/>
                </a:solidFill>
                <a:latin typeface="+mj-lt"/>
              </a:rPr>
              <a:t>Airports</a:t>
            </a:r>
            <a:endParaRPr lang="en-US" altLang="id-ID" sz="1400" b="1" dirty="0">
              <a:solidFill>
                <a:schemeClr val="bg1"/>
              </a:solidFill>
              <a:latin typeface="+mj-lt"/>
            </a:endParaRPr>
          </a:p>
        </p:txBody>
      </p:sp>
      <p:sp>
        <p:nvSpPr>
          <p:cNvPr id="84" name="TextBox 83"/>
          <p:cNvSpPr txBox="1"/>
          <p:nvPr/>
        </p:nvSpPr>
        <p:spPr>
          <a:xfrm>
            <a:off x="5743079" y="4923810"/>
            <a:ext cx="871855" cy="521970"/>
          </a:xfrm>
          <a:prstGeom prst="rect">
            <a:avLst/>
          </a:prstGeom>
          <a:noFill/>
        </p:spPr>
        <p:txBody>
          <a:bodyPr wrap="none" rtlCol="0">
            <a:spAutoFit/>
          </a:bodyPr>
          <a:lstStyle/>
          <a:p>
            <a:pPr algn="ctr"/>
            <a:r>
              <a:rPr lang="id-ID" sz="1400" b="1" dirty="0" smtClean="0">
                <a:solidFill>
                  <a:schemeClr val="bg1"/>
                </a:solidFill>
                <a:latin typeface="+mj-lt"/>
              </a:rPr>
              <a:t>R</a:t>
            </a:r>
            <a:r>
              <a:rPr lang="en-US" altLang="id-ID" sz="1400" b="1" dirty="0" smtClean="0">
                <a:solidFill>
                  <a:schemeClr val="bg1"/>
                </a:solidFill>
                <a:latin typeface="+mj-lt"/>
              </a:rPr>
              <a:t>ailway</a:t>
            </a:r>
            <a:endParaRPr lang="en-US" altLang="id-ID" sz="1400" b="1" dirty="0" smtClean="0">
              <a:solidFill>
                <a:schemeClr val="bg1"/>
              </a:solidFill>
              <a:latin typeface="+mj-lt"/>
            </a:endParaRPr>
          </a:p>
          <a:p>
            <a:pPr algn="ctr"/>
            <a:r>
              <a:rPr lang="en-US" altLang="id-ID" sz="1400" b="1" dirty="0" smtClean="0">
                <a:solidFill>
                  <a:schemeClr val="bg1"/>
                </a:solidFill>
                <a:latin typeface="+mj-lt"/>
              </a:rPr>
              <a:t>Station</a:t>
            </a:r>
            <a:endParaRPr lang="en-US" altLang="id-ID" sz="1400" b="1" dirty="0" smtClean="0">
              <a:solidFill>
                <a:schemeClr val="bg1"/>
              </a:solidFill>
              <a:latin typeface="+mj-lt"/>
            </a:endParaRPr>
          </a:p>
        </p:txBody>
      </p:sp>
      <p:sp>
        <p:nvSpPr>
          <p:cNvPr id="85" name="TextBox 84"/>
          <p:cNvSpPr txBox="1"/>
          <p:nvPr/>
        </p:nvSpPr>
        <p:spPr>
          <a:xfrm>
            <a:off x="7410716" y="4920474"/>
            <a:ext cx="1252855" cy="306705"/>
          </a:xfrm>
          <a:prstGeom prst="rect">
            <a:avLst/>
          </a:prstGeom>
          <a:noFill/>
        </p:spPr>
        <p:txBody>
          <a:bodyPr wrap="none" rtlCol="0">
            <a:spAutoFit/>
          </a:bodyPr>
          <a:lstStyle/>
          <a:p>
            <a:pPr algn="ctr"/>
            <a:r>
              <a:rPr lang="en-US" altLang="id-ID" sz="1400" b="1" dirty="0">
                <a:solidFill>
                  <a:schemeClr val="bg1"/>
                </a:solidFill>
                <a:latin typeface="+mj-lt"/>
              </a:rPr>
              <a:t>Book Stores</a:t>
            </a:r>
            <a:endParaRPr lang="en-US" altLang="id-ID" sz="1400" b="1" dirty="0">
              <a:solidFill>
                <a:schemeClr val="bg1"/>
              </a:solidFill>
              <a:latin typeface="+mj-lt"/>
            </a:endParaRPr>
          </a:p>
        </p:txBody>
      </p:sp>
      <p:sp>
        <p:nvSpPr>
          <p:cNvPr id="86" name="TextBox 85"/>
          <p:cNvSpPr txBox="1"/>
          <p:nvPr/>
        </p:nvSpPr>
        <p:spPr>
          <a:xfrm>
            <a:off x="9075110" y="4920473"/>
            <a:ext cx="1379220" cy="306705"/>
          </a:xfrm>
          <a:prstGeom prst="rect">
            <a:avLst/>
          </a:prstGeom>
          <a:noFill/>
        </p:spPr>
        <p:txBody>
          <a:bodyPr wrap="none" rtlCol="0">
            <a:spAutoFit/>
          </a:bodyPr>
          <a:lstStyle/>
          <a:p>
            <a:pPr algn="ctr"/>
            <a:r>
              <a:rPr lang="en-US" altLang="id-ID" sz="1400" b="1" dirty="0">
                <a:solidFill>
                  <a:schemeClr val="bg1"/>
                </a:solidFill>
                <a:latin typeface="+mj-lt"/>
              </a:rPr>
              <a:t>Large Shopes</a:t>
            </a:r>
            <a:endParaRPr lang="en-US" altLang="id-ID" sz="1400" b="1" dirty="0">
              <a:solidFill>
                <a:schemeClr val="bg1"/>
              </a:solidFill>
              <a:latin typeface="+mj-lt"/>
            </a:endParaRPr>
          </a:p>
        </p:txBody>
      </p:sp>
      <p:sp>
        <p:nvSpPr>
          <p:cNvPr id="49" name="Freeform 48"/>
          <p:cNvSpPr/>
          <p:nvPr/>
        </p:nvSpPr>
        <p:spPr bwMode="auto">
          <a:xfrm>
            <a:off x="8921750" y="3575685"/>
            <a:ext cx="1818640" cy="643255"/>
          </a:xfrm>
          <a:custGeom>
            <a:avLst/>
            <a:gdLst>
              <a:gd name="T0" fmla="*/ 1598 w 2107"/>
              <a:gd name="T1" fmla="*/ 96 h 745"/>
              <a:gd name="T2" fmla="*/ 0 w 2107"/>
              <a:gd name="T3" fmla="*/ 0 h 745"/>
              <a:gd name="T4" fmla="*/ 0 w 2107"/>
              <a:gd name="T5" fmla="*/ 91 h 745"/>
              <a:gd name="T6" fmla="*/ 438 w 2107"/>
              <a:gd name="T7" fmla="*/ 422 h 745"/>
              <a:gd name="T8" fmla="*/ 0 w 2107"/>
              <a:gd name="T9" fmla="*/ 653 h 745"/>
              <a:gd name="T10" fmla="*/ 0 w 2107"/>
              <a:gd name="T11" fmla="*/ 745 h 745"/>
              <a:gd name="T12" fmla="*/ 1593 w 2107"/>
              <a:gd name="T13" fmla="*/ 745 h 745"/>
              <a:gd name="T14" fmla="*/ 2107 w 2107"/>
              <a:gd name="T15" fmla="*/ 419 h 745"/>
              <a:gd name="T16" fmla="*/ 2107 w 2107"/>
              <a:gd name="T17" fmla="*/ 329 h 745"/>
              <a:gd name="T18" fmla="*/ 1598 w 2107"/>
              <a:gd name="T19" fmla="*/ 9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7" h="745">
                <a:moveTo>
                  <a:pt x="1598" y="96"/>
                </a:moveTo>
                <a:lnTo>
                  <a:pt x="0" y="0"/>
                </a:lnTo>
                <a:lnTo>
                  <a:pt x="0" y="91"/>
                </a:lnTo>
                <a:lnTo>
                  <a:pt x="438" y="422"/>
                </a:lnTo>
                <a:lnTo>
                  <a:pt x="0" y="653"/>
                </a:lnTo>
                <a:lnTo>
                  <a:pt x="0" y="745"/>
                </a:lnTo>
                <a:lnTo>
                  <a:pt x="1593" y="745"/>
                </a:lnTo>
                <a:lnTo>
                  <a:pt x="2107" y="419"/>
                </a:lnTo>
                <a:lnTo>
                  <a:pt x="2107" y="329"/>
                </a:lnTo>
                <a:lnTo>
                  <a:pt x="1598" y="96"/>
                </a:lnTo>
                <a:close/>
              </a:path>
            </a:pathLst>
          </a:custGeom>
          <a:solidFill>
            <a:schemeClr val="tx2">
              <a:lumMod val="75000"/>
            </a:schemeClr>
          </a:solidFill>
          <a:ln>
            <a:noFill/>
          </a:ln>
        </p:spPr>
        <p:txBody>
          <a:bodyPr vert="horz" wrap="square" lIns="91440" tIns="45720" rIns="91440" bIns="45720" numCol="1" anchor="t" anchorCtr="0" compatLnSpc="1"/>
          <a:p>
            <a:pPr algn="ctr"/>
            <a:r>
              <a:rPr lang="en-US" altLang="id-ID" b="1" dirty="0">
                <a:solidFill>
                  <a:schemeClr val="bg1"/>
                </a:solidFill>
                <a:latin typeface="+mj-lt"/>
                <a:sym typeface="+mn-ea"/>
              </a:rPr>
              <a:t>Tablets</a:t>
            </a:r>
            <a:endParaRPr lang="id-ID">
              <a:latin typeface="+mj-lt"/>
            </a:endParaRPr>
          </a:p>
        </p:txBody>
      </p:sp>
      <p:sp>
        <p:nvSpPr>
          <p:cNvPr id="57" name="Freeform 56"/>
          <p:cNvSpPr/>
          <p:nvPr/>
        </p:nvSpPr>
        <p:spPr bwMode="auto">
          <a:xfrm>
            <a:off x="8915853" y="3575752"/>
            <a:ext cx="1818423" cy="563565"/>
          </a:xfrm>
          <a:custGeom>
            <a:avLst/>
            <a:gdLst>
              <a:gd name="T0" fmla="*/ 1591 w 2107"/>
              <a:gd name="T1" fmla="*/ 0 h 653"/>
              <a:gd name="T2" fmla="*/ 0 w 2107"/>
              <a:gd name="T3" fmla="*/ 0 h 653"/>
              <a:gd name="T4" fmla="*/ 431 w 2107"/>
              <a:gd name="T5" fmla="*/ 329 h 653"/>
              <a:gd name="T6" fmla="*/ 0 w 2107"/>
              <a:gd name="T7" fmla="*/ 653 h 653"/>
              <a:gd name="T8" fmla="*/ 1591 w 2107"/>
              <a:gd name="T9" fmla="*/ 653 h 653"/>
              <a:gd name="T10" fmla="*/ 2107 w 2107"/>
              <a:gd name="T11" fmla="*/ 329 h 653"/>
              <a:gd name="T12" fmla="*/ 1591 w 2107"/>
              <a:gd name="T13" fmla="*/ 0 h 653"/>
            </a:gdLst>
            <a:ahLst/>
            <a:cxnLst>
              <a:cxn ang="0">
                <a:pos x="T0" y="T1"/>
              </a:cxn>
              <a:cxn ang="0">
                <a:pos x="T2" y="T3"/>
              </a:cxn>
              <a:cxn ang="0">
                <a:pos x="T4" y="T5"/>
              </a:cxn>
              <a:cxn ang="0">
                <a:pos x="T6" y="T7"/>
              </a:cxn>
              <a:cxn ang="0">
                <a:pos x="T8" y="T9"/>
              </a:cxn>
              <a:cxn ang="0">
                <a:pos x="T10" y="T11"/>
              </a:cxn>
              <a:cxn ang="0">
                <a:pos x="T12" y="T13"/>
              </a:cxn>
            </a:cxnLst>
            <a:rect l="0" t="0" r="r" b="b"/>
            <a:pathLst>
              <a:path w="2107" h="653">
                <a:moveTo>
                  <a:pt x="1591" y="0"/>
                </a:moveTo>
                <a:lnTo>
                  <a:pt x="0" y="0"/>
                </a:lnTo>
                <a:lnTo>
                  <a:pt x="431" y="329"/>
                </a:lnTo>
                <a:lnTo>
                  <a:pt x="0" y="653"/>
                </a:lnTo>
                <a:lnTo>
                  <a:pt x="1591" y="653"/>
                </a:lnTo>
                <a:lnTo>
                  <a:pt x="2107" y="329"/>
                </a:lnTo>
                <a:lnTo>
                  <a:pt x="1591" y="0"/>
                </a:lnTo>
                <a:close/>
              </a:path>
            </a:pathLst>
          </a:custGeom>
          <a:solidFill>
            <a:schemeClr val="tx2"/>
          </a:solidFill>
          <a:ln>
            <a:noFill/>
          </a:ln>
        </p:spPr>
        <p:txBody>
          <a:bodyPr vert="horz" wrap="square" lIns="91440" tIns="45720" rIns="91440" bIns="45720" numCol="1" anchor="t" anchorCtr="0" compatLnSpc="1"/>
          <a:p>
            <a:pPr algn="ctr"/>
            <a:r>
              <a:rPr lang="en-US" altLang="id-ID">
                <a:solidFill>
                  <a:schemeClr val="bg1"/>
                </a:solidFill>
                <a:latin typeface="+mj-lt"/>
              </a:rPr>
              <a:t>Digital</a:t>
            </a:r>
            <a:endParaRPr lang="en-US" altLang="id-ID">
              <a:solidFill>
                <a:schemeClr val="bg1"/>
              </a:solidFill>
              <a:latin typeface="+mj-lt"/>
            </a:endParaRPr>
          </a:p>
          <a:p>
            <a:pPr algn="ctr"/>
            <a:r>
              <a:rPr lang="en-US" altLang="id-ID">
                <a:solidFill>
                  <a:schemeClr val="bg1"/>
                </a:solidFill>
                <a:latin typeface="+mj-lt"/>
              </a:rPr>
              <a:t>printers</a:t>
            </a:r>
            <a:endParaRPr lang="en-US" altLang="id-ID">
              <a:solidFill>
                <a:schemeClr val="bg1"/>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par>
                          <p:cTn id="13" fill="hold">
                            <p:stCondLst>
                              <p:cond delay="1000"/>
                            </p:stCondLst>
                            <p:childTnLst>
                              <p:par>
                                <p:cTn id="14" presetID="1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ppt_x</p:attrName>
                                        </p:attrNameLst>
                                      </p:cBhvr>
                                      <p:tavLst>
                                        <p:tav tm="0">
                                          <p:val>
                                            <p:strVal val="#ppt_x-#ppt_w*1.125000"/>
                                          </p:val>
                                        </p:tav>
                                        <p:tav tm="100000">
                                          <p:val>
                                            <p:strVal val="#ppt_x"/>
                                          </p:val>
                                        </p:tav>
                                      </p:tavLst>
                                    </p:anim>
                                    <p:animEffect transition="in" filter="wipe(right)">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par>
                          <p:cTn id="21" fill="hold">
                            <p:stCondLst>
                              <p:cond delay="1500"/>
                            </p:stCondLst>
                            <p:childTnLst>
                              <p:par>
                                <p:cTn id="22" presetID="1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p:tgtEl>
                                          <p:spTgt spid="4"/>
                                        </p:tgtEl>
                                        <p:attrNameLst>
                                          <p:attrName>ppt_x</p:attrName>
                                        </p:attrNameLst>
                                      </p:cBhvr>
                                      <p:tavLst>
                                        <p:tav tm="0">
                                          <p:val>
                                            <p:strVal val="#ppt_x-#ppt_w*1.125000"/>
                                          </p:val>
                                        </p:tav>
                                        <p:tav tm="100000">
                                          <p:val>
                                            <p:strVal val="#ppt_x"/>
                                          </p:val>
                                        </p:tav>
                                      </p:tavLst>
                                    </p:anim>
                                    <p:animEffect transition="in" filter="wipe(right)">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p:tgtEl>
                                          <p:spTgt spid="13"/>
                                        </p:tgtEl>
                                        <p:attrNameLst>
                                          <p:attrName>ppt_x</p:attrName>
                                        </p:attrNameLst>
                                      </p:cBhvr>
                                      <p:tavLst>
                                        <p:tav tm="0">
                                          <p:val>
                                            <p:strVal val="#ppt_x-#ppt_w*1.125000"/>
                                          </p:val>
                                        </p:tav>
                                        <p:tav tm="100000">
                                          <p:val>
                                            <p:strVal val="#ppt_x"/>
                                          </p:val>
                                        </p:tav>
                                      </p:tavLst>
                                    </p:anim>
                                    <p:animEffect transition="in" filter="wipe(right)">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par>
                          <p:cTn id="37" fill="hold">
                            <p:stCondLst>
                              <p:cond delay="2500"/>
                            </p:stCondLst>
                            <p:childTnLst>
                              <p:par>
                                <p:cTn id="38" presetID="12" presetClass="entr" presetSubtype="8"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p:tgtEl>
                                          <p:spTgt spid="14"/>
                                        </p:tgtEl>
                                        <p:attrNameLst>
                                          <p:attrName>ppt_x</p:attrName>
                                        </p:attrNameLst>
                                      </p:cBhvr>
                                      <p:tavLst>
                                        <p:tav tm="0">
                                          <p:val>
                                            <p:strVal val="#ppt_x-#ppt_w*1.125000"/>
                                          </p:val>
                                        </p:tav>
                                        <p:tav tm="100000">
                                          <p:val>
                                            <p:strVal val="#ppt_x"/>
                                          </p:val>
                                        </p:tav>
                                      </p:tavLst>
                                    </p:anim>
                                    <p:animEffect transition="in" filter="wipe(right)">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childTnLst>
                          </p:cTn>
                        </p:par>
                        <p:par>
                          <p:cTn id="45" fill="hold">
                            <p:stCondLst>
                              <p:cond delay="3000"/>
                            </p:stCondLst>
                            <p:childTnLst>
                              <p:par>
                                <p:cTn id="46" presetID="12" presetClass="entr" presetSubtype="8" fill="hold"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500"/>
                                        <p:tgtEl>
                                          <p:spTgt spid="39"/>
                                        </p:tgtEl>
                                        <p:attrNameLst>
                                          <p:attrName>ppt_x</p:attrName>
                                        </p:attrNameLst>
                                      </p:cBhvr>
                                      <p:tavLst>
                                        <p:tav tm="0">
                                          <p:val>
                                            <p:strVal val="#ppt_x-#ppt_w*1.125000"/>
                                          </p:val>
                                        </p:tav>
                                        <p:tav tm="100000">
                                          <p:val>
                                            <p:strVal val="#ppt_x"/>
                                          </p:val>
                                        </p:tav>
                                      </p:tavLst>
                                    </p:anim>
                                    <p:animEffect transition="in" filter="wipe(right)">
                                      <p:cBhvr>
                                        <p:cTn id="49" dur="500"/>
                                        <p:tgtEl>
                                          <p:spTgt spid="39"/>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childTnLst>
                          </p:cTn>
                        </p:par>
                        <p:par>
                          <p:cTn id="54" fill="hold">
                            <p:stCondLst>
                              <p:cond delay="4000"/>
                            </p:stCondLst>
                            <p:childTnLst>
                              <p:par>
                                <p:cTn id="55" presetID="12" presetClass="entr" presetSubtype="8"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p:tgtEl>
                                          <p:spTgt spid="18"/>
                                        </p:tgtEl>
                                        <p:attrNameLst>
                                          <p:attrName>ppt_x</p:attrName>
                                        </p:attrNameLst>
                                      </p:cBhvr>
                                      <p:tavLst>
                                        <p:tav tm="0">
                                          <p:val>
                                            <p:strVal val="#ppt_x-#ppt_w*1.125000"/>
                                          </p:val>
                                        </p:tav>
                                        <p:tav tm="100000">
                                          <p:val>
                                            <p:strVal val="#ppt_x"/>
                                          </p:val>
                                        </p:tav>
                                      </p:tavLst>
                                    </p:anim>
                                    <p:animEffect transition="in" filter="wipe(right)">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4500"/>
                            </p:stCondLst>
                            <p:childTnLst>
                              <p:par>
                                <p:cTn id="63" presetID="12" presetClass="entr" presetSubtype="8" fill="hold" nodeType="after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p:tgtEl>
                                          <p:spTgt spid="19"/>
                                        </p:tgtEl>
                                        <p:attrNameLst>
                                          <p:attrName>ppt_x</p:attrName>
                                        </p:attrNameLst>
                                      </p:cBhvr>
                                      <p:tavLst>
                                        <p:tav tm="0">
                                          <p:val>
                                            <p:strVal val="#ppt_x-#ppt_w*1.125000"/>
                                          </p:val>
                                        </p:tav>
                                        <p:tav tm="100000">
                                          <p:val>
                                            <p:strVal val="#ppt_x"/>
                                          </p:val>
                                        </p:tav>
                                      </p:tavLst>
                                    </p:anim>
                                    <p:animEffect transition="in" filter="wipe(right)">
                                      <p:cBhvr>
                                        <p:cTn id="66" dur="500"/>
                                        <p:tgtEl>
                                          <p:spTgt spid="1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childTnLst>
                          </p:cTn>
                        </p:par>
                        <p:par>
                          <p:cTn id="70" fill="hold">
                            <p:stCondLst>
                              <p:cond delay="5000"/>
                            </p:stCondLst>
                            <p:childTnLst>
                              <p:par>
                                <p:cTn id="71" presetID="12" presetClass="entr" presetSubtype="8" fill="hold" nodeType="after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p:tgtEl>
                                          <p:spTgt spid="23"/>
                                        </p:tgtEl>
                                        <p:attrNameLst>
                                          <p:attrName>ppt_x</p:attrName>
                                        </p:attrNameLst>
                                      </p:cBhvr>
                                      <p:tavLst>
                                        <p:tav tm="0">
                                          <p:val>
                                            <p:strVal val="#ppt_x-#ppt_w*1.125000"/>
                                          </p:val>
                                        </p:tav>
                                        <p:tav tm="100000">
                                          <p:val>
                                            <p:strVal val="#ppt_x"/>
                                          </p:val>
                                        </p:tav>
                                      </p:tavLst>
                                    </p:anim>
                                    <p:animEffect transition="in" filter="wipe(right)">
                                      <p:cBhvr>
                                        <p:cTn id="74" dur="500"/>
                                        <p:tgtEl>
                                          <p:spTgt spid="2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500"/>
                                        <p:tgtEl>
                                          <p:spTgt spid="56"/>
                                        </p:tgtEl>
                                      </p:cBhvr>
                                    </p:animEffect>
                                  </p:childTnLst>
                                </p:cTn>
                              </p:par>
                            </p:childTnLst>
                          </p:cTn>
                        </p:par>
                        <p:par>
                          <p:cTn id="78" fill="hold">
                            <p:stCondLst>
                              <p:cond delay="5500"/>
                            </p:stCondLst>
                            <p:childTnLst>
                              <p:par>
                                <p:cTn id="79" presetID="12" presetClass="entr" presetSubtype="8" fill="hold" nodeType="after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p:tgtEl>
                                          <p:spTgt spid="63"/>
                                        </p:tgtEl>
                                        <p:attrNameLst>
                                          <p:attrName>ppt_x</p:attrName>
                                        </p:attrNameLst>
                                      </p:cBhvr>
                                      <p:tavLst>
                                        <p:tav tm="0">
                                          <p:val>
                                            <p:strVal val="#ppt_x-#ppt_w*1.125000"/>
                                          </p:val>
                                        </p:tav>
                                        <p:tav tm="100000">
                                          <p:val>
                                            <p:strVal val="#ppt_x"/>
                                          </p:val>
                                        </p:tav>
                                      </p:tavLst>
                                    </p:anim>
                                    <p:animEffect transition="in" filter="wipe(right)">
                                      <p:cBhvr>
                                        <p:cTn id="82" dur="500"/>
                                        <p:tgtEl>
                                          <p:spTgt spid="63"/>
                                        </p:tgtEl>
                                      </p:cBhvr>
                                    </p:animEffect>
                                  </p:childTnLst>
                                </p:cTn>
                              </p:par>
                            </p:childTnLst>
                          </p:cTn>
                        </p:par>
                        <p:par>
                          <p:cTn id="83" fill="hold">
                            <p:stCondLst>
                              <p:cond delay="6000"/>
                            </p:stCondLst>
                            <p:childTnLst>
                              <p:par>
                                <p:cTn id="84" presetID="10" presetClass="entr" presetSubtype="0" fill="hold" grpId="0" nodeType="after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fade">
                                      <p:cBhvr>
                                        <p:cTn id="86" dur="500"/>
                                        <p:tgtEl>
                                          <p:spTgt spid="82"/>
                                        </p:tgtEl>
                                      </p:cBhvr>
                                    </p:animEffect>
                                  </p:childTnLst>
                                </p:cTn>
                              </p:par>
                            </p:childTnLst>
                          </p:cTn>
                        </p:par>
                        <p:par>
                          <p:cTn id="87" fill="hold">
                            <p:stCondLst>
                              <p:cond delay="6500"/>
                            </p:stCondLst>
                            <p:childTnLst>
                              <p:par>
                                <p:cTn id="88" presetID="12" presetClass="entr" presetSubtype="8" fill="hold" nodeType="afterEffect">
                                  <p:stCondLst>
                                    <p:cond delay="0"/>
                                  </p:stCondLst>
                                  <p:childTnLst>
                                    <p:set>
                                      <p:cBhvr>
                                        <p:cTn id="89" dur="1" fill="hold">
                                          <p:stCondLst>
                                            <p:cond delay="0"/>
                                          </p:stCondLst>
                                        </p:cTn>
                                        <p:tgtEl>
                                          <p:spTgt spid="24"/>
                                        </p:tgtEl>
                                        <p:attrNameLst>
                                          <p:attrName>style.visibility</p:attrName>
                                        </p:attrNameLst>
                                      </p:cBhvr>
                                      <p:to>
                                        <p:strVal val="visible"/>
                                      </p:to>
                                    </p:set>
                                    <p:anim calcmode="lin" valueType="num">
                                      <p:cBhvr additive="base">
                                        <p:cTn id="90" dur="500"/>
                                        <p:tgtEl>
                                          <p:spTgt spid="24"/>
                                        </p:tgtEl>
                                        <p:attrNameLst>
                                          <p:attrName>ppt_x</p:attrName>
                                        </p:attrNameLst>
                                      </p:cBhvr>
                                      <p:tavLst>
                                        <p:tav tm="0">
                                          <p:val>
                                            <p:strVal val="#ppt_x-#ppt_w*1.125000"/>
                                          </p:val>
                                        </p:tav>
                                        <p:tav tm="100000">
                                          <p:val>
                                            <p:strVal val="#ppt_x"/>
                                          </p:val>
                                        </p:tav>
                                      </p:tavLst>
                                    </p:anim>
                                    <p:animEffect transition="in" filter="wipe(right)">
                                      <p:cBhvr>
                                        <p:cTn id="91" dur="500"/>
                                        <p:tgtEl>
                                          <p:spTgt spid="2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3"/>
                                        </p:tgtEl>
                                        <p:attrNameLst>
                                          <p:attrName>style.visibility</p:attrName>
                                        </p:attrNameLst>
                                      </p:cBhvr>
                                      <p:to>
                                        <p:strVal val="visible"/>
                                      </p:to>
                                    </p:set>
                                    <p:animEffect transition="in" filter="fade">
                                      <p:cBhvr>
                                        <p:cTn id="94" dur="500"/>
                                        <p:tgtEl>
                                          <p:spTgt spid="83"/>
                                        </p:tgtEl>
                                      </p:cBhvr>
                                    </p:animEffect>
                                  </p:childTnLst>
                                </p:cTn>
                              </p:par>
                            </p:childTnLst>
                          </p:cTn>
                        </p:par>
                        <p:par>
                          <p:cTn id="95" fill="hold">
                            <p:stCondLst>
                              <p:cond delay="7000"/>
                            </p:stCondLst>
                            <p:childTnLst>
                              <p:par>
                                <p:cTn id="96" presetID="12" presetClass="entr" presetSubtype="8" fill="hold" nodeType="afterEffect">
                                  <p:stCondLst>
                                    <p:cond delay="0"/>
                                  </p:stCondLst>
                                  <p:childTnLst>
                                    <p:set>
                                      <p:cBhvr>
                                        <p:cTn id="97" dur="1" fill="hold">
                                          <p:stCondLst>
                                            <p:cond delay="0"/>
                                          </p:stCondLst>
                                        </p:cTn>
                                        <p:tgtEl>
                                          <p:spTgt spid="34"/>
                                        </p:tgtEl>
                                        <p:attrNameLst>
                                          <p:attrName>style.visibility</p:attrName>
                                        </p:attrNameLst>
                                      </p:cBhvr>
                                      <p:to>
                                        <p:strVal val="visible"/>
                                      </p:to>
                                    </p:set>
                                    <p:anim calcmode="lin" valueType="num">
                                      <p:cBhvr additive="base">
                                        <p:cTn id="98" dur="500"/>
                                        <p:tgtEl>
                                          <p:spTgt spid="34"/>
                                        </p:tgtEl>
                                        <p:attrNameLst>
                                          <p:attrName>ppt_x</p:attrName>
                                        </p:attrNameLst>
                                      </p:cBhvr>
                                      <p:tavLst>
                                        <p:tav tm="0">
                                          <p:val>
                                            <p:strVal val="#ppt_x-#ppt_w*1.125000"/>
                                          </p:val>
                                        </p:tav>
                                        <p:tav tm="100000">
                                          <p:val>
                                            <p:strVal val="#ppt_x"/>
                                          </p:val>
                                        </p:tav>
                                      </p:tavLst>
                                    </p:anim>
                                    <p:animEffect transition="in" filter="wipe(right)">
                                      <p:cBhvr>
                                        <p:cTn id="99" dur="500"/>
                                        <p:tgtEl>
                                          <p:spTgt spid="3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fade">
                                      <p:cBhvr>
                                        <p:cTn id="102" dur="500"/>
                                        <p:tgtEl>
                                          <p:spTgt spid="84"/>
                                        </p:tgtEl>
                                      </p:cBhvr>
                                    </p:animEffect>
                                  </p:childTnLst>
                                </p:cTn>
                              </p:par>
                            </p:childTnLst>
                          </p:cTn>
                        </p:par>
                        <p:par>
                          <p:cTn id="103" fill="hold">
                            <p:stCondLst>
                              <p:cond delay="7500"/>
                            </p:stCondLst>
                            <p:childTnLst>
                              <p:par>
                                <p:cTn id="104" presetID="12" presetClass="entr" presetSubtype="8" fill="hold" nodeType="afterEffect">
                                  <p:stCondLst>
                                    <p:cond delay="0"/>
                                  </p:stCondLst>
                                  <p:childTnLst>
                                    <p:set>
                                      <p:cBhvr>
                                        <p:cTn id="105" dur="1" fill="hold">
                                          <p:stCondLst>
                                            <p:cond delay="0"/>
                                          </p:stCondLst>
                                        </p:cTn>
                                        <p:tgtEl>
                                          <p:spTgt spid="35"/>
                                        </p:tgtEl>
                                        <p:attrNameLst>
                                          <p:attrName>style.visibility</p:attrName>
                                        </p:attrNameLst>
                                      </p:cBhvr>
                                      <p:to>
                                        <p:strVal val="visible"/>
                                      </p:to>
                                    </p:set>
                                    <p:anim calcmode="lin" valueType="num">
                                      <p:cBhvr additive="base">
                                        <p:cTn id="106" dur="500"/>
                                        <p:tgtEl>
                                          <p:spTgt spid="35"/>
                                        </p:tgtEl>
                                        <p:attrNameLst>
                                          <p:attrName>ppt_x</p:attrName>
                                        </p:attrNameLst>
                                      </p:cBhvr>
                                      <p:tavLst>
                                        <p:tav tm="0">
                                          <p:val>
                                            <p:strVal val="#ppt_x-#ppt_w*1.125000"/>
                                          </p:val>
                                        </p:tav>
                                        <p:tav tm="100000">
                                          <p:val>
                                            <p:strVal val="#ppt_x"/>
                                          </p:val>
                                        </p:tav>
                                      </p:tavLst>
                                    </p:anim>
                                    <p:animEffect transition="in" filter="wipe(right)">
                                      <p:cBhvr>
                                        <p:cTn id="107" dur="500"/>
                                        <p:tgtEl>
                                          <p:spTgt spid="3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85"/>
                                        </p:tgtEl>
                                        <p:attrNameLst>
                                          <p:attrName>style.visibility</p:attrName>
                                        </p:attrNameLst>
                                      </p:cBhvr>
                                      <p:to>
                                        <p:strVal val="visible"/>
                                      </p:to>
                                    </p:set>
                                    <p:animEffect transition="in" filter="fade">
                                      <p:cBhvr>
                                        <p:cTn id="110" dur="500"/>
                                        <p:tgtEl>
                                          <p:spTgt spid="85"/>
                                        </p:tgtEl>
                                      </p:cBhvr>
                                    </p:animEffect>
                                  </p:childTnLst>
                                </p:cTn>
                              </p:par>
                            </p:childTnLst>
                          </p:cTn>
                        </p:par>
                        <p:par>
                          <p:cTn id="111" fill="hold">
                            <p:stCondLst>
                              <p:cond delay="8000"/>
                            </p:stCondLst>
                            <p:childTnLst>
                              <p:par>
                                <p:cTn id="112" presetID="12" presetClass="entr" presetSubtype="8" fill="hold" nodeType="afterEffect">
                                  <p:stCondLst>
                                    <p:cond delay="0"/>
                                  </p:stCondLst>
                                  <p:childTnLst>
                                    <p:set>
                                      <p:cBhvr>
                                        <p:cTn id="113" dur="1" fill="hold">
                                          <p:stCondLst>
                                            <p:cond delay="0"/>
                                          </p:stCondLst>
                                        </p:cTn>
                                        <p:tgtEl>
                                          <p:spTgt spid="44"/>
                                        </p:tgtEl>
                                        <p:attrNameLst>
                                          <p:attrName>style.visibility</p:attrName>
                                        </p:attrNameLst>
                                      </p:cBhvr>
                                      <p:to>
                                        <p:strVal val="visible"/>
                                      </p:to>
                                    </p:set>
                                    <p:anim calcmode="lin" valueType="num">
                                      <p:cBhvr additive="base">
                                        <p:cTn id="114" dur="500"/>
                                        <p:tgtEl>
                                          <p:spTgt spid="44"/>
                                        </p:tgtEl>
                                        <p:attrNameLst>
                                          <p:attrName>ppt_x</p:attrName>
                                        </p:attrNameLst>
                                      </p:cBhvr>
                                      <p:tavLst>
                                        <p:tav tm="0">
                                          <p:val>
                                            <p:strVal val="#ppt_x-#ppt_w*1.125000"/>
                                          </p:val>
                                        </p:tav>
                                        <p:tav tm="100000">
                                          <p:val>
                                            <p:strVal val="#ppt_x"/>
                                          </p:val>
                                        </p:tav>
                                      </p:tavLst>
                                    </p:anim>
                                    <p:animEffect transition="in" filter="wipe(right)">
                                      <p:cBhvr>
                                        <p:cTn id="115" dur="500"/>
                                        <p:tgtEl>
                                          <p:spTgt spid="4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gtEl>
                                        <p:attrNameLst>
                                          <p:attrName>style.visibility</p:attrName>
                                        </p:attrNameLst>
                                      </p:cBhvr>
                                      <p:to>
                                        <p:strVal val="visible"/>
                                      </p:to>
                                    </p:set>
                                    <p:animEffect transition="in" filter="fade">
                                      <p:cBhvr>
                                        <p:cTn id="11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53" grpId="0"/>
      <p:bldP spid="54" grpId="0"/>
      <p:bldP spid="55" grpId="0"/>
      <p:bldP spid="56" grpId="0"/>
      <p:bldP spid="82" grpId="0"/>
      <p:bldP spid="83" grpId="0"/>
      <p:bldP spid="84" grpId="0"/>
      <p:bldP spid="85" grpId="0"/>
      <p:bldP spid="8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d-ID" dirty="0"/>
              <a:t>Problems Of Wi-Fi</a:t>
            </a:r>
            <a:endParaRPr lang="en-US" altLang="id-ID" dirty="0"/>
          </a:p>
        </p:txBody>
      </p:sp>
      <p:sp>
        <p:nvSpPr>
          <p:cNvPr id="4" name="Cube 3"/>
          <p:cNvSpPr/>
          <p:nvPr/>
        </p:nvSpPr>
        <p:spPr>
          <a:xfrm>
            <a:off x="2281779" y="4767398"/>
            <a:ext cx="2656992" cy="2105843"/>
          </a:xfrm>
          <a:prstGeom prst="cube">
            <a:avLst>
              <a:gd name="adj" fmla="val 87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p:cNvSpPr/>
          <p:nvPr/>
        </p:nvSpPr>
        <p:spPr>
          <a:xfrm>
            <a:off x="4563174" y="4132119"/>
            <a:ext cx="2656992" cy="2725882"/>
          </a:xfrm>
          <a:prstGeom prst="cube">
            <a:avLst>
              <a:gd name="adj" fmla="val 44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be 5"/>
          <p:cNvSpPr/>
          <p:nvPr/>
        </p:nvSpPr>
        <p:spPr>
          <a:xfrm>
            <a:off x="7112382" y="3487949"/>
            <a:ext cx="2656992" cy="3370052"/>
          </a:xfrm>
          <a:prstGeom prst="cube">
            <a:avLst>
              <a:gd name="adj" fmla="val 47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9722" y="5538197"/>
            <a:ext cx="563167" cy="307777"/>
          </a:xfrm>
          <a:prstGeom prst="rect">
            <a:avLst/>
          </a:prstGeom>
          <a:noFill/>
        </p:spPr>
        <p:txBody>
          <a:bodyPr wrap="none" rtlCol="0">
            <a:spAutoFit/>
          </a:bodyPr>
          <a:lstStyle/>
          <a:p>
            <a:pPr algn="ctr"/>
            <a:r>
              <a:rPr lang="id-ID" sz="1400" b="1" dirty="0" smtClean="0">
                <a:solidFill>
                  <a:schemeClr val="bg1"/>
                </a:solidFill>
                <a:latin typeface="Raleway" panose="020B0003030101060003" pitchFamily="34" charset="0"/>
              </a:rPr>
              <a:t>Idea</a:t>
            </a:r>
            <a:endParaRPr lang="id-ID" sz="1400" b="1" dirty="0">
              <a:solidFill>
                <a:schemeClr val="bg1"/>
              </a:solidFill>
              <a:latin typeface="Raleway" panose="020B0003030101060003" pitchFamily="34" charset="0"/>
            </a:endParaRPr>
          </a:p>
        </p:txBody>
      </p:sp>
      <p:cxnSp>
        <p:nvCxnSpPr>
          <p:cNvPr id="9" name="Straight Connector 8"/>
          <p:cNvCxnSpPr/>
          <p:nvPr/>
        </p:nvCxnSpPr>
        <p:spPr>
          <a:xfrm>
            <a:off x="277303" y="5845974"/>
            <a:ext cx="1548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0782" y="5869009"/>
            <a:ext cx="1921042" cy="646331"/>
          </a:xfrm>
          <a:prstGeom prst="rect">
            <a:avLst/>
          </a:prstGeom>
        </p:spPr>
        <p:txBody>
          <a:bodyPr wrap="square">
            <a:spAutoFit/>
          </a:bodyPr>
          <a:lstStyle/>
          <a:p>
            <a:pPr algn="ctr"/>
            <a:r>
              <a:rPr lang="id-ID" sz="1200" dirty="0">
                <a:solidFill>
                  <a:schemeClr val="bg1"/>
                </a:solidFill>
              </a:rPr>
              <a:t>Suitable for all categories business and personal </a:t>
            </a:r>
            <a:r>
              <a:rPr lang="id-ID" sz="1200" dirty="0" smtClean="0">
                <a:solidFill>
                  <a:schemeClr val="bg1"/>
                </a:solidFill>
              </a:rPr>
              <a:t>presentation</a:t>
            </a:r>
            <a:endParaRPr lang="id-ID" sz="1200" dirty="0">
              <a:solidFill>
                <a:schemeClr val="bg1"/>
              </a:solidFill>
            </a:endParaRPr>
          </a:p>
        </p:txBody>
      </p:sp>
      <p:sp>
        <p:nvSpPr>
          <p:cNvPr id="11" name="TextBox 10"/>
          <p:cNvSpPr txBox="1"/>
          <p:nvPr/>
        </p:nvSpPr>
        <p:spPr>
          <a:xfrm>
            <a:off x="2526577" y="5230420"/>
            <a:ext cx="1520190" cy="337185"/>
          </a:xfrm>
          <a:prstGeom prst="rect">
            <a:avLst/>
          </a:prstGeom>
          <a:noFill/>
        </p:spPr>
        <p:txBody>
          <a:bodyPr wrap="none" rtlCol="0">
            <a:spAutoFit/>
          </a:bodyPr>
          <a:lstStyle/>
          <a:p>
            <a:pPr algn="ctr"/>
            <a:r>
              <a:rPr lang="en-US" altLang="id-ID" sz="1600" b="1" dirty="0">
                <a:solidFill>
                  <a:schemeClr val="bg1"/>
                </a:solidFill>
                <a:latin typeface="Microsoft JhengHei" panose="020B0604030504040204" charset="-120"/>
                <a:ea typeface="Microsoft JhengHei" panose="020B0604030504040204" charset="-120"/>
              </a:rPr>
              <a:t>Security Issue</a:t>
            </a:r>
            <a:endParaRPr lang="en-US" altLang="id-ID" sz="1600" b="1" dirty="0">
              <a:solidFill>
                <a:schemeClr val="bg1"/>
              </a:solidFill>
              <a:latin typeface="Microsoft JhengHei" panose="020B0604030504040204" charset="-120"/>
              <a:ea typeface="Microsoft JhengHei" panose="020B0604030504040204" charset="-120"/>
            </a:endParaRPr>
          </a:p>
        </p:txBody>
      </p:sp>
      <p:cxnSp>
        <p:nvCxnSpPr>
          <p:cNvPr id="12" name="Straight Connector 11"/>
          <p:cNvCxnSpPr/>
          <p:nvPr/>
        </p:nvCxnSpPr>
        <p:spPr>
          <a:xfrm>
            <a:off x="2512669" y="5538197"/>
            <a:ext cx="1548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26148" y="5561232"/>
            <a:ext cx="1921042" cy="1198880"/>
          </a:xfrm>
          <a:prstGeom prst="rect">
            <a:avLst/>
          </a:prstGeom>
        </p:spPr>
        <p:txBody>
          <a:bodyPr wrap="square">
            <a:spAutoFit/>
          </a:bodyPr>
          <a:lstStyle/>
          <a:p>
            <a:pPr algn="ctr"/>
            <a:r>
              <a:rPr lang="en-US" altLang="id-ID" sz="1200" b="1" dirty="0">
                <a:solidFill>
                  <a:schemeClr val="bg1"/>
                </a:solidFill>
                <a:latin typeface="Microsoft JhengHei" panose="020B0604030504040204" charset="-120"/>
                <a:ea typeface="Microsoft JhengHei" panose="020B0604030504040204" charset="-120"/>
                <a:sym typeface="+mn-ea"/>
              </a:rPr>
              <a:t>Haking- </a:t>
            </a:r>
            <a:r>
              <a:rPr lang="en-US" altLang="id-ID" sz="1200" dirty="0">
                <a:solidFill>
                  <a:schemeClr val="bg1"/>
                </a:solidFill>
              </a:rPr>
              <a:t>Any Outsider Can enter in your Network if only he gain your password or he can crack your password</a:t>
            </a:r>
            <a:endParaRPr lang="en-US" altLang="id-ID" sz="1200" dirty="0">
              <a:solidFill>
                <a:schemeClr val="bg1"/>
              </a:solidFill>
            </a:endParaRPr>
          </a:p>
        </p:txBody>
      </p:sp>
      <p:sp>
        <p:nvSpPr>
          <p:cNvPr id="14" name="TextBox 13"/>
          <p:cNvSpPr txBox="1"/>
          <p:nvPr/>
        </p:nvSpPr>
        <p:spPr>
          <a:xfrm>
            <a:off x="5117717" y="4598269"/>
            <a:ext cx="1473835" cy="306705"/>
          </a:xfrm>
          <a:prstGeom prst="rect">
            <a:avLst/>
          </a:prstGeom>
          <a:noFill/>
        </p:spPr>
        <p:txBody>
          <a:bodyPr wrap="none" rtlCol="0">
            <a:spAutoFit/>
          </a:bodyPr>
          <a:lstStyle/>
          <a:p>
            <a:pPr algn="ctr"/>
            <a:r>
              <a:rPr lang="en-US" altLang="id-ID" sz="1400" b="1" dirty="0">
                <a:solidFill>
                  <a:schemeClr val="bg1"/>
                </a:solidFill>
                <a:latin typeface="Microsoft JhengHei" panose="020B0604030504040204" charset="-120"/>
                <a:ea typeface="Microsoft JhengHei" panose="020B0604030504040204" charset="-120"/>
              </a:rPr>
              <a:t>Speed Of Wi-Fi</a:t>
            </a:r>
            <a:endParaRPr lang="en-US" altLang="id-ID" sz="1400" b="1" dirty="0">
              <a:solidFill>
                <a:schemeClr val="bg1"/>
              </a:solidFill>
              <a:latin typeface="Microsoft JhengHei" panose="020B0604030504040204" charset="-120"/>
              <a:ea typeface="Microsoft JhengHei" panose="020B0604030504040204" charset="-120"/>
            </a:endParaRPr>
          </a:p>
        </p:txBody>
      </p:sp>
      <p:cxnSp>
        <p:nvCxnSpPr>
          <p:cNvPr id="15" name="Straight Connector 14"/>
          <p:cNvCxnSpPr/>
          <p:nvPr/>
        </p:nvCxnSpPr>
        <p:spPr>
          <a:xfrm>
            <a:off x="5080632" y="4906046"/>
            <a:ext cx="1548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894111" y="4929081"/>
            <a:ext cx="1921042" cy="645160"/>
          </a:xfrm>
          <a:prstGeom prst="rect">
            <a:avLst/>
          </a:prstGeom>
        </p:spPr>
        <p:txBody>
          <a:bodyPr wrap="square">
            <a:spAutoFit/>
          </a:bodyPr>
          <a:lstStyle/>
          <a:p>
            <a:pPr algn="ctr"/>
            <a:r>
              <a:rPr lang="en-US" altLang="id-ID" sz="1200" dirty="0">
                <a:solidFill>
                  <a:schemeClr val="bg1"/>
                </a:solidFill>
              </a:rPr>
              <a:t>Speed of light is very High as compare to Radio Wave Signals.</a:t>
            </a:r>
            <a:endParaRPr lang="en-US" altLang="id-ID" sz="1200" dirty="0">
              <a:solidFill>
                <a:schemeClr val="bg1"/>
              </a:solidFill>
            </a:endParaRPr>
          </a:p>
        </p:txBody>
      </p:sp>
      <p:sp>
        <p:nvSpPr>
          <p:cNvPr id="17" name="TextBox 16"/>
          <p:cNvSpPr txBox="1"/>
          <p:nvPr/>
        </p:nvSpPr>
        <p:spPr>
          <a:xfrm>
            <a:off x="7222490" y="3686175"/>
            <a:ext cx="2440305" cy="521970"/>
          </a:xfrm>
          <a:prstGeom prst="rect">
            <a:avLst/>
          </a:prstGeom>
          <a:noFill/>
        </p:spPr>
        <p:txBody>
          <a:bodyPr wrap="square" rtlCol="0">
            <a:spAutoFit/>
          </a:bodyPr>
          <a:lstStyle/>
          <a:p>
            <a:pPr algn="ctr"/>
            <a:r>
              <a:rPr lang="en-US" altLang="id-ID" sz="1400" b="1" dirty="0">
                <a:solidFill>
                  <a:schemeClr val="bg1"/>
                </a:solidFill>
                <a:latin typeface="Microsoft JhengHei" panose="020B0604030504040204" charset="-120"/>
                <a:ea typeface="Microsoft JhengHei" panose="020B0604030504040204" charset="-120"/>
              </a:rPr>
              <a:t>Wi-Fi affecting the Environment</a:t>
            </a:r>
            <a:endParaRPr lang="en-US" altLang="id-ID" sz="1400" b="1" dirty="0">
              <a:solidFill>
                <a:schemeClr val="bg1"/>
              </a:solidFill>
              <a:latin typeface="Microsoft JhengHei" panose="020B0604030504040204" charset="-120"/>
              <a:ea typeface="Microsoft JhengHei" panose="020B0604030504040204" charset="-120"/>
            </a:endParaRPr>
          </a:p>
        </p:txBody>
      </p:sp>
      <p:cxnSp>
        <p:nvCxnSpPr>
          <p:cNvPr id="18" name="Straight Connector 17"/>
          <p:cNvCxnSpPr/>
          <p:nvPr/>
        </p:nvCxnSpPr>
        <p:spPr>
          <a:xfrm>
            <a:off x="7668347" y="4265238"/>
            <a:ext cx="1548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481826" y="4288273"/>
            <a:ext cx="1921042" cy="1938020"/>
          </a:xfrm>
          <a:prstGeom prst="rect">
            <a:avLst/>
          </a:prstGeom>
        </p:spPr>
        <p:txBody>
          <a:bodyPr wrap="square">
            <a:spAutoFit/>
          </a:bodyPr>
          <a:lstStyle/>
          <a:p>
            <a:pPr algn="ctr"/>
            <a:r>
              <a:rPr lang="en-US" altLang="id-ID" sz="1200" dirty="0">
                <a:solidFill>
                  <a:schemeClr val="bg1"/>
                </a:solidFill>
              </a:rPr>
              <a:t>Wi-Fi is affecting our environment in negative way .Radio Wave signals is harmful for Plants , Animals, Human beings and Specially for Birds.</a:t>
            </a:r>
            <a:endParaRPr lang="en-US" altLang="id-ID" sz="1200" dirty="0">
              <a:solidFill>
                <a:schemeClr val="bg1"/>
              </a:solidFill>
            </a:endParaRPr>
          </a:p>
          <a:p>
            <a:pPr algn="ctr"/>
            <a:r>
              <a:rPr lang="en-US" altLang="id-ID" sz="1200" dirty="0">
                <a:solidFill>
                  <a:schemeClr val="bg1"/>
                </a:solidFill>
              </a:rPr>
              <a:t>Many Birds causes death due to Radio Wave signals</a:t>
            </a:r>
            <a:endParaRPr lang="en-US" altLang="id-ID" sz="1200" dirty="0">
              <a:solidFill>
                <a:schemeClr val="bg1"/>
              </a:solidFill>
            </a:endParaRPr>
          </a:p>
        </p:txBody>
      </p:sp>
      <p:grpSp>
        <p:nvGrpSpPr>
          <p:cNvPr id="23" name="Group 22"/>
          <p:cNvGrpSpPr/>
          <p:nvPr/>
        </p:nvGrpSpPr>
        <p:grpSpPr>
          <a:xfrm flipH="1">
            <a:off x="5195601" y="3279131"/>
            <a:ext cx="1330555" cy="914114"/>
            <a:chOff x="950913" y="2233613"/>
            <a:chExt cx="2262188" cy="1554162"/>
          </a:xfrm>
          <a:solidFill>
            <a:schemeClr val="tx2"/>
          </a:solidFill>
          <a:effectLst/>
        </p:grpSpPr>
        <p:sp>
          <p:nvSpPr>
            <p:cNvPr id="24" name="Freeform 5"/>
            <p:cNvSpPr/>
            <p:nvPr/>
          </p:nvSpPr>
          <p:spPr bwMode="auto">
            <a:xfrm>
              <a:off x="2611438" y="2925763"/>
              <a:ext cx="601663" cy="862012"/>
            </a:xfrm>
            <a:custGeom>
              <a:avLst/>
              <a:gdLst>
                <a:gd name="T0" fmla="*/ 135 w 333"/>
                <a:gd name="T1" fmla="*/ 444 h 476"/>
                <a:gd name="T2" fmla="*/ 168 w 333"/>
                <a:gd name="T3" fmla="*/ 476 h 476"/>
                <a:gd name="T4" fmla="*/ 200 w 333"/>
                <a:gd name="T5" fmla="*/ 444 h 476"/>
                <a:gd name="T6" fmla="*/ 179 w 333"/>
                <a:gd name="T7" fmla="*/ 413 h 476"/>
                <a:gd name="T8" fmla="*/ 183 w 333"/>
                <a:gd name="T9" fmla="*/ 368 h 476"/>
                <a:gd name="T10" fmla="*/ 267 w 333"/>
                <a:gd name="T11" fmla="*/ 388 h 476"/>
                <a:gd name="T12" fmla="*/ 285 w 333"/>
                <a:gd name="T13" fmla="*/ 400 h 476"/>
                <a:gd name="T14" fmla="*/ 287 w 333"/>
                <a:gd name="T15" fmla="*/ 402 h 476"/>
                <a:gd name="T16" fmla="*/ 287 w 333"/>
                <a:gd name="T17" fmla="*/ 415 h 476"/>
                <a:gd name="T18" fmla="*/ 268 w 333"/>
                <a:gd name="T19" fmla="*/ 444 h 476"/>
                <a:gd name="T20" fmla="*/ 301 w 333"/>
                <a:gd name="T21" fmla="*/ 476 h 476"/>
                <a:gd name="T22" fmla="*/ 333 w 333"/>
                <a:gd name="T23" fmla="*/ 444 h 476"/>
                <a:gd name="T24" fmla="*/ 311 w 333"/>
                <a:gd name="T25" fmla="*/ 413 h 476"/>
                <a:gd name="T26" fmla="*/ 311 w 333"/>
                <a:gd name="T27" fmla="*/ 395 h 476"/>
                <a:gd name="T28" fmla="*/ 309 w 333"/>
                <a:gd name="T29" fmla="*/ 392 h 476"/>
                <a:gd name="T30" fmla="*/ 186 w 333"/>
                <a:gd name="T31" fmla="*/ 344 h 476"/>
                <a:gd name="T32" fmla="*/ 190 w 333"/>
                <a:gd name="T33" fmla="*/ 296 h 476"/>
                <a:gd name="T34" fmla="*/ 284 w 333"/>
                <a:gd name="T35" fmla="*/ 296 h 476"/>
                <a:gd name="T36" fmla="*/ 314 w 333"/>
                <a:gd name="T37" fmla="*/ 268 h 476"/>
                <a:gd name="T38" fmla="*/ 328 w 333"/>
                <a:gd name="T39" fmla="*/ 33 h 476"/>
                <a:gd name="T40" fmla="*/ 300 w 333"/>
                <a:gd name="T41" fmla="*/ 1 h 476"/>
                <a:gd name="T42" fmla="*/ 268 w 333"/>
                <a:gd name="T43" fmla="*/ 29 h 476"/>
                <a:gd name="T44" fmla="*/ 268 w 333"/>
                <a:gd name="T45" fmla="*/ 29 h 476"/>
                <a:gd name="T46" fmla="*/ 256 w 333"/>
                <a:gd name="T47" fmla="*/ 236 h 476"/>
                <a:gd name="T48" fmla="*/ 48 w 333"/>
                <a:gd name="T49" fmla="*/ 236 h 476"/>
                <a:gd name="T50" fmla="*/ 18 w 333"/>
                <a:gd name="T51" fmla="*/ 266 h 476"/>
                <a:gd name="T52" fmla="*/ 48 w 333"/>
                <a:gd name="T53" fmla="*/ 296 h 476"/>
                <a:gd name="T54" fmla="*/ 141 w 333"/>
                <a:gd name="T55" fmla="*/ 296 h 476"/>
                <a:gd name="T56" fmla="*/ 146 w 333"/>
                <a:gd name="T57" fmla="*/ 344 h 476"/>
                <a:gd name="T58" fmla="*/ 23 w 333"/>
                <a:gd name="T59" fmla="*/ 392 h 476"/>
                <a:gd name="T60" fmla="*/ 21 w 333"/>
                <a:gd name="T61" fmla="*/ 395 h 476"/>
                <a:gd name="T62" fmla="*/ 21 w 333"/>
                <a:gd name="T63" fmla="*/ 413 h 476"/>
                <a:gd name="T64" fmla="*/ 0 w 333"/>
                <a:gd name="T65" fmla="*/ 444 h 476"/>
                <a:gd name="T66" fmla="*/ 32 w 333"/>
                <a:gd name="T67" fmla="*/ 476 h 476"/>
                <a:gd name="T68" fmla="*/ 64 w 333"/>
                <a:gd name="T69" fmla="*/ 444 h 476"/>
                <a:gd name="T70" fmla="*/ 45 w 333"/>
                <a:gd name="T71" fmla="*/ 414 h 476"/>
                <a:gd name="T72" fmla="*/ 45 w 333"/>
                <a:gd name="T73" fmla="*/ 402 h 476"/>
                <a:gd name="T74" fmla="*/ 148 w 333"/>
                <a:gd name="T75" fmla="*/ 368 h 476"/>
                <a:gd name="T76" fmla="*/ 153 w 333"/>
                <a:gd name="T77" fmla="*/ 415 h 476"/>
                <a:gd name="T78" fmla="*/ 135 w 333"/>
                <a:gd name="T79" fmla="*/ 444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3" h="476">
                  <a:moveTo>
                    <a:pt x="135" y="444"/>
                  </a:moveTo>
                  <a:cubicBezTo>
                    <a:pt x="135" y="462"/>
                    <a:pt x="150" y="476"/>
                    <a:pt x="168" y="476"/>
                  </a:cubicBezTo>
                  <a:cubicBezTo>
                    <a:pt x="186" y="476"/>
                    <a:pt x="200" y="462"/>
                    <a:pt x="200" y="444"/>
                  </a:cubicBezTo>
                  <a:cubicBezTo>
                    <a:pt x="200" y="430"/>
                    <a:pt x="191" y="418"/>
                    <a:pt x="179" y="413"/>
                  </a:cubicBezTo>
                  <a:cubicBezTo>
                    <a:pt x="183" y="368"/>
                    <a:pt x="183" y="368"/>
                    <a:pt x="183" y="368"/>
                  </a:cubicBezTo>
                  <a:cubicBezTo>
                    <a:pt x="225" y="370"/>
                    <a:pt x="251" y="379"/>
                    <a:pt x="267" y="388"/>
                  </a:cubicBezTo>
                  <a:cubicBezTo>
                    <a:pt x="276" y="392"/>
                    <a:pt x="281" y="397"/>
                    <a:pt x="285" y="400"/>
                  </a:cubicBezTo>
                  <a:cubicBezTo>
                    <a:pt x="285" y="401"/>
                    <a:pt x="286" y="402"/>
                    <a:pt x="287" y="402"/>
                  </a:cubicBezTo>
                  <a:cubicBezTo>
                    <a:pt x="287" y="415"/>
                    <a:pt x="287" y="415"/>
                    <a:pt x="287" y="415"/>
                  </a:cubicBezTo>
                  <a:cubicBezTo>
                    <a:pt x="276" y="420"/>
                    <a:pt x="268" y="431"/>
                    <a:pt x="268" y="444"/>
                  </a:cubicBezTo>
                  <a:cubicBezTo>
                    <a:pt x="268" y="462"/>
                    <a:pt x="283" y="476"/>
                    <a:pt x="301" y="476"/>
                  </a:cubicBezTo>
                  <a:cubicBezTo>
                    <a:pt x="319" y="476"/>
                    <a:pt x="333" y="462"/>
                    <a:pt x="333" y="444"/>
                  </a:cubicBezTo>
                  <a:cubicBezTo>
                    <a:pt x="333" y="429"/>
                    <a:pt x="324" y="417"/>
                    <a:pt x="311" y="413"/>
                  </a:cubicBezTo>
                  <a:cubicBezTo>
                    <a:pt x="311" y="395"/>
                    <a:pt x="311" y="395"/>
                    <a:pt x="311" y="395"/>
                  </a:cubicBezTo>
                  <a:cubicBezTo>
                    <a:pt x="309" y="392"/>
                    <a:pt x="309" y="392"/>
                    <a:pt x="309" y="392"/>
                  </a:cubicBezTo>
                  <a:cubicBezTo>
                    <a:pt x="307" y="389"/>
                    <a:pt x="280" y="349"/>
                    <a:pt x="186" y="344"/>
                  </a:cubicBezTo>
                  <a:cubicBezTo>
                    <a:pt x="190" y="296"/>
                    <a:pt x="190" y="296"/>
                    <a:pt x="190" y="296"/>
                  </a:cubicBezTo>
                  <a:cubicBezTo>
                    <a:pt x="284" y="296"/>
                    <a:pt x="284" y="296"/>
                    <a:pt x="284" y="296"/>
                  </a:cubicBezTo>
                  <a:cubicBezTo>
                    <a:pt x="300" y="296"/>
                    <a:pt x="313" y="283"/>
                    <a:pt x="314" y="268"/>
                  </a:cubicBezTo>
                  <a:cubicBezTo>
                    <a:pt x="328" y="33"/>
                    <a:pt x="328" y="33"/>
                    <a:pt x="328" y="33"/>
                  </a:cubicBezTo>
                  <a:cubicBezTo>
                    <a:pt x="329" y="16"/>
                    <a:pt x="317" y="2"/>
                    <a:pt x="300" y="1"/>
                  </a:cubicBezTo>
                  <a:cubicBezTo>
                    <a:pt x="284" y="0"/>
                    <a:pt x="269" y="13"/>
                    <a:pt x="268" y="29"/>
                  </a:cubicBezTo>
                  <a:cubicBezTo>
                    <a:pt x="268" y="29"/>
                    <a:pt x="268" y="29"/>
                    <a:pt x="268" y="29"/>
                  </a:cubicBezTo>
                  <a:cubicBezTo>
                    <a:pt x="256" y="236"/>
                    <a:pt x="256" y="236"/>
                    <a:pt x="256" y="236"/>
                  </a:cubicBezTo>
                  <a:cubicBezTo>
                    <a:pt x="48" y="236"/>
                    <a:pt x="48" y="236"/>
                    <a:pt x="48" y="236"/>
                  </a:cubicBezTo>
                  <a:cubicBezTo>
                    <a:pt x="32" y="236"/>
                    <a:pt x="18" y="249"/>
                    <a:pt x="18" y="266"/>
                  </a:cubicBezTo>
                  <a:cubicBezTo>
                    <a:pt x="18" y="282"/>
                    <a:pt x="32" y="296"/>
                    <a:pt x="48" y="296"/>
                  </a:cubicBezTo>
                  <a:cubicBezTo>
                    <a:pt x="141" y="296"/>
                    <a:pt x="141" y="296"/>
                    <a:pt x="141" y="296"/>
                  </a:cubicBezTo>
                  <a:cubicBezTo>
                    <a:pt x="146" y="344"/>
                    <a:pt x="146" y="344"/>
                    <a:pt x="146" y="344"/>
                  </a:cubicBezTo>
                  <a:cubicBezTo>
                    <a:pt x="51" y="349"/>
                    <a:pt x="24" y="389"/>
                    <a:pt x="23" y="392"/>
                  </a:cubicBezTo>
                  <a:cubicBezTo>
                    <a:pt x="21" y="395"/>
                    <a:pt x="21" y="395"/>
                    <a:pt x="21" y="395"/>
                  </a:cubicBezTo>
                  <a:cubicBezTo>
                    <a:pt x="21" y="413"/>
                    <a:pt x="21" y="413"/>
                    <a:pt x="21" y="413"/>
                  </a:cubicBezTo>
                  <a:cubicBezTo>
                    <a:pt x="8" y="418"/>
                    <a:pt x="0" y="430"/>
                    <a:pt x="0" y="444"/>
                  </a:cubicBezTo>
                  <a:cubicBezTo>
                    <a:pt x="0" y="462"/>
                    <a:pt x="14" y="476"/>
                    <a:pt x="32" y="476"/>
                  </a:cubicBezTo>
                  <a:cubicBezTo>
                    <a:pt x="50" y="476"/>
                    <a:pt x="64" y="462"/>
                    <a:pt x="64" y="444"/>
                  </a:cubicBezTo>
                  <a:cubicBezTo>
                    <a:pt x="64" y="430"/>
                    <a:pt x="56" y="419"/>
                    <a:pt x="45" y="414"/>
                  </a:cubicBezTo>
                  <a:cubicBezTo>
                    <a:pt x="45" y="402"/>
                    <a:pt x="45" y="402"/>
                    <a:pt x="45" y="402"/>
                  </a:cubicBezTo>
                  <a:cubicBezTo>
                    <a:pt x="51" y="395"/>
                    <a:pt x="77" y="372"/>
                    <a:pt x="148" y="368"/>
                  </a:cubicBezTo>
                  <a:cubicBezTo>
                    <a:pt x="153" y="415"/>
                    <a:pt x="153" y="415"/>
                    <a:pt x="153" y="415"/>
                  </a:cubicBezTo>
                  <a:cubicBezTo>
                    <a:pt x="142" y="420"/>
                    <a:pt x="135" y="431"/>
                    <a:pt x="135" y="4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5" name="Freeform 6"/>
            <p:cNvSpPr/>
            <p:nvPr/>
          </p:nvSpPr>
          <p:spPr bwMode="auto">
            <a:xfrm>
              <a:off x="2743200" y="2233613"/>
              <a:ext cx="338138" cy="338137"/>
            </a:xfrm>
            <a:custGeom>
              <a:avLst/>
              <a:gdLst>
                <a:gd name="T0" fmla="*/ 183 w 187"/>
                <a:gd name="T1" fmla="*/ 100 h 187"/>
                <a:gd name="T2" fmla="*/ 100 w 187"/>
                <a:gd name="T3" fmla="*/ 4 h 187"/>
                <a:gd name="T4" fmla="*/ 3 w 187"/>
                <a:gd name="T5" fmla="*/ 86 h 187"/>
                <a:gd name="T6" fmla="*/ 86 w 187"/>
                <a:gd name="T7" fmla="*/ 183 h 187"/>
                <a:gd name="T8" fmla="*/ 183 w 187"/>
                <a:gd name="T9" fmla="*/ 100 h 187"/>
              </a:gdLst>
              <a:ahLst/>
              <a:cxnLst>
                <a:cxn ang="0">
                  <a:pos x="T0" y="T1"/>
                </a:cxn>
                <a:cxn ang="0">
                  <a:pos x="T2" y="T3"/>
                </a:cxn>
                <a:cxn ang="0">
                  <a:pos x="T4" y="T5"/>
                </a:cxn>
                <a:cxn ang="0">
                  <a:pos x="T6" y="T7"/>
                </a:cxn>
                <a:cxn ang="0">
                  <a:pos x="T8" y="T9"/>
                </a:cxn>
              </a:cxnLst>
              <a:rect l="0" t="0" r="r" b="b"/>
              <a:pathLst>
                <a:path w="187" h="187">
                  <a:moveTo>
                    <a:pt x="183" y="100"/>
                  </a:moveTo>
                  <a:cubicBezTo>
                    <a:pt x="187" y="51"/>
                    <a:pt x="150" y="7"/>
                    <a:pt x="100" y="4"/>
                  </a:cubicBezTo>
                  <a:cubicBezTo>
                    <a:pt x="50" y="0"/>
                    <a:pt x="7" y="37"/>
                    <a:pt x="3" y="86"/>
                  </a:cubicBezTo>
                  <a:cubicBezTo>
                    <a:pt x="0" y="136"/>
                    <a:pt x="37" y="179"/>
                    <a:pt x="86" y="183"/>
                  </a:cubicBezTo>
                  <a:cubicBezTo>
                    <a:pt x="136" y="187"/>
                    <a:pt x="179" y="150"/>
                    <a:pt x="18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6" name="Freeform 7"/>
            <p:cNvSpPr/>
            <p:nvPr/>
          </p:nvSpPr>
          <p:spPr bwMode="auto">
            <a:xfrm>
              <a:off x="2235200" y="2571750"/>
              <a:ext cx="835025" cy="1184275"/>
            </a:xfrm>
            <a:custGeom>
              <a:avLst/>
              <a:gdLst>
                <a:gd name="T0" fmla="*/ 365 w 462"/>
                <a:gd name="T1" fmla="*/ 404 h 654"/>
                <a:gd name="T2" fmla="*/ 420 w 462"/>
                <a:gd name="T3" fmla="*/ 343 h 654"/>
                <a:gd name="T4" fmla="*/ 458 w 462"/>
                <a:gd name="T5" fmla="*/ 106 h 654"/>
                <a:gd name="T6" fmla="*/ 364 w 462"/>
                <a:gd name="T7" fmla="*/ 12 h 654"/>
                <a:gd name="T8" fmla="*/ 312 w 462"/>
                <a:gd name="T9" fmla="*/ 57 h 654"/>
                <a:gd name="T10" fmla="*/ 244 w 462"/>
                <a:gd name="T11" fmla="*/ 204 h 654"/>
                <a:gd name="T12" fmla="*/ 251 w 462"/>
                <a:gd name="T13" fmla="*/ 233 h 654"/>
                <a:gd name="T14" fmla="*/ 257 w 462"/>
                <a:gd name="T15" fmla="*/ 228 h 654"/>
                <a:gd name="T16" fmla="*/ 283 w 462"/>
                <a:gd name="T17" fmla="*/ 201 h 654"/>
                <a:gd name="T18" fmla="*/ 299 w 462"/>
                <a:gd name="T19" fmla="*/ 133 h 654"/>
                <a:gd name="T20" fmla="*/ 296 w 462"/>
                <a:gd name="T21" fmla="*/ 182 h 654"/>
                <a:gd name="T22" fmla="*/ 304 w 462"/>
                <a:gd name="T23" fmla="*/ 169 h 654"/>
                <a:gd name="T24" fmla="*/ 337 w 462"/>
                <a:gd name="T25" fmla="*/ 76 h 654"/>
                <a:gd name="T26" fmla="*/ 376 w 462"/>
                <a:gd name="T27" fmla="*/ 42 h 654"/>
                <a:gd name="T28" fmla="*/ 383 w 462"/>
                <a:gd name="T29" fmla="*/ 43 h 654"/>
                <a:gd name="T30" fmla="*/ 409 w 462"/>
                <a:gd name="T31" fmla="*/ 59 h 654"/>
                <a:gd name="T32" fmla="*/ 416 w 462"/>
                <a:gd name="T33" fmla="*/ 89 h 654"/>
                <a:gd name="T34" fmla="*/ 396 w 462"/>
                <a:gd name="T35" fmla="*/ 160 h 654"/>
                <a:gd name="T36" fmla="*/ 312 w 462"/>
                <a:gd name="T37" fmla="*/ 287 h 654"/>
                <a:gd name="T38" fmla="*/ 197 w 462"/>
                <a:gd name="T39" fmla="*/ 338 h 654"/>
                <a:gd name="T40" fmla="*/ 192 w 462"/>
                <a:gd name="T41" fmla="*/ 339 h 654"/>
                <a:gd name="T42" fmla="*/ 155 w 462"/>
                <a:gd name="T43" fmla="*/ 313 h 654"/>
                <a:gd name="T44" fmla="*/ 148 w 462"/>
                <a:gd name="T45" fmla="*/ 313 h 654"/>
                <a:gd name="T46" fmla="*/ 102 w 462"/>
                <a:gd name="T47" fmla="*/ 345 h 654"/>
                <a:gd name="T48" fmla="*/ 10 w 462"/>
                <a:gd name="T49" fmla="*/ 586 h 654"/>
                <a:gd name="T50" fmla="*/ 39 w 462"/>
                <a:gd name="T51" fmla="*/ 651 h 654"/>
                <a:gd name="T52" fmla="*/ 56 w 462"/>
                <a:gd name="T53" fmla="*/ 654 h 654"/>
                <a:gd name="T54" fmla="*/ 103 w 462"/>
                <a:gd name="T55" fmla="*/ 622 h 654"/>
                <a:gd name="T56" fmla="*/ 183 w 462"/>
                <a:gd name="T57" fmla="*/ 412 h 654"/>
                <a:gd name="T58" fmla="*/ 337 w 462"/>
                <a:gd name="T59" fmla="*/ 412 h 654"/>
                <a:gd name="T60" fmla="*/ 365 w 462"/>
                <a:gd name="T61" fmla="*/ 40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2" h="654">
                  <a:moveTo>
                    <a:pt x="365" y="404"/>
                  </a:moveTo>
                  <a:cubicBezTo>
                    <a:pt x="387" y="394"/>
                    <a:pt x="408" y="373"/>
                    <a:pt x="420" y="343"/>
                  </a:cubicBezTo>
                  <a:cubicBezTo>
                    <a:pt x="449" y="267"/>
                    <a:pt x="462" y="187"/>
                    <a:pt x="458" y="106"/>
                  </a:cubicBezTo>
                  <a:cubicBezTo>
                    <a:pt x="455" y="41"/>
                    <a:pt x="406" y="0"/>
                    <a:pt x="364" y="12"/>
                  </a:cubicBezTo>
                  <a:cubicBezTo>
                    <a:pt x="341" y="19"/>
                    <a:pt x="323" y="36"/>
                    <a:pt x="312" y="57"/>
                  </a:cubicBezTo>
                  <a:cubicBezTo>
                    <a:pt x="287" y="95"/>
                    <a:pt x="256" y="165"/>
                    <a:pt x="244" y="204"/>
                  </a:cubicBezTo>
                  <a:cubicBezTo>
                    <a:pt x="246" y="214"/>
                    <a:pt x="248" y="224"/>
                    <a:pt x="251" y="233"/>
                  </a:cubicBezTo>
                  <a:cubicBezTo>
                    <a:pt x="253" y="232"/>
                    <a:pt x="255" y="230"/>
                    <a:pt x="257" y="228"/>
                  </a:cubicBezTo>
                  <a:cubicBezTo>
                    <a:pt x="266" y="221"/>
                    <a:pt x="275" y="211"/>
                    <a:pt x="283" y="201"/>
                  </a:cubicBezTo>
                  <a:cubicBezTo>
                    <a:pt x="287" y="178"/>
                    <a:pt x="292" y="155"/>
                    <a:pt x="299" y="133"/>
                  </a:cubicBezTo>
                  <a:cubicBezTo>
                    <a:pt x="299" y="150"/>
                    <a:pt x="298" y="166"/>
                    <a:pt x="296" y="182"/>
                  </a:cubicBezTo>
                  <a:cubicBezTo>
                    <a:pt x="299" y="178"/>
                    <a:pt x="301" y="174"/>
                    <a:pt x="304" y="169"/>
                  </a:cubicBezTo>
                  <a:cubicBezTo>
                    <a:pt x="329" y="124"/>
                    <a:pt x="337" y="77"/>
                    <a:pt x="337" y="76"/>
                  </a:cubicBezTo>
                  <a:cubicBezTo>
                    <a:pt x="340" y="57"/>
                    <a:pt x="357" y="42"/>
                    <a:pt x="376" y="42"/>
                  </a:cubicBezTo>
                  <a:cubicBezTo>
                    <a:pt x="379" y="42"/>
                    <a:pt x="381" y="43"/>
                    <a:pt x="383" y="43"/>
                  </a:cubicBezTo>
                  <a:cubicBezTo>
                    <a:pt x="393" y="45"/>
                    <a:pt x="403" y="50"/>
                    <a:pt x="409" y="59"/>
                  </a:cubicBezTo>
                  <a:cubicBezTo>
                    <a:pt x="415" y="68"/>
                    <a:pt x="418" y="78"/>
                    <a:pt x="416" y="89"/>
                  </a:cubicBezTo>
                  <a:cubicBezTo>
                    <a:pt x="415" y="97"/>
                    <a:pt x="409" y="125"/>
                    <a:pt x="396" y="160"/>
                  </a:cubicBezTo>
                  <a:cubicBezTo>
                    <a:pt x="375" y="214"/>
                    <a:pt x="347" y="256"/>
                    <a:pt x="312" y="287"/>
                  </a:cubicBezTo>
                  <a:cubicBezTo>
                    <a:pt x="279" y="316"/>
                    <a:pt x="239" y="333"/>
                    <a:pt x="197" y="338"/>
                  </a:cubicBezTo>
                  <a:cubicBezTo>
                    <a:pt x="196" y="339"/>
                    <a:pt x="194" y="339"/>
                    <a:pt x="192" y="339"/>
                  </a:cubicBezTo>
                  <a:cubicBezTo>
                    <a:pt x="175" y="339"/>
                    <a:pt x="161" y="328"/>
                    <a:pt x="155" y="313"/>
                  </a:cubicBezTo>
                  <a:cubicBezTo>
                    <a:pt x="148" y="313"/>
                    <a:pt x="148" y="313"/>
                    <a:pt x="148" y="313"/>
                  </a:cubicBezTo>
                  <a:cubicBezTo>
                    <a:pt x="128" y="313"/>
                    <a:pt x="109" y="325"/>
                    <a:pt x="102" y="345"/>
                  </a:cubicBezTo>
                  <a:cubicBezTo>
                    <a:pt x="10" y="586"/>
                    <a:pt x="10" y="586"/>
                    <a:pt x="10" y="586"/>
                  </a:cubicBezTo>
                  <a:cubicBezTo>
                    <a:pt x="0" y="612"/>
                    <a:pt x="13" y="641"/>
                    <a:pt x="39" y="651"/>
                  </a:cubicBezTo>
                  <a:cubicBezTo>
                    <a:pt x="45" y="653"/>
                    <a:pt x="51" y="654"/>
                    <a:pt x="56" y="654"/>
                  </a:cubicBezTo>
                  <a:cubicBezTo>
                    <a:pt x="77" y="654"/>
                    <a:pt x="96" y="642"/>
                    <a:pt x="103" y="622"/>
                  </a:cubicBezTo>
                  <a:cubicBezTo>
                    <a:pt x="183" y="412"/>
                    <a:pt x="183" y="412"/>
                    <a:pt x="183" y="412"/>
                  </a:cubicBezTo>
                  <a:cubicBezTo>
                    <a:pt x="337" y="412"/>
                    <a:pt x="337" y="412"/>
                    <a:pt x="337" y="412"/>
                  </a:cubicBezTo>
                  <a:cubicBezTo>
                    <a:pt x="347" y="412"/>
                    <a:pt x="357" y="409"/>
                    <a:pt x="365"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7" name="Freeform 8"/>
            <p:cNvSpPr/>
            <p:nvPr/>
          </p:nvSpPr>
          <p:spPr bwMode="auto">
            <a:xfrm>
              <a:off x="950913" y="2925763"/>
              <a:ext cx="603250" cy="862012"/>
            </a:xfrm>
            <a:custGeom>
              <a:avLst/>
              <a:gdLst>
                <a:gd name="T0" fmla="*/ 24 w 334"/>
                <a:gd name="T1" fmla="*/ 392 h 476"/>
                <a:gd name="T2" fmla="*/ 22 w 334"/>
                <a:gd name="T3" fmla="*/ 395 h 476"/>
                <a:gd name="T4" fmla="*/ 22 w 334"/>
                <a:gd name="T5" fmla="*/ 413 h 476"/>
                <a:gd name="T6" fmla="*/ 0 w 334"/>
                <a:gd name="T7" fmla="*/ 444 h 476"/>
                <a:gd name="T8" fmla="*/ 32 w 334"/>
                <a:gd name="T9" fmla="*/ 476 h 476"/>
                <a:gd name="T10" fmla="*/ 65 w 334"/>
                <a:gd name="T11" fmla="*/ 444 h 476"/>
                <a:gd name="T12" fmla="*/ 47 w 334"/>
                <a:gd name="T13" fmla="*/ 415 h 476"/>
                <a:gd name="T14" fmla="*/ 47 w 334"/>
                <a:gd name="T15" fmla="*/ 402 h 476"/>
                <a:gd name="T16" fmla="*/ 150 w 334"/>
                <a:gd name="T17" fmla="*/ 368 h 476"/>
                <a:gd name="T18" fmla="*/ 154 w 334"/>
                <a:gd name="T19" fmla="*/ 413 h 476"/>
                <a:gd name="T20" fmla="*/ 133 w 334"/>
                <a:gd name="T21" fmla="*/ 444 h 476"/>
                <a:gd name="T22" fmla="*/ 165 w 334"/>
                <a:gd name="T23" fmla="*/ 476 h 476"/>
                <a:gd name="T24" fmla="*/ 198 w 334"/>
                <a:gd name="T25" fmla="*/ 444 h 476"/>
                <a:gd name="T26" fmla="*/ 180 w 334"/>
                <a:gd name="T27" fmla="*/ 415 h 476"/>
                <a:gd name="T28" fmla="*/ 185 w 334"/>
                <a:gd name="T29" fmla="*/ 368 h 476"/>
                <a:gd name="T30" fmla="*/ 268 w 334"/>
                <a:gd name="T31" fmla="*/ 388 h 476"/>
                <a:gd name="T32" fmla="*/ 286 w 334"/>
                <a:gd name="T33" fmla="*/ 400 h 476"/>
                <a:gd name="T34" fmla="*/ 288 w 334"/>
                <a:gd name="T35" fmla="*/ 402 h 476"/>
                <a:gd name="T36" fmla="*/ 288 w 334"/>
                <a:gd name="T37" fmla="*/ 414 h 476"/>
                <a:gd name="T38" fmla="*/ 269 w 334"/>
                <a:gd name="T39" fmla="*/ 444 h 476"/>
                <a:gd name="T40" fmla="*/ 301 w 334"/>
                <a:gd name="T41" fmla="*/ 476 h 476"/>
                <a:gd name="T42" fmla="*/ 334 w 334"/>
                <a:gd name="T43" fmla="*/ 444 h 476"/>
                <a:gd name="T44" fmla="*/ 312 w 334"/>
                <a:gd name="T45" fmla="*/ 413 h 476"/>
                <a:gd name="T46" fmla="*/ 312 w 334"/>
                <a:gd name="T47" fmla="*/ 395 h 476"/>
                <a:gd name="T48" fmla="*/ 310 w 334"/>
                <a:gd name="T49" fmla="*/ 392 h 476"/>
                <a:gd name="T50" fmla="*/ 187 w 334"/>
                <a:gd name="T51" fmla="*/ 344 h 476"/>
                <a:gd name="T52" fmla="*/ 192 w 334"/>
                <a:gd name="T53" fmla="*/ 296 h 476"/>
                <a:gd name="T54" fmla="*/ 285 w 334"/>
                <a:gd name="T55" fmla="*/ 296 h 476"/>
                <a:gd name="T56" fmla="*/ 315 w 334"/>
                <a:gd name="T57" fmla="*/ 266 h 476"/>
                <a:gd name="T58" fmla="*/ 285 w 334"/>
                <a:gd name="T59" fmla="*/ 236 h 476"/>
                <a:gd name="T60" fmla="*/ 77 w 334"/>
                <a:gd name="T61" fmla="*/ 236 h 476"/>
                <a:gd name="T62" fmla="*/ 65 w 334"/>
                <a:gd name="T63" fmla="*/ 29 h 476"/>
                <a:gd name="T64" fmla="*/ 33 w 334"/>
                <a:gd name="T65" fmla="*/ 1 h 476"/>
                <a:gd name="T66" fmla="*/ 5 w 334"/>
                <a:gd name="T67" fmla="*/ 33 h 476"/>
                <a:gd name="T68" fmla="*/ 5 w 334"/>
                <a:gd name="T69" fmla="*/ 33 h 476"/>
                <a:gd name="T70" fmla="*/ 19 w 334"/>
                <a:gd name="T71" fmla="*/ 268 h 476"/>
                <a:gd name="T72" fmla="*/ 49 w 334"/>
                <a:gd name="T73" fmla="*/ 296 h 476"/>
                <a:gd name="T74" fmla="*/ 143 w 334"/>
                <a:gd name="T75" fmla="*/ 296 h 476"/>
                <a:gd name="T76" fmla="*/ 147 w 334"/>
                <a:gd name="T77" fmla="*/ 344 h 476"/>
                <a:gd name="T78" fmla="*/ 24 w 334"/>
                <a:gd name="T79" fmla="*/ 392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476">
                  <a:moveTo>
                    <a:pt x="24" y="392"/>
                  </a:moveTo>
                  <a:cubicBezTo>
                    <a:pt x="22" y="395"/>
                    <a:pt x="22" y="395"/>
                    <a:pt x="22" y="395"/>
                  </a:cubicBezTo>
                  <a:cubicBezTo>
                    <a:pt x="22" y="413"/>
                    <a:pt x="22" y="413"/>
                    <a:pt x="22" y="413"/>
                  </a:cubicBezTo>
                  <a:cubicBezTo>
                    <a:pt x="9" y="417"/>
                    <a:pt x="0" y="429"/>
                    <a:pt x="0" y="444"/>
                  </a:cubicBezTo>
                  <a:cubicBezTo>
                    <a:pt x="0" y="462"/>
                    <a:pt x="14" y="476"/>
                    <a:pt x="32" y="476"/>
                  </a:cubicBezTo>
                  <a:cubicBezTo>
                    <a:pt x="50" y="476"/>
                    <a:pt x="65" y="462"/>
                    <a:pt x="65" y="444"/>
                  </a:cubicBezTo>
                  <a:cubicBezTo>
                    <a:pt x="65" y="431"/>
                    <a:pt x="57" y="420"/>
                    <a:pt x="47" y="415"/>
                  </a:cubicBezTo>
                  <a:cubicBezTo>
                    <a:pt x="47" y="402"/>
                    <a:pt x="47" y="402"/>
                    <a:pt x="47" y="402"/>
                  </a:cubicBezTo>
                  <a:cubicBezTo>
                    <a:pt x="53" y="395"/>
                    <a:pt x="78" y="372"/>
                    <a:pt x="150" y="368"/>
                  </a:cubicBezTo>
                  <a:cubicBezTo>
                    <a:pt x="154" y="413"/>
                    <a:pt x="154" y="413"/>
                    <a:pt x="154" y="413"/>
                  </a:cubicBezTo>
                  <a:cubicBezTo>
                    <a:pt x="142" y="418"/>
                    <a:pt x="133" y="430"/>
                    <a:pt x="133" y="444"/>
                  </a:cubicBezTo>
                  <a:cubicBezTo>
                    <a:pt x="133" y="462"/>
                    <a:pt x="147" y="476"/>
                    <a:pt x="165" y="476"/>
                  </a:cubicBezTo>
                  <a:cubicBezTo>
                    <a:pt x="183" y="476"/>
                    <a:pt x="198" y="462"/>
                    <a:pt x="198" y="444"/>
                  </a:cubicBezTo>
                  <a:cubicBezTo>
                    <a:pt x="198" y="431"/>
                    <a:pt x="191" y="420"/>
                    <a:pt x="180" y="415"/>
                  </a:cubicBezTo>
                  <a:cubicBezTo>
                    <a:pt x="185" y="368"/>
                    <a:pt x="185" y="368"/>
                    <a:pt x="185" y="368"/>
                  </a:cubicBezTo>
                  <a:cubicBezTo>
                    <a:pt x="227" y="370"/>
                    <a:pt x="253" y="379"/>
                    <a:pt x="268" y="388"/>
                  </a:cubicBezTo>
                  <a:cubicBezTo>
                    <a:pt x="277" y="392"/>
                    <a:pt x="283" y="397"/>
                    <a:pt x="286" y="400"/>
                  </a:cubicBezTo>
                  <a:cubicBezTo>
                    <a:pt x="287" y="401"/>
                    <a:pt x="288" y="402"/>
                    <a:pt x="288" y="402"/>
                  </a:cubicBezTo>
                  <a:cubicBezTo>
                    <a:pt x="288" y="414"/>
                    <a:pt x="288" y="414"/>
                    <a:pt x="288" y="414"/>
                  </a:cubicBezTo>
                  <a:cubicBezTo>
                    <a:pt x="277" y="419"/>
                    <a:pt x="269" y="430"/>
                    <a:pt x="269" y="444"/>
                  </a:cubicBezTo>
                  <a:cubicBezTo>
                    <a:pt x="269" y="462"/>
                    <a:pt x="283" y="476"/>
                    <a:pt x="301" y="476"/>
                  </a:cubicBezTo>
                  <a:cubicBezTo>
                    <a:pt x="319" y="476"/>
                    <a:pt x="334" y="462"/>
                    <a:pt x="334" y="444"/>
                  </a:cubicBezTo>
                  <a:cubicBezTo>
                    <a:pt x="334" y="430"/>
                    <a:pt x="325" y="418"/>
                    <a:pt x="312" y="413"/>
                  </a:cubicBezTo>
                  <a:cubicBezTo>
                    <a:pt x="312" y="395"/>
                    <a:pt x="312" y="395"/>
                    <a:pt x="312" y="395"/>
                  </a:cubicBezTo>
                  <a:cubicBezTo>
                    <a:pt x="310" y="392"/>
                    <a:pt x="310" y="392"/>
                    <a:pt x="310" y="392"/>
                  </a:cubicBezTo>
                  <a:cubicBezTo>
                    <a:pt x="309" y="389"/>
                    <a:pt x="282" y="349"/>
                    <a:pt x="187" y="344"/>
                  </a:cubicBezTo>
                  <a:cubicBezTo>
                    <a:pt x="192" y="296"/>
                    <a:pt x="192" y="296"/>
                    <a:pt x="192" y="296"/>
                  </a:cubicBezTo>
                  <a:cubicBezTo>
                    <a:pt x="285" y="296"/>
                    <a:pt x="285" y="296"/>
                    <a:pt x="285" y="296"/>
                  </a:cubicBezTo>
                  <a:cubicBezTo>
                    <a:pt x="301" y="296"/>
                    <a:pt x="315" y="282"/>
                    <a:pt x="315" y="266"/>
                  </a:cubicBezTo>
                  <a:cubicBezTo>
                    <a:pt x="315" y="249"/>
                    <a:pt x="301" y="236"/>
                    <a:pt x="285" y="236"/>
                  </a:cubicBezTo>
                  <a:cubicBezTo>
                    <a:pt x="77" y="236"/>
                    <a:pt x="77" y="236"/>
                    <a:pt x="77" y="236"/>
                  </a:cubicBezTo>
                  <a:cubicBezTo>
                    <a:pt x="65" y="29"/>
                    <a:pt x="65" y="29"/>
                    <a:pt x="65" y="29"/>
                  </a:cubicBezTo>
                  <a:cubicBezTo>
                    <a:pt x="64" y="13"/>
                    <a:pt x="50" y="0"/>
                    <a:pt x="33" y="1"/>
                  </a:cubicBezTo>
                  <a:cubicBezTo>
                    <a:pt x="16" y="2"/>
                    <a:pt x="4" y="16"/>
                    <a:pt x="5" y="33"/>
                  </a:cubicBezTo>
                  <a:cubicBezTo>
                    <a:pt x="5" y="33"/>
                    <a:pt x="5" y="33"/>
                    <a:pt x="5" y="33"/>
                  </a:cubicBezTo>
                  <a:cubicBezTo>
                    <a:pt x="19" y="268"/>
                    <a:pt x="19" y="268"/>
                    <a:pt x="19" y="268"/>
                  </a:cubicBezTo>
                  <a:cubicBezTo>
                    <a:pt x="20" y="283"/>
                    <a:pt x="33" y="296"/>
                    <a:pt x="49" y="296"/>
                  </a:cubicBezTo>
                  <a:cubicBezTo>
                    <a:pt x="143" y="296"/>
                    <a:pt x="143" y="296"/>
                    <a:pt x="143" y="296"/>
                  </a:cubicBezTo>
                  <a:cubicBezTo>
                    <a:pt x="147" y="344"/>
                    <a:pt x="147" y="344"/>
                    <a:pt x="147" y="344"/>
                  </a:cubicBezTo>
                  <a:cubicBezTo>
                    <a:pt x="53" y="349"/>
                    <a:pt x="26" y="389"/>
                    <a:pt x="24" y="3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8" name="Freeform 9"/>
            <p:cNvSpPr/>
            <p:nvPr/>
          </p:nvSpPr>
          <p:spPr bwMode="auto">
            <a:xfrm>
              <a:off x="1198563" y="2252663"/>
              <a:ext cx="325438" cy="325437"/>
            </a:xfrm>
            <a:custGeom>
              <a:avLst/>
              <a:gdLst>
                <a:gd name="T0" fmla="*/ 90 w 180"/>
                <a:gd name="T1" fmla="*/ 180 h 180"/>
                <a:gd name="T2" fmla="*/ 180 w 180"/>
                <a:gd name="T3" fmla="*/ 90 h 180"/>
                <a:gd name="T4" fmla="*/ 90 w 180"/>
                <a:gd name="T5" fmla="*/ 0 h 180"/>
                <a:gd name="T6" fmla="*/ 0 w 180"/>
                <a:gd name="T7" fmla="*/ 90 h 180"/>
                <a:gd name="T8" fmla="*/ 90 w 180"/>
                <a:gd name="T9" fmla="*/ 180 h 180"/>
              </a:gdLst>
              <a:ahLst/>
              <a:cxnLst>
                <a:cxn ang="0">
                  <a:pos x="T0" y="T1"/>
                </a:cxn>
                <a:cxn ang="0">
                  <a:pos x="T2" y="T3"/>
                </a:cxn>
                <a:cxn ang="0">
                  <a:pos x="T4" y="T5"/>
                </a:cxn>
                <a:cxn ang="0">
                  <a:pos x="T6" y="T7"/>
                </a:cxn>
                <a:cxn ang="0">
                  <a:pos x="T8" y="T9"/>
                </a:cxn>
              </a:cxnLst>
              <a:rect l="0" t="0" r="r" b="b"/>
              <a:pathLst>
                <a:path w="180" h="180">
                  <a:moveTo>
                    <a:pt x="90" y="180"/>
                  </a:moveTo>
                  <a:cubicBezTo>
                    <a:pt x="139" y="180"/>
                    <a:pt x="180" y="140"/>
                    <a:pt x="180" y="90"/>
                  </a:cubicBezTo>
                  <a:cubicBezTo>
                    <a:pt x="180" y="40"/>
                    <a:pt x="140" y="0"/>
                    <a:pt x="90" y="0"/>
                  </a:cubicBezTo>
                  <a:cubicBezTo>
                    <a:pt x="40" y="0"/>
                    <a:pt x="0" y="40"/>
                    <a:pt x="0" y="90"/>
                  </a:cubicBezTo>
                  <a:cubicBezTo>
                    <a:pt x="0" y="139"/>
                    <a:pt x="40" y="180"/>
                    <a:pt x="90"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9" name="Freeform 10"/>
            <p:cNvSpPr/>
            <p:nvPr/>
          </p:nvSpPr>
          <p:spPr bwMode="auto">
            <a:xfrm>
              <a:off x="1090613" y="2563813"/>
              <a:ext cx="749300" cy="1173162"/>
            </a:xfrm>
            <a:custGeom>
              <a:avLst/>
              <a:gdLst>
                <a:gd name="T0" fmla="*/ 145 w 415"/>
                <a:gd name="T1" fmla="*/ 131 h 648"/>
                <a:gd name="T2" fmla="*/ 145 w 415"/>
                <a:gd name="T3" fmla="*/ 131 h 648"/>
                <a:gd name="T4" fmla="*/ 81 w 415"/>
                <a:gd name="T5" fmla="*/ 123 h 648"/>
                <a:gd name="T6" fmla="*/ 58 w 415"/>
                <a:gd name="T7" fmla="*/ 103 h 648"/>
                <a:gd name="T8" fmla="*/ 56 w 415"/>
                <a:gd name="T9" fmla="*/ 72 h 648"/>
                <a:gd name="T10" fmla="*/ 94 w 415"/>
                <a:gd name="T11" fmla="*/ 45 h 648"/>
                <a:gd name="T12" fmla="*/ 107 w 415"/>
                <a:gd name="T13" fmla="*/ 47 h 648"/>
                <a:gd name="T14" fmla="*/ 108 w 415"/>
                <a:gd name="T15" fmla="*/ 47 h 648"/>
                <a:gd name="T16" fmla="*/ 114 w 415"/>
                <a:gd name="T17" fmla="*/ 49 h 648"/>
                <a:gd name="T18" fmla="*/ 145 w 415"/>
                <a:gd name="T19" fmla="*/ 51 h 648"/>
                <a:gd name="T20" fmla="*/ 157 w 415"/>
                <a:gd name="T21" fmla="*/ 51 h 648"/>
                <a:gd name="T22" fmla="*/ 148 w 415"/>
                <a:gd name="T23" fmla="*/ 43 h 648"/>
                <a:gd name="T24" fmla="*/ 148 w 415"/>
                <a:gd name="T25" fmla="*/ 43 h 648"/>
                <a:gd name="T26" fmla="*/ 132 w 415"/>
                <a:gd name="T27" fmla="*/ 27 h 648"/>
                <a:gd name="T28" fmla="*/ 129 w 415"/>
                <a:gd name="T29" fmla="*/ 25 h 648"/>
                <a:gd name="T30" fmla="*/ 112 w 415"/>
                <a:gd name="T31" fmla="*/ 16 h 648"/>
                <a:gd name="T32" fmla="*/ 11 w 415"/>
                <a:gd name="T33" fmla="*/ 102 h 648"/>
                <a:gd name="T34" fmla="*/ 31 w 415"/>
                <a:gd name="T35" fmla="*/ 341 h 648"/>
                <a:gd name="T36" fmla="*/ 109 w 415"/>
                <a:gd name="T37" fmla="*/ 416 h 648"/>
                <a:gd name="T38" fmla="*/ 111 w 415"/>
                <a:gd name="T39" fmla="*/ 416 h 648"/>
                <a:gd name="T40" fmla="*/ 118 w 415"/>
                <a:gd name="T41" fmla="*/ 417 h 648"/>
                <a:gd name="T42" fmla="*/ 279 w 415"/>
                <a:gd name="T43" fmla="*/ 417 h 648"/>
                <a:gd name="T44" fmla="*/ 308 w 415"/>
                <a:gd name="T45" fmla="*/ 606 h 648"/>
                <a:gd name="T46" fmla="*/ 358 w 415"/>
                <a:gd name="T47" fmla="*/ 648 h 648"/>
                <a:gd name="T48" fmla="*/ 365 w 415"/>
                <a:gd name="T49" fmla="*/ 647 h 648"/>
                <a:gd name="T50" fmla="*/ 407 w 415"/>
                <a:gd name="T51" fmla="*/ 590 h 648"/>
                <a:gd name="T52" fmla="*/ 371 w 415"/>
                <a:gd name="T53" fmla="*/ 359 h 648"/>
                <a:gd name="T54" fmla="*/ 322 w 415"/>
                <a:gd name="T55" fmla="*/ 317 h 648"/>
                <a:gd name="T56" fmla="*/ 188 w 415"/>
                <a:gd name="T57" fmla="*/ 317 h 648"/>
                <a:gd name="T58" fmla="*/ 184 w 415"/>
                <a:gd name="T59" fmla="*/ 295 h 648"/>
                <a:gd name="T60" fmla="*/ 168 w 415"/>
                <a:gd name="T61" fmla="*/ 137 h 648"/>
                <a:gd name="T62" fmla="*/ 170 w 415"/>
                <a:gd name="T63" fmla="*/ 138 h 648"/>
                <a:gd name="T64" fmla="*/ 187 w 415"/>
                <a:gd name="T65" fmla="*/ 217 h 648"/>
                <a:gd name="T66" fmla="*/ 213 w 415"/>
                <a:gd name="T67" fmla="*/ 255 h 648"/>
                <a:gd name="T68" fmla="*/ 224 w 415"/>
                <a:gd name="T69" fmla="*/ 208 h 648"/>
                <a:gd name="T70" fmla="*/ 205 w 415"/>
                <a:gd name="T71" fmla="*/ 156 h 648"/>
                <a:gd name="T72" fmla="*/ 298 w 415"/>
                <a:gd name="T73" fmla="*/ 175 h 648"/>
                <a:gd name="T74" fmla="*/ 298 w 415"/>
                <a:gd name="T75" fmla="*/ 175 h 648"/>
                <a:gd name="T76" fmla="*/ 392 w 415"/>
                <a:gd name="T77" fmla="*/ 154 h 648"/>
                <a:gd name="T78" fmla="*/ 407 w 415"/>
                <a:gd name="T79" fmla="*/ 112 h 648"/>
                <a:gd name="T80" fmla="*/ 365 w 415"/>
                <a:gd name="T81" fmla="*/ 96 h 648"/>
                <a:gd name="T82" fmla="*/ 298 w 415"/>
                <a:gd name="T83" fmla="*/ 111 h 648"/>
                <a:gd name="T84" fmla="*/ 272 w 415"/>
                <a:gd name="T85" fmla="*/ 109 h 648"/>
                <a:gd name="T86" fmla="*/ 145 w 415"/>
                <a:gd name="T87" fmla="*/ 131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5" h="648">
                  <a:moveTo>
                    <a:pt x="145" y="131"/>
                  </a:moveTo>
                  <a:cubicBezTo>
                    <a:pt x="145" y="131"/>
                    <a:pt x="145" y="131"/>
                    <a:pt x="145" y="131"/>
                  </a:cubicBezTo>
                  <a:cubicBezTo>
                    <a:pt x="107" y="131"/>
                    <a:pt x="85" y="124"/>
                    <a:pt x="81" y="123"/>
                  </a:cubicBezTo>
                  <a:cubicBezTo>
                    <a:pt x="71" y="119"/>
                    <a:pt x="63" y="112"/>
                    <a:pt x="58" y="103"/>
                  </a:cubicBezTo>
                  <a:cubicBezTo>
                    <a:pt x="53" y="93"/>
                    <a:pt x="53" y="82"/>
                    <a:pt x="56" y="72"/>
                  </a:cubicBezTo>
                  <a:cubicBezTo>
                    <a:pt x="62" y="56"/>
                    <a:pt x="77" y="45"/>
                    <a:pt x="94" y="45"/>
                  </a:cubicBezTo>
                  <a:cubicBezTo>
                    <a:pt x="98" y="45"/>
                    <a:pt x="103" y="46"/>
                    <a:pt x="107" y="47"/>
                  </a:cubicBezTo>
                  <a:cubicBezTo>
                    <a:pt x="108" y="47"/>
                    <a:pt x="108" y="47"/>
                    <a:pt x="108" y="47"/>
                  </a:cubicBezTo>
                  <a:cubicBezTo>
                    <a:pt x="108" y="48"/>
                    <a:pt x="111" y="48"/>
                    <a:pt x="114" y="49"/>
                  </a:cubicBezTo>
                  <a:cubicBezTo>
                    <a:pt x="120" y="50"/>
                    <a:pt x="131" y="51"/>
                    <a:pt x="145" y="51"/>
                  </a:cubicBezTo>
                  <a:cubicBezTo>
                    <a:pt x="148" y="51"/>
                    <a:pt x="152" y="51"/>
                    <a:pt x="157" y="51"/>
                  </a:cubicBezTo>
                  <a:cubicBezTo>
                    <a:pt x="154" y="48"/>
                    <a:pt x="151" y="46"/>
                    <a:pt x="148" y="43"/>
                  </a:cubicBezTo>
                  <a:cubicBezTo>
                    <a:pt x="148" y="43"/>
                    <a:pt x="148" y="43"/>
                    <a:pt x="148" y="43"/>
                  </a:cubicBezTo>
                  <a:cubicBezTo>
                    <a:pt x="143" y="37"/>
                    <a:pt x="138" y="32"/>
                    <a:pt x="132" y="27"/>
                  </a:cubicBezTo>
                  <a:cubicBezTo>
                    <a:pt x="131" y="27"/>
                    <a:pt x="130" y="26"/>
                    <a:pt x="129" y="25"/>
                  </a:cubicBezTo>
                  <a:cubicBezTo>
                    <a:pt x="124" y="22"/>
                    <a:pt x="118" y="18"/>
                    <a:pt x="112" y="16"/>
                  </a:cubicBezTo>
                  <a:cubicBezTo>
                    <a:pt x="71" y="0"/>
                    <a:pt x="19" y="38"/>
                    <a:pt x="11" y="102"/>
                  </a:cubicBezTo>
                  <a:cubicBezTo>
                    <a:pt x="0" y="182"/>
                    <a:pt x="7" y="264"/>
                    <a:pt x="31" y="341"/>
                  </a:cubicBezTo>
                  <a:cubicBezTo>
                    <a:pt x="44" y="385"/>
                    <a:pt x="77" y="412"/>
                    <a:pt x="109" y="416"/>
                  </a:cubicBezTo>
                  <a:cubicBezTo>
                    <a:pt x="110" y="416"/>
                    <a:pt x="111" y="416"/>
                    <a:pt x="111" y="416"/>
                  </a:cubicBezTo>
                  <a:cubicBezTo>
                    <a:pt x="114" y="417"/>
                    <a:pt x="116" y="417"/>
                    <a:pt x="118" y="417"/>
                  </a:cubicBezTo>
                  <a:cubicBezTo>
                    <a:pt x="279" y="417"/>
                    <a:pt x="279" y="417"/>
                    <a:pt x="279" y="417"/>
                  </a:cubicBezTo>
                  <a:cubicBezTo>
                    <a:pt x="308" y="606"/>
                    <a:pt x="308" y="606"/>
                    <a:pt x="308" y="606"/>
                  </a:cubicBezTo>
                  <a:cubicBezTo>
                    <a:pt x="312" y="630"/>
                    <a:pt x="333" y="648"/>
                    <a:pt x="358" y="648"/>
                  </a:cubicBezTo>
                  <a:cubicBezTo>
                    <a:pt x="360" y="648"/>
                    <a:pt x="363" y="648"/>
                    <a:pt x="365" y="647"/>
                  </a:cubicBezTo>
                  <a:cubicBezTo>
                    <a:pt x="393" y="643"/>
                    <a:pt x="411" y="617"/>
                    <a:pt x="407" y="590"/>
                  </a:cubicBezTo>
                  <a:cubicBezTo>
                    <a:pt x="371" y="359"/>
                    <a:pt x="371" y="359"/>
                    <a:pt x="371" y="359"/>
                  </a:cubicBezTo>
                  <a:cubicBezTo>
                    <a:pt x="367" y="335"/>
                    <a:pt x="346" y="317"/>
                    <a:pt x="322" y="317"/>
                  </a:cubicBezTo>
                  <a:cubicBezTo>
                    <a:pt x="188" y="317"/>
                    <a:pt x="188" y="317"/>
                    <a:pt x="188" y="317"/>
                  </a:cubicBezTo>
                  <a:cubicBezTo>
                    <a:pt x="187" y="309"/>
                    <a:pt x="186" y="302"/>
                    <a:pt x="184" y="295"/>
                  </a:cubicBezTo>
                  <a:cubicBezTo>
                    <a:pt x="168" y="244"/>
                    <a:pt x="163" y="190"/>
                    <a:pt x="168" y="137"/>
                  </a:cubicBezTo>
                  <a:cubicBezTo>
                    <a:pt x="168" y="138"/>
                    <a:pt x="169" y="138"/>
                    <a:pt x="170" y="138"/>
                  </a:cubicBezTo>
                  <a:cubicBezTo>
                    <a:pt x="177" y="164"/>
                    <a:pt x="183" y="190"/>
                    <a:pt x="187" y="217"/>
                  </a:cubicBezTo>
                  <a:cubicBezTo>
                    <a:pt x="196" y="229"/>
                    <a:pt x="204" y="242"/>
                    <a:pt x="213" y="255"/>
                  </a:cubicBezTo>
                  <a:cubicBezTo>
                    <a:pt x="217" y="240"/>
                    <a:pt x="221" y="224"/>
                    <a:pt x="224" y="208"/>
                  </a:cubicBezTo>
                  <a:cubicBezTo>
                    <a:pt x="220" y="194"/>
                    <a:pt x="213" y="175"/>
                    <a:pt x="205" y="156"/>
                  </a:cubicBezTo>
                  <a:cubicBezTo>
                    <a:pt x="232" y="167"/>
                    <a:pt x="264" y="175"/>
                    <a:pt x="298" y="175"/>
                  </a:cubicBezTo>
                  <a:cubicBezTo>
                    <a:pt x="298" y="175"/>
                    <a:pt x="298" y="175"/>
                    <a:pt x="298" y="175"/>
                  </a:cubicBezTo>
                  <a:cubicBezTo>
                    <a:pt x="328" y="175"/>
                    <a:pt x="360" y="169"/>
                    <a:pt x="392" y="154"/>
                  </a:cubicBezTo>
                  <a:cubicBezTo>
                    <a:pt x="408" y="147"/>
                    <a:pt x="415" y="128"/>
                    <a:pt x="407" y="112"/>
                  </a:cubicBezTo>
                  <a:cubicBezTo>
                    <a:pt x="400" y="96"/>
                    <a:pt x="381" y="89"/>
                    <a:pt x="365" y="96"/>
                  </a:cubicBezTo>
                  <a:cubicBezTo>
                    <a:pt x="341" y="107"/>
                    <a:pt x="319" y="111"/>
                    <a:pt x="298" y="111"/>
                  </a:cubicBezTo>
                  <a:cubicBezTo>
                    <a:pt x="289" y="111"/>
                    <a:pt x="280" y="111"/>
                    <a:pt x="272" y="109"/>
                  </a:cubicBezTo>
                  <a:cubicBezTo>
                    <a:pt x="219" y="126"/>
                    <a:pt x="176" y="131"/>
                    <a:pt x="145"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0" name="Freeform 11"/>
            <p:cNvSpPr/>
            <p:nvPr/>
          </p:nvSpPr>
          <p:spPr bwMode="auto">
            <a:xfrm>
              <a:off x="1611313" y="2905125"/>
              <a:ext cx="869950" cy="869950"/>
            </a:xfrm>
            <a:custGeom>
              <a:avLst/>
              <a:gdLst>
                <a:gd name="T0" fmla="*/ 0 w 481"/>
                <a:gd name="T1" fmla="*/ 20 h 481"/>
                <a:gd name="T2" fmla="*/ 0 w 481"/>
                <a:gd name="T3" fmla="*/ 23 h 481"/>
                <a:gd name="T4" fmla="*/ 20 w 481"/>
                <a:gd name="T5" fmla="*/ 43 h 481"/>
                <a:gd name="T6" fmla="*/ 153 w 481"/>
                <a:gd name="T7" fmla="*/ 43 h 481"/>
                <a:gd name="T8" fmla="*/ 153 w 481"/>
                <a:gd name="T9" fmla="*/ 481 h 481"/>
                <a:gd name="T10" fmla="*/ 328 w 481"/>
                <a:gd name="T11" fmla="*/ 481 h 481"/>
                <a:gd name="T12" fmla="*/ 328 w 481"/>
                <a:gd name="T13" fmla="*/ 43 h 481"/>
                <a:gd name="T14" fmla="*/ 461 w 481"/>
                <a:gd name="T15" fmla="*/ 43 h 481"/>
                <a:gd name="T16" fmla="*/ 481 w 481"/>
                <a:gd name="T17" fmla="*/ 23 h 481"/>
                <a:gd name="T18" fmla="*/ 481 w 481"/>
                <a:gd name="T19" fmla="*/ 20 h 481"/>
                <a:gd name="T20" fmla="*/ 461 w 481"/>
                <a:gd name="T21" fmla="*/ 0 h 481"/>
                <a:gd name="T22" fmla="*/ 20 w 481"/>
                <a:gd name="T23" fmla="*/ 0 h 481"/>
                <a:gd name="T24" fmla="*/ 0 w 481"/>
                <a:gd name="T25" fmla="*/ 2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1" h="481">
                  <a:moveTo>
                    <a:pt x="0" y="20"/>
                  </a:moveTo>
                  <a:cubicBezTo>
                    <a:pt x="0" y="23"/>
                    <a:pt x="0" y="23"/>
                    <a:pt x="0" y="23"/>
                  </a:cubicBezTo>
                  <a:cubicBezTo>
                    <a:pt x="0" y="34"/>
                    <a:pt x="9" y="43"/>
                    <a:pt x="20" y="43"/>
                  </a:cubicBezTo>
                  <a:cubicBezTo>
                    <a:pt x="153" y="43"/>
                    <a:pt x="153" y="43"/>
                    <a:pt x="153" y="43"/>
                  </a:cubicBezTo>
                  <a:cubicBezTo>
                    <a:pt x="153" y="481"/>
                    <a:pt x="153" y="481"/>
                    <a:pt x="153" y="481"/>
                  </a:cubicBezTo>
                  <a:cubicBezTo>
                    <a:pt x="328" y="481"/>
                    <a:pt x="328" y="481"/>
                    <a:pt x="328" y="481"/>
                  </a:cubicBezTo>
                  <a:cubicBezTo>
                    <a:pt x="328" y="43"/>
                    <a:pt x="328" y="43"/>
                    <a:pt x="328" y="43"/>
                  </a:cubicBezTo>
                  <a:cubicBezTo>
                    <a:pt x="461" y="43"/>
                    <a:pt x="461" y="43"/>
                    <a:pt x="461" y="43"/>
                  </a:cubicBezTo>
                  <a:cubicBezTo>
                    <a:pt x="472" y="43"/>
                    <a:pt x="481" y="34"/>
                    <a:pt x="481" y="23"/>
                  </a:cubicBezTo>
                  <a:cubicBezTo>
                    <a:pt x="481" y="20"/>
                    <a:pt x="481" y="20"/>
                    <a:pt x="481" y="20"/>
                  </a:cubicBezTo>
                  <a:cubicBezTo>
                    <a:pt x="481" y="9"/>
                    <a:pt x="472" y="0"/>
                    <a:pt x="461" y="0"/>
                  </a:cubicBezTo>
                  <a:cubicBezTo>
                    <a:pt x="20" y="0"/>
                    <a:pt x="20" y="0"/>
                    <a:pt x="20" y="0"/>
                  </a:cubicBezTo>
                  <a:cubicBezTo>
                    <a:pt x="9" y="0"/>
                    <a:pt x="0" y="9"/>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1" name="Freeform 12"/>
            <p:cNvSpPr/>
            <p:nvPr/>
          </p:nvSpPr>
          <p:spPr bwMode="auto">
            <a:xfrm>
              <a:off x="2522538" y="2659063"/>
              <a:ext cx="455613" cy="511175"/>
            </a:xfrm>
            <a:custGeom>
              <a:avLst/>
              <a:gdLst>
                <a:gd name="T0" fmla="*/ 33 w 252"/>
                <a:gd name="T1" fmla="*/ 283 h 283"/>
                <a:gd name="T2" fmla="*/ 37 w 252"/>
                <a:gd name="T3" fmla="*/ 282 h 283"/>
                <a:gd name="T4" fmla="*/ 147 w 252"/>
                <a:gd name="T5" fmla="*/ 233 h 283"/>
                <a:gd name="T6" fmla="*/ 229 w 252"/>
                <a:gd name="T7" fmla="*/ 109 h 283"/>
                <a:gd name="T8" fmla="*/ 249 w 252"/>
                <a:gd name="T9" fmla="*/ 40 h 283"/>
                <a:gd name="T10" fmla="*/ 223 w 252"/>
                <a:gd name="T11" fmla="*/ 3 h 283"/>
                <a:gd name="T12" fmla="*/ 186 w 252"/>
                <a:gd name="T13" fmla="*/ 29 h 283"/>
                <a:gd name="T14" fmla="*/ 186 w 252"/>
                <a:gd name="T15" fmla="*/ 29 h 283"/>
                <a:gd name="T16" fmla="*/ 186 w 252"/>
                <a:gd name="T17" fmla="*/ 30 h 283"/>
                <a:gd name="T18" fmla="*/ 152 w 252"/>
                <a:gd name="T19" fmla="*/ 125 h 283"/>
                <a:gd name="T20" fmla="*/ 103 w 252"/>
                <a:gd name="T21" fmla="*/ 186 h 283"/>
                <a:gd name="T22" fmla="*/ 30 w 252"/>
                <a:gd name="T23" fmla="*/ 219 h 283"/>
                <a:gd name="T24" fmla="*/ 2 w 252"/>
                <a:gd name="T25" fmla="*/ 255 h 283"/>
                <a:gd name="T26" fmla="*/ 33 w 252"/>
                <a:gd name="T27"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2" h="283">
                  <a:moveTo>
                    <a:pt x="33" y="283"/>
                  </a:moveTo>
                  <a:cubicBezTo>
                    <a:pt x="35" y="283"/>
                    <a:pt x="36" y="283"/>
                    <a:pt x="37" y="282"/>
                  </a:cubicBezTo>
                  <a:cubicBezTo>
                    <a:pt x="82" y="277"/>
                    <a:pt x="119" y="258"/>
                    <a:pt x="147" y="233"/>
                  </a:cubicBezTo>
                  <a:cubicBezTo>
                    <a:pt x="190" y="196"/>
                    <a:pt x="214" y="148"/>
                    <a:pt x="229" y="109"/>
                  </a:cubicBezTo>
                  <a:cubicBezTo>
                    <a:pt x="244" y="71"/>
                    <a:pt x="249" y="41"/>
                    <a:pt x="249" y="40"/>
                  </a:cubicBezTo>
                  <a:cubicBezTo>
                    <a:pt x="252" y="22"/>
                    <a:pt x="240" y="6"/>
                    <a:pt x="223" y="3"/>
                  </a:cubicBezTo>
                  <a:cubicBezTo>
                    <a:pt x="205" y="0"/>
                    <a:pt x="189" y="12"/>
                    <a:pt x="186" y="29"/>
                  </a:cubicBezTo>
                  <a:cubicBezTo>
                    <a:pt x="186" y="29"/>
                    <a:pt x="186" y="29"/>
                    <a:pt x="186" y="29"/>
                  </a:cubicBezTo>
                  <a:cubicBezTo>
                    <a:pt x="186" y="29"/>
                    <a:pt x="186" y="29"/>
                    <a:pt x="186" y="30"/>
                  </a:cubicBezTo>
                  <a:cubicBezTo>
                    <a:pt x="185" y="33"/>
                    <a:pt x="176" y="80"/>
                    <a:pt x="152" y="125"/>
                  </a:cubicBezTo>
                  <a:cubicBezTo>
                    <a:pt x="139" y="148"/>
                    <a:pt x="123" y="170"/>
                    <a:pt x="103" y="186"/>
                  </a:cubicBezTo>
                  <a:cubicBezTo>
                    <a:pt x="83" y="203"/>
                    <a:pt x="60" y="215"/>
                    <a:pt x="30" y="219"/>
                  </a:cubicBezTo>
                  <a:cubicBezTo>
                    <a:pt x="12" y="221"/>
                    <a:pt x="0" y="237"/>
                    <a:pt x="2" y="255"/>
                  </a:cubicBezTo>
                  <a:cubicBezTo>
                    <a:pt x="4" y="271"/>
                    <a:pt x="17" y="283"/>
                    <a:pt x="33"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2" name="Freeform 13"/>
            <p:cNvSpPr/>
            <p:nvPr/>
          </p:nvSpPr>
          <p:spPr bwMode="auto">
            <a:xfrm>
              <a:off x="1801813" y="2643188"/>
              <a:ext cx="125413" cy="230187"/>
            </a:xfrm>
            <a:custGeom>
              <a:avLst/>
              <a:gdLst>
                <a:gd name="T0" fmla="*/ 6 w 69"/>
                <a:gd name="T1" fmla="*/ 5 h 127"/>
                <a:gd name="T2" fmla="*/ 0 w 69"/>
                <a:gd name="T3" fmla="*/ 9 h 127"/>
                <a:gd name="T4" fmla="*/ 54 w 69"/>
                <a:gd name="T5" fmla="*/ 127 h 127"/>
                <a:gd name="T6" fmla="*/ 69 w 69"/>
                <a:gd name="T7" fmla="*/ 120 h 127"/>
                <a:gd name="T8" fmla="*/ 13 w 69"/>
                <a:gd name="T9" fmla="*/ 0 h 127"/>
                <a:gd name="T10" fmla="*/ 6 w 69"/>
                <a:gd name="T11" fmla="*/ 5 h 127"/>
              </a:gdLst>
              <a:ahLst/>
              <a:cxnLst>
                <a:cxn ang="0">
                  <a:pos x="T0" y="T1"/>
                </a:cxn>
                <a:cxn ang="0">
                  <a:pos x="T2" y="T3"/>
                </a:cxn>
                <a:cxn ang="0">
                  <a:pos x="T4" y="T5"/>
                </a:cxn>
                <a:cxn ang="0">
                  <a:pos x="T6" y="T7"/>
                </a:cxn>
                <a:cxn ang="0">
                  <a:pos x="T8" y="T9"/>
                </a:cxn>
                <a:cxn ang="0">
                  <a:pos x="T10" y="T11"/>
                </a:cxn>
              </a:cxnLst>
              <a:rect l="0" t="0" r="r" b="b"/>
              <a:pathLst>
                <a:path w="69" h="127">
                  <a:moveTo>
                    <a:pt x="6" y="5"/>
                  </a:moveTo>
                  <a:cubicBezTo>
                    <a:pt x="4" y="6"/>
                    <a:pt x="2" y="7"/>
                    <a:pt x="0" y="9"/>
                  </a:cubicBezTo>
                  <a:cubicBezTo>
                    <a:pt x="54" y="127"/>
                    <a:pt x="54" y="127"/>
                    <a:pt x="54" y="127"/>
                  </a:cubicBezTo>
                  <a:cubicBezTo>
                    <a:pt x="69" y="120"/>
                    <a:pt x="69" y="120"/>
                    <a:pt x="69" y="120"/>
                  </a:cubicBezTo>
                  <a:cubicBezTo>
                    <a:pt x="13" y="0"/>
                    <a:pt x="13" y="0"/>
                    <a:pt x="13" y="0"/>
                  </a:cubicBezTo>
                  <a:cubicBezTo>
                    <a:pt x="11" y="2"/>
                    <a:pt x="9" y="3"/>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3" name="Freeform 14"/>
            <p:cNvSpPr/>
            <p:nvPr/>
          </p:nvSpPr>
          <p:spPr bwMode="auto">
            <a:xfrm>
              <a:off x="1195388" y="2524125"/>
              <a:ext cx="646113" cy="261937"/>
            </a:xfrm>
            <a:custGeom>
              <a:avLst/>
              <a:gdLst>
                <a:gd name="T0" fmla="*/ 87 w 358"/>
                <a:gd name="T1" fmla="*/ 81 h 145"/>
                <a:gd name="T2" fmla="*/ 55 w 358"/>
                <a:gd name="T3" fmla="*/ 79 h 145"/>
                <a:gd name="T4" fmla="*/ 47 w 358"/>
                <a:gd name="T5" fmla="*/ 77 h 145"/>
                <a:gd name="T6" fmla="*/ 46 w 358"/>
                <a:gd name="T7" fmla="*/ 77 h 145"/>
                <a:gd name="T8" fmla="*/ 46 w 358"/>
                <a:gd name="T9" fmla="*/ 77 h 145"/>
                <a:gd name="T10" fmla="*/ 6 w 358"/>
                <a:gd name="T11" fmla="*/ 97 h 145"/>
                <a:gd name="T12" fmla="*/ 26 w 358"/>
                <a:gd name="T13" fmla="*/ 137 h 145"/>
                <a:gd name="T14" fmla="*/ 26 w 358"/>
                <a:gd name="T15" fmla="*/ 137 h 145"/>
                <a:gd name="T16" fmla="*/ 87 w 358"/>
                <a:gd name="T17" fmla="*/ 145 h 145"/>
                <a:gd name="T18" fmla="*/ 87 w 358"/>
                <a:gd name="T19" fmla="*/ 145 h 145"/>
                <a:gd name="T20" fmla="*/ 338 w 358"/>
                <a:gd name="T21" fmla="*/ 64 h 145"/>
                <a:gd name="T22" fmla="*/ 349 w 358"/>
                <a:gd name="T23" fmla="*/ 20 h 145"/>
                <a:gd name="T24" fmla="*/ 305 w 358"/>
                <a:gd name="T25" fmla="*/ 9 h 145"/>
                <a:gd name="T26" fmla="*/ 87 w 358"/>
                <a:gd name="T27"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 h="145">
                  <a:moveTo>
                    <a:pt x="87" y="81"/>
                  </a:moveTo>
                  <a:cubicBezTo>
                    <a:pt x="72" y="81"/>
                    <a:pt x="61" y="80"/>
                    <a:pt x="55" y="79"/>
                  </a:cubicBezTo>
                  <a:cubicBezTo>
                    <a:pt x="51" y="78"/>
                    <a:pt x="49" y="78"/>
                    <a:pt x="47" y="77"/>
                  </a:cubicBezTo>
                  <a:cubicBezTo>
                    <a:pt x="47" y="77"/>
                    <a:pt x="47" y="77"/>
                    <a:pt x="46" y="77"/>
                  </a:cubicBezTo>
                  <a:cubicBezTo>
                    <a:pt x="46" y="77"/>
                    <a:pt x="46" y="77"/>
                    <a:pt x="46" y="77"/>
                  </a:cubicBezTo>
                  <a:cubicBezTo>
                    <a:pt x="30" y="71"/>
                    <a:pt x="12" y="80"/>
                    <a:pt x="6" y="97"/>
                  </a:cubicBezTo>
                  <a:cubicBezTo>
                    <a:pt x="0" y="113"/>
                    <a:pt x="9" y="132"/>
                    <a:pt x="26" y="137"/>
                  </a:cubicBezTo>
                  <a:cubicBezTo>
                    <a:pt x="26" y="137"/>
                    <a:pt x="26" y="137"/>
                    <a:pt x="26" y="137"/>
                  </a:cubicBezTo>
                  <a:cubicBezTo>
                    <a:pt x="28" y="138"/>
                    <a:pt x="50" y="145"/>
                    <a:pt x="87" y="145"/>
                  </a:cubicBezTo>
                  <a:cubicBezTo>
                    <a:pt x="87" y="145"/>
                    <a:pt x="87" y="145"/>
                    <a:pt x="87" y="145"/>
                  </a:cubicBezTo>
                  <a:cubicBezTo>
                    <a:pt x="141" y="145"/>
                    <a:pt x="228" y="130"/>
                    <a:pt x="338" y="64"/>
                  </a:cubicBezTo>
                  <a:cubicBezTo>
                    <a:pt x="353" y="55"/>
                    <a:pt x="358" y="35"/>
                    <a:pt x="349" y="20"/>
                  </a:cubicBezTo>
                  <a:cubicBezTo>
                    <a:pt x="340" y="5"/>
                    <a:pt x="320" y="0"/>
                    <a:pt x="305" y="9"/>
                  </a:cubicBezTo>
                  <a:cubicBezTo>
                    <a:pt x="203" y="70"/>
                    <a:pt x="129" y="81"/>
                    <a:pt x="87"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45" name="Group 44"/>
          <p:cNvGrpSpPr/>
          <p:nvPr/>
        </p:nvGrpSpPr>
        <p:grpSpPr>
          <a:xfrm>
            <a:off x="2965450" y="3675063"/>
            <a:ext cx="871538" cy="1092200"/>
            <a:chOff x="2965450" y="3675063"/>
            <a:chExt cx="871538" cy="1092200"/>
          </a:xfrm>
          <a:solidFill>
            <a:schemeClr val="tx2"/>
          </a:solidFill>
        </p:grpSpPr>
        <p:sp>
          <p:nvSpPr>
            <p:cNvPr id="46" name="Freeform 31"/>
            <p:cNvSpPr/>
            <p:nvPr/>
          </p:nvSpPr>
          <p:spPr bwMode="auto">
            <a:xfrm>
              <a:off x="3116263" y="4451350"/>
              <a:ext cx="334962" cy="315913"/>
            </a:xfrm>
            <a:custGeom>
              <a:avLst/>
              <a:gdLst>
                <a:gd name="T0" fmla="*/ 246 w 246"/>
                <a:gd name="T1" fmla="*/ 216 h 232"/>
                <a:gd name="T2" fmla="*/ 246 w 246"/>
                <a:gd name="T3" fmla="*/ 7 h 232"/>
                <a:gd name="T4" fmla="*/ 26 w 246"/>
                <a:gd name="T5" fmla="*/ 7 h 232"/>
                <a:gd name="T6" fmla="*/ 0 w 246"/>
                <a:gd name="T7" fmla="*/ 0 h 232"/>
                <a:gd name="T8" fmla="*/ 0 w 246"/>
                <a:gd name="T9" fmla="*/ 216 h 232"/>
                <a:gd name="T10" fmla="*/ 16 w 246"/>
                <a:gd name="T11" fmla="*/ 232 h 232"/>
                <a:gd name="T12" fmla="*/ 230 w 246"/>
                <a:gd name="T13" fmla="*/ 232 h 232"/>
                <a:gd name="T14" fmla="*/ 246 w 246"/>
                <a:gd name="T15" fmla="*/ 216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32">
                  <a:moveTo>
                    <a:pt x="246" y="216"/>
                  </a:moveTo>
                  <a:cubicBezTo>
                    <a:pt x="246" y="7"/>
                    <a:pt x="246" y="7"/>
                    <a:pt x="246" y="7"/>
                  </a:cubicBezTo>
                  <a:cubicBezTo>
                    <a:pt x="26" y="7"/>
                    <a:pt x="26" y="7"/>
                    <a:pt x="26" y="7"/>
                  </a:cubicBezTo>
                  <a:cubicBezTo>
                    <a:pt x="16" y="7"/>
                    <a:pt x="7" y="4"/>
                    <a:pt x="0" y="0"/>
                  </a:cubicBezTo>
                  <a:cubicBezTo>
                    <a:pt x="0" y="216"/>
                    <a:pt x="0" y="216"/>
                    <a:pt x="0" y="216"/>
                  </a:cubicBezTo>
                  <a:cubicBezTo>
                    <a:pt x="0" y="225"/>
                    <a:pt x="7" y="232"/>
                    <a:pt x="16" y="232"/>
                  </a:cubicBezTo>
                  <a:cubicBezTo>
                    <a:pt x="230" y="232"/>
                    <a:pt x="230" y="232"/>
                    <a:pt x="230" y="232"/>
                  </a:cubicBezTo>
                  <a:cubicBezTo>
                    <a:pt x="239" y="232"/>
                    <a:pt x="246" y="225"/>
                    <a:pt x="246" y="2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7" name="Freeform 32"/>
            <p:cNvSpPr/>
            <p:nvPr/>
          </p:nvSpPr>
          <p:spPr bwMode="auto">
            <a:xfrm>
              <a:off x="3475038" y="3997325"/>
              <a:ext cx="334962" cy="239713"/>
            </a:xfrm>
            <a:custGeom>
              <a:avLst/>
              <a:gdLst>
                <a:gd name="T0" fmla="*/ 16 w 246"/>
                <a:gd name="T1" fmla="*/ 99 h 175"/>
                <a:gd name="T2" fmla="*/ 16 w 246"/>
                <a:gd name="T3" fmla="*/ 16 h 175"/>
                <a:gd name="T4" fmla="*/ 218 w 246"/>
                <a:gd name="T5" fmla="*/ 16 h 175"/>
                <a:gd name="T6" fmla="*/ 218 w 246"/>
                <a:gd name="T7" fmla="*/ 144 h 175"/>
                <a:gd name="T8" fmla="*/ 73 w 246"/>
                <a:gd name="T9" fmla="*/ 144 h 175"/>
                <a:gd name="T10" fmla="*/ 64 w 246"/>
                <a:gd name="T11" fmla="*/ 163 h 175"/>
                <a:gd name="T12" fmla="*/ 50 w 246"/>
                <a:gd name="T13" fmla="*/ 175 h 175"/>
                <a:gd name="T14" fmla="*/ 246 w 246"/>
                <a:gd name="T15" fmla="*/ 175 h 175"/>
                <a:gd name="T16" fmla="*/ 246 w 246"/>
                <a:gd name="T17" fmla="*/ 156 h 175"/>
                <a:gd name="T18" fmla="*/ 234 w 246"/>
                <a:gd name="T19" fmla="*/ 156 h 175"/>
                <a:gd name="T20" fmla="*/ 234 w 246"/>
                <a:gd name="T21" fmla="*/ 0 h 175"/>
                <a:gd name="T22" fmla="*/ 0 w 246"/>
                <a:gd name="T23" fmla="*/ 0 h 175"/>
                <a:gd name="T24" fmla="*/ 0 w 246"/>
                <a:gd name="T25" fmla="*/ 98 h 175"/>
                <a:gd name="T26" fmla="*/ 15 w 246"/>
                <a:gd name="T27" fmla="*/ 99 h 175"/>
                <a:gd name="T28" fmla="*/ 16 w 246"/>
                <a:gd name="T29" fmla="*/ 9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175">
                  <a:moveTo>
                    <a:pt x="16" y="99"/>
                  </a:moveTo>
                  <a:cubicBezTo>
                    <a:pt x="16" y="16"/>
                    <a:pt x="16" y="16"/>
                    <a:pt x="16" y="16"/>
                  </a:cubicBezTo>
                  <a:cubicBezTo>
                    <a:pt x="218" y="16"/>
                    <a:pt x="218" y="16"/>
                    <a:pt x="218" y="16"/>
                  </a:cubicBezTo>
                  <a:cubicBezTo>
                    <a:pt x="218" y="144"/>
                    <a:pt x="218" y="144"/>
                    <a:pt x="218" y="144"/>
                  </a:cubicBezTo>
                  <a:cubicBezTo>
                    <a:pt x="73" y="144"/>
                    <a:pt x="73" y="144"/>
                    <a:pt x="73" y="144"/>
                  </a:cubicBezTo>
                  <a:cubicBezTo>
                    <a:pt x="72" y="151"/>
                    <a:pt x="69" y="158"/>
                    <a:pt x="64" y="163"/>
                  </a:cubicBezTo>
                  <a:cubicBezTo>
                    <a:pt x="60" y="168"/>
                    <a:pt x="55" y="172"/>
                    <a:pt x="50" y="175"/>
                  </a:cubicBezTo>
                  <a:cubicBezTo>
                    <a:pt x="246" y="175"/>
                    <a:pt x="246" y="175"/>
                    <a:pt x="246" y="175"/>
                  </a:cubicBezTo>
                  <a:cubicBezTo>
                    <a:pt x="246" y="156"/>
                    <a:pt x="246" y="156"/>
                    <a:pt x="246" y="156"/>
                  </a:cubicBezTo>
                  <a:cubicBezTo>
                    <a:pt x="234" y="156"/>
                    <a:pt x="234" y="156"/>
                    <a:pt x="234" y="156"/>
                  </a:cubicBezTo>
                  <a:cubicBezTo>
                    <a:pt x="234" y="0"/>
                    <a:pt x="234" y="0"/>
                    <a:pt x="234" y="0"/>
                  </a:cubicBezTo>
                  <a:cubicBezTo>
                    <a:pt x="0" y="0"/>
                    <a:pt x="0" y="0"/>
                    <a:pt x="0" y="0"/>
                  </a:cubicBezTo>
                  <a:cubicBezTo>
                    <a:pt x="0" y="98"/>
                    <a:pt x="0" y="98"/>
                    <a:pt x="0" y="98"/>
                  </a:cubicBezTo>
                  <a:cubicBezTo>
                    <a:pt x="5" y="99"/>
                    <a:pt x="10" y="99"/>
                    <a:pt x="15" y="99"/>
                  </a:cubicBezTo>
                  <a:cubicBezTo>
                    <a:pt x="16" y="99"/>
                    <a:pt x="16" y="99"/>
                    <a:pt x="1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8" name="Freeform 33"/>
            <p:cNvSpPr/>
            <p:nvPr/>
          </p:nvSpPr>
          <p:spPr bwMode="auto">
            <a:xfrm>
              <a:off x="3389313" y="4264025"/>
              <a:ext cx="447675" cy="61913"/>
            </a:xfrm>
            <a:custGeom>
              <a:avLst/>
              <a:gdLst>
                <a:gd name="T0" fmla="*/ 122 w 329"/>
                <a:gd name="T1" fmla="*/ 29 h 46"/>
                <a:gd name="T2" fmla="*/ 163 w 329"/>
                <a:gd name="T3" fmla="*/ 46 h 46"/>
                <a:gd name="T4" fmla="*/ 163 w 329"/>
                <a:gd name="T5" fmla="*/ 46 h 46"/>
                <a:gd name="T6" fmla="*/ 329 w 329"/>
                <a:gd name="T7" fmla="*/ 46 h 46"/>
                <a:gd name="T8" fmla="*/ 329 w 329"/>
                <a:gd name="T9" fmla="*/ 0 h 46"/>
                <a:gd name="T10" fmla="*/ 0 w 329"/>
                <a:gd name="T11" fmla="*/ 0 h 46"/>
                <a:gd name="T12" fmla="*/ 0 w 329"/>
                <a:gd name="T13" fmla="*/ 29 h 46"/>
                <a:gd name="T14" fmla="*/ 122 w 329"/>
                <a:gd name="T15" fmla="*/ 29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46">
                  <a:moveTo>
                    <a:pt x="122" y="29"/>
                  </a:moveTo>
                  <a:cubicBezTo>
                    <a:pt x="137" y="29"/>
                    <a:pt x="152" y="35"/>
                    <a:pt x="163" y="46"/>
                  </a:cubicBezTo>
                  <a:cubicBezTo>
                    <a:pt x="163" y="46"/>
                    <a:pt x="163" y="46"/>
                    <a:pt x="163" y="46"/>
                  </a:cubicBezTo>
                  <a:cubicBezTo>
                    <a:pt x="329" y="46"/>
                    <a:pt x="329" y="46"/>
                    <a:pt x="329" y="46"/>
                  </a:cubicBezTo>
                  <a:cubicBezTo>
                    <a:pt x="329" y="0"/>
                    <a:pt x="329" y="0"/>
                    <a:pt x="329" y="0"/>
                  </a:cubicBezTo>
                  <a:cubicBezTo>
                    <a:pt x="0" y="0"/>
                    <a:pt x="0" y="0"/>
                    <a:pt x="0" y="0"/>
                  </a:cubicBezTo>
                  <a:cubicBezTo>
                    <a:pt x="0" y="29"/>
                    <a:pt x="0" y="29"/>
                    <a:pt x="0" y="29"/>
                  </a:cubicBezTo>
                  <a:lnTo>
                    <a:pt x="122"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9" name="Freeform 34"/>
            <p:cNvSpPr/>
            <p:nvPr/>
          </p:nvSpPr>
          <p:spPr bwMode="auto">
            <a:xfrm>
              <a:off x="3127375" y="3675063"/>
              <a:ext cx="244475" cy="215900"/>
            </a:xfrm>
            <a:custGeom>
              <a:avLst/>
              <a:gdLst>
                <a:gd name="T0" fmla="*/ 180 w 180"/>
                <a:gd name="T1" fmla="*/ 90 h 159"/>
                <a:gd name="T2" fmla="*/ 90 w 180"/>
                <a:gd name="T3" fmla="*/ 0 h 159"/>
                <a:gd name="T4" fmla="*/ 0 w 180"/>
                <a:gd name="T5" fmla="*/ 90 h 159"/>
                <a:gd name="T6" fmla="*/ 32 w 180"/>
                <a:gd name="T7" fmla="*/ 159 h 159"/>
                <a:gd name="T8" fmla="*/ 148 w 180"/>
                <a:gd name="T9" fmla="*/ 159 h 159"/>
                <a:gd name="T10" fmla="*/ 180 w 180"/>
                <a:gd name="T11" fmla="*/ 90 h 159"/>
              </a:gdLst>
              <a:ahLst/>
              <a:cxnLst>
                <a:cxn ang="0">
                  <a:pos x="T0" y="T1"/>
                </a:cxn>
                <a:cxn ang="0">
                  <a:pos x="T2" y="T3"/>
                </a:cxn>
                <a:cxn ang="0">
                  <a:pos x="T4" y="T5"/>
                </a:cxn>
                <a:cxn ang="0">
                  <a:pos x="T6" y="T7"/>
                </a:cxn>
                <a:cxn ang="0">
                  <a:pos x="T8" y="T9"/>
                </a:cxn>
                <a:cxn ang="0">
                  <a:pos x="T10" y="T11"/>
                </a:cxn>
              </a:cxnLst>
              <a:rect l="0" t="0" r="r" b="b"/>
              <a:pathLst>
                <a:path w="180" h="159">
                  <a:moveTo>
                    <a:pt x="180" y="90"/>
                  </a:moveTo>
                  <a:cubicBezTo>
                    <a:pt x="180" y="41"/>
                    <a:pt x="140" y="0"/>
                    <a:pt x="90" y="0"/>
                  </a:cubicBezTo>
                  <a:cubicBezTo>
                    <a:pt x="40" y="0"/>
                    <a:pt x="0" y="41"/>
                    <a:pt x="0" y="90"/>
                  </a:cubicBezTo>
                  <a:cubicBezTo>
                    <a:pt x="0" y="118"/>
                    <a:pt x="12" y="143"/>
                    <a:pt x="32" y="159"/>
                  </a:cubicBezTo>
                  <a:cubicBezTo>
                    <a:pt x="148" y="159"/>
                    <a:pt x="148" y="159"/>
                    <a:pt x="148" y="159"/>
                  </a:cubicBezTo>
                  <a:cubicBezTo>
                    <a:pt x="167" y="143"/>
                    <a:pt x="180" y="118"/>
                    <a:pt x="180"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0" name="Freeform 35"/>
            <p:cNvSpPr/>
            <p:nvPr/>
          </p:nvSpPr>
          <p:spPr bwMode="auto">
            <a:xfrm>
              <a:off x="2965450" y="3902075"/>
              <a:ext cx="657225" cy="854075"/>
            </a:xfrm>
            <a:custGeom>
              <a:avLst/>
              <a:gdLst>
                <a:gd name="T0" fmla="*/ 79 w 483"/>
                <a:gd name="T1" fmla="*/ 154 h 626"/>
                <a:gd name="T2" fmla="*/ 66 w 483"/>
                <a:gd name="T3" fmla="*/ 139 h 626"/>
                <a:gd name="T4" fmla="*/ 66 w 483"/>
                <a:gd name="T5" fmla="*/ 139 h 626"/>
                <a:gd name="T6" fmla="*/ 64 w 483"/>
                <a:gd name="T7" fmla="*/ 132 h 626"/>
                <a:gd name="T8" fmla="*/ 64 w 483"/>
                <a:gd name="T9" fmla="*/ 130 h 626"/>
                <a:gd name="T10" fmla="*/ 70 w 483"/>
                <a:gd name="T11" fmla="*/ 109 h 626"/>
                <a:gd name="T12" fmla="*/ 87 w 483"/>
                <a:gd name="T13" fmla="*/ 87 h 626"/>
                <a:gd name="T14" fmla="*/ 87 w 483"/>
                <a:gd name="T15" fmla="*/ 352 h 626"/>
                <a:gd name="T16" fmla="*/ 87 w 483"/>
                <a:gd name="T17" fmla="*/ 352 h 626"/>
                <a:gd name="T18" fmla="*/ 137 w 483"/>
                <a:gd name="T19" fmla="*/ 402 h 626"/>
                <a:gd name="T20" fmla="*/ 383 w 483"/>
                <a:gd name="T21" fmla="*/ 402 h 626"/>
                <a:gd name="T22" fmla="*/ 383 w 483"/>
                <a:gd name="T23" fmla="*/ 576 h 626"/>
                <a:gd name="T24" fmla="*/ 433 w 483"/>
                <a:gd name="T25" fmla="*/ 626 h 626"/>
                <a:gd name="T26" fmla="*/ 483 w 483"/>
                <a:gd name="T27" fmla="*/ 576 h 626"/>
                <a:gd name="T28" fmla="*/ 483 w 483"/>
                <a:gd name="T29" fmla="*/ 352 h 626"/>
                <a:gd name="T30" fmla="*/ 468 w 483"/>
                <a:gd name="T31" fmla="*/ 316 h 626"/>
                <a:gd name="T32" fmla="*/ 433 w 483"/>
                <a:gd name="T33" fmla="*/ 302 h 626"/>
                <a:gd name="T34" fmla="*/ 303 w 483"/>
                <a:gd name="T35" fmla="*/ 302 h 626"/>
                <a:gd name="T36" fmla="*/ 303 w 483"/>
                <a:gd name="T37" fmla="*/ 214 h 626"/>
                <a:gd name="T38" fmla="*/ 347 w 483"/>
                <a:gd name="T39" fmla="*/ 236 h 626"/>
                <a:gd name="T40" fmla="*/ 390 w 483"/>
                <a:gd name="T41" fmla="*/ 241 h 626"/>
                <a:gd name="T42" fmla="*/ 411 w 483"/>
                <a:gd name="T43" fmla="*/ 240 h 626"/>
                <a:gd name="T44" fmla="*/ 439 w 483"/>
                <a:gd name="T45" fmla="*/ 205 h 626"/>
                <a:gd name="T46" fmla="*/ 404 w 483"/>
                <a:gd name="T47" fmla="*/ 176 h 626"/>
                <a:gd name="T48" fmla="*/ 390 w 483"/>
                <a:gd name="T49" fmla="*/ 177 h 626"/>
                <a:gd name="T50" fmla="*/ 362 w 483"/>
                <a:gd name="T51" fmla="*/ 174 h 626"/>
                <a:gd name="T52" fmla="*/ 348 w 483"/>
                <a:gd name="T53" fmla="*/ 168 h 626"/>
                <a:gd name="T54" fmla="*/ 336 w 483"/>
                <a:gd name="T55" fmla="*/ 137 h 626"/>
                <a:gd name="T56" fmla="*/ 332 w 483"/>
                <a:gd name="T57" fmla="*/ 67 h 626"/>
                <a:gd name="T58" fmla="*/ 325 w 483"/>
                <a:gd name="T59" fmla="*/ 30 h 626"/>
                <a:gd name="T60" fmla="*/ 310 w 483"/>
                <a:gd name="T61" fmla="*/ 10 h 626"/>
                <a:gd name="T62" fmla="*/ 282 w 483"/>
                <a:gd name="T63" fmla="*/ 0 h 626"/>
                <a:gd name="T64" fmla="*/ 278 w 483"/>
                <a:gd name="T65" fmla="*/ 1 h 626"/>
                <a:gd name="T66" fmla="*/ 272 w 483"/>
                <a:gd name="T67" fmla="*/ 0 h 626"/>
                <a:gd name="T68" fmla="*/ 118 w 483"/>
                <a:gd name="T69" fmla="*/ 0 h 626"/>
                <a:gd name="T70" fmla="*/ 111 w 483"/>
                <a:gd name="T71" fmla="*/ 1 h 626"/>
                <a:gd name="T72" fmla="*/ 78 w 483"/>
                <a:gd name="T73" fmla="*/ 13 h 626"/>
                <a:gd name="T74" fmla="*/ 27 w 483"/>
                <a:gd name="T75" fmla="*/ 59 h 626"/>
                <a:gd name="T76" fmla="*/ 0 w 483"/>
                <a:gd name="T77" fmla="*/ 130 h 626"/>
                <a:gd name="T78" fmla="*/ 0 w 483"/>
                <a:gd name="T79" fmla="*/ 135 h 626"/>
                <a:gd name="T80" fmla="*/ 6 w 483"/>
                <a:gd name="T81" fmla="*/ 161 h 626"/>
                <a:gd name="T82" fmla="*/ 6 w 483"/>
                <a:gd name="T83" fmla="*/ 162 h 626"/>
                <a:gd name="T84" fmla="*/ 6 w 483"/>
                <a:gd name="T85" fmla="*/ 162 h 626"/>
                <a:gd name="T86" fmla="*/ 53 w 483"/>
                <a:gd name="T87" fmla="*/ 214 h 626"/>
                <a:gd name="T88" fmla="*/ 79 w 483"/>
                <a:gd name="T89" fmla="*/ 227 h 626"/>
                <a:gd name="T90" fmla="*/ 79 w 483"/>
                <a:gd name="T91" fmla="*/ 154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3" h="626">
                  <a:moveTo>
                    <a:pt x="79" y="154"/>
                  </a:moveTo>
                  <a:cubicBezTo>
                    <a:pt x="71" y="148"/>
                    <a:pt x="68" y="143"/>
                    <a:pt x="66" y="139"/>
                  </a:cubicBezTo>
                  <a:cubicBezTo>
                    <a:pt x="66" y="139"/>
                    <a:pt x="66" y="139"/>
                    <a:pt x="66" y="139"/>
                  </a:cubicBezTo>
                  <a:cubicBezTo>
                    <a:pt x="65" y="137"/>
                    <a:pt x="65" y="134"/>
                    <a:pt x="64" y="132"/>
                  </a:cubicBezTo>
                  <a:cubicBezTo>
                    <a:pt x="64" y="131"/>
                    <a:pt x="64" y="131"/>
                    <a:pt x="64" y="130"/>
                  </a:cubicBezTo>
                  <a:cubicBezTo>
                    <a:pt x="64" y="125"/>
                    <a:pt x="66" y="117"/>
                    <a:pt x="70" y="109"/>
                  </a:cubicBezTo>
                  <a:cubicBezTo>
                    <a:pt x="74" y="102"/>
                    <a:pt x="80" y="94"/>
                    <a:pt x="87" y="87"/>
                  </a:cubicBezTo>
                  <a:cubicBezTo>
                    <a:pt x="87" y="352"/>
                    <a:pt x="87" y="352"/>
                    <a:pt x="87" y="352"/>
                  </a:cubicBezTo>
                  <a:cubicBezTo>
                    <a:pt x="87" y="352"/>
                    <a:pt x="87" y="352"/>
                    <a:pt x="87" y="352"/>
                  </a:cubicBezTo>
                  <a:cubicBezTo>
                    <a:pt x="87" y="379"/>
                    <a:pt x="109" y="402"/>
                    <a:pt x="137" y="402"/>
                  </a:cubicBezTo>
                  <a:cubicBezTo>
                    <a:pt x="383" y="402"/>
                    <a:pt x="383" y="402"/>
                    <a:pt x="383" y="402"/>
                  </a:cubicBezTo>
                  <a:cubicBezTo>
                    <a:pt x="383" y="576"/>
                    <a:pt x="383" y="576"/>
                    <a:pt x="383" y="576"/>
                  </a:cubicBezTo>
                  <a:cubicBezTo>
                    <a:pt x="383" y="603"/>
                    <a:pt x="405" y="626"/>
                    <a:pt x="433" y="626"/>
                  </a:cubicBezTo>
                  <a:cubicBezTo>
                    <a:pt x="460" y="626"/>
                    <a:pt x="483" y="603"/>
                    <a:pt x="483" y="576"/>
                  </a:cubicBezTo>
                  <a:cubicBezTo>
                    <a:pt x="483" y="352"/>
                    <a:pt x="483" y="352"/>
                    <a:pt x="483" y="352"/>
                  </a:cubicBezTo>
                  <a:cubicBezTo>
                    <a:pt x="483" y="339"/>
                    <a:pt x="477" y="326"/>
                    <a:pt x="468" y="316"/>
                  </a:cubicBezTo>
                  <a:cubicBezTo>
                    <a:pt x="459" y="307"/>
                    <a:pt x="446" y="302"/>
                    <a:pt x="433" y="302"/>
                  </a:cubicBezTo>
                  <a:cubicBezTo>
                    <a:pt x="303" y="302"/>
                    <a:pt x="303" y="302"/>
                    <a:pt x="303" y="302"/>
                  </a:cubicBezTo>
                  <a:cubicBezTo>
                    <a:pt x="303" y="214"/>
                    <a:pt x="303" y="214"/>
                    <a:pt x="303" y="214"/>
                  </a:cubicBezTo>
                  <a:cubicBezTo>
                    <a:pt x="317" y="227"/>
                    <a:pt x="333" y="233"/>
                    <a:pt x="347" y="236"/>
                  </a:cubicBezTo>
                  <a:cubicBezTo>
                    <a:pt x="363" y="240"/>
                    <a:pt x="378" y="241"/>
                    <a:pt x="390" y="241"/>
                  </a:cubicBezTo>
                  <a:cubicBezTo>
                    <a:pt x="402" y="241"/>
                    <a:pt x="410" y="240"/>
                    <a:pt x="411" y="240"/>
                  </a:cubicBezTo>
                  <a:cubicBezTo>
                    <a:pt x="428" y="238"/>
                    <a:pt x="441" y="222"/>
                    <a:pt x="439" y="205"/>
                  </a:cubicBezTo>
                  <a:cubicBezTo>
                    <a:pt x="437" y="187"/>
                    <a:pt x="421" y="175"/>
                    <a:pt x="404" y="176"/>
                  </a:cubicBezTo>
                  <a:cubicBezTo>
                    <a:pt x="403" y="177"/>
                    <a:pt x="397" y="177"/>
                    <a:pt x="390" y="177"/>
                  </a:cubicBezTo>
                  <a:cubicBezTo>
                    <a:pt x="381" y="177"/>
                    <a:pt x="370" y="176"/>
                    <a:pt x="362" y="174"/>
                  </a:cubicBezTo>
                  <a:cubicBezTo>
                    <a:pt x="353" y="172"/>
                    <a:pt x="348" y="169"/>
                    <a:pt x="348" y="168"/>
                  </a:cubicBezTo>
                  <a:cubicBezTo>
                    <a:pt x="342" y="161"/>
                    <a:pt x="338" y="151"/>
                    <a:pt x="336" y="137"/>
                  </a:cubicBezTo>
                  <a:cubicBezTo>
                    <a:pt x="332" y="116"/>
                    <a:pt x="333" y="90"/>
                    <a:pt x="332" y="67"/>
                  </a:cubicBezTo>
                  <a:cubicBezTo>
                    <a:pt x="331" y="55"/>
                    <a:pt x="331" y="43"/>
                    <a:pt x="325" y="30"/>
                  </a:cubicBezTo>
                  <a:cubicBezTo>
                    <a:pt x="322" y="23"/>
                    <a:pt x="318" y="16"/>
                    <a:pt x="310" y="10"/>
                  </a:cubicBezTo>
                  <a:cubicBezTo>
                    <a:pt x="302" y="3"/>
                    <a:pt x="291" y="0"/>
                    <a:pt x="282" y="0"/>
                  </a:cubicBezTo>
                  <a:cubicBezTo>
                    <a:pt x="281" y="0"/>
                    <a:pt x="279" y="0"/>
                    <a:pt x="278" y="1"/>
                  </a:cubicBezTo>
                  <a:cubicBezTo>
                    <a:pt x="276" y="0"/>
                    <a:pt x="274" y="0"/>
                    <a:pt x="272" y="0"/>
                  </a:cubicBezTo>
                  <a:cubicBezTo>
                    <a:pt x="118" y="0"/>
                    <a:pt x="118" y="0"/>
                    <a:pt x="118" y="0"/>
                  </a:cubicBezTo>
                  <a:cubicBezTo>
                    <a:pt x="115" y="0"/>
                    <a:pt x="113" y="1"/>
                    <a:pt x="111" y="1"/>
                  </a:cubicBezTo>
                  <a:cubicBezTo>
                    <a:pt x="98" y="3"/>
                    <a:pt x="88" y="7"/>
                    <a:pt x="78" y="13"/>
                  </a:cubicBezTo>
                  <a:cubicBezTo>
                    <a:pt x="60" y="24"/>
                    <a:pt x="42" y="39"/>
                    <a:pt x="27" y="59"/>
                  </a:cubicBezTo>
                  <a:cubicBezTo>
                    <a:pt x="13" y="78"/>
                    <a:pt x="1" y="102"/>
                    <a:pt x="0" y="130"/>
                  </a:cubicBezTo>
                  <a:cubicBezTo>
                    <a:pt x="0" y="132"/>
                    <a:pt x="0" y="133"/>
                    <a:pt x="0" y="135"/>
                  </a:cubicBezTo>
                  <a:cubicBezTo>
                    <a:pt x="1" y="143"/>
                    <a:pt x="3" y="152"/>
                    <a:pt x="6" y="161"/>
                  </a:cubicBezTo>
                  <a:cubicBezTo>
                    <a:pt x="6" y="161"/>
                    <a:pt x="6" y="161"/>
                    <a:pt x="6" y="162"/>
                  </a:cubicBezTo>
                  <a:cubicBezTo>
                    <a:pt x="6" y="162"/>
                    <a:pt x="6" y="162"/>
                    <a:pt x="6" y="162"/>
                  </a:cubicBezTo>
                  <a:cubicBezTo>
                    <a:pt x="14" y="183"/>
                    <a:pt x="31" y="201"/>
                    <a:pt x="53" y="214"/>
                  </a:cubicBezTo>
                  <a:cubicBezTo>
                    <a:pt x="61" y="219"/>
                    <a:pt x="69" y="223"/>
                    <a:pt x="79" y="227"/>
                  </a:cubicBezTo>
                  <a:lnTo>
                    <a:pt x="7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pic>
        <p:nvPicPr>
          <p:cNvPr id="69" name="Picture 68" descr="tweeting-talking-bluebirds-and-rss-symbol-vector-id135383492"/>
          <p:cNvPicPr>
            <a:picLocks noChangeAspect="1"/>
          </p:cNvPicPr>
          <p:nvPr/>
        </p:nvPicPr>
        <p:blipFill>
          <a:blip r:embed="rId1"/>
          <a:stretch>
            <a:fillRect/>
          </a:stretch>
        </p:blipFill>
        <p:spPr>
          <a:xfrm>
            <a:off x="8030210" y="2546985"/>
            <a:ext cx="982980" cy="902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47" presetClass="entr" presetSubtype="0" fill="hold" nodeType="withEffect">
                                  <p:stCondLst>
                                    <p:cond delay="150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anim calcmode="lin" valueType="num">
                                      <p:cBhvr>
                                        <p:cTn id="20" dur="1000" fill="hold"/>
                                        <p:tgtEl>
                                          <p:spTgt spid="45"/>
                                        </p:tgtEl>
                                        <p:attrNameLst>
                                          <p:attrName>ppt_x</p:attrName>
                                        </p:attrNameLst>
                                      </p:cBhvr>
                                      <p:tavLst>
                                        <p:tav tm="0">
                                          <p:val>
                                            <p:strVal val="#ppt_x"/>
                                          </p:val>
                                        </p:tav>
                                        <p:tav tm="100000">
                                          <p:val>
                                            <p:strVal val="#ppt_x"/>
                                          </p:val>
                                        </p:tav>
                                      </p:tavLst>
                                    </p:anim>
                                    <p:anim calcmode="lin" valueType="num">
                                      <p:cBhvr>
                                        <p:cTn id="21" dur="1000" fill="hold"/>
                                        <p:tgtEl>
                                          <p:spTgt spid="45"/>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175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par>
                          <p:cTn id="57" fill="hold">
                            <p:stCondLst>
                              <p:cond delay="2500"/>
                            </p:stCondLst>
                            <p:childTnLst>
                              <p:par>
                                <p:cTn id="58" presetID="10" presetClass="entr" presetSubtype="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10" presetClass="entr" presetSubtype="0" fill="hold"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bldLvl="0" animBg="1"/>
      <p:bldP spid="8" grpId="0"/>
      <p:bldP spid="10" grpId="0"/>
      <p:bldP spid="11" grpId="0"/>
      <p:bldP spid="13" grpId="0"/>
      <p:bldP spid="14" grpId="0"/>
      <p:bldP spid="16" grpId="0"/>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文本框 9"/>
          <p:cNvSpPr txBox="1"/>
          <p:nvPr/>
        </p:nvSpPr>
        <p:spPr>
          <a:xfrm>
            <a:off x="819564" y="1041865"/>
            <a:ext cx="3451586" cy="6447919"/>
          </a:xfrm>
          <a:prstGeom prst="rect">
            <a:avLst/>
          </a:prstGeom>
          <a:noFill/>
        </p:spPr>
        <p:txBody>
          <a:bodyPr wrap="none" rtlCol="0">
            <a:spAutoFit/>
          </a:bodyPr>
          <a:lstStyle/>
          <a:p>
            <a:pPr algn="ctr"/>
            <a:r>
              <a:rPr lang="en-US" altLang="zh-CN" sz="41300" b="1" dirty="0" smtClean="0">
                <a:solidFill>
                  <a:schemeClr val="bg1"/>
                </a:solidFill>
              </a:rPr>
              <a:t>2</a:t>
            </a:r>
            <a:endParaRPr lang="zh-CN" altLang="en-US" sz="41300" b="1" dirty="0">
              <a:solidFill>
                <a:schemeClr val="bg1"/>
              </a:solidFill>
            </a:endParaRPr>
          </a:p>
        </p:txBody>
      </p:sp>
      <p:sp>
        <p:nvSpPr>
          <p:cNvPr id="9" name="任意多边形 8"/>
          <p:cNvSpPr/>
          <p:nvPr/>
        </p:nvSpPr>
        <p:spPr>
          <a:xfrm flipH="1" flipV="1">
            <a:off x="3596640" y="0"/>
            <a:ext cx="8595360" cy="6858000"/>
          </a:xfrm>
          <a:custGeom>
            <a:avLst/>
            <a:gdLst>
              <a:gd name="connsiteX0" fmla="*/ 0 w 7362092"/>
              <a:gd name="connsiteY0" fmla="*/ 0 h 6858000"/>
              <a:gd name="connsiteX1" fmla="*/ 3932652 w 7362092"/>
              <a:gd name="connsiteY1" fmla="*/ 0 h 6858000"/>
              <a:gd name="connsiteX2" fmla="*/ 7362092 w 7362092"/>
              <a:gd name="connsiteY2" fmla="*/ 6858000 h 6858000"/>
              <a:gd name="connsiteX3" fmla="*/ 0 w 73620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62092" h="6858000">
                <a:moveTo>
                  <a:pt x="0" y="0"/>
                </a:moveTo>
                <a:lnTo>
                  <a:pt x="3932652" y="0"/>
                </a:lnTo>
                <a:lnTo>
                  <a:pt x="7362092" y="6858000"/>
                </a:lnTo>
                <a:lnTo>
                  <a:pt x="0" y="6858000"/>
                </a:lnTo>
                <a:close/>
              </a:path>
            </a:pathLst>
          </a:cu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427220" y="785385"/>
            <a:ext cx="5242560" cy="768350"/>
          </a:xfrm>
          <a:prstGeom prst="rect">
            <a:avLst/>
          </a:prstGeom>
          <a:noFill/>
        </p:spPr>
        <p:txBody>
          <a:bodyPr wrap="square" rtlCol="0">
            <a:spAutoFit/>
          </a:bodyPr>
          <a:lstStyle/>
          <a:p>
            <a:r>
              <a:rPr lang="en-US" sz="4400" b="1" dirty="0" smtClean="0">
                <a:solidFill>
                  <a:schemeClr val="bg1"/>
                </a:solidFill>
              </a:rPr>
              <a:t>Li-Fi Technology</a:t>
            </a:r>
            <a:endParaRPr lang="en-US" sz="4400" b="1" dirty="0" smtClean="0">
              <a:solidFill>
                <a:schemeClr val="bg1"/>
              </a:solidFill>
            </a:endParaRPr>
          </a:p>
        </p:txBody>
      </p:sp>
      <p:cxnSp>
        <p:nvCxnSpPr>
          <p:cNvPr id="4" name="直接连接符 3"/>
          <p:cNvCxnSpPr/>
          <p:nvPr/>
        </p:nvCxnSpPr>
        <p:spPr>
          <a:xfrm>
            <a:off x="4427220" y="1553745"/>
            <a:ext cx="62026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3850" y="1675765"/>
            <a:ext cx="7807960" cy="4523105"/>
          </a:xfrm>
          <a:prstGeom prst="rect">
            <a:avLst/>
          </a:prstGeom>
          <a:noFill/>
        </p:spPr>
        <p:txBody>
          <a:bodyPr wrap="square" rtlCol="0">
            <a:spAutoFit/>
          </a:bodyPr>
          <a:lstStyle/>
          <a:p>
            <a:r>
              <a:rPr lang="zh-CN" altLang="en-US" dirty="0">
                <a:solidFill>
                  <a:schemeClr val="bg1"/>
                </a:solidFill>
              </a:rPr>
              <a:t>Li-Fi  (also </a:t>
            </a:r>
            <a:r>
              <a:rPr lang="en-US" altLang="zh-CN" dirty="0">
                <a:solidFill>
                  <a:schemeClr val="bg1"/>
                </a:solidFill>
              </a:rPr>
              <a:t>Known </a:t>
            </a:r>
            <a:r>
              <a:rPr lang="zh-CN" altLang="en-US" dirty="0">
                <a:solidFill>
                  <a:schemeClr val="bg1"/>
                </a:solidFill>
              </a:rPr>
              <a:t>Light Fidelity) is a wireless communication technology which utilizes light to transmit data and position between devices. The term was first introduced by Harald Haas during a 2011 TEDGlobal talk in Edinburgh.</a:t>
            </a:r>
            <a:endParaRPr lang="zh-CN" altLang="en-US" dirty="0">
              <a:solidFill>
                <a:schemeClr val="bg1"/>
              </a:solidFill>
            </a:endParaRPr>
          </a:p>
          <a:p>
            <a:r>
              <a:rPr lang="zh-CN" altLang="en-US" dirty="0">
                <a:solidFill>
                  <a:schemeClr val="bg1"/>
                </a:solidFill>
              </a:rPr>
              <a:t>In technical terms, Li-Fi is a light communication system that is capable of transmitting data at high speeds over the visible light, ultraviolet, and infrared spectrums. In its present state, only LED lamps can be used for the transmission of data in visible light.</a:t>
            </a:r>
            <a:endParaRPr lang="zh-CN" altLang="en-US" dirty="0">
              <a:solidFill>
                <a:schemeClr val="bg1"/>
              </a:solidFill>
            </a:endParaRPr>
          </a:p>
          <a:p>
            <a:r>
              <a:rPr lang="zh-CN" altLang="en-US" dirty="0">
                <a:solidFill>
                  <a:schemeClr val="bg1"/>
                </a:solidFill>
              </a:rPr>
              <a:t>In terms of its end use, the technology is similar to Wi-Fi — the key technical difference being that Wi-Fi uses radio frequency to induce a voltage in an antenna to transmit data, whereas Li-Fi uses the modulation of light intensity to transmit data. Li-Fi can theoretically transmit at speeds of up to 100 Gbit/s. Li-Fi's ability to safely function in areas otherwise susceptible to electromagnetic interference (e.g. aircraft cabins, hospitals, military) is an advantage.The technology is being developed by several organizations across the globe. </a:t>
            </a:r>
            <a:endParaRPr lang="zh-CN" altLang="en-US" dirty="0">
              <a:solidFill>
                <a:schemeClr val="bg1"/>
              </a:solidFill>
            </a:endParaRPr>
          </a:p>
        </p:txBody>
      </p:sp>
      <p:pic>
        <p:nvPicPr>
          <p:cNvPr id="6" name="Picture 5" descr="Enterprise-Wifi"/>
          <p:cNvPicPr>
            <a:picLocks noChangeAspect="1"/>
          </p:cNvPicPr>
          <p:nvPr/>
        </p:nvPicPr>
        <p:blipFill>
          <a:blip r:embed="rId2"/>
          <a:stretch>
            <a:fillRect/>
          </a:stretch>
        </p:blipFill>
        <p:spPr>
          <a:xfrm>
            <a:off x="120650" y="197485"/>
            <a:ext cx="1342390" cy="10115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d-ID" dirty="0"/>
              <a:t>History</a:t>
            </a:r>
            <a:endParaRPr lang="en-US" altLang="id-ID" dirty="0"/>
          </a:p>
        </p:txBody>
      </p:sp>
      <p:sp>
        <p:nvSpPr>
          <p:cNvPr id="11" name="Content Placeholder 19"/>
          <p:cNvSpPr txBox="1"/>
          <p:nvPr/>
        </p:nvSpPr>
        <p:spPr>
          <a:xfrm>
            <a:off x="838200" y="1431925"/>
            <a:ext cx="10680065" cy="51168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tx1"/>
                </a:solidFill>
              </a:rPr>
              <a:t>Professor Harald Haas coined the term "Li-Fi" at his 2011 TED Global Talk where he introduced the idea of "wireless data from every light". He is Professor of Mobile Communications at the University of Edinburgh, and the co-founder of pureLiFi along with Dr Mostafa Afgani.</a:t>
            </a:r>
            <a:endParaRPr lang="id-ID" sz="1600" b="1" dirty="0">
              <a:solidFill>
                <a:schemeClr val="tx1"/>
              </a:solidFill>
            </a:endParaRPr>
          </a:p>
          <a:p>
            <a:pPr marL="0" indent="0">
              <a:buNone/>
            </a:pPr>
            <a:r>
              <a:rPr lang="id-ID" sz="1600" b="1" dirty="0">
                <a:solidFill>
                  <a:schemeClr val="tx1"/>
                </a:solidFill>
              </a:rPr>
              <a:t>The general term "visible light communication" (VLC), whose history dates back to the 1880s, includes any use of the visible light portion of the electromagnetic spectrum to transmit information. The D-Light project at Edinburgh's Institute for Digital Communications was funded from January 2010 to January 2012.Haas promoted this technology in his 2011 TED Global talk and helped start a company to market it.PureLiFi, formerly pureVLC, is an original equipment manufacturer (OEM) firm set up to commercialize Li-Fi products for integration with existing LED-lighting systems.</a:t>
            </a:r>
            <a:endParaRPr lang="id-ID" sz="1600" b="1" dirty="0">
              <a:solidFill>
                <a:schemeClr val="tx1"/>
              </a:solidFill>
            </a:endParaRPr>
          </a:p>
          <a:p>
            <a:pPr marL="0" indent="0">
              <a:buNone/>
            </a:pPr>
            <a:r>
              <a:rPr lang="id-ID" sz="1600" b="1" dirty="0">
                <a:solidFill>
                  <a:schemeClr val="tx1"/>
                </a:solidFill>
              </a:rPr>
              <a:t>In October 2011, a research organisation Fraunhofer IPMS and industry Companies formed the Li-Fi Consortium, to promote high-speed optical wireless systems and to overcome the limited amount of radio-based wireless spectrum available by exploiting a completely different part of the electromagnetic spectrum.</a:t>
            </a:r>
            <a:endParaRPr lang="id-ID" sz="1600" b="1" dirty="0">
              <a:solidFill>
                <a:schemeClr val="tx1"/>
              </a:solidFill>
            </a:endParaRPr>
          </a:p>
          <a:p>
            <a:pPr marL="0" indent="0">
              <a:buNone/>
            </a:pPr>
            <a:r>
              <a:rPr lang="id-ID" sz="1600" b="1" dirty="0">
                <a:solidFill>
                  <a:schemeClr val="tx1"/>
                </a:solidFill>
              </a:rPr>
              <a:t>A number of companies offer uni-directional VLC products, which is not the same as Li-Fi - a term defined by the IEEE 802.15.7r1 standardization committee.</a:t>
            </a:r>
            <a:endParaRPr lang="id-ID" sz="1600" b="1" dirty="0">
              <a:solidFill>
                <a:schemeClr val="tx1"/>
              </a:solidFill>
            </a:endParaRPr>
          </a:p>
          <a:p>
            <a:pPr marL="0" indent="0">
              <a:buNone/>
            </a:pPr>
            <a:r>
              <a:rPr lang="id-ID" sz="1600" b="1" dirty="0">
                <a:solidFill>
                  <a:schemeClr val="tx1"/>
                </a:solidFill>
              </a:rPr>
              <a:t>VLC technology was exhibited in 2012 using Li-Fi. By August 2013, data rates of over 1.6 Gbit/s were demonstrated over a single color LED. In September 2013, a press release said that Li-Fi, or VLC systems in general, do not require line-of-sight conditions. In October 2013, it was reported Chinese manufacturers were working on Li-Fi development kits.</a:t>
            </a:r>
            <a:endParaRPr lang="id-ID" sz="1600" b="1" dirty="0">
              <a:solidFill>
                <a:schemeClr val="tx1"/>
              </a:solidFill>
            </a:endParaRPr>
          </a:p>
          <a:p>
            <a:pPr marL="0" indent="0">
              <a:buNone/>
            </a:pPr>
            <a:endParaRPr lang="id-ID" sz="1600" b="1"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主题">
  <a:themeElements>
    <a:clrScheme name="046">
      <a:dk1>
        <a:srgbClr val="000000"/>
      </a:dk1>
      <a:lt1>
        <a:srgbClr val="FFFFFF"/>
      </a:lt1>
      <a:dk2>
        <a:srgbClr val="5E5E5E"/>
      </a:dk2>
      <a:lt2>
        <a:srgbClr val="DDDDDD"/>
      </a:lt2>
      <a:accent1>
        <a:srgbClr val="0063BE"/>
      </a:accent1>
      <a:accent2>
        <a:srgbClr val="0178D9"/>
      </a:accent2>
      <a:accent3>
        <a:srgbClr val="3688F7"/>
      </a:accent3>
      <a:accent4>
        <a:srgbClr val="47A1FE"/>
      </a:accent4>
      <a:accent5>
        <a:srgbClr val="6EB8FF"/>
      </a:accent5>
      <a:accent6>
        <a:srgbClr val="9FD2FF"/>
      </a:accent6>
      <a:hlink>
        <a:srgbClr val="F59E00"/>
      </a:hlink>
      <a:folHlink>
        <a:srgbClr val="B2B2B2"/>
      </a:folHlink>
    </a:clrScheme>
    <a:fontScheme name="微软雅黑">
      <a:majorFont>
        <a:latin typeface="微软雅黑"/>
        <a:ea typeface="Microsoft YaHei UI"/>
        <a:cs typeface=""/>
      </a:majorFont>
      <a:minorFont>
        <a:latin typeface="微软雅黑"/>
        <a:ea typeface="Microsoft Ya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9488</Words>
  <Application>WPS Presentation</Application>
  <PresentationFormat>宽屏</PresentationFormat>
  <Paragraphs>242</Paragraphs>
  <Slides>18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Raleway</vt:lpstr>
      <vt:lpstr>Segoe Print</vt:lpstr>
      <vt:lpstr>Microsoft JhengHei</vt:lpstr>
      <vt:lpstr>Calibri</vt:lpstr>
      <vt:lpstr>Times New Roman</vt:lpstr>
      <vt:lpstr>Calibri</vt:lpstr>
      <vt:lpstr>Times New Roman</vt:lpstr>
      <vt:lpstr>Microsoft YaHei</vt:lpstr>
      <vt:lpstr>Arial Unicode MS</vt:lpstr>
      <vt:lpstr>Office 主题</vt:lpstr>
      <vt:lpstr>PowerPoint 演示文稿</vt:lpstr>
      <vt:lpstr>PowerPoint 演示文稿</vt:lpstr>
      <vt:lpstr>PowerPoint 演示文稿</vt:lpstr>
      <vt:lpstr>History</vt:lpstr>
      <vt:lpstr>Arrows Diagram</vt:lpstr>
      <vt:lpstr>USES OF Wi-Fi</vt:lpstr>
      <vt:lpstr>Problems Of Wi-Fi</vt:lpstr>
      <vt:lpstr>PowerPoint 演示文稿</vt:lpstr>
      <vt:lpstr>History</vt:lpstr>
      <vt:lpstr>Principle </vt:lpstr>
      <vt:lpstr>Diagram</vt:lpstr>
      <vt:lpstr>USES OF Li-Fi</vt:lpstr>
      <vt:lpstr>Advantages Of Li-Fi</vt:lpstr>
      <vt:lpstr>PowerPoint 演示文稿</vt:lpstr>
      <vt:lpstr>More Application</vt:lpstr>
      <vt:lpstr>Diagram</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KIIT</cp:lastModifiedBy>
  <cp:revision>42</cp:revision>
  <dcterms:created xsi:type="dcterms:W3CDTF">2015-12-24T07:33:00Z</dcterms:created>
  <dcterms:modified xsi:type="dcterms:W3CDTF">2021-04-14T05:53:08Z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