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03" r:id="rId2"/>
    <p:sldMasterId id="2147483751" r:id="rId3"/>
    <p:sldMasterId id="2147483786" r:id="rId4"/>
  </p:sldMasterIdLst>
  <p:notesMasterIdLst>
    <p:notesMasterId r:id="rId76"/>
  </p:notesMasterIdLst>
  <p:handoutMasterIdLst>
    <p:handoutMasterId r:id="rId77"/>
  </p:handoutMasterIdLst>
  <p:sldIdLst>
    <p:sldId id="546" r:id="rId5"/>
    <p:sldId id="608" r:id="rId6"/>
    <p:sldId id="470" r:id="rId7"/>
    <p:sldId id="473" r:id="rId8"/>
    <p:sldId id="594" r:id="rId9"/>
    <p:sldId id="595" r:id="rId10"/>
    <p:sldId id="564" r:id="rId11"/>
    <p:sldId id="474" r:id="rId12"/>
    <p:sldId id="475" r:id="rId13"/>
    <p:sldId id="565" r:id="rId14"/>
    <p:sldId id="566" r:id="rId15"/>
    <p:sldId id="567" r:id="rId16"/>
    <p:sldId id="568" r:id="rId17"/>
    <p:sldId id="569" r:id="rId18"/>
    <p:sldId id="570" r:id="rId19"/>
    <p:sldId id="477" r:id="rId20"/>
    <p:sldId id="596" r:id="rId21"/>
    <p:sldId id="577" r:id="rId22"/>
    <p:sldId id="576" r:id="rId23"/>
    <p:sldId id="481" r:id="rId24"/>
    <p:sldId id="482" r:id="rId25"/>
    <p:sldId id="579" r:id="rId26"/>
    <p:sldId id="580" r:id="rId27"/>
    <p:sldId id="581" r:id="rId28"/>
    <p:sldId id="578" r:id="rId29"/>
    <p:sldId id="585" r:id="rId30"/>
    <p:sldId id="571" r:id="rId31"/>
    <p:sldId id="478" r:id="rId32"/>
    <p:sldId id="597" r:id="rId33"/>
    <p:sldId id="479" r:id="rId34"/>
    <p:sldId id="480" r:id="rId35"/>
    <p:sldId id="572" r:id="rId36"/>
    <p:sldId id="573" r:id="rId37"/>
    <p:sldId id="574" r:id="rId38"/>
    <p:sldId id="575" r:id="rId39"/>
    <p:sldId id="591" r:id="rId40"/>
    <p:sldId id="483" r:id="rId41"/>
    <p:sldId id="484" r:id="rId42"/>
    <p:sldId id="582" r:id="rId43"/>
    <p:sldId id="486" r:id="rId44"/>
    <p:sldId id="583" r:id="rId45"/>
    <p:sldId id="584" r:id="rId46"/>
    <p:sldId id="487" r:id="rId47"/>
    <p:sldId id="598" r:id="rId48"/>
    <p:sldId id="600" r:id="rId49"/>
    <p:sldId id="601" r:id="rId50"/>
    <p:sldId id="588" r:id="rId51"/>
    <p:sldId id="488" r:id="rId52"/>
    <p:sldId id="586" r:id="rId53"/>
    <p:sldId id="587" r:id="rId54"/>
    <p:sldId id="489" r:id="rId55"/>
    <p:sldId id="491" r:id="rId56"/>
    <p:sldId id="492" r:id="rId57"/>
    <p:sldId id="495" r:id="rId58"/>
    <p:sldId id="494" r:id="rId59"/>
    <p:sldId id="497" r:id="rId60"/>
    <p:sldId id="502" r:id="rId61"/>
    <p:sldId id="499" r:id="rId62"/>
    <p:sldId id="589" r:id="rId63"/>
    <p:sldId id="590" r:id="rId64"/>
    <p:sldId id="466" r:id="rId65"/>
    <p:sldId id="503" r:id="rId66"/>
    <p:sldId id="593" r:id="rId67"/>
    <p:sldId id="592" r:id="rId68"/>
    <p:sldId id="602" r:id="rId69"/>
    <p:sldId id="603" r:id="rId70"/>
    <p:sldId id="604" r:id="rId71"/>
    <p:sldId id="605" r:id="rId72"/>
    <p:sldId id="606" r:id="rId73"/>
    <p:sldId id="607" r:id="rId74"/>
    <p:sldId id="405" r:id="rId75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>
    <p:extLst/>
  </p:cmAuthor>
  <p:cmAuthor id="2" name="intellipaat" initials="i" lastIdx="15" clrIdx="1"/>
  <p:cmAuthor id="3" name="Kodeeswaran" initials="A" lastIdx="3" clrIdx="2">
    <p:extLst>
      <p:ext uri="{19B8F6BF-5375-455C-9EA6-DF929625EA0E}">
        <p15:presenceInfo xmlns:p15="http://schemas.microsoft.com/office/powerpoint/2012/main" userId="Kodeeswar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243C"/>
    <a:srgbClr val="604878"/>
    <a:srgbClr val="AC1414"/>
    <a:srgbClr val="A31D1D"/>
    <a:srgbClr val="C0504D"/>
    <a:srgbClr val="06B617"/>
    <a:srgbClr val="F2F2F2"/>
    <a:srgbClr val="0070C0"/>
    <a:srgbClr val="6B9F25"/>
    <a:srgbClr val="1B5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86322" autoAdjust="0"/>
  </p:normalViewPr>
  <p:slideViewPr>
    <p:cSldViewPr snapToGrid="0" snapToObjects="1" showGuides="1">
      <p:cViewPr varScale="1">
        <p:scale>
          <a:sx n="98" d="100"/>
          <a:sy n="98" d="100"/>
        </p:scale>
        <p:origin x="492" y="96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71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0B008-8D20-44A5-8983-664E535E96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EFBBEC46-B2A2-4D6A-AE06-3B8A0A4CE1F1}">
      <dgm:prSet phldrT="[Text]" custT="1"/>
      <dgm:spPr/>
      <dgm:t>
        <a:bodyPr/>
        <a:lstStyle/>
        <a:p>
          <a:r>
            <a:rPr lang="en-US" sz="1000" dirty="0">
              <a:solidFill>
                <a:schemeClr val="bg1"/>
              </a:solidFill>
              <a:latin typeface="Raleway"/>
              <a:cs typeface="Chalkboard SE Regular"/>
            </a:rPr>
            <a:t>US East: </a:t>
          </a:r>
          <a:r>
            <a:rPr lang="en-US" sz="1000" dirty="0">
              <a:solidFill>
                <a:prstClr val="white"/>
              </a:solidFill>
              <a:latin typeface="Raleway"/>
              <a:cs typeface="Chalkboard SE Regular"/>
            </a:rPr>
            <a:t>N. Virginia (us-east-1), Ohio (us-east-2)</a:t>
          </a:r>
          <a:endParaRPr lang="en-IN" sz="1000" dirty="0"/>
        </a:p>
      </dgm:t>
    </dgm:pt>
    <dgm:pt modelId="{0D236ACC-C191-477B-92D3-FCEA63CE3C96}" type="parTrans" cxnId="{E963FDF4-26C8-44C7-BEAA-C0E69F1A8AF0}">
      <dgm:prSet/>
      <dgm:spPr/>
      <dgm:t>
        <a:bodyPr/>
        <a:lstStyle/>
        <a:p>
          <a:endParaRPr lang="en-IN"/>
        </a:p>
      </dgm:t>
    </dgm:pt>
    <dgm:pt modelId="{8AF75853-9076-49D1-8BED-8A4CD102FC12}" type="sibTrans" cxnId="{E963FDF4-26C8-44C7-BEAA-C0E69F1A8AF0}">
      <dgm:prSet/>
      <dgm:spPr/>
      <dgm:t>
        <a:bodyPr/>
        <a:lstStyle/>
        <a:p>
          <a:endParaRPr lang="en-IN"/>
        </a:p>
      </dgm:t>
    </dgm:pt>
    <dgm:pt modelId="{D68642F1-AD5F-451F-BB4C-360F15A1DC0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IN" sz="1000" dirty="0">
              <a:solidFill>
                <a:prstClr val="white"/>
              </a:solidFill>
              <a:latin typeface="Raleway"/>
              <a:cs typeface="Chalkboard SE Regular"/>
            </a:rPr>
            <a:t>Asia Pacific: Mumbai (ap-south-1), Seoul (ap-northeast-2), Singapore (ap-southeast-1),</a:t>
          </a:r>
          <a:endParaRPr lang="en-IN" sz="1000" dirty="0"/>
        </a:p>
      </dgm:t>
    </dgm:pt>
    <dgm:pt modelId="{08C811F1-CAF2-4CDF-856B-F61DE421C9C4}" type="parTrans" cxnId="{AD1A9116-30FF-414A-ACC0-86A66AC3065B}">
      <dgm:prSet/>
      <dgm:spPr/>
      <dgm:t>
        <a:bodyPr/>
        <a:lstStyle/>
        <a:p>
          <a:endParaRPr lang="en-IN"/>
        </a:p>
      </dgm:t>
    </dgm:pt>
    <dgm:pt modelId="{D9820F3F-7F44-4A64-8F3F-82B46A2FEAEA}" type="sibTrans" cxnId="{AD1A9116-30FF-414A-ACC0-86A66AC3065B}">
      <dgm:prSet/>
      <dgm:spPr/>
      <dgm:t>
        <a:bodyPr/>
        <a:lstStyle/>
        <a:p>
          <a:endParaRPr lang="en-IN"/>
        </a:p>
      </dgm:t>
    </dgm:pt>
    <dgm:pt modelId="{DF5F3A91-F3F5-4BA8-AB82-687DBBBE9F11}">
      <dgm:prSet phldrT="[Text]" custT="1"/>
      <dgm:spPr>
        <a:solidFill>
          <a:schemeClr val="accent4"/>
        </a:solidFill>
      </dgm:spPr>
      <dgm:t>
        <a:bodyPr/>
        <a:lstStyle/>
        <a:p>
          <a:pPr>
            <a:buSzPct val="70000"/>
          </a:pPr>
          <a:r>
            <a:rPr lang="en-US" sz="1000" dirty="0">
              <a:solidFill>
                <a:prstClr val="white"/>
              </a:solidFill>
              <a:latin typeface="Raleway"/>
              <a:cs typeface="Chalkboard SE Regular"/>
            </a:rPr>
            <a:t>EU: Frankfurt (eu-central-1), Ireland (eu-west-1), London (eu-west-2), Paris (eu-west-3)</a:t>
          </a:r>
          <a:endParaRPr lang="en-IN" sz="1000" dirty="0"/>
        </a:p>
      </dgm:t>
    </dgm:pt>
    <dgm:pt modelId="{75C5DEDA-7605-458B-B3B7-9E733259136B}" type="parTrans" cxnId="{51C42F86-8B4F-40F3-B216-B16C929B2B6F}">
      <dgm:prSet/>
      <dgm:spPr/>
      <dgm:t>
        <a:bodyPr/>
        <a:lstStyle/>
        <a:p>
          <a:endParaRPr lang="en-IN"/>
        </a:p>
      </dgm:t>
    </dgm:pt>
    <dgm:pt modelId="{16311A6A-8519-45D6-B549-052EFCBEBA9A}" type="sibTrans" cxnId="{51C42F86-8B4F-40F3-B216-B16C929B2B6F}">
      <dgm:prSet/>
      <dgm:spPr/>
      <dgm:t>
        <a:bodyPr/>
        <a:lstStyle/>
        <a:p>
          <a:endParaRPr lang="en-IN"/>
        </a:p>
      </dgm:t>
    </dgm:pt>
    <dgm:pt modelId="{8D291A34-0132-483A-8EA7-5021994BF3F6}">
      <dgm:prSet custT="1"/>
      <dgm:spPr>
        <a:solidFill>
          <a:schemeClr val="accent3"/>
        </a:solidFill>
      </dgm:spPr>
      <dgm:t>
        <a:bodyPr/>
        <a:lstStyle/>
        <a:p>
          <a:r>
            <a:rPr lang="en-US" sz="1000" dirty="0">
              <a:solidFill>
                <a:prstClr val="white"/>
              </a:solidFill>
              <a:latin typeface="Raleway"/>
              <a:cs typeface="Chalkboard SE Regular"/>
            </a:rPr>
            <a:t>US West: N. California (us-west-1), Oregon (us-west-2)</a:t>
          </a:r>
          <a:endParaRPr kumimoji="0" lang="en-US" sz="1000" b="0" i="0" u="none" strike="noStrike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Raleway"/>
            <a:ea typeface="+mn-ea"/>
            <a:cs typeface="Chalkboard SE Regular"/>
          </a:endParaRPr>
        </a:p>
      </dgm:t>
    </dgm:pt>
    <dgm:pt modelId="{2456DB0C-72E9-4311-A58B-A9AFA14ACFC3}" type="parTrans" cxnId="{C5013F4A-F4E7-4E13-9C8A-67333A36C680}">
      <dgm:prSet/>
      <dgm:spPr/>
      <dgm:t>
        <a:bodyPr/>
        <a:lstStyle/>
        <a:p>
          <a:endParaRPr lang="en-IN"/>
        </a:p>
      </dgm:t>
    </dgm:pt>
    <dgm:pt modelId="{BAE08265-879C-4E65-A97B-C34B12944ED9}" type="sibTrans" cxnId="{C5013F4A-F4E7-4E13-9C8A-67333A36C680}">
      <dgm:prSet/>
      <dgm:spPr/>
      <dgm:t>
        <a:bodyPr/>
        <a:lstStyle/>
        <a:p>
          <a:endParaRPr lang="en-IN"/>
        </a:p>
      </dgm:t>
    </dgm:pt>
    <dgm:pt modelId="{FFA0B2BC-E116-4830-B63F-397433519BDE}" type="pres">
      <dgm:prSet presAssocID="{EF80B008-8D20-44A5-8983-664E535E968D}" presName="linearFlow" presStyleCnt="0">
        <dgm:presLayoutVars>
          <dgm:dir/>
          <dgm:resizeHandles val="exact"/>
        </dgm:presLayoutVars>
      </dgm:prSet>
      <dgm:spPr/>
    </dgm:pt>
    <dgm:pt modelId="{D294383F-72D9-43D0-9AD6-B3109920EBAF}" type="pres">
      <dgm:prSet presAssocID="{EFBBEC46-B2A2-4D6A-AE06-3B8A0A4CE1F1}" presName="composite" presStyleCnt="0"/>
      <dgm:spPr/>
    </dgm:pt>
    <dgm:pt modelId="{E09BD204-2430-457C-BB13-23FA23C045CE}" type="pres">
      <dgm:prSet presAssocID="{EFBBEC46-B2A2-4D6A-AE06-3B8A0A4CE1F1}" presName="imgShp" presStyleLbl="fgImgPlace1" presStyleIdx="0" presStyleCnt="4"/>
      <dgm:spPr>
        <a:solidFill>
          <a:schemeClr val="accent1">
            <a:lumMod val="20000"/>
            <a:lumOff val="80000"/>
          </a:schemeClr>
        </a:solidFill>
      </dgm:spPr>
    </dgm:pt>
    <dgm:pt modelId="{6A1F9414-E3F0-4F5F-AAC7-8494644FD3D4}" type="pres">
      <dgm:prSet presAssocID="{EFBBEC46-B2A2-4D6A-AE06-3B8A0A4CE1F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E88E7-33D7-4C4F-BD7C-E722D7957EA2}" type="pres">
      <dgm:prSet presAssocID="{8AF75853-9076-49D1-8BED-8A4CD102FC12}" presName="spacing" presStyleCnt="0"/>
      <dgm:spPr/>
    </dgm:pt>
    <dgm:pt modelId="{A080F99E-86FD-4AD7-B549-571DC9FC40B0}" type="pres">
      <dgm:prSet presAssocID="{8D291A34-0132-483A-8EA7-5021994BF3F6}" presName="composite" presStyleCnt="0"/>
      <dgm:spPr/>
    </dgm:pt>
    <dgm:pt modelId="{12183AA8-CA54-48BC-A213-573F78683DEB}" type="pres">
      <dgm:prSet presAssocID="{8D291A34-0132-483A-8EA7-5021994BF3F6}" presName="imgShp" presStyleLbl="fgImgPlace1" presStyleIdx="1" presStyleCnt="4"/>
      <dgm:spPr>
        <a:solidFill>
          <a:schemeClr val="accent3">
            <a:lumMod val="20000"/>
            <a:lumOff val="80000"/>
          </a:schemeClr>
        </a:solidFill>
        <a:ln>
          <a:noFill/>
        </a:ln>
      </dgm:spPr>
    </dgm:pt>
    <dgm:pt modelId="{29A04EDB-BD78-47F6-80FD-BFB36AC1208B}" type="pres">
      <dgm:prSet presAssocID="{8D291A34-0132-483A-8EA7-5021994BF3F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CD642-32B1-43C7-A83A-D260C16421A9}" type="pres">
      <dgm:prSet presAssocID="{BAE08265-879C-4E65-A97B-C34B12944ED9}" presName="spacing" presStyleCnt="0"/>
      <dgm:spPr/>
    </dgm:pt>
    <dgm:pt modelId="{196A094C-ED1B-4C24-9F40-B29482D5D0F6}" type="pres">
      <dgm:prSet presAssocID="{D68642F1-AD5F-451F-BB4C-360F15A1DC03}" presName="composite" presStyleCnt="0"/>
      <dgm:spPr/>
    </dgm:pt>
    <dgm:pt modelId="{2F9D94D5-14E0-42E1-BFD0-CD9603D44E07}" type="pres">
      <dgm:prSet presAssocID="{D68642F1-AD5F-451F-BB4C-360F15A1DC03}" presName="imgShp" presStyleLbl="fgImgPlace1" presStyleIdx="2" presStyleCnt="4"/>
      <dgm:spPr>
        <a:solidFill>
          <a:schemeClr val="accent2">
            <a:lumMod val="20000"/>
            <a:lumOff val="80000"/>
          </a:schemeClr>
        </a:solidFill>
      </dgm:spPr>
    </dgm:pt>
    <dgm:pt modelId="{4C93CCA3-9701-4094-8FEA-87B9A4097916}" type="pres">
      <dgm:prSet presAssocID="{D68642F1-AD5F-451F-BB4C-360F15A1DC03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B32E7A-9B14-4A9A-AE07-D25BBA622ACF}" type="pres">
      <dgm:prSet presAssocID="{D9820F3F-7F44-4A64-8F3F-82B46A2FEAEA}" presName="spacing" presStyleCnt="0"/>
      <dgm:spPr/>
    </dgm:pt>
    <dgm:pt modelId="{2E59CF99-F6E8-4F2C-A57F-3E0F83DDB51F}" type="pres">
      <dgm:prSet presAssocID="{DF5F3A91-F3F5-4BA8-AB82-687DBBBE9F11}" presName="composite" presStyleCnt="0"/>
      <dgm:spPr/>
    </dgm:pt>
    <dgm:pt modelId="{98B6F6F6-165B-43F7-9D70-65B6D277F665}" type="pres">
      <dgm:prSet presAssocID="{DF5F3A91-F3F5-4BA8-AB82-687DBBBE9F11}" presName="imgShp" presStyleLbl="fgImgPlace1" presStyleIdx="3" presStyleCnt="4"/>
      <dgm:spPr>
        <a:solidFill>
          <a:schemeClr val="accent4">
            <a:lumMod val="20000"/>
            <a:lumOff val="80000"/>
          </a:schemeClr>
        </a:solidFill>
      </dgm:spPr>
    </dgm:pt>
    <dgm:pt modelId="{0AF701EB-3D95-4D24-9AA3-2AE041C6BE07}" type="pres">
      <dgm:prSet presAssocID="{DF5F3A91-F3F5-4BA8-AB82-687DBBBE9F11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1A9116-30FF-414A-ACC0-86A66AC3065B}" srcId="{EF80B008-8D20-44A5-8983-664E535E968D}" destId="{D68642F1-AD5F-451F-BB4C-360F15A1DC03}" srcOrd="2" destOrd="0" parTransId="{08C811F1-CAF2-4CDF-856B-F61DE421C9C4}" sibTransId="{D9820F3F-7F44-4A64-8F3F-82B46A2FEAEA}"/>
    <dgm:cxn modelId="{51C42F86-8B4F-40F3-B216-B16C929B2B6F}" srcId="{EF80B008-8D20-44A5-8983-664E535E968D}" destId="{DF5F3A91-F3F5-4BA8-AB82-687DBBBE9F11}" srcOrd="3" destOrd="0" parTransId="{75C5DEDA-7605-458B-B3B7-9E733259136B}" sibTransId="{16311A6A-8519-45D6-B549-052EFCBEBA9A}"/>
    <dgm:cxn modelId="{18F4F3DF-CA36-4D06-B944-C7563BDE2BF5}" type="presOf" srcId="{EFBBEC46-B2A2-4D6A-AE06-3B8A0A4CE1F1}" destId="{6A1F9414-E3F0-4F5F-AAC7-8494644FD3D4}" srcOrd="0" destOrd="0" presId="urn:microsoft.com/office/officeart/2005/8/layout/vList3"/>
    <dgm:cxn modelId="{C5013F4A-F4E7-4E13-9C8A-67333A36C680}" srcId="{EF80B008-8D20-44A5-8983-664E535E968D}" destId="{8D291A34-0132-483A-8EA7-5021994BF3F6}" srcOrd="1" destOrd="0" parTransId="{2456DB0C-72E9-4311-A58B-A9AFA14ACFC3}" sibTransId="{BAE08265-879C-4E65-A97B-C34B12944ED9}"/>
    <dgm:cxn modelId="{B07F805F-D177-46A1-A9AA-2DDB99C21CFD}" type="presOf" srcId="{DF5F3A91-F3F5-4BA8-AB82-687DBBBE9F11}" destId="{0AF701EB-3D95-4D24-9AA3-2AE041C6BE07}" srcOrd="0" destOrd="0" presId="urn:microsoft.com/office/officeart/2005/8/layout/vList3"/>
    <dgm:cxn modelId="{2C88BE7C-80D8-4962-8FFC-4536B9485522}" type="presOf" srcId="{EF80B008-8D20-44A5-8983-664E535E968D}" destId="{FFA0B2BC-E116-4830-B63F-397433519BDE}" srcOrd="0" destOrd="0" presId="urn:microsoft.com/office/officeart/2005/8/layout/vList3"/>
    <dgm:cxn modelId="{98C9D37F-2401-48A7-8DB9-34662CDE814D}" type="presOf" srcId="{D68642F1-AD5F-451F-BB4C-360F15A1DC03}" destId="{4C93CCA3-9701-4094-8FEA-87B9A4097916}" srcOrd="0" destOrd="0" presId="urn:microsoft.com/office/officeart/2005/8/layout/vList3"/>
    <dgm:cxn modelId="{1B8EE9BC-165A-4FD2-A866-ADB9395075A8}" type="presOf" srcId="{8D291A34-0132-483A-8EA7-5021994BF3F6}" destId="{29A04EDB-BD78-47F6-80FD-BFB36AC1208B}" srcOrd="0" destOrd="0" presId="urn:microsoft.com/office/officeart/2005/8/layout/vList3"/>
    <dgm:cxn modelId="{E963FDF4-26C8-44C7-BEAA-C0E69F1A8AF0}" srcId="{EF80B008-8D20-44A5-8983-664E535E968D}" destId="{EFBBEC46-B2A2-4D6A-AE06-3B8A0A4CE1F1}" srcOrd="0" destOrd="0" parTransId="{0D236ACC-C191-477B-92D3-FCEA63CE3C96}" sibTransId="{8AF75853-9076-49D1-8BED-8A4CD102FC12}"/>
    <dgm:cxn modelId="{36FB0889-7008-4511-883A-DE562A97577E}" type="presParOf" srcId="{FFA0B2BC-E116-4830-B63F-397433519BDE}" destId="{D294383F-72D9-43D0-9AD6-B3109920EBAF}" srcOrd="0" destOrd="0" presId="urn:microsoft.com/office/officeart/2005/8/layout/vList3"/>
    <dgm:cxn modelId="{F60ED4D5-03FE-48C8-9E18-89BD8C22AF62}" type="presParOf" srcId="{D294383F-72D9-43D0-9AD6-B3109920EBAF}" destId="{E09BD204-2430-457C-BB13-23FA23C045CE}" srcOrd="0" destOrd="0" presId="urn:microsoft.com/office/officeart/2005/8/layout/vList3"/>
    <dgm:cxn modelId="{D1A59F04-2707-439C-BF80-BB8FFD9F10E8}" type="presParOf" srcId="{D294383F-72D9-43D0-9AD6-B3109920EBAF}" destId="{6A1F9414-E3F0-4F5F-AAC7-8494644FD3D4}" srcOrd="1" destOrd="0" presId="urn:microsoft.com/office/officeart/2005/8/layout/vList3"/>
    <dgm:cxn modelId="{77243AD8-6B03-4CD7-9880-FAC135AB2D25}" type="presParOf" srcId="{FFA0B2BC-E116-4830-B63F-397433519BDE}" destId="{AEFE88E7-33D7-4C4F-BD7C-E722D7957EA2}" srcOrd="1" destOrd="0" presId="urn:microsoft.com/office/officeart/2005/8/layout/vList3"/>
    <dgm:cxn modelId="{E9A32EE4-3AC7-4F5A-B9CC-DCC46FA09743}" type="presParOf" srcId="{FFA0B2BC-E116-4830-B63F-397433519BDE}" destId="{A080F99E-86FD-4AD7-B549-571DC9FC40B0}" srcOrd="2" destOrd="0" presId="urn:microsoft.com/office/officeart/2005/8/layout/vList3"/>
    <dgm:cxn modelId="{819DF842-5CF6-4D65-8BB5-715893CE4F4C}" type="presParOf" srcId="{A080F99E-86FD-4AD7-B549-571DC9FC40B0}" destId="{12183AA8-CA54-48BC-A213-573F78683DEB}" srcOrd="0" destOrd="0" presId="urn:microsoft.com/office/officeart/2005/8/layout/vList3"/>
    <dgm:cxn modelId="{F753F9DD-6051-4D12-B06C-3E1D5DE29A82}" type="presParOf" srcId="{A080F99E-86FD-4AD7-B549-571DC9FC40B0}" destId="{29A04EDB-BD78-47F6-80FD-BFB36AC1208B}" srcOrd="1" destOrd="0" presId="urn:microsoft.com/office/officeart/2005/8/layout/vList3"/>
    <dgm:cxn modelId="{1CA0C782-E345-4CF2-B47E-0498E50B86BC}" type="presParOf" srcId="{FFA0B2BC-E116-4830-B63F-397433519BDE}" destId="{CD5CD642-32B1-43C7-A83A-D260C16421A9}" srcOrd="3" destOrd="0" presId="urn:microsoft.com/office/officeart/2005/8/layout/vList3"/>
    <dgm:cxn modelId="{353AA188-60DE-4633-AEC6-2BFDC399E948}" type="presParOf" srcId="{FFA0B2BC-E116-4830-B63F-397433519BDE}" destId="{196A094C-ED1B-4C24-9F40-B29482D5D0F6}" srcOrd="4" destOrd="0" presId="urn:microsoft.com/office/officeart/2005/8/layout/vList3"/>
    <dgm:cxn modelId="{04708789-B7E1-44FF-87CD-D425B9A0661B}" type="presParOf" srcId="{196A094C-ED1B-4C24-9F40-B29482D5D0F6}" destId="{2F9D94D5-14E0-42E1-BFD0-CD9603D44E07}" srcOrd="0" destOrd="0" presId="urn:microsoft.com/office/officeart/2005/8/layout/vList3"/>
    <dgm:cxn modelId="{37AF6EF7-EC22-4BC9-ABB8-2CF5E1D6F67F}" type="presParOf" srcId="{196A094C-ED1B-4C24-9F40-B29482D5D0F6}" destId="{4C93CCA3-9701-4094-8FEA-87B9A4097916}" srcOrd="1" destOrd="0" presId="urn:microsoft.com/office/officeart/2005/8/layout/vList3"/>
    <dgm:cxn modelId="{77033EC8-613C-4E7F-9D59-3DA293BFB30B}" type="presParOf" srcId="{FFA0B2BC-E116-4830-B63F-397433519BDE}" destId="{55B32E7A-9B14-4A9A-AE07-D25BBA622ACF}" srcOrd="5" destOrd="0" presId="urn:microsoft.com/office/officeart/2005/8/layout/vList3"/>
    <dgm:cxn modelId="{2A15D23A-FA4A-4C60-99BC-5252EF3B0791}" type="presParOf" srcId="{FFA0B2BC-E116-4830-B63F-397433519BDE}" destId="{2E59CF99-F6E8-4F2C-A57F-3E0F83DDB51F}" srcOrd="6" destOrd="0" presId="urn:microsoft.com/office/officeart/2005/8/layout/vList3"/>
    <dgm:cxn modelId="{6B744900-9D62-4383-A973-C89B6AC39151}" type="presParOf" srcId="{2E59CF99-F6E8-4F2C-A57F-3E0F83DDB51F}" destId="{98B6F6F6-165B-43F7-9D70-65B6D277F665}" srcOrd="0" destOrd="0" presId="urn:microsoft.com/office/officeart/2005/8/layout/vList3"/>
    <dgm:cxn modelId="{6256111D-8F3E-4688-810D-64C39BB97031}" type="presParOf" srcId="{2E59CF99-F6E8-4F2C-A57F-3E0F83DDB51F}" destId="{0AF701EB-3D95-4D24-9AA3-2AE041C6BE0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CD6772-6EFD-4453-A925-EC4C30013F71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214D80-705E-453B-91AF-F18507CD5EB0}">
      <dgm:prSet phldrT="[Text]"/>
      <dgm:spPr/>
      <dgm:t>
        <a:bodyPr/>
        <a:lstStyle/>
        <a:p>
          <a:r>
            <a:rPr lang="en-US" dirty="0"/>
            <a:t>Public IP	</a:t>
          </a:r>
          <a:endParaRPr lang="en-IN" dirty="0"/>
        </a:p>
      </dgm:t>
    </dgm:pt>
    <dgm:pt modelId="{25BA1C67-72A1-4550-9089-BC63AA008BBF}" type="parTrans" cxnId="{6E90672D-7376-4EA0-B690-D3D6F9AAA865}">
      <dgm:prSet/>
      <dgm:spPr/>
      <dgm:t>
        <a:bodyPr/>
        <a:lstStyle/>
        <a:p>
          <a:endParaRPr lang="en-IN"/>
        </a:p>
      </dgm:t>
    </dgm:pt>
    <dgm:pt modelId="{4A91099B-6541-4A4C-A7D1-61A809F022E8}" type="sibTrans" cxnId="{6E90672D-7376-4EA0-B690-D3D6F9AAA865}">
      <dgm:prSet/>
      <dgm:spPr/>
      <dgm:t>
        <a:bodyPr/>
        <a:lstStyle/>
        <a:p>
          <a:endParaRPr lang="en-IN"/>
        </a:p>
      </dgm:t>
    </dgm:pt>
    <dgm:pt modelId="{A039B975-2EFD-4BCB-921A-FCBC8B56AC14}">
      <dgm:prSet phldrT="[Text]"/>
      <dgm:spPr>
        <a:solidFill>
          <a:srgbClr val="0070C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dirty="0"/>
            <a:t>It is not associated with AWS account</a:t>
          </a:r>
          <a:endParaRPr lang="en-IN" dirty="0"/>
        </a:p>
      </dgm:t>
    </dgm:pt>
    <dgm:pt modelId="{BC7D2A84-3F53-4F17-A4FB-A68CE7173C07}" type="parTrans" cxnId="{7D4AF791-33BA-43DF-A15F-DC0B872B794D}">
      <dgm:prSet/>
      <dgm:spPr/>
      <dgm:t>
        <a:bodyPr/>
        <a:lstStyle/>
        <a:p>
          <a:endParaRPr lang="en-IN"/>
        </a:p>
      </dgm:t>
    </dgm:pt>
    <dgm:pt modelId="{1408E089-CA3F-4B60-A197-7AC0CD1B13F9}" type="sibTrans" cxnId="{7D4AF791-33BA-43DF-A15F-DC0B872B794D}">
      <dgm:prSet/>
      <dgm:spPr/>
      <dgm:t>
        <a:bodyPr/>
        <a:lstStyle/>
        <a:p>
          <a:endParaRPr lang="en-IN"/>
        </a:p>
      </dgm:t>
    </dgm:pt>
    <dgm:pt modelId="{ADAB6CD5-CCF4-4D2A-B115-9B9EA7687705}">
      <dgm:prSet phldrT="[Text]"/>
      <dgm:spPr>
        <a:solidFill>
          <a:srgbClr val="0070C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dirty="0"/>
            <a:t>No charges for the public IP, even it is not being used while the instance is running</a:t>
          </a:r>
          <a:endParaRPr lang="en-IN" dirty="0"/>
        </a:p>
      </dgm:t>
    </dgm:pt>
    <dgm:pt modelId="{63E27944-828E-4CD9-9E49-F30527C7C517}" type="parTrans" cxnId="{E819B5B7-7363-43F5-AF5D-73F8FAD8A8FC}">
      <dgm:prSet/>
      <dgm:spPr/>
      <dgm:t>
        <a:bodyPr/>
        <a:lstStyle/>
        <a:p>
          <a:endParaRPr lang="en-IN"/>
        </a:p>
      </dgm:t>
    </dgm:pt>
    <dgm:pt modelId="{468C381D-16A0-450F-9035-7057D76E9196}" type="sibTrans" cxnId="{E819B5B7-7363-43F5-AF5D-73F8FAD8A8FC}">
      <dgm:prSet/>
      <dgm:spPr/>
      <dgm:t>
        <a:bodyPr/>
        <a:lstStyle/>
        <a:p>
          <a:endParaRPr lang="en-IN"/>
        </a:p>
      </dgm:t>
    </dgm:pt>
    <dgm:pt modelId="{2EDD8994-A89F-400B-BED4-C6D1D5558481}">
      <dgm:prSet phldrT="[Text]"/>
      <dgm:spPr>
        <a:solidFill>
          <a:srgbClr val="0070C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dirty="0"/>
            <a:t>When the instance is relaunched the public IP changes every time</a:t>
          </a:r>
          <a:endParaRPr lang="en-IN" dirty="0"/>
        </a:p>
      </dgm:t>
    </dgm:pt>
    <dgm:pt modelId="{ABE72682-93B1-4BF8-B869-FF489E711E73}" type="parTrans" cxnId="{961BA0DB-5DC9-426E-9665-D9D47E570D92}">
      <dgm:prSet/>
      <dgm:spPr/>
      <dgm:t>
        <a:bodyPr/>
        <a:lstStyle/>
        <a:p>
          <a:endParaRPr lang="en-IN"/>
        </a:p>
      </dgm:t>
    </dgm:pt>
    <dgm:pt modelId="{4A2154E9-9D51-4478-BA1C-006E31A3335D}" type="sibTrans" cxnId="{961BA0DB-5DC9-426E-9665-D9D47E570D92}">
      <dgm:prSet/>
      <dgm:spPr/>
      <dgm:t>
        <a:bodyPr/>
        <a:lstStyle/>
        <a:p>
          <a:endParaRPr lang="en-IN"/>
        </a:p>
      </dgm:t>
    </dgm:pt>
    <dgm:pt modelId="{B855253C-7BCA-4FCE-8303-94D42EC66264}">
      <dgm:prSet phldrT="[Text]"/>
      <dgm:spPr/>
      <dgm:t>
        <a:bodyPr/>
        <a:lstStyle/>
        <a:p>
          <a:r>
            <a:rPr lang="en-US" dirty="0"/>
            <a:t>Elastic IP</a:t>
          </a:r>
          <a:endParaRPr lang="en-IN" dirty="0"/>
        </a:p>
      </dgm:t>
    </dgm:pt>
    <dgm:pt modelId="{1A3D6D12-43DB-4238-AF70-65A32F8DE144}" type="parTrans" cxnId="{9D85C041-1BE4-43BE-B188-79442E79AB5F}">
      <dgm:prSet/>
      <dgm:spPr/>
      <dgm:t>
        <a:bodyPr/>
        <a:lstStyle/>
        <a:p>
          <a:endParaRPr lang="en-IN"/>
        </a:p>
      </dgm:t>
    </dgm:pt>
    <dgm:pt modelId="{85D017CF-6ED1-4312-9BA5-68AB59529AC3}" type="sibTrans" cxnId="{9D85C041-1BE4-43BE-B188-79442E79AB5F}">
      <dgm:prSet/>
      <dgm:spPr/>
      <dgm:t>
        <a:bodyPr/>
        <a:lstStyle/>
        <a:p>
          <a:endParaRPr lang="en-IN"/>
        </a:p>
      </dgm:t>
    </dgm:pt>
    <dgm:pt modelId="{EBF13D56-769A-4C57-B1F7-2F18C73180BD}">
      <dgm:prSet phldrT="[Text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dirty="0"/>
            <a:t>It is associated with the AWS account</a:t>
          </a:r>
          <a:endParaRPr lang="en-IN" dirty="0"/>
        </a:p>
      </dgm:t>
    </dgm:pt>
    <dgm:pt modelId="{244AD7EC-7879-434F-B371-8EAFD2484668}" type="parTrans" cxnId="{05C548D9-4FBD-4A52-9A61-3C5D2936252B}">
      <dgm:prSet/>
      <dgm:spPr/>
      <dgm:t>
        <a:bodyPr/>
        <a:lstStyle/>
        <a:p>
          <a:endParaRPr lang="en-IN"/>
        </a:p>
      </dgm:t>
    </dgm:pt>
    <dgm:pt modelId="{02213433-807A-4E47-8FEC-B28A6A2436AD}" type="sibTrans" cxnId="{05C548D9-4FBD-4A52-9A61-3C5D2936252B}">
      <dgm:prSet/>
      <dgm:spPr/>
      <dgm:t>
        <a:bodyPr/>
        <a:lstStyle/>
        <a:p>
          <a:endParaRPr lang="en-IN"/>
        </a:p>
      </dgm:t>
    </dgm:pt>
    <dgm:pt modelId="{B0C27A9B-5214-46FE-8C82-B28AC09A4DDF}">
      <dgm:prSet phldrT="[Text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dirty="0"/>
            <a:t>Charges are applied while the same is done with Elastic IP</a:t>
          </a:r>
          <a:endParaRPr lang="en-IN" dirty="0"/>
        </a:p>
      </dgm:t>
    </dgm:pt>
    <dgm:pt modelId="{7A588EE4-42EA-478B-A485-A48BE8B8BAC5}" type="parTrans" cxnId="{0AD99680-7988-4A8E-BEC9-EAC01D5E2978}">
      <dgm:prSet/>
      <dgm:spPr/>
      <dgm:t>
        <a:bodyPr/>
        <a:lstStyle/>
        <a:p>
          <a:endParaRPr lang="en-IN"/>
        </a:p>
      </dgm:t>
    </dgm:pt>
    <dgm:pt modelId="{15131BCA-1DD1-4EB9-847F-FDE11CFCF2E2}" type="sibTrans" cxnId="{0AD99680-7988-4A8E-BEC9-EAC01D5E2978}">
      <dgm:prSet/>
      <dgm:spPr/>
      <dgm:t>
        <a:bodyPr/>
        <a:lstStyle/>
        <a:p>
          <a:endParaRPr lang="en-IN"/>
        </a:p>
      </dgm:t>
    </dgm:pt>
    <dgm:pt modelId="{746E2ECE-0CA1-484B-8DBB-CFF884B364E2}">
      <dgm:prSet phldrT="[Text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dirty="0"/>
            <a:t>Elastic IP is the same and static for every launch until you manually release it</a:t>
          </a:r>
          <a:endParaRPr lang="en-IN" dirty="0"/>
        </a:p>
      </dgm:t>
    </dgm:pt>
    <dgm:pt modelId="{CEDD01E8-3AB9-4AC2-BA77-CE524AD63961}" type="parTrans" cxnId="{3156A775-1AC2-4B5C-B8C3-1AA644B21A72}">
      <dgm:prSet/>
      <dgm:spPr/>
      <dgm:t>
        <a:bodyPr/>
        <a:lstStyle/>
        <a:p>
          <a:endParaRPr lang="en-IN"/>
        </a:p>
      </dgm:t>
    </dgm:pt>
    <dgm:pt modelId="{0892D291-C550-41B5-A5A9-F11FDEC6B9DD}" type="sibTrans" cxnId="{3156A775-1AC2-4B5C-B8C3-1AA644B21A72}">
      <dgm:prSet/>
      <dgm:spPr/>
      <dgm:t>
        <a:bodyPr/>
        <a:lstStyle/>
        <a:p>
          <a:endParaRPr lang="en-IN"/>
        </a:p>
      </dgm:t>
    </dgm:pt>
    <dgm:pt modelId="{55EB5088-ADE2-4B9C-AA5C-8EAA7784DEEB}" type="pres">
      <dgm:prSet presAssocID="{E0CD6772-6EFD-4453-A925-EC4C30013F71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CB3789-BE68-4B07-A7AF-825DE9B69EC8}" type="pres">
      <dgm:prSet presAssocID="{41214D80-705E-453B-91AF-F18507CD5EB0}" presName="compositeNode" presStyleCnt="0">
        <dgm:presLayoutVars>
          <dgm:bulletEnabled val="1"/>
        </dgm:presLayoutVars>
      </dgm:prSet>
      <dgm:spPr/>
    </dgm:pt>
    <dgm:pt modelId="{8D64BADB-F246-4B8A-B8B5-A3BA96B333D4}" type="pres">
      <dgm:prSet presAssocID="{41214D80-705E-453B-91AF-F18507CD5EB0}" presName="image" presStyleLbl="fgImgPlace1" presStyleIdx="0" presStyleCnt="2"/>
      <dgm:spPr>
        <a:solidFill>
          <a:schemeClr val="accent4">
            <a:lumMod val="20000"/>
            <a:lumOff val="80000"/>
          </a:schemeClr>
        </a:solidFill>
      </dgm:spPr>
    </dgm:pt>
    <dgm:pt modelId="{F2E26CA6-CE2F-4DAC-856D-B4B9F0D84D70}" type="pres">
      <dgm:prSet presAssocID="{41214D80-705E-453B-91AF-F18507CD5EB0}" presName="childNode" presStyleLbl="node1" presStyleIdx="0" presStyleCnt="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CC49A7D-C131-49C4-A8B0-81A85A3C3450}" type="pres">
      <dgm:prSet presAssocID="{41214D80-705E-453B-91AF-F18507CD5EB0}" presName="parentNode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4B01F-3C90-47B9-9FAD-EB0ADEAD8143}" type="pres">
      <dgm:prSet presAssocID="{4A91099B-6541-4A4C-A7D1-61A809F022E8}" presName="sibTrans" presStyleCnt="0"/>
      <dgm:spPr/>
    </dgm:pt>
    <dgm:pt modelId="{68A4137B-C986-4B0A-A230-2874A100E3AF}" type="pres">
      <dgm:prSet presAssocID="{B855253C-7BCA-4FCE-8303-94D42EC66264}" presName="compositeNode" presStyleCnt="0">
        <dgm:presLayoutVars>
          <dgm:bulletEnabled val="1"/>
        </dgm:presLayoutVars>
      </dgm:prSet>
      <dgm:spPr/>
    </dgm:pt>
    <dgm:pt modelId="{930BC0A0-372F-4E6E-ABB5-66AC1B369AAC}" type="pres">
      <dgm:prSet presAssocID="{B855253C-7BCA-4FCE-8303-94D42EC66264}" presName="image" presStyleLbl="fgImgPlace1" presStyleIdx="1" presStyleCnt="2"/>
      <dgm:spPr>
        <a:solidFill>
          <a:schemeClr val="accent3">
            <a:lumMod val="20000"/>
            <a:lumOff val="80000"/>
          </a:schemeClr>
        </a:solidFill>
      </dgm:spPr>
    </dgm:pt>
    <dgm:pt modelId="{D63DA1A0-3231-457E-9EBE-5D06F2DA9540}" type="pres">
      <dgm:prSet presAssocID="{B855253C-7BCA-4FCE-8303-94D42EC66264}" presName="childNode" presStyleLbl="node1" presStyleIdx="1" presStyleCnt="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ED0E000-F0E9-43CA-A68A-DDDB4142FF31}" type="pres">
      <dgm:prSet presAssocID="{B855253C-7BCA-4FCE-8303-94D42EC66264}" presName="parentNode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19B5B7-7363-43F5-AF5D-73F8FAD8A8FC}" srcId="{41214D80-705E-453B-91AF-F18507CD5EB0}" destId="{ADAB6CD5-CCF4-4D2A-B115-9B9EA7687705}" srcOrd="1" destOrd="0" parTransId="{63E27944-828E-4CD9-9E49-F30527C7C517}" sibTransId="{468C381D-16A0-450F-9035-7057D76E9196}"/>
    <dgm:cxn modelId="{07E628F9-A245-410E-8F02-2399BE50ED8E}" type="presOf" srcId="{ADAB6CD5-CCF4-4D2A-B115-9B9EA7687705}" destId="{F2E26CA6-CE2F-4DAC-856D-B4B9F0D84D70}" srcOrd="0" destOrd="1" presId="urn:microsoft.com/office/officeart/2005/8/layout/hList2"/>
    <dgm:cxn modelId="{9AE11B57-348C-4FF4-9BF8-88E377AA90F9}" type="presOf" srcId="{B855253C-7BCA-4FCE-8303-94D42EC66264}" destId="{1ED0E000-F0E9-43CA-A68A-DDDB4142FF31}" srcOrd="0" destOrd="0" presId="urn:microsoft.com/office/officeart/2005/8/layout/hList2"/>
    <dgm:cxn modelId="{46284ACF-FD42-46F2-B89D-380DC39D406B}" type="presOf" srcId="{E0CD6772-6EFD-4453-A925-EC4C30013F71}" destId="{55EB5088-ADE2-4B9C-AA5C-8EAA7784DEEB}" srcOrd="0" destOrd="0" presId="urn:microsoft.com/office/officeart/2005/8/layout/hList2"/>
    <dgm:cxn modelId="{05C548D9-4FBD-4A52-9A61-3C5D2936252B}" srcId="{B855253C-7BCA-4FCE-8303-94D42EC66264}" destId="{EBF13D56-769A-4C57-B1F7-2F18C73180BD}" srcOrd="0" destOrd="0" parTransId="{244AD7EC-7879-434F-B371-8EAFD2484668}" sibTransId="{02213433-807A-4E47-8FEC-B28A6A2436AD}"/>
    <dgm:cxn modelId="{6E90672D-7376-4EA0-B690-D3D6F9AAA865}" srcId="{E0CD6772-6EFD-4453-A925-EC4C30013F71}" destId="{41214D80-705E-453B-91AF-F18507CD5EB0}" srcOrd="0" destOrd="0" parTransId="{25BA1C67-72A1-4550-9089-BC63AA008BBF}" sibTransId="{4A91099B-6541-4A4C-A7D1-61A809F022E8}"/>
    <dgm:cxn modelId="{62779C9D-F0DC-455B-8420-D95BFB50CFBD}" type="presOf" srcId="{746E2ECE-0CA1-484B-8DBB-CFF884B364E2}" destId="{D63DA1A0-3231-457E-9EBE-5D06F2DA9540}" srcOrd="0" destOrd="2" presId="urn:microsoft.com/office/officeart/2005/8/layout/hList2"/>
    <dgm:cxn modelId="{961BA0DB-5DC9-426E-9665-D9D47E570D92}" srcId="{41214D80-705E-453B-91AF-F18507CD5EB0}" destId="{2EDD8994-A89F-400B-BED4-C6D1D5558481}" srcOrd="2" destOrd="0" parTransId="{ABE72682-93B1-4BF8-B869-FF489E711E73}" sibTransId="{4A2154E9-9D51-4478-BA1C-006E31A3335D}"/>
    <dgm:cxn modelId="{EC530E07-90CB-433C-8DB2-FD2E572AB7D0}" type="presOf" srcId="{2EDD8994-A89F-400B-BED4-C6D1D5558481}" destId="{F2E26CA6-CE2F-4DAC-856D-B4B9F0D84D70}" srcOrd="0" destOrd="2" presId="urn:microsoft.com/office/officeart/2005/8/layout/hList2"/>
    <dgm:cxn modelId="{0AD99680-7988-4A8E-BEC9-EAC01D5E2978}" srcId="{B855253C-7BCA-4FCE-8303-94D42EC66264}" destId="{B0C27A9B-5214-46FE-8C82-B28AC09A4DDF}" srcOrd="1" destOrd="0" parTransId="{7A588EE4-42EA-478B-A485-A48BE8B8BAC5}" sibTransId="{15131BCA-1DD1-4EB9-847F-FDE11CFCF2E2}"/>
    <dgm:cxn modelId="{1A525296-BC12-4CDE-9C9E-40B6CD4C5053}" type="presOf" srcId="{41214D80-705E-453B-91AF-F18507CD5EB0}" destId="{8CC49A7D-C131-49C4-A8B0-81A85A3C3450}" srcOrd="0" destOrd="0" presId="urn:microsoft.com/office/officeart/2005/8/layout/hList2"/>
    <dgm:cxn modelId="{7D4AF791-33BA-43DF-A15F-DC0B872B794D}" srcId="{41214D80-705E-453B-91AF-F18507CD5EB0}" destId="{A039B975-2EFD-4BCB-921A-FCBC8B56AC14}" srcOrd="0" destOrd="0" parTransId="{BC7D2A84-3F53-4F17-A4FB-A68CE7173C07}" sibTransId="{1408E089-CA3F-4B60-A197-7AC0CD1B13F9}"/>
    <dgm:cxn modelId="{AE82E442-7C25-437C-86A0-8A48954C8E8A}" type="presOf" srcId="{EBF13D56-769A-4C57-B1F7-2F18C73180BD}" destId="{D63DA1A0-3231-457E-9EBE-5D06F2DA9540}" srcOrd="0" destOrd="0" presId="urn:microsoft.com/office/officeart/2005/8/layout/hList2"/>
    <dgm:cxn modelId="{9D85C041-1BE4-43BE-B188-79442E79AB5F}" srcId="{E0CD6772-6EFD-4453-A925-EC4C30013F71}" destId="{B855253C-7BCA-4FCE-8303-94D42EC66264}" srcOrd="1" destOrd="0" parTransId="{1A3D6D12-43DB-4238-AF70-65A32F8DE144}" sibTransId="{85D017CF-6ED1-4312-9BA5-68AB59529AC3}"/>
    <dgm:cxn modelId="{3156A775-1AC2-4B5C-B8C3-1AA644B21A72}" srcId="{B855253C-7BCA-4FCE-8303-94D42EC66264}" destId="{746E2ECE-0CA1-484B-8DBB-CFF884B364E2}" srcOrd="2" destOrd="0" parTransId="{CEDD01E8-3AB9-4AC2-BA77-CE524AD63961}" sibTransId="{0892D291-C550-41B5-A5A9-F11FDEC6B9DD}"/>
    <dgm:cxn modelId="{56CDE0B4-E7AE-49FE-92F9-C2F4656DF604}" type="presOf" srcId="{A039B975-2EFD-4BCB-921A-FCBC8B56AC14}" destId="{F2E26CA6-CE2F-4DAC-856D-B4B9F0D84D70}" srcOrd="0" destOrd="0" presId="urn:microsoft.com/office/officeart/2005/8/layout/hList2"/>
    <dgm:cxn modelId="{C9CC4D26-A77A-44AE-B752-D6F3A59F40B3}" type="presOf" srcId="{B0C27A9B-5214-46FE-8C82-B28AC09A4DDF}" destId="{D63DA1A0-3231-457E-9EBE-5D06F2DA9540}" srcOrd="0" destOrd="1" presId="urn:microsoft.com/office/officeart/2005/8/layout/hList2"/>
    <dgm:cxn modelId="{F57CD307-20DC-4F90-B8E6-DB9A83EC6B54}" type="presParOf" srcId="{55EB5088-ADE2-4B9C-AA5C-8EAA7784DEEB}" destId="{CFCB3789-BE68-4B07-A7AF-825DE9B69EC8}" srcOrd="0" destOrd="0" presId="urn:microsoft.com/office/officeart/2005/8/layout/hList2"/>
    <dgm:cxn modelId="{017EEA8F-23F0-4177-B7AA-089CF585A837}" type="presParOf" srcId="{CFCB3789-BE68-4B07-A7AF-825DE9B69EC8}" destId="{8D64BADB-F246-4B8A-B8B5-A3BA96B333D4}" srcOrd="0" destOrd="0" presId="urn:microsoft.com/office/officeart/2005/8/layout/hList2"/>
    <dgm:cxn modelId="{534D4EFF-49F3-41E4-8B5E-CADC7B2F2766}" type="presParOf" srcId="{CFCB3789-BE68-4B07-A7AF-825DE9B69EC8}" destId="{F2E26CA6-CE2F-4DAC-856D-B4B9F0D84D70}" srcOrd="1" destOrd="0" presId="urn:microsoft.com/office/officeart/2005/8/layout/hList2"/>
    <dgm:cxn modelId="{42FB2277-13D7-428A-ACB8-D4BC0712264F}" type="presParOf" srcId="{CFCB3789-BE68-4B07-A7AF-825DE9B69EC8}" destId="{8CC49A7D-C131-49C4-A8B0-81A85A3C3450}" srcOrd="2" destOrd="0" presId="urn:microsoft.com/office/officeart/2005/8/layout/hList2"/>
    <dgm:cxn modelId="{620269B2-79C3-4204-A621-7A1022CA404C}" type="presParOf" srcId="{55EB5088-ADE2-4B9C-AA5C-8EAA7784DEEB}" destId="{6134B01F-3C90-47B9-9FAD-EB0ADEAD8143}" srcOrd="1" destOrd="0" presId="urn:microsoft.com/office/officeart/2005/8/layout/hList2"/>
    <dgm:cxn modelId="{51432C78-4A05-4CFE-BEC7-F45B17E2FF26}" type="presParOf" srcId="{55EB5088-ADE2-4B9C-AA5C-8EAA7784DEEB}" destId="{68A4137B-C986-4B0A-A230-2874A100E3AF}" srcOrd="2" destOrd="0" presId="urn:microsoft.com/office/officeart/2005/8/layout/hList2"/>
    <dgm:cxn modelId="{EA671A20-866C-4F40-8D84-CE92ABCF5683}" type="presParOf" srcId="{68A4137B-C986-4B0A-A230-2874A100E3AF}" destId="{930BC0A0-372F-4E6E-ABB5-66AC1B369AAC}" srcOrd="0" destOrd="0" presId="urn:microsoft.com/office/officeart/2005/8/layout/hList2"/>
    <dgm:cxn modelId="{BB16F5B9-8C49-44F0-83E7-B348A1545E4A}" type="presParOf" srcId="{68A4137B-C986-4B0A-A230-2874A100E3AF}" destId="{D63DA1A0-3231-457E-9EBE-5D06F2DA9540}" srcOrd="1" destOrd="0" presId="urn:microsoft.com/office/officeart/2005/8/layout/hList2"/>
    <dgm:cxn modelId="{AF279E44-49B8-4A5D-9D55-48D881B64B63}" type="presParOf" srcId="{68A4137B-C986-4B0A-A230-2874A100E3AF}" destId="{1ED0E000-F0E9-43CA-A68A-DDDB4142FF31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1DF76D-7137-40F7-9565-66F780BFDA5B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CC82548-7C9C-4F8D-A362-C8EAD4FA2FE6}">
      <dgm:prSet phldrT="[Text]" custT="1"/>
      <dgm:spPr>
        <a:ln>
          <a:noFill/>
        </a:ln>
      </dgm:spPr>
      <dgm:t>
        <a:bodyPr/>
        <a:lstStyle/>
        <a:p>
          <a:r>
            <a:rPr lang="en-US" sz="1100">
              <a:latin typeface="Raleway"/>
              <a:cs typeface="Chalkboard SE Regular"/>
            </a:rPr>
            <a:t>GP2 – General Purpose SSD. </a:t>
          </a:r>
          <a:endParaRPr lang="en-IN" sz="1100">
            <a:latin typeface="Raleway"/>
          </a:endParaRPr>
        </a:p>
      </dgm:t>
    </dgm:pt>
    <dgm:pt modelId="{0F8B21C9-DF1D-4AED-BF60-B4378978BD2D}" type="parTrans" cxnId="{4534D8CA-7E27-47AE-90AE-6B381D0B6A3C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4629428E-DC18-4EAE-B8F5-7C94CAD740A2}" type="sibTrans" cxnId="{4534D8CA-7E27-47AE-90AE-6B381D0B6A3C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C52D7FC5-064E-4A21-B5EB-D717AEA5C08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000" dirty="0">
              <a:latin typeface="Raleway"/>
              <a:cs typeface="Chalkboard SE Regular"/>
            </a:rPr>
            <a:t>Baseline performance is 3 IOPS/GB with a min of 100 IOPS and max of 10000 IOPS.</a:t>
          </a:r>
        </a:p>
      </dgm:t>
    </dgm:pt>
    <dgm:pt modelId="{D93F4A67-5D0F-4FB0-9859-0383637E3903}" type="parTrans" cxnId="{316C26D2-8C23-4A81-8AA0-522CEEB5458E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B8363D60-1949-46A9-946A-6EE084D81696}" type="sibTrans" cxnId="{316C26D2-8C23-4A81-8AA0-522CEEB5458E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82B628D6-CBD5-4925-A49E-77CDA3C4176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000">
              <a:latin typeface="Raleway"/>
              <a:cs typeface="Chalkboard SE Regular"/>
            </a:rPr>
            <a:t>Max burst performance 3000 IOPS.</a:t>
          </a:r>
          <a:endParaRPr lang="en-US" sz="1000" dirty="0">
            <a:latin typeface="Raleway"/>
            <a:cs typeface="Chalkboard SE Regular"/>
          </a:endParaRPr>
        </a:p>
      </dgm:t>
    </dgm:pt>
    <dgm:pt modelId="{2503EBAE-1AE4-4AE0-BCCB-8BDABFEE613C}" type="parTrans" cxnId="{F6BC7C61-8930-4BF0-BB69-C7AF58B62E38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140EC317-1584-4A96-8D2B-4278298EF650}" type="sibTrans" cxnId="{F6BC7C61-8930-4BF0-BB69-C7AF58B62E38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4EA76DA6-4070-40B0-B072-416C279AE60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000">
              <a:latin typeface="Raleway"/>
              <a:cs typeface="Chalkboard SE Regular"/>
            </a:rPr>
            <a:t>Max throughput per volume 160 MB/s (16 KB IO size).</a:t>
          </a:r>
          <a:endParaRPr lang="en-US" sz="1000" dirty="0">
            <a:latin typeface="Raleway"/>
            <a:cs typeface="Chalkboard SE Regular"/>
          </a:endParaRPr>
        </a:p>
      </dgm:t>
    </dgm:pt>
    <dgm:pt modelId="{E081793C-51A1-4AF7-B7E0-7FA4BB32713B}" type="parTrans" cxnId="{4FF0C325-9182-4C7D-AB65-A5A71BBF7ED9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D45AE84A-7538-4B8F-BE26-A25DA1F75B6E}" type="sibTrans" cxnId="{4FF0C325-9182-4C7D-AB65-A5A71BBF7ED9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7407611E-7081-47DE-8842-258F98273A5A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100">
              <a:latin typeface="Raleway"/>
              <a:cs typeface="Chalkboard SE Regular"/>
            </a:rPr>
            <a:t>IO1 – Provisioned SSD. </a:t>
          </a:r>
          <a:endParaRPr lang="en-US" sz="1100" dirty="0">
            <a:latin typeface="Raleway"/>
            <a:cs typeface="Chalkboard SE Regular"/>
          </a:endParaRPr>
        </a:p>
      </dgm:t>
    </dgm:pt>
    <dgm:pt modelId="{C6F8B25F-8500-443B-9666-3D4861AFBE38}" type="parTrans" cxnId="{B6493F35-9256-4EC0-AF65-3079E1EB7A06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9932469A-D926-46AF-89B5-B2EC10DC3C3E}" type="sibTrans" cxnId="{B6493F35-9256-4EC0-AF65-3079E1EB7A06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7C70A3FA-D8FD-4D5D-BF2B-717434F18932}">
      <dgm:prSet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sz="1000">
              <a:latin typeface="Raleway"/>
              <a:cs typeface="Chalkboard SE Regular"/>
            </a:rPr>
            <a:t>From 100 to 32000 IOPS can be provisioned.</a:t>
          </a:r>
          <a:endParaRPr lang="en-US" sz="1000" dirty="0">
            <a:latin typeface="Raleway"/>
            <a:cs typeface="Chalkboard SE Regular"/>
          </a:endParaRPr>
        </a:p>
      </dgm:t>
    </dgm:pt>
    <dgm:pt modelId="{211A22D0-1F52-4CB6-8EDF-FC91B069FF59}" type="parTrans" cxnId="{116F04A4-C214-4B7B-93ED-BD8C18F127A8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861EAB93-396A-4924-8DBB-CCE1A9221485}" type="sibTrans" cxnId="{116F04A4-C214-4B7B-93ED-BD8C18F127A8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4026B917-904A-4BE1-B088-44001D5FF40F}">
      <dgm:prSet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sz="1000">
              <a:latin typeface="Raleway"/>
              <a:cs typeface="Chalkboard SE Regular"/>
            </a:rPr>
            <a:t>Max throughput per volume 500 MB/s.</a:t>
          </a:r>
          <a:endParaRPr lang="en-US" sz="1000" dirty="0">
            <a:latin typeface="Raleway"/>
            <a:cs typeface="Chalkboard SE Regular"/>
          </a:endParaRPr>
        </a:p>
      </dgm:t>
    </dgm:pt>
    <dgm:pt modelId="{5C7F83FB-BB2B-4E45-91DA-E095C453CDF9}" type="parTrans" cxnId="{FAB410CA-D040-428B-BF09-10AEA8814501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5F69EC88-FAFA-42C9-B491-07AC745FA21A}" type="sibTrans" cxnId="{FAB410CA-D040-428B-BF09-10AEA8814501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7EB03629-5799-4766-8C62-04009313B6AE}">
      <dgm:prSet custT="1"/>
      <dgm:spPr>
        <a:ln>
          <a:noFill/>
        </a:ln>
      </dgm:spPr>
      <dgm:t>
        <a:bodyPr/>
        <a:lstStyle/>
        <a:p>
          <a:r>
            <a:rPr lang="en-US" sz="1100" dirty="0">
              <a:latin typeface="Raleway"/>
              <a:cs typeface="Chalkboard SE Regular"/>
            </a:rPr>
            <a:t>ST1 – Throughput optimized HDD.</a:t>
          </a:r>
        </a:p>
      </dgm:t>
    </dgm:pt>
    <dgm:pt modelId="{D9214783-0D0D-4189-B9D8-B1CC9E63C375}" type="parTrans" cxnId="{05A5B2A1-04BA-497E-A8C3-618F4B086765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6CA52AB4-8C9A-4184-8E09-7A7C5EB91917}" type="sibTrans" cxnId="{05A5B2A1-04BA-497E-A8C3-618F4B086765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3626FAD0-4BA7-445F-836D-3F76563BE6F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000">
              <a:latin typeface="Raleway"/>
              <a:cs typeface="Chalkboard SE Regular"/>
            </a:rPr>
            <a:t>Baseline Performance is 40 MB/s per TB with a max of 500 MB/s per volume.</a:t>
          </a:r>
          <a:endParaRPr lang="en-US" sz="1000" dirty="0">
            <a:latin typeface="Raleway"/>
            <a:cs typeface="Chalkboard SE Regular"/>
          </a:endParaRPr>
        </a:p>
      </dgm:t>
    </dgm:pt>
    <dgm:pt modelId="{F8ADD2D2-35D2-47A3-BA77-4AC84DF7D764}" type="parTrans" cxnId="{EFF944F7-0F70-4231-820F-0C08DD1D39F3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BB65E69E-86D9-44DB-BF6D-03448D122640}" type="sibTrans" cxnId="{EFF944F7-0F70-4231-820F-0C08DD1D39F3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E0CDCB20-F671-47DB-BE28-F26EA39E6C9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000">
              <a:latin typeface="Raleway"/>
              <a:cs typeface="Chalkboard SE Regular"/>
            </a:rPr>
            <a:t>Burst performance 250 MB/s per TB with a max of 500 MB/s per volume.</a:t>
          </a:r>
          <a:endParaRPr lang="en-US" sz="1000" dirty="0">
            <a:latin typeface="Raleway"/>
            <a:cs typeface="Chalkboard SE Regular"/>
          </a:endParaRPr>
        </a:p>
      </dgm:t>
    </dgm:pt>
    <dgm:pt modelId="{5AC19380-CC82-472B-9F2E-BBBE40DED086}" type="parTrans" cxnId="{BC1C1497-EDD4-439B-96CF-AA4423F0AB36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C5BB9BC2-1BD3-4F25-A3B0-14F30A385CB6}" type="sibTrans" cxnId="{BC1C1497-EDD4-439B-96CF-AA4423F0AB36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34CA8EA6-90BC-4B29-931A-1FE0E68B0A60}">
      <dgm:prSet custT="1"/>
      <dgm:spPr>
        <a:ln>
          <a:noFill/>
        </a:ln>
      </dgm:spPr>
      <dgm:t>
        <a:bodyPr/>
        <a:lstStyle/>
        <a:p>
          <a:r>
            <a:rPr lang="en-US" sz="1100" dirty="0">
              <a:latin typeface="Raleway"/>
              <a:cs typeface="Chalkboard SE Regular"/>
            </a:rPr>
            <a:t>SC1 – Cold Storage HDD</a:t>
          </a:r>
        </a:p>
      </dgm:t>
    </dgm:pt>
    <dgm:pt modelId="{49C79746-4A76-4A3D-9B34-9CBBC9DB0165}" type="parTrans" cxnId="{DCE5D2D9-9630-4AD4-BE82-681B9F299B31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79CE9DFB-510F-46FF-BFA1-8613A4DE2320}" type="sibTrans" cxnId="{DCE5D2D9-9630-4AD4-BE82-681B9F299B31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23E9FF04-6900-49CA-A592-330F32E65E1B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000">
              <a:latin typeface="Raleway"/>
              <a:cs typeface="Chalkboard SE Regular"/>
            </a:rPr>
            <a:t>Baseline performance 12 MB/s per TB with a max of 192 MB/s per volume.</a:t>
          </a:r>
          <a:endParaRPr lang="en-US" sz="1000" dirty="0">
            <a:latin typeface="Raleway"/>
            <a:cs typeface="Chalkboard SE Regular"/>
          </a:endParaRPr>
        </a:p>
      </dgm:t>
    </dgm:pt>
    <dgm:pt modelId="{53CF8B83-F506-4997-B260-9CA645172297}" type="parTrans" cxnId="{020C6066-A911-416F-AAD7-AA2C5B13BA6A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644CBECE-BC39-4725-BE50-50638A409706}" type="sibTrans" cxnId="{020C6066-A911-416F-AAD7-AA2C5B13BA6A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1E66CDC8-41D1-4F77-9CB4-9605C733447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000">
              <a:latin typeface="Raleway"/>
              <a:cs typeface="Chalkboard SE Regular"/>
            </a:rPr>
            <a:t>Burst performance 80 MB/s per TB with a max of 250 MB/s per volume.</a:t>
          </a:r>
          <a:endParaRPr lang="en-US" sz="1000" dirty="0">
            <a:latin typeface="Raleway"/>
            <a:cs typeface="Chalkboard SE Regular"/>
          </a:endParaRPr>
        </a:p>
      </dgm:t>
    </dgm:pt>
    <dgm:pt modelId="{E6736F56-0F5E-448D-8002-7B1AB67C16B6}" type="parTrans" cxnId="{A486D0FF-868E-4CF0-8B36-DEDA88954A4E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9132AE42-0CBA-49BC-A891-3DFF1D2C4140}" type="sibTrans" cxnId="{A486D0FF-868E-4CF0-8B36-DEDA88954A4E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34F8A949-9740-4B87-BD90-107691EC846D}" type="pres">
      <dgm:prSet presAssocID="{EC1DF76D-7137-40F7-9565-66F780BFDA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D5C42E-8F2E-445D-9C5D-E0F3CB98BEDC}" type="pres">
      <dgm:prSet presAssocID="{7CC82548-7C9C-4F8D-A362-C8EAD4FA2FE6}" presName="composite" presStyleCnt="0"/>
      <dgm:spPr/>
    </dgm:pt>
    <dgm:pt modelId="{BF883F89-7543-4095-8A8D-CCD47BD29E10}" type="pres">
      <dgm:prSet presAssocID="{7CC82548-7C9C-4F8D-A362-C8EAD4FA2FE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39261-BCEA-47AA-BD60-1F1AED2B6B2B}" type="pres">
      <dgm:prSet presAssocID="{7CC82548-7C9C-4F8D-A362-C8EAD4FA2FE6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F416C-3DF5-4B88-B138-EE9367CA8C2D}" type="pres">
      <dgm:prSet presAssocID="{4629428E-DC18-4EAE-B8F5-7C94CAD740A2}" presName="space" presStyleCnt="0"/>
      <dgm:spPr/>
    </dgm:pt>
    <dgm:pt modelId="{71A70420-E54C-4D78-8D12-C5203250C9FB}" type="pres">
      <dgm:prSet presAssocID="{7407611E-7081-47DE-8842-258F98273A5A}" presName="composite" presStyleCnt="0"/>
      <dgm:spPr/>
    </dgm:pt>
    <dgm:pt modelId="{2B7C137E-C450-4151-9D12-88CEBE8EB54D}" type="pres">
      <dgm:prSet presAssocID="{7407611E-7081-47DE-8842-258F98273A5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41DDA-DCDE-4419-8D4A-036AF6AA084E}" type="pres">
      <dgm:prSet presAssocID="{7407611E-7081-47DE-8842-258F98273A5A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FC0F0-DC64-43B8-8442-EAF5A5360DBB}" type="pres">
      <dgm:prSet presAssocID="{9932469A-D926-46AF-89B5-B2EC10DC3C3E}" presName="space" presStyleCnt="0"/>
      <dgm:spPr/>
    </dgm:pt>
    <dgm:pt modelId="{F0BC1EBB-E53D-40B4-AFC5-5755FE4E686E}" type="pres">
      <dgm:prSet presAssocID="{7EB03629-5799-4766-8C62-04009313B6AE}" presName="composite" presStyleCnt="0"/>
      <dgm:spPr/>
    </dgm:pt>
    <dgm:pt modelId="{7FF54577-8F9A-4AFF-AB80-FDD851DD9411}" type="pres">
      <dgm:prSet presAssocID="{7EB03629-5799-4766-8C62-04009313B6A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4C51D-DA4B-46B0-B17E-824A1DA4EB93}" type="pres">
      <dgm:prSet presAssocID="{7EB03629-5799-4766-8C62-04009313B6AE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0E380-B9D8-4A3F-8B10-18ACDA13B7DB}" type="pres">
      <dgm:prSet presAssocID="{6CA52AB4-8C9A-4184-8E09-7A7C5EB91917}" presName="space" presStyleCnt="0"/>
      <dgm:spPr/>
    </dgm:pt>
    <dgm:pt modelId="{3398455E-EACF-4407-B264-628102520FF0}" type="pres">
      <dgm:prSet presAssocID="{34CA8EA6-90BC-4B29-931A-1FE0E68B0A60}" presName="composite" presStyleCnt="0"/>
      <dgm:spPr/>
    </dgm:pt>
    <dgm:pt modelId="{6D54144B-1B19-44A7-BB01-BC46EE287262}" type="pres">
      <dgm:prSet presAssocID="{34CA8EA6-90BC-4B29-931A-1FE0E68B0A6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B7791-0C84-4122-85FB-816A1A39C557}" type="pres">
      <dgm:prSet presAssocID="{34CA8EA6-90BC-4B29-931A-1FE0E68B0A6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1C1497-EDD4-439B-96CF-AA4423F0AB36}" srcId="{7EB03629-5799-4766-8C62-04009313B6AE}" destId="{E0CDCB20-F671-47DB-BE28-F26EA39E6C97}" srcOrd="1" destOrd="0" parTransId="{5AC19380-CC82-472B-9F2E-BBBE40DED086}" sibTransId="{C5BB9BC2-1BD3-4F25-A3B0-14F30A385CB6}"/>
    <dgm:cxn modelId="{9269681F-5138-4B85-8D5C-BD199D2EB383}" type="presOf" srcId="{7407611E-7081-47DE-8842-258F98273A5A}" destId="{2B7C137E-C450-4151-9D12-88CEBE8EB54D}" srcOrd="0" destOrd="0" presId="urn:microsoft.com/office/officeart/2005/8/layout/hList1"/>
    <dgm:cxn modelId="{05A5B2A1-04BA-497E-A8C3-618F4B086765}" srcId="{EC1DF76D-7137-40F7-9565-66F780BFDA5B}" destId="{7EB03629-5799-4766-8C62-04009313B6AE}" srcOrd="2" destOrd="0" parTransId="{D9214783-0D0D-4189-B9D8-B1CC9E63C375}" sibTransId="{6CA52AB4-8C9A-4184-8E09-7A7C5EB91917}"/>
    <dgm:cxn modelId="{E2D8A686-EA83-413A-914B-3B23E2A0AD2E}" type="presOf" srcId="{4EA76DA6-4070-40B0-B072-416C279AE604}" destId="{3F239261-BCEA-47AA-BD60-1F1AED2B6B2B}" srcOrd="0" destOrd="2" presId="urn:microsoft.com/office/officeart/2005/8/layout/hList1"/>
    <dgm:cxn modelId="{A486D0FF-868E-4CF0-8B36-DEDA88954A4E}" srcId="{34CA8EA6-90BC-4B29-931A-1FE0E68B0A60}" destId="{1E66CDC8-41D1-4F77-9CB4-9605C7334474}" srcOrd="1" destOrd="0" parTransId="{E6736F56-0F5E-448D-8002-7B1AB67C16B6}" sibTransId="{9132AE42-0CBA-49BC-A891-3DFF1D2C4140}"/>
    <dgm:cxn modelId="{B04875B3-0137-4ADC-B076-757D9B8D9887}" type="presOf" srcId="{34CA8EA6-90BC-4B29-931A-1FE0E68B0A60}" destId="{6D54144B-1B19-44A7-BB01-BC46EE287262}" srcOrd="0" destOrd="0" presId="urn:microsoft.com/office/officeart/2005/8/layout/hList1"/>
    <dgm:cxn modelId="{40CE1BCC-433F-4B05-A320-E9FDD93D66E2}" type="presOf" srcId="{E0CDCB20-F671-47DB-BE28-F26EA39E6C97}" destId="{4514C51D-DA4B-46B0-B17E-824A1DA4EB93}" srcOrd="0" destOrd="1" presId="urn:microsoft.com/office/officeart/2005/8/layout/hList1"/>
    <dgm:cxn modelId="{4534D8CA-7E27-47AE-90AE-6B381D0B6A3C}" srcId="{EC1DF76D-7137-40F7-9565-66F780BFDA5B}" destId="{7CC82548-7C9C-4F8D-A362-C8EAD4FA2FE6}" srcOrd="0" destOrd="0" parTransId="{0F8B21C9-DF1D-4AED-BF60-B4378978BD2D}" sibTransId="{4629428E-DC18-4EAE-B8F5-7C94CAD740A2}"/>
    <dgm:cxn modelId="{47F04250-02F1-47BB-BD47-EBBAB2857394}" type="presOf" srcId="{82B628D6-CBD5-4925-A49E-77CDA3C4176E}" destId="{3F239261-BCEA-47AA-BD60-1F1AED2B6B2B}" srcOrd="0" destOrd="1" presId="urn:microsoft.com/office/officeart/2005/8/layout/hList1"/>
    <dgm:cxn modelId="{4FF0C325-9182-4C7D-AB65-A5A71BBF7ED9}" srcId="{7CC82548-7C9C-4F8D-A362-C8EAD4FA2FE6}" destId="{4EA76DA6-4070-40B0-B072-416C279AE604}" srcOrd="2" destOrd="0" parTransId="{E081793C-51A1-4AF7-B7E0-7FA4BB32713B}" sibTransId="{D45AE84A-7538-4B8F-BE26-A25DA1F75B6E}"/>
    <dgm:cxn modelId="{116F04A4-C214-4B7B-93ED-BD8C18F127A8}" srcId="{7407611E-7081-47DE-8842-258F98273A5A}" destId="{7C70A3FA-D8FD-4D5D-BF2B-717434F18932}" srcOrd="0" destOrd="0" parTransId="{211A22D0-1F52-4CB6-8EDF-FC91B069FF59}" sibTransId="{861EAB93-396A-4924-8DBB-CCE1A9221485}"/>
    <dgm:cxn modelId="{FAB410CA-D040-428B-BF09-10AEA8814501}" srcId="{7407611E-7081-47DE-8842-258F98273A5A}" destId="{4026B917-904A-4BE1-B088-44001D5FF40F}" srcOrd="1" destOrd="0" parTransId="{5C7F83FB-BB2B-4E45-91DA-E095C453CDF9}" sibTransId="{5F69EC88-FAFA-42C9-B491-07AC745FA21A}"/>
    <dgm:cxn modelId="{F6BC7C61-8930-4BF0-BB69-C7AF58B62E38}" srcId="{7CC82548-7C9C-4F8D-A362-C8EAD4FA2FE6}" destId="{82B628D6-CBD5-4925-A49E-77CDA3C4176E}" srcOrd="1" destOrd="0" parTransId="{2503EBAE-1AE4-4AE0-BCCB-8BDABFEE613C}" sibTransId="{140EC317-1584-4A96-8D2B-4278298EF650}"/>
    <dgm:cxn modelId="{19456D90-9990-4BE6-A7AE-18FC68C42CB4}" type="presOf" srcId="{23E9FF04-6900-49CA-A592-330F32E65E1B}" destId="{F78B7791-0C84-4122-85FB-816A1A39C557}" srcOrd="0" destOrd="0" presId="urn:microsoft.com/office/officeart/2005/8/layout/hList1"/>
    <dgm:cxn modelId="{EFF944F7-0F70-4231-820F-0C08DD1D39F3}" srcId="{7EB03629-5799-4766-8C62-04009313B6AE}" destId="{3626FAD0-4BA7-445F-836D-3F76563BE6FA}" srcOrd="0" destOrd="0" parTransId="{F8ADD2D2-35D2-47A3-BA77-4AC84DF7D764}" sibTransId="{BB65E69E-86D9-44DB-BF6D-03448D122640}"/>
    <dgm:cxn modelId="{07611778-F0EC-48AF-9BA9-A65692968FCA}" type="presOf" srcId="{1E66CDC8-41D1-4F77-9CB4-9605C7334474}" destId="{F78B7791-0C84-4122-85FB-816A1A39C557}" srcOrd="0" destOrd="1" presId="urn:microsoft.com/office/officeart/2005/8/layout/hList1"/>
    <dgm:cxn modelId="{62ECCDA3-1A17-4460-A761-98D4E8046C76}" type="presOf" srcId="{7EB03629-5799-4766-8C62-04009313B6AE}" destId="{7FF54577-8F9A-4AFF-AB80-FDD851DD9411}" srcOrd="0" destOrd="0" presId="urn:microsoft.com/office/officeart/2005/8/layout/hList1"/>
    <dgm:cxn modelId="{7445D613-7ED0-4E01-9846-F8D0BCFDABD2}" type="presOf" srcId="{3626FAD0-4BA7-445F-836D-3F76563BE6FA}" destId="{4514C51D-DA4B-46B0-B17E-824A1DA4EB93}" srcOrd="0" destOrd="0" presId="urn:microsoft.com/office/officeart/2005/8/layout/hList1"/>
    <dgm:cxn modelId="{316C26D2-8C23-4A81-8AA0-522CEEB5458E}" srcId="{7CC82548-7C9C-4F8D-A362-C8EAD4FA2FE6}" destId="{C52D7FC5-064E-4A21-B5EB-D717AEA5C080}" srcOrd="0" destOrd="0" parTransId="{D93F4A67-5D0F-4FB0-9859-0383637E3903}" sibTransId="{B8363D60-1949-46A9-946A-6EE084D81696}"/>
    <dgm:cxn modelId="{DCE5D2D9-9630-4AD4-BE82-681B9F299B31}" srcId="{EC1DF76D-7137-40F7-9565-66F780BFDA5B}" destId="{34CA8EA6-90BC-4B29-931A-1FE0E68B0A60}" srcOrd="3" destOrd="0" parTransId="{49C79746-4A76-4A3D-9B34-9CBBC9DB0165}" sibTransId="{79CE9DFB-510F-46FF-BFA1-8613A4DE2320}"/>
    <dgm:cxn modelId="{B6493F35-9256-4EC0-AF65-3079E1EB7A06}" srcId="{EC1DF76D-7137-40F7-9565-66F780BFDA5B}" destId="{7407611E-7081-47DE-8842-258F98273A5A}" srcOrd="1" destOrd="0" parTransId="{C6F8B25F-8500-443B-9666-3D4861AFBE38}" sibTransId="{9932469A-D926-46AF-89B5-B2EC10DC3C3E}"/>
    <dgm:cxn modelId="{020C6066-A911-416F-AAD7-AA2C5B13BA6A}" srcId="{34CA8EA6-90BC-4B29-931A-1FE0E68B0A60}" destId="{23E9FF04-6900-49CA-A592-330F32E65E1B}" srcOrd="0" destOrd="0" parTransId="{53CF8B83-F506-4997-B260-9CA645172297}" sibTransId="{644CBECE-BC39-4725-BE50-50638A409706}"/>
    <dgm:cxn modelId="{A1C1AEC2-4D8C-4A10-B831-A73C4A1F3980}" type="presOf" srcId="{7CC82548-7C9C-4F8D-A362-C8EAD4FA2FE6}" destId="{BF883F89-7543-4095-8A8D-CCD47BD29E10}" srcOrd="0" destOrd="0" presId="urn:microsoft.com/office/officeart/2005/8/layout/hList1"/>
    <dgm:cxn modelId="{F1643383-8DD3-4A85-99CB-641408FDFC8A}" type="presOf" srcId="{C52D7FC5-064E-4A21-B5EB-D717AEA5C080}" destId="{3F239261-BCEA-47AA-BD60-1F1AED2B6B2B}" srcOrd="0" destOrd="0" presId="urn:microsoft.com/office/officeart/2005/8/layout/hList1"/>
    <dgm:cxn modelId="{059518D0-C108-4C50-A097-07A7EEBE2E6C}" type="presOf" srcId="{4026B917-904A-4BE1-B088-44001D5FF40F}" destId="{98441DDA-DCDE-4419-8D4A-036AF6AA084E}" srcOrd="0" destOrd="1" presId="urn:microsoft.com/office/officeart/2005/8/layout/hList1"/>
    <dgm:cxn modelId="{A90B239F-C933-4A3F-B579-78ECCF6C69C0}" type="presOf" srcId="{EC1DF76D-7137-40F7-9565-66F780BFDA5B}" destId="{34F8A949-9740-4B87-BD90-107691EC846D}" srcOrd="0" destOrd="0" presId="urn:microsoft.com/office/officeart/2005/8/layout/hList1"/>
    <dgm:cxn modelId="{832C630B-A329-40D8-B03E-EA16EDEC5F06}" type="presOf" srcId="{7C70A3FA-D8FD-4D5D-BF2B-717434F18932}" destId="{98441DDA-DCDE-4419-8D4A-036AF6AA084E}" srcOrd="0" destOrd="0" presId="urn:microsoft.com/office/officeart/2005/8/layout/hList1"/>
    <dgm:cxn modelId="{8DCFB527-0DDD-468A-9F86-91CB38855EFE}" type="presParOf" srcId="{34F8A949-9740-4B87-BD90-107691EC846D}" destId="{A5D5C42E-8F2E-445D-9C5D-E0F3CB98BEDC}" srcOrd="0" destOrd="0" presId="urn:microsoft.com/office/officeart/2005/8/layout/hList1"/>
    <dgm:cxn modelId="{9C706682-69F8-4600-8E19-C8966BE9624F}" type="presParOf" srcId="{A5D5C42E-8F2E-445D-9C5D-E0F3CB98BEDC}" destId="{BF883F89-7543-4095-8A8D-CCD47BD29E10}" srcOrd="0" destOrd="0" presId="urn:microsoft.com/office/officeart/2005/8/layout/hList1"/>
    <dgm:cxn modelId="{31144ECE-CBE8-449C-A2A9-A415A4764AAF}" type="presParOf" srcId="{A5D5C42E-8F2E-445D-9C5D-E0F3CB98BEDC}" destId="{3F239261-BCEA-47AA-BD60-1F1AED2B6B2B}" srcOrd="1" destOrd="0" presId="urn:microsoft.com/office/officeart/2005/8/layout/hList1"/>
    <dgm:cxn modelId="{7F067F0D-0A42-427E-A49F-D3FC9E998FC7}" type="presParOf" srcId="{34F8A949-9740-4B87-BD90-107691EC846D}" destId="{D04F416C-3DF5-4B88-B138-EE9367CA8C2D}" srcOrd="1" destOrd="0" presId="urn:microsoft.com/office/officeart/2005/8/layout/hList1"/>
    <dgm:cxn modelId="{8CB31749-8593-4E0D-8C82-B749D294BA5B}" type="presParOf" srcId="{34F8A949-9740-4B87-BD90-107691EC846D}" destId="{71A70420-E54C-4D78-8D12-C5203250C9FB}" srcOrd="2" destOrd="0" presId="urn:microsoft.com/office/officeart/2005/8/layout/hList1"/>
    <dgm:cxn modelId="{5E7B789E-3E97-400E-9432-D9605E8659E0}" type="presParOf" srcId="{71A70420-E54C-4D78-8D12-C5203250C9FB}" destId="{2B7C137E-C450-4151-9D12-88CEBE8EB54D}" srcOrd="0" destOrd="0" presId="urn:microsoft.com/office/officeart/2005/8/layout/hList1"/>
    <dgm:cxn modelId="{03C97788-9807-4858-91A9-950756ABAE27}" type="presParOf" srcId="{71A70420-E54C-4D78-8D12-C5203250C9FB}" destId="{98441DDA-DCDE-4419-8D4A-036AF6AA084E}" srcOrd="1" destOrd="0" presId="urn:microsoft.com/office/officeart/2005/8/layout/hList1"/>
    <dgm:cxn modelId="{476E0649-8896-4525-B9C3-BADE7E941E58}" type="presParOf" srcId="{34F8A949-9740-4B87-BD90-107691EC846D}" destId="{444FC0F0-DC64-43B8-8442-EAF5A5360DBB}" srcOrd="3" destOrd="0" presId="urn:microsoft.com/office/officeart/2005/8/layout/hList1"/>
    <dgm:cxn modelId="{1E4222D5-C9C9-45DF-A936-E40A59A0E554}" type="presParOf" srcId="{34F8A949-9740-4B87-BD90-107691EC846D}" destId="{F0BC1EBB-E53D-40B4-AFC5-5755FE4E686E}" srcOrd="4" destOrd="0" presId="urn:microsoft.com/office/officeart/2005/8/layout/hList1"/>
    <dgm:cxn modelId="{B1D99438-9961-4500-AC8E-3EBF401B7F87}" type="presParOf" srcId="{F0BC1EBB-E53D-40B4-AFC5-5755FE4E686E}" destId="{7FF54577-8F9A-4AFF-AB80-FDD851DD9411}" srcOrd="0" destOrd="0" presId="urn:microsoft.com/office/officeart/2005/8/layout/hList1"/>
    <dgm:cxn modelId="{D2045A9F-6D3A-41B4-ABF7-4A1F7D8FB122}" type="presParOf" srcId="{F0BC1EBB-E53D-40B4-AFC5-5755FE4E686E}" destId="{4514C51D-DA4B-46B0-B17E-824A1DA4EB93}" srcOrd="1" destOrd="0" presId="urn:microsoft.com/office/officeart/2005/8/layout/hList1"/>
    <dgm:cxn modelId="{624E34C0-BFFD-4263-985A-6C9BEAD3B198}" type="presParOf" srcId="{34F8A949-9740-4B87-BD90-107691EC846D}" destId="{D7F0E380-B9D8-4A3F-8B10-18ACDA13B7DB}" srcOrd="5" destOrd="0" presId="urn:microsoft.com/office/officeart/2005/8/layout/hList1"/>
    <dgm:cxn modelId="{D3F19ED5-6800-4436-8EDC-CA5568987058}" type="presParOf" srcId="{34F8A949-9740-4B87-BD90-107691EC846D}" destId="{3398455E-EACF-4407-B264-628102520FF0}" srcOrd="6" destOrd="0" presId="urn:microsoft.com/office/officeart/2005/8/layout/hList1"/>
    <dgm:cxn modelId="{E8B90930-9539-4697-8378-72EDC337113E}" type="presParOf" srcId="{3398455E-EACF-4407-B264-628102520FF0}" destId="{6D54144B-1B19-44A7-BB01-BC46EE287262}" srcOrd="0" destOrd="0" presId="urn:microsoft.com/office/officeart/2005/8/layout/hList1"/>
    <dgm:cxn modelId="{4A35AE8E-DB55-4AC5-B93E-B664F34BB466}" type="presParOf" srcId="{3398455E-EACF-4407-B264-628102520FF0}" destId="{F78B7791-0C84-4122-85FB-816A1A39C5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83F89-7543-4095-8A8D-CCD47BD29E10}">
      <dsp:nvSpPr>
        <dsp:cNvPr id="0" name=""/>
        <dsp:cNvSpPr/>
      </dsp:nvSpPr>
      <dsp:spPr>
        <a:xfrm>
          <a:off x="2904" y="10085"/>
          <a:ext cx="1746259" cy="698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Raleway"/>
              <a:cs typeface="Chalkboard SE Regular"/>
            </a:rPr>
            <a:t>GP2 – General Purpose SSD. </a:t>
          </a:r>
          <a:endParaRPr lang="en-IN" sz="1100" kern="1200">
            <a:latin typeface="Raleway"/>
          </a:endParaRPr>
        </a:p>
      </dsp:txBody>
      <dsp:txXfrm>
        <a:off x="2904" y="10085"/>
        <a:ext cx="1746259" cy="698503"/>
      </dsp:txXfrm>
    </dsp:sp>
    <dsp:sp modelId="{3F239261-BCEA-47AA-BD60-1F1AED2B6B2B}">
      <dsp:nvSpPr>
        <dsp:cNvPr id="0" name=""/>
        <dsp:cNvSpPr/>
      </dsp:nvSpPr>
      <dsp:spPr>
        <a:xfrm>
          <a:off x="2904" y="708588"/>
          <a:ext cx="1746259" cy="1976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>
              <a:latin typeface="Raleway"/>
              <a:cs typeface="Chalkboard SE Regular"/>
            </a:rPr>
            <a:t>Baseline performance is 3 IOPS/GB with a min of 100 IOPS and max of 10000 IOPS.</a:t>
          </a:r>
        </a:p>
        <a:p>
          <a:pPr marL="57150" lvl="1" indent="-57150" algn="l" defTabSz="4445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>
              <a:latin typeface="Raleway"/>
              <a:cs typeface="Chalkboard SE Regular"/>
            </a:rPr>
            <a:t>Max burst performance 3000 IOPS.</a:t>
          </a:r>
          <a:endParaRPr lang="en-US" sz="1000" kern="1200" dirty="0">
            <a:latin typeface="Raleway"/>
            <a:cs typeface="Chalkboard SE Regular"/>
          </a:endParaRPr>
        </a:p>
        <a:p>
          <a:pPr marL="57150" lvl="1" indent="-57150" algn="l" defTabSz="4445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>
              <a:latin typeface="Raleway"/>
              <a:cs typeface="Chalkboard SE Regular"/>
            </a:rPr>
            <a:t>Max throughput per volume 160 MB/s (16 KB IO size).</a:t>
          </a:r>
          <a:endParaRPr lang="en-US" sz="1000" kern="1200" dirty="0">
            <a:latin typeface="Raleway"/>
            <a:cs typeface="Chalkboard SE Regular"/>
          </a:endParaRPr>
        </a:p>
      </dsp:txBody>
      <dsp:txXfrm>
        <a:off x="2904" y="708588"/>
        <a:ext cx="1746259" cy="1976400"/>
      </dsp:txXfrm>
    </dsp:sp>
    <dsp:sp modelId="{2B7C137E-C450-4151-9D12-88CEBE8EB54D}">
      <dsp:nvSpPr>
        <dsp:cNvPr id="0" name=""/>
        <dsp:cNvSpPr/>
      </dsp:nvSpPr>
      <dsp:spPr>
        <a:xfrm>
          <a:off x="1993639" y="10085"/>
          <a:ext cx="1746259" cy="698503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Raleway"/>
              <a:cs typeface="Chalkboard SE Regular"/>
            </a:rPr>
            <a:t>IO1 – Provisioned SSD. </a:t>
          </a:r>
          <a:endParaRPr lang="en-US" sz="1100" kern="1200" dirty="0">
            <a:latin typeface="Raleway"/>
            <a:cs typeface="Chalkboard SE Regular"/>
          </a:endParaRPr>
        </a:p>
      </dsp:txBody>
      <dsp:txXfrm>
        <a:off x="1993639" y="10085"/>
        <a:ext cx="1746259" cy="698503"/>
      </dsp:txXfrm>
    </dsp:sp>
    <dsp:sp modelId="{98441DDA-DCDE-4419-8D4A-036AF6AA084E}">
      <dsp:nvSpPr>
        <dsp:cNvPr id="0" name=""/>
        <dsp:cNvSpPr/>
      </dsp:nvSpPr>
      <dsp:spPr>
        <a:xfrm>
          <a:off x="1993639" y="708588"/>
          <a:ext cx="1746259" cy="1976400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>
              <a:latin typeface="Raleway"/>
              <a:cs typeface="Chalkboard SE Regular"/>
            </a:rPr>
            <a:t>From 100 to 32000 IOPS can be provisioned.</a:t>
          </a:r>
          <a:endParaRPr lang="en-US" sz="1000" kern="1200" dirty="0">
            <a:latin typeface="Raleway"/>
            <a:cs typeface="Chalkboard SE Regular"/>
          </a:endParaRPr>
        </a:p>
        <a:p>
          <a:pPr marL="57150" lvl="1" indent="-57150" algn="l" defTabSz="4445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>
              <a:latin typeface="Raleway"/>
              <a:cs typeface="Chalkboard SE Regular"/>
            </a:rPr>
            <a:t>Max throughput per volume 500 MB/s.</a:t>
          </a:r>
          <a:endParaRPr lang="en-US" sz="1000" kern="1200" dirty="0">
            <a:latin typeface="Raleway"/>
            <a:cs typeface="Chalkboard SE Regular"/>
          </a:endParaRPr>
        </a:p>
      </dsp:txBody>
      <dsp:txXfrm>
        <a:off x="1993639" y="708588"/>
        <a:ext cx="1746259" cy="1976400"/>
      </dsp:txXfrm>
    </dsp:sp>
    <dsp:sp modelId="{7FF54577-8F9A-4AFF-AB80-FDD851DD9411}">
      <dsp:nvSpPr>
        <dsp:cNvPr id="0" name=""/>
        <dsp:cNvSpPr/>
      </dsp:nvSpPr>
      <dsp:spPr>
        <a:xfrm>
          <a:off x="3984375" y="10085"/>
          <a:ext cx="1746259" cy="6985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latin typeface="Raleway"/>
              <a:cs typeface="Chalkboard SE Regular"/>
            </a:rPr>
            <a:t>ST1 – Throughput optimized HDD.</a:t>
          </a:r>
        </a:p>
      </dsp:txBody>
      <dsp:txXfrm>
        <a:off x="3984375" y="10085"/>
        <a:ext cx="1746259" cy="698503"/>
      </dsp:txXfrm>
    </dsp:sp>
    <dsp:sp modelId="{4514C51D-DA4B-46B0-B17E-824A1DA4EB93}">
      <dsp:nvSpPr>
        <dsp:cNvPr id="0" name=""/>
        <dsp:cNvSpPr/>
      </dsp:nvSpPr>
      <dsp:spPr>
        <a:xfrm>
          <a:off x="3984375" y="708588"/>
          <a:ext cx="1746259" cy="19764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>
              <a:latin typeface="Raleway"/>
              <a:cs typeface="Chalkboard SE Regular"/>
            </a:rPr>
            <a:t>Baseline Performance is 40 MB/s per TB with a max of 500 MB/s per volume.</a:t>
          </a:r>
          <a:endParaRPr lang="en-US" sz="1000" kern="1200" dirty="0">
            <a:latin typeface="Raleway"/>
            <a:cs typeface="Chalkboard SE Regular"/>
          </a:endParaRPr>
        </a:p>
        <a:p>
          <a:pPr marL="57150" lvl="1" indent="-57150" algn="l" defTabSz="4445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>
              <a:latin typeface="Raleway"/>
              <a:cs typeface="Chalkboard SE Regular"/>
            </a:rPr>
            <a:t>Burst performance 250 MB/s per TB with a max of 500 MB/s per volume.</a:t>
          </a:r>
          <a:endParaRPr lang="en-US" sz="1000" kern="1200" dirty="0">
            <a:latin typeface="Raleway"/>
            <a:cs typeface="Chalkboard SE Regular"/>
          </a:endParaRPr>
        </a:p>
      </dsp:txBody>
      <dsp:txXfrm>
        <a:off x="3984375" y="708588"/>
        <a:ext cx="1746259" cy="1976400"/>
      </dsp:txXfrm>
    </dsp:sp>
    <dsp:sp modelId="{6D54144B-1B19-44A7-BB01-BC46EE287262}">
      <dsp:nvSpPr>
        <dsp:cNvPr id="0" name=""/>
        <dsp:cNvSpPr/>
      </dsp:nvSpPr>
      <dsp:spPr>
        <a:xfrm>
          <a:off x="5975110" y="10085"/>
          <a:ext cx="1746259" cy="698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latin typeface="Raleway"/>
              <a:cs typeface="Chalkboard SE Regular"/>
            </a:rPr>
            <a:t>SC1 – Cold Storage HDD</a:t>
          </a:r>
        </a:p>
      </dsp:txBody>
      <dsp:txXfrm>
        <a:off x="5975110" y="10085"/>
        <a:ext cx="1746259" cy="698503"/>
      </dsp:txXfrm>
    </dsp:sp>
    <dsp:sp modelId="{F78B7791-0C84-4122-85FB-816A1A39C557}">
      <dsp:nvSpPr>
        <dsp:cNvPr id="0" name=""/>
        <dsp:cNvSpPr/>
      </dsp:nvSpPr>
      <dsp:spPr>
        <a:xfrm>
          <a:off x="5975110" y="708588"/>
          <a:ext cx="1746259" cy="19764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>
              <a:latin typeface="Raleway"/>
              <a:cs typeface="Chalkboard SE Regular"/>
            </a:rPr>
            <a:t>Baseline performance 12 MB/s per TB with a max of 192 MB/s per volume.</a:t>
          </a:r>
          <a:endParaRPr lang="en-US" sz="1000" kern="1200" dirty="0">
            <a:latin typeface="Raleway"/>
            <a:cs typeface="Chalkboard SE Regular"/>
          </a:endParaRPr>
        </a:p>
        <a:p>
          <a:pPr marL="57150" lvl="1" indent="-57150" algn="l" defTabSz="4445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>
              <a:latin typeface="Raleway"/>
              <a:cs typeface="Chalkboard SE Regular"/>
            </a:rPr>
            <a:t>Burst performance 80 MB/s per TB with a max of 250 MB/s per volume.</a:t>
          </a:r>
          <a:endParaRPr lang="en-US" sz="1000" kern="1200" dirty="0">
            <a:latin typeface="Raleway"/>
            <a:cs typeface="Chalkboard SE Regular"/>
          </a:endParaRPr>
        </a:p>
      </dsp:txBody>
      <dsp:txXfrm>
        <a:off x="5975110" y="708588"/>
        <a:ext cx="1746259" cy="19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03/04/2019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03/04/2019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Welcome back to the forth module of data science.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668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49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09383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50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46831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53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21140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71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4868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1068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9224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9493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37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00062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45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65009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46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0748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48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3787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5339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65762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272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5584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377857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763177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8891464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2771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98786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7330322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8427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91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380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080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694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483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03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401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9400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643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000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25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502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975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9840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3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2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9432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96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0303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7559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416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2201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3163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5426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r whitout 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45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763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310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00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0767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50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715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365966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0452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23529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42268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98855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92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077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41318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8206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24069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04462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797863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55018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1843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08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88942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50038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93641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0137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019823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0116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303923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06410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225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65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8661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09717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35798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96999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10683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38077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42594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42772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9188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29329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4310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274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49841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63880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27691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43530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197100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8422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228650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431549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62688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5540325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40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49464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76808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333161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032661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896038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03834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94943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5343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912509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39691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271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34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3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32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slideLayout" Target="../slideLayouts/slideLayout105.xml"/><Relationship Id="rId35" Type="http://schemas.openxmlformats.org/officeDocument/2006/relationships/theme" Target="../theme/theme4.xml"/><Relationship Id="rId8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21" r:id="rId2"/>
    <p:sldLayoutId id="2147483720" r:id="rId3"/>
    <p:sldLayoutId id="2147483719" r:id="rId4"/>
    <p:sldLayoutId id="2147483713" r:id="rId5"/>
    <p:sldLayoutId id="2147483718" r:id="rId6"/>
    <p:sldLayoutId id="2147483717" r:id="rId7"/>
    <p:sldLayoutId id="2147483716" r:id="rId8"/>
    <p:sldLayoutId id="2147483715" r:id="rId9"/>
    <p:sldLayoutId id="2147483714" r:id="rId10"/>
    <p:sldLayoutId id="2147483711" r:id="rId11"/>
    <p:sldLayoutId id="2147483712" r:id="rId12"/>
    <p:sldLayoutId id="2147483727" r:id="rId13"/>
    <p:sldLayoutId id="2147483748" r:id="rId14"/>
    <p:sldLayoutId id="2147483750" r:id="rId15"/>
    <p:sldLayoutId id="2147483747" r:id="rId16"/>
    <p:sldLayoutId id="2147483749" r:id="rId17"/>
    <p:sldLayoutId id="2147483740" r:id="rId18"/>
    <p:sldLayoutId id="2147483741" r:id="rId19"/>
    <p:sldLayoutId id="2147483739" r:id="rId20"/>
    <p:sldLayoutId id="2147483746" r:id="rId21"/>
    <p:sldLayoutId id="2147483745" r:id="rId22"/>
    <p:sldLayoutId id="2147483742" r:id="rId23"/>
    <p:sldLayoutId id="2147483743" r:id="rId24"/>
    <p:sldLayoutId id="2147483744" r:id="rId25"/>
    <p:sldLayoutId id="2147483738" r:id="rId26"/>
    <p:sldLayoutId id="2147483737" r:id="rId27"/>
    <p:sldLayoutId id="2147483726" r:id="rId28"/>
    <p:sldLayoutId id="2147483722" r:id="rId29"/>
    <p:sldLayoutId id="2147483723" r:id="rId30"/>
    <p:sldLayoutId id="2147483725" r:id="rId31"/>
    <p:sldLayoutId id="2147483724" r:id="rId32"/>
    <p:sldLayoutId id="2147483735" r:id="rId33"/>
    <p:sldLayoutId id="214748373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AFB7C38-90C2-48D4-B3D5-4B1568A720BA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04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33" r:id="rId3"/>
    <p:sldLayoutId id="2147483729" r:id="rId4"/>
    <p:sldLayoutId id="2147483730" r:id="rId5"/>
    <p:sldLayoutId id="2147483731" r:id="rId6"/>
    <p:sldLayoutId id="214748373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5EC8A57-5E1B-4C34-A2DD-78F62397725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2327" y="737420"/>
            <a:ext cx="8543069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0156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E7E92E-F808-481A-9BB4-1E4B270CEE6C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699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37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6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bs/pricing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65.png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6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xmlns="" id="{83893687-A2C9-405B-A571-BAB7736740DD}"/>
              </a:ext>
            </a:extLst>
          </p:cNvPr>
          <p:cNvSpPr txBox="1">
            <a:spLocks/>
          </p:cNvSpPr>
          <p:nvPr/>
        </p:nvSpPr>
        <p:spPr>
          <a:xfrm>
            <a:off x="119436" y="2511939"/>
            <a:ext cx="4163457" cy="819578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spcBef>
                <a:spcPts val="1000"/>
              </a:spcBef>
              <a:buNone/>
              <a:defRPr/>
            </a:pPr>
            <a:r>
              <a:rPr lang="en-US" sz="28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AWS Foundation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A7682E0-A259-4B66-95E7-31868F7854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7" y="511897"/>
            <a:ext cx="2351113" cy="81957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0A91B5F-E223-4230-BCFC-A1839CF44081}"/>
              </a:ext>
            </a:extLst>
          </p:cNvPr>
          <p:cNvSpPr/>
          <p:nvPr/>
        </p:nvSpPr>
        <p:spPr>
          <a:xfrm>
            <a:off x="6739759" y="1"/>
            <a:ext cx="2380593" cy="957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endParaRPr lang="en-US" sz="1013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DCF6EC6A-1989-4DB8-9C0F-3D090C96ED8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1718" y="694362"/>
            <a:ext cx="4544398" cy="3754776"/>
          </a:xfrm>
          <a:prstGeom prst="rect">
            <a:avLst/>
          </a:prstGeom>
        </p:spPr>
      </p:pic>
      <p:pic>
        <p:nvPicPr>
          <p:cNvPr id="24" name="Picture 4" descr="Image result for AWS">
            <a:extLst>
              <a:ext uri="{FF2B5EF4-FFF2-40B4-BE49-F238E27FC236}">
                <a16:creationId xmlns:a16="http://schemas.microsoft.com/office/drawing/2014/main" xmlns="" id="{C4FD8EE4-4213-4EAD-A660-4E421F11C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09" y="2356275"/>
            <a:ext cx="1183341" cy="62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xmlns="" id="{1E1DB469-B91A-4DCC-9938-D6C28386C713}"/>
              </a:ext>
            </a:extLst>
          </p:cNvPr>
          <p:cNvSpPr txBox="1">
            <a:spLocks/>
          </p:cNvSpPr>
          <p:nvPr/>
        </p:nvSpPr>
        <p:spPr>
          <a:xfrm>
            <a:off x="890689" y="2977529"/>
            <a:ext cx="1809141" cy="1715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rgbClr val="30243C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Introduction to EC2, EBS &amp; EFS</a:t>
            </a:r>
          </a:p>
        </p:txBody>
      </p:sp>
    </p:spTree>
    <p:extLst>
      <p:ext uri="{BB962C8B-B14F-4D97-AF65-F5344CB8AC3E}">
        <p14:creationId xmlns:p14="http://schemas.microsoft.com/office/powerpoint/2010/main" val="404386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dirty="0"/>
              <a:t>Pre-EC2</a:t>
            </a:r>
          </a:p>
        </p:txBody>
      </p:sp>
    </p:spTree>
    <p:extLst>
      <p:ext uri="{BB962C8B-B14F-4D97-AF65-F5344CB8AC3E}">
        <p14:creationId xmlns:p14="http://schemas.microsoft.com/office/powerpoint/2010/main" val="35136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13CADB3-05E8-4308-AA90-690C1A06D294}"/>
              </a:ext>
            </a:extLst>
          </p:cNvPr>
          <p:cNvSpPr txBox="1"/>
          <p:nvPr/>
        </p:nvSpPr>
        <p:spPr>
          <a:xfrm>
            <a:off x="176773" y="168938"/>
            <a:ext cx="1334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Pre-EC2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1D15CB3E-E42C-4A32-9CB0-B661877AFF25}"/>
              </a:ext>
            </a:extLst>
          </p:cNvPr>
          <p:cNvSpPr/>
          <p:nvPr/>
        </p:nvSpPr>
        <p:spPr>
          <a:xfrm>
            <a:off x="2424156" y="882396"/>
            <a:ext cx="4064374" cy="65604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Raleway"/>
              </a:rPr>
              <a:t>Virtual machine is an emulation of a computer system having OS, RAM, CPU or compute capacity. 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9E8D59F9-11EE-473F-8FD4-730BF9DCA272}"/>
              </a:ext>
            </a:extLst>
          </p:cNvPr>
          <p:cNvGrpSpPr/>
          <p:nvPr/>
        </p:nvGrpSpPr>
        <p:grpSpPr>
          <a:xfrm>
            <a:off x="1743836" y="1702664"/>
            <a:ext cx="5731442" cy="3276948"/>
            <a:chOff x="1104516" y="1535981"/>
            <a:chExt cx="5731442" cy="3276948"/>
          </a:xfrm>
        </p:grpSpPr>
        <p:pic>
          <p:nvPicPr>
            <p:cNvPr id="24" name="Picture 23" descr="settings-4.png">
              <a:extLst>
                <a:ext uri="{FF2B5EF4-FFF2-40B4-BE49-F238E27FC236}">
                  <a16:creationId xmlns:a16="http://schemas.microsoft.com/office/drawing/2014/main" xmlns="" id="{6D16DC3A-CC18-4D80-BA23-1DF0658CB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451" y="2768214"/>
              <a:ext cx="835003" cy="835003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87494D81-0FCF-4A0B-9305-5F28C046AB2F}"/>
                </a:ext>
              </a:extLst>
            </p:cNvPr>
            <p:cNvGrpSpPr/>
            <p:nvPr/>
          </p:nvGrpSpPr>
          <p:grpSpPr>
            <a:xfrm>
              <a:off x="5703293" y="1881362"/>
              <a:ext cx="1117817" cy="2805974"/>
              <a:chOff x="5765908" y="2081956"/>
              <a:chExt cx="1117817" cy="2805974"/>
            </a:xfrm>
          </p:grpSpPr>
          <p:pic>
            <p:nvPicPr>
              <p:cNvPr id="18" name="Picture 17" descr="windows.png">
                <a:extLst>
                  <a:ext uri="{FF2B5EF4-FFF2-40B4-BE49-F238E27FC236}">
                    <a16:creationId xmlns:a16="http://schemas.microsoft.com/office/drawing/2014/main" xmlns="" id="{E2D3F00B-555E-4DC2-8803-6852D23895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7632" y="2081956"/>
                <a:ext cx="784067" cy="784067"/>
              </a:xfrm>
              <a:prstGeom prst="rect">
                <a:avLst/>
              </a:prstGeom>
            </p:spPr>
          </p:pic>
          <p:pic>
            <p:nvPicPr>
              <p:cNvPr id="19" name="Picture 18" descr="1493840914_apple-ios-system-platform-os-mac-linux.png">
                <a:extLst>
                  <a:ext uri="{FF2B5EF4-FFF2-40B4-BE49-F238E27FC236}">
                    <a16:creationId xmlns:a16="http://schemas.microsoft.com/office/drawing/2014/main" xmlns="" id="{11658893-DC07-4A65-A72C-4C953D1CF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5908" y="2799362"/>
                <a:ext cx="1117817" cy="1117817"/>
              </a:xfrm>
              <a:prstGeom prst="rect">
                <a:avLst/>
              </a:prstGeom>
            </p:spPr>
          </p:pic>
          <p:pic>
            <p:nvPicPr>
              <p:cNvPr id="20" name="Picture 19" descr="1493840927_linux-server-system-platform-os-computer-penguin.png">
                <a:extLst>
                  <a:ext uri="{FF2B5EF4-FFF2-40B4-BE49-F238E27FC236}">
                    <a16:creationId xmlns:a16="http://schemas.microsoft.com/office/drawing/2014/main" xmlns="" id="{161E7974-3A1C-4177-8A1A-CEA0B2471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0960" y="3850517"/>
                <a:ext cx="1037413" cy="1037413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572FC2D0-2A5E-4B84-9B63-0136E0D27C13}"/>
                </a:ext>
              </a:extLst>
            </p:cNvPr>
            <p:cNvSpPr txBox="1"/>
            <p:nvPr/>
          </p:nvSpPr>
          <p:spPr>
            <a:xfrm>
              <a:off x="1247370" y="2305149"/>
              <a:ext cx="655448" cy="253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Server</a:t>
              </a:r>
              <a:endParaRPr lang="en-IN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B29FA1F2-B233-402B-AC8A-36C57F633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4516" y="2703150"/>
              <a:ext cx="974120" cy="97412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659CC0E2-BEB3-4E42-AFF5-B2ED34079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43237" y="4065357"/>
              <a:ext cx="747572" cy="74757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1C7D48E6-EAD4-408E-88C7-DC6DCFF0A495}"/>
                </a:ext>
              </a:extLst>
            </p:cNvPr>
            <p:cNvSpPr txBox="1"/>
            <p:nvPr/>
          </p:nvSpPr>
          <p:spPr>
            <a:xfrm>
              <a:off x="3395452" y="2305149"/>
              <a:ext cx="835003" cy="253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Hypervisor</a:t>
              </a:r>
              <a:endParaRPr lang="en-IN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C136CDD5-781F-42AF-8B6F-EC690563BA90}"/>
                </a:ext>
              </a:extLst>
            </p:cNvPr>
            <p:cNvCxnSpPr>
              <a:cxnSpLocks/>
              <a:stCxn id="33" idx="0"/>
              <a:endCxn id="24" idx="2"/>
            </p:cNvCxnSpPr>
            <p:nvPr/>
          </p:nvCxnSpPr>
          <p:spPr>
            <a:xfrm flipH="1" flipV="1">
              <a:off x="3812953" y="3603217"/>
              <a:ext cx="4070" cy="46214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782BE4A0-9B57-4632-BCB2-699EF88443AA}"/>
                </a:ext>
              </a:extLst>
            </p:cNvPr>
            <p:cNvSpPr txBox="1"/>
            <p:nvPr/>
          </p:nvSpPr>
          <p:spPr>
            <a:xfrm>
              <a:off x="5688446" y="1535981"/>
              <a:ext cx="1147512" cy="253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Different OS</a:t>
              </a:r>
              <a:endParaRPr lang="en-IN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E640F8F1-49C0-4AF2-98B0-F2A12E446B5A}"/>
                </a:ext>
              </a:extLst>
            </p:cNvPr>
            <p:cNvCxnSpPr>
              <a:cxnSpLocks/>
              <a:stCxn id="31" idx="3"/>
              <a:endCxn id="24" idx="1"/>
            </p:cNvCxnSpPr>
            <p:nvPr/>
          </p:nvCxnSpPr>
          <p:spPr>
            <a:xfrm flipV="1">
              <a:off x="2078636" y="3185716"/>
              <a:ext cx="1316815" cy="44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71553BDB-F14E-4CF8-8EE4-3E407DA8EE84}"/>
                </a:ext>
              </a:extLst>
            </p:cNvPr>
            <p:cNvCxnSpPr>
              <a:cxnSpLocks/>
              <a:stCxn id="24" idx="3"/>
              <a:endCxn id="18" idx="1"/>
            </p:cNvCxnSpPr>
            <p:nvPr/>
          </p:nvCxnSpPr>
          <p:spPr>
            <a:xfrm flipV="1">
              <a:off x="4230454" y="2273396"/>
              <a:ext cx="1654563" cy="91232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788CB658-DB8B-4D63-A15B-4EF7C12C962B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4230454" y="3185716"/>
              <a:ext cx="1654563" cy="982913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C4CE39E2-E5DE-4BE3-B48A-2BD2DC124A92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4230454" y="3185715"/>
              <a:ext cx="1654563" cy="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50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43FF5FD-40C1-41ED-A7A0-73E673B6604A}"/>
              </a:ext>
            </a:extLst>
          </p:cNvPr>
          <p:cNvSpPr txBox="1"/>
          <p:nvPr/>
        </p:nvSpPr>
        <p:spPr>
          <a:xfrm>
            <a:off x="176773" y="168938"/>
            <a:ext cx="1334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Pre-EC2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EFBEC3-54D4-4A1A-AFCB-2567B87B9D44}"/>
              </a:ext>
            </a:extLst>
          </p:cNvPr>
          <p:cNvSpPr/>
          <p:nvPr/>
        </p:nvSpPr>
        <p:spPr>
          <a:xfrm>
            <a:off x="1385329" y="904428"/>
            <a:ext cx="3802053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In the simplest terms, it is running virtual operating system inside of an operating system.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endParaRPr lang="en-IN" sz="1200" dirty="0">
              <a:solidFill>
                <a:prstClr val="black"/>
              </a:solidFill>
              <a:latin typeface="Raleway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lang="en-IN" sz="1200" dirty="0">
                <a:solidFill>
                  <a:prstClr val="black"/>
                </a:solidFill>
                <a:latin typeface="Raleway"/>
              </a:rPr>
              <a:t>Suppose, you want to run Ubuntu in your Windows OS you could easily install and use it as an virtual OS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9E6FD22D-31DA-4648-89F6-80C2A6BE78F0}"/>
              </a:ext>
            </a:extLst>
          </p:cNvPr>
          <p:cNvGrpSpPr/>
          <p:nvPr/>
        </p:nvGrpSpPr>
        <p:grpSpPr>
          <a:xfrm>
            <a:off x="1385329" y="1283686"/>
            <a:ext cx="6373342" cy="3529413"/>
            <a:chOff x="2133339" y="1228622"/>
            <a:chExt cx="6373342" cy="35294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AF4E1E51-18FE-4486-B354-6F4471B57B84}"/>
                </a:ext>
              </a:extLst>
            </p:cNvPr>
            <p:cNvGrpSpPr/>
            <p:nvPr/>
          </p:nvGrpSpPr>
          <p:grpSpPr>
            <a:xfrm rot="5400000">
              <a:off x="6215968" y="2467322"/>
              <a:ext cx="3207781" cy="1373645"/>
              <a:chOff x="2206774" y="4675696"/>
              <a:chExt cx="4307148" cy="1710727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xmlns="" id="{6E29E76F-C379-427E-935B-C4D9C14C36DC}"/>
                  </a:ext>
                </a:extLst>
              </p:cNvPr>
              <p:cNvSpPr/>
              <p:nvPr/>
            </p:nvSpPr>
            <p:spPr>
              <a:xfrm>
                <a:off x="2206774" y="4675696"/>
                <a:ext cx="4307148" cy="165137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endParaRP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xmlns="" id="{EECBE254-C5ED-4554-A9B0-8FFAFAEA60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3731039" y="4733001"/>
                <a:ext cx="1189726" cy="126005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xmlns="" id="{18F78082-4405-4769-83EE-D3C72DD3B5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2342992" y="4733002"/>
                <a:ext cx="1189727" cy="1260052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xmlns="" id="{4D3F8DE9-A980-45FC-B244-6E9E683AE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5119086" y="4733002"/>
                <a:ext cx="1189726" cy="1260052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6003BF7B-5AF8-40F1-BA03-C53C63406FBD}"/>
                  </a:ext>
                </a:extLst>
              </p:cNvPr>
              <p:cNvSpPr txBox="1"/>
              <p:nvPr/>
            </p:nvSpPr>
            <p:spPr>
              <a:xfrm rot="16200000">
                <a:off x="3117694" y="5851261"/>
                <a:ext cx="672128" cy="398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halkboard SE Regular"/>
                    <a:ea typeface="+mn-ea"/>
                    <a:cs typeface="Chalkboard SE Regular"/>
                  </a:rPr>
                  <a:t>CPU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DABF4279-5F44-4E94-96FC-FEAA6302C145}"/>
                  </a:ext>
                </a:extLst>
              </p:cNvPr>
              <p:cNvSpPr txBox="1"/>
              <p:nvPr/>
            </p:nvSpPr>
            <p:spPr>
              <a:xfrm rot="16200000">
                <a:off x="4420765" y="5851261"/>
                <a:ext cx="672128" cy="398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halkboard SE Regular"/>
                    <a:ea typeface="+mn-ea"/>
                    <a:cs typeface="Chalkboard SE Regular"/>
                  </a:rPr>
                  <a:t>RAM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5A8642B-C5F9-40F1-83F4-7065D7A83850}"/>
                  </a:ext>
                </a:extLst>
              </p:cNvPr>
              <p:cNvSpPr txBox="1"/>
              <p:nvPr/>
            </p:nvSpPr>
            <p:spPr>
              <a:xfrm rot="16200000">
                <a:off x="5836766" y="5851261"/>
                <a:ext cx="672128" cy="398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halkboard SE Regular"/>
                    <a:ea typeface="+mn-ea"/>
                    <a:cs typeface="Chalkboard SE Regular"/>
                  </a:rPr>
                  <a:t>HDD</a:t>
                </a: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FC2DFC57-B1EE-4683-A33A-55FF7569DAD4}"/>
                </a:ext>
              </a:extLst>
            </p:cNvPr>
            <p:cNvCxnSpPr>
              <a:cxnSpLocks/>
              <a:stCxn id="31" idx="3"/>
              <a:endCxn id="20" idx="2"/>
            </p:cNvCxnSpPr>
            <p:nvPr/>
          </p:nvCxnSpPr>
          <p:spPr>
            <a:xfrm>
              <a:off x="5771420" y="3154145"/>
              <a:ext cx="1409272" cy="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settings-4.png">
              <a:extLst>
                <a:ext uri="{FF2B5EF4-FFF2-40B4-BE49-F238E27FC236}">
                  <a16:creationId xmlns:a16="http://schemas.microsoft.com/office/drawing/2014/main" xmlns="" id="{B724FAE8-01F4-4ACF-B279-C344242FC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417" y="2736643"/>
              <a:ext cx="835003" cy="83500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1648B916-BE13-4229-93CE-77545CE458D2}"/>
                </a:ext>
              </a:extLst>
            </p:cNvPr>
            <p:cNvSpPr txBox="1"/>
            <p:nvPr/>
          </p:nvSpPr>
          <p:spPr>
            <a:xfrm>
              <a:off x="2385956" y="4194989"/>
              <a:ext cx="1236500" cy="253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Virtual Machines</a:t>
              </a:r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F411C1FC-7BA9-4D76-9FDF-0402239524FA}"/>
                </a:ext>
              </a:extLst>
            </p:cNvPr>
            <p:cNvSpPr txBox="1"/>
            <p:nvPr/>
          </p:nvSpPr>
          <p:spPr>
            <a:xfrm>
              <a:off x="4936417" y="3653438"/>
              <a:ext cx="835003" cy="253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Hypervisor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A1691832-F34E-4306-8372-FCCBAB752C55}"/>
                </a:ext>
              </a:extLst>
            </p:cNvPr>
            <p:cNvSpPr txBox="1"/>
            <p:nvPr/>
          </p:nvSpPr>
          <p:spPr>
            <a:xfrm>
              <a:off x="7180692" y="1228622"/>
              <a:ext cx="1325989" cy="253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Resources/Hardware</a:t>
              </a:r>
              <a:endParaRPr lang="en-IN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B7FDE5F2-E88A-43A9-B833-3C94E73B306E}"/>
                </a:ext>
              </a:extLst>
            </p:cNvPr>
            <p:cNvGrpSpPr/>
            <p:nvPr/>
          </p:nvGrpSpPr>
          <p:grpSpPr>
            <a:xfrm>
              <a:off x="2133339" y="2498832"/>
              <a:ext cx="1773434" cy="1576769"/>
              <a:chOff x="2118845" y="2548527"/>
              <a:chExt cx="1773434" cy="1576769"/>
            </a:xfrm>
          </p:grpSpPr>
          <p:sp>
            <p:nvSpPr>
              <p:cNvPr id="27" name="Rounded Rectangle 14">
                <a:extLst>
                  <a:ext uri="{FF2B5EF4-FFF2-40B4-BE49-F238E27FC236}">
                    <a16:creationId xmlns:a16="http://schemas.microsoft.com/office/drawing/2014/main" xmlns="" id="{085C8375-2870-45A6-A4F6-371A1B95EB0B}"/>
                  </a:ext>
                </a:extLst>
              </p:cNvPr>
              <p:cNvSpPr/>
              <p:nvPr/>
            </p:nvSpPr>
            <p:spPr>
              <a:xfrm>
                <a:off x="2118845" y="2607273"/>
                <a:ext cx="1770724" cy="148781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endParaRPr>
              </a:p>
            </p:txBody>
          </p:sp>
          <p:pic>
            <p:nvPicPr>
              <p:cNvPr id="28" name="Picture 27" descr="windows.png">
                <a:extLst>
                  <a:ext uri="{FF2B5EF4-FFF2-40B4-BE49-F238E27FC236}">
                    <a16:creationId xmlns:a16="http://schemas.microsoft.com/office/drawing/2014/main" xmlns="" id="{F1FAE540-78CF-4657-832A-8DFF15531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4426" y="2672975"/>
                <a:ext cx="704476" cy="724998"/>
              </a:xfrm>
              <a:prstGeom prst="rect">
                <a:avLst/>
              </a:prstGeom>
            </p:spPr>
          </p:pic>
          <p:pic>
            <p:nvPicPr>
              <p:cNvPr id="36" name="Picture 35" descr="1493840914_apple-ios-system-platform-os-mac-linux.png">
                <a:extLst>
                  <a:ext uri="{FF2B5EF4-FFF2-40B4-BE49-F238E27FC236}">
                    <a16:creationId xmlns:a16="http://schemas.microsoft.com/office/drawing/2014/main" xmlns="" id="{70B3056C-32D9-4D76-8831-035A108A5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3739" y="3230056"/>
                <a:ext cx="900935" cy="895240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xmlns="" id="{CD9B6326-25CA-4D9C-95C2-D3F4BD80C9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72991" y="2548527"/>
                <a:ext cx="919288" cy="946068"/>
              </a:xfrm>
              <a:prstGeom prst="rect">
                <a:avLst/>
              </a:prstGeom>
            </p:spPr>
          </p:pic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A8CB3248-363F-4B30-8DD4-9B9939448868}"/>
                </a:ext>
              </a:extLst>
            </p:cNvPr>
            <p:cNvCxnSpPr>
              <a:cxnSpLocks/>
            </p:cNvCxnSpPr>
            <p:nvPr/>
          </p:nvCxnSpPr>
          <p:spPr>
            <a:xfrm>
              <a:off x="3777542" y="2971866"/>
              <a:ext cx="1027456" cy="182278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E6094096-559E-4A92-85CC-F6DB7A81C42E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3469168" y="3301147"/>
              <a:ext cx="1467249" cy="326834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939601B3-392E-4D85-B3D2-DD9DE9336505}"/>
                </a:ext>
              </a:extLst>
            </p:cNvPr>
            <p:cNvSpPr/>
            <p:nvPr/>
          </p:nvSpPr>
          <p:spPr>
            <a:xfrm>
              <a:off x="2753139" y="2244356"/>
              <a:ext cx="1940980" cy="551780"/>
            </a:xfrm>
            <a:custGeom>
              <a:avLst/>
              <a:gdLst>
                <a:gd name="connsiteX0" fmla="*/ 0 w 2017644"/>
                <a:gd name="connsiteY0" fmla="*/ 757514 h 966236"/>
                <a:gd name="connsiteX1" fmla="*/ 1063487 w 2017644"/>
                <a:gd name="connsiteY1" fmla="*/ 2140 h 966236"/>
                <a:gd name="connsiteX2" fmla="*/ 2017644 w 2017644"/>
                <a:gd name="connsiteY2" fmla="*/ 966236 h 96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644" h="966236">
                  <a:moveTo>
                    <a:pt x="0" y="757514"/>
                  </a:moveTo>
                  <a:cubicBezTo>
                    <a:pt x="363606" y="362433"/>
                    <a:pt x="727213" y="-32647"/>
                    <a:pt x="1063487" y="2140"/>
                  </a:cubicBezTo>
                  <a:cubicBezTo>
                    <a:pt x="1399761" y="36927"/>
                    <a:pt x="1708702" y="501581"/>
                    <a:pt x="2017644" y="9662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7D7345D1-27A6-4C05-A0BE-97F0FC14564A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739066" y="2877928"/>
              <a:ext cx="197351" cy="276217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082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7A4CB5A2-E54F-4538-85AF-581D41768B97}"/>
              </a:ext>
            </a:extLst>
          </p:cNvPr>
          <p:cNvSpPr/>
          <p:nvPr/>
        </p:nvSpPr>
        <p:spPr>
          <a:xfrm>
            <a:off x="1068690" y="1514463"/>
            <a:ext cx="7006617" cy="323006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D17A2E-B5FE-439D-AE84-D9BD6DC8832B}"/>
              </a:ext>
            </a:extLst>
          </p:cNvPr>
          <p:cNvSpPr txBox="1"/>
          <p:nvPr/>
        </p:nvSpPr>
        <p:spPr>
          <a:xfrm>
            <a:off x="176773" y="168938"/>
            <a:ext cx="1334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Pre-EC2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5" name="Rounded Rectangle 24">
            <a:extLst>
              <a:ext uri="{FF2B5EF4-FFF2-40B4-BE49-F238E27FC236}">
                <a16:creationId xmlns:a16="http://schemas.microsoft.com/office/drawing/2014/main" xmlns="" id="{A53ABCDD-6599-4C89-AF20-5A95655DADF5}"/>
              </a:ext>
            </a:extLst>
          </p:cNvPr>
          <p:cNvSpPr/>
          <p:nvPr/>
        </p:nvSpPr>
        <p:spPr>
          <a:xfrm>
            <a:off x="2966532" y="887525"/>
            <a:ext cx="3211894" cy="5012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Intel Processor Generation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BD8A558-62F6-4151-A5DF-5B794A7D8328}"/>
              </a:ext>
            </a:extLst>
          </p:cNvPr>
          <p:cNvGrpSpPr/>
          <p:nvPr/>
        </p:nvGrpSpPr>
        <p:grpSpPr>
          <a:xfrm>
            <a:off x="1646222" y="1713830"/>
            <a:ext cx="5970371" cy="2813875"/>
            <a:chOff x="3892482" y="1642733"/>
            <a:chExt cx="6054391" cy="3999026"/>
          </a:xfrm>
        </p:grpSpPr>
        <p:sp>
          <p:nvSpPr>
            <p:cNvPr id="7" name="Rounded Rectangle 8">
              <a:extLst>
                <a:ext uri="{FF2B5EF4-FFF2-40B4-BE49-F238E27FC236}">
                  <a16:creationId xmlns:a16="http://schemas.microsoft.com/office/drawing/2014/main" xmlns="" id="{849813E7-6BB9-4496-B453-CFB93FC0BF74}"/>
                </a:ext>
              </a:extLst>
            </p:cNvPr>
            <p:cNvSpPr/>
            <p:nvPr/>
          </p:nvSpPr>
          <p:spPr>
            <a:xfrm>
              <a:off x="3892482" y="1642734"/>
              <a:ext cx="2966951" cy="189329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1</a:t>
              </a:r>
              <a:r>
                <a:rPr kumimoji="0" lang="en-US" sz="12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st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Generation Nehalem (2006) – Introduced hyper-threading. </a:t>
              </a:r>
            </a:p>
          </p:txBody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xmlns="" id="{A65F8F27-0D93-4EA8-BBA0-ABA5F64C8DCD}"/>
                </a:ext>
              </a:extLst>
            </p:cNvPr>
            <p:cNvSpPr/>
            <p:nvPr/>
          </p:nvSpPr>
          <p:spPr>
            <a:xfrm>
              <a:off x="6979922" y="1642733"/>
              <a:ext cx="2966950" cy="189329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2</a:t>
              </a:r>
              <a:r>
                <a:rPr kumimoji="0" lang="en-US" sz="12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nd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Generation Sandy Bridge (2011) – 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Pentium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Xeon E3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Xeon E5 </a:t>
              </a:r>
            </a:p>
          </p:txBody>
        </p:sp>
        <p:sp>
          <p:nvSpPr>
            <p:cNvPr id="9" name="Rounded Rectangle 5">
              <a:extLst>
                <a:ext uri="{FF2B5EF4-FFF2-40B4-BE49-F238E27FC236}">
                  <a16:creationId xmlns:a16="http://schemas.microsoft.com/office/drawing/2014/main" xmlns="" id="{884443F4-E5E2-45A9-8016-62BFDFFBCCE8}"/>
                </a:ext>
              </a:extLst>
            </p:cNvPr>
            <p:cNvSpPr/>
            <p:nvPr/>
          </p:nvSpPr>
          <p:spPr>
            <a:xfrm>
              <a:off x="3892483" y="3747452"/>
              <a:ext cx="2967437" cy="189430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3</a:t>
              </a:r>
              <a:r>
                <a:rPr kumimoji="0" lang="en-US" sz="12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rd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Generation Ivy Bridge (2012) – 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Pentium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Xeon E3v2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Xeon E5v2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Xeon E7v2</a:t>
              </a:r>
            </a:p>
          </p:txBody>
        </p:sp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xmlns="" id="{321B8963-70D3-43DB-9A6F-8D00E980FBCC}"/>
                </a:ext>
              </a:extLst>
            </p:cNvPr>
            <p:cNvSpPr/>
            <p:nvPr/>
          </p:nvSpPr>
          <p:spPr>
            <a:xfrm>
              <a:off x="6979923" y="3747454"/>
              <a:ext cx="2966950" cy="18932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4</a:t>
              </a:r>
              <a:r>
                <a:rPr kumimoji="0" lang="en-US" sz="12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th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Generation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Haswell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(2013) – 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Xeon E3v3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Xeon E5v3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Xeon E7v3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0521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D63D1FC-170F-4023-9054-9392AD931DCE}"/>
              </a:ext>
            </a:extLst>
          </p:cNvPr>
          <p:cNvSpPr/>
          <p:nvPr/>
        </p:nvSpPr>
        <p:spPr>
          <a:xfrm>
            <a:off x="1068691" y="1514463"/>
            <a:ext cx="7006617" cy="323006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D17A2E-B5FE-439D-AE84-D9BD6DC8832B}"/>
              </a:ext>
            </a:extLst>
          </p:cNvPr>
          <p:cNvSpPr txBox="1"/>
          <p:nvPr/>
        </p:nvSpPr>
        <p:spPr>
          <a:xfrm>
            <a:off x="176773" y="168938"/>
            <a:ext cx="1334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Pre-EC2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138B23D-F486-42AB-A870-8A463FB16FC4}"/>
              </a:ext>
            </a:extLst>
          </p:cNvPr>
          <p:cNvGrpSpPr/>
          <p:nvPr/>
        </p:nvGrpSpPr>
        <p:grpSpPr>
          <a:xfrm>
            <a:off x="1670462" y="1690779"/>
            <a:ext cx="5970372" cy="2870477"/>
            <a:chOff x="2692370" y="1810547"/>
            <a:chExt cx="6054391" cy="3795207"/>
          </a:xfrm>
        </p:grpSpPr>
        <p:sp>
          <p:nvSpPr>
            <p:cNvPr id="7" name="Rounded Rectangle 8">
              <a:extLst>
                <a:ext uri="{FF2B5EF4-FFF2-40B4-BE49-F238E27FC236}">
                  <a16:creationId xmlns:a16="http://schemas.microsoft.com/office/drawing/2014/main" xmlns="" id="{AF89C3B2-683F-497A-B50C-891E87181C18}"/>
                </a:ext>
              </a:extLst>
            </p:cNvPr>
            <p:cNvSpPr/>
            <p:nvPr/>
          </p:nvSpPr>
          <p:spPr>
            <a:xfrm>
              <a:off x="2692370" y="1810549"/>
              <a:ext cx="2966951" cy="168947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5</a:t>
              </a:r>
              <a:r>
                <a:rPr kumimoji="0" lang="en-US" sz="12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th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Generation Broadwell (2015) –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Xeon D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Xeon E3v4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Xeon E5v4</a:t>
              </a:r>
            </a:p>
          </p:txBody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xmlns="" id="{97703E2F-639E-45F9-9EA4-380DC9DF0FBA}"/>
                </a:ext>
              </a:extLst>
            </p:cNvPr>
            <p:cNvSpPr/>
            <p:nvPr/>
          </p:nvSpPr>
          <p:spPr>
            <a:xfrm>
              <a:off x="5779811" y="1810547"/>
              <a:ext cx="2966950" cy="16894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6</a:t>
              </a:r>
              <a:r>
                <a:rPr kumimoji="0" lang="en-US" sz="12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th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Generation Skylake (2015) – 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Xeon E3v5</a:t>
              </a:r>
            </a:p>
          </p:txBody>
        </p:sp>
        <p:sp>
          <p:nvSpPr>
            <p:cNvPr id="9" name="Rounded Rectangle 5">
              <a:extLst>
                <a:ext uri="{FF2B5EF4-FFF2-40B4-BE49-F238E27FC236}">
                  <a16:creationId xmlns:a16="http://schemas.microsoft.com/office/drawing/2014/main" xmlns="" id="{7CD96E98-3132-44A9-BF4A-4C1CB4BDFA3B}"/>
                </a:ext>
              </a:extLst>
            </p:cNvPr>
            <p:cNvSpPr/>
            <p:nvPr/>
          </p:nvSpPr>
          <p:spPr>
            <a:xfrm>
              <a:off x="4296092" y="3915376"/>
              <a:ext cx="2967437" cy="169037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7</a:t>
              </a:r>
              <a:r>
                <a:rPr kumimoji="0" lang="en-US" sz="12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th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Generation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Kabylake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</p:grpSp>
      <p:sp>
        <p:nvSpPr>
          <p:cNvPr id="12" name="Rounded Rectangle 24">
            <a:extLst>
              <a:ext uri="{FF2B5EF4-FFF2-40B4-BE49-F238E27FC236}">
                <a16:creationId xmlns:a16="http://schemas.microsoft.com/office/drawing/2014/main" xmlns="" id="{9203591C-3E6B-472A-91E1-42B92DE90421}"/>
              </a:ext>
            </a:extLst>
          </p:cNvPr>
          <p:cNvSpPr/>
          <p:nvPr/>
        </p:nvSpPr>
        <p:spPr>
          <a:xfrm>
            <a:off x="2966532" y="887525"/>
            <a:ext cx="3211894" cy="5012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Intel Processor Generation</a:t>
            </a:r>
          </a:p>
        </p:txBody>
      </p:sp>
    </p:spTree>
    <p:extLst>
      <p:ext uri="{BB962C8B-B14F-4D97-AF65-F5344CB8AC3E}">
        <p14:creationId xmlns:p14="http://schemas.microsoft.com/office/powerpoint/2010/main" val="28896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dirty="0"/>
              <a:t>EC2 Instance Types</a:t>
            </a:r>
          </a:p>
        </p:txBody>
      </p:sp>
    </p:spTree>
    <p:extLst>
      <p:ext uri="{BB962C8B-B14F-4D97-AF65-F5344CB8AC3E}">
        <p14:creationId xmlns:p14="http://schemas.microsoft.com/office/powerpoint/2010/main" val="2219345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33287E-86A9-443D-9FC1-55549875C622}"/>
              </a:ext>
            </a:extLst>
          </p:cNvPr>
          <p:cNvSpPr txBox="1"/>
          <p:nvPr/>
        </p:nvSpPr>
        <p:spPr>
          <a:xfrm>
            <a:off x="176773" y="168938"/>
            <a:ext cx="299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</a:t>
            </a:r>
            <a:r>
              <a:rPr lang="en-IN" sz="2800" b="1" dirty="0">
                <a:solidFill>
                  <a:schemeClr val="accent2"/>
                </a:solidFill>
              </a:rPr>
              <a:t>C2 Instance Types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B9D377EA-42FE-4841-A165-FA8DA363A1B5}"/>
              </a:ext>
            </a:extLst>
          </p:cNvPr>
          <p:cNvSpPr/>
          <p:nvPr/>
        </p:nvSpPr>
        <p:spPr>
          <a:xfrm>
            <a:off x="2634700" y="953358"/>
            <a:ext cx="3874600" cy="6096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kern="0" dirty="0">
              <a:solidFill>
                <a:schemeClr val="tx1"/>
              </a:solidFill>
              <a:latin typeface="Raleway"/>
            </a:endParaRPr>
          </a:p>
          <a:p>
            <a:pPr algn="ctr"/>
            <a:r>
              <a:rPr lang="en-US" sz="1100" kern="0" dirty="0">
                <a:solidFill>
                  <a:schemeClr val="tx1"/>
                </a:solidFill>
                <a:latin typeface="Raleway"/>
              </a:rPr>
              <a:t>Instance type determines the hardware of the underlying host computer on which ec2 instances are launched. </a:t>
            </a:r>
          </a:p>
          <a:p>
            <a:pPr algn="ctr"/>
            <a:endParaRPr lang="en-IN" sz="11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9460655-2AAF-4086-B499-98242E0430B7}"/>
              </a:ext>
            </a:extLst>
          </p:cNvPr>
          <p:cNvGrpSpPr/>
          <p:nvPr/>
        </p:nvGrpSpPr>
        <p:grpSpPr>
          <a:xfrm>
            <a:off x="455664" y="2041205"/>
            <a:ext cx="8232672" cy="3053065"/>
            <a:chOff x="455664" y="2041205"/>
            <a:chExt cx="8232672" cy="3053065"/>
          </a:xfrm>
        </p:grpSpPr>
        <p:sp>
          <p:nvSpPr>
            <p:cNvPr id="18" name="Rounded Rectangle 24">
              <a:extLst>
                <a:ext uri="{FF2B5EF4-FFF2-40B4-BE49-F238E27FC236}">
                  <a16:creationId xmlns:a16="http://schemas.microsoft.com/office/drawing/2014/main" xmlns="" id="{8A596F58-0071-4A52-A708-FDCE7BFEFB1C}"/>
                </a:ext>
              </a:extLst>
            </p:cNvPr>
            <p:cNvSpPr/>
            <p:nvPr/>
          </p:nvSpPr>
          <p:spPr>
            <a:xfrm>
              <a:off x="3285616" y="2041205"/>
              <a:ext cx="2572768" cy="501281"/>
            </a:xfrm>
            <a:prstGeom prst="roundRect">
              <a:avLst/>
            </a:prstGeom>
            <a:noFill/>
            <a:ln w="19050" cap="flat" cmpd="sng" algn="ctr">
              <a:solidFill>
                <a:schemeClr val="accent2">
                  <a:lumMod val="50000"/>
                </a:scheme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aleway"/>
                  <a:ea typeface="+mn-ea"/>
                  <a:cs typeface="+mn-cs"/>
                </a:rPr>
                <a:t>Instance Types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C95A3E66-DC8E-42FA-8A51-97330A7E8A32}"/>
                </a:ext>
              </a:extLst>
            </p:cNvPr>
            <p:cNvGrpSpPr/>
            <p:nvPr/>
          </p:nvGrpSpPr>
          <p:grpSpPr>
            <a:xfrm>
              <a:off x="455664" y="2637877"/>
              <a:ext cx="8232672" cy="2456393"/>
              <a:chOff x="778606" y="3234061"/>
              <a:chExt cx="10352418" cy="3645823"/>
            </a:xfrm>
          </p:grpSpPr>
          <p:sp>
            <p:nvSpPr>
              <p:cNvPr id="20" name="Rounded Rectangle 8">
                <a:extLst>
                  <a:ext uri="{FF2B5EF4-FFF2-40B4-BE49-F238E27FC236}">
                    <a16:creationId xmlns:a16="http://schemas.microsoft.com/office/drawing/2014/main" xmlns="" id="{FC7FAA73-B08E-4C36-81A3-9B893590B70C}"/>
                  </a:ext>
                </a:extLst>
              </p:cNvPr>
              <p:cNvSpPr/>
              <p:nvPr/>
            </p:nvSpPr>
            <p:spPr>
              <a:xfrm>
                <a:off x="778606" y="3234061"/>
                <a:ext cx="2405188" cy="1696435"/>
              </a:xfrm>
              <a:prstGeom prst="roundRect">
                <a:avLst/>
              </a:prstGeom>
              <a:solidFill>
                <a:srgbClr val="6B9F25">
                  <a:lumMod val="60000"/>
                  <a:lumOff val="4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General Purpose: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T2 Burstable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M5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M4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M3</a:t>
                </a:r>
              </a:p>
            </p:txBody>
          </p:sp>
          <p:sp>
            <p:nvSpPr>
              <p:cNvPr id="21" name="Rounded Rectangle 9">
                <a:extLst>
                  <a:ext uri="{FF2B5EF4-FFF2-40B4-BE49-F238E27FC236}">
                    <a16:creationId xmlns:a16="http://schemas.microsoft.com/office/drawing/2014/main" xmlns="" id="{BEBCA5A8-C156-40C9-B933-CFACCF460E61}"/>
                  </a:ext>
                </a:extLst>
              </p:cNvPr>
              <p:cNvSpPr/>
              <p:nvPr/>
            </p:nvSpPr>
            <p:spPr>
              <a:xfrm>
                <a:off x="8725836" y="3244007"/>
                <a:ext cx="2405188" cy="1696433"/>
              </a:xfrm>
              <a:prstGeom prst="roundRect">
                <a:avLst/>
              </a:prstGeom>
              <a:solidFill>
                <a:srgbClr val="323232">
                  <a:lumMod val="60000"/>
                  <a:lumOff val="4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Compute Optimized: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C5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C4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C3</a:t>
                </a:r>
              </a:p>
            </p:txBody>
          </p:sp>
          <p:sp>
            <p:nvSpPr>
              <p:cNvPr id="22" name="Rounded Rectangle 10">
                <a:extLst>
                  <a:ext uri="{FF2B5EF4-FFF2-40B4-BE49-F238E27FC236}">
                    <a16:creationId xmlns:a16="http://schemas.microsoft.com/office/drawing/2014/main" xmlns="" id="{6BE0A335-9E96-40CA-B363-D08CF9F5339F}"/>
                  </a:ext>
                </a:extLst>
              </p:cNvPr>
              <p:cNvSpPr/>
              <p:nvPr/>
            </p:nvSpPr>
            <p:spPr>
              <a:xfrm>
                <a:off x="2559190" y="5132133"/>
                <a:ext cx="2098125" cy="1696433"/>
              </a:xfrm>
              <a:prstGeom prst="roundRect">
                <a:avLst/>
              </a:prstGeom>
              <a:solidFill>
                <a:srgbClr val="1B587C">
                  <a:lumMod val="60000"/>
                  <a:lumOff val="4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Memory Optimized: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X1e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X1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R4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R3</a:t>
                </a:r>
              </a:p>
            </p:txBody>
          </p:sp>
          <p:sp>
            <p:nvSpPr>
              <p:cNvPr id="23" name="Rounded Rectangle 11">
                <a:extLst>
                  <a:ext uri="{FF2B5EF4-FFF2-40B4-BE49-F238E27FC236}">
                    <a16:creationId xmlns:a16="http://schemas.microsoft.com/office/drawing/2014/main" xmlns="" id="{B1A1C999-2CF1-4971-BDD9-6E84159AAB29}"/>
                  </a:ext>
                </a:extLst>
              </p:cNvPr>
              <p:cNvSpPr/>
              <p:nvPr/>
            </p:nvSpPr>
            <p:spPr>
              <a:xfrm>
                <a:off x="4905752" y="5183449"/>
                <a:ext cx="2098125" cy="1696435"/>
              </a:xfrm>
              <a:prstGeom prst="roundRect">
                <a:avLst/>
              </a:prstGeom>
              <a:solidFill>
                <a:srgbClr val="00B0F0">
                  <a:lumMod val="60000"/>
                  <a:lumOff val="4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Storage Optimized: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H1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I3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D2</a:t>
                </a:r>
              </a:p>
            </p:txBody>
          </p:sp>
          <p:sp>
            <p:nvSpPr>
              <p:cNvPr id="24" name="Rounded Rectangle 12">
                <a:extLst>
                  <a:ext uri="{FF2B5EF4-FFF2-40B4-BE49-F238E27FC236}">
                    <a16:creationId xmlns:a16="http://schemas.microsoft.com/office/drawing/2014/main" xmlns="" id="{0541B609-B2D9-401F-83FC-23F600736245}"/>
                  </a:ext>
                </a:extLst>
              </p:cNvPr>
              <p:cNvSpPr/>
              <p:nvPr/>
            </p:nvSpPr>
            <p:spPr>
              <a:xfrm>
                <a:off x="7252315" y="5132134"/>
                <a:ext cx="2098125" cy="1702269"/>
              </a:xfrm>
              <a:prstGeom prst="roundRect">
                <a:avLst/>
              </a:prstGeom>
              <a:solidFill>
                <a:sysClr val="window" lastClr="FFFFFF">
                  <a:lumMod val="65000"/>
                </a:sys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Accelerated Computing: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P3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P2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G3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F1</a:t>
                </a:r>
              </a:p>
            </p:txBody>
          </p:sp>
        </p:grp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xmlns="" id="{A21DFDB9-28C4-434C-A669-25EBD279427F}"/>
                </a:ext>
              </a:extLst>
            </p:cNvPr>
            <p:cNvCxnSpPr>
              <a:stCxn id="18" idx="1"/>
              <a:endCxn id="20" idx="0"/>
            </p:cNvCxnSpPr>
            <p:nvPr/>
          </p:nvCxnSpPr>
          <p:spPr>
            <a:xfrm rot="10800000" flipV="1">
              <a:off x="1412018" y="2291845"/>
              <a:ext cx="1873599" cy="346031"/>
            </a:xfrm>
            <a:prstGeom prst="bentConnector2">
              <a:avLst/>
            </a:prstGeom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xmlns="" id="{C15EBEF3-1107-482E-93A6-2EE43AC791FA}"/>
                </a:ext>
              </a:extLst>
            </p:cNvPr>
            <p:cNvCxnSpPr>
              <a:cxnSpLocks/>
              <a:stCxn id="18" idx="2"/>
              <a:endCxn id="22" idx="0"/>
            </p:cNvCxnSpPr>
            <p:nvPr/>
          </p:nvCxnSpPr>
          <p:spPr>
            <a:xfrm rot="5400000">
              <a:off x="2951845" y="2296557"/>
              <a:ext cx="1374227" cy="1866084"/>
            </a:xfrm>
            <a:prstGeom prst="bentConnector3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xmlns="" id="{953942A8-BC74-44DA-A163-C2537C1B0194}"/>
                </a:ext>
              </a:extLst>
            </p:cNvPr>
            <p:cNvCxnSpPr>
              <a:stCxn id="18" idx="2"/>
              <a:endCxn id="24" idx="0"/>
            </p:cNvCxnSpPr>
            <p:nvPr/>
          </p:nvCxnSpPr>
          <p:spPr>
            <a:xfrm rot="16200000" flipH="1">
              <a:off x="4817928" y="2296558"/>
              <a:ext cx="1374228" cy="1866084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FCD752B2-0FF9-4A6F-87B4-40CF6E5634CD}"/>
                </a:ext>
              </a:extLst>
            </p:cNvPr>
            <p:cNvCxnSpPr>
              <a:stCxn id="18" idx="2"/>
              <a:endCxn id="23" idx="0"/>
            </p:cNvCxnSpPr>
            <p:nvPr/>
          </p:nvCxnSpPr>
          <p:spPr>
            <a:xfrm>
              <a:off x="4572000" y="2542486"/>
              <a:ext cx="0" cy="140880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xmlns="" id="{E3191561-40F8-43C7-8D9B-E62AEE67D527}"/>
                </a:ext>
              </a:extLst>
            </p:cNvPr>
            <p:cNvCxnSpPr>
              <a:stCxn id="18" idx="3"/>
              <a:endCxn id="21" idx="0"/>
            </p:cNvCxnSpPr>
            <p:nvPr/>
          </p:nvCxnSpPr>
          <p:spPr>
            <a:xfrm>
              <a:off x="5858384" y="2291846"/>
              <a:ext cx="1873600" cy="35273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014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42DC40E-4AEF-4C5F-A2FF-1A7CED74B965}"/>
              </a:ext>
            </a:extLst>
          </p:cNvPr>
          <p:cNvSpPr/>
          <p:nvPr/>
        </p:nvSpPr>
        <p:spPr>
          <a:xfrm>
            <a:off x="1193968" y="1020448"/>
            <a:ext cx="6756064" cy="5765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Each vCPU is a hyper-thread of an Intel Xeon core except for t2 and m3.medium instances (AWS Definition).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Root Device Volume: Contains the image using which the instance is booted.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293034F-0BDA-473A-A04F-8EFF841EC97C}"/>
              </a:ext>
            </a:extLst>
          </p:cNvPr>
          <p:cNvGrpSpPr/>
          <p:nvPr/>
        </p:nvGrpSpPr>
        <p:grpSpPr>
          <a:xfrm>
            <a:off x="2271028" y="2008777"/>
            <a:ext cx="4599277" cy="2497169"/>
            <a:chOff x="3834179" y="2354956"/>
            <a:chExt cx="6604424" cy="330505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1B78B350-8A98-4472-931A-C56323D70160}"/>
                </a:ext>
              </a:extLst>
            </p:cNvPr>
            <p:cNvGrpSpPr/>
            <p:nvPr/>
          </p:nvGrpSpPr>
          <p:grpSpPr>
            <a:xfrm>
              <a:off x="3834179" y="2354956"/>
              <a:ext cx="3675843" cy="3305051"/>
              <a:chOff x="2310178" y="2354955"/>
              <a:chExt cx="3675843" cy="3305051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xmlns="" id="{B9E73A86-F161-4EFA-AB6B-9F81885CDF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10178" y="2354955"/>
                <a:ext cx="3675843" cy="3305051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FBFD12E9-F2F4-4C44-BF9C-0AA448038143}"/>
                  </a:ext>
                </a:extLst>
              </p:cNvPr>
              <p:cNvSpPr/>
              <p:nvPr/>
            </p:nvSpPr>
            <p:spPr>
              <a:xfrm>
                <a:off x="3060547" y="3058417"/>
                <a:ext cx="2150862" cy="188982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210DEE29-61ED-4F75-81B2-20F2E571B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1203" y="3077775"/>
              <a:ext cx="850252" cy="85025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A99D0C8D-10C4-476A-9B05-6F8D7F788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1203" y="4079138"/>
              <a:ext cx="850252" cy="85025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57C01EB7-6026-4D1E-9398-F625608B3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5942" y="4053892"/>
              <a:ext cx="850252" cy="85025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2AE7772E-3237-48B4-B34E-D7129B94E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5942" y="3072398"/>
              <a:ext cx="850252" cy="850252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4CA5B94-05FF-46E8-ADB2-C13EC2EE524C}"/>
                </a:ext>
              </a:extLst>
            </p:cNvPr>
            <p:cNvGrpSpPr/>
            <p:nvPr/>
          </p:nvGrpSpPr>
          <p:grpSpPr>
            <a:xfrm>
              <a:off x="6859573" y="4440027"/>
              <a:ext cx="2851650" cy="440158"/>
              <a:chOff x="5335573" y="4440026"/>
              <a:chExt cx="2851650" cy="44015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E8711EB2-97B2-42FB-BF92-B8E74FC15D06}"/>
                  </a:ext>
                </a:extLst>
              </p:cNvPr>
              <p:cNvSpPr txBox="1"/>
              <p:nvPr/>
            </p:nvSpPr>
            <p:spPr>
              <a:xfrm>
                <a:off x="6443263" y="4513570"/>
                <a:ext cx="1743960" cy="36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Socket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xmlns="" id="{20F32CE2-F879-4B84-8684-E4414DF6A765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 flipV="1">
                <a:off x="5335573" y="4440026"/>
                <a:ext cx="1107690" cy="2568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711909E0-8261-4117-B59C-70AF80A5ED1D}"/>
                </a:ext>
              </a:extLst>
            </p:cNvPr>
            <p:cNvGrpSpPr/>
            <p:nvPr/>
          </p:nvGrpSpPr>
          <p:grpSpPr>
            <a:xfrm>
              <a:off x="6586195" y="3133569"/>
              <a:ext cx="3852408" cy="366614"/>
              <a:chOff x="5062194" y="3133569"/>
              <a:chExt cx="3852408" cy="366614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xmlns="" id="{CECC5328-3348-4F8C-8666-E9A352E47B29}"/>
                  </a:ext>
                </a:extLst>
              </p:cNvPr>
              <p:cNvCxnSpPr/>
              <p:nvPr/>
            </p:nvCxnSpPr>
            <p:spPr>
              <a:xfrm flipH="1">
                <a:off x="5062194" y="3318235"/>
                <a:ext cx="15459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475420FB-4102-4BB5-8422-6869D589DBC2}"/>
                  </a:ext>
                </a:extLst>
              </p:cNvPr>
              <p:cNvSpPr txBox="1"/>
              <p:nvPr/>
            </p:nvSpPr>
            <p:spPr>
              <a:xfrm>
                <a:off x="6595664" y="3133569"/>
                <a:ext cx="2318938" cy="36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Cores/Processors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7999865E-65CA-48EC-AB7D-289EE7F715E5}"/>
                </a:ext>
              </a:extLst>
            </p:cNvPr>
            <p:cNvGrpSpPr/>
            <p:nvPr/>
          </p:nvGrpSpPr>
          <p:grpSpPr>
            <a:xfrm>
              <a:off x="8119665" y="3458458"/>
              <a:ext cx="1743959" cy="777382"/>
              <a:chOff x="6595664" y="3458458"/>
              <a:chExt cx="1743959" cy="777382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xmlns="" id="{CD6DC1FD-0AC2-4119-BBC9-459221D01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4542" y="3458458"/>
                <a:ext cx="0" cy="527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0E27AB78-3891-4704-B1B8-1DA9C5677B92}"/>
                  </a:ext>
                </a:extLst>
              </p:cNvPr>
              <p:cNvSpPr txBox="1"/>
              <p:nvPr/>
            </p:nvSpPr>
            <p:spPr>
              <a:xfrm>
                <a:off x="6595664" y="3869226"/>
                <a:ext cx="1743959" cy="36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Threads/vCPU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61FBB4E-2BF7-4B4B-9C57-AF1DAD20AB12}"/>
              </a:ext>
            </a:extLst>
          </p:cNvPr>
          <p:cNvSpPr txBox="1"/>
          <p:nvPr/>
        </p:nvSpPr>
        <p:spPr>
          <a:xfrm>
            <a:off x="176773" y="168938"/>
            <a:ext cx="414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vCPU, Root Device Volume</a:t>
            </a:r>
          </a:p>
        </p:txBody>
      </p:sp>
    </p:spTree>
    <p:extLst>
      <p:ext uri="{BB962C8B-B14F-4D97-AF65-F5344CB8AC3E}">
        <p14:creationId xmlns:p14="http://schemas.microsoft.com/office/powerpoint/2010/main" val="273403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544201" cy="576956"/>
          </a:xfrm>
        </p:spPr>
        <p:txBody>
          <a:bodyPr anchor="ctr"/>
          <a:lstStyle/>
          <a:p>
            <a:pPr algn="ctr"/>
            <a:r>
              <a:rPr lang="en-US" dirty="0"/>
              <a:t>Demo 1: Launching an Instance</a:t>
            </a:r>
          </a:p>
        </p:txBody>
      </p:sp>
    </p:spTree>
    <p:extLst>
      <p:ext uri="{BB962C8B-B14F-4D97-AF65-F5344CB8AC3E}">
        <p14:creationId xmlns:p14="http://schemas.microsoft.com/office/powerpoint/2010/main" val="3558287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33287E-86A9-443D-9FC1-55549875C622}"/>
              </a:ext>
            </a:extLst>
          </p:cNvPr>
          <p:cNvSpPr txBox="1"/>
          <p:nvPr/>
        </p:nvSpPr>
        <p:spPr>
          <a:xfrm>
            <a:off x="176773" y="168938"/>
            <a:ext cx="4814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Demo 1: Launching an Instance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018FAB9F-F8A9-4C82-8800-0B666B530157}"/>
              </a:ext>
            </a:extLst>
          </p:cNvPr>
          <p:cNvSpPr/>
          <p:nvPr/>
        </p:nvSpPr>
        <p:spPr>
          <a:xfrm>
            <a:off x="2023533" y="1435658"/>
            <a:ext cx="4899991" cy="336494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Open AWS Management Console, click </a:t>
            </a:r>
            <a:r>
              <a:rPr lang="en-US" sz="1050" dirty="0">
                <a:solidFill>
                  <a:schemeClr val="tx1"/>
                </a:solidFill>
                <a:latin typeface="Raleway"/>
              </a:rPr>
              <a:t>on the Services drop down box and choose EC2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50" dirty="0">
                <a:solidFill>
                  <a:schemeClr val="tx1"/>
                </a:solidFill>
                <a:latin typeface="Raleway"/>
              </a:rPr>
              <a:t>Click “launch Instance” button and choose an AMI (i.e. in our demo Ubuntu 18.04)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50" dirty="0">
                <a:solidFill>
                  <a:schemeClr val="tx1"/>
                </a:solidFill>
                <a:latin typeface="Raleway"/>
              </a:rPr>
              <a:t>Choose Instance type (Free tier eligible) and click next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50" dirty="0">
                <a:solidFill>
                  <a:schemeClr val="tx1"/>
                </a:solidFill>
                <a:latin typeface="Raleway"/>
              </a:rPr>
              <a:t>Then Configure instances, add storage and unique tags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50" dirty="0">
                <a:solidFill>
                  <a:schemeClr val="tx1"/>
                </a:solidFill>
                <a:latin typeface="Raleway"/>
              </a:rPr>
              <a:t>Configure network group (Choose create new group) then review once and launch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50" dirty="0">
                <a:solidFill>
                  <a:schemeClr val="tx1"/>
                </a:solidFill>
                <a:latin typeface="Raleway"/>
              </a:rPr>
              <a:t>Next, choose “create a new key pair” and give a name then download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50" dirty="0">
                <a:solidFill>
                  <a:schemeClr val="tx1"/>
                </a:solidFill>
                <a:latin typeface="Raleway"/>
              </a:rPr>
              <a:t>Click on launch instances and wait till it initializes. Now you have successfully created a EC2 Instance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50" dirty="0">
              <a:solidFill>
                <a:schemeClr val="tx1"/>
              </a:solidFill>
              <a:latin typeface="Raleway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F37F8E84-5928-4833-870D-67A61EB9111A}"/>
              </a:ext>
            </a:extLst>
          </p:cNvPr>
          <p:cNvSpPr/>
          <p:nvPr/>
        </p:nvSpPr>
        <p:spPr>
          <a:xfrm>
            <a:off x="3253796" y="848358"/>
            <a:ext cx="2636408" cy="4311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AFFD36C4-9148-4805-B195-065D17CE49FD}"/>
              </a:ext>
            </a:extLst>
          </p:cNvPr>
          <p:cNvSpPr txBox="1">
            <a:spLocks/>
          </p:cNvSpPr>
          <p:nvPr/>
        </p:nvSpPr>
        <p:spPr>
          <a:xfrm>
            <a:off x="3391348" y="914402"/>
            <a:ext cx="2498856" cy="355118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Steps for launching an EC2 Instance</a:t>
            </a:r>
          </a:p>
        </p:txBody>
      </p:sp>
    </p:spTree>
    <p:extLst>
      <p:ext uri="{BB962C8B-B14F-4D97-AF65-F5344CB8AC3E}">
        <p14:creationId xmlns:p14="http://schemas.microsoft.com/office/powerpoint/2010/main" val="364024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Placeholder 60">
            <a:extLst>
              <a:ext uri="{FF2B5EF4-FFF2-40B4-BE49-F238E27FC236}">
                <a16:creationId xmlns=""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6381" y="134087"/>
            <a:ext cx="4103688" cy="5769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3FEA2D79-745B-4C86-9B9A-8B4EB28A270E}"/>
              </a:ext>
            </a:extLst>
          </p:cNvPr>
          <p:cNvGrpSpPr/>
          <p:nvPr/>
        </p:nvGrpSpPr>
        <p:grpSpPr>
          <a:xfrm>
            <a:off x="582530" y="1096009"/>
            <a:ext cx="2126722" cy="506782"/>
            <a:chOff x="1637399" y="1468280"/>
            <a:chExt cx="3192441" cy="767316"/>
          </a:xfrm>
        </p:grpSpPr>
        <p:sp>
          <p:nvSpPr>
            <p:cNvPr id="24" name="Shape 1203">
              <a:extLst>
                <a:ext uri="{FF2B5EF4-FFF2-40B4-BE49-F238E27FC236}">
                  <a16:creationId xmlns="" xmlns:a16="http://schemas.microsoft.com/office/drawing/2014/main" id="{26007E8D-216C-46FF-B961-7BB6248F0F17}"/>
                </a:ext>
              </a:extLst>
            </p:cNvPr>
            <p:cNvSpPr/>
            <p:nvPr/>
          </p:nvSpPr>
          <p:spPr>
            <a:xfrm>
              <a:off x="1637399" y="1468280"/>
              <a:ext cx="745760" cy="74817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2100" b="1" dirty="0">
                  <a:solidFill>
                    <a:prstClr val="white"/>
                  </a:solidFill>
                  <a:latin typeface="Calibri Light" panose="020F0302020204030204"/>
                  <a:ea typeface="Helvetica"/>
                  <a:cs typeface="Helvetica"/>
                  <a:sym typeface="Helvetica"/>
                </a:rPr>
                <a:t>1</a:t>
              </a:r>
              <a:endParaRPr lang="en-IN" sz="2100" b="1" dirty="0">
                <a:solidFill>
                  <a:prstClr val="white"/>
                </a:solidFill>
                <a:latin typeface="Calibri Light" panose="020F0302020204030204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6B0ABC5-2E2B-44AF-B9B9-E80FBF6CF626}"/>
                </a:ext>
              </a:extLst>
            </p:cNvPr>
            <p:cNvSpPr txBox="1"/>
            <p:nvPr/>
          </p:nvSpPr>
          <p:spPr>
            <a:xfrm>
              <a:off x="2450584" y="1536591"/>
              <a:ext cx="2379256" cy="699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INTRODUCION TO EC2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C036F6B1-E590-4384-8227-EA06920BFB7E}"/>
              </a:ext>
            </a:extLst>
          </p:cNvPr>
          <p:cNvGrpSpPr/>
          <p:nvPr/>
        </p:nvGrpSpPr>
        <p:grpSpPr>
          <a:xfrm>
            <a:off x="582531" y="1758605"/>
            <a:ext cx="2184422" cy="493969"/>
            <a:chOff x="1580512" y="2562370"/>
            <a:chExt cx="3150597" cy="718377"/>
          </a:xfrm>
        </p:grpSpPr>
        <p:sp>
          <p:nvSpPr>
            <p:cNvPr id="28" name="Shape 1206">
              <a:extLst>
                <a:ext uri="{FF2B5EF4-FFF2-40B4-BE49-F238E27FC236}">
                  <a16:creationId xmlns="" xmlns:a16="http://schemas.microsoft.com/office/drawing/2014/main" id="{F8B063C2-68DE-4488-813C-5C900D9A096B}"/>
                </a:ext>
              </a:extLst>
            </p:cNvPr>
            <p:cNvSpPr/>
            <p:nvPr/>
          </p:nvSpPr>
          <p:spPr>
            <a:xfrm>
              <a:off x="1580512" y="2562370"/>
              <a:ext cx="716544" cy="71837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2100" b="1" dirty="0">
                  <a:solidFill>
                    <a:prstClr val="white"/>
                  </a:solidFill>
                  <a:latin typeface="Calibri Light" panose="020F0302020204030204"/>
                  <a:ea typeface="Helvetica"/>
                  <a:cs typeface="Helvetica"/>
                  <a:sym typeface="Helvetica"/>
                </a:rPr>
                <a:t>2</a:t>
              </a:r>
              <a:endParaRPr lang="en-IN" sz="2100" b="1" dirty="0">
                <a:solidFill>
                  <a:prstClr val="white"/>
                </a:solidFill>
                <a:latin typeface="Calibri Light" panose="020F0302020204030204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7CD0137F-0BEF-44CD-A7E4-49E98A7E0F1C}"/>
                </a:ext>
              </a:extLst>
            </p:cNvPr>
            <p:cNvSpPr txBox="1"/>
            <p:nvPr/>
          </p:nvSpPr>
          <p:spPr>
            <a:xfrm>
              <a:off x="2351854" y="2578595"/>
              <a:ext cx="2379255" cy="671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REGIONS &amp; AVAILABILITY ZONES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F8FD8ED0-EF08-4A38-9F68-D49716360BBD}"/>
              </a:ext>
            </a:extLst>
          </p:cNvPr>
          <p:cNvGrpSpPr/>
          <p:nvPr/>
        </p:nvGrpSpPr>
        <p:grpSpPr>
          <a:xfrm>
            <a:off x="582531" y="2421033"/>
            <a:ext cx="1547825" cy="485653"/>
            <a:chOff x="1631217" y="3587937"/>
            <a:chExt cx="2270659" cy="716984"/>
          </a:xfrm>
        </p:grpSpPr>
        <p:sp>
          <p:nvSpPr>
            <p:cNvPr id="32" name="Shape 1209">
              <a:extLst>
                <a:ext uri="{FF2B5EF4-FFF2-40B4-BE49-F238E27FC236}">
                  <a16:creationId xmlns="" xmlns:a16="http://schemas.microsoft.com/office/drawing/2014/main" id="{A78214EA-97C2-4257-8B19-2D19BDBC8E62}"/>
                </a:ext>
              </a:extLst>
            </p:cNvPr>
            <p:cNvSpPr/>
            <p:nvPr/>
          </p:nvSpPr>
          <p:spPr>
            <a:xfrm>
              <a:off x="1631217" y="3587937"/>
              <a:ext cx="728819" cy="71698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2100" b="1" dirty="0">
                  <a:solidFill>
                    <a:prstClr val="white"/>
                  </a:solidFill>
                  <a:latin typeface="Calibri Light" panose="020F0302020204030204"/>
                  <a:ea typeface="Helvetica"/>
                  <a:cs typeface="Helvetica"/>
                  <a:sym typeface="Helvetica"/>
                </a:rPr>
                <a:t>3</a:t>
              </a:r>
              <a:endParaRPr lang="en-IN" sz="2100" b="1" dirty="0">
                <a:solidFill>
                  <a:prstClr val="white"/>
                </a:solidFill>
                <a:latin typeface="Calibri Light" panose="020F0302020204030204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CDC25362-26CA-4671-8D8F-811B0D0EAA3E}"/>
                </a:ext>
              </a:extLst>
            </p:cNvPr>
            <p:cNvSpPr txBox="1"/>
            <p:nvPr/>
          </p:nvSpPr>
          <p:spPr>
            <a:xfrm>
              <a:off x="2384551" y="3741140"/>
              <a:ext cx="1517325" cy="408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PRE-EC2	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F4C7CFB8-BE33-477F-9760-8F21AFA30506}"/>
              </a:ext>
            </a:extLst>
          </p:cNvPr>
          <p:cNvGrpSpPr/>
          <p:nvPr/>
        </p:nvGrpSpPr>
        <p:grpSpPr>
          <a:xfrm>
            <a:off x="587807" y="3076710"/>
            <a:ext cx="2259570" cy="485655"/>
            <a:chOff x="4674925" y="1436071"/>
            <a:chExt cx="3213973" cy="690788"/>
          </a:xfrm>
        </p:grpSpPr>
        <p:sp>
          <p:nvSpPr>
            <p:cNvPr id="36" name="Shape 1212">
              <a:extLst>
                <a:ext uri="{FF2B5EF4-FFF2-40B4-BE49-F238E27FC236}">
                  <a16:creationId xmlns="" xmlns:a16="http://schemas.microsoft.com/office/drawing/2014/main" id="{1FBCE970-B32D-48AA-9B55-C36E8C3DC930}"/>
                </a:ext>
              </a:extLst>
            </p:cNvPr>
            <p:cNvSpPr/>
            <p:nvPr/>
          </p:nvSpPr>
          <p:spPr>
            <a:xfrm>
              <a:off x="4674925" y="1436071"/>
              <a:ext cx="699149" cy="69078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2100" b="1" dirty="0">
                  <a:solidFill>
                    <a:prstClr val="white"/>
                  </a:solidFill>
                  <a:latin typeface="Calibri Light" panose="020F0302020204030204"/>
                  <a:ea typeface="Helvetica"/>
                  <a:cs typeface="Helvetica"/>
                  <a:sym typeface="Helvetica"/>
                </a:rPr>
                <a:t>4</a:t>
              </a:r>
              <a:endParaRPr lang="en-IN" sz="2100" b="1" dirty="0">
                <a:solidFill>
                  <a:prstClr val="white"/>
                </a:solidFill>
                <a:latin typeface="Calibri Light" panose="020F0302020204030204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CE0EBD97-1692-4B08-8880-3736ED8BF0F0}"/>
                </a:ext>
              </a:extLst>
            </p:cNvPr>
            <p:cNvSpPr txBox="1"/>
            <p:nvPr/>
          </p:nvSpPr>
          <p:spPr>
            <a:xfrm>
              <a:off x="5374074" y="1475333"/>
              <a:ext cx="2514824" cy="393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EC2 INSTANCE TYPES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23F618B5-8C84-4717-82CF-CC81B7C7EFEA}"/>
              </a:ext>
            </a:extLst>
          </p:cNvPr>
          <p:cNvGrpSpPr/>
          <p:nvPr/>
        </p:nvGrpSpPr>
        <p:grpSpPr>
          <a:xfrm>
            <a:off x="582530" y="3762883"/>
            <a:ext cx="2502011" cy="485717"/>
            <a:chOff x="4700374" y="2569477"/>
            <a:chExt cx="3290666" cy="641215"/>
          </a:xfrm>
        </p:grpSpPr>
        <p:sp>
          <p:nvSpPr>
            <p:cNvPr id="40" name="Shape 1217">
              <a:extLst>
                <a:ext uri="{FF2B5EF4-FFF2-40B4-BE49-F238E27FC236}">
                  <a16:creationId xmlns="" xmlns:a16="http://schemas.microsoft.com/office/drawing/2014/main" id="{BAB33EEA-E4BF-49FD-B1E6-79EE63A48AA1}"/>
                </a:ext>
              </a:extLst>
            </p:cNvPr>
            <p:cNvSpPr/>
            <p:nvPr/>
          </p:nvSpPr>
          <p:spPr>
            <a:xfrm>
              <a:off x="4700374" y="2569477"/>
              <a:ext cx="653406" cy="62656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2100" b="1" dirty="0">
                  <a:solidFill>
                    <a:prstClr val="white"/>
                  </a:solidFill>
                  <a:latin typeface="Calibri Light" panose="020F0302020204030204"/>
                  <a:ea typeface="Helvetica"/>
                  <a:cs typeface="Helvetica"/>
                  <a:sym typeface="Helvetica"/>
                </a:rPr>
                <a:t>5</a:t>
              </a:r>
              <a:endParaRPr lang="en-IN" sz="2100" b="1" dirty="0">
                <a:solidFill>
                  <a:prstClr val="white"/>
                </a:solidFill>
                <a:latin typeface="Calibri Light" panose="020F0302020204030204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E98BCA18-5607-4D19-A6D2-0FE5B571DD3A}"/>
                </a:ext>
              </a:extLst>
            </p:cNvPr>
            <p:cNvSpPr txBox="1"/>
            <p:nvPr/>
          </p:nvSpPr>
          <p:spPr>
            <a:xfrm>
              <a:off x="5412853" y="2601229"/>
              <a:ext cx="2578187" cy="609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DEMO 1: LAUNCHING AN INSTANCE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9F327E25-52D8-4A53-AF70-FCC22CEC14F8}"/>
              </a:ext>
            </a:extLst>
          </p:cNvPr>
          <p:cNvGrpSpPr/>
          <p:nvPr/>
        </p:nvGrpSpPr>
        <p:grpSpPr>
          <a:xfrm>
            <a:off x="582530" y="4352457"/>
            <a:ext cx="1943002" cy="517116"/>
            <a:chOff x="4714999" y="3539219"/>
            <a:chExt cx="2868525" cy="763437"/>
          </a:xfrm>
        </p:grpSpPr>
        <p:sp>
          <p:nvSpPr>
            <p:cNvPr id="44" name="Shape 1223">
              <a:extLst>
                <a:ext uri="{FF2B5EF4-FFF2-40B4-BE49-F238E27FC236}">
                  <a16:creationId xmlns="" xmlns:a16="http://schemas.microsoft.com/office/drawing/2014/main" id="{3225432F-EF46-4966-BABA-11C8BEA7906B}"/>
                </a:ext>
              </a:extLst>
            </p:cNvPr>
            <p:cNvSpPr/>
            <p:nvPr/>
          </p:nvSpPr>
          <p:spPr>
            <a:xfrm>
              <a:off x="4714999" y="3590203"/>
              <a:ext cx="733453" cy="7124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2100" b="1" dirty="0">
                  <a:solidFill>
                    <a:prstClr val="white"/>
                  </a:solidFill>
                  <a:latin typeface="Calibri Light" panose="020F0302020204030204"/>
                  <a:ea typeface="Helvetica"/>
                  <a:cs typeface="Helvetica"/>
                  <a:sym typeface="Helvetica"/>
                </a:rPr>
                <a:t>6</a:t>
              </a:r>
              <a:endParaRPr lang="en-IN" sz="2100" b="1" dirty="0">
                <a:solidFill>
                  <a:prstClr val="white"/>
                </a:solidFill>
                <a:latin typeface="Calibri Light" panose="020F0302020204030204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1B46551B-E994-4517-88F9-0061770FB336}"/>
                </a:ext>
              </a:extLst>
            </p:cNvPr>
            <p:cNvSpPr txBox="1"/>
            <p:nvPr/>
          </p:nvSpPr>
          <p:spPr>
            <a:xfrm>
              <a:off x="5488363" y="3539219"/>
              <a:ext cx="2095161" cy="408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WHAT IS AN AMI?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BC1AD0C0-E6A4-46D5-9E97-29C314504253}"/>
              </a:ext>
            </a:extLst>
          </p:cNvPr>
          <p:cNvGrpSpPr/>
          <p:nvPr/>
        </p:nvGrpSpPr>
        <p:grpSpPr>
          <a:xfrm>
            <a:off x="3237916" y="1074281"/>
            <a:ext cx="2282624" cy="549503"/>
            <a:chOff x="1628900" y="1409912"/>
            <a:chExt cx="3431302" cy="826028"/>
          </a:xfrm>
        </p:grpSpPr>
        <p:sp>
          <p:nvSpPr>
            <p:cNvPr id="48" name="Shape 1203">
              <a:extLst>
                <a:ext uri="{FF2B5EF4-FFF2-40B4-BE49-F238E27FC236}">
                  <a16:creationId xmlns="" xmlns:a16="http://schemas.microsoft.com/office/drawing/2014/main" id="{8E5271A7-D0F7-491E-A1B1-38BE3014EF92}"/>
                </a:ext>
              </a:extLst>
            </p:cNvPr>
            <p:cNvSpPr/>
            <p:nvPr/>
          </p:nvSpPr>
          <p:spPr>
            <a:xfrm>
              <a:off x="1628900" y="1476759"/>
              <a:ext cx="746812" cy="75918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2100" b="1" dirty="0">
                  <a:solidFill>
                    <a:prstClr val="white"/>
                  </a:solidFill>
                  <a:latin typeface="Calibri Light" panose="020F0302020204030204"/>
                  <a:ea typeface="Helvetica"/>
                  <a:cs typeface="Helvetica"/>
                  <a:sym typeface="Helvetica"/>
                </a:rPr>
                <a:t>7</a:t>
              </a:r>
              <a:endParaRPr lang="en-IN" sz="2100" b="1" dirty="0">
                <a:solidFill>
                  <a:prstClr val="white"/>
                </a:solidFill>
                <a:latin typeface="Calibri Light" panose="020F0302020204030204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FC9E8DC8-C458-45BC-8A86-1452310C3C24}"/>
                </a:ext>
              </a:extLst>
            </p:cNvPr>
            <p:cNvSpPr txBox="1"/>
            <p:nvPr/>
          </p:nvSpPr>
          <p:spPr>
            <a:xfrm>
              <a:off x="2409337" y="1409912"/>
              <a:ext cx="2650865" cy="6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DEMO 2: CREATING &amp; COPYING AN AMI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E1FD5AA5-39E8-431C-9B0C-4A66EBA654AC}"/>
              </a:ext>
            </a:extLst>
          </p:cNvPr>
          <p:cNvGrpSpPr/>
          <p:nvPr/>
        </p:nvGrpSpPr>
        <p:grpSpPr>
          <a:xfrm>
            <a:off x="3231898" y="1785015"/>
            <a:ext cx="2293236" cy="482582"/>
            <a:chOff x="1602573" y="2551446"/>
            <a:chExt cx="3400039" cy="715493"/>
          </a:xfrm>
        </p:grpSpPr>
        <p:sp>
          <p:nvSpPr>
            <p:cNvPr id="52" name="Shape 1206">
              <a:extLst>
                <a:ext uri="{FF2B5EF4-FFF2-40B4-BE49-F238E27FC236}">
                  <a16:creationId xmlns="" xmlns:a16="http://schemas.microsoft.com/office/drawing/2014/main" id="{BB324046-A617-497D-AACF-4E24B46258F8}"/>
                </a:ext>
              </a:extLst>
            </p:cNvPr>
            <p:cNvSpPr/>
            <p:nvPr/>
          </p:nvSpPr>
          <p:spPr>
            <a:xfrm>
              <a:off x="1602573" y="2551446"/>
              <a:ext cx="736584" cy="71549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2100" b="1" dirty="0">
                  <a:solidFill>
                    <a:prstClr val="white"/>
                  </a:solidFill>
                  <a:latin typeface="Calibri Light" panose="020F0302020204030204"/>
                  <a:ea typeface="Helvetica"/>
                  <a:cs typeface="Helvetica"/>
                  <a:sym typeface="Helvetica"/>
                </a:rPr>
                <a:t>8</a:t>
              </a:r>
              <a:endParaRPr lang="en-IN" sz="2100" b="1" dirty="0">
                <a:solidFill>
                  <a:prstClr val="white"/>
                </a:solidFill>
                <a:latin typeface="Calibri Light" panose="020F0302020204030204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058F7E77-6819-434D-A1E2-7D8B2C922C5F}"/>
                </a:ext>
              </a:extLst>
            </p:cNvPr>
            <p:cNvSpPr txBox="1"/>
            <p:nvPr/>
          </p:nvSpPr>
          <p:spPr>
            <a:xfrm>
              <a:off x="2388162" y="2576454"/>
              <a:ext cx="2614450" cy="41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INTODUCTON TO EBS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EA6A6C82-6BB3-4483-9137-21B018965A62}"/>
              </a:ext>
            </a:extLst>
          </p:cNvPr>
          <p:cNvGrpSpPr/>
          <p:nvPr/>
        </p:nvGrpSpPr>
        <p:grpSpPr>
          <a:xfrm>
            <a:off x="3243188" y="2395023"/>
            <a:ext cx="1849316" cy="508365"/>
            <a:chOff x="1644723" y="3590204"/>
            <a:chExt cx="2591746" cy="712453"/>
          </a:xfrm>
        </p:grpSpPr>
        <p:sp>
          <p:nvSpPr>
            <p:cNvPr id="56" name="Shape 1209">
              <a:extLst>
                <a:ext uri="{FF2B5EF4-FFF2-40B4-BE49-F238E27FC236}">
                  <a16:creationId xmlns="" xmlns:a16="http://schemas.microsoft.com/office/drawing/2014/main" id="{579718B8-6EDF-48B1-A677-B12A19AB850D}"/>
                </a:ext>
              </a:extLst>
            </p:cNvPr>
            <p:cNvSpPr/>
            <p:nvPr/>
          </p:nvSpPr>
          <p:spPr>
            <a:xfrm>
              <a:off x="1644723" y="3590204"/>
              <a:ext cx="688866" cy="71245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2100" b="1" dirty="0">
                  <a:solidFill>
                    <a:prstClr val="white"/>
                  </a:solidFill>
                  <a:latin typeface="Calibri Light" panose="020F0302020204030204"/>
                  <a:ea typeface="Helvetica"/>
                  <a:cs typeface="Helvetica"/>
                  <a:sym typeface="Helvetica"/>
                </a:rPr>
                <a:t>9</a:t>
              </a:r>
              <a:endParaRPr lang="en-IN" sz="2100" b="1" dirty="0">
                <a:solidFill>
                  <a:prstClr val="white"/>
                </a:solidFill>
                <a:latin typeface="Calibri Light" panose="020F0302020204030204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DCAE76D-F96D-4E5D-B500-FCD0B28E7E23}"/>
                </a:ext>
              </a:extLst>
            </p:cNvPr>
            <p:cNvSpPr txBox="1"/>
            <p:nvPr/>
          </p:nvSpPr>
          <p:spPr>
            <a:xfrm>
              <a:off x="2397785" y="3616314"/>
              <a:ext cx="1838684" cy="64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E</a:t>
              </a:r>
              <a:r>
                <a:rPr lang="en-IN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BS S</a:t>
              </a:r>
              <a:r>
                <a:rPr lang="en-IN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NAPSHOTS</a:t>
              </a:r>
              <a:endParaRPr lang="en-IN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Raleway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9E21FE69-F3EE-453D-834D-99051463716F}"/>
              </a:ext>
            </a:extLst>
          </p:cNvPr>
          <p:cNvGrpSpPr/>
          <p:nvPr/>
        </p:nvGrpSpPr>
        <p:grpSpPr>
          <a:xfrm>
            <a:off x="3237915" y="3076710"/>
            <a:ext cx="2103304" cy="508869"/>
            <a:chOff x="1639626" y="1457509"/>
            <a:chExt cx="2566121" cy="738396"/>
          </a:xfrm>
        </p:grpSpPr>
        <p:sp>
          <p:nvSpPr>
            <p:cNvPr id="60" name="Shape 1203">
              <a:extLst>
                <a:ext uri="{FF2B5EF4-FFF2-40B4-BE49-F238E27FC236}">
                  <a16:creationId xmlns="" xmlns:a16="http://schemas.microsoft.com/office/drawing/2014/main" id="{F32E6522-1190-4CB8-B355-D96986388AE2}"/>
                </a:ext>
              </a:extLst>
            </p:cNvPr>
            <p:cNvSpPr/>
            <p:nvPr/>
          </p:nvSpPr>
          <p:spPr>
            <a:xfrm>
              <a:off x="1639626" y="1457509"/>
              <a:ext cx="598785" cy="73839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2100" b="1" dirty="0">
                  <a:solidFill>
                    <a:prstClr val="white"/>
                  </a:solidFill>
                  <a:latin typeface="Calibri Light" panose="020F0302020204030204"/>
                  <a:ea typeface="Helvetica"/>
                  <a:cs typeface="Helvetica"/>
                  <a:sym typeface="Helvetica"/>
                </a:rPr>
                <a:t>10</a:t>
              </a:r>
              <a:endParaRPr lang="en-IN" sz="2100" b="1" dirty="0">
                <a:solidFill>
                  <a:prstClr val="white"/>
                </a:solidFill>
                <a:latin typeface="Calibri Light" panose="020F0302020204030204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EF1425AA-8619-404C-BE4D-2EC1805D23B4}"/>
                </a:ext>
              </a:extLst>
            </p:cNvPr>
            <p:cNvSpPr txBox="1"/>
            <p:nvPr/>
          </p:nvSpPr>
          <p:spPr>
            <a:xfrm>
              <a:off x="2282249" y="1474424"/>
              <a:ext cx="1923498" cy="40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DEMO 3: EBS DEMO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F83D9E84-B4D0-4EBB-BF57-0277C1D843FC}"/>
              </a:ext>
            </a:extLst>
          </p:cNvPr>
          <p:cNvGrpSpPr/>
          <p:nvPr/>
        </p:nvGrpSpPr>
        <p:grpSpPr>
          <a:xfrm>
            <a:off x="3231898" y="3758901"/>
            <a:ext cx="2401483" cy="482582"/>
            <a:chOff x="1876011" y="2489376"/>
            <a:chExt cx="3022081" cy="722280"/>
          </a:xfrm>
        </p:grpSpPr>
        <p:sp>
          <p:nvSpPr>
            <p:cNvPr id="65" name="Shape 1206">
              <a:extLst>
                <a:ext uri="{FF2B5EF4-FFF2-40B4-BE49-F238E27FC236}">
                  <a16:creationId xmlns="" xmlns:a16="http://schemas.microsoft.com/office/drawing/2014/main" id="{996BD368-AEE6-42A0-9031-D1E0F9B0E0A1}"/>
                </a:ext>
              </a:extLst>
            </p:cNvPr>
            <p:cNvSpPr/>
            <p:nvPr/>
          </p:nvSpPr>
          <p:spPr>
            <a:xfrm>
              <a:off x="1876011" y="2489376"/>
              <a:ext cx="608805" cy="72228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IN" sz="2100" b="1" dirty="0">
                  <a:solidFill>
                    <a:prstClr val="white"/>
                  </a:solidFill>
                  <a:latin typeface="Calibri Light" panose="020F0302020204030204"/>
                  <a:ea typeface="Helvetica"/>
                  <a:cs typeface="Helvetica"/>
                  <a:sym typeface="Helvetica"/>
                </a:rPr>
                <a:t>11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8DC99AB6-D7BF-45A6-BB7D-F93704F3FFB5}"/>
                </a:ext>
              </a:extLst>
            </p:cNvPr>
            <p:cNvSpPr txBox="1"/>
            <p:nvPr/>
          </p:nvSpPr>
          <p:spPr>
            <a:xfrm>
              <a:off x="2518836" y="2538734"/>
              <a:ext cx="2379256" cy="414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INTRODUCTION T0 EFS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BD072638-BF16-464B-8FBA-220C29D18004}"/>
              </a:ext>
            </a:extLst>
          </p:cNvPr>
          <p:cNvGrpSpPr/>
          <p:nvPr/>
        </p:nvGrpSpPr>
        <p:grpSpPr>
          <a:xfrm>
            <a:off x="3224861" y="4380999"/>
            <a:ext cx="2240020" cy="494566"/>
            <a:chOff x="1625193" y="3595974"/>
            <a:chExt cx="2240020" cy="588211"/>
          </a:xfrm>
        </p:grpSpPr>
        <p:sp>
          <p:nvSpPr>
            <p:cNvPr id="69" name="Shape 1209">
              <a:extLst>
                <a:ext uri="{FF2B5EF4-FFF2-40B4-BE49-F238E27FC236}">
                  <a16:creationId xmlns="" xmlns:a16="http://schemas.microsoft.com/office/drawing/2014/main" id="{46F1D803-6E20-47E7-8D79-A24A046DFC5A}"/>
                </a:ext>
              </a:extLst>
            </p:cNvPr>
            <p:cNvSpPr/>
            <p:nvPr/>
          </p:nvSpPr>
          <p:spPr>
            <a:xfrm>
              <a:off x="1625193" y="3595974"/>
              <a:ext cx="481750" cy="58821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2100" b="1" dirty="0">
                  <a:solidFill>
                    <a:prstClr val="white"/>
                  </a:solidFill>
                  <a:latin typeface="Calibri Light" panose="020F0302020204030204"/>
                  <a:ea typeface="Helvetica"/>
                  <a:cs typeface="Helvetica"/>
                  <a:sym typeface="Helvetica"/>
                </a:rPr>
                <a:t>12</a:t>
              </a:r>
              <a:endParaRPr lang="en-IN" sz="2100" b="1" dirty="0">
                <a:solidFill>
                  <a:prstClr val="white"/>
                </a:solidFill>
                <a:latin typeface="Calibri Light" panose="020F0302020204030204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C8D07D18-339D-42C8-9841-06D09A1D193D}"/>
                </a:ext>
              </a:extLst>
            </p:cNvPr>
            <p:cNvSpPr txBox="1"/>
            <p:nvPr/>
          </p:nvSpPr>
          <p:spPr>
            <a:xfrm>
              <a:off x="2133331" y="3693843"/>
              <a:ext cx="1731882" cy="329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D</a:t>
              </a:r>
              <a:r>
                <a:rPr lang="en-IN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EMO 4: EFS DEMO </a:t>
              </a:r>
              <a:endParaRPr lang="en-I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Raleway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3DE25750-A808-4132-9787-7CD94CD38459}"/>
              </a:ext>
            </a:extLst>
          </p:cNvPr>
          <p:cNvGrpSpPr/>
          <p:nvPr/>
        </p:nvGrpSpPr>
        <p:grpSpPr>
          <a:xfrm>
            <a:off x="6038493" y="1087749"/>
            <a:ext cx="3102057" cy="646331"/>
            <a:chOff x="1688642" y="3644189"/>
            <a:chExt cx="3102057" cy="768717"/>
          </a:xfrm>
        </p:grpSpPr>
        <p:sp>
          <p:nvSpPr>
            <p:cNvPr id="73" name="Shape 1209">
              <a:extLst>
                <a:ext uri="{FF2B5EF4-FFF2-40B4-BE49-F238E27FC236}">
                  <a16:creationId xmlns="" xmlns:a16="http://schemas.microsoft.com/office/drawing/2014/main" id="{9D94F820-DE39-4007-9025-9318BBD7CF5D}"/>
                </a:ext>
              </a:extLst>
            </p:cNvPr>
            <p:cNvSpPr/>
            <p:nvPr/>
          </p:nvSpPr>
          <p:spPr>
            <a:xfrm>
              <a:off x="1688642" y="3697909"/>
              <a:ext cx="482538" cy="57399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2100" b="1" dirty="0">
                  <a:solidFill>
                    <a:prstClr val="white"/>
                  </a:solidFill>
                  <a:latin typeface="Calibri Light" panose="020F0302020204030204"/>
                  <a:ea typeface="Helvetica"/>
                  <a:cs typeface="Helvetica"/>
                  <a:sym typeface="Helvetica"/>
                </a:rPr>
                <a:t>13</a:t>
              </a:r>
              <a:endParaRPr lang="en-IN" sz="2100" b="1" dirty="0">
                <a:solidFill>
                  <a:prstClr val="white"/>
                </a:solidFill>
                <a:latin typeface="Calibri Light" panose="020F0302020204030204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1E5DB157-0023-4A25-9885-21C493F7F5BF}"/>
                </a:ext>
              </a:extLst>
            </p:cNvPr>
            <p:cNvSpPr txBox="1"/>
            <p:nvPr/>
          </p:nvSpPr>
          <p:spPr>
            <a:xfrm>
              <a:off x="2196778" y="3644189"/>
              <a:ext cx="2593921" cy="768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I</a:t>
              </a:r>
              <a:r>
                <a:rPr lang="en-IN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NSTANCE TENANCY, RESERVED AND SPOT INSTANCES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E04884C1-1D15-4E6E-B3E3-C49635D4170A}"/>
              </a:ext>
            </a:extLst>
          </p:cNvPr>
          <p:cNvGrpSpPr/>
          <p:nvPr/>
        </p:nvGrpSpPr>
        <p:grpSpPr>
          <a:xfrm>
            <a:off x="6033620" y="1775965"/>
            <a:ext cx="2758181" cy="503247"/>
            <a:chOff x="1597086" y="3630031"/>
            <a:chExt cx="3393464" cy="736394"/>
          </a:xfrm>
        </p:grpSpPr>
        <p:sp>
          <p:nvSpPr>
            <p:cNvPr id="77" name="Shape 1209">
              <a:extLst>
                <a:ext uri="{FF2B5EF4-FFF2-40B4-BE49-F238E27FC236}">
                  <a16:creationId xmlns="" xmlns:a16="http://schemas.microsoft.com/office/drawing/2014/main" id="{18B4977A-3811-4533-A77A-D5E068F1BD95}"/>
                </a:ext>
              </a:extLst>
            </p:cNvPr>
            <p:cNvSpPr/>
            <p:nvPr/>
          </p:nvSpPr>
          <p:spPr>
            <a:xfrm>
              <a:off x="1597086" y="3630031"/>
              <a:ext cx="599673" cy="73639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2100" b="1" dirty="0">
                  <a:solidFill>
                    <a:prstClr val="white"/>
                  </a:solidFill>
                  <a:latin typeface="Calibri Light" panose="020F0302020204030204"/>
                  <a:ea typeface="Helvetica"/>
                  <a:cs typeface="Helvetica"/>
                  <a:sym typeface="Helvetica"/>
                </a:rPr>
                <a:t>14</a:t>
              </a:r>
              <a:endParaRPr lang="en-IN" sz="2100" b="1" dirty="0">
                <a:solidFill>
                  <a:prstClr val="white"/>
                </a:solidFill>
                <a:latin typeface="Calibri Light" panose="020F0302020204030204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BE5DF29-547B-4235-BCA3-B3B9C1B01C02}"/>
                </a:ext>
              </a:extLst>
            </p:cNvPr>
            <p:cNvSpPr txBox="1"/>
            <p:nvPr/>
          </p:nvSpPr>
          <p:spPr>
            <a:xfrm>
              <a:off x="2228256" y="3652861"/>
              <a:ext cx="2762294" cy="675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PRICING &amp; DESIGN PATTERNS</a:t>
              </a:r>
              <a:endParaRPr lang="en-IN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Raleway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C2D4DE6B-B253-49D5-A307-8EF7FDCE0A80}"/>
              </a:ext>
            </a:extLst>
          </p:cNvPr>
          <p:cNvGrpSpPr/>
          <p:nvPr/>
        </p:nvGrpSpPr>
        <p:grpSpPr>
          <a:xfrm>
            <a:off x="6039112" y="2472593"/>
            <a:ext cx="1652853" cy="505034"/>
            <a:chOff x="1597086" y="3717215"/>
            <a:chExt cx="2033548" cy="739012"/>
          </a:xfrm>
        </p:grpSpPr>
        <p:sp>
          <p:nvSpPr>
            <p:cNvPr id="81" name="Shape 1209">
              <a:extLst>
                <a:ext uri="{FF2B5EF4-FFF2-40B4-BE49-F238E27FC236}">
                  <a16:creationId xmlns="" xmlns:a16="http://schemas.microsoft.com/office/drawing/2014/main" id="{2B070B36-7FBB-449D-AC0E-62D8E78E039B}"/>
                </a:ext>
              </a:extLst>
            </p:cNvPr>
            <p:cNvSpPr/>
            <p:nvPr/>
          </p:nvSpPr>
          <p:spPr>
            <a:xfrm>
              <a:off x="1597086" y="3717215"/>
              <a:ext cx="580205" cy="73901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2100" b="1" dirty="0">
                  <a:solidFill>
                    <a:prstClr val="white"/>
                  </a:solidFill>
                  <a:latin typeface="Calibri Light" panose="020F0302020204030204"/>
                  <a:ea typeface="Helvetica"/>
                  <a:cs typeface="Helvetica"/>
                  <a:sym typeface="Helvetica"/>
                </a:rPr>
                <a:t>15</a:t>
              </a:r>
              <a:endParaRPr lang="en-IN" sz="2100" b="1" dirty="0">
                <a:solidFill>
                  <a:prstClr val="white"/>
                </a:solidFill>
                <a:latin typeface="Calibri Light" panose="020F0302020204030204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C690BEF9-2F7A-4CC7-9C04-C1BDE7EECE7C}"/>
                </a:ext>
              </a:extLst>
            </p:cNvPr>
            <p:cNvSpPr txBox="1"/>
            <p:nvPr/>
          </p:nvSpPr>
          <p:spPr>
            <a:xfrm>
              <a:off x="2221498" y="3909244"/>
              <a:ext cx="1409136" cy="405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SUMMARY</a:t>
              </a:r>
              <a:endParaRPr lang="en-IN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Raleway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C2D4DE6B-B253-49D5-A307-8EF7FDCE0A80}"/>
              </a:ext>
            </a:extLst>
          </p:cNvPr>
          <p:cNvGrpSpPr/>
          <p:nvPr/>
        </p:nvGrpSpPr>
        <p:grpSpPr>
          <a:xfrm>
            <a:off x="6039112" y="3075056"/>
            <a:ext cx="1652853" cy="505034"/>
            <a:chOff x="1597086" y="3717215"/>
            <a:chExt cx="2033548" cy="739012"/>
          </a:xfrm>
        </p:grpSpPr>
        <p:sp>
          <p:nvSpPr>
            <p:cNvPr id="79" name="Shape 1209">
              <a:extLst>
                <a:ext uri="{FF2B5EF4-FFF2-40B4-BE49-F238E27FC236}">
                  <a16:creationId xmlns="" xmlns:a16="http://schemas.microsoft.com/office/drawing/2014/main" id="{2B070B36-7FBB-449D-AC0E-62D8E78E039B}"/>
                </a:ext>
              </a:extLst>
            </p:cNvPr>
            <p:cNvSpPr/>
            <p:nvPr/>
          </p:nvSpPr>
          <p:spPr>
            <a:xfrm>
              <a:off x="1597086" y="3717215"/>
              <a:ext cx="580205" cy="73901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2100" b="1" dirty="0" smtClean="0">
                  <a:solidFill>
                    <a:prstClr val="white"/>
                  </a:solidFill>
                  <a:latin typeface="Calibri Light" panose="020F0302020204030204"/>
                  <a:ea typeface="Helvetica"/>
                  <a:cs typeface="Helvetica"/>
                  <a:sym typeface="Helvetica"/>
                </a:rPr>
                <a:t>16</a:t>
              </a:r>
              <a:endParaRPr lang="en-IN" sz="2100" b="1" dirty="0">
                <a:solidFill>
                  <a:prstClr val="white"/>
                </a:solidFill>
                <a:latin typeface="Calibri Light" panose="020F0302020204030204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C690BEF9-2F7A-4CC7-9C04-C1BDE7EECE7C}"/>
                </a:ext>
              </a:extLst>
            </p:cNvPr>
            <p:cNvSpPr txBox="1"/>
            <p:nvPr/>
          </p:nvSpPr>
          <p:spPr>
            <a:xfrm>
              <a:off x="2221498" y="3909244"/>
              <a:ext cx="1409136" cy="405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QUIZ</a:t>
              </a:r>
              <a:endParaRPr lang="en-IN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Ralew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03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4E4CF925-635E-4CEE-9704-2972EB9526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163457" cy="576956"/>
          </a:xfrm>
        </p:spPr>
        <p:txBody>
          <a:bodyPr anchor="ctr"/>
          <a:lstStyle/>
          <a:p>
            <a:pPr algn="ctr"/>
            <a:r>
              <a:rPr lang="en-US" dirty="0"/>
              <a:t>What is an AMI?</a:t>
            </a:r>
          </a:p>
        </p:txBody>
      </p:sp>
    </p:spTree>
    <p:extLst>
      <p:ext uri="{BB962C8B-B14F-4D97-AF65-F5344CB8AC3E}">
        <p14:creationId xmlns:p14="http://schemas.microsoft.com/office/powerpoint/2010/main" val="3560664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xmlns="" id="{A950BBC1-A3F8-4C81-8F33-7D5A89C42E1F}"/>
              </a:ext>
            </a:extLst>
          </p:cNvPr>
          <p:cNvSpPr/>
          <p:nvPr/>
        </p:nvSpPr>
        <p:spPr>
          <a:xfrm>
            <a:off x="377091" y="1099732"/>
            <a:ext cx="4194909" cy="7298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en-IN" sz="1100" dirty="0">
                <a:solidFill>
                  <a:prstClr val="black"/>
                </a:solidFill>
                <a:latin typeface="Raleway"/>
              </a:rPr>
              <a:t>Amazon Machine Image: AMI contains information required to launch an instance.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FEA0A53-6AC9-40EF-9981-900D634E07DD}"/>
              </a:ext>
            </a:extLst>
          </p:cNvPr>
          <p:cNvSpPr txBox="1"/>
          <p:nvPr/>
        </p:nvSpPr>
        <p:spPr>
          <a:xfrm>
            <a:off x="176773" y="168938"/>
            <a:ext cx="2643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What is an AMI?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xmlns="" id="{C744EEB0-14AE-4D8C-88AE-73777FF7A511}"/>
              </a:ext>
            </a:extLst>
          </p:cNvPr>
          <p:cNvSpPr txBox="1">
            <a:spLocks/>
          </p:cNvSpPr>
          <p:nvPr/>
        </p:nvSpPr>
        <p:spPr>
          <a:xfrm>
            <a:off x="616968" y="1982129"/>
            <a:ext cx="4188027" cy="1621815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Blip>
                <a:blip r:embed="rId2"/>
              </a:buBlip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Operating System</a:t>
            </a:r>
          </a:p>
          <a:p>
            <a:pPr algn="just">
              <a:lnSpc>
                <a:spcPct val="100000"/>
              </a:lnSpc>
              <a:buBlip>
                <a:blip r:embed="rId2"/>
              </a:buBlip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Architecture</a:t>
            </a:r>
          </a:p>
          <a:p>
            <a:pPr algn="just">
              <a:lnSpc>
                <a:spcPct val="100000"/>
              </a:lnSpc>
              <a:buBlip>
                <a:blip r:embed="rId2"/>
              </a:buBlip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Storage for the root device (Instance Store or EBS backed)</a:t>
            </a:r>
          </a:p>
          <a:p>
            <a:pPr algn="just">
              <a:lnSpc>
                <a:spcPct val="100000"/>
              </a:lnSpc>
              <a:buBlip>
                <a:blip r:embed="rId2"/>
              </a:buBlip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Virtualization Type (HVM or PV)</a:t>
            </a:r>
          </a:p>
        </p:txBody>
      </p:sp>
      <p:pic>
        <p:nvPicPr>
          <p:cNvPr id="65" name="Picture 64" descr="settings-4.png">
            <a:extLst>
              <a:ext uri="{FF2B5EF4-FFF2-40B4-BE49-F238E27FC236}">
                <a16:creationId xmlns:a16="http://schemas.microsoft.com/office/drawing/2014/main" xmlns="" id="{79AAEB43-2227-48BE-BA68-C7AE10AC5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84" y="2577763"/>
            <a:ext cx="693834" cy="758841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24F89DC2-0FC8-48EF-88EF-4AB83C14C205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13990" y="3336604"/>
            <a:ext cx="2013" cy="41738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A34EFB8F-014B-4AE9-ABBD-D6B2918D945C}"/>
              </a:ext>
            </a:extLst>
          </p:cNvPr>
          <p:cNvGrpSpPr/>
          <p:nvPr/>
        </p:nvGrpSpPr>
        <p:grpSpPr>
          <a:xfrm>
            <a:off x="5683987" y="2133636"/>
            <a:ext cx="2176640" cy="444126"/>
            <a:chOff x="2628321" y="3050591"/>
            <a:chExt cx="2619502" cy="48870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xmlns="" id="{EF974B46-5456-4090-BC19-D6FDFFA4E2AB}"/>
                </a:ext>
              </a:extLst>
            </p:cNvPr>
            <p:cNvCxnSpPr>
              <a:stCxn id="65" idx="0"/>
            </p:cNvCxnSpPr>
            <p:nvPr/>
          </p:nvCxnSpPr>
          <p:spPr>
            <a:xfrm flipV="1">
              <a:off x="3990658" y="3068229"/>
              <a:ext cx="0" cy="47106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xmlns="" id="{EF0FE363-ED9F-4C35-81F9-A70C979310DB}"/>
                </a:ext>
              </a:extLst>
            </p:cNvPr>
            <p:cNvCxnSpPr>
              <a:stCxn id="65" idx="0"/>
            </p:cNvCxnSpPr>
            <p:nvPr/>
          </p:nvCxnSpPr>
          <p:spPr>
            <a:xfrm flipH="1" flipV="1">
              <a:off x="2628321" y="3050591"/>
              <a:ext cx="1362337" cy="48870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78810B41-D302-4299-8CEF-653B6CD14D3E}"/>
                </a:ext>
              </a:extLst>
            </p:cNvPr>
            <p:cNvCxnSpPr>
              <a:stCxn id="65" idx="0"/>
            </p:cNvCxnSpPr>
            <p:nvPr/>
          </p:nvCxnSpPr>
          <p:spPr>
            <a:xfrm flipV="1">
              <a:off x="3990658" y="3068229"/>
              <a:ext cx="1257165" cy="47106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BC5B2542-9310-45F8-93E7-2F7A39D8FD9F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664631" y="2956510"/>
            <a:ext cx="804454" cy="673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2">
            <a:extLst>
              <a:ext uri="{FF2B5EF4-FFF2-40B4-BE49-F238E27FC236}">
                <a16:creationId xmlns:a16="http://schemas.microsoft.com/office/drawing/2014/main" xmlns="" id="{7BDC4F61-0A29-4BE6-8C40-68D62ECF6391}"/>
              </a:ext>
            </a:extLst>
          </p:cNvPr>
          <p:cNvSpPr/>
          <p:nvPr/>
        </p:nvSpPr>
        <p:spPr>
          <a:xfrm>
            <a:off x="6467072" y="2577762"/>
            <a:ext cx="726919" cy="7588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/>
              <a:ea typeface="+mn-ea"/>
              <a:cs typeface="Chalkboard SE Regular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CCEF8629-FD8D-4565-B1A7-801C1CCDAF25}"/>
              </a:ext>
            </a:extLst>
          </p:cNvPr>
          <p:cNvGrpSpPr/>
          <p:nvPr/>
        </p:nvGrpSpPr>
        <p:grpSpPr>
          <a:xfrm>
            <a:off x="5185632" y="1189386"/>
            <a:ext cx="3186622" cy="942788"/>
            <a:chOff x="7343446" y="4221010"/>
            <a:chExt cx="3834976" cy="1037413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xmlns="" id="{C95E2411-1DD9-4C98-A096-46B8B473D455}"/>
                </a:ext>
              </a:extLst>
            </p:cNvPr>
            <p:cNvSpPr/>
            <p:nvPr/>
          </p:nvSpPr>
          <p:spPr>
            <a:xfrm>
              <a:off x="7343446" y="4221010"/>
              <a:ext cx="3834976" cy="103741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BA41E38F-3F18-4209-9B6A-54DE25CFD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4412" y="4420403"/>
              <a:ext cx="646239" cy="67017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01A2A752-DD8C-4A30-8CFD-CE3DE65DD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073" y="4420403"/>
              <a:ext cx="646239" cy="67017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xmlns="" id="{98B81393-A748-439A-A824-1EFE1416E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1035" y="4420403"/>
              <a:ext cx="646239" cy="67017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xmlns="" id="{6175DAC1-30A2-4E6F-98D6-91951AB76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994" y="4420403"/>
              <a:ext cx="646239" cy="670175"/>
            </a:xfrm>
            <a:prstGeom prst="rect">
              <a:avLst/>
            </a:prstGeom>
          </p:spPr>
        </p:pic>
      </p:grpSp>
      <p:pic>
        <p:nvPicPr>
          <p:cNvPr id="26" name="Picture 25" descr="settings-4.png">
            <a:extLst>
              <a:ext uri="{FF2B5EF4-FFF2-40B4-BE49-F238E27FC236}">
                <a16:creationId xmlns:a16="http://schemas.microsoft.com/office/drawing/2014/main" xmlns="" id="{1915E3C8-2C97-4397-914A-C269C5A76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39" y="2605470"/>
            <a:ext cx="669379" cy="69692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4339EAD-F3E0-4364-8C29-37A87CE0B0A3}"/>
              </a:ext>
            </a:extLst>
          </p:cNvPr>
          <p:cNvSpPr txBox="1"/>
          <p:nvPr/>
        </p:nvSpPr>
        <p:spPr>
          <a:xfrm>
            <a:off x="7267984" y="2863438"/>
            <a:ext cx="1325989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Xen Hypervisor</a:t>
            </a:r>
            <a:endParaRPr lang="en-IN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CD3C955-EEB4-45C7-9E80-7E7D9B18390E}"/>
              </a:ext>
            </a:extLst>
          </p:cNvPr>
          <p:cNvSpPr txBox="1"/>
          <p:nvPr/>
        </p:nvSpPr>
        <p:spPr>
          <a:xfrm>
            <a:off x="7338316" y="4084648"/>
            <a:ext cx="855962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Server</a:t>
            </a:r>
            <a:endParaRPr lang="en-IN" sz="16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90B343D4-59B8-4939-B697-F0A737FE4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721" y="3764700"/>
            <a:ext cx="791797" cy="79179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21A1E69-EA07-4E0A-8705-605A603EA635}"/>
              </a:ext>
            </a:extLst>
          </p:cNvPr>
          <p:cNvSpPr txBox="1"/>
          <p:nvPr/>
        </p:nvSpPr>
        <p:spPr>
          <a:xfrm>
            <a:off x="6165233" y="869207"/>
            <a:ext cx="1325989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Instances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0CE1E2-90DE-437A-8673-1505F5298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5632" y="2660090"/>
            <a:ext cx="540440" cy="54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85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553AD527-CD8D-45E3-B39C-DBCE989BF117}"/>
              </a:ext>
            </a:extLst>
          </p:cNvPr>
          <p:cNvSpPr/>
          <p:nvPr/>
        </p:nvSpPr>
        <p:spPr>
          <a:xfrm>
            <a:off x="497160" y="1751185"/>
            <a:ext cx="2960091" cy="213407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>
              <a:spcBef>
                <a:spcPts val="1000"/>
              </a:spcBef>
              <a:buBlip>
                <a:blip r:embed="rId2"/>
              </a:buBlip>
              <a:defRPr/>
            </a:pPr>
            <a:r>
              <a:rPr lang="en-US" sz="1400" dirty="0">
                <a:solidFill>
                  <a:prstClr val="black"/>
                </a:solidFill>
                <a:latin typeface="Raleway"/>
                <a:cs typeface="Chalkboard SE Regular"/>
              </a:rPr>
              <a:t>Create AMI from an Instance.</a:t>
            </a:r>
          </a:p>
          <a:p>
            <a:pPr marL="228600" lvl="0" indent="-228600" defTabSz="914400">
              <a:spcBef>
                <a:spcPts val="1000"/>
              </a:spcBef>
              <a:buBlip>
                <a:blip r:embed="rId2"/>
              </a:buBlip>
              <a:defRPr/>
            </a:pPr>
            <a:r>
              <a:rPr lang="en-US" sz="1400" dirty="0">
                <a:solidFill>
                  <a:prstClr val="black"/>
                </a:solidFill>
                <a:latin typeface="Raleway"/>
                <a:cs typeface="Chalkboard SE Regular"/>
              </a:rPr>
              <a:t>Launch multiple instances from it.</a:t>
            </a:r>
          </a:p>
          <a:p>
            <a:pPr marL="228600" lvl="0" indent="-228600" defTabSz="914400">
              <a:spcBef>
                <a:spcPts val="1000"/>
              </a:spcBef>
              <a:buBlip>
                <a:blip r:embed="rId2"/>
              </a:buBlip>
              <a:defRPr/>
            </a:pPr>
            <a:r>
              <a:rPr lang="en-US" sz="1400" dirty="0">
                <a:solidFill>
                  <a:prstClr val="black"/>
                </a:solidFill>
                <a:latin typeface="Raleway"/>
                <a:cs typeface="Chalkboard SE Regular"/>
              </a:rPr>
              <a:t>Copy AMI.</a:t>
            </a:r>
          </a:p>
          <a:p>
            <a:pPr marL="228600" lvl="0" indent="-228600" defTabSz="914400">
              <a:spcBef>
                <a:spcPts val="1000"/>
              </a:spcBef>
              <a:buBlip>
                <a:blip r:embed="rId2"/>
              </a:buBlip>
              <a:defRPr/>
            </a:pPr>
            <a:r>
              <a:rPr lang="en-US" sz="1400" dirty="0">
                <a:solidFill>
                  <a:prstClr val="black"/>
                </a:solidFill>
                <a:latin typeface="Raleway"/>
                <a:cs typeface="Chalkboard SE Regular"/>
              </a:rPr>
              <a:t>AMI Permissions.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9B17D77-8C73-4CD4-833E-C0E522A69DAD}"/>
              </a:ext>
            </a:extLst>
          </p:cNvPr>
          <p:cNvSpPr txBox="1"/>
          <p:nvPr/>
        </p:nvSpPr>
        <p:spPr>
          <a:xfrm>
            <a:off x="176773" y="168938"/>
            <a:ext cx="4513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Creating and Copying an AMI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8A13C835-9CFD-450F-8B3E-70F16AD3A686}"/>
              </a:ext>
            </a:extLst>
          </p:cNvPr>
          <p:cNvCxnSpPr>
            <a:cxnSpLocks/>
          </p:cNvCxnSpPr>
          <p:nvPr/>
        </p:nvCxnSpPr>
        <p:spPr>
          <a:xfrm>
            <a:off x="3876432" y="748217"/>
            <a:ext cx="11017" cy="4395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A7572E5-D306-4CA2-8785-15C86ADD6FBB}"/>
              </a:ext>
            </a:extLst>
          </p:cNvPr>
          <p:cNvGrpSpPr/>
          <p:nvPr/>
        </p:nvGrpSpPr>
        <p:grpSpPr>
          <a:xfrm>
            <a:off x="4372343" y="3486910"/>
            <a:ext cx="4193141" cy="978071"/>
            <a:chOff x="4661230" y="3407184"/>
            <a:chExt cx="3664281" cy="81401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42A3693A-6556-4F56-8CFB-A6B31A80F42D}"/>
                </a:ext>
              </a:extLst>
            </p:cNvPr>
            <p:cNvSpPr/>
            <p:nvPr/>
          </p:nvSpPr>
          <p:spPr>
            <a:xfrm>
              <a:off x="4661230" y="3407184"/>
              <a:ext cx="1080530" cy="8140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AMI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(us-east-1)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1A9EBF12-C405-4E2E-A775-5B0D73EB0F38}"/>
                </a:ext>
              </a:extLst>
            </p:cNvPr>
            <p:cNvSpPr/>
            <p:nvPr/>
          </p:nvSpPr>
          <p:spPr>
            <a:xfrm>
              <a:off x="7233197" y="3407184"/>
              <a:ext cx="1092314" cy="8140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AMI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(ap-south-1)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0E8BE626-E30A-4832-BEF0-1D750DB18810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5741760" y="3814190"/>
              <a:ext cx="149143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16CE9546-48A6-4D67-8A76-7AAF25F3A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0884" y="3492494"/>
              <a:ext cx="643387" cy="643387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D300252-D543-456F-83AB-DEBE03F4F46D}"/>
              </a:ext>
            </a:extLst>
          </p:cNvPr>
          <p:cNvGrpSpPr/>
          <p:nvPr/>
        </p:nvGrpSpPr>
        <p:grpSpPr>
          <a:xfrm>
            <a:off x="4216488" y="1115307"/>
            <a:ext cx="4660412" cy="1906189"/>
            <a:chOff x="4216488" y="1115307"/>
            <a:chExt cx="4660412" cy="1906189"/>
          </a:xfrm>
        </p:grpSpPr>
        <p:sp>
          <p:nvSpPr>
            <p:cNvPr id="24" name="Rectangle: Rounded Corners 1">
              <a:extLst>
                <a:ext uri="{FF2B5EF4-FFF2-40B4-BE49-F238E27FC236}">
                  <a16:creationId xmlns:a16="http://schemas.microsoft.com/office/drawing/2014/main" xmlns="" id="{4AA8C729-78B5-4BA4-93CF-A0664989CC2E}"/>
                </a:ext>
              </a:extLst>
            </p:cNvPr>
            <p:cNvSpPr/>
            <p:nvPr/>
          </p:nvSpPr>
          <p:spPr>
            <a:xfrm>
              <a:off x="4216488" y="1401458"/>
              <a:ext cx="1436631" cy="162003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2"/>
                </a:buBlip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Amazon Linux</a:t>
              </a:r>
            </a:p>
            <a:p>
              <a:pPr marL="171450" marR="0" lvl="0" indent="-171450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2"/>
                </a:buBlip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Python</a:t>
              </a:r>
            </a:p>
            <a:p>
              <a:pPr marL="171450" marR="0" lvl="0" indent="-171450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2"/>
                </a:buBlip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Ruby</a:t>
              </a:r>
            </a:p>
            <a:p>
              <a:pPr marL="171450" marR="0" lvl="0" indent="-171450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2"/>
                </a:buBlip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Perl</a:t>
              </a:r>
            </a:p>
            <a:p>
              <a:pPr marL="171450" marR="0" lvl="0" indent="-171450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2"/>
                </a:buBlip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AWS CLI</a:t>
              </a:r>
            </a:p>
            <a:p>
              <a:pPr marL="171450" marR="0" lvl="0" indent="-171450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2"/>
                </a:buBlip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Apache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A3A37AD-C6D4-42EF-8042-CC85C59474C7}"/>
                </a:ext>
              </a:extLst>
            </p:cNvPr>
            <p:cNvSpPr/>
            <p:nvPr/>
          </p:nvSpPr>
          <p:spPr>
            <a:xfrm>
              <a:off x="6321004" y="1986067"/>
              <a:ext cx="824358" cy="450819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bg2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AMI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81FCE3AF-25D2-44B6-84BE-60767F712E3C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53119" y="2211477"/>
              <a:ext cx="66788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2295CBED-943D-4BD9-A563-CB38D8E23B55}"/>
                </a:ext>
              </a:extLst>
            </p:cNvPr>
            <p:cNvCxnSpPr>
              <a:cxnSpLocks/>
              <a:stCxn id="25" idx="3"/>
              <a:endCxn id="33" idx="1"/>
            </p:cNvCxnSpPr>
            <p:nvPr/>
          </p:nvCxnSpPr>
          <p:spPr>
            <a:xfrm flipV="1">
              <a:off x="7145362" y="1746063"/>
              <a:ext cx="720223" cy="4654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xmlns="" id="{F721C93A-71D2-40E7-A1B4-0D237FD1132A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7145362" y="2211477"/>
              <a:ext cx="748853" cy="68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C1FE6788-AD31-41B9-A95F-56A686052058}"/>
                </a:ext>
              </a:extLst>
            </p:cNvPr>
            <p:cNvGrpSpPr/>
            <p:nvPr/>
          </p:nvGrpSpPr>
          <p:grpSpPr>
            <a:xfrm>
              <a:off x="7865585" y="1575356"/>
              <a:ext cx="703159" cy="341414"/>
              <a:chOff x="7685466" y="1371909"/>
              <a:chExt cx="703159" cy="341414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xmlns="" id="{09F52BA9-21F8-45FB-B97D-009CC6E5A91C}"/>
                  </a:ext>
                </a:extLst>
              </p:cNvPr>
              <p:cNvSpPr/>
              <p:nvPr/>
            </p:nvSpPr>
            <p:spPr>
              <a:xfrm>
                <a:off x="7685466" y="1371909"/>
                <a:ext cx="703159" cy="34141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EC2</a:t>
                </a: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xmlns="" id="{4A5DC55F-E9AF-43D1-9E8A-EEC5F6B424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7243" y="1398503"/>
                <a:ext cx="259494" cy="294318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CA976C79-EF0B-488A-8DBB-323CB820F3B4}"/>
                </a:ext>
              </a:extLst>
            </p:cNvPr>
            <p:cNvGrpSpPr/>
            <p:nvPr/>
          </p:nvGrpSpPr>
          <p:grpSpPr>
            <a:xfrm>
              <a:off x="7862325" y="2055271"/>
              <a:ext cx="703159" cy="341414"/>
              <a:chOff x="7685466" y="1371909"/>
              <a:chExt cx="703159" cy="341414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xmlns="" id="{8B3875B3-C508-41DE-A05C-2A6E9EA41BBF}"/>
                  </a:ext>
                </a:extLst>
              </p:cNvPr>
              <p:cNvSpPr/>
              <p:nvPr/>
            </p:nvSpPr>
            <p:spPr>
              <a:xfrm>
                <a:off x="7685466" y="1371909"/>
                <a:ext cx="703159" cy="34141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EC2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xmlns="" id="{3085729F-DC27-4761-BC4B-2024242EDC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7356" y="1387838"/>
                <a:ext cx="259494" cy="294318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1689B51C-D49B-408E-B8C1-A2BCA8C53056}"/>
                </a:ext>
              </a:extLst>
            </p:cNvPr>
            <p:cNvGrpSpPr/>
            <p:nvPr/>
          </p:nvGrpSpPr>
          <p:grpSpPr>
            <a:xfrm>
              <a:off x="7862327" y="2574471"/>
              <a:ext cx="703159" cy="341414"/>
              <a:chOff x="7685466" y="1371909"/>
              <a:chExt cx="703159" cy="341414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xmlns="" id="{4A8D32AC-AD8A-40C5-8EA8-F9AB32326B6D}"/>
                  </a:ext>
                </a:extLst>
              </p:cNvPr>
              <p:cNvSpPr/>
              <p:nvPr/>
            </p:nvSpPr>
            <p:spPr>
              <a:xfrm>
                <a:off x="7685466" y="1371909"/>
                <a:ext cx="703159" cy="34141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EC2</a:t>
                </a: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xmlns="" id="{F2824045-AEB5-48FB-93DB-01F6CC720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7356" y="1387838"/>
                <a:ext cx="259494" cy="294318"/>
              </a:xfrm>
              <a:prstGeom prst="rect">
                <a:avLst/>
              </a:prstGeom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BB4EA9EE-7BEA-43C1-A20A-3F516CBF0851}"/>
                </a:ext>
              </a:extLst>
            </p:cNvPr>
            <p:cNvSpPr txBox="1"/>
            <p:nvPr/>
          </p:nvSpPr>
          <p:spPr>
            <a:xfrm>
              <a:off x="4269901" y="1115307"/>
              <a:ext cx="1325989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Platforms</a:t>
              </a:r>
              <a:endParaRPr lang="en-IN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001C702B-A076-46C4-BB26-9189C68DA14A}"/>
                </a:ext>
              </a:extLst>
            </p:cNvPr>
            <p:cNvSpPr txBox="1"/>
            <p:nvPr/>
          </p:nvSpPr>
          <p:spPr>
            <a:xfrm>
              <a:off x="7550911" y="1115307"/>
              <a:ext cx="1325989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Instances</a:t>
              </a:r>
              <a:endParaRPr lang="en-IN" sz="1600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62303C00-49A1-4DE0-86A3-D6E40C5E7BDC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7145362" y="2211477"/>
              <a:ext cx="748855" cy="5260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6A862EC-F446-49B7-AE91-AC49AACD75AD}"/>
              </a:ext>
            </a:extLst>
          </p:cNvPr>
          <p:cNvSpPr txBox="1"/>
          <p:nvPr/>
        </p:nvSpPr>
        <p:spPr>
          <a:xfrm>
            <a:off x="6178917" y="4163319"/>
            <a:ext cx="50951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64715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632340" cy="576956"/>
          </a:xfrm>
        </p:spPr>
        <p:txBody>
          <a:bodyPr anchor="ctr"/>
          <a:lstStyle/>
          <a:p>
            <a:pPr algn="ctr"/>
            <a:r>
              <a:rPr lang="en-US" dirty="0"/>
              <a:t>Demo 2: Creating and Copying an AMI</a:t>
            </a:r>
          </a:p>
        </p:txBody>
      </p:sp>
    </p:spTree>
    <p:extLst>
      <p:ext uri="{BB962C8B-B14F-4D97-AF65-F5344CB8AC3E}">
        <p14:creationId xmlns:p14="http://schemas.microsoft.com/office/powerpoint/2010/main" val="3879520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33287E-86A9-443D-9FC1-55549875C622}"/>
              </a:ext>
            </a:extLst>
          </p:cNvPr>
          <p:cNvSpPr txBox="1"/>
          <p:nvPr/>
        </p:nvSpPr>
        <p:spPr>
          <a:xfrm>
            <a:off x="176773" y="168938"/>
            <a:ext cx="5849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Demo 2: Creating and Copying an AMI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018FAB9F-F8A9-4C82-8800-0B666B530157}"/>
              </a:ext>
            </a:extLst>
          </p:cNvPr>
          <p:cNvSpPr/>
          <p:nvPr/>
        </p:nvSpPr>
        <p:spPr>
          <a:xfrm>
            <a:off x="407505" y="1435658"/>
            <a:ext cx="3776870" cy="34249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Select the instance which we have created in the last demo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Now click on the “actions” button and choose (image </a:t>
            </a:r>
            <a:r>
              <a:rPr lang="en-US" sz="1200" dirty="0">
                <a:solidFill>
                  <a:schemeClr val="tx1"/>
                </a:solidFill>
                <a:latin typeface="Raleway"/>
                <a:sym typeface="Wingdings" panose="05000000000000000000" pitchFamily="2" charset="2"/>
              </a:rPr>
              <a:t> create image)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  <a:sym typeface="Wingdings" panose="05000000000000000000" pitchFamily="2" charset="2"/>
              </a:rPr>
              <a:t>Provide a Name and a small description for the image then click on create AMI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  <a:sym typeface="Wingdings" panose="05000000000000000000" pitchFamily="2" charset="2"/>
              </a:rPr>
              <a:t>Now click AMIs option under the Images group in the left side scroll bar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  <a:sym typeface="Wingdings" panose="05000000000000000000" pitchFamily="2" charset="2"/>
              </a:rPr>
              <a:t>AMI has been created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dirty="0">
              <a:solidFill>
                <a:schemeClr val="tx1"/>
              </a:solidFill>
              <a:latin typeface="Raleway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F37F8E84-5928-4833-870D-67A61EB9111A}"/>
              </a:ext>
            </a:extLst>
          </p:cNvPr>
          <p:cNvSpPr/>
          <p:nvPr/>
        </p:nvSpPr>
        <p:spPr>
          <a:xfrm>
            <a:off x="908161" y="848358"/>
            <a:ext cx="2636408" cy="4311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AFFD36C4-9148-4805-B195-065D17CE49FD}"/>
              </a:ext>
            </a:extLst>
          </p:cNvPr>
          <p:cNvSpPr txBox="1">
            <a:spLocks/>
          </p:cNvSpPr>
          <p:nvPr/>
        </p:nvSpPr>
        <p:spPr>
          <a:xfrm>
            <a:off x="1045713" y="914402"/>
            <a:ext cx="2498856" cy="355118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Creating an AMI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D763573-50DD-4457-9371-CF97C31D733D}"/>
              </a:ext>
            </a:extLst>
          </p:cNvPr>
          <p:cNvSpPr/>
          <p:nvPr/>
        </p:nvSpPr>
        <p:spPr>
          <a:xfrm>
            <a:off x="4959625" y="1435658"/>
            <a:ext cx="3776870" cy="34249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Select the created AMI and click on the “actions” button (actions </a:t>
            </a:r>
            <a:r>
              <a:rPr lang="en-US" sz="1200" dirty="0">
                <a:solidFill>
                  <a:schemeClr val="tx1"/>
                </a:solidFill>
                <a:latin typeface="Raleway"/>
                <a:sym typeface="Wingdings" panose="05000000000000000000" pitchFamily="2" charset="2"/>
              </a:rPr>
              <a:t> copy AMI)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  <a:sym typeface="Wingdings" panose="05000000000000000000" pitchFamily="2" charset="2"/>
              </a:rPr>
              <a:t>Choose the destination region and click on “copy AMI” button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  <a:sym typeface="Wingdings" panose="05000000000000000000" pitchFamily="2" charset="2"/>
              </a:rPr>
              <a:t>Go back to the AMIs view and wait till it is available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  <a:sym typeface="Wingdings" panose="05000000000000000000" pitchFamily="2" charset="2"/>
              </a:rPr>
              <a:t>You have now successfully created and copied an AMI</a:t>
            </a:r>
            <a:r>
              <a:rPr lang="en-US" sz="1200" dirty="0">
                <a:solidFill>
                  <a:schemeClr val="tx1"/>
                </a:solidFill>
                <a:latin typeface="Raleway"/>
              </a:rPr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709DE5EF-8E30-4A17-AA37-9B8BCCD4381F}"/>
              </a:ext>
            </a:extLst>
          </p:cNvPr>
          <p:cNvSpPr/>
          <p:nvPr/>
        </p:nvSpPr>
        <p:spPr>
          <a:xfrm>
            <a:off x="5364205" y="843811"/>
            <a:ext cx="2636408" cy="4311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4B8AF36-A581-4FC0-A8DA-CD77920FF4EC}"/>
              </a:ext>
            </a:extLst>
          </p:cNvPr>
          <p:cNvSpPr txBox="1">
            <a:spLocks/>
          </p:cNvSpPr>
          <p:nvPr/>
        </p:nvSpPr>
        <p:spPr>
          <a:xfrm>
            <a:off x="5501757" y="909855"/>
            <a:ext cx="2498856" cy="355118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Copying an AMI to another region</a:t>
            </a:r>
          </a:p>
        </p:txBody>
      </p:sp>
    </p:spTree>
    <p:extLst>
      <p:ext uri="{BB962C8B-B14F-4D97-AF65-F5344CB8AC3E}">
        <p14:creationId xmlns:p14="http://schemas.microsoft.com/office/powerpoint/2010/main" val="466912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FEA0A53-6AC9-40EF-9981-900D634E07DD}"/>
              </a:ext>
            </a:extLst>
          </p:cNvPr>
          <p:cNvSpPr txBox="1"/>
          <p:nvPr/>
        </p:nvSpPr>
        <p:spPr>
          <a:xfrm>
            <a:off x="176773" y="168938"/>
            <a:ext cx="3242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Public IP vs Elastic IP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4B35432-83D1-4115-89D0-B010EC4FBC55}"/>
              </a:ext>
            </a:extLst>
          </p:cNvPr>
          <p:cNvGrpSpPr/>
          <p:nvPr/>
        </p:nvGrpSpPr>
        <p:grpSpPr>
          <a:xfrm>
            <a:off x="1524000" y="1035170"/>
            <a:ext cx="6096000" cy="3568580"/>
            <a:chOff x="1524000" y="1035170"/>
            <a:chExt cx="6096000" cy="3568580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xmlns="" id="{F47E753A-2281-43BF-B257-FD5B41052C1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8799475"/>
                </p:ext>
              </p:extLst>
            </p:nvPr>
          </p:nvGraphicFramePr>
          <p:xfrm>
            <a:off x="1524000" y="1035170"/>
            <a:ext cx="6096000" cy="35685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BB623754-BDCB-4E65-B707-61388722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36949" y="1182756"/>
              <a:ext cx="755374" cy="75537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908BD435-E14F-4680-AB4E-6BD00C57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4991928" y="1222513"/>
              <a:ext cx="676294" cy="695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919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DF669A9E-06AE-4178-975A-CDE0D2064D7B}"/>
              </a:ext>
            </a:extLst>
          </p:cNvPr>
          <p:cNvSpPr/>
          <p:nvPr/>
        </p:nvSpPr>
        <p:spPr>
          <a:xfrm>
            <a:off x="2052264" y="1032196"/>
            <a:ext cx="5039472" cy="6412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prstClr val="black"/>
              </a:solidFill>
              <a:latin typeface="Raleway"/>
              <a:cs typeface="Chalkboard SE Regular"/>
            </a:endParaRPr>
          </a:p>
          <a:p>
            <a:pPr algn="ctr"/>
            <a:r>
              <a:rPr lang="en-IN" sz="1200" dirty="0">
                <a:solidFill>
                  <a:prstClr val="black"/>
                </a:solidFill>
                <a:latin typeface="Raleway"/>
                <a:cs typeface="Chalkboard SE Regular"/>
              </a:rPr>
              <a:t>Network interface is the interface between a computer and an internet network. Network IO happens through n/w interface cards.</a:t>
            </a:r>
          </a:p>
          <a:p>
            <a:pPr algn="ctr"/>
            <a:endParaRPr lang="en-IN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D51A366-FC54-431F-B671-F331132F2D3B}"/>
              </a:ext>
            </a:extLst>
          </p:cNvPr>
          <p:cNvGrpSpPr/>
          <p:nvPr/>
        </p:nvGrpSpPr>
        <p:grpSpPr>
          <a:xfrm>
            <a:off x="3551050" y="2294271"/>
            <a:ext cx="5232877" cy="2291907"/>
            <a:chOff x="2628182" y="2418463"/>
            <a:chExt cx="7276246" cy="31221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781414AC-763B-49EA-A9A7-7AFE9E5C19FE}"/>
                </a:ext>
              </a:extLst>
            </p:cNvPr>
            <p:cNvGrpSpPr/>
            <p:nvPr/>
          </p:nvGrpSpPr>
          <p:grpSpPr>
            <a:xfrm>
              <a:off x="8042941" y="3010414"/>
              <a:ext cx="1861487" cy="1861487"/>
              <a:chOff x="6679198" y="2811698"/>
              <a:chExt cx="1861487" cy="186148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xmlns="" id="{647BC13B-C3E8-4FE2-8B82-273354500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79198" y="2811698"/>
                <a:ext cx="1861487" cy="186148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39A6F150-9EE1-49D1-9467-ED32BE0FAFE3}"/>
                  </a:ext>
                </a:extLst>
              </p:cNvPr>
              <p:cNvSpPr txBox="1"/>
              <p:nvPr/>
            </p:nvSpPr>
            <p:spPr>
              <a:xfrm>
                <a:off x="6852297" y="3707063"/>
                <a:ext cx="1459827" cy="345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Internet N/W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CFD4CDDD-0C7B-48CC-84E2-0F8C92EE49C1}"/>
                </a:ext>
              </a:extLst>
            </p:cNvPr>
            <p:cNvGrpSpPr/>
            <p:nvPr/>
          </p:nvGrpSpPr>
          <p:grpSpPr>
            <a:xfrm>
              <a:off x="2628182" y="2418463"/>
              <a:ext cx="3544479" cy="3089088"/>
              <a:chOff x="999243" y="2359605"/>
              <a:chExt cx="3544479" cy="308908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E82195E9-1316-4B89-8783-E8E55B3CF89A}"/>
                  </a:ext>
                </a:extLst>
              </p:cNvPr>
              <p:cNvSpPr/>
              <p:nvPr/>
            </p:nvSpPr>
            <p:spPr>
              <a:xfrm>
                <a:off x="999243" y="2359605"/>
                <a:ext cx="3544479" cy="3089088"/>
              </a:xfrm>
              <a:prstGeom prst="rect">
                <a:avLst/>
              </a:prstGeom>
              <a:solidFill>
                <a:srgbClr val="C8DAD4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xmlns="" id="{FD0309B8-6AA5-45BE-8F8C-2C88D6BCAF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123" y="2426848"/>
                <a:ext cx="1310113" cy="1310113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676F962B-915B-413E-8AC0-BCD7B28BAB42}"/>
                  </a:ext>
                </a:extLst>
              </p:cNvPr>
              <p:cNvSpPr txBox="1"/>
              <p:nvPr/>
            </p:nvSpPr>
            <p:spPr>
              <a:xfrm>
                <a:off x="1669426" y="3067571"/>
                <a:ext cx="819252" cy="309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CPU</a:t>
                </a: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xmlns="" id="{71AD3D81-9754-4862-B069-9CCF80204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1780" y="3863181"/>
                <a:ext cx="1573357" cy="1573357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283B66A9-6590-4D03-B39A-371911483486}"/>
                  </a:ext>
                </a:extLst>
              </p:cNvPr>
              <p:cNvSpPr txBox="1"/>
              <p:nvPr/>
            </p:nvSpPr>
            <p:spPr>
              <a:xfrm>
                <a:off x="1602558" y="4110083"/>
                <a:ext cx="886120" cy="318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RAM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02DD491A-97C5-4032-B697-912B5E491BB9}"/>
                  </a:ext>
                </a:extLst>
              </p:cNvPr>
              <p:cNvSpPr txBox="1"/>
              <p:nvPr/>
            </p:nvSpPr>
            <p:spPr>
              <a:xfrm>
                <a:off x="1956485" y="4988628"/>
                <a:ext cx="1614646" cy="318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Motherboard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6158304A-9514-4C18-917E-398B3BBE4269}"/>
                </a:ext>
              </a:extLst>
            </p:cNvPr>
            <p:cNvGrpSpPr/>
            <p:nvPr/>
          </p:nvGrpSpPr>
          <p:grpSpPr>
            <a:xfrm>
              <a:off x="4462938" y="3575844"/>
              <a:ext cx="1882822" cy="738909"/>
              <a:chOff x="2938938" y="3575843"/>
              <a:chExt cx="1882822" cy="738909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xmlns="" id="{9493DE4F-F2FB-4BC6-9B90-81DDA9A8EF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1131" y="3575843"/>
                <a:ext cx="730629" cy="73062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91B7D186-A0B5-438E-BEE1-4CFE31C7A130}"/>
                  </a:ext>
                </a:extLst>
              </p:cNvPr>
              <p:cNvSpPr txBox="1"/>
              <p:nvPr/>
            </p:nvSpPr>
            <p:spPr>
              <a:xfrm>
                <a:off x="2938938" y="3611256"/>
                <a:ext cx="1263193" cy="703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N/W Interface Card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22A0D127-A30E-47E7-BCBE-74CC1FC03F4F}"/>
                </a:ext>
              </a:extLst>
            </p:cNvPr>
            <p:cNvCxnSpPr>
              <a:cxnSpLocks/>
            </p:cNvCxnSpPr>
            <p:nvPr/>
          </p:nvCxnSpPr>
          <p:spPr>
            <a:xfrm>
              <a:off x="6172661" y="3827284"/>
              <a:ext cx="1912395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CAE57B12-A4DD-42A6-8E12-6B4A23AB94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44380" y="4067454"/>
              <a:ext cx="1898561" cy="11273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6FB4822C-801A-489D-B028-F135C46D2264}"/>
                </a:ext>
              </a:extLst>
            </p:cNvPr>
            <p:cNvSpPr/>
            <p:nvPr/>
          </p:nvSpPr>
          <p:spPr>
            <a:xfrm>
              <a:off x="8188185" y="5069250"/>
              <a:ext cx="1668549" cy="471341"/>
            </a:xfrm>
            <a:prstGeom prst="roundRect">
              <a:avLst/>
            </a:prstGeom>
            <a:noFill/>
            <a:ln w="15875">
              <a:solidFill>
                <a:srgbClr val="FF0000"/>
              </a:solidFill>
              <a:prstDash val="dash"/>
            </a:ln>
            <a:effectLst>
              <a:outerShdw blurRad="40000" dist="23000" dir="5400000" rotWithShape="0">
                <a:schemeClr val="bg1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Raleway"/>
                  <a:ea typeface="+mn-ea"/>
                  <a:cs typeface="Chalkboard SE Regular"/>
                </a:rPr>
                <a:t>Elastic IP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F2EDE6C-2F00-4DF2-8948-7657AEEBD989}"/>
              </a:ext>
            </a:extLst>
          </p:cNvPr>
          <p:cNvSpPr/>
          <p:nvPr/>
        </p:nvSpPr>
        <p:spPr>
          <a:xfrm>
            <a:off x="524144" y="2288864"/>
            <a:ext cx="2505754" cy="13234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N/W interfaces contain :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6"/>
              </a:buBlip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 Elastic IP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6"/>
              </a:buBlip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 Public IP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6"/>
              </a:buBlip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 Private IP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6"/>
              </a:buBlip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 Security Groups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191FA04-F0B8-41B5-9085-FC157A21ADB8}"/>
              </a:ext>
            </a:extLst>
          </p:cNvPr>
          <p:cNvSpPr txBox="1"/>
          <p:nvPr/>
        </p:nvSpPr>
        <p:spPr>
          <a:xfrm>
            <a:off x="176773" y="168938"/>
            <a:ext cx="3924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Elastic Network Interface</a:t>
            </a:r>
            <a:endParaRPr lang="en-IN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02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543862" cy="576956"/>
          </a:xfrm>
        </p:spPr>
        <p:txBody>
          <a:bodyPr anchor="ctr"/>
          <a:lstStyle/>
          <a:p>
            <a:pPr algn="ctr"/>
            <a:r>
              <a:rPr lang="en-US" dirty="0"/>
              <a:t>Introduction to EBS</a:t>
            </a:r>
          </a:p>
        </p:txBody>
      </p:sp>
    </p:spTree>
    <p:extLst>
      <p:ext uri="{BB962C8B-B14F-4D97-AF65-F5344CB8AC3E}">
        <p14:creationId xmlns:p14="http://schemas.microsoft.com/office/powerpoint/2010/main" val="40015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E8F3B09-926C-4F34-9BFF-7E443B13EED3}"/>
              </a:ext>
            </a:extLst>
          </p:cNvPr>
          <p:cNvSpPr txBox="1"/>
          <p:nvPr/>
        </p:nvSpPr>
        <p:spPr>
          <a:xfrm>
            <a:off x="176773" y="168938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Introduction to EBS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3" name="Rounded Rectangle 24">
            <a:extLst>
              <a:ext uri="{FF2B5EF4-FFF2-40B4-BE49-F238E27FC236}">
                <a16:creationId xmlns:a16="http://schemas.microsoft.com/office/drawing/2014/main" xmlns="" id="{E612794E-556A-4A9C-880A-485F5B902632}"/>
              </a:ext>
            </a:extLst>
          </p:cNvPr>
          <p:cNvSpPr/>
          <p:nvPr/>
        </p:nvSpPr>
        <p:spPr>
          <a:xfrm>
            <a:off x="362208" y="891808"/>
            <a:ext cx="2572768" cy="5012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Raleway"/>
                <a:ea typeface="+mn-ea"/>
                <a:cs typeface="+mn-cs"/>
              </a:rPr>
              <a:t>File System Basics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5CDAD92-50F6-463C-BBAB-BE960A020C2F}"/>
              </a:ext>
            </a:extLst>
          </p:cNvPr>
          <p:cNvSpPr txBox="1">
            <a:spLocks/>
          </p:cNvSpPr>
          <p:nvPr/>
        </p:nvSpPr>
        <p:spPr>
          <a:xfrm>
            <a:off x="375967" y="1529338"/>
            <a:ext cx="2909609" cy="668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In simple terms, one physical volume will be divided in to multiple logical volumes</a:t>
            </a:r>
          </a:p>
          <a:p>
            <a:pPr marL="0" indent="0">
              <a:buFont typeface="Arial"/>
              <a:buNone/>
            </a:pPr>
            <a:endParaRPr lang="en-US" sz="1200" dirty="0">
              <a:solidFill>
                <a:prstClr val="black"/>
              </a:solidFill>
              <a:latin typeface="Raleway"/>
              <a:cs typeface="Chalkboard SE Regular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64193658-EA37-4881-9C6A-E031AC4DAADD}"/>
              </a:ext>
            </a:extLst>
          </p:cNvPr>
          <p:cNvGrpSpPr/>
          <p:nvPr/>
        </p:nvGrpSpPr>
        <p:grpSpPr>
          <a:xfrm>
            <a:off x="2014139" y="1024188"/>
            <a:ext cx="6889505" cy="3622604"/>
            <a:chOff x="1857718" y="1035030"/>
            <a:chExt cx="6889505" cy="36226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A0AED27-E557-482E-B1F7-0C580A92E00C}"/>
                </a:ext>
              </a:extLst>
            </p:cNvPr>
            <p:cNvSpPr/>
            <p:nvPr/>
          </p:nvSpPr>
          <p:spPr>
            <a:xfrm>
              <a:off x="3490874" y="2153528"/>
              <a:ext cx="546813" cy="377932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C: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10820BB-A6F4-446E-A5D0-B9B7BB2277D7}"/>
                </a:ext>
              </a:extLst>
            </p:cNvPr>
            <p:cNvSpPr/>
            <p:nvPr/>
          </p:nvSpPr>
          <p:spPr>
            <a:xfrm>
              <a:off x="7035195" y="2153528"/>
              <a:ext cx="538191" cy="377932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D: </a:t>
              </a:r>
            </a:p>
          </p:txBody>
        </p:sp>
        <p:pic>
          <p:nvPicPr>
            <p:cNvPr id="42" name="Picture 41" descr="folder.png">
              <a:extLst>
                <a:ext uri="{FF2B5EF4-FFF2-40B4-BE49-F238E27FC236}">
                  <a16:creationId xmlns:a16="http://schemas.microsoft.com/office/drawing/2014/main" xmlns="" id="{B1BDF9B0-5018-4BA8-B4FF-3FCC29AE3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9315" y="3004362"/>
              <a:ext cx="450072" cy="500683"/>
            </a:xfrm>
            <a:prstGeom prst="rect">
              <a:avLst/>
            </a:prstGeom>
          </p:spPr>
        </p:pic>
        <p:pic>
          <p:nvPicPr>
            <p:cNvPr id="43" name="Picture 42" descr="folder-2.png">
              <a:extLst>
                <a:ext uri="{FF2B5EF4-FFF2-40B4-BE49-F238E27FC236}">
                  <a16:creationId xmlns:a16="http://schemas.microsoft.com/office/drawing/2014/main" xmlns="" id="{3A6ECF7C-2BC2-48C6-88EA-2E1B51B02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250" y="3004362"/>
              <a:ext cx="450072" cy="500683"/>
            </a:xfrm>
            <a:prstGeom prst="rect">
              <a:avLst/>
            </a:prstGeom>
          </p:spPr>
        </p:pic>
        <p:pic>
          <p:nvPicPr>
            <p:cNvPr id="44" name="Picture 43" descr="file.png">
              <a:extLst>
                <a:ext uri="{FF2B5EF4-FFF2-40B4-BE49-F238E27FC236}">
                  <a16:creationId xmlns:a16="http://schemas.microsoft.com/office/drawing/2014/main" xmlns="" id="{FF479060-2B48-45C0-9FBB-1B211C460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145" y="3004362"/>
              <a:ext cx="450072" cy="500683"/>
            </a:xfrm>
            <a:prstGeom prst="rect">
              <a:avLst/>
            </a:prstGeom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0B76A04E-39DD-4DDD-B08B-07E9295DD852}"/>
                </a:ext>
              </a:extLst>
            </p:cNvPr>
            <p:cNvGrpSpPr/>
            <p:nvPr/>
          </p:nvGrpSpPr>
          <p:grpSpPr>
            <a:xfrm>
              <a:off x="2894351" y="2531459"/>
              <a:ext cx="2087830" cy="520768"/>
              <a:chOff x="3864101" y="2338546"/>
              <a:chExt cx="2735263" cy="613291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9B1246A2-0D99-423E-A588-04B6967FCAB4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5003795" y="2338546"/>
                <a:ext cx="8" cy="402122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xmlns="" id="{1CA8407D-7FD0-4F94-A4A4-A0D46791C401}"/>
                  </a:ext>
                </a:extLst>
              </p:cNvPr>
              <p:cNvCxnSpPr/>
              <p:nvPr/>
            </p:nvCxnSpPr>
            <p:spPr>
              <a:xfrm>
                <a:off x="3864101" y="2713890"/>
                <a:ext cx="2735263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xmlns="" id="{E83E0C2E-DB04-47AB-A3DC-DAA3ABA96C7F}"/>
                  </a:ext>
                </a:extLst>
              </p:cNvPr>
              <p:cNvCxnSpPr/>
              <p:nvPr/>
            </p:nvCxnSpPr>
            <p:spPr>
              <a:xfrm>
                <a:off x="3874955" y="2713890"/>
                <a:ext cx="0" cy="22624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xmlns="" id="{0E58F422-AD77-496B-B6FA-0D94F40D9640}"/>
                  </a:ext>
                </a:extLst>
              </p:cNvPr>
              <p:cNvCxnSpPr/>
              <p:nvPr/>
            </p:nvCxnSpPr>
            <p:spPr>
              <a:xfrm>
                <a:off x="5003802" y="2725589"/>
                <a:ext cx="0" cy="22624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xmlns="" id="{F10F234E-8473-47DD-906B-38229A15E5EC}"/>
                  </a:ext>
                </a:extLst>
              </p:cNvPr>
              <p:cNvCxnSpPr/>
              <p:nvPr/>
            </p:nvCxnSpPr>
            <p:spPr>
              <a:xfrm>
                <a:off x="6599364" y="2713890"/>
                <a:ext cx="0" cy="22624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miter lim="800000"/>
                <a:tailEnd type="arrow"/>
              </a:ln>
              <a:effectLst/>
            </p:spPr>
          </p:cxnSp>
        </p:grpSp>
        <p:pic>
          <p:nvPicPr>
            <p:cNvPr id="35" name="Picture 34" descr="folder-2.png">
              <a:extLst>
                <a:ext uri="{FF2B5EF4-FFF2-40B4-BE49-F238E27FC236}">
                  <a16:creationId xmlns:a16="http://schemas.microsoft.com/office/drawing/2014/main" xmlns="" id="{5DB8A412-AAE3-4FFE-B454-9A9E9A624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9315" y="4156951"/>
              <a:ext cx="450072" cy="500683"/>
            </a:xfrm>
            <a:prstGeom prst="rect">
              <a:avLst/>
            </a:prstGeom>
          </p:spPr>
        </p:pic>
        <p:pic>
          <p:nvPicPr>
            <p:cNvPr id="36" name="Picture 35" descr="file.png">
              <a:extLst>
                <a:ext uri="{FF2B5EF4-FFF2-40B4-BE49-F238E27FC236}">
                  <a16:creationId xmlns:a16="http://schemas.microsoft.com/office/drawing/2014/main" xmlns="" id="{4ECE997D-CBAE-4FD8-924D-8D9016BC3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8" y="4156951"/>
              <a:ext cx="450072" cy="500683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42528ACE-7D4A-4F9C-A438-3021FA06322C}"/>
                </a:ext>
              </a:extLst>
            </p:cNvPr>
            <p:cNvGrpSpPr/>
            <p:nvPr/>
          </p:nvGrpSpPr>
          <p:grpSpPr>
            <a:xfrm>
              <a:off x="1975047" y="3505044"/>
              <a:ext cx="869936" cy="668936"/>
              <a:chOff x="3864101" y="2383218"/>
              <a:chExt cx="1139701" cy="557763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9F24EE81-405D-46B1-8CE6-FE711F62917A}"/>
                  </a:ext>
                </a:extLst>
              </p:cNvPr>
              <p:cNvCxnSpPr/>
              <p:nvPr/>
            </p:nvCxnSpPr>
            <p:spPr>
              <a:xfrm>
                <a:off x="5003795" y="2383218"/>
                <a:ext cx="0" cy="330672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DD6A1FB7-4073-4C38-B894-70283F9C2213}"/>
                  </a:ext>
                </a:extLst>
              </p:cNvPr>
              <p:cNvCxnSpPr/>
              <p:nvPr/>
            </p:nvCxnSpPr>
            <p:spPr>
              <a:xfrm>
                <a:off x="3864101" y="2713890"/>
                <a:ext cx="1139694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xmlns="" id="{BC748B91-0FE1-4491-B94E-4DF292BFD63A}"/>
                  </a:ext>
                </a:extLst>
              </p:cNvPr>
              <p:cNvCxnSpPr/>
              <p:nvPr/>
            </p:nvCxnSpPr>
            <p:spPr>
              <a:xfrm>
                <a:off x="3874955" y="2713890"/>
                <a:ext cx="0" cy="22624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xmlns="" id="{B5453464-D910-4507-9D25-0DFEF07C1752}"/>
                  </a:ext>
                </a:extLst>
              </p:cNvPr>
              <p:cNvCxnSpPr/>
              <p:nvPr/>
            </p:nvCxnSpPr>
            <p:spPr>
              <a:xfrm>
                <a:off x="5003802" y="2714733"/>
                <a:ext cx="0" cy="22624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miter lim="800000"/>
                <a:tailEnd type="arrow"/>
              </a:ln>
              <a:effectLst/>
            </p:spPr>
          </p:cxnSp>
        </p:grpSp>
        <p:pic>
          <p:nvPicPr>
            <p:cNvPr id="28" name="Picture 27" descr="file.png">
              <a:extLst>
                <a:ext uri="{FF2B5EF4-FFF2-40B4-BE49-F238E27FC236}">
                  <a16:creationId xmlns:a16="http://schemas.microsoft.com/office/drawing/2014/main" xmlns="" id="{1C5579AC-6767-4ECC-A7CD-01CD2C803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246" y="4156951"/>
              <a:ext cx="450072" cy="500683"/>
            </a:xfrm>
            <a:prstGeom prst="rect">
              <a:avLst/>
            </a:prstGeom>
          </p:spPr>
        </p:pic>
        <p:pic>
          <p:nvPicPr>
            <p:cNvPr id="29" name="Picture 28" descr="folder.png">
              <a:extLst>
                <a:ext uri="{FF2B5EF4-FFF2-40B4-BE49-F238E27FC236}">
                  <a16:creationId xmlns:a16="http://schemas.microsoft.com/office/drawing/2014/main" xmlns="" id="{4D3C12C0-7C08-4706-9900-F8CAA9E68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5431" y="4156951"/>
              <a:ext cx="450072" cy="500683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9AFBEB95-A840-49AA-B7B1-47C77B3C6461}"/>
                </a:ext>
              </a:extLst>
            </p:cNvPr>
            <p:cNvGrpSpPr/>
            <p:nvPr/>
          </p:nvGrpSpPr>
          <p:grpSpPr>
            <a:xfrm>
              <a:off x="3772567" y="3505044"/>
              <a:ext cx="1217900" cy="651905"/>
              <a:chOff x="5003795" y="2383218"/>
              <a:chExt cx="1595569" cy="56861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D531D50E-F81F-43A5-BDC9-5126E6D8277E}"/>
                  </a:ext>
                </a:extLst>
              </p:cNvPr>
              <p:cNvCxnSpPr/>
              <p:nvPr/>
            </p:nvCxnSpPr>
            <p:spPr>
              <a:xfrm>
                <a:off x="5003795" y="2383218"/>
                <a:ext cx="0" cy="330672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5B07CEC5-B70D-4805-AF94-D5BF314B9946}"/>
                  </a:ext>
                </a:extLst>
              </p:cNvPr>
              <p:cNvCxnSpPr/>
              <p:nvPr/>
            </p:nvCxnSpPr>
            <p:spPr>
              <a:xfrm flipV="1">
                <a:off x="5003795" y="2713890"/>
                <a:ext cx="1595569" cy="11699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xmlns="" id="{1CBBBDC7-F89D-479B-9E93-8BA0CE2F56EF}"/>
                  </a:ext>
                </a:extLst>
              </p:cNvPr>
              <p:cNvCxnSpPr/>
              <p:nvPr/>
            </p:nvCxnSpPr>
            <p:spPr>
              <a:xfrm>
                <a:off x="5003802" y="2725589"/>
                <a:ext cx="0" cy="22624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xmlns="" id="{FEC87537-C9F5-460D-9702-237006952C8B}"/>
                  </a:ext>
                </a:extLst>
              </p:cNvPr>
              <p:cNvCxnSpPr/>
              <p:nvPr/>
            </p:nvCxnSpPr>
            <p:spPr>
              <a:xfrm>
                <a:off x="6599364" y="2713890"/>
                <a:ext cx="0" cy="22624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miter lim="800000"/>
                <a:tailEnd type="arrow"/>
              </a:ln>
              <a:effectLst/>
            </p:spPr>
          </p:cxnSp>
        </p:grpSp>
        <p:pic>
          <p:nvPicPr>
            <p:cNvPr id="19" name="Picture 18" descr="folder.png">
              <a:extLst>
                <a:ext uri="{FF2B5EF4-FFF2-40B4-BE49-F238E27FC236}">
                  <a16:creationId xmlns:a16="http://schemas.microsoft.com/office/drawing/2014/main" xmlns="" id="{6B16590A-3967-49E7-A9D6-B5CD2387B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321" y="4156951"/>
              <a:ext cx="450072" cy="500683"/>
            </a:xfrm>
            <a:prstGeom prst="rect">
              <a:avLst/>
            </a:prstGeom>
          </p:spPr>
        </p:pic>
        <p:pic>
          <p:nvPicPr>
            <p:cNvPr id="20" name="Picture 19" descr="folder-2.png">
              <a:extLst>
                <a:ext uri="{FF2B5EF4-FFF2-40B4-BE49-F238E27FC236}">
                  <a16:creationId xmlns:a16="http://schemas.microsoft.com/office/drawing/2014/main" xmlns="" id="{53E29F33-CBA2-4216-8EBE-E29F5EAE5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256" y="4156951"/>
              <a:ext cx="450072" cy="500683"/>
            </a:xfrm>
            <a:prstGeom prst="rect">
              <a:avLst/>
            </a:prstGeom>
          </p:spPr>
        </p:pic>
        <p:pic>
          <p:nvPicPr>
            <p:cNvPr id="21" name="Picture 20" descr="file.png">
              <a:extLst>
                <a:ext uri="{FF2B5EF4-FFF2-40B4-BE49-F238E27FC236}">
                  <a16:creationId xmlns:a16="http://schemas.microsoft.com/office/drawing/2014/main" xmlns="" id="{8EBD0D8A-AC5C-4BCF-93BC-2E4769201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7151" y="4156951"/>
              <a:ext cx="450072" cy="500683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5444504B-6536-4EFD-901E-F48DE4408172}"/>
                </a:ext>
              </a:extLst>
            </p:cNvPr>
            <p:cNvGrpSpPr/>
            <p:nvPr/>
          </p:nvGrpSpPr>
          <p:grpSpPr>
            <a:xfrm>
              <a:off x="6390976" y="3518458"/>
              <a:ext cx="2087830" cy="655521"/>
              <a:chOff x="3864101" y="2383218"/>
              <a:chExt cx="2735263" cy="568619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01CF46EB-C00E-402B-B352-982BBE21535D}"/>
                  </a:ext>
                </a:extLst>
              </p:cNvPr>
              <p:cNvCxnSpPr/>
              <p:nvPr/>
            </p:nvCxnSpPr>
            <p:spPr>
              <a:xfrm>
                <a:off x="5003795" y="2383218"/>
                <a:ext cx="0" cy="330672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BBFF7F5D-B791-4BD7-9718-5AA7A65294A6}"/>
                  </a:ext>
                </a:extLst>
              </p:cNvPr>
              <p:cNvCxnSpPr/>
              <p:nvPr/>
            </p:nvCxnSpPr>
            <p:spPr>
              <a:xfrm>
                <a:off x="3864101" y="2713890"/>
                <a:ext cx="2735263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xmlns="" id="{65159BFA-5A8D-4C9E-B795-E5F74DC50940}"/>
                  </a:ext>
                </a:extLst>
              </p:cNvPr>
              <p:cNvCxnSpPr/>
              <p:nvPr/>
            </p:nvCxnSpPr>
            <p:spPr>
              <a:xfrm>
                <a:off x="3874955" y="2713890"/>
                <a:ext cx="0" cy="22624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xmlns="" id="{4C8DB015-7C67-4F7B-B353-21F622517CD3}"/>
                  </a:ext>
                </a:extLst>
              </p:cNvPr>
              <p:cNvCxnSpPr/>
              <p:nvPr/>
            </p:nvCxnSpPr>
            <p:spPr>
              <a:xfrm>
                <a:off x="5003802" y="2725589"/>
                <a:ext cx="0" cy="22624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0CC7CDF1-E90C-45C9-BB04-86B6BA7F1A0B}"/>
                  </a:ext>
                </a:extLst>
              </p:cNvPr>
              <p:cNvCxnSpPr/>
              <p:nvPr/>
            </p:nvCxnSpPr>
            <p:spPr>
              <a:xfrm>
                <a:off x="6599364" y="2713890"/>
                <a:ext cx="0" cy="22624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miter lim="800000"/>
                <a:tailEnd type="arrow"/>
              </a:ln>
              <a:effectLst/>
            </p:spPr>
          </p:cxnSp>
        </p:grpSp>
        <p:pic>
          <p:nvPicPr>
            <p:cNvPr id="17" name="Picture 16" descr="folder-2.png">
              <a:extLst>
                <a:ext uri="{FF2B5EF4-FFF2-40B4-BE49-F238E27FC236}">
                  <a16:creationId xmlns:a16="http://schemas.microsoft.com/office/drawing/2014/main" xmlns="" id="{BEA1C61B-FD68-4629-BA81-DC75C2B62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255" y="3004362"/>
              <a:ext cx="450072" cy="500683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B64D28FC-6089-4593-B946-6761E4F58351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>
              <a:off x="7304291" y="2531460"/>
              <a:ext cx="0" cy="47290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arrow"/>
            </a:ln>
            <a:effectLst/>
          </p:spPr>
        </p:cxnSp>
        <p:pic>
          <p:nvPicPr>
            <p:cNvPr id="13" name="Picture 12" descr="hard-disk.png">
              <a:extLst>
                <a:ext uri="{FF2B5EF4-FFF2-40B4-BE49-F238E27FC236}">
                  <a16:creationId xmlns:a16="http://schemas.microsoft.com/office/drawing/2014/main" xmlns="" id="{E1956CD5-6646-4FE1-869F-8464EB2C8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648" y="1111027"/>
              <a:ext cx="993474" cy="893049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B2E08FE8-4B40-458B-A967-4EBBF5057C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7385" y="1035030"/>
              <a:ext cx="1350" cy="1118498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D3CE3A58-1E88-4E00-AFDB-9935BDEAD6A0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4037687" y="1690776"/>
              <a:ext cx="1138057" cy="65171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70338B3E-DC07-4B15-8E58-3513A80D5321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5971914" y="1690776"/>
              <a:ext cx="1063281" cy="65171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arrow"/>
            </a:ln>
            <a:effectLst/>
          </p:spPr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7E9BFCA2-D088-4E8A-8502-E47E00BE8235}"/>
              </a:ext>
            </a:extLst>
          </p:cNvPr>
          <p:cNvGrpSpPr/>
          <p:nvPr/>
        </p:nvGrpSpPr>
        <p:grpSpPr>
          <a:xfrm>
            <a:off x="492717" y="2404534"/>
            <a:ext cx="1457475" cy="1199655"/>
            <a:chOff x="522868" y="2503679"/>
            <a:chExt cx="1457475" cy="1199655"/>
          </a:xfrm>
        </p:grpSpPr>
        <p:pic>
          <p:nvPicPr>
            <p:cNvPr id="61" name="Picture 60" descr="folder.png">
              <a:extLst>
                <a:ext uri="{FF2B5EF4-FFF2-40B4-BE49-F238E27FC236}">
                  <a16:creationId xmlns:a16="http://schemas.microsoft.com/office/drawing/2014/main" xmlns="" id="{661E8E4E-06EB-4A85-A976-E36572599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425" y="2503679"/>
              <a:ext cx="450072" cy="500683"/>
            </a:xfrm>
            <a:prstGeom prst="rect">
              <a:avLst/>
            </a:prstGeom>
          </p:spPr>
        </p:pic>
        <p:pic>
          <p:nvPicPr>
            <p:cNvPr id="62" name="Picture 61" descr="file.png">
              <a:extLst>
                <a:ext uri="{FF2B5EF4-FFF2-40B4-BE49-F238E27FC236}">
                  <a16:creationId xmlns:a16="http://schemas.microsoft.com/office/drawing/2014/main" xmlns="" id="{F7392C2A-9AB4-41A8-BACE-1911D90BE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68" y="3202651"/>
              <a:ext cx="450072" cy="500683"/>
            </a:xfrm>
            <a:prstGeom prst="rect">
              <a:avLst/>
            </a:prstGeom>
          </p:spPr>
        </p:pic>
        <p:sp>
          <p:nvSpPr>
            <p:cNvPr id="63" name="Content Placeholder 2">
              <a:extLst>
                <a:ext uri="{FF2B5EF4-FFF2-40B4-BE49-F238E27FC236}">
                  <a16:creationId xmlns:a16="http://schemas.microsoft.com/office/drawing/2014/main" xmlns="" id="{3A9A967C-7D22-440A-84E9-D82EB2D54469}"/>
                </a:ext>
              </a:extLst>
            </p:cNvPr>
            <p:cNvSpPr txBox="1">
              <a:spLocks/>
            </p:cNvSpPr>
            <p:nvPr/>
          </p:nvSpPr>
          <p:spPr>
            <a:xfrm>
              <a:off x="1036887" y="2659393"/>
              <a:ext cx="943456" cy="2435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prstClr val="black"/>
                  </a:solidFill>
                  <a:latin typeface="Raleway"/>
                  <a:cs typeface="Chalkboard SE Regular"/>
                </a:rPr>
                <a:t>Directory</a:t>
              </a:r>
            </a:p>
            <a:p>
              <a:pPr marL="0" indent="0">
                <a:buFont typeface="Arial"/>
                <a:buNone/>
              </a:pPr>
              <a:endParaRPr lang="en-US" sz="1200" dirty="0">
                <a:solidFill>
                  <a:prstClr val="black"/>
                </a:solidFill>
                <a:latin typeface="Raleway"/>
                <a:cs typeface="Chalkboard SE Regular"/>
              </a:endParaRPr>
            </a:p>
          </p:txBody>
        </p:sp>
        <p:sp>
          <p:nvSpPr>
            <p:cNvPr id="64" name="Content Placeholder 2">
              <a:extLst>
                <a:ext uri="{FF2B5EF4-FFF2-40B4-BE49-F238E27FC236}">
                  <a16:creationId xmlns:a16="http://schemas.microsoft.com/office/drawing/2014/main" xmlns="" id="{80681E2C-6440-472C-9ECE-A3AD511626FF}"/>
                </a:ext>
              </a:extLst>
            </p:cNvPr>
            <p:cNvSpPr txBox="1">
              <a:spLocks/>
            </p:cNvSpPr>
            <p:nvPr/>
          </p:nvSpPr>
          <p:spPr>
            <a:xfrm>
              <a:off x="1036887" y="3331197"/>
              <a:ext cx="680223" cy="2435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prstClr val="black"/>
                  </a:solidFill>
                  <a:latin typeface="Raleway"/>
                  <a:cs typeface="Chalkboard SE Regular"/>
                </a:rPr>
                <a:t>File</a:t>
              </a:r>
            </a:p>
            <a:p>
              <a:pPr marL="0" indent="0">
                <a:buFont typeface="Arial"/>
                <a:buNone/>
              </a:pPr>
              <a:endParaRPr lang="en-US" sz="1200" dirty="0">
                <a:solidFill>
                  <a:prstClr val="black"/>
                </a:solidFill>
                <a:latin typeface="Raleway"/>
                <a:cs typeface="Chalkboard SE Regular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22EF2BB2-ACA6-4A8C-B624-DD2009B1F22D}"/>
              </a:ext>
            </a:extLst>
          </p:cNvPr>
          <p:cNvSpPr txBox="1"/>
          <p:nvPr/>
        </p:nvSpPr>
        <p:spPr>
          <a:xfrm>
            <a:off x="3351674" y="1815353"/>
            <a:ext cx="1138053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Logical volume</a:t>
            </a:r>
            <a:endParaRPr lang="en-IN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19C13BDB-411B-46C6-AD3A-F0F57BC250CC}"/>
              </a:ext>
            </a:extLst>
          </p:cNvPr>
          <p:cNvSpPr txBox="1"/>
          <p:nvPr/>
        </p:nvSpPr>
        <p:spPr>
          <a:xfrm>
            <a:off x="6914870" y="1818351"/>
            <a:ext cx="1138053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Logical volume</a:t>
            </a:r>
            <a:endParaRPr lang="en-IN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83577B2B-7F6B-4887-B48A-C74958B3CA3B}"/>
              </a:ext>
            </a:extLst>
          </p:cNvPr>
          <p:cNvSpPr txBox="1"/>
          <p:nvPr/>
        </p:nvSpPr>
        <p:spPr>
          <a:xfrm>
            <a:off x="5138602" y="800577"/>
            <a:ext cx="1138053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Physical volume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89908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40B4526A-372B-4397-A701-077288DC694C}"/>
              </a:ext>
            </a:extLst>
          </p:cNvPr>
          <p:cNvGrpSpPr/>
          <p:nvPr/>
        </p:nvGrpSpPr>
        <p:grpSpPr>
          <a:xfrm>
            <a:off x="1170308" y="1253047"/>
            <a:ext cx="7852974" cy="3470216"/>
            <a:chOff x="1170308" y="1253047"/>
            <a:chExt cx="7852974" cy="34702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D9438EEB-8C89-4790-9F9B-BBB2C67A07A8}"/>
                </a:ext>
              </a:extLst>
            </p:cNvPr>
            <p:cNvSpPr/>
            <p:nvPr/>
          </p:nvSpPr>
          <p:spPr>
            <a:xfrm>
              <a:off x="4625585" y="1556787"/>
              <a:ext cx="459436" cy="266522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/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CB325309-AFF4-492A-86F1-1FA7A7EDB999}"/>
                </a:ext>
              </a:extLst>
            </p:cNvPr>
            <p:cNvGrpSpPr/>
            <p:nvPr/>
          </p:nvGrpSpPr>
          <p:grpSpPr>
            <a:xfrm>
              <a:off x="5912911" y="2797520"/>
              <a:ext cx="2303964" cy="918051"/>
              <a:chOff x="7029149" y="3835046"/>
              <a:chExt cx="3488851" cy="1271351"/>
            </a:xfrm>
          </p:grpSpPr>
          <p:pic>
            <p:nvPicPr>
              <p:cNvPr id="76" name="Picture 75" descr="folder.png">
                <a:extLst>
                  <a:ext uri="{FF2B5EF4-FFF2-40B4-BE49-F238E27FC236}">
                    <a16:creationId xmlns:a16="http://schemas.microsoft.com/office/drawing/2014/main" xmlns="" id="{1BE7FDE1-67D4-4827-94AC-4676C39D14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881" y="4516759"/>
                <a:ext cx="589638" cy="589638"/>
              </a:xfrm>
              <a:prstGeom prst="rect">
                <a:avLst/>
              </a:prstGeom>
            </p:spPr>
          </p:pic>
          <p:pic>
            <p:nvPicPr>
              <p:cNvPr id="77" name="Picture 76" descr="file.png">
                <a:extLst>
                  <a:ext uri="{FF2B5EF4-FFF2-40B4-BE49-F238E27FC236}">
                    <a16:creationId xmlns:a16="http://schemas.microsoft.com/office/drawing/2014/main" xmlns="" id="{5D5E8EA8-7025-4000-883A-507DE429C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2563" y="4516759"/>
                <a:ext cx="589638" cy="589638"/>
              </a:xfrm>
              <a:prstGeom prst="rect">
                <a:avLst/>
              </a:prstGeom>
            </p:spPr>
          </p:pic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xmlns="" id="{87394939-C88C-4CE1-93C8-725FF161D777}"/>
                  </a:ext>
                </a:extLst>
              </p:cNvPr>
              <p:cNvGrpSpPr/>
              <p:nvPr/>
            </p:nvGrpSpPr>
            <p:grpSpPr>
              <a:xfrm>
                <a:off x="7489851" y="3835046"/>
                <a:ext cx="1519591" cy="593870"/>
                <a:chOff x="3864101" y="2346268"/>
                <a:chExt cx="2735263" cy="593870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3631E662-5C59-4358-9491-2ECDA05044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6485" y="2346268"/>
                  <a:ext cx="7316" cy="37049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A759717C-5E2E-473E-88CB-40AA5D340725}"/>
                    </a:ext>
                  </a:extLst>
                </p:cNvPr>
                <p:cNvCxnSpPr/>
                <p:nvPr/>
              </p:nvCxnSpPr>
              <p:spPr>
                <a:xfrm>
                  <a:off x="3864101" y="2713890"/>
                  <a:ext cx="273526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xmlns="" id="{0915EA6B-629D-4393-990C-877E46E2F5A4}"/>
                    </a:ext>
                  </a:extLst>
                </p:cNvPr>
                <p:cNvCxnSpPr/>
                <p:nvPr/>
              </p:nvCxnSpPr>
              <p:spPr>
                <a:xfrm>
                  <a:off x="3874955" y="2713890"/>
                  <a:ext cx="0" cy="226248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arrow"/>
                </a:ln>
                <a:effectLst/>
              </p:spPr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xmlns="" id="{C2695946-C46C-4E41-81D2-59094EE9E348}"/>
                    </a:ext>
                  </a:extLst>
                </p:cNvPr>
                <p:cNvCxnSpPr/>
                <p:nvPr/>
              </p:nvCxnSpPr>
              <p:spPr>
                <a:xfrm>
                  <a:off x="6599364" y="2713890"/>
                  <a:ext cx="0" cy="226248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arrow"/>
                </a:ln>
                <a:effectLst/>
              </p:spPr>
            </p:cxn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261695C5-D80B-4311-8A9A-90C0B0F7C4FA}"/>
                  </a:ext>
                </a:extLst>
              </p:cNvPr>
              <p:cNvSpPr txBox="1"/>
              <p:nvPr/>
            </p:nvSpPr>
            <p:spPr>
              <a:xfrm>
                <a:off x="7029149" y="4702711"/>
                <a:ext cx="846630" cy="34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bnd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1049C362-2A3E-40E9-BA92-A89EC93D9F37}"/>
                  </a:ext>
                </a:extLst>
              </p:cNvPr>
              <p:cNvSpPr txBox="1"/>
              <p:nvPr/>
            </p:nvSpPr>
            <p:spPr>
              <a:xfrm>
                <a:off x="9101963" y="4680672"/>
                <a:ext cx="1416037" cy="34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foundation</a:t>
                </a:r>
              </a:p>
            </p:txBody>
          </p:sp>
        </p:grpSp>
        <p:pic>
          <p:nvPicPr>
            <p:cNvPr id="64" name="Picture 63" descr="folder-2.png">
              <a:extLst>
                <a:ext uri="{FF2B5EF4-FFF2-40B4-BE49-F238E27FC236}">
                  <a16:creationId xmlns:a16="http://schemas.microsoft.com/office/drawing/2014/main" xmlns="" id="{70BF7598-30DD-48DD-8B48-35E3B7F63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204" y="3289790"/>
              <a:ext cx="389385" cy="425782"/>
            </a:xfrm>
            <a:prstGeom prst="rect">
              <a:avLst/>
            </a:prstGeom>
          </p:spPr>
        </p:pic>
        <p:pic>
          <p:nvPicPr>
            <p:cNvPr id="65" name="Picture 64" descr="folder.png">
              <a:extLst>
                <a:ext uri="{FF2B5EF4-FFF2-40B4-BE49-F238E27FC236}">
                  <a16:creationId xmlns:a16="http://schemas.microsoft.com/office/drawing/2014/main" xmlns="" id="{DDF9FE78-EF0D-4A00-8D5D-88B55D1C9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612" y="3289790"/>
              <a:ext cx="389385" cy="425782"/>
            </a:xfrm>
            <a:prstGeom prst="rect">
              <a:avLst/>
            </a:prstGeom>
          </p:spPr>
        </p:pic>
        <p:pic>
          <p:nvPicPr>
            <p:cNvPr id="66" name="Picture 65" descr="file.png">
              <a:extLst>
                <a:ext uri="{FF2B5EF4-FFF2-40B4-BE49-F238E27FC236}">
                  <a16:creationId xmlns:a16="http://schemas.microsoft.com/office/drawing/2014/main" xmlns="" id="{E74E0D5E-BE9B-406E-887E-12371CA33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5081" y="3289790"/>
              <a:ext cx="389385" cy="425782"/>
            </a:xfrm>
            <a:prstGeom prst="rect">
              <a:avLst/>
            </a:prstGeom>
          </p:spPr>
        </p:pic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xmlns="" id="{CA57E6E1-DDE1-4814-A4DB-BC717E49D4E4}"/>
                </a:ext>
              </a:extLst>
            </p:cNvPr>
            <p:cNvGrpSpPr/>
            <p:nvPr/>
          </p:nvGrpSpPr>
          <p:grpSpPr>
            <a:xfrm>
              <a:off x="2169832" y="2752543"/>
              <a:ext cx="3119941" cy="543260"/>
              <a:chOff x="3874955" y="2454669"/>
              <a:chExt cx="2724409" cy="497168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xmlns="" id="{57C6551C-72D8-40AA-80A9-6F9EF478A591}"/>
                  </a:ext>
                </a:extLst>
              </p:cNvPr>
              <p:cNvCxnSpPr/>
              <p:nvPr/>
            </p:nvCxnSpPr>
            <p:spPr>
              <a:xfrm>
                <a:off x="5003802" y="2454669"/>
                <a:ext cx="0" cy="28600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xmlns="" id="{36B956A4-8F51-4CCB-A380-B4B79D0D5B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4955" y="2713890"/>
                <a:ext cx="2724409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xmlns="" id="{B0E0AF56-36AD-4F18-A018-C006D7553DBC}"/>
                  </a:ext>
                </a:extLst>
              </p:cNvPr>
              <p:cNvCxnSpPr/>
              <p:nvPr/>
            </p:nvCxnSpPr>
            <p:spPr>
              <a:xfrm>
                <a:off x="3874955" y="2713890"/>
                <a:ext cx="0" cy="226248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xmlns="" id="{877E0CCE-43E6-4596-A3F7-9BC0D6951667}"/>
                  </a:ext>
                </a:extLst>
              </p:cNvPr>
              <p:cNvCxnSpPr/>
              <p:nvPr/>
            </p:nvCxnSpPr>
            <p:spPr>
              <a:xfrm>
                <a:off x="5003802" y="2725589"/>
                <a:ext cx="0" cy="226248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xmlns="" id="{BEBA779E-7D20-4485-880F-141E6AACC29F}"/>
                  </a:ext>
                </a:extLst>
              </p:cNvPr>
              <p:cNvCxnSpPr/>
              <p:nvPr/>
            </p:nvCxnSpPr>
            <p:spPr>
              <a:xfrm>
                <a:off x="6599364" y="2713890"/>
                <a:ext cx="0" cy="226248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tailEnd type="arrow"/>
              </a:ln>
              <a:effectLst/>
            </p:spPr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2ABDD181-A220-438C-AF7D-9BB276899BE4}"/>
                </a:ext>
              </a:extLst>
            </p:cNvPr>
            <p:cNvSpPr txBox="1"/>
            <p:nvPr/>
          </p:nvSpPr>
          <p:spPr>
            <a:xfrm>
              <a:off x="3244572" y="3449512"/>
              <a:ext cx="559097" cy="24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cs typeface="Chalkboard SE Regular"/>
                </a:rPr>
                <a:t>abc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FF209EF-F7A3-4E18-9A63-CDFA5E0F98C9}"/>
                </a:ext>
              </a:extLst>
            </p:cNvPr>
            <p:cNvSpPr txBox="1"/>
            <p:nvPr/>
          </p:nvSpPr>
          <p:spPr>
            <a:xfrm>
              <a:off x="1890660" y="3437326"/>
              <a:ext cx="559097" cy="24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cs typeface="Chalkboard SE Regular"/>
                </a:rPr>
                <a:t>xyz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C0DBA2C1-27E6-48A8-B610-1AE6CE8E7705}"/>
                </a:ext>
              </a:extLst>
            </p:cNvPr>
            <p:cNvSpPr txBox="1"/>
            <p:nvPr/>
          </p:nvSpPr>
          <p:spPr>
            <a:xfrm>
              <a:off x="4836063" y="3683849"/>
              <a:ext cx="935121" cy="24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cs typeface="Chalkboard SE Regular"/>
                </a:rPr>
                <a:t>aws-cli.txt</a:t>
              </a:r>
            </a:p>
          </p:txBody>
        </p:sp>
        <p:pic>
          <p:nvPicPr>
            <p:cNvPr id="52" name="Picture 51" descr="folder.png">
              <a:extLst>
                <a:ext uri="{FF2B5EF4-FFF2-40B4-BE49-F238E27FC236}">
                  <a16:creationId xmlns:a16="http://schemas.microsoft.com/office/drawing/2014/main" xmlns="" id="{591E50B8-97A5-4501-AEF2-25F0F76D7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203" y="2364496"/>
              <a:ext cx="389385" cy="425782"/>
            </a:xfrm>
            <a:prstGeom prst="rect">
              <a:avLst/>
            </a:prstGeom>
          </p:spPr>
        </p:pic>
        <p:pic>
          <p:nvPicPr>
            <p:cNvPr id="53" name="Picture 52" descr="folder-2.png">
              <a:extLst>
                <a:ext uri="{FF2B5EF4-FFF2-40B4-BE49-F238E27FC236}">
                  <a16:creationId xmlns:a16="http://schemas.microsoft.com/office/drawing/2014/main" xmlns="" id="{FCD2F54E-C04E-4E91-A93F-6F36F744B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574" y="2364496"/>
              <a:ext cx="389385" cy="425782"/>
            </a:xfrm>
            <a:prstGeom prst="rect">
              <a:avLst/>
            </a:prstGeom>
          </p:spPr>
        </p:pic>
        <p:pic>
          <p:nvPicPr>
            <p:cNvPr id="54" name="Picture 53" descr="file.png">
              <a:extLst>
                <a:ext uri="{FF2B5EF4-FFF2-40B4-BE49-F238E27FC236}">
                  <a16:creationId xmlns:a16="http://schemas.microsoft.com/office/drawing/2014/main" xmlns="" id="{9C558FA0-A308-415D-81B7-DB1755473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627" y="2364496"/>
              <a:ext cx="389385" cy="425782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7D7DE454-6E8B-4FDC-9986-A97C1162B56F}"/>
                </a:ext>
              </a:extLst>
            </p:cNvPr>
            <p:cNvGrpSpPr/>
            <p:nvPr/>
          </p:nvGrpSpPr>
          <p:grpSpPr>
            <a:xfrm>
              <a:off x="3528895" y="1816005"/>
              <a:ext cx="3132371" cy="548491"/>
              <a:chOff x="3864101" y="2454669"/>
              <a:chExt cx="2735263" cy="497168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xmlns="" id="{11434390-CA41-47CA-B185-87F2D8E90550}"/>
                  </a:ext>
                </a:extLst>
              </p:cNvPr>
              <p:cNvCxnSpPr/>
              <p:nvPr/>
            </p:nvCxnSpPr>
            <p:spPr>
              <a:xfrm>
                <a:off x="5003802" y="2454669"/>
                <a:ext cx="0" cy="28600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xmlns="" id="{58DF4A0E-462B-46EE-AF97-9FD1D7697877}"/>
                  </a:ext>
                </a:extLst>
              </p:cNvPr>
              <p:cNvCxnSpPr/>
              <p:nvPr/>
            </p:nvCxnSpPr>
            <p:spPr>
              <a:xfrm>
                <a:off x="3864101" y="2713890"/>
                <a:ext cx="2735263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xmlns="" id="{BCD0636C-F566-4A88-81EC-E9DA62578E15}"/>
                  </a:ext>
                </a:extLst>
              </p:cNvPr>
              <p:cNvCxnSpPr/>
              <p:nvPr/>
            </p:nvCxnSpPr>
            <p:spPr>
              <a:xfrm>
                <a:off x="3874955" y="2713890"/>
                <a:ext cx="0" cy="226248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xmlns="" id="{5B716E0F-03D7-44BB-8DE7-8EC64A232BB9}"/>
                  </a:ext>
                </a:extLst>
              </p:cNvPr>
              <p:cNvCxnSpPr/>
              <p:nvPr/>
            </p:nvCxnSpPr>
            <p:spPr>
              <a:xfrm>
                <a:off x="5003802" y="2725589"/>
                <a:ext cx="0" cy="226248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xmlns="" id="{5D53F7D2-BF9A-432E-BBC2-2CB9A297F6C6}"/>
                  </a:ext>
                </a:extLst>
              </p:cNvPr>
              <p:cNvCxnSpPr/>
              <p:nvPr/>
            </p:nvCxnSpPr>
            <p:spPr>
              <a:xfrm>
                <a:off x="6599364" y="2713890"/>
                <a:ext cx="0" cy="226248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tailEnd type="arrow"/>
              </a:ln>
              <a:effectLst/>
            </p:spPr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1B24FE49-5CA9-4509-870A-883D4848ABE4}"/>
                </a:ext>
              </a:extLst>
            </p:cNvPr>
            <p:cNvSpPr txBox="1"/>
            <p:nvPr/>
          </p:nvSpPr>
          <p:spPr>
            <a:xfrm>
              <a:off x="3233105" y="2490931"/>
              <a:ext cx="559097" cy="24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cs typeface="Chalkboard SE Regular"/>
                </a:rPr>
                <a:t>bin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B4FEA74B-64B9-4635-98B5-06762015E7FA}"/>
                </a:ext>
              </a:extLst>
            </p:cNvPr>
            <p:cNvSpPr txBox="1"/>
            <p:nvPr/>
          </p:nvSpPr>
          <p:spPr>
            <a:xfrm>
              <a:off x="6370066" y="2545806"/>
              <a:ext cx="559097" cy="24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cs typeface="Chalkboard SE Regular"/>
                </a:rPr>
                <a:t>aws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5BC0C90-2693-46B8-A366-96429E38C542}"/>
                </a:ext>
              </a:extLst>
            </p:cNvPr>
            <p:cNvSpPr txBox="1"/>
            <p:nvPr/>
          </p:nvSpPr>
          <p:spPr>
            <a:xfrm>
              <a:off x="4380834" y="2490932"/>
              <a:ext cx="935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cs typeface="Chalkboard SE Regular"/>
                </a:rPr>
                <a:t>Jan</a:t>
              </a:r>
            </a:p>
          </p:txBody>
        </p:sp>
        <p:pic>
          <p:nvPicPr>
            <p:cNvPr id="40" name="Picture 39" descr="file.png">
              <a:extLst>
                <a:ext uri="{FF2B5EF4-FFF2-40B4-BE49-F238E27FC236}">
                  <a16:creationId xmlns:a16="http://schemas.microsoft.com/office/drawing/2014/main" xmlns="" id="{05DF4F2D-4E7E-4FD3-85C5-60817A46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4644" y="4175895"/>
              <a:ext cx="389385" cy="425782"/>
            </a:xfrm>
            <a:prstGeom prst="rect">
              <a:avLst/>
            </a:prstGeom>
          </p:spPr>
        </p:pic>
        <p:pic>
          <p:nvPicPr>
            <p:cNvPr id="41" name="Picture 40" descr="file.png">
              <a:extLst>
                <a:ext uri="{FF2B5EF4-FFF2-40B4-BE49-F238E27FC236}">
                  <a16:creationId xmlns:a16="http://schemas.microsoft.com/office/drawing/2014/main" xmlns="" id="{EA9887AD-CF49-4AD8-B709-893715EE8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01" y="4175895"/>
              <a:ext cx="389385" cy="425782"/>
            </a:xfrm>
            <a:prstGeom prst="rect">
              <a:avLst/>
            </a:prstGeom>
          </p:spPr>
        </p:pic>
        <p:pic>
          <p:nvPicPr>
            <p:cNvPr id="42" name="Picture 41" descr="file.png">
              <a:extLst>
                <a:ext uri="{FF2B5EF4-FFF2-40B4-BE49-F238E27FC236}">
                  <a16:creationId xmlns:a16="http://schemas.microsoft.com/office/drawing/2014/main" xmlns="" id="{CC10F7EE-6508-4D42-9ECC-6932DC17D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1209" y="4175895"/>
              <a:ext cx="389385" cy="425782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AE589236-67CF-4C11-A674-1D3D762D5D5B}"/>
                </a:ext>
              </a:extLst>
            </p:cNvPr>
            <p:cNvGrpSpPr/>
            <p:nvPr/>
          </p:nvGrpSpPr>
          <p:grpSpPr>
            <a:xfrm>
              <a:off x="3084487" y="3715572"/>
              <a:ext cx="1003506" cy="460323"/>
              <a:chOff x="3864101" y="2454669"/>
              <a:chExt cx="2735263" cy="485469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xmlns="" id="{A450637A-13A4-4A05-B01E-4ACF135D1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801" y="2454669"/>
                <a:ext cx="0" cy="25922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xmlns="" id="{A431E174-9910-4C9D-89C9-DC4EC8B13AAE}"/>
                  </a:ext>
                </a:extLst>
              </p:cNvPr>
              <p:cNvCxnSpPr/>
              <p:nvPr/>
            </p:nvCxnSpPr>
            <p:spPr>
              <a:xfrm>
                <a:off x="3864101" y="2713890"/>
                <a:ext cx="2735263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xmlns="" id="{91C0DFA3-260E-4C7E-AF97-BF127984303A}"/>
                  </a:ext>
                </a:extLst>
              </p:cNvPr>
              <p:cNvCxnSpPr/>
              <p:nvPr/>
            </p:nvCxnSpPr>
            <p:spPr>
              <a:xfrm>
                <a:off x="3874955" y="2713890"/>
                <a:ext cx="0" cy="226248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xmlns="" id="{D10DF5DE-AE1D-4612-9BA3-21E09D213512}"/>
                  </a:ext>
                </a:extLst>
              </p:cNvPr>
              <p:cNvCxnSpPr/>
              <p:nvPr/>
            </p:nvCxnSpPr>
            <p:spPr>
              <a:xfrm>
                <a:off x="6599364" y="2713890"/>
                <a:ext cx="0" cy="226248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tailEnd type="arrow"/>
              </a:ln>
              <a:effectLst/>
            </p:spPr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2B086C44-80D5-41B2-9FDB-F7A7256DE6C4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 flipH="1">
              <a:off x="2169832" y="3715572"/>
              <a:ext cx="9473" cy="42578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D2168570-8D71-46BE-AD8A-0C81DC5ED893}"/>
                </a:ext>
              </a:extLst>
            </p:cNvPr>
            <p:cNvSpPr txBox="1"/>
            <p:nvPr/>
          </p:nvSpPr>
          <p:spPr>
            <a:xfrm>
              <a:off x="1695103" y="4286340"/>
              <a:ext cx="935121" cy="24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cs typeface="Chalkboard SE Regular"/>
                </a:rPr>
                <a:t>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264B73D8-E5BF-470A-AB46-15E95069AB2C}"/>
                </a:ext>
              </a:extLst>
            </p:cNvPr>
            <p:cNvSpPr txBox="1"/>
            <p:nvPr/>
          </p:nvSpPr>
          <p:spPr>
            <a:xfrm>
              <a:off x="2635244" y="4274152"/>
              <a:ext cx="935121" cy="24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cs typeface="Chalkboard SE Regular"/>
                </a:rPr>
                <a:t>file1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A237C379-D05D-4DCE-B03F-6FB23B6F6AE9}"/>
                </a:ext>
              </a:extLst>
            </p:cNvPr>
            <p:cNvSpPr txBox="1"/>
            <p:nvPr/>
          </p:nvSpPr>
          <p:spPr>
            <a:xfrm>
              <a:off x="3620432" y="4286340"/>
              <a:ext cx="935121" cy="24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cs typeface="Chalkboard SE Regular"/>
                </a:rPr>
                <a:t>file2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E106EF8A-5908-48ED-ACFD-920FDB3336F9}"/>
                </a:ext>
              </a:extLst>
            </p:cNvPr>
            <p:cNvSpPr/>
            <p:nvPr/>
          </p:nvSpPr>
          <p:spPr>
            <a:xfrm>
              <a:off x="5896041" y="3226358"/>
              <a:ext cx="642217" cy="588025"/>
            </a:xfrm>
            <a:prstGeom prst="ellipse">
              <a:avLst/>
            </a:prstGeom>
            <a:noFill/>
            <a:ln w="635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xmlns="" id="{D1DD9DAD-C5B7-4CF5-9C9C-3208054A3E81}"/>
                </a:ext>
              </a:extLst>
            </p:cNvPr>
            <p:cNvSpPr/>
            <p:nvPr/>
          </p:nvSpPr>
          <p:spPr>
            <a:xfrm>
              <a:off x="5771184" y="3932722"/>
              <a:ext cx="831475" cy="243173"/>
            </a:xfrm>
            <a:prstGeom prst="roundRect">
              <a:avLst/>
            </a:prstGeom>
            <a:gradFill rotWithShape="1">
              <a:gsLst>
                <a:gs pos="0">
                  <a:srgbClr val="F07F09">
                    <a:satMod val="103000"/>
                    <a:lumMod val="102000"/>
                    <a:tint val="94000"/>
                  </a:srgbClr>
                </a:gs>
                <a:gs pos="50000">
                  <a:srgbClr val="F07F09">
                    <a:satMod val="110000"/>
                    <a:lumMod val="100000"/>
                    <a:shade val="100000"/>
                  </a:srgbClr>
                </a:gs>
                <a:gs pos="100000">
                  <a:srgbClr val="F07F09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07F0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/aws/bnd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E05147D5-A05D-4D9D-B9E8-E286DB8DE6C8}"/>
                </a:ext>
              </a:extLst>
            </p:cNvPr>
            <p:cNvSpPr/>
            <p:nvPr/>
          </p:nvSpPr>
          <p:spPr>
            <a:xfrm>
              <a:off x="3766885" y="4123508"/>
              <a:ext cx="642217" cy="588025"/>
            </a:xfrm>
            <a:prstGeom prst="ellipse">
              <a:avLst/>
            </a:prstGeom>
            <a:noFill/>
            <a:ln w="635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</a:endParaRPr>
            </a:p>
          </p:txBody>
        </p:sp>
        <p:sp>
          <p:nvSpPr>
            <p:cNvPr id="13" name="Rounded Rectangle 128">
              <a:extLst>
                <a:ext uri="{FF2B5EF4-FFF2-40B4-BE49-F238E27FC236}">
                  <a16:creationId xmlns:a16="http://schemas.microsoft.com/office/drawing/2014/main" xmlns="" id="{F5027DBE-AB82-42BE-AFB3-9EEB1D7B3CE7}"/>
                </a:ext>
              </a:extLst>
            </p:cNvPr>
            <p:cNvSpPr/>
            <p:nvPr/>
          </p:nvSpPr>
          <p:spPr>
            <a:xfrm>
              <a:off x="4511385" y="4480090"/>
              <a:ext cx="1189384" cy="243173"/>
            </a:xfrm>
            <a:prstGeom prst="roundRect">
              <a:avLst/>
            </a:prstGeom>
            <a:solidFill>
              <a:srgbClr val="1B587C"/>
            </a:solidFill>
            <a:ln w="6350" cap="flat" cmpd="sng" algn="ctr">
              <a:solidFill>
                <a:srgbClr val="1B587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/bin/abc/file2</a:t>
              </a:r>
            </a:p>
          </p:txBody>
        </p:sp>
        <p:sp>
          <p:nvSpPr>
            <p:cNvPr id="14" name="Rounded Rectangle 129">
              <a:extLst>
                <a:ext uri="{FF2B5EF4-FFF2-40B4-BE49-F238E27FC236}">
                  <a16:creationId xmlns:a16="http://schemas.microsoft.com/office/drawing/2014/main" xmlns="" id="{8BFE6E73-4CA4-473F-A332-143FAF74EB78}"/>
                </a:ext>
              </a:extLst>
            </p:cNvPr>
            <p:cNvSpPr/>
            <p:nvPr/>
          </p:nvSpPr>
          <p:spPr>
            <a:xfrm>
              <a:off x="6939012" y="3918104"/>
              <a:ext cx="1270521" cy="243173"/>
            </a:xfrm>
            <a:prstGeom prst="roundRect">
              <a:avLst/>
            </a:prstGeom>
            <a:solidFill>
              <a:srgbClr val="1B587C"/>
            </a:solidFill>
            <a:ln w="6350" cap="flat" cmpd="sng" algn="ctr">
              <a:solidFill>
                <a:srgbClr val="1B587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/aws/foundation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2162E58B-9AFE-4C81-B1A5-A70A2C85D3A1}"/>
                </a:ext>
              </a:extLst>
            </p:cNvPr>
            <p:cNvSpPr/>
            <p:nvPr/>
          </p:nvSpPr>
          <p:spPr>
            <a:xfrm>
              <a:off x="6929163" y="3226358"/>
              <a:ext cx="642217" cy="588025"/>
            </a:xfrm>
            <a:prstGeom prst="ellipse">
              <a:avLst/>
            </a:prstGeom>
            <a:noFill/>
            <a:ln w="635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</a:endParaRPr>
            </a:p>
          </p:txBody>
        </p:sp>
        <p:sp>
          <p:nvSpPr>
            <p:cNvPr id="16" name="Rounded Rectangle 131">
              <a:extLst>
                <a:ext uri="{FF2B5EF4-FFF2-40B4-BE49-F238E27FC236}">
                  <a16:creationId xmlns:a16="http://schemas.microsoft.com/office/drawing/2014/main" xmlns="" id="{15B8AB7A-8C96-4D60-B150-DF21E6CBC884}"/>
                </a:ext>
              </a:extLst>
            </p:cNvPr>
            <p:cNvSpPr/>
            <p:nvPr/>
          </p:nvSpPr>
          <p:spPr>
            <a:xfrm>
              <a:off x="3803669" y="3487746"/>
              <a:ext cx="831475" cy="243173"/>
            </a:xfrm>
            <a:prstGeom prst="roundRect">
              <a:avLst/>
            </a:prstGeom>
            <a:gradFill rotWithShape="1">
              <a:gsLst>
                <a:gs pos="0">
                  <a:srgbClr val="F07F09">
                    <a:satMod val="103000"/>
                    <a:lumMod val="102000"/>
                    <a:tint val="94000"/>
                  </a:srgbClr>
                </a:gs>
                <a:gs pos="50000">
                  <a:srgbClr val="F07F09">
                    <a:satMod val="110000"/>
                    <a:lumMod val="100000"/>
                    <a:shade val="100000"/>
                  </a:srgbClr>
                </a:gs>
                <a:gs pos="100000">
                  <a:srgbClr val="F07F09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07F0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/bin/abc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7F6E66E6-EF9A-4802-A3BD-888871FD61D6}"/>
                </a:ext>
              </a:extLst>
            </p:cNvPr>
            <p:cNvGrpSpPr/>
            <p:nvPr/>
          </p:nvGrpSpPr>
          <p:grpSpPr>
            <a:xfrm>
              <a:off x="5164551" y="1515713"/>
              <a:ext cx="522246" cy="331114"/>
              <a:chOff x="5895920" y="2059953"/>
              <a:chExt cx="790827" cy="458538"/>
            </a:xfrm>
          </p:grpSpPr>
          <p:pic>
            <p:nvPicPr>
              <p:cNvPr id="38" name="Picture 37" descr="hard-disk.png">
                <a:extLst>
                  <a:ext uri="{FF2B5EF4-FFF2-40B4-BE49-F238E27FC236}">
                    <a16:creationId xmlns:a16="http://schemas.microsoft.com/office/drawing/2014/main" xmlns="" id="{C18BE681-F973-499B-B401-96327B295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5920" y="2059953"/>
                <a:ext cx="458538" cy="458538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3BB618F1-456A-49C6-B659-5365AEC35226}"/>
                  </a:ext>
                </a:extLst>
              </p:cNvPr>
              <p:cNvSpPr txBox="1"/>
              <p:nvPr/>
            </p:nvSpPr>
            <p:spPr>
              <a:xfrm>
                <a:off x="6354458" y="2132510"/>
                <a:ext cx="332289" cy="34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1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ED7FCFEF-214F-4E90-8F0F-DED70371048F}"/>
                </a:ext>
              </a:extLst>
            </p:cNvPr>
            <p:cNvGrpSpPr/>
            <p:nvPr/>
          </p:nvGrpSpPr>
          <p:grpSpPr>
            <a:xfrm>
              <a:off x="6397214" y="3369985"/>
              <a:ext cx="454818" cy="331114"/>
              <a:chOff x="7762519" y="4627817"/>
              <a:chExt cx="688723" cy="458538"/>
            </a:xfrm>
          </p:grpSpPr>
          <p:pic>
            <p:nvPicPr>
              <p:cNvPr id="36" name="Picture 35" descr="hard-disk.png">
                <a:extLst>
                  <a:ext uri="{FF2B5EF4-FFF2-40B4-BE49-F238E27FC236}">
                    <a16:creationId xmlns:a16="http://schemas.microsoft.com/office/drawing/2014/main" xmlns="" id="{A9CD43FE-CFC5-4242-90D7-D8E69354F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519" y="4627817"/>
                <a:ext cx="458538" cy="458538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4B4496CB-B609-4183-8E1A-0FE1AD90AFDA}"/>
                  </a:ext>
                </a:extLst>
              </p:cNvPr>
              <p:cNvSpPr txBox="1"/>
              <p:nvPr/>
            </p:nvSpPr>
            <p:spPr>
              <a:xfrm>
                <a:off x="8118953" y="4698944"/>
                <a:ext cx="332289" cy="34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AD932A3A-88C9-49B2-ACCF-C5431D04EF87}"/>
                </a:ext>
              </a:extLst>
            </p:cNvPr>
            <p:cNvGrpSpPr/>
            <p:nvPr/>
          </p:nvGrpSpPr>
          <p:grpSpPr>
            <a:xfrm>
              <a:off x="2736662" y="3384458"/>
              <a:ext cx="507910" cy="331114"/>
              <a:chOff x="2219411" y="4647859"/>
              <a:chExt cx="769119" cy="458538"/>
            </a:xfrm>
          </p:grpSpPr>
          <p:pic>
            <p:nvPicPr>
              <p:cNvPr id="34" name="Picture 33" descr="hard-disk.png">
                <a:extLst>
                  <a:ext uri="{FF2B5EF4-FFF2-40B4-BE49-F238E27FC236}">
                    <a16:creationId xmlns:a16="http://schemas.microsoft.com/office/drawing/2014/main" xmlns="" id="{3C336664-D26D-435E-B04B-BE0A98D98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9992" y="4647859"/>
                <a:ext cx="458538" cy="458538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4A2A3581-F127-4D17-B14E-B956771707BF}"/>
                  </a:ext>
                </a:extLst>
              </p:cNvPr>
              <p:cNvSpPr txBox="1"/>
              <p:nvPr/>
            </p:nvSpPr>
            <p:spPr>
              <a:xfrm>
                <a:off x="2219411" y="4700192"/>
                <a:ext cx="332289" cy="343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2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C53B7144-E483-47DF-9386-D35E41F7A9DF}"/>
                </a:ext>
              </a:extLst>
            </p:cNvPr>
            <p:cNvGrpSpPr/>
            <p:nvPr/>
          </p:nvGrpSpPr>
          <p:grpSpPr>
            <a:xfrm>
              <a:off x="7635486" y="1253047"/>
              <a:ext cx="1387796" cy="1106470"/>
              <a:chOff x="9823710" y="1883555"/>
              <a:chExt cx="2101514" cy="153228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xmlns="" id="{8B31EDA1-88CB-4020-8EFC-2687EB30353E}"/>
                  </a:ext>
                </a:extLst>
              </p:cNvPr>
              <p:cNvGrpSpPr/>
              <p:nvPr/>
            </p:nvGrpSpPr>
            <p:grpSpPr>
              <a:xfrm>
                <a:off x="9823710" y="1883555"/>
                <a:ext cx="1769225" cy="1526918"/>
                <a:chOff x="8910995" y="1887565"/>
                <a:chExt cx="1769225" cy="1526918"/>
              </a:xfrm>
            </p:grpSpPr>
            <p:sp>
              <p:nvSpPr>
                <p:cNvPr id="28" name="Rounded Rectangle 135">
                  <a:extLst>
                    <a:ext uri="{FF2B5EF4-FFF2-40B4-BE49-F238E27FC236}">
                      <a16:creationId xmlns:a16="http://schemas.microsoft.com/office/drawing/2014/main" xmlns="" id="{E51BF683-40E7-4D7F-9655-450EC78B41B5}"/>
                    </a:ext>
                  </a:extLst>
                </p:cNvPr>
                <p:cNvSpPr/>
                <p:nvPr/>
              </p:nvSpPr>
              <p:spPr>
                <a:xfrm>
                  <a:off x="9206871" y="1891575"/>
                  <a:ext cx="666355" cy="336755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F07F09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F07F09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F07F09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F07F0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Raleway"/>
                      <a:ea typeface="+mn-ea"/>
                      <a:cs typeface="Chalkboard SE Regular"/>
                    </a:rPr>
                    <a:t>/</a:t>
                  </a:r>
                </a:p>
              </p:txBody>
            </p:sp>
            <p:pic>
              <p:nvPicPr>
                <p:cNvPr id="29" name="Picture 28" descr="hard-disk.png">
                  <a:extLst>
                    <a:ext uri="{FF2B5EF4-FFF2-40B4-BE49-F238E27FC236}">
                      <a16:creationId xmlns:a16="http://schemas.microsoft.com/office/drawing/2014/main" xmlns="" id="{C8BAA4C8-BF2A-4675-9727-DBCB84E20F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1883" y="1887565"/>
                  <a:ext cx="340765" cy="340765"/>
                </a:xfrm>
                <a:prstGeom prst="rect">
                  <a:avLst/>
                </a:prstGeom>
              </p:spPr>
            </p:pic>
            <p:sp>
              <p:nvSpPr>
                <p:cNvPr id="30" name="Rounded Rectangle 137">
                  <a:extLst>
                    <a:ext uri="{FF2B5EF4-FFF2-40B4-BE49-F238E27FC236}">
                      <a16:creationId xmlns:a16="http://schemas.microsoft.com/office/drawing/2014/main" xmlns="" id="{0431737F-5A3D-4463-982E-16645FA6E7D2}"/>
                    </a:ext>
                  </a:extLst>
                </p:cNvPr>
                <p:cNvSpPr/>
                <p:nvPr/>
              </p:nvSpPr>
              <p:spPr>
                <a:xfrm>
                  <a:off x="8911756" y="2479084"/>
                  <a:ext cx="1259088" cy="336755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F07F09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F07F09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F07F09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F07F0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Raleway"/>
                      <a:ea typeface="+mn-ea"/>
                      <a:cs typeface="Chalkboard SE Regular"/>
                    </a:rPr>
                    <a:t>/bin/abc</a:t>
                  </a:r>
                </a:p>
              </p:txBody>
            </p:sp>
            <p:pic>
              <p:nvPicPr>
                <p:cNvPr id="31" name="Picture 30" descr="hard-disk.png">
                  <a:extLst>
                    <a:ext uri="{FF2B5EF4-FFF2-40B4-BE49-F238E27FC236}">
                      <a16:creationId xmlns:a16="http://schemas.microsoft.com/office/drawing/2014/main" xmlns="" id="{0BF0C60C-E981-4A5A-93BE-DBA2ECC539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9455" y="2475074"/>
                  <a:ext cx="340765" cy="340765"/>
                </a:xfrm>
                <a:prstGeom prst="rect">
                  <a:avLst/>
                </a:prstGeom>
              </p:spPr>
            </p:pic>
            <p:sp>
              <p:nvSpPr>
                <p:cNvPr id="32" name="Rounded Rectangle 139">
                  <a:extLst>
                    <a:ext uri="{FF2B5EF4-FFF2-40B4-BE49-F238E27FC236}">
                      <a16:creationId xmlns:a16="http://schemas.microsoft.com/office/drawing/2014/main" xmlns="" id="{F38577E9-52BB-4B0D-9EE2-19ADE76F8DB5}"/>
                    </a:ext>
                  </a:extLst>
                </p:cNvPr>
                <p:cNvSpPr/>
                <p:nvPr/>
              </p:nvSpPr>
              <p:spPr>
                <a:xfrm>
                  <a:off x="8910995" y="3073718"/>
                  <a:ext cx="1259088" cy="336755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F07F09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F07F09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F07F09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F07F0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Raleway"/>
                      <a:ea typeface="+mn-ea"/>
                      <a:cs typeface="Chalkboard SE Regular"/>
                    </a:rPr>
                    <a:t>/aws/bnd</a:t>
                  </a:r>
                </a:p>
              </p:txBody>
            </p:sp>
            <p:pic>
              <p:nvPicPr>
                <p:cNvPr id="33" name="Picture 32" descr="hard-disk.png">
                  <a:extLst>
                    <a:ext uri="{FF2B5EF4-FFF2-40B4-BE49-F238E27FC236}">
                      <a16:creationId xmlns:a16="http://schemas.microsoft.com/office/drawing/2014/main" xmlns="" id="{22FB89DF-5AC2-4296-94D1-13462B8A50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1883" y="3073718"/>
                  <a:ext cx="340765" cy="340765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AF8FFEEB-8DC9-42CA-8A3F-E481A09344D2}"/>
                  </a:ext>
                </a:extLst>
              </p:cNvPr>
              <p:cNvSpPr txBox="1"/>
              <p:nvPr/>
            </p:nvSpPr>
            <p:spPr>
              <a:xfrm>
                <a:off x="11582400" y="1883555"/>
                <a:ext cx="332289" cy="34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9C5951C3-36E7-4D78-9087-1B6968953E92}"/>
                  </a:ext>
                </a:extLst>
              </p:cNvPr>
              <p:cNvSpPr txBox="1"/>
              <p:nvPr/>
            </p:nvSpPr>
            <p:spPr>
              <a:xfrm>
                <a:off x="11592935" y="2471064"/>
                <a:ext cx="332289" cy="34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8F86F8A8-7B42-46DF-93BF-F7081499825E}"/>
                  </a:ext>
                </a:extLst>
              </p:cNvPr>
              <p:cNvSpPr txBox="1"/>
              <p:nvPr/>
            </p:nvSpPr>
            <p:spPr>
              <a:xfrm>
                <a:off x="11592935" y="3072538"/>
                <a:ext cx="332289" cy="34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3</a:t>
                </a:r>
              </a:p>
            </p:txBody>
          </p:sp>
        </p:grpSp>
        <p:sp>
          <p:nvSpPr>
            <p:cNvPr id="21" name="Rounded Rectangle 81">
              <a:extLst>
                <a:ext uri="{FF2B5EF4-FFF2-40B4-BE49-F238E27FC236}">
                  <a16:creationId xmlns:a16="http://schemas.microsoft.com/office/drawing/2014/main" xmlns="" id="{13974CED-0D45-4BCE-B73E-E6B8BDD21138}"/>
                </a:ext>
              </a:extLst>
            </p:cNvPr>
            <p:cNvSpPr/>
            <p:nvPr/>
          </p:nvSpPr>
          <p:spPr>
            <a:xfrm>
              <a:off x="1170308" y="2993154"/>
              <a:ext cx="861827" cy="243172"/>
            </a:xfrm>
            <a:prstGeom prst="roundRect">
              <a:avLst/>
            </a:prstGeom>
            <a:gradFill rotWithShape="1">
              <a:gsLst>
                <a:gs pos="0">
                  <a:srgbClr val="F07F09">
                    <a:satMod val="103000"/>
                    <a:lumMod val="102000"/>
                    <a:tint val="94000"/>
                  </a:srgbClr>
                </a:gs>
                <a:gs pos="50000">
                  <a:srgbClr val="F07F09">
                    <a:satMod val="110000"/>
                    <a:lumMod val="100000"/>
                    <a:shade val="100000"/>
                  </a:srgbClr>
                </a:gs>
                <a:gs pos="100000">
                  <a:srgbClr val="F07F09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07F0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/bin/xyz</a:t>
              </a:r>
            </a:p>
          </p:txBody>
        </p:sp>
        <p:sp>
          <p:nvSpPr>
            <p:cNvPr id="22" name="Rounded Rectangle 82">
              <a:extLst>
                <a:ext uri="{FF2B5EF4-FFF2-40B4-BE49-F238E27FC236}">
                  <a16:creationId xmlns:a16="http://schemas.microsoft.com/office/drawing/2014/main" xmlns="" id="{724332FE-0BD9-4A6C-AEA7-07FDA07C8E6E}"/>
                </a:ext>
              </a:extLst>
            </p:cNvPr>
            <p:cNvSpPr/>
            <p:nvPr/>
          </p:nvSpPr>
          <p:spPr>
            <a:xfrm>
              <a:off x="6961926" y="2554347"/>
              <a:ext cx="674063" cy="243173"/>
            </a:xfrm>
            <a:prstGeom prst="roundRect">
              <a:avLst/>
            </a:prstGeom>
            <a:gradFill rotWithShape="1">
              <a:gsLst>
                <a:gs pos="0">
                  <a:srgbClr val="F07F09">
                    <a:satMod val="103000"/>
                    <a:lumMod val="102000"/>
                    <a:tint val="94000"/>
                  </a:srgbClr>
                </a:gs>
                <a:gs pos="50000">
                  <a:srgbClr val="F07F09">
                    <a:satMod val="110000"/>
                    <a:lumMod val="100000"/>
                    <a:shade val="100000"/>
                  </a:srgbClr>
                </a:gs>
                <a:gs pos="100000">
                  <a:srgbClr val="F07F09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07F0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/aws</a:t>
              </a:r>
            </a:p>
          </p:txBody>
        </p:sp>
        <p:sp>
          <p:nvSpPr>
            <p:cNvPr id="23" name="Rounded Rectangle 83">
              <a:extLst>
                <a:ext uri="{FF2B5EF4-FFF2-40B4-BE49-F238E27FC236}">
                  <a16:creationId xmlns:a16="http://schemas.microsoft.com/office/drawing/2014/main" xmlns="" id="{7948189B-ABC5-42D4-A18E-1D9332122136}"/>
                </a:ext>
              </a:extLst>
            </p:cNvPr>
            <p:cNvSpPr/>
            <p:nvPr/>
          </p:nvSpPr>
          <p:spPr>
            <a:xfrm>
              <a:off x="2449757" y="2470067"/>
              <a:ext cx="674063" cy="255918"/>
            </a:xfrm>
            <a:prstGeom prst="roundRect">
              <a:avLst/>
            </a:prstGeom>
            <a:gradFill rotWithShape="1">
              <a:gsLst>
                <a:gs pos="0">
                  <a:srgbClr val="F07F09">
                    <a:satMod val="103000"/>
                    <a:lumMod val="102000"/>
                    <a:tint val="94000"/>
                  </a:srgbClr>
                </a:gs>
                <a:gs pos="50000">
                  <a:srgbClr val="F07F09">
                    <a:satMod val="110000"/>
                    <a:lumMod val="100000"/>
                    <a:shade val="100000"/>
                  </a:srgbClr>
                </a:gs>
                <a:gs pos="100000">
                  <a:srgbClr val="F07F09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07F0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/bin</a:t>
              </a:r>
            </a:p>
          </p:txBody>
        </p:sp>
      </p:grpSp>
      <p:sp>
        <p:nvSpPr>
          <p:cNvPr id="85" name="Rounded Rectangle 24">
            <a:extLst>
              <a:ext uri="{FF2B5EF4-FFF2-40B4-BE49-F238E27FC236}">
                <a16:creationId xmlns:a16="http://schemas.microsoft.com/office/drawing/2014/main" xmlns="" id="{C09FB8E2-C541-4336-8DCC-16349908B636}"/>
              </a:ext>
            </a:extLst>
          </p:cNvPr>
          <p:cNvSpPr/>
          <p:nvPr/>
        </p:nvSpPr>
        <p:spPr>
          <a:xfrm>
            <a:off x="362208" y="891808"/>
            <a:ext cx="2572768" cy="5012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Raleway"/>
                <a:ea typeface="+mn-ea"/>
                <a:cs typeface="+mn-cs"/>
              </a:rPr>
              <a:t>File System Basics</a:t>
            </a:r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xmlns="" id="{0403D5BA-1338-46A4-8D4C-57CE7E820936}"/>
              </a:ext>
            </a:extLst>
          </p:cNvPr>
          <p:cNvSpPr txBox="1">
            <a:spLocks/>
          </p:cNvSpPr>
          <p:nvPr/>
        </p:nvSpPr>
        <p:spPr>
          <a:xfrm>
            <a:off x="375967" y="1529338"/>
            <a:ext cx="2909609" cy="668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6"/>
              </a:buBlip>
            </a:pP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A file system tree of a Linux or Unix system</a:t>
            </a:r>
          </a:p>
          <a:p>
            <a:pPr marL="0" indent="0">
              <a:buFont typeface="Arial"/>
              <a:buNone/>
            </a:pPr>
            <a:endParaRPr lang="en-US" sz="1200" dirty="0">
              <a:solidFill>
                <a:prstClr val="black"/>
              </a:solidFill>
              <a:latin typeface="Raleway"/>
              <a:cs typeface="Chalkboard SE Regular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318D5C34-D010-4B47-8043-720094FFECB7}"/>
              </a:ext>
            </a:extLst>
          </p:cNvPr>
          <p:cNvSpPr txBox="1"/>
          <p:nvPr/>
        </p:nvSpPr>
        <p:spPr>
          <a:xfrm>
            <a:off x="176773" y="168938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Introduction to EBS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1509961C-7271-4ADE-8D0F-F39CE6A48CC0}"/>
              </a:ext>
            </a:extLst>
          </p:cNvPr>
          <p:cNvSpPr txBox="1"/>
          <p:nvPr/>
        </p:nvSpPr>
        <p:spPr>
          <a:xfrm>
            <a:off x="4576588" y="1247293"/>
            <a:ext cx="55743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Root</a:t>
            </a:r>
            <a:endParaRPr lang="en-IN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D65C9A14-398D-4FDD-A7EE-485A2BA3DDD9}"/>
              </a:ext>
            </a:extLst>
          </p:cNvPr>
          <p:cNvSpPr txBox="1"/>
          <p:nvPr/>
        </p:nvSpPr>
        <p:spPr>
          <a:xfrm>
            <a:off x="7602605" y="862644"/>
            <a:ext cx="90716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Path names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5124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1921219"/>
            <a:ext cx="4163457" cy="1301061"/>
          </a:xfrm>
        </p:spPr>
        <p:txBody>
          <a:bodyPr anchor="ctr"/>
          <a:lstStyle/>
          <a:p>
            <a:pPr algn="ctr"/>
            <a:r>
              <a:rPr lang="en-US" dirty="0"/>
              <a:t>Introduction to EC2</a:t>
            </a:r>
          </a:p>
        </p:txBody>
      </p:sp>
    </p:spTree>
    <p:extLst>
      <p:ext uri="{BB962C8B-B14F-4D97-AF65-F5344CB8AC3E}">
        <p14:creationId xmlns:p14="http://schemas.microsoft.com/office/powerpoint/2010/main" val="31463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58B49F4-60BA-41E3-A85F-18A1FD33573F}"/>
              </a:ext>
            </a:extLst>
          </p:cNvPr>
          <p:cNvSpPr txBox="1"/>
          <p:nvPr/>
        </p:nvSpPr>
        <p:spPr>
          <a:xfrm>
            <a:off x="176773" y="168938"/>
            <a:ext cx="35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Pre-EBS Storage Layers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1983210-96FE-4843-9DC2-D760D8E34BA2}"/>
              </a:ext>
            </a:extLst>
          </p:cNvPr>
          <p:cNvGrpSpPr/>
          <p:nvPr/>
        </p:nvGrpSpPr>
        <p:grpSpPr>
          <a:xfrm>
            <a:off x="1822254" y="993476"/>
            <a:ext cx="5499491" cy="3798072"/>
            <a:chOff x="1046830" y="1008766"/>
            <a:chExt cx="5499491" cy="37980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FE13208B-208C-4FB1-B64F-06F4A2182EDB}"/>
                </a:ext>
              </a:extLst>
            </p:cNvPr>
            <p:cNvGrpSpPr/>
            <p:nvPr/>
          </p:nvGrpSpPr>
          <p:grpSpPr>
            <a:xfrm>
              <a:off x="1046830" y="1008766"/>
              <a:ext cx="1819020" cy="3768373"/>
              <a:chOff x="2010101" y="947850"/>
              <a:chExt cx="1819020" cy="3768373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xmlns="" id="{C007091C-E982-4DB2-ADF0-211D3536C549}"/>
                  </a:ext>
                </a:extLst>
              </p:cNvPr>
              <p:cNvSpPr/>
              <p:nvPr/>
            </p:nvSpPr>
            <p:spPr>
              <a:xfrm>
                <a:off x="2106721" y="3893333"/>
                <a:ext cx="1642029" cy="82289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Raleway"/>
                  <a:cs typeface="Chalkboard SE Regular"/>
                </a:endParaRP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xmlns="" id="{E64EBB20-146B-4098-B1DD-FD3CD57B0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0912" y="3962103"/>
                <a:ext cx="674938" cy="695887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3199A16-78A7-4A3E-A69F-CBEAF09A3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4272" y="3956835"/>
                <a:ext cx="674938" cy="695887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xmlns="" id="{B284D3A1-95BA-4C73-A3C2-8B26E6D52274}"/>
                  </a:ext>
                </a:extLst>
              </p:cNvPr>
              <p:cNvGrpSpPr/>
              <p:nvPr/>
            </p:nvGrpSpPr>
            <p:grpSpPr>
              <a:xfrm>
                <a:off x="2660252" y="3126137"/>
                <a:ext cx="511094" cy="767196"/>
                <a:chOff x="2918667" y="4527288"/>
                <a:chExt cx="736476" cy="1072232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xmlns="" id="{AA6F7BA6-0EDD-4771-8F57-B99761809C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667" y="4527288"/>
                  <a:ext cx="736476" cy="736476"/>
                </a:xfrm>
                <a:prstGeom prst="rect">
                  <a:avLst/>
                </a:prstGeom>
              </p:spPr>
            </p:pic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xmlns="" id="{60E6F2F5-1F75-42AA-95DF-A3F2ECC3AE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80529" y="5252535"/>
                  <a:ext cx="0" cy="34698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xmlns="" id="{526119ED-3B0B-4662-848A-47EE2CB67374}"/>
                  </a:ext>
                </a:extLst>
              </p:cNvPr>
              <p:cNvGrpSpPr/>
              <p:nvPr/>
            </p:nvGrpSpPr>
            <p:grpSpPr>
              <a:xfrm>
                <a:off x="2010101" y="1999273"/>
                <a:ext cx="1819020" cy="1126864"/>
                <a:chOff x="1981814" y="2952384"/>
                <a:chExt cx="2621168" cy="1574904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xmlns="" id="{F25B1375-0444-40E7-8D99-FFED89E4A5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81814" y="2952384"/>
                  <a:ext cx="827767" cy="827767"/>
                </a:xfrm>
                <a:prstGeom prst="rect">
                  <a:avLst/>
                </a:prstGeom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xmlns="" id="{CDDA1705-DBD6-4117-90DD-EFA652D89F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75215" y="2952386"/>
                  <a:ext cx="827767" cy="827767"/>
                </a:xfrm>
                <a:prstGeom prst="rect">
                  <a:avLst/>
                </a:prstGeom>
              </p:spPr>
            </p:pic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xmlns="" id="{9C32C748-1EF4-42FF-A21D-3F9DABF5811C}"/>
                    </a:ext>
                  </a:extLst>
                </p:cNvPr>
                <p:cNvCxnSpPr>
                  <a:cxnSpLocks/>
                  <a:stCxn id="47" idx="0"/>
                  <a:endCxn id="43" idx="2"/>
                </p:cNvCxnSpPr>
                <p:nvPr/>
              </p:nvCxnSpPr>
              <p:spPr>
                <a:xfrm flipH="1" flipV="1">
                  <a:off x="2395698" y="3780151"/>
                  <a:ext cx="900634" cy="7471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xmlns="" id="{5B3D3DB6-16B9-422F-B054-0CFF9FD5D906}"/>
                    </a:ext>
                  </a:extLst>
                </p:cNvPr>
                <p:cNvCxnSpPr>
                  <a:cxnSpLocks/>
                  <a:stCxn id="47" idx="0"/>
                  <a:endCxn id="44" idx="2"/>
                </p:cNvCxnSpPr>
                <p:nvPr/>
              </p:nvCxnSpPr>
              <p:spPr>
                <a:xfrm flipV="1">
                  <a:off x="3296332" y="3780153"/>
                  <a:ext cx="892767" cy="74713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499EE70A-3263-4251-A07E-601070575617}"/>
                  </a:ext>
                </a:extLst>
              </p:cNvPr>
              <p:cNvGrpSpPr/>
              <p:nvPr/>
            </p:nvGrpSpPr>
            <p:grpSpPr>
              <a:xfrm>
                <a:off x="2016282" y="954504"/>
                <a:ext cx="554571" cy="1044770"/>
                <a:chOff x="1990719" y="1492215"/>
                <a:chExt cx="799125" cy="1460169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xmlns="" id="{562A4717-4C54-4F58-BE99-A330AEE26E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90719" y="1492215"/>
                  <a:ext cx="799125" cy="799125"/>
                </a:xfrm>
                <a:prstGeom prst="rect">
                  <a:avLst/>
                </a:prstGeom>
              </p:spPr>
            </p:pic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xmlns="" id="{8528A584-CBC6-4116-AAFD-DC2B5E8CD034}"/>
                    </a:ext>
                  </a:extLst>
                </p:cNvPr>
                <p:cNvCxnSpPr>
                  <a:cxnSpLocks/>
                  <a:stCxn id="43" idx="0"/>
                  <a:endCxn id="39" idx="2"/>
                </p:cNvCxnSpPr>
                <p:nvPr/>
              </p:nvCxnSpPr>
              <p:spPr>
                <a:xfrm flipH="1" flipV="1">
                  <a:off x="2390282" y="2291340"/>
                  <a:ext cx="14843" cy="66104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xmlns="" id="{EFDAD180-4E73-4BB0-A90B-FF45356BB51D}"/>
                  </a:ext>
                </a:extLst>
              </p:cNvPr>
              <p:cNvGrpSpPr/>
              <p:nvPr/>
            </p:nvGrpSpPr>
            <p:grpSpPr>
              <a:xfrm>
                <a:off x="3270342" y="947850"/>
                <a:ext cx="554571" cy="1051425"/>
                <a:chOff x="3797793" y="1482915"/>
                <a:chExt cx="799125" cy="1469471"/>
              </a:xfrm>
            </p:grpSpPr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xmlns="" id="{06A002D1-E1EB-468F-9D42-5BD45693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97793" y="1482915"/>
                  <a:ext cx="799125" cy="799125"/>
                </a:xfrm>
                <a:prstGeom prst="rect">
                  <a:avLst/>
                </a:prstGeom>
              </p:spPr>
            </p:pic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xmlns="" id="{5CE18F20-F469-49EE-9E06-03320D1D787D}"/>
                    </a:ext>
                  </a:extLst>
                </p:cNvPr>
                <p:cNvCxnSpPr>
                  <a:cxnSpLocks/>
                  <a:stCxn id="44" idx="0"/>
                  <a:endCxn id="37" idx="2"/>
                </p:cNvCxnSpPr>
                <p:nvPr/>
              </p:nvCxnSpPr>
              <p:spPr>
                <a:xfrm flipH="1" flipV="1">
                  <a:off x="4197356" y="2282040"/>
                  <a:ext cx="1170" cy="6703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757D055B-AC46-4112-BE97-C0830A8EE8F0}"/>
                </a:ext>
              </a:extLst>
            </p:cNvPr>
            <p:cNvGrpSpPr/>
            <p:nvPr/>
          </p:nvGrpSpPr>
          <p:grpSpPr>
            <a:xfrm>
              <a:off x="3370317" y="1032681"/>
              <a:ext cx="1706241" cy="3774157"/>
              <a:chOff x="3998799" y="942065"/>
              <a:chExt cx="1706241" cy="3774157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F218D60C-D244-4F23-8886-FEFF9FC9399C}"/>
                  </a:ext>
                </a:extLst>
              </p:cNvPr>
              <p:cNvSpPr/>
              <p:nvPr/>
            </p:nvSpPr>
            <p:spPr>
              <a:xfrm>
                <a:off x="3998799" y="3893332"/>
                <a:ext cx="1706241" cy="82289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Raleway"/>
                  <a:cs typeface="Chalkboard SE Regular"/>
                </a:endParaRP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xmlns="" id="{8F273953-FD34-4A8A-B97A-FED2485BAE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86545" y="3944454"/>
                <a:ext cx="674938" cy="695887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xmlns="" id="{6BD30E39-6B4A-4DD6-81CF-333965228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91367" y="3944455"/>
                <a:ext cx="674938" cy="695887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xmlns="" id="{7EBC4733-9402-4530-B801-5996C553FD01}"/>
                  </a:ext>
                </a:extLst>
              </p:cNvPr>
              <p:cNvGrpSpPr/>
              <p:nvPr/>
            </p:nvGrpSpPr>
            <p:grpSpPr>
              <a:xfrm>
                <a:off x="4565464" y="3132831"/>
                <a:ext cx="511094" cy="749234"/>
                <a:chOff x="5550902" y="4536642"/>
                <a:chExt cx="736476" cy="1047129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xmlns="" id="{4B00008A-857E-4EC6-B112-6C2F132151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50902" y="4536642"/>
                  <a:ext cx="736476" cy="736476"/>
                </a:xfrm>
                <a:prstGeom prst="rect">
                  <a:avLst/>
                </a:prstGeom>
              </p:spPr>
            </p:pic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xmlns="" id="{EC7E064E-AD26-4EB1-81E3-4471097A7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19138" y="5263764"/>
                  <a:ext cx="0" cy="32000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xmlns="" id="{8DC6A13A-A749-41B7-A6FE-AE1549B09FE1}"/>
                  </a:ext>
                </a:extLst>
              </p:cNvPr>
              <p:cNvGrpSpPr/>
              <p:nvPr/>
            </p:nvGrpSpPr>
            <p:grpSpPr>
              <a:xfrm>
                <a:off x="4533787" y="1999275"/>
                <a:ext cx="574448" cy="1133556"/>
                <a:chOff x="5505256" y="2952385"/>
                <a:chExt cx="827767" cy="1584257"/>
              </a:xfrm>
            </p:grpSpPr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xmlns="" id="{D0AA0017-C4E9-495F-8CB9-295807A743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05256" y="2952385"/>
                  <a:ext cx="827767" cy="827767"/>
                </a:xfrm>
                <a:prstGeom prst="rect">
                  <a:avLst/>
                </a:prstGeom>
              </p:spPr>
            </p:pic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xmlns="" id="{6F647A5E-A7D1-4974-BB5B-B976385B5CF8}"/>
                    </a:ext>
                  </a:extLst>
                </p:cNvPr>
                <p:cNvCxnSpPr>
                  <a:cxnSpLocks/>
                  <a:stCxn id="49" idx="0"/>
                  <a:endCxn id="41" idx="2"/>
                </p:cNvCxnSpPr>
                <p:nvPr/>
              </p:nvCxnSpPr>
              <p:spPr>
                <a:xfrm flipH="1" flipV="1">
                  <a:off x="5919140" y="3780152"/>
                  <a:ext cx="9427" cy="75649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xmlns="" id="{77D353C1-2D84-4DC5-8B88-A076EE98BAD5}"/>
                  </a:ext>
                </a:extLst>
              </p:cNvPr>
              <p:cNvGrpSpPr/>
              <p:nvPr/>
            </p:nvGrpSpPr>
            <p:grpSpPr>
              <a:xfrm>
                <a:off x="4543726" y="942065"/>
                <a:ext cx="554571" cy="1057210"/>
                <a:chOff x="5519577" y="1474830"/>
                <a:chExt cx="799125" cy="1477555"/>
              </a:xfrm>
            </p:grpSpPr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xmlns="" id="{87CDF25E-B0DF-413F-B3E8-62EF9DC04A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19577" y="1474830"/>
                  <a:ext cx="799125" cy="799125"/>
                </a:xfrm>
                <a:prstGeom prst="rect">
                  <a:avLst/>
                </a:prstGeom>
              </p:spPr>
            </p:pic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xmlns="" id="{BAFA4735-A79F-4A2C-917A-D95A86C25130}"/>
                    </a:ext>
                  </a:extLst>
                </p:cNvPr>
                <p:cNvCxnSpPr>
                  <a:cxnSpLocks/>
                  <a:stCxn id="41" idx="0"/>
                  <a:endCxn id="35" idx="2"/>
                </p:cNvCxnSpPr>
                <p:nvPr/>
              </p:nvCxnSpPr>
              <p:spPr>
                <a:xfrm flipH="1" flipV="1">
                  <a:off x="5919140" y="2273955"/>
                  <a:ext cx="9427" cy="6784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4B7B8817-E53D-43EB-9528-FE3EB2BD29A6}"/>
                </a:ext>
              </a:extLst>
            </p:cNvPr>
            <p:cNvSpPr txBox="1"/>
            <p:nvPr/>
          </p:nvSpPr>
          <p:spPr>
            <a:xfrm>
              <a:off x="5164303" y="1215071"/>
              <a:ext cx="1382017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Servers/Computers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9F2A1AA8-7962-4F72-8A42-FBEA0303FEE1}"/>
                </a:ext>
              </a:extLst>
            </p:cNvPr>
            <p:cNvSpPr txBox="1"/>
            <p:nvPr/>
          </p:nvSpPr>
          <p:spPr>
            <a:xfrm>
              <a:off x="5164304" y="2267399"/>
              <a:ext cx="1382017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Logical Volumes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E67A0FFD-E392-481B-8C86-2B700CEF284F}"/>
                </a:ext>
              </a:extLst>
            </p:cNvPr>
            <p:cNvSpPr txBox="1"/>
            <p:nvPr/>
          </p:nvSpPr>
          <p:spPr>
            <a:xfrm>
              <a:off x="5164304" y="3319727"/>
              <a:ext cx="1382017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Volume Groups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14CBB58F-AF77-4C3D-9390-804922E822C0}"/>
                </a:ext>
              </a:extLst>
            </p:cNvPr>
            <p:cNvSpPr txBox="1"/>
            <p:nvPr/>
          </p:nvSpPr>
          <p:spPr>
            <a:xfrm>
              <a:off x="5164304" y="4264588"/>
              <a:ext cx="1382017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HDD/Physical Disk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3683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14710B7-5380-49EB-83C2-7B07443C5F93}"/>
              </a:ext>
            </a:extLst>
          </p:cNvPr>
          <p:cNvSpPr txBox="1"/>
          <p:nvPr/>
        </p:nvSpPr>
        <p:spPr>
          <a:xfrm>
            <a:off x="176773" y="168938"/>
            <a:ext cx="2886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Elastic Block Store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9C47FB1C-00FD-4E63-B3CA-2DDFFDEFBC93}"/>
              </a:ext>
            </a:extLst>
          </p:cNvPr>
          <p:cNvSpPr/>
          <p:nvPr/>
        </p:nvSpPr>
        <p:spPr>
          <a:xfrm>
            <a:off x="591129" y="1551612"/>
            <a:ext cx="3415151" cy="20402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1000" kern="0" dirty="0">
              <a:solidFill>
                <a:schemeClr val="tx1"/>
              </a:solidFill>
              <a:latin typeface="Raleway"/>
            </a:endParaRP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Raleway"/>
              </a:rPr>
              <a:t>In a EBS block level storage, the server-base operating system connects with the raw volumes which are created through a fibre channel.</a:t>
            </a: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Raleway"/>
              </a:rPr>
              <a:t>They are used as individual disks after that and it is very versatile, it could be used as a file storage, database storage and virtual machine volumes.</a:t>
            </a:r>
          </a:p>
          <a:p>
            <a:pPr algn="ctr"/>
            <a:endParaRPr lang="en-IN" sz="10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E80BDFB-DCAE-4DD0-BBA2-AE9E4E52D83B}"/>
              </a:ext>
            </a:extLst>
          </p:cNvPr>
          <p:cNvGrpSpPr/>
          <p:nvPr/>
        </p:nvGrpSpPr>
        <p:grpSpPr>
          <a:xfrm>
            <a:off x="4981170" y="880938"/>
            <a:ext cx="2890158" cy="3834500"/>
            <a:chOff x="5456583" y="954942"/>
            <a:chExt cx="2890158" cy="38345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F6478405-F3CC-4D6B-BF7D-EFC9D47C138F}"/>
                </a:ext>
              </a:extLst>
            </p:cNvPr>
            <p:cNvGrpSpPr/>
            <p:nvPr/>
          </p:nvGrpSpPr>
          <p:grpSpPr>
            <a:xfrm>
              <a:off x="5456583" y="954942"/>
              <a:ext cx="2199150" cy="3834500"/>
              <a:chOff x="5695533" y="1474830"/>
              <a:chExt cx="2847766" cy="529557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EAFEA0DB-0A8D-417F-A761-956A721FA930}"/>
                  </a:ext>
                </a:extLst>
              </p:cNvPr>
              <p:cNvSpPr/>
              <p:nvPr/>
            </p:nvSpPr>
            <p:spPr>
              <a:xfrm>
                <a:off x="5695533" y="2771103"/>
                <a:ext cx="2847766" cy="399930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halkboard SE Regular"/>
                  <a:cs typeface="Chalkboard SE Regular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4E7E9782-694F-471C-BB12-61A2246CA64F}"/>
                  </a:ext>
                </a:extLst>
              </p:cNvPr>
              <p:cNvGrpSpPr/>
              <p:nvPr/>
            </p:nvGrpSpPr>
            <p:grpSpPr>
              <a:xfrm>
                <a:off x="6045428" y="4536642"/>
                <a:ext cx="2132302" cy="2131562"/>
                <a:chOff x="4521427" y="4536642"/>
                <a:chExt cx="2132302" cy="2131562"/>
              </a:xfrm>
            </p:grpSpPr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xmlns="" id="{FB26C9BE-FBF9-4745-8E93-0E793203E8CA}"/>
                    </a:ext>
                  </a:extLst>
                </p:cNvPr>
                <p:cNvSpPr/>
                <p:nvPr/>
              </p:nvSpPr>
              <p:spPr>
                <a:xfrm>
                  <a:off x="4521427" y="5636132"/>
                  <a:ext cx="2132302" cy="1032072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Chalkboard SE Regular"/>
                    <a:cs typeface="Chalkboard SE Regular"/>
                  </a:endParaRPr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xmlns="" id="{CD55AFF3-4E03-4D15-AB04-F82A7478C654}"/>
                    </a:ext>
                  </a:extLst>
                </p:cNvPr>
                <p:cNvGrpSpPr/>
                <p:nvPr/>
              </p:nvGrpSpPr>
              <p:grpSpPr>
                <a:xfrm>
                  <a:off x="4615697" y="4536642"/>
                  <a:ext cx="2028605" cy="2106896"/>
                  <a:chOff x="4615697" y="4536642"/>
                  <a:chExt cx="2028605" cy="2106896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xmlns="" id="{FF347C94-267D-4232-B9D9-A033475F58C5}"/>
                      </a:ext>
                    </a:extLst>
                  </p:cNvPr>
                  <p:cNvGrpSpPr/>
                  <p:nvPr/>
                </p:nvGrpSpPr>
                <p:grpSpPr>
                  <a:xfrm>
                    <a:off x="4615697" y="5670966"/>
                    <a:ext cx="2028605" cy="972572"/>
                    <a:chOff x="4615697" y="5670966"/>
                    <a:chExt cx="2028605" cy="972572"/>
                  </a:xfrm>
                </p:grpSpPr>
                <p:pic>
                  <p:nvPicPr>
                    <p:cNvPr id="29" name="Picture 28">
                      <a:extLst>
                        <a:ext uri="{FF2B5EF4-FFF2-40B4-BE49-F238E27FC236}">
                          <a16:creationId xmlns:a16="http://schemas.microsoft.com/office/drawing/2014/main" xmlns="" id="{A51141F0-B646-4C04-AE95-F3CCA7019F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4615697" y="5670966"/>
                      <a:ext cx="972571" cy="97257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Picture 29">
                      <a:extLst>
                        <a:ext uri="{FF2B5EF4-FFF2-40B4-BE49-F238E27FC236}">
                          <a16:creationId xmlns:a16="http://schemas.microsoft.com/office/drawing/2014/main" xmlns="" id="{8A70F9F4-B7CF-4307-8EA5-F89E51E2A30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5671731" y="5670967"/>
                      <a:ext cx="972571" cy="972571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xmlns="" id="{6AC8E031-6A64-4ABC-8338-6886A3098A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20967" y="4536642"/>
                    <a:ext cx="736476" cy="736476"/>
                  </a:xfrm>
                  <a:prstGeom prst="rect">
                    <a:avLst/>
                  </a:prstGeom>
                </p:spPr>
              </p:pic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xmlns="" id="{CE65C488-5D7A-4DEC-80B1-ED9D162AD9C8}"/>
                      </a:ext>
                    </a:extLst>
                  </p:cNvPr>
                  <p:cNvCxnSpPr>
                    <a:cxnSpLocks/>
                    <a:stCxn id="24" idx="0"/>
                    <a:endCxn id="27" idx="2"/>
                  </p:cNvCxnSpPr>
                  <p:nvPr/>
                </p:nvCxnSpPr>
                <p:spPr>
                  <a:xfrm flipV="1">
                    <a:off x="5587578" y="5273118"/>
                    <a:ext cx="1627" cy="36301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xmlns="" id="{5D355CC7-2755-4E96-B90B-C099186B8A0D}"/>
                  </a:ext>
                </a:extLst>
              </p:cNvPr>
              <p:cNvCxnSpPr>
                <a:cxnSpLocks/>
                <a:stCxn id="15" idx="0"/>
                <a:endCxn id="22" idx="2"/>
              </p:cNvCxnSpPr>
              <p:nvPr/>
            </p:nvCxnSpPr>
            <p:spPr>
              <a:xfrm flipH="1" flipV="1">
                <a:off x="7103778" y="2273955"/>
                <a:ext cx="9427" cy="6784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xmlns="" id="{11D8307D-3D4B-4DD7-AEBD-D9F70C017E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9894" y="2952385"/>
                <a:ext cx="827767" cy="827767"/>
              </a:xfrm>
              <a:prstGeom prst="rect">
                <a:avLst/>
              </a:prstGeom>
            </p:spPr>
          </p:pic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xmlns="" id="{7F21CF17-33C4-4E7B-BDEF-89F0B77E1A3F}"/>
                  </a:ext>
                </a:extLst>
              </p:cNvPr>
              <p:cNvCxnSpPr>
                <a:cxnSpLocks/>
                <a:stCxn id="27" idx="0"/>
                <a:endCxn id="15" idx="2"/>
              </p:cNvCxnSpPr>
              <p:nvPr/>
            </p:nvCxnSpPr>
            <p:spPr>
              <a:xfrm flipH="1" flipV="1">
                <a:off x="7103778" y="3780152"/>
                <a:ext cx="9427" cy="7564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xmlns="" id="{2307B701-E0B7-4F8E-B300-C476CB487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4215" y="1474830"/>
                <a:ext cx="799125" cy="799125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08DF3BF3-FFCC-493A-9B95-F7A3BAE15A4F}"/>
                </a:ext>
              </a:extLst>
            </p:cNvPr>
            <p:cNvSpPr txBox="1"/>
            <p:nvPr/>
          </p:nvSpPr>
          <p:spPr>
            <a:xfrm>
              <a:off x="6964724" y="1137436"/>
              <a:ext cx="1382017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Server/Computer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6E06A3B6-19AE-42C9-8671-E56CECDB9062}"/>
                </a:ext>
              </a:extLst>
            </p:cNvPr>
            <p:cNvSpPr txBox="1"/>
            <p:nvPr/>
          </p:nvSpPr>
          <p:spPr>
            <a:xfrm>
              <a:off x="7019153" y="2036601"/>
              <a:ext cx="481123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EBS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730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AE58A2D-FC29-489D-91D5-B379D0CFC0ED}"/>
              </a:ext>
            </a:extLst>
          </p:cNvPr>
          <p:cNvSpPr txBox="1"/>
          <p:nvPr/>
        </p:nvSpPr>
        <p:spPr>
          <a:xfrm>
            <a:off x="176773" y="168938"/>
            <a:ext cx="217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EBS Concepts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B34F8CCA-38F6-4A8B-87C3-2962A0DC3013}"/>
              </a:ext>
            </a:extLst>
          </p:cNvPr>
          <p:cNvSpPr/>
          <p:nvPr/>
        </p:nvSpPr>
        <p:spPr>
          <a:xfrm>
            <a:off x="438493" y="1608253"/>
            <a:ext cx="3415151" cy="23668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1000" kern="0" dirty="0">
              <a:solidFill>
                <a:schemeClr val="tx1"/>
              </a:solidFill>
              <a:latin typeface="Raleway"/>
            </a:endParaRPr>
          </a:p>
          <a:p>
            <a:pPr marL="171450" lvl="0" indent="-171450" defTabSz="914400">
              <a:lnSpc>
                <a:spcPct val="150000"/>
              </a:lnSpc>
              <a:buBlip>
                <a:blip r:embed="rId2"/>
              </a:buBlip>
              <a:defRPr/>
            </a:pPr>
            <a:r>
              <a:rPr lang="en-US" sz="1000" kern="0" dirty="0">
                <a:solidFill>
                  <a:schemeClr val="tx1"/>
                </a:solidFill>
                <a:latin typeface="Raleway"/>
              </a:rPr>
              <a:t>EC2 instance is directly connected to EBS</a:t>
            </a:r>
          </a:p>
          <a:p>
            <a:pPr marL="171450" lvl="0" indent="-171450" defTabSz="914400">
              <a:lnSpc>
                <a:spcPct val="150000"/>
              </a:lnSpc>
              <a:buBlip>
                <a:blip r:embed="rId2"/>
              </a:buBlip>
              <a:defRPr/>
            </a:pPr>
            <a:r>
              <a:rPr lang="en-US" sz="1000" kern="0" dirty="0">
                <a:solidFill>
                  <a:schemeClr val="tx1"/>
                </a:solidFill>
                <a:latin typeface="Raleway"/>
              </a:rPr>
              <a:t>While the instance is running, a volatile memory called Ephemeral Storage will be attached to the instance</a:t>
            </a:r>
          </a:p>
          <a:p>
            <a:pPr marL="171450" lvl="0" indent="-171450" defTabSz="914400">
              <a:lnSpc>
                <a:spcPct val="150000"/>
              </a:lnSpc>
              <a:buBlip>
                <a:blip r:embed="rId2"/>
              </a:buBlip>
              <a:defRPr/>
            </a:pPr>
            <a:r>
              <a:rPr lang="en-US" sz="1000" kern="0" dirty="0">
                <a:solidFill>
                  <a:schemeClr val="tx1"/>
                </a:solidFill>
                <a:latin typeface="Raleway"/>
              </a:rPr>
              <a:t>If the instance is stopped, ephemeral memory will be detached</a:t>
            </a:r>
          </a:p>
          <a:p>
            <a:pPr algn="ctr"/>
            <a:endParaRPr lang="en-IN" sz="10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0A5CA5D-2060-43BD-98F3-078829FFF92F}"/>
              </a:ext>
            </a:extLst>
          </p:cNvPr>
          <p:cNvGrpSpPr/>
          <p:nvPr/>
        </p:nvGrpSpPr>
        <p:grpSpPr>
          <a:xfrm>
            <a:off x="4579952" y="806415"/>
            <a:ext cx="3674576" cy="4032108"/>
            <a:chOff x="4473593" y="806415"/>
            <a:chExt cx="3674576" cy="40321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05C5FB0D-8FFB-409B-8E2B-6CAEE03B6C10}"/>
                </a:ext>
              </a:extLst>
            </p:cNvPr>
            <p:cNvGrpSpPr/>
            <p:nvPr/>
          </p:nvGrpSpPr>
          <p:grpSpPr>
            <a:xfrm>
              <a:off x="4473593" y="806415"/>
              <a:ext cx="3674576" cy="4032108"/>
              <a:chOff x="5695533" y="1473330"/>
              <a:chExt cx="4185333" cy="5297076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xmlns="" id="{608B08B3-6572-4E96-9D52-98F532EF27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3778" y="2273955"/>
                <a:ext cx="9427" cy="6784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F0C81FFF-669D-4562-AF6F-85017B619530}"/>
                  </a:ext>
                </a:extLst>
              </p:cNvPr>
              <p:cNvGrpSpPr/>
              <p:nvPr/>
            </p:nvGrpSpPr>
            <p:grpSpPr>
              <a:xfrm>
                <a:off x="5695533" y="2771103"/>
                <a:ext cx="2847766" cy="3999303"/>
                <a:chOff x="5695533" y="2771103"/>
                <a:chExt cx="2847766" cy="3999303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xmlns="" id="{9EFE9C9B-D556-41ED-8DAD-A5C838B7BB5F}"/>
                    </a:ext>
                  </a:extLst>
                </p:cNvPr>
                <p:cNvSpPr/>
                <p:nvPr/>
              </p:nvSpPr>
              <p:spPr>
                <a:xfrm>
                  <a:off x="5695533" y="2771103"/>
                  <a:ext cx="2847766" cy="399930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halkboard SE Regular"/>
                    <a:cs typeface="Chalkboard SE Regular"/>
                  </a:endParaRPr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xmlns="" id="{8275E2D1-5E2A-4F2E-9B37-7F7368827EF6}"/>
                    </a:ext>
                  </a:extLst>
                </p:cNvPr>
                <p:cNvGrpSpPr/>
                <p:nvPr/>
              </p:nvGrpSpPr>
              <p:grpSpPr>
                <a:xfrm>
                  <a:off x="6045428" y="4536642"/>
                  <a:ext cx="2132302" cy="2131562"/>
                  <a:chOff x="4521427" y="4536642"/>
                  <a:chExt cx="2132302" cy="2131562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xmlns="" id="{F06BB8B5-8D97-46E0-ABF6-1610E9B94208}"/>
                      </a:ext>
                    </a:extLst>
                  </p:cNvPr>
                  <p:cNvSpPr/>
                  <p:nvPr/>
                </p:nvSpPr>
                <p:spPr>
                  <a:xfrm>
                    <a:off x="4521427" y="5636132"/>
                    <a:ext cx="2132302" cy="1032072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Chalkboard SE Regular"/>
                      <a:cs typeface="Chalkboard SE Regular"/>
                    </a:endParaRPr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xmlns="" id="{6CC6EDDB-5C9A-4A25-A06D-1654E16C0737}"/>
                      </a:ext>
                    </a:extLst>
                  </p:cNvPr>
                  <p:cNvGrpSpPr/>
                  <p:nvPr/>
                </p:nvGrpSpPr>
                <p:grpSpPr>
                  <a:xfrm>
                    <a:off x="4615697" y="4536642"/>
                    <a:ext cx="2028605" cy="2106896"/>
                    <a:chOff x="4615697" y="4536642"/>
                    <a:chExt cx="2028605" cy="2106896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xmlns="" id="{972C875A-209D-4ADB-B297-AAC919A897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15697" y="5670966"/>
                      <a:ext cx="2028605" cy="972572"/>
                      <a:chOff x="4615697" y="5670966"/>
                      <a:chExt cx="2028605" cy="972572"/>
                    </a:xfrm>
                  </p:grpSpPr>
                  <p:pic>
                    <p:nvPicPr>
                      <p:cNvPr id="23" name="Picture 22">
                        <a:extLst>
                          <a:ext uri="{FF2B5EF4-FFF2-40B4-BE49-F238E27FC236}">
                            <a16:creationId xmlns:a16="http://schemas.microsoft.com/office/drawing/2014/main" xmlns="" id="{CCF25DCE-F113-4B0E-AF3B-55B3A56ECA9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15697" y="5670966"/>
                        <a:ext cx="972571" cy="97257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" name="Picture 23">
                        <a:extLst>
                          <a:ext uri="{FF2B5EF4-FFF2-40B4-BE49-F238E27FC236}">
                            <a16:creationId xmlns:a16="http://schemas.microsoft.com/office/drawing/2014/main" xmlns="" id="{D24762EF-A2E5-4A69-82A8-AB57CE9FBC2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71731" y="5670967"/>
                        <a:ext cx="972571" cy="97257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1" name="Picture 20">
                      <a:extLst>
                        <a:ext uri="{FF2B5EF4-FFF2-40B4-BE49-F238E27FC236}">
                          <a16:creationId xmlns:a16="http://schemas.microsoft.com/office/drawing/2014/main" xmlns="" id="{2A1CF383-8AE7-4D20-ABE9-3ED6E5798E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5220967" y="4536642"/>
                      <a:ext cx="736476" cy="736476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xmlns="" id="{90CC76EE-80C4-4A8E-9A0C-2286B2A7CCA0}"/>
                        </a:ext>
                      </a:extLst>
                    </p:cNvPr>
                    <p:cNvCxnSpPr>
                      <a:cxnSpLocks/>
                      <a:stCxn id="18" idx="0"/>
                      <a:endCxn id="21" idx="2"/>
                    </p:cNvCxnSpPr>
                    <p:nvPr/>
                  </p:nvCxnSpPr>
                  <p:spPr>
                    <a:xfrm flipV="1">
                      <a:off x="5587578" y="5273118"/>
                      <a:ext cx="1627" cy="36301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xmlns="" id="{F6DDB971-9CA0-4E7E-B72D-41C808A34853}"/>
                    </a:ext>
                  </a:extLst>
                </p:cNvPr>
                <p:cNvCxnSpPr>
                  <a:cxnSpLocks/>
                  <a:stCxn id="21" idx="0"/>
                </p:cNvCxnSpPr>
                <p:nvPr/>
              </p:nvCxnSpPr>
              <p:spPr>
                <a:xfrm flipH="1" flipV="1">
                  <a:off x="7103778" y="3780152"/>
                  <a:ext cx="9427" cy="75649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xmlns="" id="{2D33E8FA-3AB1-4915-B781-89D12F5C0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0763" y="2964477"/>
                <a:ext cx="597737" cy="83433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xmlns="" id="{1CB99987-AE5A-461A-872F-CC78F322F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4969" y="1473330"/>
                <a:ext cx="691670" cy="830005"/>
              </a:xfrm>
              <a:prstGeom prst="rect">
                <a:avLst/>
              </a:prstGeom>
            </p:spPr>
          </p:pic>
          <p:pic>
            <p:nvPicPr>
              <p:cNvPr id="11" name="Picture 10" descr="hard-disk.png">
                <a:extLst>
                  <a:ext uri="{FF2B5EF4-FFF2-40B4-BE49-F238E27FC236}">
                    <a16:creationId xmlns:a16="http://schemas.microsoft.com/office/drawing/2014/main" xmlns="" id="{D41529C7-1133-44BE-BC32-C95AD597A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7223" y="2996350"/>
                <a:ext cx="1399823" cy="1399825"/>
              </a:xfrm>
              <a:prstGeom prst="rect">
                <a:avLst/>
              </a:prstGeom>
            </p:spPr>
          </p:pic>
          <p:sp>
            <p:nvSpPr>
              <p:cNvPr id="12" name="Rounded Rectangle 27">
                <a:extLst>
                  <a:ext uri="{FF2B5EF4-FFF2-40B4-BE49-F238E27FC236}">
                    <a16:creationId xmlns:a16="http://schemas.microsoft.com/office/drawing/2014/main" xmlns="" id="{163A9E9B-162E-41AF-B7F5-9F7923671799}"/>
                  </a:ext>
                </a:extLst>
              </p:cNvPr>
              <p:cNvSpPr/>
              <p:nvPr/>
            </p:nvSpPr>
            <p:spPr>
              <a:xfrm>
                <a:off x="8087165" y="1792876"/>
                <a:ext cx="1793701" cy="3367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  <a:latin typeface="Chalkboard SE Regular"/>
                    <a:cs typeface="Chalkboard SE Regular"/>
                  </a:rPr>
                  <a:t>/aws/bnd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D5A60819-48EA-4C37-A2DD-B506EE17DAD6}"/>
                </a:ext>
              </a:extLst>
            </p:cNvPr>
            <p:cNvSpPr txBox="1"/>
            <p:nvPr/>
          </p:nvSpPr>
          <p:spPr>
            <a:xfrm>
              <a:off x="6041561" y="2142580"/>
              <a:ext cx="481123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EBS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6AD2EF3-5348-4407-9977-8AFD2D247ECF}"/>
                </a:ext>
              </a:extLst>
            </p:cNvPr>
            <p:cNvSpPr txBox="1"/>
            <p:nvPr/>
          </p:nvSpPr>
          <p:spPr>
            <a:xfrm>
              <a:off x="6041561" y="991508"/>
              <a:ext cx="481123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EC2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1836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AE58A2D-FC29-489D-91D5-B379D0CFC0ED}"/>
              </a:ext>
            </a:extLst>
          </p:cNvPr>
          <p:cNvSpPr txBox="1"/>
          <p:nvPr/>
        </p:nvSpPr>
        <p:spPr>
          <a:xfrm>
            <a:off x="176773" y="168938"/>
            <a:ext cx="217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EBS Concepts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90E9E17-E46B-4972-B152-0417C5599E59}"/>
              </a:ext>
            </a:extLst>
          </p:cNvPr>
          <p:cNvSpPr/>
          <p:nvPr/>
        </p:nvSpPr>
        <p:spPr>
          <a:xfrm>
            <a:off x="416526" y="818925"/>
            <a:ext cx="8149389" cy="2854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en-US" sz="1100" dirty="0">
                <a:latin typeface="Raleway"/>
                <a:cs typeface="Chalkboard SE Regular"/>
              </a:rPr>
              <a:t>Raw unformatted block level storage. Exposed as raw device to the EC2 instance.</a:t>
            </a:r>
          </a:p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en-US" sz="1100" dirty="0">
                <a:latin typeface="Raleway"/>
                <a:cs typeface="Chalkboard SE Regular"/>
              </a:rPr>
              <a:t>EBS volumes persists independently from the life of EC2 instance.</a:t>
            </a:r>
          </a:p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en-US" sz="1100" dirty="0">
                <a:latin typeface="Raleway"/>
                <a:cs typeface="Chalkboard SE Regular"/>
              </a:rPr>
              <a:t>An EBS volume is automatically replicated within an Availability Zone.</a:t>
            </a:r>
          </a:p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en-US" sz="1100" b="1" dirty="0">
                <a:latin typeface="Raleway"/>
                <a:cs typeface="Chalkboard SE Regular"/>
              </a:rPr>
              <a:t>THROUGHPUT</a:t>
            </a:r>
            <a:r>
              <a:rPr lang="en-US" sz="1100" dirty="0">
                <a:latin typeface="Raleway"/>
                <a:cs typeface="Chalkboard SE Regular"/>
              </a:rPr>
              <a:t> – It is the sequential transfer rate which an SSD or HDD will maintain continuously.</a:t>
            </a:r>
          </a:p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endParaRPr lang="en-US" sz="1100" dirty="0">
              <a:latin typeface="Raleway"/>
              <a:cs typeface="Chalkboard SE Regular"/>
            </a:endParaRPr>
          </a:p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endParaRPr lang="en-US" sz="1100" dirty="0">
              <a:latin typeface="Raleway"/>
              <a:cs typeface="Chalkboard SE Regular"/>
            </a:endParaRPr>
          </a:p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endParaRPr lang="en-US" sz="1100" dirty="0">
              <a:latin typeface="Raleway"/>
              <a:cs typeface="Chalkboard SE Regular"/>
            </a:endParaRPr>
          </a:p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endParaRPr lang="en-US" sz="1100" dirty="0">
              <a:latin typeface="Raleway"/>
              <a:cs typeface="Chalkboard SE Regular"/>
            </a:endParaRPr>
          </a:p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endParaRPr lang="en-US" sz="1100" dirty="0">
              <a:latin typeface="Raleway"/>
              <a:cs typeface="Chalkboard SE Regular"/>
            </a:endParaRPr>
          </a:p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en-US" sz="1100" b="1" dirty="0">
                <a:latin typeface="Raleway"/>
                <a:cs typeface="Chalkboard SE Regular"/>
              </a:rPr>
              <a:t>IOPS</a:t>
            </a:r>
            <a:r>
              <a:rPr lang="en-US" sz="1100" dirty="0">
                <a:latin typeface="Raleway"/>
                <a:cs typeface="Chalkboard SE Regular"/>
              </a:rPr>
              <a:t> – It is the measure of no. of I/O operations a drive, SSD or HDD, will handle per second with each block being read from or written to a RANDOM location of the disk.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DDE37FD-37EF-44EB-8EDD-C6DFF5B8480D}"/>
              </a:ext>
            </a:extLst>
          </p:cNvPr>
          <p:cNvGrpSpPr/>
          <p:nvPr/>
        </p:nvGrpSpPr>
        <p:grpSpPr>
          <a:xfrm>
            <a:off x="2718771" y="1894510"/>
            <a:ext cx="3706457" cy="1109714"/>
            <a:chOff x="2637991" y="1894510"/>
            <a:chExt cx="3706457" cy="1109714"/>
          </a:xfrm>
        </p:grpSpPr>
        <p:pic>
          <p:nvPicPr>
            <p:cNvPr id="61" name="Picture 60" descr="file.png">
              <a:extLst>
                <a:ext uri="{FF2B5EF4-FFF2-40B4-BE49-F238E27FC236}">
                  <a16:creationId xmlns:a16="http://schemas.microsoft.com/office/drawing/2014/main" xmlns="" id="{B62327A3-4C1D-40C6-8507-EF6DE6DFC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660" y="1894510"/>
              <a:ext cx="389385" cy="425782"/>
            </a:xfrm>
            <a:prstGeom prst="rect">
              <a:avLst/>
            </a:prstGeom>
          </p:spPr>
        </p:pic>
        <p:pic>
          <p:nvPicPr>
            <p:cNvPr id="62" name="Picture 61" descr="file.png">
              <a:extLst>
                <a:ext uri="{FF2B5EF4-FFF2-40B4-BE49-F238E27FC236}">
                  <a16:creationId xmlns:a16="http://schemas.microsoft.com/office/drawing/2014/main" xmlns="" id="{BDE92AC5-7358-4BAA-9B76-BA55BC559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1228" y="1894510"/>
              <a:ext cx="389385" cy="425782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3AAB9CA5-CE49-415F-830E-D67F06177ABA}"/>
                </a:ext>
              </a:extLst>
            </p:cNvPr>
            <p:cNvGrpSpPr/>
            <p:nvPr/>
          </p:nvGrpSpPr>
          <p:grpSpPr>
            <a:xfrm>
              <a:off x="2637991" y="2604181"/>
              <a:ext cx="3706457" cy="400043"/>
              <a:chOff x="2354137" y="2624439"/>
              <a:chExt cx="3706457" cy="400043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132D1D88-857D-4604-96A1-175CB6002D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137" y="2624439"/>
                <a:ext cx="329331" cy="398550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xmlns="" id="{B3A20E0D-7F2D-42A8-9BA1-A6C332874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4141" y="2624439"/>
                <a:ext cx="329331" cy="398550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xmlns="" id="{8DC48B50-57FB-444B-8DC8-A7A458819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1334" y="2624439"/>
                <a:ext cx="329331" cy="39855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xmlns="" id="{1FC02626-64A5-44D5-99DB-A032685411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90" y="2624439"/>
                <a:ext cx="329331" cy="398550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xmlns="" id="{11A1488D-4B17-4941-80C3-12681A178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9910" y="2625932"/>
                <a:ext cx="329331" cy="398550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xmlns="" id="{F49D06EC-0A9D-42E7-8F53-A69B8E573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9914" y="2625932"/>
                <a:ext cx="329331" cy="398550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xmlns="" id="{A7B03EE0-5789-4704-8DF3-DD3457789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7107" y="2625932"/>
                <a:ext cx="329331" cy="398550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xmlns="" id="{EE8FA9DD-2C89-477B-9012-0035D90826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1263" y="2625932"/>
                <a:ext cx="329331" cy="398550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AA5D674-671A-4272-80D7-D9BE82DF73FE}"/>
                </a:ext>
              </a:extLst>
            </p:cNvPr>
            <p:cNvGrpSpPr/>
            <p:nvPr/>
          </p:nvGrpSpPr>
          <p:grpSpPr>
            <a:xfrm>
              <a:off x="2802658" y="2320291"/>
              <a:ext cx="1451352" cy="283891"/>
              <a:chOff x="2802658" y="2320291"/>
              <a:chExt cx="1451352" cy="283891"/>
            </a:xfrm>
          </p:grpSpPr>
          <p:cxnSp>
            <p:nvCxnSpPr>
              <p:cNvPr id="7" name="Connector: Elbow 6">
                <a:extLst>
                  <a:ext uri="{FF2B5EF4-FFF2-40B4-BE49-F238E27FC236}">
                    <a16:creationId xmlns:a16="http://schemas.microsoft.com/office/drawing/2014/main" xmlns="" id="{6762F216-24C8-4DB5-B212-34E3DBF7DD7E}"/>
                  </a:ext>
                </a:extLst>
              </p:cNvPr>
              <p:cNvCxnSpPr>
                <a:stCxn id="61" idx="2"/>
                <a:endCxn id="24" idx="0"/>
              </p:cNvCxnSpPr>
              <p:nvPr/>
            </p:nvCxnSpPr>
            <p:spPr>
              <a:xfrm rot="5400000">
                <a:off x="3034561" y="2088388"/>
                <a:ext cx="283889" cy="7476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or: Elbow 69">
                <a:extLst>
                  <a:ext uri="{FF2B5EF4-FFF2-40B4-BE49-F238E27FC236}">
                    <a16:creationId xmlns:a16="http://schemas.microsoft.com/office/drawing/2014/main" xmlns="" id="{53A70087-5FF0-49E4-8E18-B193A54C00ED}"/>
                  </a:ext>
                </a:extLst>
              </p:cNvPr>
              <p:cNvCxnSpPr>
                <a:cxnSpLocks/>
                <a:stCxn id="61" idx="2"/>
                <a:endCxn id="65" idx="0"/>
              </p:cNvCxnSpPr>
              <p:nvPr/>
            </p:nvCxnSpPr>
            <p:spPr>
              <a:xfrm rot="16200000" flipH="1">
                <a:off x="3760237" y="2110407"/>
                <a:ext cx="283889" cy="703657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>
                <a:extLst>
                  <a:ext uri="{FF2B5EF4-FFF2-40B4-BE49-F238E27FC236}">
                    <a16:creationId xmlns:a16="http://schemas.microsoft.com/office/drawing/2014/main" xmlns="" id="{FF70312B-533E-432F-A70E-48830275F413}"/>
                  </a:ext>
                </a:extLst>
              </p:cNvPr>
              <p:cNvCxnSpPr>
                <a:cxnSpLocks/>
                <a:endCxn id="64" idx="0"/>
              </p:cNvCxnSpPr>
              <p:nvPr/>
            </p:nvCxnSpPr>
            <p:spPr>
              <a:xfrm rot="16200000" flipH="1">
                <a:off x="3513160" y="2357486"/>
                <a:ext cx="283889" cy="20950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xmlns="" id="{C2404AB4-FB81-4FDF-9611-0B9C300A0F4A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 rot="5400000">
                <a:off x="3274565" y="2328390"/>
                <a:ext cx="283888" cy="267695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xmlns="" id="{7C1C679B-0748-4B91-99BF-7F9F17528560}"/>
                </a:ext>
              </a:extLst>
            </p:cNvPr>
            <p:cNvGrpSpPr/>
            <p:nvPr/>
          </p:nvGrpSpPr>
          <p:grpSpPr>
            <a:xfrm>
              <a:off x="4711533" y="2320291"/>
              <a:ext cx="1451352" cy="283891"/>
              <a:chOff x="2802658" y="2320291"/>
              <a:chExt cx="1451352" cy="283891"/>
            </a:xfrm>
          </p:grpSpPr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xmlns="" id="{B8388DBE-F47B-46DE-B795-25227C00DE24}"/>
                  </a:ext>
                </a:extLst>
              </p:cNvPr>
              <p:cNvCxnSpPr/>
              <p:nvPr/>
            </p:nvCxnSpPr>
            <p:spPr>
              <a:xfrm rot="5400000">
                <a:off x="3034561" y="2088388"/>
                <a:ext cx="283889" cy="7476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or: Elbow 74">
                <a:extLst>
                  <a:ext uri="{FF2B5EF4-FFF2-40B4-BE49-F238E27FC236}">
                    <a16:creationId xmlns:a16="http://schemas.microsoft.com/office/drawing/2014/main" xmlns="" id="{81796818-C3C5-42EE-85D5-4CCDE4D4CE4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60237" y="2110407"/>
                <a:ext cx="283889" cy="703657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or: Elbow 75">
                <a:extLst>
                  <a:ext uri="{FF2B5EF4-FFF2-40B4-BE49-F238E27FC236}">
                    <a16:creationId xmlns:a16="http://schemas.microsoft.com/office/drawing/2014/main" xmlns="" id="{D24BD21B-ECCC-47E8-93C7-3450FC715B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13160" y="2357486"/>
                <a:ext cx="283889" cy="20950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or: Elbow 76">
                <a:extLst>
                  <a:ext uri="{FF2B5EF4-FFF2-40B4-BE49-F238E27FC236}">
                    <a16:creationId xmlns:a16="http://schemas.microsoft.com/office/drawing/2014/main" xmlns="" id="{8C30948B-2969-45A0-83E2-4378CBA25B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74565" y="2328390"/>
                <a:ext cx="283888" cy="267695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1773A92-FB12-4537-B279-54B28251D865}"/>
              </a:ext>
            </a:extLst>
          </p:cNvPr>
          <p:cNvGrpSpPr/>
          <p:nvPr/>
        </p:nvGrpSpPr>
        <p:grpSpPr>
          <a:xfrm>
            <a:off x="3633243" y="3677359"/>
            <a:ext cx="3545842" cy="1110628"/>
            <a:chOff x="3595188" y="3677359"/>
            <a:chExt cx="3545842" cy="111062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EBB1187B-2DE2-41EF-811C-840D92CEADD3}"/>
                </a:ext>
              </a:extLst>
            </p:cNvPr>
            <p:cNvGrpSpPr/>
            <p:nvPr/>
          </p:nvGrpSpPr>
          <p:grpSpPr>
            <a:xfrm>
              <a:off x="3595188" y="3677359"/>
              <a:ext cx="1780684" cy="1110628"/>
              <a:chOff x="5564970" y="3638190"/>
              <a:chExt cx="1780684" cy="1110628"/>
            </a:xfrm>
          </p:grpSpPr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xmlns="" id="{9461CD05-AA77-4262-9284-3431D64621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4915" y="3638190"/>
                <a:ext cx="425475" cy="442665"/>
              </a:xfrm>
              <a:prstGeom prst="rect">
                <a:avLst/>
              </a:prstGeom>
            </p:spPr>
          </p:pic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xmlns="" id="{6EAEBB59-A59E-4597-A0E7-C9687CB88016}"/>
                  </a:ext>
                </a:extLst>
              </p:cNvPr>
              <p:cNvGrpSpPr/>
              <p:nvPr/>
            </p:nvGrpSpPr>
            <p:grpSpPr>
              <a:xfrm>
                <a:off x="5729636" y="4065814"/>
                <a:ext cx="1451352" cy="283891"/>
                <a:chOff x="2802658" y="2320291"/>
                <a:chExt cx="1451352" cy="283891"/>
              </a:xfrm>
            </p:grpSpPr>
            <p:cxnSp>
              <p:nvCxnSpPr>
                <p:cNvPr id="80" name="Connector: Elbow 79">
                  <a:extLst>
                    <a:ext uri="{FF2B5EF4-FFF2-40B4-BE49-F238E27FC236}">
                      <a16:creationId xmlns:a16="http://schemas.microsoft.com/office/drawing/2014/main" xmlns="" id="{B9B5285E-9747-4D7D-BAD7-0F8D5DB2DE03}"/>
                    </a:ext>
                  </a:extLst>
                </p:cNvPr>
                <p:cNvCxnSpPr/>
                <p:nvPr/>
              </p:nvCxnSpPr>
              <p:spPr>
                <a:xfrm rot="5400000">
                  <a:off x="3034561" y="2088388"/>
                  <a:ext cx="283889" cy="747696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or: Elbow 80">
                  <a:extLst>
                    <a:ext uri="{FF2B5EF4-FFF2-40B4-BE49-F238E27FC236}">
                      <a16:creationId xmlns:a16="http://schemas.microsoft.com/office/drawing/2014/main" xmlns="" id="{6B12730D-79D0-4D34-8487-6BF3F701B8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760237" y="2110407"/>
                  <a:ext cx="283889" cy="703657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onnector: Elbow 81">
                  <a:extLst>
                    <a:ext uri="{FF2B5EF4-FFF2-40B4-BE49-F238E27FC236}">
                      <a16:creationId xmlns:a16="http://schemas.microsoft.com/office/drawing/2014/main" xmlns="" id="{DDCC6EDC-7C1A-4708-A244-758D2BEB07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513160" y="2357486"/>
                  <a:ext cx="283889" cy="209500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Connector: Elbow 82">
                  <a:extLst>
                    <a:ext uri="{FF2B5EF4-FFF2-40B4-BE49-F238E27FC236}">
                      <a16:creationId xmlns:a16="http://schemas.microsoft.com/office/drawing/2014/main" xmlns="" id="{CBD454D0-0AFD-4152-BA66-72423BEFD9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274565" y="2328390"/>
                  <a:ext cx="283888" cy="267695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xmlns="" id="{803AAB9A-E13E-4F23-B70C-BBDA6826C1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4970" y="4350268"/>
                <a:ext cx="329331" cy="398550"/>
              </a:xfrm>
              <a:prstGeom prst="rect">
                <a:avLst/>
              </a:prstGeom>
            </p:spPr>
          </p:pic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xmlns="" id="{0477CF0D-031B-4F55-A64A-FC925B8F0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4974" y="4350268"/>
                <a:ext cx="329331" cy="39855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xmlns="" id="{9EB3AFD4-2E16-476C-A6AC-2284FC695F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2167" y="4350268"/>
                <a:ext cx="329331" cy="398550"/>
              </a:xfrm>
              <a:prstGeom prst="rect">
                <a:avLst/>
              </a:prstGeom>
            </p:spPr>
          </p:pic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xmlns="" id="{5CC85BA4-FCED-477E-95F4-47B1BA3FB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6323" y="4350268"/>
                <a:ext cx="329331" cy="398550"/>
              </a:xfrm>
              <a:prstGeom prst="rect">
                <a:avLst/>
              </a:prstGeom>
            </p:spPr>
          </p:pic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9EE7F857-8249-4E33-9862-33D36DA1C1DA}"/>
                </a:ext>
              </a:extLst>
            </p:cNvPr>
            <p:cNvSpPr txBox="1"/>
            <p:nvPr/>
          </p:nvSpPr>
          <p:spPr>
            <a:xfrm>
              <a:off x="4871075" y="3767886"/>
              <a:ext cx="1144042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EC2 Instance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604D12B4-7ED3-4E7D-A207-933BCEFD7EA7}"/>
                </a:ext>
              </a:extLst>
            </p:cNvPr>
            <p:cNvSpPr txBox="1"/>
            <p:nvPr/>
          </p:nvSpPr>
          <p:spPr>
            <a:xfrm>
              <a:off x="5520961" y="4453781"/>
              <a:ext cx="1620069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EBS data volume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3181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4FFFBAC-9BCC-4E1A-A0BC-A2B754A51D6A}"/>
              </a:ext>
            </a:extLst>
          </p:cNvPr>
          <p:cNvSpPr/>
          <p:nvPr/>
        </p:nvSpPr>
        <p:spPr>
          <a:xfrm>
            <a:off x="2708694" y="1045371"/>
            <a:ext cx="3970131" cy="523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459AD6-7A40-4D72-BD68-3D980EC94FB3}"/>
              </a:ext>
            </a:extLst>
          </p:cNvPr>
          <p:cNvSpPr txBox="1"/>
          <p:nvPr/>
        </p:nvSpPr>
        <p:spPr>
          <a:xfrm>
            <a:off x="176773" y="168938"/>
            <a:ext cx="217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EBS Concepts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04FF3DD5-B5F3-4A3A-ADFF-55499F692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6394222"/>
              </p:ext>
            </p:extLst>
          </p:nvPr>
        </p:nvGraphicFramePr>
        <p:xfrm>
          <a:off x="810126" y="1933073"/>
          <a:ext cx="7724274" cy="2695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F9E494-A433-4F2C-9196-8ED86B430463}"/>
              </a:ext>
            </a:extLst>
          </p:cNvPr>
          <p:cNvSpPr txBox="1"/>
          <p:nvPr/>
        </p:nvSpPr>
        <p:spPr>
          <a:xfrm>
            <a:off x="2964687" y="1122315"/>
            <a:ext cx="341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 sz="1800" kern="0" dirty="0">
                <a:latin typeface="Raleway"/>
              </a:rPr>
              <a:t>Volume Types</a:t>
            </a:r>
          </a:p>
        </p:txBody>
      </p:sp>
    </p:spTree>
    <p:extLst>
      <p:ext uri="{BB962C8B-B14F-4D97-AF65-F5344CB8AC3E}">
        <p14:creationId xmlns:p14="http://schemas.microsoft.com/office/powerpoint/2010/main" val="3329820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4FFFBAC-9BCC-4E1A-A0BC-A2B754A51D6A}"/>
              </a:ext>
            </a:extLst>
          </p:cNvPr>
          <p:cNvSpPr/>
          <p:nvPr/>
        </p:nvSpPr>
        <p:spPr>
          <a:xfrm>
            <a:off x="2708694" y="1045371"/>
            <a:ext cx="3970131" cy="5232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459AD6-7A40-4D72-BD68-3D980EC94FB3}"/>
              </a:ext>
            </a:extLst>
          </p:cNvPr>
          <p:cNvSpPr txBox="1"/>
          <p:nvPr/>
        </p:nvSpPr>
        <p:spPr>
          <a:xfrm>
            <a:off x="176773" y="168938"/>
            <a:ext cx="217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EBS Concepts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F9E494-A433-4F2C-9196-8ED86B430463}"/>
              </a:ext>
            </a:extLst>
          </p:cNvPr>
          <p:cNvSpPr txBox="1"/>
          <p:nvPr/>
        </p:nvSpPr>
        <p:spPr>
          <a:xfrm>
            <a:off x="2964687" y="1122315"/>
            <a:ext cx="341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 sz="1800" kern="0" dirty="0">
                <a:latin typeface="Raleway"/>
              </a:rPr>
              <a:t>Volume Types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12A2036C-1B39-4493-A830-99F2C8F71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69132"/>
              </p:ext>
            </p:extLst>
          </p:nvPr>
        </p:nvGraphicFramePr>
        <p:xfrm>
          <a:off x="633663" y="2077452"/>
          <a:ext cx="8109285" cy="23982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1857">
                  <a:extLst>
                    <a:ext uri="{9D8B030D-6E8A-4147-A177-3AD203B41FA5}">
                      <a16:colId xmlns:a16="http://schemas.microsoft.com/office/drawing/2014/main" xmlns="" val="3527928408"/>
                    </a:ext>
                  </a:extLst>
                </a:gridCol>
                <a:gridCol w="1621857">
                  <a:extLst>
                    <a:ext uri="{9D8B030D-6E8A-4147-A177-3AD203B41FA5}">
                      <a16:colId xmlns:a16="http://schemas.microsoft.com/office/drawing/2014/main" xmlns="" val="879107627"/>
                    </a:ext>
                  </a:extLst>
                </a:gridCol>
                <a:gridCol w="1621857">
                  <a:extLst>
                    <a:ext uri="{9D8B030D-6E8A-4147-A177-3AD203B41FA5}">
                      <a16:colId xmlns:a16="http://schemas.microsoft.com/office/drawing/2014/main" xmlns="" val="1784348367"/>
                    </a:ext>
                  </a:extLst>
                </a:gridCol>
                <a:gridCol w="1621857">
                  <a:extLst>
                    <a:ext uri="{9D8B030D-6E8A-4147-A177-3AD203B41FA5}">
                      <a16:colId xmlns:a16="http://schemas.microsoft.com/office/drawing/2014/main" xmlns="" val="633428834"/>
                    </a:ext>
                  </a:extLst>
                </a:gridCol>
                <a:gridCol w="1621857">
                  <a:extLst>
                    <a:ext uri="{9D8B030D-6E8A-4147-A177-3AD203B41FA5}">
                      <a16:colId xmlns:a16="http://schemas.microsoft.com/office/drawing/2014/main" xmlns="" val="3312950066"/>
                    </a:ext>
                  </a:extLst>
                </a:gridCol>
              </a:tblGrid>
              <a:tr h="6104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Volume Type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Size Limit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Maximum</a:t>
                      </a:r>
                    </a:p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IOPS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Maximum </a:t>
                      </a:r>
                    </a:p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Throughput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Maximum Burst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93902242"/>
                  </a:ext>
                </a:extLst>
              </a:tr>
              <a:tr h="4469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GP2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1GB – 16TB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10000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160 MB/s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3000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79363014"/>
                  </a:ext>
                </a:extLst>
              </a:tr>
              <a:tr h="4469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IO1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4GB – 16TB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32000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500 MB/s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NA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97276946"/>
                  </a:ext>
                </a:extLst>
              </a:tr>
              <a:tr h="4469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ST1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500GB – 16TB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500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500 MB/s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500 MB/s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62472195"/>
                  </a:ext>
                </a:extLst>
              </a:tr>
              <a:tr h="4469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SC1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500GB – 16TB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250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192 MB/s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250 MB/s</a:t>
                      </a:r>
                      <a:endParaRPr lang="en-US" sz="1100" dirty="0">
                        <a:latin typeface="Raleway"/>
                        <a:cs typeface="Chalkboard SE 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91775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408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543862" cy="576956"/>
          </a:xfrm>
        </p:spPr>
        <p:txBody>
          <a:bodyPr anchor="ctr"/>
          <a:lstStyle/>
          <a:p>
            <a:pPr algn="ctr"/>
            <a:r>
              <a:rPr lang="en-US" dirty="0"/>
              <a:t>EBS Snapshots</a:t>
            </a:r>
          </a:p>
        </p:txBody>
      </p:sp>
    </p:spTree>
    <p:extLst>
      <p:ext uri="{BB962C8B-B14F-4D97-AF65-F5344CB8AC3E}">
        <p14:creationId xmlns:p14="http://schemas.microsoft.com/office/powerpoint/2010/main" val="4201237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xmlns="" id="{2CCA6CC8-E13E-4C67-857B-27F4A80FF2A5}"/>
              </a:ext>
            </a:extLst>
          </p:cNvPr>
          <p:cNvSpPr/>
          <p:nvPr/>
        </p:nvSpPr>
        <p:spPr>
          <a:xfrm>
            <a:off x="400958" y="1584957"/>
            <a:ext cx="2463466" cy="29391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Blip>
                <a:blip r:embed="rId3"/>
              </a:buBlip>
            </a:pPr>
            <a:endParaRPr lang="en-US" sz="1100" dirty="0">
              <a:solidFill>
                <a:schemeClr val="tx1"/>
              </a:solidFill>
              <a:latin typeface="Raleway"/>
              <a:cs typeface="Chalkboard SE Regular"/>
            </a:endParaRPr>
          </a:p>
          <a:p>
            <a:pPr marL="285750" indent="-285750" algn="just">
              <a:lnSpc>
                <a:spcPct val="150000"/>
              </a:lnSpc>
              <a:buBlip>
                <a:blip r:embed="rId3"/>
              </a:buBlip>
            </a:pPr>
            <a:r>
              <a:rPr lang="en-US" sz="1100" dirty="0">
                <a:solidFill>
                  <a:schemeClr val="tx1"/>
                </a:solidFill>
                <a:latin typeface="Raleway"/>
                <a:cs typeface="Chalkboard SE Regular"/>
              </a:rPr>
              <a:t>Snapshots are used to backup data on the EBS volumes.</a:t>
            </a:r>
          </a:p>
          <a:p>
            <a:pPr marL="285750" indent="-285750" algn="just">
              <a:lnSpc>
                <a:spcPct val="150000"/>
              </a:lnSpc>
              <a:buBlip>
                <a:blip r:embed="rId3"/>
              </a:buBlip>
            </a:pPr>
            <a:endParaRPr lang="en-US" sz="1100" dirty="0">
              <a:solidFill>
                <a:schemeClr val="tx1"/>
              </a:solidFill>
              <a:latin typeface="Raleway"/>
              <a:cs typeface="Chalkboard SE Regular"/>
            </a:endParaRPr>
          </a:p>
          <a:p>
            <a:pPr marL="285750" indent="-285750" algn="just">
              <a:lnSpc>
                <a:spcPct val="150000"/>
              </a:lnSpc>
              <a:buBlip>
                <a:blip r:embed="rId3"/>
              </a:buBlip>
            </a:pPr>
            <a:r>
              <a:rPr lang="en-US" sz="1100" dirty="0">
                <a:solidFill>
                  <a:schemeClr val="tx1"/>
                </a:solidFill>
                <a:latin typeface="Raleway"/>
                <a:cs typeface="Chalkboard SE Regular"/>
              </a:rPr>
              <a:t>All snapshots are incremental backups except for the first one.</a:t>
            </a:r>
          </a:p>
          <a:p>
            <a:pPr marL="285750" indent="-285750" algn="just">
              <a:lnSpc>
                <a:spcPct val="150000"/>
              </a:lnSpc>
              <a:buBlip>
                <a:blip r:embed="rId3"/>
              </a:buBlip>
            </a:pPr>
            <a:endParaRPr lang="en-US" sz="1100" dirty="0">
              <a:solidFill>
                <a:schemeClr val="tx1"/>
              </a:solidFill>
              <a:latin typeface="Raleway"/>
              <a:cs typeface="Chalkboard SE Regular"/>
            </a:endParaRPr>
          </a:p>
          <a:p>
            <a:pPr marL="285750" indent="-285750" algn="just">
              <a:lnSpc>
                <a:spcPct val="150000"/>
              </a:lnSpc>
              <a:buBlip>
                <a:blip r:embed="rId3"/>
              </a:buBlip>
            </a:pPr>
            <a:r>
              <a:rPr lang="en-US" sz="1100" dirty="0">
                <a:solidFill>
                  <a:schemeClr val="tx1"/>
                </a:solidFill>
                <a:latin typeface="Raleway"/>
                <a:cs typeface="Chalkboard SE Regular"/>
              </a:rPr>
              <a:t>Snapshots are copied to Amazon S3. </a:t>
            </a:r>
          </a:p>
          <a:p>
            <a:pPr marL="171450" indent="-171450" algn="ctr">
              <a:buBlip>
                <a:blip r:embed="rId3"/>
              </a:buBlip>
            </a:pP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3DE129F-9602-49FF-A2A9-F96AD6365CB2}"/>
              </a:ext>
            </a:extLst>
          </p:cNvPr>
          <p:cNvSpPr txBox="1"/>
          <p:nvPr/>
        </p:nvSpPr>
        <p:spPr>
          <a:xfrm>
            <a:off x="176773" y="168938"/>
            <a:ext cx="219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EBS Snapshot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E352BBCB-0A5F-4F43-8A0C-F8BD5CEF0DC5}"/>
              </a:ext>
            </a:extLst>
          </p:cNvPr>
          <p:cNvSpPr/>
          <p:nvPr/>
        </p:nvSpPr>
        <p:spPr>
          <a:xfrm>
            <a:off x="3558988" y="921134"/>
            <a:ext cx="2026024" cy="5232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792C2E4-656D-4EC2-A82B-C3C74A9908D1}"/>
              </a:ext>
            </a:extLst>
          </p:cNvPr>
          <p:cNvSpPr txBox="1"/>
          <p:nvPr/>
        </p:nvSpPr>
        <p:spPr>
          <a:xfrm>
            <a:off x="2864424" y="998078"/>
            <a:ext cx="341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 sz="1800" kern="0" dirty="0">
                <a:latin typeface="Raleway"/>
              </a:rPr>
              <a:t>Snapshot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B6BED2DB-BBFF-436D-AC1D-D3893DE3A3A2}"/>
              </a:ext>
            </a:extLst>
          </p:cNvPr>
          <p:cNvGrpSpPr/>
          <p:nvPr/>
        </p:nvGrpSpPr>
        <p:grpSpPr>
          <a:xfrm>
            <a:off x="3041996" y="1639648"/>
            <a:ext cx="5691121" cy="3033916"/>
            <a:chOff x="1035592" y="2677213"/>
            <a:chExt cx="10427662" cy="3740270"/>
          </a:xfrm>
        </p:grpSpPr>
        <p:cxnSp>
          <p:nvCxnSpPr>
            <p:cNvPr id="18" name="Elbow Connector 87">
              <a:extLst>
                <a:ext uri="{FF2B5EF4-FFF2-40B4-BE49-F238E27FC236}">
                  <a16:creationId xmlns:a16="http://schemas.microsoft.com/office/drawing/2014/main" xmlns="" id="{4199689E-831C-4BB3-84CB-CEB651F89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1768" y="3280568"/>
              <a:ext cx="10997" cy="2702707"/>
            </a:xfrm>
            <a:prstGeom prst="bentConnector3">
              <a:avLst>
                <a:gd name="adj1" fmla="val 19262555"/>
              </a:avLst>
            </a:prstGeom>
            <a:solidFill>
              <a:schemeClr val="accent4"/>
            </a:solidFill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E5438971-6210-464A-8652-9F576F69904A}"/>
                </a:ext>
              </a:extLst>
            </p:cNvPr>
            <p:cNvGrpSpPr/>
            <p:nvPr/>
          </p:nvGrpSpPr>
          <p:grpSpPr>
            <a:xfrm>
              <a:off x="2221584" y="2677213"/>
              <a:ext cx="2017336" cy="1036948"/>
              <a:chOff x="697584" y="2790335"/>
              <a:chExt cx="2017336" cy="1036948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xmlns="" id="{6CA0FE84-B65E-4C02-9CDA-316236D88A12}"/>
                  </a:ext>
                </a:extLst>
              </p:cNvPr>
              <p:cNvSpPr/>
              <p:nvPr/>
            </p:nvSpPr>
            <p:spPr>
              <a:xfrm>
                <a:off x="697584" y="2790335"/>
                <a:ext cx="2017336" cy="103694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00">
                  <a:latin typeface="Raleway"/>
                  <a:cs typeface="Chalkboard SE Regular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xmlns="" id="{1929339C-677E-413D-A0B4-15A69960987E}"/>
                  </a:ext>
                </a:extLst>
              </p:cNvPr>
              <p:cNvSpPr/>
              <p:nvPr/>
            </p:nvSpPr>
            <p:spPr>
              <a:xfrm>
                <a:off x="813061" y="2881305"/>
                <a:ext cx="490194" cy="33936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A</a:t>
                </a: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xmlns="" id="{8578D470-AFBF-432D-B4EB-1FB7CB9D495A}"/>
                  </a:ext>
                </a:extLst>
              </p:cNvPr>
              <p:cNvSpPr/>
              <p:nvPr/>
            </p:nvSpPr>
            <p:spPr>
              <a:xfrm>
                <a:off x="1450158" y="2886173"/>
                <a:ext cx="490194" cy="33936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B</a:t>
                </a: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xmlns="" id="{D626FE57-9A37-48F3-B48A-4B690F5FE49D}"/>
                  </a:ext>
                </a:extLst>
              </p:cNvPr>
              <p:cNvSpPr/>
              <p:nvPr/>
            </p:nvSpPr>
            <p:spPr>
              <a:xfrm>
                <a:off x="1454870" y="3388935"/>
                <a:ext cx="490194" cy="33936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D</a:t>
                </a: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xmlns="" id="{F1FE62C3-C9CD-44A3-8800-69B8196751DA}"/>
                  </a:ext>
                </a:extLst>
              </p:cNvPr>
              <p:cNvSpPr/>
              <p:nvPr/>
            </p:nvSpPr>
            <p:spPr>
              <a:xfrm>
                <a:off x="2082539" y="3388936"/>
                <a:ext cx="490194" cy="33936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X</a:t>
                </a: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xmlns="" id="{ADE4D63E-ADD3-4B9D-AAB2-897B4F417E2A}"/>
                  </a:ext>
                </a:extLst>
              </p:cNvPr>
              <p:cNvSpPr/>
              <p:nvPr/>
            </p:nvSpPr>
            <p:spPr>
              <a:xfrm>
                <a:off x="2082539" y="2886173"/>
                <a:ext cx="490194" cy="33936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B</a:t>
                </a:r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xmlns="" id="{BB4848B2-46FF-4D54-AB51-A3863465FE5F}"/>
                  </a:ext>
                </a:extLst>
              </p:cNvPr>
              <p:cNvSpPr/>
              <p:nvPr/>
            </p:nvSpPr>
            <p:spPr>
              <a:xfrm>
                <a:off x="813061" y="3388936"/>
                <a:ext cx="490194" cy="33936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C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4C75976C-AFD8-412E-8855-B8C8A85FDD5E}"/>
                </a:ext>
              </a:extLst>
            </p:cNvPr>
            <p:cNvGrpSpPr/>
            <p:nvPr/>
          </p:nvGrpSpPr>
          <p:grpSpPr>
            <a:xfrm>
              <a:off x="6823435" y="2677213"/>
              <a:ext cx="2017336" cy="1036948"/>
              <a:chOff x="697584" y="2790335"/>
              <a:chExt cx="2017336" cy="103694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id="{251A6311-4B1C-4CAF-8140-C81AE11F4FA6}"/>
                  </a:ext>
                </a:extLst>
              </p:cNvPr>
              <p:cNvSpPr/>
              <p:nvPr/>
            </p:nvSpPr>
            <p:spPr>
              <a:xfrm>
                <a:off x="697584" y="2790335"/>
                <a:ext cx="2017336" cy="103694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00">
                  <a:latin typeface="Raleway"/>
                  <a:cs typeface="Chalkboard SE Regular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xmlns="" id="{679506DD-E40B-4FDD-B17A-4D1677B7A858}"/>
                  </a:ext>
                </a:extLst>
              </p:cNvPr>
              <p:cNvSpPr/>
              <p:nvPr/>
            </p:nvSpPr>
            <p:spPr>
              <a:xfrm>
                <a:off x="813061" y="2881305"/>
                <a:ext cx="490194" cy="33936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A</a:t>
                </a: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xmlns="" id="{BFF11EE0-10ED-414A-BFA5-4217BC03F14A}"/>
                  </a:ext>
                </a:extLst>
              </p:cNvPr>
              <p:cNvSpPr/>
              <p:nvPr/>
            </p:nvSpPr>
            <p:spPr>
              <a:xfrm>
                <a:off x="1450158" y="2886173"/>
                <a:ext cx="490194" cy="33936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B</a:t>
                </a: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xmlns="" id="{34E72C78-9C85-4520-9F01-0F965E9B3B0B}"/>
                  </a:ext>
                </a:extLst>
              </p:cNvPr>
              <p:cNvSpPr/>
              <p:nvPr/>
            </p:nvSpPr>
            <p:spPr>
              <a:xfrm>
                <a:off x="1454870" y="3388935"/>
                <a:ext cx="490194" cy="33936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D</a:t>
                </a: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xmlns="" id="{7DF3D257-6756-4984-A039-D068E537BAA5}"/>
                  </a:ext>
                </a:extLst>
              </p:cNvPr>
              <p:cNvSpPr/>
              <p:nvPr/>
            </p:nvSpPr>
            <p:spPr>
              <a:xfrm>
                <a:off x="2082539" y="3388936"/>
                <a:ext cx="490194" cy="33936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X</a:t>
                </a: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xmlns="" id="{EB603562-ECA2-4B3B-93B4-0878C5CDC058}"/>
                  </a:ext>
                </a:extLst>
              </p:cNvPr>
              <p:cNvSpPr/>
              <p:nvPr/>
            </p:nvSpPr>
            <p:spPr>
              <a:xfrm>
                <a:off x="2082539" y="2886173"/>
                <a:ext cx="490194" cy="33936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B</a:t>
                </a: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xmlns="" id="{2F8775BE-8E2E-4375-97B8-96FE0F6A13A5}"/>
                  </a:ext>
                </a:extLst>
              </p:cNvPr>
              <p:cNvSpPr/>
              <p:nvPr/>
            </p:nvSpPr>
            <p:spPr>
              <a:xfrm>
                <a:off x="813061" y="3388936"/>
                <a:ext cx="490194" cy="33936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C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1527355E-EA83-440F-85C9-CDFD6E771B52}"/>
                </a:ext>
              </a:extLst>
            </p:cNvPr>
            <p:cNvCxnSpPr>
              <a:endCxn id="68" idx="1"/>
            </p:cNvCxnSpPr>
            <p:nvPr/>
          </p:nvCxnSpPr>
          <p:spPr>
            <a:xfrm>
              <a:off x="4238921" y="3195687"/>
              <a:ext cx="2584515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56DB7D3A-9C4B-495F-A744-F7BAD7C725AF}"/>
                </a:ext>
              </a:extLst>
            </p:cNvPr>
            <p:cNvGrpSpPr/>
            <p:nvPr/>
          </p:nvGrpSpPr>
          <p:grpSpPr>
            <a:xfrm>
              <a:off x="6812438" y="5379920"/>
              <a:ext cx="2017336" cy="1036948"/>
              <a:chOff x="697584" y="2790335"/>
              <a:chExt cx="2017336" cy="1036948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xmlns="" id="{A027AFFC-858B-48C4-9F8F-1A615139D067}"/>
                  </a:ext>
                </a:extLst>
              </p:cNvPr>
              <p:cNvSpPr/>
              <p:nvPr/>
            </p:nvSpPr>
            <p:spPr>
              <a:xfrm>
                <a:off x="697584" y="2790335"/>
                <a:ext cx="2017336" cy="103694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00">
                  <a:latin typeface="Raleway"/>
                  <a:cs typeface="Chalkboard SE Regular"/>
                </a:endParaRP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xmlns="" id="{5E57C51E-A261-4BC4-A55B-8CD4B902E0C0}"/>
                  </a:ext>
                </a:extLst>
              </p:cNvPr>
              <p:cNvSpPr/>
              <p:nvPr/>
            </p:nvSpPr>
            <p:spPr>
              <a:xfrm>
                <a:off x="1450158" y="2886173"/>
                <a:ext cx="490194" cy="33936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strike="sngStrike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B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0816DBD2-F662-4B03-B7DF-FD219058326D}"/>
                </a:ext>
              </a:extLst>
            </p:cNvPr>
            <p:cNvGrpSpPr/>
            <p:nvPr/>
          </p:nvGrpSpPr>
          <p:grpSpPr>
            <a:xfrm>
              <a:off x="2221584" y="5380535"/>
              <a:ext cx="2017336" cy="1036948"/>
              <a:chOff x="697584" y="2790335"/>
              <a:chExt cx="2017336" cy="103694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72CA03E5-1BA4-40B2-AB50-2A70D52230CE}"/>
                  </a:ext>
                </a:extLst>
              </p:cNvPr>
              <p:cNvSpPr/>
              <p:nvPr/>
            </p:nvSpPr>
            <p:spPr>
              <a:xfrm>
                <a:off x="697584" y="2790335"/>
                <a:ext cx="2017336" cy="103694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00">
                  <a:latin typeface="Raleway"/>
                  <a:cs typeface="Chalkboard SE Regular"/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xmlns="" id="{6687AB13-A4D3-483F-B88D-18A0A872A3D1}"/>
                  </a:ext>
                </a:extLst>
              </p:cNvPr>
              <p:cNvSpPr/>
              <p:nvPr/>
            </p:nvSpPr>
            <p:spPr>
              <a:xfrm>
                <a:off x="813061" y="2881305"/>
                <a:ext cx="490194" cy="33936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A</a:t>
                </a: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xmlns="" id="{34359ABE-FDB7-42C7-9EEA-2D1B99C59B43}"/>
                  </a:ext>
                </a:extLst>
              </p:cNvPr>
              <p:cNvSpPr/>
              <p:nvPr/>
            </p:nvSpPr>
            <p:spPr>
              <a:xfrm>
                <a:off x="1454868" y="3388935"/>
                <a:ext cx="540223" cy="33936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DP</a:t>
                </a: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xmlns="" id="{814D4F35-5550-4FAE-8BDD-EB4744DDAD19}"/>
                  </a:ext>
                </a:extLst>
              </p:cNvPr>
              <p:cNvSpPr/>
              <p:nvPr/>
            </p:nvSpPr>
            <p:spPr>
              <a:xfrm>
                <a:off x="2082539" y="3388936"/>
                <a:ext cx="490194" cy="33936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XY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xmlns="" id="{D93ABC8A-704B-48F2-A220-5E4991719139}"/>
                  </a:ext>
                </a:extLst>
              </p:cNvPr>
              <p:cNvSpPr/>
              <p:nvPr/>
            </p:nvSpPr>
            <p:spPr>
              <a:xfrm>
                <a:off x="2082539" y="2886173"/>
                <a:ext cx="490194" cy="33936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BB</a:t>
                </a:r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xmlns="" id="{81FD06E8-C24E-4DB5-8539-8A291BC64137}"/>
                  </a:ext>
                </a:extLst>
              </p:cNvPr>
              <p:cNvSpPr/>
              <p:nvPr/>
            </p:nvSpPr>
            <p:spPr>
              <a:xfrm>
                <a:off x="813061" y="3388936"/>
                <a:ext cx="490194" cy="33936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C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255130E4-4CD2-4F16-898D-FFB045E1E630}"/>
                </a:ext>
              </a:extLst>
            </p:cNvPr>
            <p:cNvCxnSpPr/>
            <p:nvPr/>
          </p:nvCxnSpPr>
          <p:spPr>
            <a:xfrm>
              <a:off x="4253881" y="5896994"/>
              <a:ext cx="2584515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57">
              <a:extLst>
                <a:ext uri="{FF2B5EF4-FFF2-40B4-BE49-F238E27FC236}">
                  <a16:creationId xmlns:a16="http://schemas.microsoft.com/office/drawing/2014/main" xmlns="" id="{01A673A7-2346-4721-9038-669F3B30DA70}"/>
                </a:ext>
              </a:extLst>
            </p:cNvPr>
            <p:cNvCxnSpPr/>
            <p:nvPr/>
          </p:nvCxnSpPr>
          <p:spPr>
            <a:xfrm flipV="1">
              <a:off x="8818777" y="4623026"/>
              <a:ext cx="10997" cy="1356109"/>
            </a:xfrm>
            <a:prstGeom prst="curvedConnector3">
              <a:avLst>
                <a:gd name="adj1" fmla="val 5065791"/>
              </a:avLst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FA495914-353B-40B7-9318-DCED9B157FBC}"/>
                </a:ext>
              </a:extLst>
            </p:cNvPr>
            <p:cNvCxnSpPr>
              <a:stCxn id="66" idx="0"/>
              <a:endCxn id="68" idx="2"/>
            </p:cNvCxnSpPr>
            <p:nvPr/>
          </p:nvCxnSpPr>
          <p:spPr>
            <a:xfrm flipV="1">
              <a:off x="7821106" y="3714161"/>
              <a:ext cx="10997" cy="166575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9E90003-3A76-4DF9-A6F0-7D070676B5EB}"/>
                </a:ext>
              </a:extLst>
            </p:cNvPr>
            <p:cNvSpPr txBox="1"/>
            <p:nvPr/>
          </p:nvSpPr>
          <p:spPr>
            <a:xfrm>
              <a:off x="1035592" y="3381641"/>
              <a:ext cx="999094" cy="33855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600">
                  <a:latin typeface="Chalkboard SE Regular"/>
                  <a:cs typeface="Chalkboard SE Regular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600" dirty="0">
                  <a:solidFill>
                    <a:schemeClr val="bg1"/>
                  </a:solidFill>
                  <a:latin typeface="Raleway"/>
                </a:rPr>
                <a:t>100 GB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6B8AE859-55A4-49D6-B226-1056C31CC5A1}"/>
                </a:ext>
              </a:extLst>
            </p:cNvPr>
            <p:cNvSpPr txBox="1"/>
            <p:nvPr/>
          </p:nvSpPr>
          <p:spPr>
            <a:xfrm>
              <a:off x="9423425" y="3375607"/>
              <a:ext cx="999094" cy="33855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600">
                  <a:latin typeface="Chalkboard SE Regular"/>
                  <a:cs typeface="Chalkboard SE Regular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600" dirty="0">
                  <a:solidFill>
                    <a:schemeClr val="bg1"/>
                  </a:solidFill>
                  <a:latin typeface="Raleway"/>
                </a:rPr>
                <a:t>100 GB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B6047A4F-4884-46D2-ACC5-D1150330D777}"/>
                </a:ext>
              </a:extLst>
            </p:cNvPr>
            <p:cNvGrpSpPr/>
            <p:nvPr/>
          </p:nvGrpSpPr>
          <p:grpSpPr>
            <a:xfrm>
              <a:off x="1035592" y="3195687"/>
              <a:ext cx="9386927" cy="1883874"/>
              <a:chOff x="1035592" y="3195687"/>
              <a:chExt cx="9386927" cy="188387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xmlns="" id="{470F6FD4-CB80-407B-B76F-A9FEFA597C59}"/>
                  </a:ext>
                </a:extLst>
              </p:cNvPr>
              <p:cNvGrpSpPr/>
              <p:nvPr/>
            </p:nvGrpSpPr>
            <p:grpSpPr>
              <a:xfrm>
                <a:off x="2221584" y="4033322"/>
                <a:ext cx="6608190" cy="1046239"/>
                <a:chOff x="2221584" y="4033322"/>
                <a:chExt cx="6608190" cy="1046239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xmlns="" id="{A152D974-24DC-476B-80F5-868021160FFB}"/>
                    </a:ext>
                  </a:extLst>
                </p:cNvPr>
                <p:cNvSpPr/>
                <p:nvPr/>
              </p:nvSpPr>
              <p:spPr>
                <a:xfrm>
                  <a:off x="2221584" y="4042613"/>
                  <a:ext cx="2017336" cy="103694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900" dirty="0">
                    <a:latin typeface="Raleway"/>
                    <a:cs typeface="Chalkboard SE Regular"/>
                  </a:endParaRPr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xmlns="" id="{9070988F-80AF-47A4-A926-D876136066A3}"/>
                    </a:ext>
                  </a:extLst>
                </p:cNvPr>
                <p:cNvSpPr/>
                <p:nvPr/>
              </p:nvSpPr>
              <p:spPr>
                <a:xfrm>
                  <a:off x="2337061" y="4133584"/>
                  <a:ext cx="490194" cy="339365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  <a:latin typeface="Raleway"/>
                      <a:cs typeface="Chalkboard SE Regular"/>
                    </a:rPr>
                    <a:t>A</a:t>
                  </a:r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xmlns="" id="{D32E255D-7F15-4A9A-B854-853975A04FE4}"/>
                    </a:ext>
                  </a:extLst>
                </p:cNvPr>
                <p:cNvSpPr/>
                <p:nvPr/>
              </p:nvSpPr>
              <p:spPr>
                <a:xfrm>
                  <a:off x="2974158" y="4138452"/>
                  <a:ext cx="490194" cy="339365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  <a:latin typeface="Raleway"/>
                      <a:cs typeface="Chalkboard SE Regular"/>
                    </a:rPr>
                    <a:t>B</a:t>
                  </a:r>
                </a:p>
              </p:txBody>
            </p:sp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xmlns="" id="{8B43E08F-7543-4A12-8A8D-B9479B025D29}"/>
                    </a:ext>
                  </a:extLst>
                </p:cNvPr>
                <p:cNvSpPr/>
                <p:nvPr/>
              </p:nvSpPr>
              <p:spPr>
                <a:xfrm>
                  <a:off x="2978870" y="4641214"/>
                  <a:ext cx="490194" cy="339365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1"/>
                      </a:solidFill>
                      <a:latin typeface="Raleway"/>
                      <a:cs typeface="Chalkboard SE Regular"/>
                    </a:rPr>
                    <a:t>DP</a:t>
                  </a:r>
                </a:p>
              </p:txBody>
            </p:sp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xmlns="" id="{E65A5DC7-E2C2-4D8C-B20F-63E0370887E5}"/>
                    </a:ext>
                  </a:extLst>
                </p:cNvPr>
                <p:cNvSpPr/>
                <p:nvPr/>
              </p:nvSpPr>
              <p:spPr>
                <a:xfrm>
                  <a:off x="3606539" y="4641215"/>
                  <a:ext cx="490194" cy="339365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1"/>
                      </a:solidFill>
                      <a:latin typeface="Raleway"/>
                      <a:cs typeface="Chalkboard SE Regular"/>
                    </a:rPr>
                    <a:t>XY</a:t>
                  </a:r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xmlns="" id="{F1914169-553F-4098-AF80-C70B33689424}"/>
                    </a:ext>
                  </a:extLst>
                </p:cNvPr>
                <p:cNvSpPr/>
                <p:nvPr/>
              </p:nvSpPr>
              <p:spPr>
                <a:xfrm>
                  <a:off x="3606539" y="4138452"/>
                  <a:ext cx="490194" cy="339365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1"/>
                      </a:solidFill>
                      <a:latin typeface="Raleway"/>
                      <a:cs typeface="Chalkboard SE Regular"/>
                    </a:rPr>
                    <a:t>BB</a:t>
                  </a:r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xmlns="" id="{2B276283-D9AD-4826-89D9-55F766B92C69}"/>
                    </a:ext>
                  </a:extLst>
                </p:cNvPr>
                <p:cNvSpPr/>
                <p:nvPr/>
              </p:nvSpPr>
              <p:spPr>
                <a:xfrm>
                  <a:off x="2337061" y="4641215"/>
                  <a:ext cx="490194" cy="339365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  <a:latin typeface="Raleway"/>
                      <a:cs typeface="Chalkboard SE Regular"/>
                    </a:rPr>
                    <a:t>C</a:t>
                  </a:r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xmlns="" id="{F1287EB7-D942-4B6B-94AD-341AEED2E836}"/>
                    </a:ext>
                  </a:extLst>
                </p:cNvPr>
                <p:cNvGrpSpPr/>
                <p:nvPr/>
              </p:nvGrpSpPr>
              <p:grpSpPr>
                <a:xfrm>
                  <a:off x="6812438" y="4033322"/>
                  <a:ext cx="2017336" cy="1036948"/>
                  <a:chOff x="697584" y="2790335"/>
                  <a:chExt cx="2017336" cy="1036948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xmlns="" id="{E522F0B7-D672-460A-9AEB-DCB9E31887BC}"/>
                      </a:ext>
                    </a:extLst>
                  </p:cNvPr>
                  <p:cNvSpPr/>
                  <p:nvPr/>
                </p:nvSpPr>
                <p:spPr>
                  <a:xfrm>
                    <a:off x="697584" y="2790335"/>
                    <a:ext cx="2017336" cy="103694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>
                      <a:latin typeface="Raleway"/>
                      <a:cs typeface="Chalkboard SE Regular"/>
                    </a:endParaRPr>
                  </a:p>
                </p:txBody>
              </p:sp>
              <p:sp>
                <p:nvSpPr>
                  <p:cNvPr id="57" name="Rectangle: Rounded Corners 56">
                    <a:extLst>
                      <a:ext uri="{FF2B5EF4-FFF2-40B4-BE49-F238E27FC236}">
                        <a16:creationId xmlns:a16="http://schemas.microsoft.com/office/drawing/2014/main" xmlns="" id="{3FF20707-EF6B-4E4B-BBCD-FC5B82373FA8}"/>
                      </a:ext>
                    </a:extLst>
                  </p:cNvPr>
                  <p:cNvSpPr/>
                  <p:nvPr/>
                </p:nvSpPr>
                <p:spPr>
                  <a:xfrm>
                    <a:off x="1454870" y="3388935"/>
                    <a:ext cx="490194" cy="339365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600" dirty="0">
                        <a:solidFill>
                          <a:schemeClr val="bg1"/>
                        </a:solidFill>
                        <a:latin typeface="Raleway"/>
                        <a:cs typeface="Chalkboard SE Regular"/>
                      </a:rPr>
                      <a:t>DP</a:t>
                    </a:r>
                  </a:p>
                </p:txBody>
              </p:sp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xmlns="" id="{1A0744B5-A8AB-4490-8950-E43478BEC207}"/>
                      </a:ext>
                    </a:extLst>
                  </p:cNvPr>
                  <p:cNvSpPr/>
                  <p:nvPr/>
                </p:nvSpPr>
                <p:spPr>
                  <a:xfrm>
                    <a:off x="2082539" y="3388936"/>
                    <a:ext cx="490194" cy="339365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600" dirty="0">
                        <a:solidFill>
                          <a:schemeClr val="bg1"/>
                        </a:solidFill>
                        <a:latin typeface="Raleway"/>
                        <a:cs typeface="Chalkboard SE Regular"/>
                      </a:rPr>
                      <a:t>XY</a:t>
                    </a:r>
                  </a:p>
                </p:txBody>
              </p:sp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xmlns="" id="{FF1F7C78-C513-4584-AB19-63DABDBEDCC9}"/>
                      </a:ext>
                    </a:extLst>
                  </p:cNvPr>
                  <p:cNvSpPr/>
                  <p:nvPr/>
                </p:nvSpPr>
                <p:spPr>
                  <a:xfrm>
                    <a:off x="2082539" y="2886173"/>
                    <a:ext cx="490194" cy="339365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600" dirty="0">
                        <a:solidFill>
                          <a:schemeClr val="bg1"/>
                        </a:solidFill>
                        <a:latin typeface="Raleway"/>
                        <a:cs typeface="Chalkboard SE Regular"/>
                      </a:rPr>
                      <a:t>BB</a:t>
                    </a:r>
                  </a:p>
                </p:txBody>
              </p:sp>
            </p:grp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xmlns="" id="{D0A544E8-3910-4D07-AD4B-2B88755A81B5}"/>
                    </a:ext>
                  </a:extLst>
                </p:cNvPr>
                <p:cNvCxnSpPr/>
                <p:nvPr/>
              </p:nvCxnSpPr>
              <p:spPr>
                <a:xfrm>
                  <a:off x="4238921" y="4551796"/>
                  <a:ext cx="2584515" cy="0"/>
                </a:xfrm>
                <a:prstGeom prst="straightConnector1">
                  <a:avLst/>
                </a:prstGeom>
                <a:ln cap="rnd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Curved Connector 22">
                <a:extLst>
                  <a:ext uri="{FF2B5EF4-FFF2-40B4-BE49-F238E27FC236}">
                    <a16:creationId xmlns:a16="http://schemas.microsoft.com/office/drawing/2014/main" xmlns="" id="{B3796EA9-067F-4E12-B4F2-86B87ADD28F9}"/>
                  </a:ext>
                </a:extLst>
              </p:cNvPr>
              <p:cNvCxnSpPr>
                <a:cxnSpLocks/>
                <a:stCxn id="56" idx="3"/>
                <a:endCxn id="68" idx="3"/>
              </p:cNvCxnSpPr>
              <p:nvPr/>
            </p:nvCxnSpPr>
            <p:spPr>
              <a:xfrm flipV="1">
                <a:off x="8829774" y="3195687"/>
                <a:ext cx="10997" cy="1356109"/>
              </a:xfrm>
              <a:prstGeom prst="curvedConnector3">
                <a:avLst>
                  <a:gd name="adj1" fmla="val 4803328"/>
                </a:avLst>
              </a:prstGeom>
              <a:ln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1AB8B7E4-F16A-430C-BCA5-272697BFAEA1}"/>
                  </a:ext>
                </a:extLst>
              </p:cNvPr>
              <p:cNvSpPr txBox="1"/>
              <p:nvPr/>
            </p:nvSpPr>
            <p:spPr>
              <a:xfrm>
                <a:off x="1035592" y="4712141"/>
                <a:ext cx="999094" cy="338554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600">
                    <a:latin typeface="Chalkboard SE Regular"/>
                    <a:cs typeface="Chalkboard SE Regular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600" dirty="0">
                    <a:solidFill>
                      <a:schemeClr val="bg1"/>
                    </a:solidFill>
                    <a:latin typeface="Raleway"/>
                  </a:rPr>
                  <a:t>20 GB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07BA9A69-982D-4FF5-B68E-805FE199A02A}"/>
                  </a:ext>
                </a:extLst>
              </p:cNvPr>
              <p:cNvSpPr txBox="1"/>
              <p:nvPr/>
            </p:nvSpPr>
            <p:spPr>
              <a:xfrm>
                <a:off x="9423425" y="4695264"/>
                <a:ext cx="999094" cy="338554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600">
                    <a:latin typeface="Chalkboard SE Regular"/>
                    <a:cs typeface="Chalkboard SE Regular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600" dirty="0">
                    <a:solidFill>
                      <a:schemeClr val="bg1"/>
                    </a:solidFill>
                    <a:latin typeface="Raleway"/>
                  </a:rPr>
                  <a:t>20 GB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9DF413D-1DC6-49CD-A7BE-CB10D0553624}"/>
                </a:ext>
              </a:extLst>
            </p:cNvPr>
            <p:cNvSpPr txBox="1"/>
            <p:nvPr/>
          </p:nvSpPr>
          <p:spPr>
            <a:xfrm>
              <a:off x="1035592" y="6078929"/>
              <a:ext cx="999094" cy="33855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600">
                  <a:latin typeface="Chalkboard SE Regular"/>
                  <a:cs typeface="Chalkboard SE Regular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600" dirty="0">
                  <a:solidFill>
                    <a:schemeClr val="bg1"/>
                  </a:solidFill>
                  <a:latin typeface="Raleway"/>
                </a:rPr>
                <a:t>5 GB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FFF35126-D1E6-4DC7-9D5C-DC537218FE85}"/>
                </a:ext>
              </a:extLst>
            </p:cNvPr>
            <p:cNvSpPr txBox="1"/>
            <p:nvPr/>
          </p:nvSpPr>
          <p:spPr>
            <a:xfrm>
              <a:off x="9423425" y="6078929"/>
              <a:ext cx="999094" cy="33855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600">
                  <a:latin typeface="Chalkboard SE Regular"/>
                  <a:cs typeface="Chalkboard SE Regular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600" dirty="0">
                  <a:solidFill>
                    <a:schemeClr val="bg1"/>
                  </a:solidFill>
                  <a:latin typeface="Raleway"/>
                </a:rPr>
                <a:t>5 GB</a:t>
              </a:r>
            </a:p>
          </p:txBody>
        </p:sp>
        <p:sp>
          <p:nvSpPr>
            <p:cNvPr id="35" name="Rectangle: Rounded Corners 25">
              <a:extLst>
                <a:ext uri="{FF2B5EF4-FFF2-40B4-BE49-F238E27FC236}">
                  <a16:creationId xmlns:a16="http://schemas.microsoft.com/office/drawing/2014/main" xmlns="" id="{21B47F55-EBF3-4DD8-BF25-D5149D291A50}"/>
                </a:ext>
              </a:extLst>
            </p:cNvPr>
            <p:cNvSpPr/>
            <p:nvPr/>
          </p:nvSpPr>
          <p:spPr>
            <a:xfrm>
              <a:off x="2978870" y="5475758"/>
              <a:ext cx="490194" cy="33936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Raleway"/>
                  <a:cs typeface="Chalkboard SE Regular"/>
                </a:rPr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DB8F516-91C9-4013-AB52-8315BD8DE12B}"/>
                </a:ext>
              </a:extLst>
            </p:cNvPr>
            <p:cNvSpPr txBox="1"/>
            <p:nvPr/>
          </p:nvSpPr>
          <p:spPr>
            <a:xfrm>
              <a:off x="10464160" y="6078929"/>
              <a:ext cx="999094" cy="33855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600">
                  <a:latin typeface="Chalkboard SE Regular"/>
                  <a:cs typeface="Chalkboard SE Regular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600" dirty="0">
                  <a:solidFill>
                    <a:schemeClr val="bg1"/>
                  </a:solidFill>
                  <a:latin typeface="Raleway"/>
                </a:rPr>
                <a:t>20 GB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8700D498-C111-496A-944D-E2FA87CDB9FD}"/>
              </a:ext>
            </a:extLst>
          </p:cNvPr>
          <p:cNvSpPr txBox="1"/>
          <p:nvPr/>
        </p:nvSpPr>
        <p:spPr>
          <a:xfrm>
            <a:off x="5121520" y="4006946"/>
            <a:ext cx="748077" cy="215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Raleway"/>
                <a:cs typeface="Chalkboard SE Regular"/>
              </a:rPr>
              <a:t>3</a:t>
            </a:r>
            <a:r>
              <a:rPr lang="en-US" sz="800" baseline="30000" dirty="0">
                <a:latin typeface="Raleway"/>
                <a:cs typeface="Chalkboard SE Regular"/>
              </a:rPr>
              <a:t>rd</a:t>
            </a:r>
            <a:r>
              <a:rPr lang="en-US" sz="800" dirty="0">
                <a:latin typeface="Raleway"/>
                <a:cs typeface="Chalkboard SE Regular"/>
              </a:rPr>
              <a:t> Snapshot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4CEB85FA-BE7E-4A31-9294-2006D095ABA0}"/>
              </a:ext>
            </a:extLst>
          </p:cNvPr>
          <p:cNvSpPr txBox="1"/>
          <p:nvPr/>
        </p:nvSpPr>
        <p:spPr>
          <a:xfrm>
            <a:off x="5126357" y="2929612"/>
            <a:ext cx="748077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Raleway"/>
                <a:cs typeface="Chalkboard SE Regular"/>
              </a:rPr>
              <a:t>2</a:t>
            </a:r>
            <a:r>
              <a:rPr lang="en-US" sz="800" baseline="30000" dirty="0">
                <a:latin typeface="Raleway"/>
                <a:cs typeface="Chalkboard SE Regular"/>
              </a:rPr>
              <a:t>nd</a:t>
            </a:r>
            <a:r>
              <a:rPr lang="en-US" sz="800" dirty="0">
                <a:latin typeface="Raleway"/>
                <a:cs typeface="Chalkboard SE Regular"/>
              </a:rPr>
              <a:t> Snapshot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FD0EFA51-EBE8-495F-8980-1EAB7BD65BCC}"/>
              </a:ext>
            </a:extLst>
          </p:cNvPr>
          <p:cNvSpPr txBox="1"/>
          <p:nvPr/>
        </p:nvSpPr>
        <p:spPr>
          <a:xfrm>
            <a:off x="5126357" y="1815760"/>
            <a:ext cx="748077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Raleway"/>
                <a:cs typeface="Chalkboard SE Regular"/>
              </a:rPr>
              <a:t>1</a:t>
            </a:r>
            <a:r>
              <a:rPr lang="en-US" sz="800" baseline="30000" dirty="0">
                <a:latin typeface="Raleway"/>
                <a:cs typeface="Chalkboard SE Regular"/>
              </a:rPr>
              <a:t>st</a:t>
            </a:r>
            <a:r>
              <a:rPr lang="en-US" sz="800" dirty="0">
                <a:latin typeface="Raleway"/>
                <a:cs typeface="Chalkboard SE Regular"/>
              </a:rPr>
              <a:t> Snapshot</a:t>
            </a:r>
          </a:p>
        </p:txBody>
      </p:sp>
    </p:spTree>
    <p:extLst>
      <p:ext uri="{BB962C8B-B14F-4D97-AF65-F5344CB8AC3E}">
        <p14:creationId xmlns:p14="http://schemas.microsoft.com/office/powerpoint/2010/main" val="1060700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C3125932-FE81-41C5-B11D-09048843BF29}"/>
              </a:ext>
            </a:extLst>
          </p:cNvPr>
          <p:cNvSpPr/>
          <p:nvPr/>
        </p:nvSpPr>
        <p:spPr>
          <a:xfrm>
            <a:off x="3567304" y="921134"/>
            <a:ext cx="2009391" cy="523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>
                <a:solidFill>
                  <a:schemeClr val="tx1"/>
                </a:solidFill>
                <a:latin typeface="Raleway"/>
              </a:rPr>
              <a:t>Snapshot Copy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3535B02B-5D52-4020-8BFC-93CBBBCFEA87}"/>
              </a:ext>
            </a:extLst>
          </p:cNvPr>
          <p:cNvSpPr txBox="1">
            <a:spLocks/>
          </p:cNvSpPr>
          <p:nvPr/>
        </p:nvSpPr>
        <p:spPr>
          <a:xfrm>
            <a:off x="617620" y="1481374"/>
            <a:ext cx="2941368" cy="2515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en-US" sz="1200" dirty="0">
                <a:latin typeface="Raleway"/>
                <a:cs typeface="Chalkboard SE Regular"/>
              </a:rPr>
              <a:t>Snapshot copy to a different Region</a:t>
            </a:r>
          </a:p>
          <a:p>
            <a:pPr>
              <a:buBlip>
                <a:blip r:embed="rId2"/>
              </a:buBlip>
            </a:pPr>
            <a:endParaRPr lang="en-US" sz="1050" dirty="0">
              <a:latin typeface="Raleway"/>
              <a:cs typeface="Chalkboard SE Regular"/>
            </a:endParaRPr>
          </a:p>
          <a:p>
            <a:pPr>
              <a:buBlip>
                <a:blip r:embed="rId2"/>
              </a:buBlip>
            </a:pPr>
            <a:endParaRPr lang="en-US" sz="1050" dirty="0">
              <a:latin typeface="Raleway"/>
              <a:cs typeface="Chalkboard SE Regular"/>
            </a:endParaRPr>
          </a:p>
          <a:p>
            <a:pPr>
              <a:buBlip>
                <a:blip r:embed="rId2"/>
              </a:buBlip>
            </a:pPr>
            <a:endParaRPr lang="en-US" sz="1050" dirty="0">
              <a:latin typeface="Raleway"/>
              <a:cs typeface="Chalkboard SE Regular"/>
            </a:endParaRPr>
          </a:p>
          <a:p>
            <a:pPr>
              <a:buBlip>
                <a:blip r:embed="rId2"/>
              </a:buBlip>
            </a:pPr>
            <a:endParaRPr lang="en-US" sz="1050" dirty="0">
              <a:latin typeface="Raleway"/>
              <a:cs typeface="Chalkboard SE Regular"/>
            </a:endParaRPr>
          </a:p>
          <a:p>
            <a:pPr>
              <a:buBlip>
                <a:blip r:embed="rId2"/>
              </a:buBlip>
            </a:pPr>
            <a:endParaRPr lang="en-US" sz="1050" dirty="0">
              <a:latin typeface="Raleway"/>
              <a:cs typeface="Chalkboard SE Regular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75CD919-54B8-4CF7-B870-3A29B5BB68EB}"/>
              </a:ext>
            </a:extLst>
          </p:cNvPr>
          <p:cNvSpPr txBox="1"/>
          <p:nvPr/>
        </p:nvSpPr>
        <p:spPr>
          <a:xfrm>
            <a:off x="176773" y="168938"/>
            <a:ext cx="219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EBS Snapshot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730FE48-7EE0-4D68-A9A5-C286D9B74B72}"/>
              </a:ext>
            </a:extLst>
          </p:cNvPr>
          <p:cNvSpPr/>
          <p:nvPr/>
        </p:nvSpPr>
        <p:spPr>
          <a:xfrm>
            <a:off x="617620" y="3792049"/>
            <a:ext cx="22468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Blip>
                <a:blip r:embed="rId2"/>
              </a:buBlip>
            </a:pPr>
            <a:r>
              <a:rPr lang="en-US" sz="1200" dirty="0">
                <a:latin typeface="Raleway"/>
                <a:cs typeface="Chalkboard SE Regular"/>
              </a:rPr>
              <a:t>Encrypt during copying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12E5476-9164-441B-B84B-2B33DE4137F6}"/>
              </a:ext>
            </a:extLst>
          </p:cNvPr>
          <p:cNvGrpSpPr/>
          <p:nvPr/>
        </p:nvGrpSpPr>
        <p:grpSpPr>
          <a:xfrm>
            <a:off x="1411566" y="1850583"/>
            <a:ext cx="5925469" cy="1827016"/>
            <a:chOff x="1411566" y="1952392"/>
            <a:chExt cx="5925469" cy="182701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AF51CF42-BF78-4D2C-B309-5136695A61B7}"/>
                </a:ext>
              </a:extLst>
            </p:cNvPr>
            <p:cNvGrpSpPr/>
            <p:nvPr/>
          </p:nvGrpSpPr>
          <p:grpSpPr>
            <a:xfrm>
              <a:off x="1411566" y="1952392"/>
              <a:ext cx="5925469" cy="1827016"/>
              <a:chOff x="1847044" y="2037178"/>
              <a:chExt cx="5925469" cy="182701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xmlns="" id="{944417E0-98ED-4194-9A37-C39E868020A7}"/>
                  </a:ext>
                </a:extLst>
              </p:cNvPr>
              <p:cNvGrpSpPr/>
              <p:nvPr/>
            </p:nvGrpSpPr>
            <p:grpSpPr>
              <a:xfrm>
                <a:off x="7293984" y="2037178"/>
                <a:ext cx="478529" cy="925057"/>
                <a:chOff x="9976328" y="2840907"/>
                <a:chExt cx="717160" cy="1393547"/>
              </a:xfrm>
            </p:grpSpPr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xmlns="" id="{9189A987-4606-4A4B-8755-D9625AD2DF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76328" y="2840907"/>
                  <a:ext cx="717160" cy="743723"/>
                </a:xfrm>
                <a:prstGeom prst="rect">
                  <a:avLst/>
                </a:prstGeom>
              </p:spPr>
            </p:pic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xmlns="" id="{0924E4C3-3702-4E2C-A5C9-9703DFEBA38C}"/>
                    </a:ext>
                  </a:extLst>
                </p:cNvPr>
                <p:cNvCxnSpPr>
                  <a:endCxn id="50" idx="2"/>
                </p:cNvCxnSpPr>
                <p:nvPr/>
              </p:nvCxnSpPr>
              <p:spPr>
                <a:xfrm flipV="1">
                  <a:off x="10332897" y="3584630"/>
                  <a:ext cx="2011" cy="6498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xmlns="" id="{C9EFDEB9-845C-403C-B059-978AC3C9F99A}"/>
                  </a:ext>
                </a:extLst>
              </p:cNvPr>
              <p:cNvGrpSpPr/>
              <p:nvPr/>
            </p:nvGrpSpPr>
            <p:grpSpPr>
              <a:xfrm>
                <a:off x="1847044" y="2037178"/>
                <a:ext cx="917996" cy="1827016"/>
                <a:chOff x="1813126" y="2840907"/>
                <a:chExt cx="1375779" cy="2752299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xmlns="" id="{4F06A0B6-9558-48A6-A068-8B441377D152}"/>
                    </a:ext>
                  </a:extLst>
                </p:cNvPr>
                <p:cNvGrpSpPr/>
                <p:nvPr/>
              </p:nvGrpSpPr>
              <p:grpSpPr>
                <a:xfrm>
                  <a:off x="2142436" y="2840907"/>
                  <a:ext cx="717160" cy="2373339"/>
                  <a:chOff x="2142436" y="2840907"/>
                  <a:chExt cx="717160" cy="2373339"/>
                </a:xfrm>
              </p:grpSpPr>
              <p:pic>
                <p:nvPicPr>
                  <p:cNvPr id="47" name="Picture 46">
                    <a:extLst>
                      <a:ext uri="{FF2B5EF4-FFF2-40B4-BE49-F238E27FC236}">
                        <a16:creationId xmlns:a16="http://schemas.microsoft.com/office/drawing/2014/main" xmlns="" id="{A1A4274F-7898-49BF-BC0D-D8AE1383D9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8035" y="4234454"/>
                    <a:ext cx="701940" cy="979792"/>
                  </a:xfrm>
                  <a:prstGeom prst="rect">
                    <a:avLst/>
                  </a:prstGeom>
                </p:spPr>
              </p:pic>
              <p:pic>
                <p:nvPicPr>
                  <p:cNvPr id="48" name="Picture 47">
                    <a:extLst>
                      <a:ext uri="{FF2B5EF4-FFF2-40B4-BE49-F238E27FC236}">
                        <a16:creationId xmlns:a16="http://schemas.microsoft.com/office/drawing/2014/main" xmlns="" id="{139216AA-E805-47F3-86B1-159F24A24F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2436" y="2840907"/>
                    <a:ext cx="717160" cy="743723"/>
                  </a:xfrm>
                  <a:prstGeom prst="rect">
                    <a:avLst/>
                  </a:prstGeom>
                </p:spPr>
              </p:pic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xmlns="" id="{2DBB4EC5-F516-49A1-8AC5-B01ADC243AD5}"/>
                      </a:ext>
                    </a:extLst>
                  </p:cNvPr>
                  <p:cNvCxnSpPr>
                    <a:stCxn id="47" idx="0"/>
                    <a:endCxn id="48" idx="2"/>
                  </p:cNvCxnSpPr>
                  <p:nvPr/>
                </p:nvCxnSpPr>
                <p:spPr>
                  <a:xfrm flipV="1">
                    <a:off x="2499005" y="3584630"/>
                    <a:ext cx="2011" cy="6498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xmlns="" id="{88590692-40A8-4F24-B060-ADC180F79583}"/>
                    </a:ext>
                  </a:extLst>
                </p:cNvPr>
                <p:cNvSpPr txBox="1"/>
                <p:nvPr/>
              </p:nvSpPr>
              <p:spPr>
                <a:xfrm>
                  <a:off x="1813126" y="5214246"/>
                  <a:ext cx="1375779" cy="378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Raleway"/>
                      <a:cs typeface="Chalkboard SE Regular"/>
                    </a:rPr>
                    <a:t>us-east-1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xmlns="" id="{8B39AC2E-4FB0-4B86-922E-9750364FC9C5}"/>
                  </a:ext>
                </a:extLst>
              </p:cNvPr>
              <p:cNvGrpSpPr/>
              <p:nvPr/>
            </p:nvGrpSpPr>
            <p:grpSpPr>
              <a:xfrm>
                <a:off x="2538887" y="2962235"/>
                <a:ext cx="1707254" cy="650400"/>
                <a:chOff x="2849975" y="4234454"/>
                <a:chExt cx="2558621" cy="979792"/>
              </a:xfrm>
            </p:grpSpPr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xmlns="" id="{4AAF9E36-D9A5-4FFB-B96D-F59AA14BC2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6948" y="4234454"/>
                  <a:ext cx="801648" cy="979792"/>
                </a:xfrm>
                <a:prstGeom prst="rect">
                  <a:avLst/>
                </a:prstGeom>
              </p:spPr>
            </p:pic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xmlns="" id="{0B7F5C37-9E55-4460-A6E9-789BCC2C71A3}"/>
                    </a:ext>
                  </a:extLst>
                </p:cNvPr>
                <p:cNvCxnSpPr>
                  <a:stCxn id="47" idx="3"/>
                  <a:endCxn id="41" idx="1"/>
                </p:cNvCxnSpPr>
                <p:nvPr/>
              </p:nvCxnSpPr>
              <p:spPr>
                <a:xfrm>
                  <a:off x="2849975" y="4714728"/>
                  <a:ext cx="1756973" cy="96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BAB08B70-5BC6-417D-9BAA-3654E027A723}"/>
                  </a:ext>
                </a:extLst>
              </p:cNvPr>
              <p:cNvSpPr txBox="1"/>
              <p:nvPr/>
            </p:nvSpPr>
            <p:spPr>
              <a:xfrm>
                <a:off x="3536282" y="3607819"/>
                <a:ext cx="917997" cy="251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Raleway"/>
                    <a:cs typeface="Chalkboard SE Regular"/>
                  </a:rPr>
                  <a:t>us-east-1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xmlns="" id="{7F0514CA-1600-44FC-921B-9580D527C8BF}"/>
                  </a:ext>
                </a:extLst>
              </p:cNvPr>
              <p:cNvGrpSpPr/>
              <p:nvPr/>
            </p:nvGrpSpPr>
            <p:grpSpPr>
              <a:xfrm>
                <a:off x="4246141" y="2962236"/>
                <a:ext cx="2011009" cy="879556"/>
                <a:chOff x="5408596" y="4234452"/>
                <a:chExt cx="3013852" cy="1325001"/>
              </a:xfrm>
            </p:grpSpPr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xmlns="" id="{01932AA2-FBB2-443E-AA68-713FD71BBB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9248" y="4234452"/>
                  <a:ext cx="801648" cy="979791"/>
                </a:xfrm>
                <a:prstGeom prst="rect">
                  <a:avLst/>
                </a:prstGeom>
              </p:spPr>
            </p:pic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xmlns="" id="{762D95AB-279B-4EDD-B16B-8C42D592C56A}"/>
                    </a:ext>
                  </a:extLst>
                </p:cNvPr>
                <p:cNvCxnSpPr>
                  <a:stCxn id="41" idx="3"/>
                  <a:endCxn id="36" idx="1"/>
                </p:cNvCxnSpPr>
                <p:nvPr/>
              </p:nvCxnSpPr>
              <p:spPr>
                <a:xfrm>
                  <a:off x="5408596" y="4714728"/>
                  <a:ext cx="1890652" cy="96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xmlns="" id="{334798F4-E3BD-4119-BB6F-7897CEBFAB0C}"/>
                    </a:ext>
                  </a:extLst>
                </p:cNvPr>
                <p:cNvSpPr txBox="1"/>
                <p:nvPr/>
              </p:nvSpPr>
              <p:spPr>
                <a:xfrm>
                  <a:off x="7046668" y="5180493"/>
                  <a:ext cx="1375780" cy="378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Raleway"/>
                      <a:cs typeface="Chalkboard SE Regular"/>
                    </a:rPr>
                    <a:t>us-west-2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3C78A37C-7BB1-49F7-9A17-52EC32862863}"/>
                  </a:ext>
                </a:extLst>
              </p:cNvPr>
              <p:cNvGrpSpPr/>
              <p:nvPr/>
            </p:nvGrpSpPr>
            <p:grpSpPr>
              <a:xfrm>
                <a:off x="6042592" y="2961208"/>
                <a:ext cx="1729921" cy="650400"/>
                <a:chOff x="8100896" y="4232907"/>
                <a:chExt cx="2592592" cy="979792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xmlns="" id="{2081EDC4-AB3C-4136-B58F-6A9167448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91548" y="4232907"/>
                  <a:ext cx="701940" cy="979792"/>
                </a:xfrm>
                <a:prstGeom prst="rect">
                  <a:avLst/>
                </a:prstGeom>
              </p:spPr>
            </p:pic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xmlns="" id="{659501CE-D6A7-4A47-B32C-B2AED95D1385}"/>
                    </a:ext>
                  </a:extLst>
                </p:cNvPr>
                <p:cNvCxnSpPr/>
                <p:nvPr/>
              </p:nvCxnSpPr>
              <p:spPr>
                <a:xfrm>
                  <a:off x="8100896" y="4722803"/>
                  <a:ext cx="18906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C13B4412-E7F2-4D96-A30E-2B33161868C7}"/>
                </a:ext>
              </a:extLst>
            </p:cNvPr>
            <p:cNvSpPr txBox="1"/>
            <p:nvPr/>
          </p:nvSpPr>
          <p:spPr>
            <a:xfrm>
              <a:off x="4100058" y="3256324"/>
              <a:ext cx="682756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Copy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740DE9D4-F372-4BE3-8D65-E13355D394F0}"/>
                </a:ext>
              </a:extLst>
            </p:cNvPr>
            <p:cNvSpPr txBox="1"/>
            <p:nvPr/>
          </p:nvSpPr>
          <p:spPr>
            <a:xfrm>
              <a:off x="5871940" y="3261423"/>
              <a:ext cx="682756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Create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959B177F-87B2-4355-A6B2-ABAC2A24E3D2}"/>
                </a:ext>
              </a:extLst>
            </p:cNvPr>
            <p:cNvSpPr txBox="1"/>
            <p:nvPr/>
          </p:nvSpPr>
          <p:spPr>
            <a:xfrm>
              <a:off x="2289958" y="3253598"/>
              <a:ext cx="864940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Snapshot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FE38C52-329B-442D-8068-FE4FF3A652D7}"/>
              </a:ext>
            </a:extLst>
          </p:cNvPr>
          <p:cNvGrpSpPr/>
          <p:nvPr/>
        </p:nvGrpSpPr>
        <p:grpSpPr>
          <a:xfrm>
            <a:off x="1595628" y="4140115"/>
            <a:ext cx="3308047" cy="834447"/>
            <a:chOff x="1595628" y="4140115"/>
            <a:chExt cx="3308047" cy="83444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A7E356A2-2D7A-45B1-B8BB-5B3BE1148C61}"/>
                </a:ext>
              </a:extLst>
            </p:cNvPr>
            <p:cNvGrpSpPr/>
            <p:nvPr/>
          </p:nvGrpSpPr>
          <p:grpSpPr>
            <a:xfrm>
              <a:off x="1595628" y="4140115"/>
              <a:ext cx="2331356" cy="650401"/>
              <a:chOff x="3363558" y="4118663"/>
              <a:chExt cx="2331356" cy="65040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xmlns="" id="{BD541F7D-6934-442D-B8C0-245414FEB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3558" y="4118664"/>
                <a:ext cx="534904" cy="650400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xmlns="" id="{6DE8CE7F-4CCB-4178-B4C1-137AAAAFC654}"/>
                  </a:ext>
                </a:extLst>
              </p:cNvPr>
              <p:cNvGrpSpPr/>
              <p:nvPr/>
            </p:nvGrpSpPr>
            <p:grpSpPr>
              <a:xfrm>
                <a:off x="3898462" y="4118663"/>
                <a:ext cx="1796452" cy="650400"/>
                <a:chOff x="5408596" y="4234454"/>
                <a:chExt cx="2692300" cy="979792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xmlns="" id="{6C1AD29C-D701-4577-83EB-A98A4F4702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9248" y="4234454"/>
                  <a:ext cx="801648" cy="979792"/>
                </a:xfrm>
                <a:prstGeom prst="rect">
                  <a:avLst/>
                </a:prstGeom>
              </p:spPr>
            </p:pic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xmlns="" id="{2FD3F8BF-7C5B-452C-B44E-681BE4EBD0F0}"/>
                    </a:ext>
                  </a:extLst>
                </p:cNvPr>
                <p:cNvCxnSpPr>
                  <a:endCxn id="30" idx="1"/>
                </p:cNvCxnSpPr>
                <p:nvPr/>
              </p:nvCxnSpPr>
              <p:spPr>
                <a:xfrm>
                  <a:off x="5408596" y="4714728"/>
                  <a:ext cx="1890652" cy="96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24A7DD80-1DCE-409B-97D8-65A1A8A673F7}"/>
                </a:ext>
              </a:extLst>
            </p:cNvPr>
            <p:cNvSpPr txBox="1"/>
            <p:nvPr/>
          </p:nvSpPr>
          <p:spPr>
            <a:xfrm>
              <a:off x="2289958" y="4543675"/>
              <a:ext cx="864940" cy="430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Copy &amp; Encrypt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31EEA290-A6D2-4FDE-ABA5-7A5E2E6C51AE}"/>
                </a:ext>
              </a:extLst>
            </p:cNvPr>
            <p:cNvSpPr txBox="1"/>
            <p:nvPr/>
          </p:nvSpPr>
          <p:spPr>
            <a:xfrm>
              <a:off x="4038735" y="4334510"/>
              <a:ext cx="864940" cy="2616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Encrypted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0F3D3D4-201D-42CB-8385-AE80F19321EA}"/>
              </a:ext>
            </a:extLst>
          </p:cNvPr>
          <p:cNvGrpSpPr/>
          <p:nvPr/>
        </p:nvGrpSpPr>
        <p:grpSpPr>
          <a:xfrm>
            <a:off x="7767646" y="1520487"/>
            <a:ext cx="1221480" cy="1153886"/>
            <a:chOff x="7767646" y="1607154"/>
            <a:chExt cx="1221480" cy="115388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BF021A6D-A26E-4D31-9771-E5B4C522E832}"/>
                </a:ext>
              </a:extLst>
            </p:cNvPr>
            <p:cNvGrpSpPr/>
            <p:nvPr/>
          </p:nvGrpSpPr>
          <p:grpSpPr>
            <a:xfrm>
              <a:off x="7803017" y="2021497"/>
              <a:ext cx="1186109" cy="325200"/>
              <a:chOff x="7796363" y="2169631"/>
              <a:chExt cx="1186109" cy="325200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xmlns="" id="{1480E68F-7188-4D2C-8586-B7921C8045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6363" y="2169631"/>
                <a:ext cx="267452" cy="325200"/>
              </a:xfrm>
              <a:prstGeom prst="rect">
                <a:avLst/>
              </a:prstGeom>
            </p:spPr>
          </p:pic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xmlns="" id="{F13B48E0-E2DD-40E8-A434-DAD2C056A9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9016" y="2222482"/>
                <a:ext cx="943456" cy="243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dirty="0">
                    <a:solidFill>
                      <a:prstClr val="black"/>
                    </a:solidFill>
                    <a:latin typeface="Raleway"/>
                    <a:cs typeface="Chalkboard SE Regular"/>
                  </a:rPr>
                  <a:t>Snapshot</a:t>
                </a:r>
              </a:p>
              <a:p>
                <a:pPr marL="0" indent="0">
                  <a:buFont typeface="Arial"/>
                  <a:buNone/>
                </a:pPr>
                <a:endParaRPr lang="en-US" sz="1200" dirty="0">
                  <a:solidFill>
                    <a:prstClr val="black"/>
                  </a:solidFill>
                  <a:latin typeface="Raleway"/>
                  <a:cs typeface="Chalkboard SE Regular"/>
                </a:endParaRPr>
              </a:p>
            </p:txBody>
          </p:sp>
        </p:grp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86901243-AEB3-47A3-8629-E1E73C387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646" y="1607154"/>
              <a:ext cx="315211" cy="325200"/>
            </a:xfrm>
            <a:prstGeom prst="rect">
              <a:avLst/>
            </a:prstGeom>
          </p:spPr>
        </p:pic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xmlns="" id="{371A349C-E636-48C3-A43B-362346E8DA59}"/>
                </a:ext>
              </a:extLst>
            </p:cNvPr>
            <p:cNvSpPr txBox="1">
              <a:spLocks/>
            </p:cNvSpPr>
            <p:nvPr/>
          </p:nvSpPr>
          <p:spPr>
            <a:xfrm>
              <a:off x="8036371" y="1647959"/>
              <a:ext cx="943456" cy="2435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prstClr val="black"/>
                  </a:solidFill>
                  <a:latin typeface="Raleway"/>
                  <a:cs typeface="Chalkboard SE Regular"/>
                </a:rPr>
                <a:t>Instance</a:t>
              </a:r>
            </a:p>
            <a:p>
              <a:pPr marL="0" indent="0">
                <a:buFont typeface="Arial"/>
                <a:buNone/>
              </a:pPr>
              <a:endParaRPr lang="en-US" sz="1200" dirty="0">
                <a:solidFill>
                  <a:prstClr val="black"/>
                </a:solidFill>
                <a:latin typeface="Raleway"/>
                <a:cs typeface="Chalkboard SE Regular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05071172-EA0A-46A4-B05D-60725DA53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9649" y="2435840"/>
              <a:ext cx="234187" cy="325200"/>
            </a:xfrm>
            <a:prstGeom prst="rect">
              <a:avLst/>
            </a:prstGeom>
          </p:spPr>
        </p:pic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xmlns="" id="{A5C3975A-F32B-42A5-AE4E-43C24285DA6A}"/>
                </a:ext>
              </a:extLst>
            </p:cNvPr>
            <p:cNvSpPr txBox="1">
              <a:spLocks/>
            </p:cNvSpPr>
            <p:nvPr/>
          </p:nvSpPr>
          <p:spPr>
            <a:xfrm>
              <a:off x="8045670" y="2506752"/>
              <a:ext cx="442347" cy="2435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prstClr val="black"/>
                  </a:solidFill>
                  <a:latin typeface="Raleway"/>
                  <a:cs typeface="Chalkboard SE Regular"/>
                </a:rPr>
                <a:t>EBS</a:t>
              </a:r>
            </a:p>
            <a:p>
              <a:pPr marL="0" indent="0">
                <a:buFont typeface="Arial"/>
                <a:buNone/>
              </a:pPr>
              <a:endParaRPr lang="en-US" sz="1200" dirty="0">
                <a:solidFill>
                  <a:prstClr val="black"/>
                </a:solidFill>
                <a:latin typeface="Raleway"/>
                <a:cs typeface="Chalkboard SE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584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31640E-2F57-4E89-8F25-36166FCDBE43}"/>
              </a:ext>
            </a:extLst>
          </p:cNvPr>
          <p:cNvSpPr txBox="1"/>
          <p:nvPr/>
        </p:nvSpPr>
        <p:spPr>
          <a:xfrm>
            <a:off x="176773" y="168938"/>
            <a:ext cx="219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EBS Snapshot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952C632-0F18-4ED4-AAF8-FADF69DF579B}"/>
              </a:ext>
            </a:extLst>
          </p:cNvPr>
          <p:cNvSpPr/>
          <p:nvPr/>
        </p:nvSpPr>
        <p:spPr>
          <a:xfrm>
            <a:off x="3558988" y="812353"/>
            <a:ext cx="2026024" cy="523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4FCD685-96DB-4EEF-9509-5ED44A931BF9}"/>
              </a:ext>
            </a:extLst>
          </p:cNvPr>
          <p:cNvSpPr txBox="1"/>
          <p:nvPr/>
        </p:nvSpPr>
        <p:spPr>
          <a:xfrm>
            <a:off x="2864424" y="889297"/>
            <a:ext cx="341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 sz="1800" kern="0" dirty="0">
                <a:latin typeface="Raleway"/>
              </a:rPr>
              <a:t>EBS Encryption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C112CD0-0A29-467D-A0FE-139DC07E9971}"/>
              </a:ext>
            </a:extLst>
          </p:cNvPr>
          <p:cNvGrpSpPr/>
          <p:nvPr/>
        </p:nvGrpSpPr>
        <p:grpSpPr>
          <a:xfrm>
            <a:off x="1853360" y="1674917"/>
            <a:ext cx="4618494" cy="636101"/>
            <a:chOff x="2071765" y="2020596"/>
            <a:chExt cx="7058405" cy="98908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CD9191BE-7F52-4FDF-804D-A3CC40DE1884}"/>
                </a:ext>
              </a:extLst>
            </p:cNvPr>
            <p:cNvGrpSpPr/>
            <p:nvPr/>
          </p:nvGrpSpPr>
          <p:grpSpPr>
            <a:xfrm>
              <a:off x="2071765" y="2066825"/>
              <a:ext cx="4132666" cy="924115"/>
              <a:chOff x="2071765" y="2085568"/>
              <a:chExt cx="4132666" cy="924115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xmlns="" id="{7DFDC5AF-968E-4EFE-A2B7-A111C94BED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6546" y="2085568"/>
                <a:ext cx="857885" cy="91449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AC7E2B9-B7CD-45AD-AF7A-A3A032746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1765" y="2095190"/>
                <a:ext cx="881831" cy="914493"/>
              </a:xfrm>
              <a:prstGeom prst="rect">
                <a:avLst/>
              </a:prstGeom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xmlns="" id="{E656F5CA-6DE1-48E7-9A29-0D7FF6FB9095}"/>
                  </a:ext>
                </a:extLst>
              </p:cNvPr>
              <p:cNvCxnSpPr>
                <a:stCxn id="19" idx="3"/>
                <a:endCxn id="18" idx="1"/>
              </p:cNvCxnSpPr>
              <p:nvPr/>
            </p:nvCxnSpPr>
            <p:spPr>
              <a:xfrm flipV="1">
                <a:off x="2953596" y="2542815"/>
                <a:ext cx="2392950" cy="962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9D6CB6B3-DE6E-4655-93BA-BE9044282637}"/>
                </a:ext>
              </a:extLst>
            </p:cNvPr>
            <p:cNvSpPr/>
            <p:nvPr/>
          </p:nvSpPr>
          <p:spPr>
            <a:xfrm>
              <a:off x="5464720" y="2391335"/>
              <a:ext cx="621538" cy="35601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  <a:latin typeface="Raleway"/>
                  <a:cs typeface="Chalkboard SE Regular"/>
                </a:rPr>
                <a:t>%^@!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DE05FC20-391B-4176-8B1B-F9EF65A6E9BC}"/>
                </a:ext>
              </a:extLst>
            </p:cNvPr>
            <p:cNvGrpSpPr/>
            <p:nvPr/>
          </p:nvGrpSpPr>
          <p:grpSpPr>
            <a:xfrm>
              <a:off x="6204431" y="2020596"/>
              <a:ext cx="2925739" cy="989087"/>
              <a:chOff x="2849975" y="4220873"/>
              <a:chExt cx="2925739" cy="98908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F3C2D343-A8CA-4892-B3A1-31F9BA89AD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6948" y="4220873"/>
                <a:ext cx="1168766" cy="989087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xmlns="" id="{1D8C5144-B847-4D5B-9817-ACCC3482EFCA}"/>
                  </a:ext>
                </a:extLst>
              </p:cNvPr>
              <p:cNvCxnSpPr>
                <a:endCxn id="14" idx="1"/>
              </p:cNvCxnSpPr>
              <p:nvPr/>
            </p:nvCxnSpPr>
            <p:spPr>
              <a:xfrm flipV="1">
                <a:off x="2849975" y="4715417"/>
                <a:ext cx="1756973" cy="89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8EBF025-1F42-46FC-B4E5-FF113BAF14F1}"/>
                </a:ext>
              </a:extLst>
            </p:cNvPr>
            <p:cNvSpPr/>
            <p:nvPr/>
          </p:nvSpPr>
          <p:spPr>
            <a:xfrm>
              <a:off x="8230998" y="2501003"/>
              <a:ext cx="621538" cy="35601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  <a:latin typeface="Raleway"/>
                  <a:cs typeface="Chalkboard SE Regular"/>
                </a:rPr>
                <a:t>%^@!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113AEBF-B6E3-41FA-A32B-00997119893B}"/>
                </a:ext>
              </a:extLst>
            </p:cNvPr>
            <p:cNvSpPr/>
            <p:nvPr/>
          </p:nvSpPr>
          <p:spPr>
            <a:xfrm>
              <a:off x="2198900" y="2346068"/>
              <a:ext cx="641401" cy="35601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  <a:latin typeface="Raleway"/>
                  <a:cs typeface="Chalkboard SE Regular"/>
                </a:rPr>
                <a:t>Hello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2048B255-7E9C-4558-B66E-EC25BA2ACB1D}"/>
              </a:ext>
            </a:extLst>
          </p:cNvPr>
          <p:cNvGrpSpPr/>
          <p:nvPr/>
        </p:nvGrpSpPr>
        <p:grpSpPr>
          <a:xfrm>
            <a:off x="1853360" y="2916796"/>
            <a:ext cx="6109705" cy="648945"/>
            <a:chOff x="2071765" y="3770111"/>
            <a:chExt cx="8409151" cy="10215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CBA326E7-1E3E-4133-A8D1-E78805412F97}"/>
                </a:ext>
              </a:extLst>
            </p:cNvPr>
            <p:cNvGrpSpPr/>
            <p:nvPr/>
          </p:nvGrpSpPr>
          <p:grpSpPr>
            <a:xfrm>
              <a:off x="4609870" y="3770111"/>
              <a:ext cx="4204643" cy="1021594"/>
              <a:chOff x="4609870" y="3770111"/>
              <a:chExt cx="4204643" cy="1021594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xmlns="" id="{186F9C45-0D4F-4436-BFDB-53E9DDD09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5747" y="3770111"/>
                <a:ext cx="1168766" cy="1021594"/>
              </a:xfrm>
              <a:prstGeom prst="rect">
                <a:avLst/>
              </a:prstGeom>
            </p:spPr>
          </p:pic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xmlns="" id="{7DF27DB9-4418-49B4-A322-6FB18B646D4A}"/>
                  </a:ext>
                </a:extLst>
              </p:cNvPr>
              <p:cNvCxnSpPr>
                <a:stCxn id="29" idx="3"/>
                <a:endCxn id="31" idx="1"/>
              </p:cNvCxnSpPr>
              <p:nvPr/>
            </p:nvCxnSpPr>
            <p:spPr>
              <a:xfrm>
                <a:off x="4609870" y="4280908"/>
                <a:ext cx="30358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D9E5AA4A-62D1-464C-B42A-19D5E51D4D08}"/>
                  </a:ext>
                </a:extLst>
              </p:cNvPr>
              <p:cNvSpPr/>
              <p:nvPr/>
            </p:nvSpPr>
            <p:spPr>
              <a:xfrm>
                <a:off x="7931686" y="4267720"/>
                <a:ext cx="621538" cy="356011"/>
              </a:xfrm>
              <a:prstGeom prst="rect">
                <a:avLst/>
              </a:prstGeom>
              <a:solidFill>
                <a:srgbClr val="77933C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Chalkboard SE Regular"/>
                    <a:cs typeface="Chalkboard SE Regular"/>
                  </a:rPr>
                  <a:t>%^@!</a:t>
                </a: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7D56F4F5-159C-4B50-93BC-07966168E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765" y="3770112"/>
              <a:ext cx="731888" cy="1021594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EB7E83B0-62FD-4F5B-A0D0-4A30646FC661}"/>
                </a:ext>
              </a:extLst>
            </p:cNvPr>
            <p:cNvGrpSpPr/>
            <p:nvPr/>
          </p:nvGrpSpPr>
          <p:grpSpPr>
            <a:xfrm>
              <a:off x="2803653" y="3770111"/>
              <a:ext cx="1806217" cy="1021594"/>
              <a:chOff x="2803653" y="3770111"/>
              <a:chExt cx="1806217" cy="1021594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A3EA7342-3F9A-4682-A3DA-51BFECDE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4862" y="3770111"/>
                <a:ext cx="1055008" cy="1021594"/>
              </a:xfrm>
              <a:prstGeom prst="rect">
                <a:avLst/>
              </a:prstGeom>
            </p:spPr>
          </p:pic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xmlns="" id="{D167BC5E-5183-41E5-A5BF-71037BEEDC79}"/>
                  </a:ext>
                </a:extLst>
              </p:cNvPr>
              <p:cNvCxnSpPr>
                <a:endCxn id="29" idx="1"/>
              </p:cNvCxnSpPr>
              <p:nvPr/>
            </p:nvCxnSpPr>
            <p:spPr>
              <a:xfrm>
                <a:off x="2803653" y="4280908"/>
                <a:ext cx="7512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515347BF-0733-4844-813A-79646E40FE7F}"/>
                </a:ext>
              </a:extLst>
            </p:cNvPr>
            <p:cNvGrpSpPr/>
            <p:nvPr/>
          </p:nvGrpSpPr>
          <p:grpSpPr>
            <a:xfrm>
              <a:off x="8814513" y="3770112"/>
              <a:ext cx="1666403" cy="1021594"/>
              <a:chOff x="8814513" y="3770112"/>
              <a:chExt cx="1666403" cy="1021594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xmlns="" id="{F5282315-BC6E-4926-A348-0F0B354ADA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9028" y="3770112"/>
                <a:ext cx="731888" cy="1021594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E6C3CF43-7FA8-46A1-84E1-3A3A7BDDF1E9}"/>
                  </a:ext>
                </a:extLst>
              </p:cNvPr>
              <p:cNvCxnSpPr>
                <a:stCxn id="31" idx="3"/>
                <a:endCxn id="26" idx="1"/>
              </p:cNvCxnSpPr>
              <p:nvPr/>
            </p:nvCxnSpPr>
            <p:spPr>
              <a:xfrm>
                <a:off x="8814513" y="4280908"/>
                <a:ext cx="9345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595B00DA-96CC-4F7C-BEDE-C0DD33E2B528}"/>
                  </a:ext>
                </a:extLst>
              </p:cNvPr>
              <p:cNvSpPr/>
              <p:nvPr/>
            </p:nvSpPr>
            <p:spPr>
              <a:xfrm>
                <a:off x="9805227" y="4242114"/>
                <a:ext cx="621538" cy="356011"/>
              </a:xfrm>
              <a:prstGeom prst="rect">
                <a:avLst/>
              </a:prstGeom>
              <a:solidFill>
                <a:srgbClr val="77933C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Chalkboard SE Regular"/>
                    <a:cs typeface="Chalkboard SE Regular"/>
                  </a:rPr>
                  <a:t>%^@!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3F075ED6-6042-446A-BB74-B098FA7FA332}"/>
              </a:ext>
            </a:extLst>
          </p:cNvPr>
          <p:cNvGrpSpPr/>
          <p:nvPr/>
        </p:nvGrpSpPr>
        <p:grpSpPr>
          <a:xfrm>
            <a:off x="1853360" y="4122453"/>
            <a:ext cx="3913263" cy="662803"/>
            <a:chOff x="3628530" y="5366866"/>
            <a:chExt cx="4673211" cy="97043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3B06A22-7F4F-44B4-BF7B-7ABBDDEC386F}"/>
                </a:ext>
              </a:extLst>
            </p:cNvPr>
            <p:cNvGrpSpPr/>
            <p:nvPr/>
          </p:nvGrpSpPr>
          <p:grpSpPr>
            <a:xfrm>
              <a:off x="3628530" y="5366866"/>
              <a:ext cx="2787745" cy="970439"/>
              <a:chOff x="3628530" y="5366866"/>
              <a:chExt cx="2787745" cy="970439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xmlns="" id="{90279AAB-6510-4C82-9814-6CD17D018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4444" y="5422812"/>
                <a:ext cx="881831" cy="914493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xmlns="" id="{BC62E775-BDB7-4526-A627-64D0FCAEB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8530" y="5366866"/>
                <a:ext cx="845183" cy="970439"/>
              </a:xfrm>
              <a:prstGeom prst="rect">
                <a:avLst/>
              </a:prstGeom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F877857F-5B4A-4BD1-A932-333D9A3F174C}"/>
                  </a:ext>
                </a:extLst>
              </p:cNvPr>
              <p:cNvSpPr/>
              <p:nvPr/>
            </p:nvSpPr>
            <p:spPr>
              <a:xfrm>
                <a:off x="3740253" y="5757445"/>
                <a:ext cx="621538" cy="35601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Chalkboard SE Regular"/>
                    <a:cs typeface="Chalkboard SE Regular"/>
                  </a:rPr>
                  <a:t>%^@!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xmlns="" id="{9EB285F1-4768-4555-A617-2F1B08BAB214}"/>
                  </a:ext>
                </a:extLst>
              </p:cNvPr>
              <p:cNvCxnSpPr/>
              <p:nvPr/>
            </p:nvCxnSpPr>
            <p:spPr>
              <a:xfrm>
                <a:off x="4473714" y="5888595"/>
                <a:ext cx="106073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E475CAF2-1DFE-4416-82B8-93259625BDB2}"/>
                </a:ext>
              </a:extLst>
            </p:cNvPr>
            <p:cNvGrpSpPr/>
            <p:nvPr/>
          </p:nvGrpSpPr>
          <p:grpSpPr>
            <a:xfrm>
              <a:off x="6416275" y="5366866"/>
              <a:ext cx="1885466" cy="970439"/>
              <a:chOff x="6416275" y="5366866"/>
              <a:chExt cx="1885466" cy="970439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xmlns="" id="{AB012759-D78D-4923-85A1-4670258E5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558" y="5366866"/>
                <a:ext cx="845183" cy="970439"/>
              </a:xfrm>
              <a:prstGeom prst="rect">
                <a:avLst/>
              </a:prstGeom>
            </p:spPr>
          </p:pic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xmlns="" id="{DB99E43E-D7B6-4D8C-A3DF-A3D93CE85A88}"/>
                  </a:ext>
                </a:extLst>
              </p:cNvPr>
              <p:cNvCxnSpPr/>
              <p:nvPr/>
            </p:nvCxnSpPr>
            <p:spPr>
              <a:xfrm>
                <a:off x="6416275" y="5867801"/>
                <a:ext cx="106073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2283EFD5-5782-4638-B08B-B48FCEB751D2}"/>
                </a:ext>
              </a:extLst>
            </p:cNvPr>
            <p:cNvCxnSpPr/>
            <p:nvPr/>
          </p:nvCxnSpPr>
          <p:spPr>
            <a:xfrm flipV="1">
              <a:off x="4473713" y="5648048"/>
              <a:ext cx="2982845" cy="962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xmlns="" id="{F2C818BD-456D-4338-A2FF-F692F101764B}"/>
              </a:ext>
            </a:extLst>
          </p:cNvPr>
          <p:cNvSpPr txBox="1">
            <a:spLocks/>
          </p:cNvSpPr>
          <p:nvPr/>
        </p:nvSpPr>
        <p:spPr>
          <a:xfrm>
            <a:off x="877422" y="1363693"/>
            <a:ext cx="4320871" cy="36945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en-IN" sz="1200" dirty="0">
                <a:latin typeface="Raleway"/>
                <a:cs typeface="Chalkboard SE Regular"/>
              </a:rPr>
              <a:t>Supported by all volume types, but not by all Instance types</a:t>
            </a:r>
            <a:endParaRPr lang="en-US" sz="1050" dirty="0">
              <a:latin typeface="Raleway"/>
              <a:cs typeface="Chalkboard SE Regular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xmlns="" id="{29B631AE-3608-437A-9314-7AB355BA8CE1}"/>
              </a:ext>
            </a:extLst>
          </p:cNvPr>
          <p:cNvSpPr txBox="1">
            <a:spLocks/>
          </p:cNvSpPr>
          <p:nvPr/>
        </p:nvSpPr>
        <p:spPr>
          <a:xfrm>
            <a:off x="877422" y="2548990"/>
            <a:ext cx="2175762" cy="25156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IN" sz="1200" dirty="0">
                <a:latin typeface="Raleway"/>
                <a:cs typeface="Chalkboard SE Regular"/>
              </a:rPr>
              <a:t>Unencrypted to Encrypted.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xmlns="" id="{D4CF5ABA-ACEA-441D-8DA9-BF1627E2D152}"/>
              </a:ext>
            </a:extLst>
          </p:cNvPr>
          <p:cNvSpPr txBox="1">
            <a:spLocks/>
          </p:cNvSpPr>
          <p:nvPr/>
        </p:nvSpPr>
        <p:spPr>
          <a:xfrm>
            <a:off x="877422" y="3826747"/>
            <a:ext cx="2175762" cy="25156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IN" sz="1200" dirty="0">
                <a:latin typeface="Raleway"/>
                <a:cs typeface="Chalkboard SE Regular"/>
              </a:rPr>
              <a:t>Encrypted to Unencrypted</a:t>
            </a:r>
          </a:p>
          <a:p>
            <a:pPr>
              <a:lnSpc>
                <a:spcPct val="100000"/>
              </a:lnSpc>
              <a:buBlip>
                <a:blip r:embed="rId5"/>
              </a:buBlip>
            </a:pPr>
            <a:endParaRPr lang="en-IN" sz="1200" dirty="0">
              <a:latin typeface="Raleway"/>
              <a:cs typeface="Chalkboard SE Regular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2BFBD35-F56F-46EC-887F-6F09ED6F291B}"/>
              </a:ext>
            </a:extLst>
          </p:cNvPr>
          <p:cNvSpPr txBox="1"/>
          <p:nvPr/>
        </p:nvSpPr>
        <p:spPr>
          <a:xfrm>
            <a:off x="4102298" y="3287039"/>
            <a:ext cx="1325465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Raleway"/>
                <a:cs typeface="Chalkboard SE Regular"/>
              </a:rPr>
              <a:t>Copy &amp; Encrypt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D3A6671-CFAD-4167-B443-8B8E56DB6605}"/>
              </a:ext>
            </a:extLst>
          </p:cNvPr>
          <p:cNvSpPr txBox="1"/>
          <p:nvPr/>
        </p:nvSpPr>
        <p:spPr>
          <a:xfrm>
            <a:off x="4714121" y="2037354"/>
            <a:ext cx="790714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Raleway"/>
                <a:cs typeface="Chalkboard SE Regular"/>
              </a:rPr>
              <a:t>Snapshot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B75C1656-3F0B-4550-B69D-DE036BAA91B2}"/>
              </a:ext>
            </a:extLst>
          </p:cNvPr>
          <p:cNvSpPr/>
          <p:nvPr/>
        </p:nvSpPr>
        <p:spPr>
          <a:xfrm>
            <a:off x="1878687" y="3203470"/>
            <a:ext cx="465598" cy="1694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Chalkboard SE Regular"/>
                <a:cs typeface="Chalkboard SE Regular"/>
              </a:rPr>
              <a:t>Hello</a:t>
            </a:r>
            <a:endParaRPr lang="en-US" sz="900" dirty="0">
              <a:solidFill>
                <a:schemeClr val="bg1"/>
              </a:solidFill>
              <a:latin typeface="Chalkboard SE Regular"/>
              <a:cs typeface="Chalkboard SE Regular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11E8363-CEE4-4A95-A627-9DE6CC8E4E50}"/>
              </a:ext>
            </a:extLst>
          </p:cNvPr>
          <p:cNvSpPr/>
          <p:nvPr/>
        </p:nvSpPr>
        <p:spPr>
          <a:xfrm>
            <a:off x="3071531" y="3232891"/>
            <a:ext cx="485278" cy="1694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halkboard SE Regular"/>
                <a:cs typeface="Chalkboard SE Regular"/>
              </a:rPr>
              <a:t>Hello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A51C3E02-0150-419D-8161-43ACD90F54C1}"/>
              </a:ext>
            </a:extLst>
          </p:cNvPr>
          <p:cNvSpPr/>
          <p:nvPr/>
        </p:nvSpPr>
        <p:spPr>
          <a:xfrm>
            <a:off x="5170113" y="4429833"/>
            <a:ext cx="485278" cy="1694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halkboard SE Regular"/>
                <a:cs typeface="Chalkboard SE Regular"/>
              </a:rPr>
              <a:t>Hello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01EAD00-738A-444A-8714-24212FE95B5A}"/>
              </a:ext>
            </a:extLst>
          </p:cNvPr>
          <p:cNvGrpSpPr/>
          <p:nvPr/>
        </p:nvGrpSpPr>
        <p:grpSpPr>
          <a:xfrm>
            <a:off x="7767646" y="1497405"/>
            <a:ext cx="1221480" cy="1153886"/>
            <a:chOff x="7767646" y="1607154"/>
            <a:chExt cx="1221480" cy="115388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2CAB3515-946C-47F1-8E74-826335B3809F}"/>
                </a:ext>
              </a:extLst>
            </p:cNvPr>
            <p:cNvGrpSpPr/>
            <p:nvPr/>
          </p:nvGrpSpPr>
          <p:grpSpPr>
            <a:xfrm>
              <a:off x="7803017" y="2021497"/>
              <a:ext cx="1186109" cy="325200"/>
              <a:chOff x="7796363" y="2169631"/>
              <a:chExt cx="1186109" cy="325200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xmlns="" id="{0E12A8D7-B3FC-48BD-AEEF-64E581AE8C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6363" y="2169631"/>
                <a:ext cx="267452" cy="325200"/>
              </a:xfrm>
              <a:prstGeom prst="rect">
                <a:avLst/>
              </a:prstGeom>
            </p:spPr>
          </p:pic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xmlns="" id="{F1DF68E6-27F6-4C48-8CC4-8C04A2FB44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9016" y="2222482"/>
                <a:ext cx="943456" cy="243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dirty="0">
                    <a:solidFill>
                      <a:prstClr val="black"/>
                    </a:solidFill>
                    <a:latin typeface="Raleway"/>
                    <a:cs typeface="Chalkboard SE Regular"/>
                  </a:rPr>
                  <a:t>Snapshot</a:t>
                </a:r>
              </a:p>
              <a:p>
                <a:pPr marL="0" indent="0">
                  <a:buFont typeface="Arial"/>
                  <a:buNone/>
                </a:pPr>
                <a:endParaRPr lang="en-US" sz="1200" dirty="0">
                  <a:solidFill>
                    <a:prstClr val="black"/>
                  </a:solidFill>
                  <a:latin typeface="Raleway"/>
                  <a:cs typeface="Chalkboard SE Regular"/>
                </a:endParaRPr>
              </a:p>
            </p:txBody>
          </p:sp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52C19D89-40BD-4033-81A5-54D718634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646" y="1607154"/>
              <a:ext cx="315211" cy="325200"/>
            </a:xfrm>
            <a:prstGeom prst="rect">
              <a:avLst/>
            </a:prstGeom>
          </p:spPr>
        </p:pic>
        <p:sp>
          <p:nvSpPr>
            <p:cNvPr id="57" name="Content Placeholder 2">
              <a:extLst>
                <a:ext uri="{FF2B5EF4-FFF2-40B4-BE49-F238E27FC236}">
                  <a16:creationId xmlns:a16="http://schemas.microsoft.com/office/drawing/2014/main" xmlns="" id="{C3C59367-2AD2-4740-9218-4A8E2F8FCF24}"/>
                </a:ext>
              </a:extLst>
            </p:cNvPr>
            <p:cNvSpPr txBox="1">
              <a:spLocks/>
            </p:cNvSpPr>
            <p:nvPr/>
          </p:nvSpPr>
          <p:spPr>
            <a:xfrm>
              <a:off x="8036371" y="1647959"/>
              <a:ext cx="943456" cy="2435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prstClr val="black"/>
                  </a:solidFill>
                  <a:latin typeface="Raleway"/>
                  <a:cs typeface="Chalkboard SE Regular"/>
                </a:rPr>
                <a:t>Instance</a:t>
              </a:r>
            </a:p>
            <a:p>
              <a:pPr marL="0" indent="0">
                <a:buFont typeface="Arial"/>
                <a:buNone/>
              </a:pPr>
              <a:endParaRPr lang="en-US" sz="1200" dirty="0">
                <a:solidFill>
                  <a:prstClr val="black"/>
                </a:solidFill>
                <a:latin typeface="Raleway"/>
                <a:cs typeface="Chalkboard SE Regular"/>
              </a:endParaRP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587CFF92-A45A-4D32-A2BE-4305BB9F5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9649" y="2435840"/>
              <a:ext cx="234187" cy="325200"/>
            </a:xfrm>
            <a:prstGeom prst="rect">
              <a:avLst/>
            </a:prstGeom>
          </p:spPr>
        </p:pic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xmlns="" id="{B7D7461C-1902-436E-8520-60CBFE6D4679}"/>
                </a:ext>
              </a:extLst>
            </p:cNvPr>
            <p:cNvSpPr txBox="1">
              <a:spLocks/>
            </p:cNvSpPr>
            <p:nvPr/>
          </p:nvSpPr>
          <p:spPr>
            <a:xfrm>
              <a:off x="8045670" y="2506752"/>
              <a:ext cx="442347" cy="2435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prstClr val="black"/>
                  </a:solidFill>
                  <a:latin typeface="Raleway"/>
                  <a:cs typeface="Chalkboard SE Regular"/>
                </a:rPr>
                <a:t>EBS</a:t>
              </a:r>
            </a:p>
            <a:p>
              <a:pPr marL="0" indent="0">
                <a:buFont typeface="Arial"/>
                <a:buNone/>
              </a:pPr>
              <a:endParaRPr lang="en-US" sz="1200" dirty="0">
                <a:solidFill>
                  <a:prstClr val="black"/>
                </a:solidFill>
                <a:latin typeface="Raleway"/>
                <a:cs typeface="Chalkboard SE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419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3064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Introduction to EC2</a:t>
            </a:r>
          </a:p>
        </p:txBody>
      </p:sp>
      <p:sp>
        <p:nvSpPr>
          <p:cNvPr id="69" name="Rounded Rectangle 24">
            <a:extLst>
              <a:ext uri="{FF2B5EF4-FFF2-40B4-BE49-F238E27FC236}">
                <a16:creationId xmlns:a16="http://schemas.microsoft.com/office/drawing/2014/main" xmlns="" id="{8F43223C-4E75-45A4-AD77-B4E9090B86B6}"/>
              </a:ext>
            </a:extLst>
          </p:cNvPr>
          <p:cNvSpPr/>
          <p:nvPr/>
        </p:nvSpPr>
        <p:spPr>
          <a:xfrm>
            <a:off x="276164" y="915830"/>
            <a:ext cx="3211894" cy="5012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Elastic Compute Cloud</a:t>
            </a:r>
          </a:p>
        </p:txBody>
      </p:sp>
      <p:sp>
        <p:nvSpPr>
          <p:cNvPr id="70" name="Rounded Rectangle 8">
            <a:extLst>
              <a:ext uri="{FF2B5EF4-FFF2-40B4-BE49-F238E27FC236}">
                <a16:creationId xmlns:a16="http://schemas.microsoft.com/office/drawing/2014/main" xmlns="" id="{3D423D81-01EF-48F2-A604-8F1A8AB8CE78}"/>
              </a:ext>
            </a:extLst>
          </p:cNvPr>
          <p:cNvSpPr/>
          <p:nvPr/>
        </p:nvSpPr>
        <p:spPr>
          <a:xfrm>
            <a:off x="3760813" y="886151"/>
            <a:ext cx="5036529" cy="90465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Elastic – It is the level at which a system is able to adapt to workload changes by provisioning and de-provisioning resources such that the resources meet current demand as closely as possible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A34F8EDC-7E7E-4576-819F-A873CFBCD3A3}"/>
              </a:ext>
            </a:extLst>
          </p:cNvPr>
          <p:cNvGrpSpPr/>
          <p:nvPr/>
        </p:nvGrpSpPr>
        <p:grpSpPr>
          <a:xfrm>
            <a:off x="1460904" y="2347330"/>
            <a:ext cx="6376443" cy="2453340"/>
            <a:chOff x="1609991" y="2171198"/>
            <a:chExt cx="6376443" cy="245334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8FB496F2-AE46-4AC8-B1DD-FE18EC84F406}"/>
                </a:ext>
              </a:extLst>
            </p:cNvPr>
            <p:cNvGrpSpPr/>
            <p:nvPr/>
          </p:nvGrpSpPr>
          <p:grpSpPr>
            <a:xfrm>
              <a:off x="1956135" y="2171198"/>
              <a:ext cx="5231730" cy="2453340"/>
              <a:chOff x="1876644" y="2158323"/>
              <a:chExt cx="5231730" cy="245334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xmlns="" id="{6BD8DD4E-99BE-4283-A2F7-D2EB4CB86A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3470" y="2924407"/>
                <a:ext cx="857060" cy="90465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xmlns="" id="{A7E6FCE6-3C36-4BF2-8B8B-6A53765613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6644" y="2924407"/>
                <a:ext cx="918480" cy="91848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C9E5023F-2B00-4B33-B8A7-6C32C0C46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2755" y="3896047"/>
                <a:ext cx="715618" cy="71561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xmlns="" id="{3C8FEA2B-9683-4857-A882-044C78DEC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2757" y="3025839"/>
                <a:ext cx="715617" cy="715617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xmlns="" id="{0022C34E-B08F-41CB-9BAF-0EFD6F039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92757" y="2158323"/>
                <a:ext cx="715616" cy="715616"/>
              </a:xfrm>
              <a:prstGeom prst="rect">
                <a:avLst/>
              </a:prstGeom>
            </p:spPr>
          </p:pic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xmlns="" id="{FE263893-C383-4BD3-8AEB-C80213002D96}"/>
                  </a:ext>
                </a:extLst>
              </p:cNvPr>
              <p:cNvCxnSpPr>
                <a:stCxn id="16" idx="1"/>
                <a:endCxn id="8" idx="3"/>
              </p:cNvCxnSpPr>
              <p:nvPr/>
            </p:nvCxnSpPr>
            <p:spPr>
              <a:xfrm flipH="1" flipV="1">
                <a:off x="5000530" y="3376732"/>
                <a:ext cx="1392227" cy="6916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xmlns="" id="{F65BC8F4-0D93-4D1D-9398-D9AAE1881835}"/>
                  </a:ext>
                </a:extLst>
              </p:cNvPr>
              <p:cNvCxnSpPr>
                <a:stCxn id="8" idx="1"/>
                <a:endCxn id="6" idx="3"/>
              </p:cNvCxnSpPr>
              <p:nvPr/>
            </p:nvCxnSpPr>
            <p:spPr>
              <a:xfrm flipH="1">
                <a:off x="2795124" y="3376732"/>
                <a:ext cx="1348346" cy="6915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60F904D3-2F30-4FE7-9E69-C321B99FA527}"/>
                </a:ext>
              </a:extLst>
            </p:cNvPr>
            <p:cNvSpPr txBox="1"/>
            <p:nvPr/>
          </p:nvSpPr>
          <p:spPr>
            <a:xfrm>
              <a:off x="4322927" y="3904290"/>
              <a:ext cx="657128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EC2</a:t>
              </a:r>
              <a:endParaRPr lang="en-IN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206C68EF-BCAA-4515-B9CF-A7332AB9A3BA}"/>
                </a:ext>
              </a:extLst>
            </p:cNvPr>
            <p:cNvSpPr txBox="1"/>
            <p:nvPr/>
          </p:nvSpPr>
          <p:spPr>
            <a:xfrm>
              <a:off x="1609991" y="3911984"/>
              <a:ext cx="1549481" cy="253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Servers and Databases</a:t>
              </a:r>
              <a:endParaRPr lang="en-IN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A28FD525-170E-4933-80B1-5A22CFD6882D}"/>
                </a:ext>
              </a:extLst>
            </p:cNvPr>
            <p:cNvSpPr txBox="1"/>
            <p:nvPr/>
          </p:nvSpPr>
          <p:spPr>
            <a:xfrm>
              <a:off x="7329306" y="3281966"/>
              <a:ext cx="657128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Users</a:t>
              </a:r>
              <a:endParaRPr lang="en-IN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F7899B8-BD9E-44AC-9A07-B13C2F537442}"/>
              </a:ext>
            </a:extLst>
          </p:cNvPr>
          <p:cNvSpPr txBox="1"/>
          <p:nvPr/>
        </p:nvSpPr>
        <p:spPr>
          <a:xfrm>
            <a:off x="3504621" y="1935350"/>
            <a:ext cx="213475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Meaning of Elasticity</a:t>
            </a:r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77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382498" cy="576956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dirty="0"/>
              <a:t>Demo 3: EBS Demo</a:t>
            </a:r>
          </a:p>
        </p:txBody>
      </p:sp>
    </p:spTree>
    <p:extLst>
      <p:ext uri="{BB962C8B-B14F-4D97-AF65-F5344CB8AC3E}">
        <p14:creationId xmlns:p14="http://schemas.microsoft.com/office/powerpoint/2010/main" val="3527632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C39A85-9B8E-4ADF-B6F4-9C188F083F99}"/>
              </a:ext>
            </a:extLst>
          </p:cNvPr>
          <p:cNvSpPr txBox="1"/>
          <p:nvPr/>
        </p:nvSpPr>
        <p:spPr>
          <a:xfrm>
            <a:off x="176773" y="168938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Demo 3: EBS Demo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9E0AF4CD-881B-4B29-A6B6-64CF5DE304DC}"/>
              </a:ext>
            </a:extLst>
          </p:cNvPr>
          <p:cNvSpPr/>
          <p:nvPr/>
        </p:nvSpPr>
        <p:spPr>
          <a:xfrm>
            <a:off x="908161" y="848358"/>
            <a:ext cx="2636408" cy="4311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28C7CA35-588E-4026-8C6D-CD4F8E77D152}"/>
              </a:ext>
            </a:extLst>
          </p:cNvPr>
          <p:cNvSpPr txBox="1">
            <a:spLocks/>
          </p:cNvSpPr>
          <p:nvPr/>
        </p:nvSpPr>
        <p:spPr>
          <a:xfrm>
            <a:off x="976937" y="894526"/>
            <a:ext cx="2498856" cy="355118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Creating an EBS volume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6A722C50-F3F8-4C38-9F20-E176F301CF0C}"/>
              </a:ext>
            </a:extLst>
          </p:cNvPr>
          <p:cNvSpPr/>
          <p:nvPr/>
        </p:nvSpPr>
        <p:spPr>
          <a:xfrm>
            <a:off x="5003543" y="1629045"/>
            <a:ext cx="3776870" cy="117281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>
              <a:solidFill>
                <a:schemeClr val="tx1"/>
              </a:solidFill>
              <a:latin typeface="Raleway"/>
            </a:endParaRPr>
          </a:p>
          <a:p>
            <a:pPr marR="0" lvl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Reconnect your ubuntu Instance and follow this commands below, one by one to mount the created EBS volume to it</a:t>
            </a:r>
          </a:p>
          <a:p>
            <a:pPr marR="0" lvl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>
              <a:solidFill>
                <a:schemeClr val="tx1"/>
              </a:solidFill>
              <a:latin typeface="Raleway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10F4A61F-B06D-41BE-81FC-95B319095AD5}"/>
              </a:ext>
            </a:extLst>
          </p:cNvPr>
          <p:cNvSpPr/>
          <p:nvPr/>
        </p:nvSpPr>
        <p:spPr>
          <a:xfrm>
            <a:off x="5364205" y="843811"/>
            <a:ext cx="2636408" cy="4311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7685EA87-651E-4689-8491-9EDD7587D255}"/>
              </a:ext>
            </a:extLst>
          </p:cNvPr>
          <p:cNvSpPr txBox="1">
            <a:spLocks/>
          </p:cNvSpPr>
          <p:nvPr/>
        </p:nvSpPr>
        <p:spPr>
          <a:xfrm>
            <a:off x="5432981" y="848360"/>
            <a:ext cx="2498856" cy="355118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Mounting the EBS volume onto the instance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BF7CFD49-F2BA-4237-89A5-F0B51E3B71A2}"/>
              </a:ext>
            </a:extLst>
          </p:cNvPr>
          <p:cNvSpPr/>
          <p:nvPr/>
        </p:nvSpPr>
        <p:spPr>
          <a:xfrm>
            <a:off x="407505" y="1435658"/>
            <a:ext cx="3776870" cy="34249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Choose EBS under Volumes from the EC2 dashboard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Click on create volume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Reduce the size to 8 GB, and choose the availability zone same as the zone of the created Ubuntu EC2 Instance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Create the volume and click on         “Actions” </a:t>
            </a:r>
            <a:r>
              <a:rPr lang="en-US" sz="1200" dirty="0">
                <a:solidFill>
                  <a:schemeClr val="tx1"/>
                </a:solidFill>
                <a:latin typeface="Raleway"/>
                <a:sym typeface="Wingdings" panose="05000000000000000000" pitchFamily="2" charset="2"/>
              </a:rPr>
              <a:t> Attach Volume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  <a:sym typeface="Wingdings" panose="05000000000000000000" pitchFamily="2" charset="2"/>
              </a:rPr>
              <a:t>Click on the instance field and choose the available instance then proceed to create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A volume is created and is ready to be mounted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462E1AA9-4008-49B4-9DBC-419D0AA507C4}"/>
              </a:ext>
            </a:extLst>
          </p:cNvPr>
          <p:cNvGrpSpPr/>
          <p:nvPr/>
        </p:nvGrpSpPr>
        <p:grpSpPr>
          <a:xfrm>
            <a:off x="4810539" y="3051313"/>
            <a:ext cx="4164495" cy="893158"/>
            <a:chOff x="2687301" y="1404612"/>
            <a:chExt cx="4475245" cy="62445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69B4186C-F34C-4561-909B-5D34AEAA59FC}"/>
                </a:ext>
              </a:extLst>
            </p:cNvPr>
            <p:cNvSpPr/>
            <p:nvPr/>
          </p:nvSpPr>
          <p:spPr>
            <a:xfrm>
              <a:off x="2687301" y="1404612"/>
              <a:ext cx="1040754" cy="62445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800" kern="1200" dirty="0" err="1">
                  <a:latin typeface="Raleway"/>
                  <a:cs typeface="Chalkboard SE Regular"/>
                </a:rPr>
                <a:t>lsblk</a:t>
              </a:r>
              <a:r>
                <a:rPr lang="en-US" sz="800" kern="1200" dirty="0">
                  <a:latin typeface="Raleway"/>
                  <a:cs typeface="Chalkboard SE Regular"/>
                </a:rPr>
                <a:t> (to get device name)</a:t>
              </a:r>
              <a:endParaRPr lang="en-IN" sz="800" kern="12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9431E5BE-8E6C-449D-873F-6ED46193115C}"/>
                </a:ext>
              </a:extLst>
            </p:cNvPr>
            <p:cNvSpPr/>
            <p:nvPr/>
          </p:nvSpPr>
          <p:spPr>
            <a:xfrm>
              <a:off x="3832131" y="1404612"/>
              <a:ext cx="1040754" cy="624452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 err="1">
                  <a:latin typeface="Raleway"/>
                  <a:cs typeface="Chalkboard SE Regular"/>
                </a:rPr>
                <a:t>sudo</a:t>
              </a:r>
              <a:r>
                <a:rPr lang="en-US" sz="800" kern="1200" dirty="0">
                  <a:latin typeface="Raleway"/>
                  <a:cs typeface="Chalkboard SE Regular"/>
                </a:rPr>
                <a:t> </a:t>
              </a:r>
              <a:r>
                <a:rPr lang="en-US" sz="800" kern="1200" dirty="0" err="1">
                  <a:latin typeface="Raleway"/>
                  <a:cs typeface="Chalkboard SE Regular"/>
                </a:rPr>
                <a:t>mkfs</a:t>
              </a:r>
              <a:r>
                <a:rPr lang="en-US" sz="800" kern="1200" dirty="0">
                  <a:latin typeface="Raleway"/>
                  <a:cs typeface="Chalkboard SE Regular"/>
                </a:rPr>
                <a:t> -t ext4 &lt;device-name&gt;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E335DA39-AD6E-4633-9BA3-ACFC302DD664}"/>
                </a:ext>
              </a:extLst>
            </p:cNvPr>
            <p:cNvSpPr/>
            <p:nvPr/>
          </p:nvSpPr>
          <p:spPr>
            <a:xfrm>
              <a:off x="4976962" y="1404612"/>
              <a:ext cx="1040754" cy="624452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 err="1">
                  <a:latin typeface="Raleway"/>
                  <a:cs typeface="Chalkboard SE Regular"/>
                </a:rPr>
                <a:t>sudo</a:t>
              </a:r>
              <a:r>
                <a:rPr lang="en-US" sz="800" kern="1200" dirty="0">
                  <a:latin typeface="Raleway"/>
                  <a:cs typeface="Chalkboard SE Regular"/>
                </a:rPr>
                <a:t> mount &lt;device-name&gt; &lt;file-system-name&gt; 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848731A3-4010-4FF4-9D8B-34A4063AFCA1}"/>
                </a:ext>
              </a:extLst>
            </p:cNvPr>
            <p:cNvSpPr/>
            <p:nvPr/>
          </p:nvSpPr>
          <p:spPr>
            <a:xfrm>
              <a:off x="6121792" y="1404612"/>
              <a:ext cx="1040754" cy="624452"/>
            </a:xfrm>
            <a:prstGeom prst="ellipse">
              <a:avLst/>
            </a:prstGeom>
            <a:solidFill>
              <a:srgbClr val="C0504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 err="1">
                  <a:latin typeface="Raleway"/>
                  <a:cs typeface="Chalkboard SE Regular"/>
                </a:rPr>
                <a:t>sudo</a:t>
              </a:r>
              <a:r>
                <a:rPr lang="en-US" sz="800" kern="1200" dirty="0">
                  <a:latin typeface="Raleway"/>
                  <a:cs typeface="Chalkboard SE Regular"/>
                </a:rPr>
                <a:t> file –s &lt;device-name&gt; (to get file system type)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249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561792" cy="576956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dirty="0"/>
              <a:t>Introduction to EFS</a:t>
            </a:r>
          </a:p>
        </p:txBody>
      </p:sp>
    </p:spTree>
    <p:extLst>
      <p:ext uri="{BB962C8B-B14F-4D97-AF65-F5344CB8AC3E}">
        <p14:creationId xmlns:p14="http://schemas.microsoft.com/office/powerpoint/2010/main" val="709499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70837E0-EFC9-4FC7-8336-5347211E6300}"/>
              </a:ext>
            </a:extLst>
          </p:cNvPr>
          <p:cNvSpPr txBox="1"/>
          <p:nvPr/>
        </p:nvSpPr>
        <p:spPr>
          <a:xfrm>
            <a:off x="176773" y="168938"/>
            <a:ext cx="302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Introduction to EFS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B6F8BBA-BAB7-47E3-81D5-D2675DDB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624" y="2822477"/>
            <a:ext cx="1714500" cy="1238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D01B9059-E9B3-48A0-918D-2FC385B7C2B3}"/>
              </a:ext>
            </a:extLst>
          </p:cNvPr>
          <p:cNvSpPr/>
          <p:nvPr/>
        </p:nvSpPr>
        <p:spPr>
          <a:xfrm>
            <a:off x="3253796" y="1108653"/>
            <a:ext cx="2636408" cy="4311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Amazon Elastic File System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xmlns="" id="{C3CE1F8B-14B7-4F7A-908E-453F1A483832}"/>
              </a:ext>
            </a:extLst>
          </p:cNvPr>
          <p:cNvSpPr/>
          <p:nvPr/>
        </p:nvSpPr>
        <p:spPr>
          <a:xfrm>
            <a:off x="1829096" y="1823496"/>
            <a:ext cx="5485807" cy="6177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1200" b="1" dirty="0">
                <a:solidFill>
                  <a:schemeClr val="bg1"/>
                </a:solidFill>
              </a:rPr>
              <a:t>Amazon EFS</a:t>
            </a:r>
            <a:r>
              <a:rPr lang="en-IN" sz="1200" dirty="0">
                <a:solidFill>
                  <a:schemeClr val="bg1"/>
                </a:solidFill>
              </a:rPr>
              <a:t> (</a:t>
            </a:r>
            <a:r>
              <a:rPr lang="en-IN" sz="1200" b="1" dirty="0">
                <a:solidFill>
                  <a:schemeClr val="bg1"/>
                </a:solidFill>
              </a:rPr>
              <a:t>Elastic File System</a:t>
            </a:r>
            <a:r>
              <a:rPr lang="en-IN" sz="1200" dirty="0">
                <a:solidFill>
                  <a:schemeClr val="bg1"/>
                </a:solidFill>
              </a:rPr>
              <a:t>) is a cloud-based file storage service for applications and workloads that run in the </a:t>
            </a:r>
            <a:r>
              <a:rPr lang="en-IN" sz="1200" b="1" dirty="0">
                <a:solidFill>
                  <a:schemeClr val="bg1"/>
                </a:solidFill>
              </a:rPr>
              <a:t>Amazon Web Services</a:t>
            </a:r>
            <a:r>
              <a:rPr lang="en-IN" sz="1200" dirty="0">
                <a:solidFill>
                  <a:schemeClr val="bg1"/>
                </a:solidFill>
              </a:rPr>
              <a:t> (</a:t>
            </a:r>
            <a:r>
              <a:rPr lang="en-IN" sz="1200" b="1" dirty="0">
                <a:solidFill>
                  <a:schemeClr val="bg1"/>
                </a:solidFill>
              </a:rPr>
              <a:t>AWS</a:t>
            </a:r>
            <a:r>
              <a:rPr lang="en-IN" sz="1200" dirty="0">
                <a:solidFill>
                  <a:schemeClr val="bg1"/>
                </a:solidFill>
              </a:rPr>
              <a:t>) public cloud.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/>
              <a:cs typeface="Chalkboard SE Regular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998408E4-937E-4DAA-B6F4-F1A34913BE72}"/>
              </a:ext>
            </a:extLst>
          </p:cNvPr>
          <p:cNvGrpSpPr/>
          <p:nvPr/>
        </p:nvGrpSpPr>
        <p:grpSpPr>
          <a:xfrm>
            <a:off x="592913" y="3036468"/>
            <a:ext cx="5321766" cy="969503"/>
            <a:chOff x="704009" y="3312321"/>
            <a:chExt cx="5321766" cy="96950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819D46E7-AEA7-40C5-8BE0-8502A7B2C04A}"/>
                </a:ext>
              </a:extLst>
            </p:cNvPr>
            <p:cNvGrpSpPr/>
            <p:nvPr/>
          </p:nvGrpSpPr>
          <p:grpSpPr>
            <a:xfrm>
              <a:off x="704009" y="3581068"/>
              <a:ext cx="5321766" cy="700756"/>
              <a:chOff x="1803162" y="1712390"/>
              <a:chExt cx="5321766" cy="70075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55794EC5-CDB4-4753-A244-10938757635D}"/>
                  </a:ext>
                </a:extLst>
              </p:cNvPr>
              <p:cNvSpPr/>
              <p:nvPr/>
            </p:nvSpPr>
            <p:spPr>
              <a:xfrm>
                <a:off x="2411107" y="1848777"/>
                <a:ext cx="4713821" cy="4345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aleway"/>
                    <a:ea typeface="+mn-ea"/>
                    <a:cs typeface="+mn-cs"/>
                  </a:rPr>
                  <a:t>If your application is running on Amazon EC2 and needs a file system or any use case where a file system is needed.</a:t>
                </a: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xmlns="" id="{D992CAFB-1374-4B94-996A-A964272AE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162" y="1712390"/>
                <a:ext cx="700756" cy="700756"/>
              </a:xfrm>
              <a:prstGeom prst="rect">
                <a:avLst/>
              </a:prstGeom>
            </p:spPr>
          </p:pic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xmlns="" id="{0B9845CD-6B79-463C-8E39-AB166220DCA5}"/>
                </a:ext>
              </a:extLst>
            </p:cNvPr>
            <p:cNvSpPr/>
            <p:nvPr/>
          </p:nvSpPr>
          <p:spPr>
            <a:xfrm>
              <a:off x="2142842" y="3312321"/>
              <a:ext cx="2636408" cy="4311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Why do we need EFS?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405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70837E0-EFC9-4FC7-8336-5347211E6300}"/>
              </a:ext>
            </a:extLst>
          </p:cNvPr>
          <p:cNvSpPr txBox="1"/>
          <p:nvPr/>
        </p:nvSpPr>
        <p:spPr>
          <a:xfrm>
            <a:off x="176773" y="168938"/>
            <a:ext cx="1995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EFS Benefits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9021D64D-E2BA-42A0-B8C4-B34C9E6BB5E9}"/>
              </a:ext>
            </a:extLst>
          </p:cNvPr>
          <p:cNvSpPr/>
          <p:nvPr/>
        </p:nvSpPr>
        <p:spPr>
          <a:xfrm>
            <a:off x="4375750" y="1107678"/>
            <a:ext cx="2024581" cy="1737785"/>
          </a:xfrm>
          <a:custGeom>
            <a:avLst/>
            <a:gdLst>
              <a:gd name="connsiteX0" fmla="*/ 371371 w 2621725"/>
              <a:gd name="connsiteY0" fmla="*/ 0 h 2250338"/>
              <a:gd name="connsiteX1" fmla="*/ 2621725 w 2621725"/>
              <a:gd name="connsiteY1" fmla="*/ 2250338 h 2250338"/>
              <a:gd name="connsiteX2" fmla="*/ 1887821 w 2621725"/>
              <a:gd name="connsiteY2" fmla="*/ 2250338 h 2250338"/>
              <a:gd name="connsiteX3" fmla="*/ 1859730 w 2621725"/>
              <a:gd name="connsiteY3" fmla="*/ 2233877 h 2250338"/>
              <a:gd name="connsiteX4" fmla="*/ 1860581 w 2621725"/>
              <a:gd name="connsiteY4" fmla="*/ 2201268 h 2250338"/>
              <a:gd name="connsiteX5" fmla="*/ 1901563 w 2621725"/>
              <a:gd name="connsiteY5" fmla="*/ 2014574 h 2250338"/>
              <a:gd name="connsiteX6" fmla="*/ 1816438 w 2621725"/>
              <a:gd name="connsiteY6" fmla="*/ 1905599 h 2250338"/>
              <a:gd name="connsiteX7" fmla="*/ 1659928 w 2621725"/>
              <a:gd name="connsiteY7" fmla="*/ 1886429 h 2250338"/>
              <a:gd name="connsiteX8" fmla="*/ 1536131 w 2621725"/>
              <a:gd name="connsiteY8" fmla="*/ 1983111 h 2250338"/>
              <a:gd name="connsiteX9" fmla="*/ 1564466 w 2621725"/>
              <a:gd name="connsiteY9" fmla="*/ 2202102 h 2250338"/>
              <a:gd name="connsiteX10" fmla="*/ 1564466 w 2621725"/>
              <a:gd name="connsiteY10" fmla="*/ 2234190 h 2250338"/>
              <a:gd name="connsiteX11" fmla="*/ 1536739 w 2621725"/>
              <a:gd name="connsiteY11" fmla="*/ 2250026 h 2250338"/>
              <a:gd name="connsiteX12" fmla="*/ 872255 w 2621725"/>
              <a:gd name="connsiteY12" fmla="*/ 2250026 h 2250338"/>
              <a:gd name="connsiteX13" fmla="*/ 864325 w 2621725"/>
              <a:gd name="connsiteY13" fmla="*/ 2171352 h 2250338"/>
              <a:gd name="connsiteX14" fmla="*/ 442750 w 2621725"/>
              <a:gd name="connsiteY14" fmla="*/ 1749778 h 2250338"/>
              <a:gd name="connsiteX15" fmla="*/ 371736 w 2621725"/>
              <a:gd name="connsiteY15" fmla="*/ 1742619 h 2250338"/>
              <a:gd name="connsiteX16" fmla="*/ 371736 w 2621725"/>
              <a:gd name="connsiteY16" fmla="*/ 1085059 h 2250338"/>
              <a:gd name="connsiteX17" fmla="*/ 325403 w 2621725"/>
              <a:gd name="connsiteY17" fmla="*/ 1004526 h 2250338"/>
              <a:gd name="connsiteX18" fmla="*/ 232373 w 2621725"/>
              <a:gd name="connsiteY18" fmla="*/ 1004213 h 2250338"/>
              <a:gd name="connsiteX19" fmla="*/ 72459 w 2621725"/>
              <a:gd name="connsiteY19" fmla="*/ 1031926 h 2250338"/>
              <a:gd name="connsiteX20" fmla="*/ 5331 w 2621725"/>
              <a:gd name="connsiteY20" fmla="*/ 945350 h 2250338"/>
              <a:gd name="connsiteX21" fmla="*/ 18465 w 2621725"/>
              <a:gd name="connsiteY21" fmla="*/ 836167 h 2250338"/>
              <a:gd name="connsiteX22" fmla="*/ 89605 w 2621725"/>
              <a:gd name="connsiteY22" fmla="*/ 779388 h 2250338"/>
              <a:gd name="connsiteX23" fmla="*/ 229211 w 2621725"/>
              <a:gd name="connsiteY23" fmla="*/ 812622 h 2250338"/>
              <a:gd name="connsiteX24" fmla="*/ 323822 w 2621725"/>
              <a:gd name="connsiteY24" fmla="*/ 815123 h 2250338"/>
              <a:gd name="connsiteX25" fmla="*/ 371371 w 2621725"/>
              <a:gd name="connsiteY25" fmla="*/ 733965 h 225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621725" h="2250338">
                <a:moveTo>
                  <a:pt x="371371" y="0"/>
                </a:moveTo>
                <a:cubicBezTo>
                  <a:pt x="1607150" y="16148"/>
                  <a:pt x="2605551" y="1014632"/>
                  <a:pt x="2621725" y="2250338"/>
                </a:cubicBezTo>
                <a:lnTo>
                  <a:pt x="1887821" y="2250338"/>
                </a:lnTo>
                <a:cubicBezTo>
                  <a:pt x="1870675" y="2250338"/>
                  <a:pt x="1862527" y="2238774"/>
                  <a:pt x="1859730" y="2233877"/>
                </a:cubicBezTo>
                <a:cubicBezTo>
                  <a:pt x="1856933" y="2228981"/>
                  <a:pt x="1851461" y="2215854"/>
                  <a:pt x="1860581" y="2201268"/>
                </a:cubicBezTo>
                <a:cubicBezTo>
                  <a:pt x="1900590" y="2136884"/>
                  <a:pt x="1915183" y="2070624"/>
                  <a:pt x="1901563" y="2014574"/>
                </a:cubicBezTo>
                <a:cubicBezTo>
                  <a:pt x="1890497" y="1969671"/>
                  <a:pt x="1860946" y="1931853"/>
                  <a:pt x="1816438" y="1905599"/>
                </a:cubicBezTo>
                <a:cubicBezTo>
                  <a:pt x="1770348" y="1878512"/>
                  <a:pt x="1713314" y="1871427"/>
                  <a:pt x="1659928" y="1886429"/>
                </a:cubicBezTo>
                <a:cubicBezTo>
                  <a:pt x="1606542" y="1901015"/>
                  <a:pt x="1561426" y="1936437"/>
                  <a:pt x="1536131" y="1983111"/>
                </a:cubicBezTo>
                <a:cubicBezTo>
                  <a:pt x="1488826" y="2069790"/>
                  <a:pt x="1532362" y="2146364"/>
                  <a:pt x="1564466" y="2202102"/>
                </a:cubicBezTo>
                <a:cubicBezTo>
                  <a:pt x="1572979" y="2216479"/>
                  <a:pt x="1567141" y="2229293"/>
                  <a:pt x="1564466" y="2234190"/>
                </a:cubicBezTo>
                <a:cubicBezTo>
                  <a:pt x="1561669" y="2238774"/>
                  <a:pt x="1553521" y="2250026"/>
                  <a:pt x="1536739" y="2250026"/>
                </a:cubicBezTo>
                <a:lnTo>
                  <a:pt x="872255" y="2250026"/>
                </a:lnTo>
                <a:lnTo>
                  <a:pt x="864325" y="2171352"/>
                </a:lnTo>
                <a:cubicBezTo>
                  <a:pt x="821024" y="1959746"/>
                  <a:pt x="654356" y="1793079"/>
                  <a:pt x="442750" y="1749778"/>
                </a:cubicBezTo>
                <a:lnTo>
                  <a:pt x="371736" y="1742619"/>
                </a:lnTo>
                <a:lnTo>
                  <a:pt x="371736" y="1085059"/>
                </a:lnTo>
                <a:cubicBezTo>
                  <a:pt x="371736" y="1051512"/>
                  <a:pt x="354346" y="1021299"/>
                  <a:pt x="325403" y="1004526"/>
                </a:cubicBezTo>
                <a:cubicBezTo>
                  <a:pt x="296339" y="987753"/>
                  <a:pt x="261559" y="987440"/>
                  <a:pt x="232373" y="1004213"/>
                </a:cubicBezTo>
                <a:cubicBezTo>
                  <a:pt x="171934" y="1038385"/>
                  <a:pt x="125236" y="1060680"/>
                  <a:pt x="72459" y="1031926"/>
                </a:cubicBezTo>
                <a:cubicBezTo>
                  <a:pt x="40111" y="1014632"/>
                  <a:pt x="15789" y="982856"/>
                  <a:pt x="5331" y="945350"/>
                </a:cubicBezTo>
                <a:cubicBezTo>
                  <a:pt x="-5006" y="907845"/>
                  <a:pt x="-142" y="867839"/>
                  <a:pt x="18465" y="836167"/>
                </a:cubicBezTo>
                <a:cubicBezTo>
                  <a:pt x="36463" y="805642"/>
                  <a:pt x="60298" y="786368"/>
                  <a:pt x="89605" y="779388"/>
                </a:cubicBezTo>
                <a:cubicBezTo>
                  <a:pt x="128885" y="769595"/>
                  <a:pt x="179838" y="781784"/>
                  <a:pt x="229211" y="812622"/>
                </a:cubicBezTo>
                <a:cubicBezTo>
                  <a:pt x="258519" y="830958"/>
                  <a:pt x="293663" y="831896"/>
                  <a:pt x="323822" y="815123"/>
                </a:cubicBezTo>
                <a:cubicBezTo>
                  <a:pt x="353738" y="798349"/>
                  <a:pt x="371736" y="767824"/>
                  <a:pt x="371371" y="733965"/>
                </a:cubicBezTo>
                <a:close/>
              </a:path>
            </a:pathLst>
          </a:custGeom>
          <a:solidFill>
            <a:srgbClr val="A2B969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22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B325C8CE-027D-4CFA-AEDB-3DDCF0C7B6FD}"/>
              </a:ext>
            </a:extLst>
          </p:cNvPr>
          <p:cNvSpPr/>
          <p:nvPr/>
        </p:nvSpPr>
        <p:spPr>
          <a:xfrm>
            <a:off x="2872231" y="1107678"/>
            <a:ext cx="1737785" cy="2024817"/>
          </a:xfrm>
          <a:custGeom>
            <a:avLst/>
            <a:gdLst>
              <a:gd name="connsiteX0" fmla="*/ 2250338 w 2250338"/>
              <a:gd name="connsiteY0" fmla="*/ 0 h 2622029"/>
              <a:gd name="connsiteX1" fmla="*/ 2250338 w 2250338"/>
              <a:gd name="connsiteY1" fmla="*/ 734232 h 2622029"/>
              <a:gd name="connsiteX2" fmla="*/ 2233877 w 2250338"/>
              <a:gd name="connsiteY2" fmla="*/ 762327 h 2622029"/>
              <a:gd name="connsiteX3" fmla="*/ 2201268 w 2250338"/>
              <a:gd name="connsiteY3" fmla="*/ 761354 h 2622029"/>
              <a:gd name="connsiteX4" fmla="*/ 2014574 w 2250338"/>
              <a:gd name="connsiteY4" fmla="*/ 720489 h 2622029"/>
              <a:gd name="connsiteX5" fmla="*/ 1905599 w 2250338"/>
              <a:gd name="connsiteY5" fmla="*/ 805624 h 2622029"/>
              <a:gd name="connsiteX6" fmla="*/ 1886429 w 2250338"/>
              <a:gd name="connsiteY6" fmla="*/ 962152 h 2622029"/>
              <a:gd name="connsiteX7" fmla="*/ 1983111 w 2250338"/>
              <a:gd name="connsiteY7" fmla="*/ 1085963 h 2622029"/>
              <a:gd name="connsiteX8" fmla="*/ 2202102 w 2250338"/>
              <a:gd name="connsiteY8" fmla="*/ 1057625 h 2622029"/>
              <a:gd name="connsiteX9" fmla="*/ 2234190 w 2250338"/>
              <a:gd name="connsiteY9" fmla="*/ 1057625 h 2622029"/>
              <a:gd name="connsiteX10" fmla="*/ 2250026 w 2250338"/>
              <a:gd name="connsiteY10" fmla="*/ 1085355 h 2622029"/>
              <a:gd name="connsiteX11" fmla="*/ 2250026 w 2250338"/>
              <a:gd name="connsiteY11" fmla="*/ 1741847 h 2622029"/>
              <a:gd name="connsiteX12" fmla="*/ 2171356 w 2250338"/>
              <a:gd name="connsiteY12" fmla="*/ 1749778 h 2622029"/>
              <a:gd name="connsiteX13" fmla="*/ 1749781 w 2250338"/>
              <a:gd name="connsiteY13" fmla="*/ 2171352 h 2622029"/>
              <a:gd name="connsiteX14" fmla="*/ 1741827 w 2250338"/>
              <a:gd name="connsiteY14" fmla="*/ 2250251 h 2622029"/>
              <a:gd name="connsiteX15" fmla="*/ 1085059 w 2250338"/>
              <a:gd name="connsiteY15" fmla="*/ 2250251 h 2622029"/>
              <a:gd name="connsiteX16" fmla="*/ 1004526 w 2250338"/>
              <a:gd name="connsiteY16" fmla="*/ 2296710 h 2622029"/>
              <a:gd name="connsiteX17" fmla="*/ 1004214 w 2250338"/>
              <a:gd name="connsiteY17" fmla="*/ 2389751 h 2622029"/>
              <a:gd name="connsiteX18" fmla="*/ 1031926 w 2250338"/>
              <a:gd name="connsiteY18" fmla="*/ 2549562 h 2622029"/>
              <a:gd name="connsiteX19" fmla="*/ 945351 w 2250338"/>
              <a:gd name="connsiteY19" fmla="*/ 2616698 h 2622029"/>
              <a:gd name="connsiteX20" fmla="*/ 836167 w 2250338"/>
              <a:gd name="connsiteY20" fmla="*/ 2603563 h 2622029"/>
              <a:gd name="connsiteX21" fmla="*/ 779388 w 2250338"/>
              <a:gd name="connsiteY21" fmla="*/ 2532414 h 2622029"/>
              <a:gd name="connsiteX22" fmla="*/ 812622 w 2250338"/>
              <a:gd name="connsiteY22" fmla="*/ 2392792 h 2622029"/>
              <a:gd name="connsiteX23" fmla="*/ 815123 w 2250338"/>
              <a:gd name="connsiteY23" fmla="*/ 2298170 h 2622029"/>
              <a:gd name="connsiteX24" fmla="*/ 733965 w 2250338"/>
              <a:gd name="connsiteY24" fmla="*/ 2250251 h 2622029"/>
              <a:gd name="connsiteX25" fmla="*/ 0 w 2250338"/>
              <a:gd name="connsiteY25" fmla="*/ 2250251 h 2622029"/>
              <a:gd name="connsiteX26" fmla="*/ 2250338 w 2250338"/>
              <a:gd name="connsiteY26" fmla="*/ 0 h 262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250338" h="2622029">
                <a:moveTo>
                  <a:pt x="2250338" y="0"/>
                </a:moveTo>
                <a:lnTo>
                  <a:pt x="2250338" y="734232"/>
                </a:lnTo>
                <a:cubicBezTo>
                  <a:pt x="2250338" y="751381"/>
                  <a:pt x="2238774" y="759530"/>
                  <a:pt x="2233877" y="762327"/>
                </a:cubicBezTo>
                <a:cubicBezTo>
                  <a:pt x="2228981" y="765003"/>
                  <a:pt x="2215541" y="770597"/>
                  <a:pt x="2201268" y="761354"/>
                </a:cubicBezTo>
                <a:cubicBezTo>
                  <a:pt x="2136884" y="721097"/>
                  <a:pt x="2070624" y="706746"/>
                  <a:pt x="2014574" y="720489"/>
                </a:cubicBezTo>
                <a:cubicBezTo>
                  <a:pt x="1969671" y="731435"/>
                  <a:pt x="1931853" y="761111"/>
                  <a:pt x="1905599" y="805624"/>
                </a:cubicBezTo>
                <a:cubicBezTo>
                  <a:pt x="1878512" y="851719"/>
                  <a:pt x="1871427" y="908760"/>
                  <a:pt x="1886429" y="962152"/>
                </a:cubicBezTo>
                <a:cubicBezTo>
                  <a:pt x="1901015" y="1015544"/>
                  <a:pt x="1936437" y="1060666"/>
                  <a:pt x="1983111" y="1085963"/>
                </a:cubicBezTo>
                <a:cubicBezTo>
                  <a:pt x="2069790" y="1133274"/>
                  <a:pt x="2146364" y="1089612"/>
                  <a:pt x="2202102" y="1057625"/>
                </a:cubicBezTo>
                <a:cubicBezTo>
                  <a:pt x="2216479" y="1048990"/>
                  <a:pt x="2229293" y="1054828"/>
                  <a:pt x="2234190" y="1057625"/>
                </a:cubicBezTo>
                <a:cubicBezTo>
                  <a:pt x="2238774" y="1060301"/>
                  <a:pt x="2250026" y="1068571"/>
                  <a:pt x="2250026" y="1085355"/>
                </a:cubicBezTo>
                <a:lnTo>
                  <a:pt x="2250026" y="1741847"/>
                </a:lnTo>
                <a:lnTo>
                  <a:pt x="2171356" y="1749778"/>
                </a:lnTo>
                <a:cubicBezTo>
                  <a:pt x="1959750" y="1793079"/>
                  <a:pt x="1793082" y="1959746"/>
                  <a:pt x="1749781" y="2171352"/>
                </a:cubicBezTo>
                <a:lnTo>
                  <a:pt x="1741827" y="2250251"/>
                </a:lnTo>
                <a:lnTo>
                  <a:pt x="1085059" y="2250251"/>
                </a:lnTo>
                <a:cubicBezTo>
                  <a:pt x="1051512" y="2250251"/>
                  <a:pt x="1021299" y="2267643"/>
                  <a:pt x="1004526" y="2296710"/>
                </a:cubicBezTo>
                <a:cubicBezTo>
                  <a:pt x="987753" y="2325656"/>
                  <a:pt x="987440" y="2360440"/>
                  <a:pt x="1004214" y="2389751"/>
                </a:cubicBezTo>
                <a:cubicBezTo>
                  <a:pt x="1038385" y="2450076"/>
                  <a:pt x="1060680" y="2496778"/>
                  <a:pt x="1031926" y="2549562"/>
                </a:cubicBezTo>
                <a:cubicBezTo>
                  <a:pt x="1014632" y="2581914"/>
                  <a:pt x="982856" y="2606238"/>
                  <a:pt x="945351" y="2616698"/>
                </a:cubicBezTo>
                <a:cubicBezTo>
                  <a:pt x="907845" y="2627036"/>
                  <a:pt x="867839" y="2622171"/>
                  <a:pt x="836167" y="2603563"/>
                </a:cubicBezTo>
                <a:cubicBezTo>
                  <a:pt x="805642" y="2585563"/>
                  <a:pt x="786368" y="2561725"/>
                  <a:pt x="779388" y="2532414"/>
                </a:cubicBezTo>
                <a:cubicBezTo>
                  <a:pt x="769595" y="2493130"/>
                  <a:pt x="781888" y="2442170"/>
                  <a:pt x="812622" y="2392792"/>
                </a:cubicBezTo>
                <a:cubicBezTo>
                  <a:pt x="830958" y="2363481"/>
                  <a:pt x="831896" y="2328089"/>
                  <a:pt x="815123" y="2298170"/>
                </a:cubicBezTo>
                <a:cubicBezTo>
                  <a:pt x="798349" y="2268007"/>
                  <a:pt x="768136" y="2250251"/>
                  <a:pt x="733965" y="2250251"/>
                </a:cubicBezTo>
                <a:lnTo>
                  <a:pt x="0" y="2250251"/>
                </a:lnTo>
                <a:cubicBezTo>
                  <a:pt x="16148" y="1014571"/>
                  <a:pt x="1014632" y="16176"/>
                  <a:pt x="2250338" y="0"/>
                </a:cubicBezTo>
                <a:close/>
              </a:path>
            </a:pathLst>
          </a:custGeom>
          <a:solidFill>
            <a:srgbClr val="4CC1EF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22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FA3F2562-A5E2-46EA-8DE5-1903B06118FB}"/>
              </a:ext>
            </a:extLst>
          </p:cNvPr>
          <p:cNvSpPr/>
          <p:nvPr/>
        </p:nvSpPr>
        <p:spPr>
          <a:xfrm>
            <a:off x="2872231" y="2902121"/>
            <a:ext cx="2024818" cy="1737785"/>
          </a:xfrm>
          <a:custGeom>
            <a:avLst/>
            <a:gdLst>
              <a:gd name="connsiteX0" fmla="*/ 0 w 2622030"/>
              <a:gd name="connsiteY0" fmla="*/ 0 h 2250338"/>
              <a:gd name="connsiteX1" fmla="*/ 734597 w 2622030"/>
              <a:gd name="connsiteY1" fmla="*/ 0 h 2250338"/>
              <a:gd name="connsiteX2" fmla="*/ 762571 w 2622030"/>
              <a:gd name="connsiteY2" fmla="*/ 16461 h 2250338"/>
              <a:gd name="connsiteX3" fmla="*/ 761719 w 2622030"/>
              <a:gd name="connsiteY3" fmla="*/ 49070 h 2250338"/>
              <a:gd name="connsiteX4" fmla="*/ 720854 w 2622030"/>
              <a:gd name="connsiteY4" fmla="*/ 235765 h 2250338"/>
              <a:gd name="connsiteX5" fmla="*/ 805868 w 2622030"/>
              <a:gd name="connsiteY5" fmla="*/ 344739 h 2250338"/>
              <a:gd name="connsiteX6" fmla="*/ 906328 w 2622030"/>
              <a:gd name="connsiteY6" fmla="*/ 371514 h 2250338"/>
              <a:gd name="connsiteX7" fmla="*/ 962152 w 2622030"/>
              <a:gd name="connsiteY7" fmla="*/ 363909 h 2250338"/>
              <a:gd name="connsiteX8" fmla="*/ 1085964 w 2622030"/>
              <a:gd name="connsiteY8" fmla="*/ 267228 h 2250338"/>
              <a:gd name="connsiteX9" fmla="*/ 1057626 w 2622030"/>
              <a:gd name="connsiteY9" fmla="*/ 48237 h 2250338"/>
              <a:gd name="connsiteX10" fmla="*/ 1057626 w 2622030"/>
              <a:gd name="connsiteY10" fmla="*/ 16148 h 2250338"/>
              <a:gd name="connsiteX11" fmla="*/ 1085355 w 2622030"/>
              <a:gd name="connsiteY11" fmla="*/ 313 h 2250338"/>
              <a:gd name="connsiteX12" fmla="*/ 1743158 w 2622030"/>
              <a:gd name="connsiteY12" fmla="*/ 313 h 2250338"/>
              <a:gd name="connsiteX13" fmla="*/ 1749781 w 2622030"/>
              <a:gd name="connsiteY13" fmla="*/ 66014 h 2250338"/>
              <a:gd name="connsiteX14" fmla="*/ 2171356 w 2622030"/>
              <a:gd name="connsiteY14" fmla="*/ 487588 h 2250338"/>
              <a:gd name="connsiteX15" fmla="*/ 2250251 w 2622030"/>
              <a:gd name="connsiteY15" fmla="*/ 495542 h 2250338"/>
              <a:gd name="connsiteX16" fmla="*/ 2250251 w 2622030"/>
              <a:gd name="connsiteY16" fmla="*/ 1165279 h 2250338"/>
              <a:gd name="connsiteX17" fmla="*/ 2296711 w 2622030"/>
              <a:gd name="connsiteY17" fmla="*/ 1245812 h 2250338"/>
              <a:gd name="connsiteX18" fmla="*/ 2389752 w 2622030"/>
              <a:gd name="connsiteY18" fmla="*/ 1246125 h 2250338"/>
              <a:gd name="connsiteX19" fmla="*/ 2549563 w 2622030"/>
              <a:gd name="connsiteY19" fmla="*/ 1218412 h 2250338"/>
              <a:gd name="connsiteX20" fmla="*/ 2616699 w 2622030"/>
              <a:gd name="connsiteY20" fmla="*/ 1304988 h 2250338"/>
              <a:gd name="connsiteX21" fmla="*/ 2603564 w 2622030"/>
              <a:gd name="connsiteY21" fmla="*/ 1414171 h 2250338"/>
              <a:gd name="connsiteX22" fmla="*/ 2532415 w 2622030"/>
              <a:gd name="connsiteY22" fmla="*/ 1470950 h 2250338"/>
              <a:gd name="connsiteX23" fmla="*/ 2392793 w 2622030"/>
              <a:gd name="connsiteY23" fmla="*/ 1437716 h 2250338"/>
              <a:gd name="connsiteX24" fmla="*/ 2298171 w 2622030"/>
              <a:gd name="connsiteY24" fmla="*/ 1435216 h 2250338"/>
              <a:gd name="connsiteX25" fmla="*/ 2250251 w 2622030"/>
              <a:gd name="connsiteY25" fmla="*/ 1516374 h 2250338"/>
              <a:gd name="connsiteX26" fmla="*/ 2250251 w 2622030"/>
              <a:gd name="connsiteY26" fmla="*/ 2250338 h 2250338"/>
              <a:gd name="connsiteX27" fmla="*/ 0 w 2622030"/>
              <a:gd name="connsiteY27" fmla="*/ 0 h 225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22030" h="2250338">
                <a:moveTo>
                  <a:pt x="0" y="0"/>
                </a:moveTo>
                <a:lnTo>
                  <a:pt x="734597" y="0"/>
                </a:lnTo>
                <a:cubicBezTo>
                  <a:pt x="751625" y="0"/>
                  <a:pt x="759895" y="11564"/>
                  <a:pt x="762571" y="16461"/>
                </a:cubicBezTo>
                <a:cubicBezTo>
                  <a:pt x="765368" y="21358"/>
                  <a:pt x="770841" y="34484"/>
                  <a:pt x="761719" y="49070"/>
                </a:cubicBezTo>
                <a:cubicBezTo>
                  <a:pt x="721706" y="113455"/>
                  <a:pt x="707111" y="179715"/>
                  <a:pt x="720854" y="235765"/>
                </a:cubicBezTo>
                <a:cubicBezTo>
                  <a:pt x="731800" y="280667"/>
                  <a:pt x="761354" y="318485"/>
                  <a:pt x="805868" y="344739"/>
                </a:cubicBezTo>
                <a:cubicBezTo>
                  <a:pt x="835787" y="362346"/>
                  <a:pt x="870571" y="371514"/>
                  <a:pt x="906328" y="371514"/>
                </a:cubicBezTo>
                <a:cubicBezTo>
                  <a:pt x="924936" y="371514"/>
                  <a:pt x="943787" y="369118"/>
                  <a:pt x="962152" y="363909"/>
                </a:cubicBezTo>
                <a:cubicBezTo>
                  <a:pt x="1015544" y="349323"/>
                  <a:pt x="1060666" y="313901"/>
                  <a:pt x="1085964" y="267228"/>
                </a:cubicBezTo>
                <a:cubicBezTo>
                  <a:pt x="1133275" y="180548"/>
                  <a:pt x="1089369" y="103974"/>
                  <a:pt x="1057626" y="48237"/>
                </a:cubicBezTo>
                <a:cubicBezTo>
                  <a:pt x="1048990" y="33859"/>
                  <a:pt x="1054828" y="20732"/>
                  <a:pt x="1057626" y="16148"/>
                </a:cubicBezTo>
                <a:cubicBezTo>
                  <a:pt x="1060301" y="11564"/>
                  <a:pt x="1068572" y="313"/>
                  <a:pt x="1085355" y="313"/>
                </a:cubicBezTo>
                <a:lnTo>
                  <a:pt x="1743158" y="313"/>
                </a:lnTo>
                <a:lnTo>
                  <a:pt x="1749781" y="66014"/>
                </a:lnTo>
                <a:cubicBezTo>
                  <a:pt x="1793082" y="277620"/>
                  <a:pt x="1959750" y="444288"/>
                  <a:pt x="2171356" y="487588"/>
                </a:cubicBezTo>
                <a:lnTo>
                  <a:pt x="2250251" y="495542"/>
                </a:lnTo>
                <a:lnTo>
                  <a:pt x="2250251" y="1165279"/>
                </a:lnTo>
                <a:cubicBezTo>
                  <a:pt x="2250251" y="1198826"/>
                  <a:pt x="2267643" y="1229039"/>
                  <a:pt x="2296711" y="1245812"/>
                </a:cubicBezTo>
                <a:cubicBezTo>
                  <a:pt x="2325657" y="1262586"/>
                  <a:pt x="2360441" y="1262898"/>
                  <a:pt x="2389752" y="1246125"/>
                </a:cubicBezTo>
                <a:cubicBezTo>
                  <a:pt x="2450077" y="1211641"/>
                  <a:pt x="2496779" y="1189658"/>
                  <a:pt x="2549563" y="1218412"/>
                </a:cubicBezTo>
                <a:cubicBezTo>
                  <a:pt x="2581915" y="1235707"/>
                  <a:pt x="2606239" y="1267482"/>
                  <a:pt x="2616699" y="1304988"/>
                </a:cubicBezTo>
                <a:cubicBezTo>
                  <a:pt x="2627037" y="1342493"/>
                  <a:pt x="2622172" y="1382500"/>
                  <a:pt x="2603564" y="1414171"/>
                </a:cubicBezTo>
                <a:cubicBezTo>
                  <a:pt x="2585564" y="1444696"/>
                  <a:pt x="2561726" y="1463970"/>
                  <a:pt x="2532415" y="1470950"/>
                </a:cubicBezTo>
                <a:cubicBezTo>
                  <a:pt x="2493131" y="1480743"/>
                  <a:pt x="2442171" y="1468554"/>
                  <a:pt x="2392793" y="1437716"/>
                </a:cubicBezTo>
                <a:cubicBezTo>
                  <a:pt x="2363482" y="1419380"/>
                  <a:pt x="2328454" y="1418442"/>
                  <a:pt x="2298171" y="1435216"/>
                </a:cubicBezTo>
                <a:cubicBezTo>
                  <a:pt x="2268252" y="1451677"/>
                  <a:pt x="2250251" y="1482202"/>
                  <a:pt x="2250251" y="1516374"/>
                </a:cubicBezTo>
                <a:lnTo>
                  <a:pt x="2250251" y="2250338"/>
                </a:lnTo>
                <a:cubicBezTo>
                  <a:pt x="1014571" y="2234190"/>
                  <a:pt x="16176" y="1235707"/>
                  <a:pt x="0" y="0"/>
                </a:cubicBezTo>
                <a:close/>
              </a:path>
            </a:pathLst>
          </a:custGeom>
          <a:solidFill>
            <a:srgbClr val="FFCC4C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22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2A535CF8-D502-4264-9166-DF499662993B}"/>
              </a:ext>
            </a:extLst>
          </p:cNvPr>
          <p:cNvSpPr/>
          <p:nvPr/>
        </p:nvSpPr>
        <p:spPr>
          <a:xfrm>
            <a:off x="4662546" y="2615324"/>
            <a:ext cx="1737785" cy="2024580"/>
          </a:xfrm>
          <a:custGeom>
            <a:avLst/>
            <a:gdLst>
              <a:gd name="connsiteX0" fmla="*/ 1361767 w 2250338"/>
              <a:gd name="connsiteY0" fmla="*/ 1044 h 2621724"/>
              <a:gd name="connsiteX1" fmla="*/ 1414171 w 2250338"/>
              <a:gd name="connsiteY1" fmla="*/ 18465 h 2621724"/>
              <a:gd name="connsiteX2" fmla="*/ 1470950 w 2250338"/>
              <a:gd name="connsiteY2" fmla="*/ 89605 h 2621724"/>
              <a:gd name="connsiteX3" fmla="*/ 1437716 w 2250338"/>
              <a:gd name="connsiteY3" fmla="*/ 229211 h 2621724"/>
              <a:gd name="connsiteX4" fmla="*/ 1435216 w 2250338"/>
              <a:gd name="connsiteY4" fmla="*/ 323822 h 2621724"/>
              <a:gd name="connsiteX5" fmla="*/ 1516374 w 2250338"/>
              <a:gd name="connsiteY5" fmla="*/ 371371 h 2621724"/>
              <a:gd name="connsiteX6" fmla="*/ 2250338 w 2250338"/>
              <a:gd name="connsiteY6" fmla="*/ 371371 h 2621724"/>
              <a:gd name="connsiteX7" fmla="*/ 0 w 2250338"/>
              <a:gd name="connsiteY7" fmla="*/ 2621724 h 2621724"/>
              <a:gd name="connsiteX8" fmla="*/ 0 w 2250338"/>
              <a:gd name="connsiteY8" fmla="*/ 1887821 h 2621724"/>
              <a:gd name="connsiteX9" fmla="*/ 16461 w 2250338"/>
              <a:gd name="connsiteY9" fmla="*/ 1859729 h 2621724"/>
              <a:gd name="connsiteX10" fmla="*/ 49070 w 2250338"/>
              <a:gd name="connsiteY10" fmla="*/ 1860581 h 2621724"/>
              <a:gd name="connsiteX11" fmla="*/ 235765 w 2250338"/>
              <a:gd name="connsiteY11" fmla="*/ 1901562 h 2621724"/>
              <a:gd name="connsiteX12" fmla="*/ 344740 w 2250338"/>
              <a:gd name="connsiteY12" fmla="*/ 1816437 h 2621724"/>
              <a:gd name="connsiteX13" fmla="*/ 363909 w 2250338"/>
              <a:gd name="connsiteY13" fmla="*/ 1659928 h 2621724"/>
              <a:gd name="connsiteX14" fmla="*/ 267228 w 2250338"/>
              <a:gd name="connsiteY14" fmla="*/ 1536131 h 2621724"/>
              <a:gd name="connsiteX15" fmla="*/ 48237 w 2250338"/>
              <a:gd name="connsiteY15" fmla="*/ 1564465 h 2621724"/>
              <a:gd name="connsiteX16" fmla="*/ 16149 w 2250338"/>
              <a:gd name="connsiteY16" fmla="*/ 1564465 h 2621724"/>
              <a:gd name="connsiteX17" fmla="*/ 313 w 2250338"/>
              <a:gd name="connsiteY17" fmla="*/ 1536739 h 2621724"/>
              <a:gd name="connsiteX18" fmla="*/ 313 w 2250338"/>
              <a:gd name="connsiteY18" fmla="*/ 866137 h 2621724"/>
              <a:gd name="connsiteX19" fmla="*/ 71363 w 2250338"/>
              <a:gd name="connsiteY19" fmla="*/ 858974 h 2621724"/>
              <a:gd name="connsiteX20" fmla="*/ 492938 w 2250338"/>
              <a:gd name="connsiteY20" fmla="*/ 437400 h 2621724"/>
              <a:gd name="connsiteX21" fmla="*/ 499557 w 2250338"/>
              <a:gd name="connsiteY21" fmla="*/ 371735 h 2621724"/>
              <a:gd name="connsiteX22" fmla="*/ 1165279 w 2250338"/>
              <a:gd name="connsiteY22" fmla="*/ 371735 h 2621724"/>
              <a:gd name="connsiteX23" fmla="*/ 1245812 w 2250338"/>
              <a:gd name="connsiteY23" fmla="*/ 325403 h 2621724"/>
              <a:gd name="connsiteX24" fmla="*/ 1246125 w 2250338"/>
              <a:gd name="connsiteY24" fmla="*/ 232373 h 2621724"/>
              <a:gd name="connsiteX25" fmla="*/ 1218412 w 2250338"/>
              <a:gd name="connsiteY25" fmla="*/ 72458 h 2621724"/>
              <a:gd name="connsiteX26" fmla="*/ 1304988 w 2250338"/>
              <a:gd name="connsiteY26" fmla="*/ 5331 h 2621724"/>
              <a:gd name="connsiteX27" fmla="*/ 1361767 w 2250338"/>
              <a:gd name="connsiteY27" fmla="*/ 1044 h 262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50338" h="2621724">
                <a:moveTo>
                  <a:pt x="1361767" y="1044"/>
                </a:moveTo>
                <a:cubicBezTo>
                  <a:pt x="1380416" y="3294"/>
                  <a:pt x="1398336" y="9162"/>
                  <a:pt x="1414171" y="18465"/>
                </a:cubicBezTo>
                <a:cubicBezTo>
                  <a:pt x="1444696" y="36462"/>
                  <a:pt x="1463970" y="60298"/>
                  <a:pt x="1470950" y="89605"/>
                </a:cubicBezTo>
                <a:cubicBezTo>
                  <a:pt x="1480743" y="128884"/>
                  <a:pt x="1468450" y="179838"/>
                  <a:pt x="1437716" y="229211"/>
                </a:cubicBezTo>
                <a:cubicBezTo>
                  <a:pt x="1419380" y="258518"/>
                  <a:pt x="1418442" y="293906"/>
                  <a:pt x="1435216" y="323822"/>
                </a:cubicBezTo>
                <a:cubicBezTo>
                  <a:pt x="1451989" y="353981"/>
                  <a:pt x="1482515" y="371979"/>
                  <a:pt x="1516374" y="371371"/>
                </a:cubicBezTo>
                <a:lnTo>
                  <a:pt x="2250338" y="371371"/>
                </a:lnTo>
                <a:cubicBezTo>
                  <a:pt x="2234190" y="1607150"/>
                  <a:pt x="1235707" y="2605550"/>
                  <a:pt x="0" y="2621724"/>
                </a:cubicBezTo>
                <a:lnTo>
                  <a:pt x="0" y="1887821"/>
                </a:lnTo>
                <a:cubicBezTo>
                  <a:pt x="0" y="1870674"/>
                  <a:pt x="11564" y="1862526"/>
                  <a:pt x="16461" y="1859729"/>
                </a:cubicBezTo>
                <a:cubicBezTo>
                  <a:pt x="21358" y="1856932"/>
                  <a:pt x="34797" y="1851460"/>
                  <a:pt x="49070" y="1860581"/>
                </a:cubicBezTo>
                <a:cubicBezTo>
                  <a:pt x="113455" y="1900954"/>
                  <a:pt x="179715" y="1915304"/>
                  <a:pt x="235765" y="1901562"/>
                </a:cubicBezTo>
                <a:cubicBezTo>
                  <a:pt x="280667" y="1890496"/>
                  <a:pt x="318486" y="1860945"/>
                  <a:pt x="344740" y="1816437"/>
                </a:cubicBezTo>
                <a:cubicBezTo>
                  <a:pt x="371827" y="1770348"/>
                  <a:pt x="378911" y="1713313"/>
                  <a:pt x="363909" y="1659928"/>
                </a:cubicBezTo>
                <a:cubicBezTo>
                  <a:pt x="349324" y="1606542"/>
                  <a:pt x="313902" y="1561425"/>
                  <a:pt x="267228" y="1536131"/>
                </a:cubicBezTo>
                <a:cubicBezTo>
                  <a:pt x="180548" y="1488825"/>
                  <a:pt x="103974" y="1532726"/>
                  <a:pt x="48237" y="1564465"/>
                </a:cubicBezTo>
                <a:cubicBezTo>
                  <a:pt x="33547" y="1572978"/>
                  <a:pt x="21045" y="1567141"/>
                  <a:pt x="16149" y="1564465"/>
                </a:cubicBezTo>
                <a:cubicBezTo>
                  <a:pt x="11564" y="1561668"/>
                  <a:pt x="313" y="1553521"/>
                  <a:pt x="313" y="1536739"/>
                </a:cubicBezTo>
                <a:lnTo>
                  <a:pt x="313" y="866137"/>
                </a:lnTo>
                <a:lnTo>
                  <a:pt x="71363" y="858974"/>
                </a:lnTo>
                <a:cubicBezTo>
                  <a:pt x="282969" y="815674"/>
                  <a:pt x="449637" y="649006"/>
                  <a:pt x="492938" y="437400"/>
                </a:cubicBezTo>
                <a:lnTo>
                  <a:pt x="499557" y="371735"/>
                </a:lnTo>
                <a:lnTo>
                  <a:pt x="1165279" y="371735"/>
                </a:lnTo>
                <a:cubicBezTo>
                  <a:pt x="1198826" y="371735"/>
                  <a:pt x="1229039" y="354345"/>
                  <a:pt x="1245812" y="325403"/>
                </a:cubicBezTo>
                <a:cubicBezTo>
                  <a:pt x="1262586" y="296339"/>
                  <a:pt x="1262898" y="261559"/>
                  <a:pt x="1246125" y="232373"/>
                </a:cubicBezTo>
                <a:cubicBezTo>
                  <a:pt x="1211953" y="171934"/>
                  <a:pt x="1189658" y="125236"/>
                  <a:pt x="1218412" y="72458"/>
                </a:cubicBezTo>
                <a:cubicBezTo>
                  <a:pt x="1235707" y="40111"/>
                  <a:pt x="1267482" y="15789"/>
                  <a:pt x="1304988" y="5331"/>
                </a:cubicBezTo>
                <a:cubicBezTo>
                  <a:pt x="1323740" y="163"/>
                  <a:pt x="1343118" y="-1206"/>
                  <a:pt x="1361767" y="1044"/>
                </a:cubicBezTo>
                <a:close/>
              </a:path>
            </a:pathLst>
          </a:custGeom>
          <a:solidFill>
            <a:srgbClr val="C13018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22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455DFDFB-D03C-4424-8CC6-33A1D3928952}"/>
              </a:ext>
            </a:extLst>
          </p:cNvPr>
          <p:cNvSpPr/>
          <p:nvPr/>
        </p:nvSpPr>
        <p:spPr>
          <a:xfrm>
            <a:off x="4662534" y="1107678"/>
            <a:ext cx="1737797" cy="1737785"/>
          </a:xfrm>
          <a:custGeom>
            <a:avLst/>
            <a:gdLst>
              <a:gd name="connsiteX0" fmla="*/ 0 w 2250354"/>
              <a:gd name="connsiteY0" fmla="*/ 0 h 2250338"/>
              <a:gd name="connsiteX1" fmla="*/ 2250354 w 2250354"/>
              <a:gd name="connsiteY1" fmla="*/ 2250338 h 2250338"/>
              <a:gd name="connsiteX2" fmla="*/ 1923395 w 2250354"/>
              <a:gd name="connsiteY2" fmla="*/ 2250338 h 2250338"/>
              <a:gd name="connsiteX3" fmla="*/ 1914787 w 2250354"/>
              <a:gd name="connsiteY3" fmla="*/ 2079859 h 2250338"/>
              <a:gd name="connsiteX4" fmla="*/ 162871 w 2250354"/>
              <a:gd name="connsiteY4" fmla="*/ 327942 h 2250338"/>
              <a:gd name="connsiteX5" fmla="*/ 0 w 2250354"/>
              <a:gd name="connsiteY5" fmla="*/ 319718 h 225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0354" h="2250338">
                <a:moveTo>
                  <a:pt x="0" y="0"/>
                </a:moveTo>
                <a:cubicBezTo>
                  <a:pt x="1235779" y="16148"/>
                  <a:pt x="2234180" y="1014632"/>
                  <a:pt x="2250354" y="2250338"/>
                </a:cubicBezTo>
                <a:lnTo>
                  <a:pt x="1923395" y="2250338"/>
                </a:lnTo>
                <a:lnTo>
                  <a:pt x="1914787" y="2079859"/>
                </a:lnTo>
                <a:cubicBezTo>
                  <a:pt x="1820976" y="1156123"/>
                  <a:pt x="1086606" y="421753"/>
                  <a:pt x="162871" y="327942"/>
                </a:cubicBezTo>
                <a:lnTo>
                  <a:pt x="0" y="319718"/>
                </a:lnTo>
                <a:close/>
              </a:path>
            </a:pathLst>
          </a:custGeom>
          <a:solidFill>
            <a:sysClr val="windowText" lastClr="000000">
              <a:alpha val="15000"/>
            </a:sys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22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4DE8E862-C0A9-4FB6-90CC-172F8EFAE91B}"/>
              </a:ext>
            </a:extLst>
          </p:cNvPr>
          <p:cNvSpPr/>
          <p:nvPr/>
        </p:nvSpPr>
        <p:spPr>
          <a:xfrm>
            <a:off x="2872231" y="1107679"/>
            <a:ext cx="1737785" cy="1737717"/>
          </a:xfrm>
          <a:custGeom>
            <a:avLst/>
            <a:gdLst>
              <a:gd name="connsiteX0" fmla="*/ 2250338 w 2250338"/>
              <a:gd name="connsiteY0" fmla="*/ 0 h 2250251"/>
              <a:gd name="connsiteX1" fmla="*/ 2250338 w 2250338"/>
              <a:gd name="connsiteY1" fmla="*/ 319334 h 2250251"/>
              <a:gd name="connsiteX2" fmla="*/ 2079862 w 2250338"/>
              <a:gd name="connsiteY2" fmla="*/ 327942 h 2250251"/>
              <a:gd name="connsiteX3" fmla="*/ 327946 w 2250338"/>
              <a:gd name="connsiteY3" fmla="*/ 2079859 h 2250251"/>
              <a:gd name="connsiteX4" fmla="*/ 319342 w 2250338"/>
              <a:gd name="connsiteY4" fmla="*/ 2250251 h 2250251"/>
              <a:gd name="connsiteX5" fmla="*/ 0 w 2250338"/>
              <a:gd name="connsiteY5" fmla="*/ 2250251 h 2250251"/>
              <a:gd name="connsiteX6" fmla="*/ 2250338 w 2250338"/>
              <a:gd name="connsiteY6" fmla="*/ 0 h 225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0338" h="2250251">
                <a:moveTo>
                  <a:pt x="2250338" y="0"/>
                </a:moveTo>
                <a:lnTo>
                  <a:pt x="2250338" y="319334"/>
                </a:lnTo>
                <a:lnTo>
                  <a:pt x="2079862" y="327942"/>
                </a:lnTo>
                <a:cubicBezTo>
                  <a:pt x="1156126" y="421753"/>
                  <a:pt x="421756" y="1156123"/>
                  <a:pt x="327946" y="2079859"/>
                </a:cubicBezTo>
                <a:lnTo>
                  <a:pt x="319342" y="2250251"/>
                </a:lnTo>
                <a:lnTo>
                  <a:pt x="0" y="2250251"/>
                </a:lnTo>
                <a:cubicBezTo>
                  <a:pt x="16148" y="1014571"/>
                  <a:pt x="1014632" y="16176"/>
                  <a:pt x="2250338" y="0"/>
                </a:cubicBezTo>
                <a:close/>
              </a:path>
            </a:pathLst>
          </a:custGeom>
          <a:solidFill>
            <a:sysClr val="windowText" lastClr="000000">
              <a:alpha val="15000"/>
            </a:sys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22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344E454D-C247-429C-9DCD-E75D33DCB448}"/>
              </a:ext>
            </a:extLst>
          </p:cNvPr>
          <p:cNvSpPr/>
          <p:nvPr/>
        </p:nvSpPr>
        <p:spPr>
          <a:xfrm>
            <a:off x="2872233" y="2902121"/>
            <a:ext cx="1737717" cy="1737785"/>
          </a:xfrm>
          <a:custGeom>
            <a:avLst/>
            <a:gdLst>
              <a:gd name="connsiteX0" fmla="*/ 0 w 2250251"/>
              <a:gd name="connsiteY0" fmla="*/ 0 h 2250338"/>
              <a:gd name="connsiteX1" fmla="*/ 319992 w 2250251"/>
              <a:gd name="connsiteY1" fmla="*/ 0 h 2250338"/>
              <a:gd name="connsiteX2" fmla="*/ 327946 w 2250251"/>
              <a:gd name="connsiteY2" fmla="*/ 157506 h 2250338"/>
              <a:gd name="connsiteX3" fmla="*/ 2079862 w 2250251"/>
              <a:gd name="connsiteY3" fmla="*/ 1909422 h 2250338"/>
              <a:gd name="connsiteX4" fmla="*/ 2250251 w 2250251"/>
              <a:gd name="connsiteY4" fmla="*/ 1918026 h 2250338"/>
              <a:gd name="connsiteX5" fmla="*/ 2250251 w 2250251"/>
              <a:gd name="connsiteY5" fmla="*/ 2250338 h 2250338"/>
              <a:gd name="connsiteX6" fmla="*/ 0 w 2250251"/>
              <a:gd name="connsiteY6" fmla="*/ 0 h 225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0251" h="2250338">
                <a:moveTo>
                  <a:pt x="0" y="0"/>
                </a:moveTo>
                <a:lnTo>
                  <a:pt x="319992" y="0"/>
                </a:lnTo>
                <a:lnTo>
                  <a:pt x="327946" y="157506"/>
                </a:lnTo>
                <a:cubicBezTo>
                  <a:pt x="421756" y="1081241"/>
                  <a:pt x="1156126" y="1815611"/>
                  <a:pt x="2079862" y="1909422"/>
                </a:cubicBezTo>
                <a:lnTo>
                  <a:pt x="2250251" y="1918026"/>
                </a:lnTo>
                <a:lnTo>
                  <a:pt x="2250251" y="2250338"/>
                </a:lnTo>
                <a:cubicBezTo>
                  <a:pt x="1014571" y="2234190"/>
                  <a:pt x="16176" y="1235707"/>
                  <a:pt x="0" y="0"/>
                </a:cubicBezTo>
                <a:close/>
              </a:path>
            </a:pathLst>
          </a:custGeom>
          <a:solidFill>
            <a:sysClr val="windowText" lastClr="000000">
              <a:alpha val="15000"/>
            </a:sys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22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65E46D86-2D70-4C34-BF33-F71C00A7D8E1}"/>
              </a:ext>
            </a:extLst>
          </p:cNvPr>
          <p:cNvSpPr/>
          <p:nvPr/>
        </p:nvSpPr>
        <p:spPr>
          <a:xfrm>
            <a:off x="4662546" y="2902111"/>
            <a:ext cx="1737785" cy="1737796"/>
          </a:xfrm>
          <a:custGeom>
            <a:avLst/>
            <a:gdLst>
              <a:gd name="connsiteX0" fmla="*/ 1922725 w 2250338"/>
              <a:gd name="connsiteY0" fmla="*/ 0 h 2250353"/>
              <a:gd name="connsiteX1" fmla="*/ 2250338 w 2250338"/>
              <a:gd name="connsiteY1" fmla="*/ 0 h 2250353"/>
              <a:gd name="connsiteX2" fmla="*/ 0 w 2250338"/>
              <a:gd name="connsiteY2" fmla="*/ 2250353 h 2250353"/>
              <a:gd name="connsiteX3" fmla="*/ 0 w 2250338"/>
              <a:gd name="connsiteY3" fmla="*/ 1917660 h 2250353"/>
              <a:gd name="connsiteX4" fmla="*/ 162855 w 2250338"/>
              <a:gd name="connsiteY4" fmla="*/ 1909437 h 2250353"/>
              <a:gd name="connsiteX5" fmla="*/ 1914771 w 2250338"/>
              <a:gd name="connsiteY5" fmla="*/ 157521 h 22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0338" h="2250353">
                <a:moveTo>
                  <a:pt x="1922725" y="0"/>
                </a:moveTo>
                <a:lnTo>
                  <a:pt x="2250338" y="0"/>
                </a:lnTo>
                <a:cubicBezTo>
                  <a:pt x="2234190" y="1235779"/>
                  <a:pt x="1235707" y="2234179"/>
                  <a:pt x="0" y="2250353"/>
                </a:cubicBezTo>
                <a:lnTo>
                  <a:pt x="0" y="1917660"/>
                </a:lnTo>
                <a:lnTo>
                  <a:pt x="162855" y="1909437"/>
                </a:lnTo>
                <a:cubicBezTo>
                  <a:pt x="1086590" y="1815626"/>
                  <a:pt x="1820960" y="1081256"/>
                  <a:pt x="1914771" y="157521"/>
                </a:cubicBezTo>
                <a:close/>
              </a:path>
            </a:pathLst>
          </a:custGeom>
          <a:solidFill>
            <a:sysClr val="windowText" lastClr="000000">
              <a:alpha val="15000"/>
            </a:sys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22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6F68804-051B-4E93-8C6A-4E2EBFA76722}"/>
              </a:ext>
            </a:extLst>
          </p:cNvPr>
          <p:cNvSpPr txBox="1"/>
          <p:nvPr/>
        </p:nvSpPr>
        <p:spPr>
          <a:xfrm>
            <a:off x="6311980" y="3771009"/>
            <a:ext cx="2388231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all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</a:rPr>
              <a:t>High performance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8EB4EDE-FA68-4F7F-8757-BB9224A86E6E}"/>
              </a:ext>
            </a:extLst>
          </p:cNvPr>
          <p:cNvSpPr txBox="1"/>
          <p:nvPr/>
        </p:nvSpPr>
        <p:spPr>
          <a:xfrm>
            <a:off x="971762" y="3771009"/>
            <a:ext cx="2024818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all" spc="0" normalizeH="0" baseline="0" noProof="0" dirty="0">
                <a:ln>
                  <a:noFill/>
                </a:ln>
                <a:solidFill>
                  <a:srgbClr val="FFCC4C">
                    <a:lumMod val="75000"/>
                  </a:srgbClr>
                </a:solidFill>
                <a:effectLst/>
                <a:uLnTx/>
                <a:uFillTx/>
              </a:rPr>
              <a:t>Shared file system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777219DA-FFEE-4DB8-9B7A-6F559C6910CF}"/>
              </a:ext>
            </a:extLst>
          </p:cNvPr>
          <p:cNvSpPr txBox="1"/>
          <p:nvPr/>
        </p:nvSpPr>
        <p:spPr>
          <a:xfrm>
            <a:off x="6311980" y="1589130"/>
            <a:ext cx="1854412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all" spc="0" normalizeH="0" baseline="0" noProof="0" dirty="0">
                <a:ln>
                  <a:noFill/>
                </a:ln>
                <a:solidFill>
                  <a:srgbClr val="A2B969">
                    <a:lumMod val="75000"/>
                  </a:srgbClr>
                </a:solidFill>
                <a:effectLst/>
                <a:uLnTx/>
                <a:uFillTx/>
              </a:rPr>
              <a:t>Elasticity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632770D-8B71-464B-BA98-0EC951DF50FB}"/>
              </a:ext>
            </a:extLst>
          </p:cNvPr>
          <p:cNvSpPr txBox="1"/>
          <p:nvPr/>
        </p:nvSpPr>
        <p:spPr>
          <a:xfrm>
            <a:off x="810832" y="1173632"/>
            <a:ext cx="2185748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all" spc="0" normalizeH="0" baseline="0" noProof="0" dirty="0">
                <a:ln>
                  <a:noFill/>
                </a:ln>
                <a:solidFill>
                  <a:srgbClr val="4CC1EF">
                    <a:lumMod val="75000"/>
                  </a:srgbClr>
                </a:solidFill>
                <a:effectLst/>
                <a:uLnTx/>
                <a:uFillTx/>
              </a:rPr>
              <a:t>Highly Available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F50090A-0EF7-4DE2-AAA7-7A532846B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26" y="1825714"/>
            <a:ext cx="688972" cy="68897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xmlns="" id="{46A4C833-F18E-480A-BB25-004BFC5CD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689" y="1680184"/>
            <a:ext cx="872934" cy="87293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xmlns="" id="{6751794C-AC63-4D58-983A-43A5072ED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769" y="3256743"/>
            <a:ext cx="741742" cy="74174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xmlns="" id="{7849E4A6-5B71-4677-B1AB-8AB079845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639" y="3227997"/>
            <a:ext cx="770488" cy="77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7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33287E-86A9-443D-9FC1-55549875C622}"/>
              </a:ext>
            </a:extLst>
          </p:cNvPr>
          <p:cNvSpPr txBox="1"/>
          <p:nvPr/>
        </p:nvSpPr>
        <p:spPr>
          <a:xfrm>
            <a:off x="176773" y="168938"/>
            <a:ext cx="4215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Demo 4: Elastic File System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018FAB9F-F8A9-4C82-8800-0B666B530157}"/>
              </a:ext>
            </a:extLst>
          </p:cNvPr>
          <p:cNvSpPr/>
          <p:nvPr/>
        </p:nvSpPr>
        <p:spPr>
          <a:xfrm>
            <a:off x="393588" y="1539690"/>
            <a:ext cx="3987894" cy="336494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Open AWS Management Console, click </a:t>
            </a:r>
            <a:r>
              <a:rPr lang="en-US" sz="1000" dirty="0">
                <a:solidFill>
                  <a:schemeClr val="tx1"/>
                </a:solidFill>
                <a:latin typeface="Raleway"/>
              </a:rPr>
              <a:t>on the Services drop down box and choose EFS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00" dirty="0">
                <a:solidFill>
                  <a:schemeClr val="tx1"/>
                </a:solidFill>
                <a:latin typeface="Raleway"/>
              </a:rPr>
              <a:t>Choose </a:t>
            </a:r>
            <a:r>
              <a:rPr lang="en-US" sz="1000" b="1" dirty="0">
                <a:solidFill>
                  <a:schemeClr val="tx1"/>
                </a:solidFill>
                <a:latin typeface="Raleway"/>
              </a:rPr>
              <a:t>Create File System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00" dirty="0">
                <a:solidFill>
                  <a:schemeClr val="tx1"/>
                </a:solidFill>
                <a:latin typeface="Raleway"/>
              </a:rPr>
              <a:t>Choose the </a:t>
            </a:r>
            <a:r>
              <a:rPr lang="en-US" sz="1000" b="1" dirty="0">
                <a:solidFill>
                  <a:schemeClr val="tx1"/>
                </a:solidFill>
                <a:latin typeface="Raleway"/>
              </a:rPr>
              <a:t>default VPC</a:t>
            </a:r>
            <a:r>
              <a:rPr lang="en-US" sz="1000" dirty="0">
                <a:solidFill>
                  <a:schemeClr val="tx1"/>
                </a:solidFill>
                <a:latin typeface="Raleway"/>
              </a:rPr>
              <a:t> from the VPV list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00" dirty="0">
                <a:solidFill>
                  <a:schemeClr val="tx1"/>
                </a:solidFill>
                <a:latin typeface="Raleway"/>
              </a:rPr>
              <a:t>Check all the checkboxes for all the Availability Zones and then click on Next 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00" dirty="0">
                <a:solidFill>
                  <a:schemeClr val="tx1"/>
                </a:solidFill>
                <a:latin typeface="Raleway"/>
              </a:rPr>
              <a:t>Name your File System, add tags if any needed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00" dirty="0">
                <a:solidFill>
                  <a:schemeClr val="tx1"/>
                </a:solidFill>
                <a:latin typeface="Raleway"/>
              </a:rPr>
              <a:t>Select </a:t>
            </a:r>
            <a:r>
              <a:rPr lang="en-US" sz="1000" b="1" dirty="0">
                <a:solidFill>
                  <a:schemeClr val="tx1"/>
                </a:solidFill>
                <a:latin typeface="Raleway"/>
              </a:rPr>
              <a:t>General Purpose</a:t>
            </a:r>
            <a:r>
              <a:rPr lang="en-US" sz="1000" dirty="0">
                <a:solidFill>
                  <a:schemeClr val="tx1"/>
                </a:solidFill>
                <a:latin typeface="Raleway"/>
              </a:rPr>
              <a:t> and </a:t>
            </a:r>
            <a:r>
              <a:rPr lang="en-US" sz="1000" b="1" dirty="0">
                <a:solidFill>
                  <a:schemeClr val="tx1"/>
                </a:solidFill>
                <a:latin typeface="Raleway"/>
              </a:rPr>
              <a:t>Bursting </a:t>
            </a:r>
            <a:r>
              <a:rPr lang="en-US" sz="1000" dirty="0">
                <a:solidFill>
                  <a:schemeClr val="tx1"/>
                </a:solidFill>
                <a:latin typeface="Raleway"/>
              </a:rPr>
              <a:t>for high performance </a:t>
            </a:r>
            <a:endParaRPr lang="en-US" sz="1000" b="1" dirty="0">
              <a:solidFill>
                <a:schemeClr val="tx1"/>
              </a:solidFill>
              <a:latin typeface="Raleway"/>
            </a:endParaRP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00" dirty="0">
                <a:solidFill>
                  <a:schemeClr val="tx1"/>
                </a:solidFill>
                <a:latin typeface="Raleway"/>
              </a:rPr>
              <a:t>Review the file system properties once, then choose </a:t>
            </a:r>
            <a:r>
              <a:rPr lang="en-US" sz="1000" b="1" dirty="0">
                <a:solidFill>
                  <a:schemeClr val="tx1"/>
                </a:solidFill>
                <a:latin typeface="Raleway"/>
              </a:rPr>
              <a:t>Create File System</a:t>
            </a:r>
            <a:r>
              <a:rPr lang="en-US" sz="1000" dirty="0">
                <a:solidFill>
                  <a:schemeClr val="tx1"/>
                </a:solidFill>
                <a:latin typeface="Raleway"/>
              </a:rPr>
              <a:t>.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00" dirty="0">
                <a:solidFill>
                  <a:schemeClr val="tx1"/>
                </a:solidFill>
                <a:latin typeface="Raleway"/>
              </a:rPr>
              <a:t>Note down the </a:t>
            </a:r>
            <a:r>
              <a:rPr lang="en-US" sz="1000" b="1" dirty="0">
                <a:solidFill>
                  <a:schemeClr val="tx1"/>
                </a:solidFill>
                <a:latin typeface="Raleway"/>
              </a:rPr>
              <a:t>File System ID </a:t>
            </a:r>
            <a:r>
              <a:rPr lang="en-US" sz="1000" dirty="0">
                <a:solidFill>
                  <a:schemeClr val="tx1"/>
                </a:solidFill>
                <a:latin typeface="Raleway"/>
              </a:rPr>
              <a:t>value for further use.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50" dirty="0">
              <a:solidFill>
                <a:schemeClr val="tx1"/>
              </a:solidFill>
              <a:latin typeface="Raleway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F37F8E84-5928-4833-870D-67A61EB9111A}"/>
              </a:ext>
            </a:extLst>
          </p:cNvPr>
          <p:cNvSpPr/>
          <p:nvPr/>
        </p:nvSpPr>
        <p:spPr>
          <a:xfrm>
            <a:off x="1082609" y="908616"/>
            <a:ext cx="2609850" cy="426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Creating an Amazon EFS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463D7C9E-B81E-4566-B5CF-9A008FBFC9D7}"/>
              </a:ext>
            </a:extLst>
          </p:cNvPr>
          <p:cNvSpPr/>
          <p:nvPr/>
        </p:nvSpPr>
        <p:spPr>
          <a:xfrm>
            <a:off x="5273809" y="908616"/>
            <a:ext cx="2965316" cy="426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Mounting the EFS in a EC2 Instance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DAEADC54-D9C6-49A2-9B8C-9317B8DA9C65}"/>
              </a:ext>
            </a:extLst>
          </p:cNvPr>
          <p:cNvSpPr/>
          <p:nvPr/>
        </p:nvSpPr>
        <p:spPr>
          <a:xfrm>
            <a:off x="4762520" y="1524579"/>
            <a:ext cx="3987894" cy="14195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000">
                <a:solidFill>
                  <a:schemeClr val="tx1"/>
                </a:solidFill>
                <a:latin typeface="Raleway"/>
              </a:rPr>
              <a:t>Connect your ubuntu EC2 Instances using PuTTY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000">
                <a:solidFill>
                  <a:schemeClr val="tx1"/>
                </a:solidFill>
                <a:latin typeface="Raleway"/>
              </a:rPr>
              <a:t>Install NFS client using the following command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endParaRPr lang="en-US" sz="1000">
              <a:solidFill>
                <a:schemeClr val="tx1"/>
              </a:solidFill>
              <a:latin typeface="Raleway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000">
                <a:solidFill>
                  <a:schemeClr val="tx1"/>
                </a:solidFill>
                <a:latin typeface="Raleway"/>
              </a:rPr>
              <a:t>Now proceed with the commands one by one. I have mentioned them below.</a:t>
            </a:r>
            <a:endParaRPr lang="en-US" sz="1000" dirty="0">
              <a:solidFill>
                <a:schemeClr val="tx1"/>
              </a:solidFill>
              <a:latin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107CC23-2018-4627-A418-E324B537F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984" y="2177502"/>
            <a:ext cx="2591162" cy="2000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61FDBE0-BED4-4DA6-95ED-7073BFE54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257" y="3043357"/>
            <a:ext cx="984060" cy="186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BB15227-5AF7-4AC5-816B-84421EF98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257" y="3320220"/>
            <a:ext cx="2740098" cy="203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13A85CA-D27F-4052-A6D5-A77796E00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984" y="3580395"/>
            <a:ext cx="475064" cy="186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4F6F66-AC0F-4797-A4F7-7AF0CBA45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6257" y="3861912"/>
            <a:ext cx="2358352" cy="508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B31D5A7-0605-405A-8E68-AAF0D28298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6257" y="4427267"/>
            <a:ext cx="1331874" cy="186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56BD557-5661-4CBD-9F6C-A6ABD91387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9984" y="4670256"/>
            <a:ext cx="458098" cy="1951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900CFAB-3DCB-4877-A304-CD3ECF3BB0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0884" y="2952303"/>
            <a:ext cx="419100" cy="419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AB510AF2-8805-4C80-A567-B30FA211B9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0884" y="3219512"/>
            <a:ext cx="419100" cy="419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FD0815C-C05D-4C99-9E28-C80EDF4F41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0884" y="3480831"/>
            <a:ext cx="419100" cy="419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A69462B0-8F19-42EB-BFE7-AFCACEE91D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0884" y="3787129"/>
            <a:ext cx="419100" cy="419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B9C84A5-99C1-402D-B02A-D2A9B7AA0E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0884" y="4301114"/>
            <a:ext cx="419100" cy="419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3ACBAF45-D037-48D5-AF95-F9D32001CA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0884" y="4567023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66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33287E-86A9-443D-9FC1-55549875C622}"/>
              </a:ext>
            </a:extLst>
          </p:cNvPr>
          <p:cNvSpPr txBox="1"/>
          <p:nvPr/>
        </p:nvSpPr>
        <p:spPr>
          <a:xfrm>
            <a:off x="176773" y="168938"/>
            <a:ext cx="4215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Demo 5: Elastic File System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018FAB9F-F8A9-4C82-8800-0B666B530157}"/>
              </a:ext>
            </a:extLst>
          </p:cNvPr>
          <p:cNvSpPr/>
          <p:nvPr/>
        </p:nvSpPr>
        <p:spPr>
          <a:xfrm>
            <a:off x="2051739" y="1840555"/>
            <a:ext cx="5040522" cy="19675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Create another EC2 instance (Ubuntu)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Mount the Previously created EFS into this Instance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Create a file in the EFS directory in the second instance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Verify in the first instance whether the file which was created in the second instance available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 </a:t>
            </a:r>
            <a:endParaRPr lang="en-US" sz="1200" dirty="0">
              <a:solidFill>
                <a:schemeClr val="tx1"/>
              </a:solidFill>
              <a:latin typeface="Raleway"/>
            </a:endParaRP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400" dirty="0">
              <a:solidFill>
                <a:schemeClr val="tx1"/>
              </a:solidFill>
              <a:latin typeface="Raleway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F37F8E84-5928-4833-870D-67A61EB9111A}"/>
              </a:ext>
            </a:extLst>
          </p:cNvPr>
          <p:cNvSpPr/>
          <p:nvPr/>
        </p:nvSpPr>
        <p:spPr>
          <a:xfrm>
            <a:off x="2667000" y="981075"/>
            <a:ext cx="3810000" cy="5705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Connecting multiple Instances with a shared EFS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84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2" y="2423696"/>
            <a:ext cx="6462309" cy="576956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dirty="0"/>
              <a:t>Instance Tenancy, Reserved and Spot Instances</a:t>
            </a:r>
          </a:p>
        </p:txBody>
      </p:sp>
    </p:spTree>
    <p:extLst>
      <p:ext uri="{BB962C8B-B14F-4D97-AF65-F5344CB8AC3E}">
        <p14:creationId xmlns:p14="http://schemas.microsoft.com/office/powerpoint/2010/main" val="2256373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A447908-3988-43F6-A5AD-609373F75020}"/>
              </a:ext>
            </a:extLst>
          </p:cNvPr>
          <p:cNvSpPr txBox="1"/>
          <p:nvPr/>
        </p:nvSpPr>
        <p:spPr>
          <a:xfrm>
            <a:off x="176773" y="168938"/>
            <a:ext cx="2728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Instance Tenancy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54D6AA5-EAA2-478D-BB00-A7CFBBCFC2E4}"/>
              </a:ext>
            </a:extLst>
          </p:cNvPr>
          <p:cNvGrpSpPr/>
          <p:nvPr/>
        </p:nvGrpSpPr>
        <p:grpSpPr>
          <a:xfrm>
            <a:off x="676643" y="1922918"/>
            <a:ext cx="7803433" cy="2402408"/>
            <a:chOff x="927105" y="1693629"/>
            <a:chExt cx="7676612" cy="118758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D783BDF7-CAD2-4668-B489-24BF54B3879B}"/>
                </a:ext>
              </a:extLst>
            </p:cNvPr>
            <p:cNvSpPr/>
            <p:nvPr/>
          </p:nvSpPr>
          <p:spPr>
            <a:xfrm>
              <a:off x="927105" y="2607851"/>
              <a:ext cx="3890233" cy="2733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Hardware-1 (CPU, RAM, N/W)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48440AF9-CBDD-4BAF-A704-6AD319C15E82}"/>
                </a:ext>
              </a:extLst>
            </p:cNvPr>
            <p:cNvSpPr/>
            <p:nvPr/>
          </p:nvSpPr>
          <p:spPr>
            <a:xfrm>
              <a:off x="927105" y="2234266"/>
              <a:ext cx="3890233" cy="194386"/>
            </a:xfrm>
            <a:prstGeom prst="rect">
              <a:avLst/>
            </a:prstGeom>
            <a:solidFill>
              <a:srgbClr val="30243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XEN Hypervisor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7BBA4677-52BB-4575-9BA7-808FCBDA6394}"/>
                </a:ext>
              </a:extLst>
            </p:cNvPr>
            <p:cNvSpPr/>
            <p:nvPr/>
          </p:nvSpPr>
          <p:spPr>
            <a:xfrm>
              <a:off x="927105" y="1693629"/>
              <a:ext cx="840934" cy="346251"/>
            </a:xfrm>
            <a:prstGeom prst="rect">
              <a:avLst/>
            </a:prstGeom>
            <a:solidFill>
              <a:schemeClr val="accent6">
                <a:lumMod val="50000"/>
                <a:lumOff val="5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EC2 (cust-1)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4802B71A-9959-4C10-A4CE-CD554FC47F0C}"/>
                </a:ext>
              </a:extLst>
            </p:cNvPr>
            <p:cNvSpPr/>
            <p:nvPr/>
          </p:nvSpPr>
          <p:spPr>
            <a:xfrm>
              <a:off x="1940612" y="1693629"/>
              <a:ext cx="840934" cy="346251"/>
            </a:xfrm>
            <a:prstGeom prst="rect">
              <a:avLst/>
            </a:prstGeom>
            <a:solidFill>
              <a:schemeClr val="accent6">
                <a:lumMod val="50000"/>
                <a:lumOff val="5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EC2 (cust-2)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1A2A8D90-6985-4C08-833A-67413CAE3EEA}"/>
                </a:ext>
              </a:extLst>
            </p:cNvPr>
            <p:cNvSpPr/>
            <p:nvPr/>
          </p:nvSpPr>
          <p:spPr>
            <a:xfrm>
              <a:off x="2961431" y="1693629"/>
              <a:ext cx="840934" cy="346251"/>
            </a:xfrm>
            <a:prstGeom prst="rect">
              <a:avLst/>
            </a:prstGeom>
            <a:solidFill>
              <a:schemeClr val="accent6">
                <a:lumMod val="50000"/>
                <a:lumOff val="5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EC2 (cust-1)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C370AF2C-4E75-4EFF-A1DB-E7742F44A301}"/>
                </a:ext>
              </a:extLst>
            </p:cNvPr>
            <p:cNvSpPr/>
            <p:nvPr/>
          </p:nvSpPr>
          <p:spPr>
            <a:xfrm>
              <a:off x="3976404" y="1693629"/>
              <a:ext cx="840934" cy="346251"/>
            </a:xfrm>
            <a:prstGeom prst="rect">
              <a:avLst/>
            </a:prstGeom>
            <a:solidFill>
              <a:schemeClr val="accent6">
                <a:lumMod val="50000"/>
                <a:lumOff val="5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EC2 (cust-3)</a:t>
              </a:r>
            </a:p>
          </p:txBody>
        </p:sp>
        <p:sp>
          <p:nvSpPr>
            <p:cNvPr id="73" name="Up Arrow 7">
              <a:extLst>
                <a:ext uri="{FF2B5EF4-FFF2-40B4-BE49-F238E27FC236}">
                  <a16:creationId xmlns:a16="http://schemas.microsoft.com/office/drawing/2014/main" xmlns="" id="{1C80E5F5-B2BB-48A3-96B7-4AAED2116351}"/>
                </a:ext>
              </a:extLst>
            </p:cNvPr>
            <p:cNvSpPr/>
            <p:nvPr/>
          </p:nvSpPr>
          <p:spPr>
            <a:xfrm>
              <a:off x="2708423" y="2428652"/>
              <a:ext cx="179884" cy="179199"/>
            </a:xfrm>
            <a:prstGeom prst="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5F779588-FA5F-4017-9812-0AB0C696A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2923" y="2056774"/>
              <a:ext cx="0" cy="184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AE56673D-3455-4340-91D4-F4058F5399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2918" y="2050167"/>
              <a:ext cx="0" cy="18410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xmlns="" id="{10880F82-90D5-4454-8A54-69D4025D4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0054" y="2063248"/>
              <a:ext cx="0" cy="18438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3CBCB013-63C3-4DE4-90D9-6334CD302C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74624" y="2059132"/>
              <a:ext cx="7274" cy="184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64E05C29-B262-4DA5-9A4D-924E8A09FA3E}"/>
                </a:ext>
              </a:extLst>
            </p:cNvPr>
            <p:cNvGrpSpPr/>
            <p:nvPr/>
          </p:nvGrpSpPr>
          <p:grpSpPr>
            <a:xfrm>
              <a:off x="5728456" y="1693629"/>
              <a:ext cx="2875261" cy="1187581"/>
              <a:chOff x="6629399" y="2119922"/>
              <a:chExt cx="3841259" cy="1909887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xmlns="" id="{554692F8-1273-4719-AEAF-2E787D6932C2}"/>
                  </a:ext>
                </a:extLst>
              </p:cNvPr>
              <p:cNvSpPr/>
              <p:nvPr/>
            </p:nvSpPr>
            <p:spPr>
              <a:xfrm>
                <a:off x="6629399" y="3590190"/>
                <a:ext cx="3765063" cy="4396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Hardware-2 (CPU, RAM, N/W)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xmlns="" id="{B43E9EA7-5598-4FDB-A906-515B7556A396}"/>
                  </a:ext>
                </a:extLst>
              </p:cNvPr>
              <p:cNvSpPr/>
              <p:nvPr/>
            </p:nvSpPr>
            <p:spPr>
              <a:xfrm>
                <a:off x="6629400" y="2989384"/>
                <a:ext cx="3841258" cy="312615"/>
              </a:xfrm>
              <a:prstGeom prst="rect">
                <a:avLst/>
              </a:prstGeom>
              <a:solidFill>
                <a:srgbClr val="30243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XEN Hypervisor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xmlns="" id="{576CD030-D774-423C-91A2-B5A25B152EDF}"/>
                  </a:ext>
                </a:extLst>
              </p:cNvPr>
              <p:cNvSpPr/>
              <p:nvPr/>
            </p:nvSpPr>
            <p:spPr>
              <a:xfrm>
                <a:off x="6629399" y="2119922"/>
                <a:ext cx="1123462" cy="556847"/>
              </a:xfrm>
              <a:prstGeom prst="rect">
                <a:avLst/>
              </a:prstGeom>
              <a:solidFill>
                <a:schemeClr val="accent6">
                  <a:lumMod val="50000"/>
                  <a:lumOff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EC2 (cust-4)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1FDFC26B-127D-4C7D-B23A-8A01065A090A}"/>
                  </a:ext>
                </a:extLst>
              </p:cNvPr>
              <p:cNvSpPr/>
              <p:nvPr/>
            </p:nvSpPr>
            <p:spPr>
              <a:xfrm>
                <a:off x="7983413" y="2119922"/>
                <a:ext cx="1123462" cy="556847"/>
              </a:xfrm>
              <a:prstGeom prst="rect">
                <a:avLst/>
              </a:prstGeom>
              <a:solidFill>
                <a:schemeClr val="accent6">
                  <a:lumMod val="50000"/>
                  <a:lumOff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EC2 (cust-2)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8E810172-BE73-4E41-A2E3-13CDFDAB4732}"/>
                  </a:ext>
                </a:extLst>
              </p:cNvPr>
              <p:cNvSpPr/>
              <p:nvPr/>
            </p:nvSpPr>
            <p:spPr>
              <a:xfrm>
                <a:off x="9347195" y="2119922"/>
                <a:ext cx="1123462" cy="556847"/>
              </a:xfrm>
              <a:prstGeom prst="rect">
                <a:avLst/>
              </a:prstGeom>
              <a:solidFill>
                <a:schemeClr val="accent6">
                  <a:lumMod val="50000"/>
                  <a:lumOff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EC2 (cust-1)</a:t>
                </a:r>
              </a:p>
            </p:txBody>
          </p:sp>
          <p:sp>
            <p:nvSpPr>
              <p:cNvPr id="104" name="Up Arrow 41">
                <a:extLst>
                  <a:ext uri="{FF2B5EF4-FFF2-40B4-BE49-F238E27FC236}">
                    <a16:creationId xmlns:a16="http://schemas.microsoft.com/office/drawing/2014/main" xmlns="" id="{A3A096B0-CE8A-4241-8F2C-8A0DD7FA7B76}"/>
                  </a:ext>
                </a:extLst>
              </p:cNvPr>
              <p:cNvSpPr/>
              <p:nvPr/>
            </p:nvSpPr>
            <p:spPr>
              <a:xfrm>
                <a:off x="8439639" y="3301999"/>
                <a:ext cx="240320" cy="288191"/>
              </a:xfrm>
              <a:prstGeom prst="up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xmlns="" id="{604B39D5-0D6E-46DE-8DF9-7B2AC04094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43177" y="2710556"/>
                <a:ext cx="1" cy="2835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xmlns="" id="{C5CE4352-84C5-4CFB-8B3F-87A5295CDEC6}"/>
                  </a:ext>
                </a:extLst>
              </p:cNvPr>
              <p:cNvCxnSpPr/>
              <p:nvPr/>
            </p:nvCxnSpPr>
            <p:spPr>
              <a:xfrm flipV="1">
                <a:off x="8559799" y="2698261"/>
                <a:ext cx="0" cy="3126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xmlns="" id="{CAE37F74-BD06-4312-9480-6C6D7F191D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70829" y="2714348"/>
                <a:ext cx="1" cy="2965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xmlns="" id="{CFE5D994-6B69-45DD-AF8B-67ADB0489D73}"/>
                </a:ext>
              </a:extLst>
            </p:cNvPr>
            <p:cNvSpPr/>
            <p:nvPr/>
          </p:nvSpPr>
          <p:spPr>
            <a:xfrm>
              <a:off x="965154" y="1723702"/>
              <a:ext cx="735537" cy="33307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EC2 (cust-1)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xmlns="" id="{2D848221-BD24-43EB-8E07-FAA9A8260A80}"/>
                </a:ext>
              </a:extLst>
            </p:cNvPr>
            <p:cNvSpPr/>
            <p:nvPr/>
          </p:nvSpPr>
          <p:spPr>
            <a:xfrm>
              <a:off x="2005149" y="1730176"/>
              <a:ext cx="735537" cy="31999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EC2 (cust-2)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xmlns="" id="{F010E28B-44AC-4224-B21C-5E5769C7EFA8}"/>
                </a:ext>
              </a:extLst>
            </p:cNvPr>
            <p:cNvSpPr/>
            <p:nvPr/>
          </p:nvSpPr>
          <p:spPr>
            <a:xfrm>
              <a:off x="3006856" y="1726060"/>
              <a:ext cx="735537" cy="33307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EC2 (cust-3)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xmlns="" id="{47AF3A18-84A5-4489-90F6-FF8CD840CE24}"/>
                </a:ext>
              </a:extLst>
            </p:cNvPr>
            <p:cNvSpPr/>
            <p:nvPr/>
          </p:nvSpPr>
          <p:spPr>
            <a:xfrm>
              <a:off x="4012285" y="1726060"/>
              <a:ext cx="735537" cy="33307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EC2 (cust-4)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xmlns="" id="{6BF98A1B-19B8-46AE-9F65-C58583C0ECA6}"/>
                </a:ext>
              </a:extLst>
            </p:cNvPr>
            <p:cNvSpPr/>
            <p:nvPr/>
          </p:nvSpPr>
          <p:spPr>
            <a:xfrm>
              <a:off x="5745262" y="1727818"/>
              <a:ext cx="735537" cy="33307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EC2 (cust-1)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xmlns="" id="{04AF7F43-FA68-4E83-A3CC-D023FD8F3E90}"/>
                </a:ext>
              </a:extLst>
            </p:cNvPr>
            <p:cNvSpPr/>
            <p:nvPr/>
          </p:nvSpPr>
          <p:spPr>
            <a:xfrm>
              <a:off x="6785257" y="1730176"/>
              <a:ext cx="735537" cy="32410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EC2 (cust-2)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xmlns="" id="{513361CD-CB58-4EAE-AA52-1A92489676BA}"/>
                </a:ext>
              </a:extLst>
            </p:cNvPr>
            <p:cNvSpPr/>
            <p:nvPr/>
          </p:nvSpPr>
          <p:spPr>
            <a:xfrm>
              <a:off x="7771481" y="1729137"/>
              <a:ext cx="735537" cy="32410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EC2 (cust-3)</a:t>
              </a:r>
            </a:p>
          </p:txBody>
        </p: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xmlns="" id="{1CCB586D-48B6-4903-B181-C075BAC906E4}"/>
              </a:ext>
            </a:extLst>
          </p:cNvPr>
          <p:cNvSpPr/>
          <p:nvPr/>
        </p:nvSpPr>
        <p:spPr>
          <a:xfrm>
            <a:off x="3052261" y="951877"/>
            <a:ext cx="3039477" cy="523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800" b="1" dirty="0">
                <a:solidFill>
                  <a:prstClr val="black"/>
                </a:solidFill>
                <a:latin typeface="Raleway"/>
                <a:cs typeface="Chalkboard SE Regular"/>
              </a:rPr>
              <a:t> Shared/Default Instance</a:t>
            </a:r>
          </a:p>
        </p:txBody>
      </p:sp>
      <p:pic>
        <p:nvPicPr>
          <p:cNvPr id="35" name="Picture 34" descr="settings-4.png">
            <a:extLst>
              <a:ext uri="{FF2B5EF4-FFF2-40B4-BE49-F238E27FC236}">
                <a16:creationId xmlns:a16="http://schemas.microsoft.com/office/drawing/2014/main" xmlns="" id="{8EBC9FD9-4F76-447F-AA65-01ED66490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182" y="3050991"/>
            <a:ext cx="316670" cy="329701"/>
          </a:xfrm>
          <a:prstGeom prst="rect">
            <a:avLst/>
          </a:prstGeom>
        </p:spPr>
      </p:pic>
      <p:pic>
        <p:nvPicPr>
          <p:cNvPr id="36" name="Picture 35" descr="settings-4.png">
            <a:extLst>
              <a:ext uri="{FF2B5EF4-FFF2-40B4-BE49-F238E27FC236}">
                <a16:creationId xmlns:a16="http://schemas.microsoft.com/office/drawing/2014/main" xmlns="" id="{868F247C-FB01-49B4-9276-C991393CD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392" y="3050991"/>
            <a:ext cx="316670" cy="329701"/>
          </a:xfrm>
          <a:prstGeom prst="rect">
            <a:avLst/>
          </a:prstGeom>
        </p:spPr>
      </p:pic>
      <p:pic>
        <p:nvPicPr>
          <p:cNvPr id="37" name="Picture 36" descr="settings-4.png">
            <a:extLst>
              <a:ext uri="{FF2B5EF4-FFF2-40B4-BE49-F238E27FC236}">
                <a16:creationId xmlns:a16="http://schemas.microsoft.com/office/drawing/2014/main" xmlns="" id="{B6F567B3-D39C-46AA-B0A4-1645C1291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03" y="3050991"/>
            <a:ext cx="316670" cy="329701"/>
          </a:xfrm>
          <a:prstGeom prst="rect">
            <a:avLst/>
          </a:prstGeom>
        </p:spPr>
      </p:pic>
      <p:pic>
        <p:nvPicPr>
          <p:cNvPr id="38" name="Picture 37" descr="settings-4.png">
            <a:extLst>
              <a:ext uri="{FF2B5EF4-FFF2-40B4-BE49-F238E27FC236}">
                <a16:creationId xmlns:a16="http://schemas.microsoft.com/office/drawing/2014/main" xmlns="" id="{69AB905D-18FE-4283-A755-682B4476F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2" y="3050991"/>
            <a:ext cx="316670" cy="3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9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A447908-3988-43F6-A5AD-609373F75020}"/>
              </a:ext>
            </a:extLst>
          </p:cNvPr>
          <p:cNvSpPr txBox="1"/>
          <p:nvPr/>
        </p:nvSpPr>
        <p:spPr>
          <a:xfrm>
            <a:off x="176773" y="168938"/>
            <a:ext cx="2728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Instance Tenancy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07C63532-8863-496C-9FB1-EDC26AD7C834}"/>
              </a:ext>
            </a:extLst>
          </p:cNvPr>
          <p:cNvGrpSpPr/>
          <p:nvPr/>
        </p:nvGrpSpPr>
        <p:grpSpPr>
          <a:xfrm>
            <a:off x="1024660" y="1714383"/>
            <a:ext cx="6617058" cy="2863966"/>
            <a:chOff x="1074615" y="2119922"/>
            <a:chExt cx="5197231" cy="190988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86AB54DB-817A-438D-A7FF-0FC5F85DA7D6}"/>
                </a:ext>
              </a:extLst>
            </p:cNvPr>
            <p:cNvSpPr/>
            <p:nvPr/>
          </p:nvSpPr>
          <p:spPr>
            <a:xfrm>
              <a:off x="1074615" y="3590190"/>
              <a:ext cx="5197231" cy="4396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Hardware (CPU, RAM, N/W) </a:t>
              </a:r>
              <a:r>
                <a:rPr kumimoji="0" lang="mr-IN" sz="101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–</a:t>
              </a:r>
              <a:r>
                <a:rPr kumimoji="0" lang="en-US" sz="101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 cust-1</a:t>
              </a:r>
              <a:endParaRPr kumimoji="0" lang="en-US" sz="101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DB6EE42-B0F9-4735-89B6-DFB789030609}"/>
                </a:ext>
              </a:extLst>
            </p:cNvPr>
            <p:cNvSpPr/>
            <p:nvPr/>
          </p:nvSpPr>
          <p:spPr>
            <a:xfrm>
              <a:off x="1074615" y="2989384"/>
              <a:ext cx="5197231" cy="31261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XEN Hypervisor</a:t>
              </a:r>
              <a:endParaRPr kumimoji="0" lang="en-US" sz="101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xmlns="" id="{83FF11A6-6E25-4169-A864-CFA5DFFEC42E}"/>
                </a:ext>
              </a:extLst>
            </p:cNvPr>
            <p:cNvSpPr/>
            <p:nvPr/>
          </p:nvSpPr>
          <p:spPr>
            <a:xfrm>
              <a:off x="1074615" y="2119922"/>
              <a:ext cx="1123462" cy="5568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2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EC2 (cust-1)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xmlns="" id="{224A4F03-E1C3-4EFB-9499-7547F7EF1F0A}"/>
                </a:ext>
              </a:extLst>
            </p:cNvPr>
            <p:cNvSpPr/>
            <p:nvPr/>
          </p:nvSpPr>
          <p:spPr>
            <a:xfrm>
              <a:off x="2428629" y="2119922"/>
              <a:ext cx="1123462" cy="5568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2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EC2 (cust-1)</a:t>
              </a:r>
              <a:endParaRPr kumimoji="0" lang="en-US" sz="112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xmlns="" id="{67828F1F-A5AF-454A-98BA-618A4BE679EC}"/>
                </a:ext>
              </a:extLst>
            </p:cNvPr>
            <p:cNvSpPr/>
            <p:nvPr/>
          </p:nvSpPr>
          <p:spPr>
            <a:xfrm>
              <a:off x="3792411" y="2119922"/>
              <a:ext cx="1123462" cy="5568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2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EC2 (cust-1)</a:t>
              </a:r>
              <a:endParaRPr kumimoji="0" lang="en-US" sz="112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xmlns="" id="{40D5699B-D0A0-4D7D-8694-2E964B2D6113}"/>
                </a:ext>
              </a:extLst>
            </p:cNvPr>
            <p:cNvSpPr/>
            <p:nvPr/>
          </p:nvSpPr>
          <p:spPr>
            <a:xfrm>
              <a:off x="5148384" y="2119922"/>
              <a:ext cx="1123462" cy="5568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2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EC2 (cust-1)</a:t>
              </a:r>
              <a:endParaRPr kumimoji="0" lang="en-US" sz="112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sp>
          <p:nvSpPr>
            <p:cNvPr id="56" name="Up Arrow 7">
              <a:extLst>
                <a:ext uri="{FF2B5EF4-FFF2-40B4-BE49-F238E27FC236}">
                  <a16:creationId xmlns:a16="http://schemas.microsoft.com/office/drawing/2014/main" xmlns="" id="{D7FF470A-9DDE-414F-9BCD-3E58A1A4E5B4}"/>
                </a:ext>
              </a:extLst>
            </p:cNvPr>
            <p:cNvSpPr/>
            <p:nvPr/>
          </p:nvSpPr>
          <p:spPr>
            <a:xfrm>
              <a:off x="3454401" y="3301999"/>
              <a:ext cx="240320" cy="288191"/>
            </a:xfrm>
            <a:prstGeom prst="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5D599208-71FF-4D03-971E-DB3400A27CA7}"/>
                </a:ext>
              </a:extLst>
            </p:cNvPr>
            <p:cNvCxnSpPr/>
            <p:nvPr/>
          </p:nvCxnSpPr>
          <p:spPr>
            <a:xfrm flipV="1">
              <a:off x="1602154" y="2676769"/>
              <a:ext cx="0" cy="312615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BFDDC4EA-B544-4C60-8061-0EDAB35B2F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0360" y="2676769"/>
              <a:ext cx="5862" cy="31261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6B466827-65EA-4232-B9F8-20FFE3579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0115" y="2676769"/>
              <a:ext cx="0" cy="312614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7FC88018-63F2-4D50-8C95-753EF9F63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6046" y="2659049"/>
              <a:ext cx="0" cy="330334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65474BDB-760A-4E14-8D50-04D4082886CB}"/>
              </a:ext>
            </a:extLst>
          </p:cNvPr>
          <p:cNvSpPr/>
          <p:nvPr/>
        </p:nvSpPr>
        <p:spPr>
          <a:xfrm>
            <a:off x="3434278" y="956772"/>
            <a:ext cx="2275444" cy="523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800" b="1" dirty="0">
                <a:solidFill>
                  <a:prstClr val="black"/>
                </a:solidFill>
                <a:latin typeface="Raleway"/>
                <a:cs typeface="Chalkboard SE Regular"/>
              </a:rPr>
              <a:t>Dedicated Instance</a:t>
            </a:r>
          </a:p>
        </p:txBody>
      </p:sp>
      <p:pic>
        <p:nvPicPr>
          <p:cNvPr id="26" name="Picture 25" descr="settings-4.png">
            <a:extLst>
              <a:ext uri="{FF2B5EF4-FFF2-40B4-BE49-F238E27FC236}">
                <a16:creationId xmlns:a16="http://schemas.microsoft.com/office/drawing/2014/main" xmlns="" id="{FBBAC86B-8FCF-49C2-B5B7-90A281502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78" y="3082157"/>
            <a:ext cx="327358" cy="340830"/>
          </a:xfrm>
          <a:prstGeom prst="rect">
            <a:avLst/>
          </a:prstGeom>
        </p:spPr>
      </p:pic>
      <p:pic>
        <p:nvPicPr>
          <p:cNvPr id="18" name="Picture 17" descr="settings-4.png">
            <a:extLst>
              <a:ext uri="{FF2B5EF4-FFF2-40B4-BE49-F238E27FC236}">
                <a16:creationId xmlns:a16="http://schemas.microsoft.com/office/drawing/2014/main" xmlns="" id="{A65F85B1-4FAC-412D-9C1E-D0208822A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57" y="3082157"/>
            <a:ext cx="327358" cy="3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1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89965F9-3B49-43B6-BB64-0E4238C9C740}"/>
              </a:ext>
            </a:extLst>
          </p:cNvPr>
          <p:cNvSpPr txBox="1"/>
          <p:nvPr/>
        </p:nvSpPr>
        <p:spPr>
          <a:xfrm>
            <a:off x="176773" y="168938"/>
            <a:ext cx="3064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Introduction to EC2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96573EE9-05A8-4F21-809E-31A899175CE1}"/>
              </a:ext>
            </a:extLst>
          </p:cNvPr>
          <p:cNvGrpSpPr/>
          <p:nvPr/>
        </p:nvGrpSpPr>
        <p:grpSpPr>
          <a:xfrm>
            <a:off x="579448" y="1431894"/>
            <a:ext cx="7985104" cy="3423869"/>
            <a:chOff x="992106" y="1431894"/>
            <a:chExt cx="7985104" cy="342386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824B7292-F4E9-44E5-B208-FCDDD0D37477}"/>
                </a:ext>
              </a:extLst>
            </p:cNvPr>
            <p:cNvGrpSpPr/>
            <p:nvPr/>
          </p:nvGrpSpPr>
          <p:grpSpPr>
            <a:xfrm>
              <a:off x="992106" y="1431894"/>
              <a:ext cx="7159787" cy="2863461"/>
              <a:chOff x="756833" y="1279498"/>
              <a:chExt cx="7159787" cy="2863461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xmlns="" id="{F6C14D5D-C3EA-4A90-9773-D8A6BEC2D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3470" y="2252839"/>
                <a:ext cx="857060" cy="90465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xmlns="" id="{E5531B27-1355-41B8-B30A-F6F8B47617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7621" y="2245922"/>
                <a:ext cx="918480" cy="91848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xmlns="" id="{8B72B90B-45A7-41E5-AEC5-45591A3BA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2755" y="3224479"/>
                <a:ext cx="715618" cy="7156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6BCC08B8-1D70-44E4-B636-F57AD869D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2757" y="2354271"/>
                <a:ext cx="715617" cy="715617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FD6029C6-3F9A-4BA0-B794-23F03C2159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92757" y="1486755"/>
                <a:ext cx="715616" cy="715616"/>
              </a:xfrm>
              <a:prstGeom prst="rect">
                <a:avLst/>
              </a:prstGeom>
            </p:spPr>
          </p:pic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xmlns="" id="{CC62FFFF-24C3-4916-A196-11409CDE6ED8}"/>
                  </a:ext>
                </a:extLst>
              </p:cNvPr>
              <p:cNvCxnSpPr>
                <a:stCxn id="28" idx="1"/>
                <a:endCxn id="25" idx="3"/>
              </p:cNvCxnSpPr>
              <p:nvPr/>
            </p:nvCxnSpPr>
            <p:spPr>
              <a:xfrm flipH="1" flipV="1">
                <a:off x="5000530" y="2705164"/>
                <a:ext cx="1392227" cy="6916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xmlns="" id="{B3D4F12B-0F02-45AD-AAEA-670BECC8ED94}"/>
                  </a:ext>
                </a:extLst>
              </p:cNvPr>
              <p:cNvCxnSpPr>
                <a:stCxn id="25" idx="1"/>
                <a:endCxn id="26" idx="3"/>
              </p:cNvCxnSpPr>
              <p:nvPr/>
            </p:nvCxnSpPr>
            <p:spPr>
              <a:xfrm flipH="1" flipV="1">
                <a:off x="2426101" y="2705162"/>
                <a:ext cx="1717369" cy="2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xmlns="" id="{9116CF75-1FED-469D-AE70-C8BF3C7D8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836" y="1279498"/>
                <a:ext cx="918480" cy="91848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xmlns="" id="{6C85B12A-AD7B-4355-A5B3-B82C401B7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833" y="3224479"/>
                <a:ext cx="918480" cy="91848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xmlns="" id="{B6E2030A-629C-4DFF-A504-7B7CD1F3E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5834" y="2319102"/>
                <a:ext cx="750786" cy="750786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xmlns="" id="{820BFAD8-E9BE-4786-B697-A499C3F5F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31760" y="3222288"/>
                <a:ext cx="715617" cy="715617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xmlns="" id="{7C288893-AA83-44B7-9681-B2683DFD6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59890" y="1486755"/>
                <a:ext cx="713606" cy="713606"/>
              </a:xfrm>
              <a:prstGeom prst="rect">
                <a:avLst/>
              </a:prstGeom>
            </p:spPr>
          </p:pic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xmlns="" id="{7A981835-869E-4E3D-AAB4-44F6302A847E}"/>
                  </a:ext>
                </a:extLst>
              </p:cNvPr>
              <p:cNvCxnSpPr>
                <a:stCxn id="25" idx="1"/>
                <a:endCxn id="34" idx="3"/>
              </p:cNvCxnSpPr>
              <p:nvPr/>
            </p:nvCxnSpPr>
            <p:spPr>
              <a:xfrm rot="10800000">
                <a:off x="1675316" y="1738738"/>
                <a:ext cx="2468154" cy="966426"/>
              </a:xfrm>
              <a:prstGeom prst="bentConnector3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or: Elbow 50">
                <a:extLst>
                  <a:ext uri="{FF2B5EF4-FFF2-40B4-BE49-F238E27FC236}">
                    <a16:creationId xmlns:a16="http://schemas.microsoft.com/office/drawing/2014/main" xmlns="" id="{70576733-74F6-427A-AB38-5CAD9D719E7A}"/>
                  </a:ext>
                </a:extLst>
              </p:cNvPr>
              <p:cNvCxnSpPr>
                <a:cxnSpLocks/>
                <a:stCxn id="25" idx="1"/>
                <a:endCxn id="35" idx="3"/>
              </p:cNvCxnSpPr>
              <p:nvPr/>
            </p:nvCxnSpPr>
            <p:spPr>
              <a:xfrm rot="10800000" flipV="1">
                <a:off x="1675314" y="2705163"/>
                <a:ext cx="2468157" cy="97855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82D46FBA-BC3A-4B91-9A90-EB0B586C7CD6}"/>
                </a:ext>
              </a:extLst>
            </p:cNvPr>
            <p:cNvSpPr txBox="1"/>
            <p:nvPr/>
          </p:nvSpPr>
          <p:spPr>
            <a:xfrm>
              <a:off x="8151893" y="2675237"/>
              <a:ext cx="825317" cy="415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User Traffic Increasing</a:t>
              </a:r>
              <a:endParaRPr lang="en-IN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21FDE04-FC32-4E37-ADC6-E0010337A24C}"/>
                </a:ext>
              </a:extLst>
            </p:cNvPr>
            <p:cNvSpPr txBox="1"/>
            <p:nvPr/>
          </p:nvSpPr>
          <p:spPr>
            <a:xfrm>
              <a:off x="4479549" y="3358335"/>
              <a:ext cx="655448" cy="253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EC2</a:t>
              </a:r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63829C7E-CDFC-4952-BA80-367D61554E5C}"/>
                </a:ext>
              </a:extLst>
            </p:cNvPr>
            <p:cNvSpPr txBox="1"/>
            <p:nvPr/>
          </p:nvSpPr>
          <p:spPr>
            <a:xfrm>
              <a:off x="1262352" y="4440265"/>
              <a:ext cx="1296474" cy="415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Meeting traffic demands</a:t>
              </a:r>
              <a:endParaRPr lang="en-IN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ED40912-6677-4D6B-8660-9ECCF23A1543}"/>
              </a:ext>
            </a:extLst>
          </p:cNvPr>
          <p:cNvSpPr txBox="1"/>
          <p:nvPr/>
        </p:nvSpPr>
        <p:spPr>
          <a:xfrm>
            <a:off x="3504621" y="983869"/>
            <a:ext cx="213475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Meaning of Elasticity</a:t>
            </a:r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0453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A447908-3988-43F6-A5AD-609373F75020}"/>
              </a:ext>
            </a:extLst>
          </p:cNvPr>
          <p:cNvSpPr txBox="1"/>
          <p:nvPr/>
        </p:nvSpPr>
        <p:spPr>
          <a:xfrm>
            <a:off x="176773" y="168938"/>
            <a:ext cx="2586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Instance Restart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85DA95D3-BB45-492D-92E3-F2FF1B58C754}"/>
              </a:ext>
            </a:extLst>
          </p:cNvPr>
          <p:cNvSpPr/>
          <p:nvPr/>
        </p:nvSpPr>
        <p:spPr>
          <a:xfrm>
            <a:off x="2578689" y="926964"/>
            <a:ext cx="3986622" cy="523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800" b="1" dirty="0">
                <a:solidFill>
                  <a:prstClr val="black"/>
                </a:solidFill>
                <a:latin typeface="Raleway"/>
                <a:cs typeface="Chalkboard SE Regular"/>
              </a:rPr>
              <a:t>What happens during a restore?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9B80479-42AB-4661-B2F4-8923D9539DD7}"/>
              </a:ext>
            </a:extLst>
          </p:cNvPr>
          <p:cNvGrpSpPr/>
          <p:nvPr/>
        </p:nvGrpSpPr>
        <p:grpSpPr>
          <a:xfrm>
            <a:off x="993222" y="2239263"/>
            <a:ext cx="7157556" cy="2030339"/>
            <a:chOff x="993222" y="2239263"/>
            <a:chExt cx="7157556" cy="203033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94C3DCD1-E8CB-47D6-AC88-A8EE5DFE19ED}"/>
                </a:ext>
              </a:extLst>
            </p:cNvPr>
            <p:cNvGrpSpPr/>
            <p:nvPr/>
          </p:nvGrpSpPr>
          <p:grpSpPr>
            <a:xfrm>
              <a:off x="993222" y="2239263"/>
              <a:ext cx="7157556" cy="2030339"/>
              <a:chOff x="1074198" y="2579075"/>
              <a:chExt cx="8192895" cy="189523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F12B43D4-C178-4CA4-9344-CAF3FDA77301}"/>
                  </a:ext>
                </a:extLst>
              </p:cNvPr>
              <p:cNvSpPr/>
              <p:nvPr/>
            </p:nvSpPr>
            <p:spPr>
              <a:xfrm>
                <a:off x="1074198" y="3982622"/>
                <a:ext cx="3722495" cy="49168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halkboard SE Regular"/>
                    <a:ea typeface="+mn-ea"/>
                    <a:cs typeface="Chalkboard SE Regular"/>
                  </a:rPr>
                  <a:t>Hardware-1 (CPU, RAM, N/W)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22B067AA-2B77-4D15-B41B-B354EA7A6E87}"/>
                  </a:ext>
                </a:extLst>
              </p:cNvPr>
              <p:cNvSpPr/>
              <p:nvPr/>
            </p:nvSpPr>
            <p:spPr>
              <a:xfrm>
                <a:off x="1074199" y="3310657"/>
                <a:ext cx="3722494" cy="3496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halkboard SE Regular"/>
                    <a:ea typeface="+mn-ea"/>
                    <a:cs typeface="Chalkboard SE Regular"/>
                  </a:rPr>
                  <a:t>XEN Hypervisor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xmlns="" id="{42C11164-4765-4D44-B913-039AC97897FA}"/>
                  </a:ext>
                </a:extLst>
              </p:cNvPr>
              <p:cNvSpPr/>
              <p:nvPr/>
            </p:nvSpPr>
            <p:spPr>
              <a:xfrm>
                <a:off x="2461428" y="2579075"/>
                <a:ext cx="988399" cy="381941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halkboard SE Regular"/>
                    <a:ea typeface="+mn-ea"/>
                    <a:cs typeface="Chalkboard SE Regular"/>
                  </a:rPr>
                  <a:t>EC2</a:t>
                </a:r>
              </a:p>
            </p:txBody>
          </p:sp>
          <p:sp>
            <p:nvSpPr>
              <p:cNvPr id="24" name="Up Arrow 7">
                <a:extLst>
                  <a:ext uri="{FF2B5EF4-FFF2-40B4-BE49-F238E27FC236}">
                    <a16:creationId xmlns:a16="http://schemas.microsoft.com/office/drawing/2014/main" xmlns="" id="{2E6C6388-75CA-4818-B8C6-5187C8366646}"/>
                  </a:ext>
                </a:extLst>
              </p:cNvPr>
              <p:cNvSpPr/>
              <p:nvPr/>
            </p:nvSpPr>
            <p:spPr>
              <a:xfrm>
                <a:off x="2803352" y="3660298"/>
                <a:ext cx="211429" cy="322324"/>
              </a:xfrm>
              <a:prstGeom prst="up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xmlns="" id="{7A8438B9-BCB2-42DA-9AAD-20BA600F124E}"/>
                  </a:ext>
                </a:extLst>
              </p:cNvPr>
              <p:cNvCxnSpPr/>
              <p:nvPr/>
            </p:nvCxnSpPr>
            <p:spPr>
              <a:xfrm flipV="1">
                <a:off x="2925546" y="2961017"/>
                <a:ext cx="0" cy="34964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BE184A2A-5180-4E2F-9E85-ECE3B233077C}"/>
                  </a:ext>
                </a:extLst>
              </p:cNvPr>
              <p:cNvGrpSpPr/>
              <p:nvPr/>
            </p:nvGrpSpPr>
            <p:grpSpPr>
              <a:xfrm>
                <a:off x="5544598" y="3310659"/>
                <a:ext cx="3722495" cy="1163651"/>
                <a:chOff x="1074615" y="2989384"/>
                <a:chExt cx="4231168" cy="1040425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xmlns="" id="{31A1B6A4-9612-430B-A42F-885FC5B46241}"/>
                    </a:ext>
                  </a:extLst>
                </p:cNvPr>
                <p:cNvSpPr/>
                <p:nvPr/>
              </p:nvSpPr>
              <p:spPr>
                <a:xfrm>
                  <a:off x="1074615" y="3590190"/>
                  <a:ext cx="4231168" cy="43961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halkboard SE Regular"/>
                      <a:ea typeface="+mn-ea"/>
                      <a:cs typeface="Chalkboard SE Regular"/>
                    </a:rPr>
                    <a:t>Hardware-2 (CPU, RAM, N/W)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xmlns="" id="{56D41B54-1FDB-4AFA-A1BD-ABF34345CF58}"/>
                    </a:ext>
                  </a:extLst>
                </p:cNvPr>
                <p:cNvSpPr/>
                <p:nvPr/>
              </p:nvSpPr>
              <p:spPr>
                <a:xfrm>
                  <a:off x="1074616" y="2989384"/>
                  <a:ext cx="4231167" cy="31261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halkboard SE Regular"/>
                      <a:ea typeface="+mn-ea"/>
                      <a:cs typeface="Chalkboard SE Regular"/>
                    </a:rPr>
                    <a:t>XEN Hypervisor</a:t>
                  </a:r>
                </a:p>
              </p:txBody>
            </p:sp>
            <p:sp>
              <p:nvSpPr>
                <p:cNvPr id="31" name="Up Arrow 20">
                  <a:extLst>
                    <a:ext uri="{FF2B5EF4-FFF2-40B4-BE49-F238E27FC236}">
                      <a16:creationId xmlns:a16="http://schemas.microsoft.com/office/drawing/2014/main" xmlns="" id="{F7381CE5-6DD3-424E-BA2E-C30C78E8CA8F}"/>
                    </a:ext>
                  </a:extLst>
                </p:cNvPr>
                <p:cNvSpPr/>
                <p:nvPr/>
              </p:nvSpPr>
              <p:spPr>
                <a:xfrm>
                  <a:off x="3040055" y="3301999"/>
                  <a:ext cx="240320" cy="288191"/>
                </a:xfrm>
                <a:prstGeom prst="upArrow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626A40DF-3F07-48CC-B30D-99E9BC9A151D}"/>
                  </a:ext>
                </a:extLst>
              </p:cNvPr>
              <p:cNvSpPr/>
              <p:nvPr/>
            </p:nvSpPr>
            <p:spPr>
              <a:xfrm>
                <a:off x="6902520" y="2579075"/>
                <a:ext cx="988399" cy="381941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halkboard SE Regular"/>
                    <a:ea typeface="+mn-ea"/>
                    <a:cs typeface="Chalkboard SE Regular"/>
                  </a:rPr>
                  <a:t>EC2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xmlns="" id="{037CBF12-2DC6-40F5-9E60-14FFFE7560D6}"/>
                  </a:ext>
                </a:extLst>
              </p:cNvPr>
              <p:cNvCxnSpPr/>
              <p:nvPr/>
            </p:nvCxnSpPr>
            <p:spPr>
              <a:xfrm flipV="1">
                <a:off x="7366638" y="2961017"/>
                <a:ext cx="0" cy="34964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F707C322-53AB-40C4-97F6-4DD61D912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899" y="2253672"/>
              <a:ext cx="347990" cy="36204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25256403-47B3-4858-8DC1-6A36664AF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696" y="2256630"/>
              <a:ext cx="347990" cy="362049"/>
            </a:xfrm>
            <a:prstGeom prst="rect">
              <a:avLst/>
            </a:prstGeom>
          </p:spPr>
        </p:pic>
        <p:pic>
          <p:nvPicPr>
            <p:cNvPr id="35" name="Picture 34" descr="settings-4.png">
              <a:extLst>
                <a:ext uri="{FF2B5EF4-FFF2-40B4-BE49-F238E27FC236}">
                  <a16:creationId xmlns:a16="http://schemas.microsoft.com/office/drawing/2014/main" xmlns="" id="{C96D30D4-5E54-4947-A9C1-C361B6AF4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909" y="3056626"/>
              <a:ext cx="327462" cy="324122"/>
            </a:xfrm>
            <a:prstGeom prst="rect">
              <a:avLst/>
            </a:prstGeom>
          </p:spPr>
        </p:pic>
        <p:pic>
          <p:nvPicPr>
            <p:cNvPr id="37" name="Picture 36" descr="settings-4.png">
              <a:extLst>
                <a:ext uri="{FF2B5EF4-FFF2-40B4-BE49-F238E27FC236}">
                  <a16:creationId xmlns:a16="http://schemas.microsoft.com/office/drawing/2014/main" xmlns="" id="{3AB43804-3DD1-4AA3-96C8-7866D425A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877" y="3039810"/>
              <a:ext cx="327462" cy="340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9537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33850DD-6AC6-4D7A-A3EF-EEC30E9E427A}"/>
              </a:ext>
            </a:extLst>
          </p:cNvPr>
          <p:cNvSpPr txBox="1"/>
          <p:nvPr/>
        </p:nvSpPr>
        <p:spPr>
          <a:xfrm>
            <a:off x="176773" y="168938"/>
            <a:ext cx="27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Placement Group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EB260B0F-0EB8-4FA3-B25E-BE33C4FA7517}"/>
              </a:ext>
            </a:extLst>
          </p:cNvPr>
          <p:cNvGrpSpPr/>
          <p:nvPr/>
        </p:nvGrpSpPr>
        <p:grpSpPr>
          <a:xfrm>
            <a:off x="774738" y="1548886"/>
            <a:ext cx="7602224" cy="3024303"/>
            <a:chOff x="1016002" y="2112742"/>
            <a:chExt cx="10361244" cy="4229997"/>
          </a:xfrm>
        </p:grpSpPr>
        <p:sp>
          <p:nvSpPr>
            <p:cNvPr id="49" name="Rounded Rectangle 1">
              <a:extLst>
                <a:ext uri="{FF2B5EF4-FFF2-40B4-BE49-F238E27FC236}">
                  <a16:creationId xmlns:a16="http://schemas.microsoft.com/office/drawing/2014/main" xmlns="" id="{74181FC0-CB1E-4E41-B02D-7FBD881DD566}"/>
                </a:ext>
              </a:extLst>
            </p:cNvPr>
            <p:cNvSpPr/>
            <p:nvPr/>
          </p:nvSpPr>
          <p:spPr>
            <a:xfrm>
              <a:off x="1016002" y="2667000"/>
              <a:ext cx="4210538" cy="3272692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xmlns="" id="{81F01A9E-F0E1-4714-8A53-11C3FEE2A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775" y="3305298"/>
              <a:ext cx="544781" cy="56495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xmlns="" id="{99D34118-2DC1-4B3A-9E94-01545D877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775" y="4861982"/>
              <a:ext cx="544781" cy="564959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A47F48F5-24F2-4761-8C06-DF088C7C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7267" y="3305298"/>
              <a:ext cx="544781" cy="564959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33291594-C551-4269-866D-76C3538CB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7267" y="4861982"/>
              <a:ext cx="544781" cy="564959"/>
            </a:xfrm>
            <a:prstGeom prst="rect">
              <a:avLst/>
            </a:prstGeom>
          </p:spPr>
        </p:pic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D2F73621-20B1-440B-B3B0-C1865AA529BF}"/>
                </a:ext>
              </a:extLst>
            </p:cNvPr>
            <p:cNvCxnSpPr>
              <a:stCxn id="52" idx="3"/>
              <a:endCxn id="50" idx="1"/>
            </p:cNvCxnSpPr>
            <p:nvPr/>
          </p:nvCxnSpPr>
          <p:spPr>
            <a:xfrm>
              <a:off x="2352048" y="3587778"/>
              <a:ext cx="159272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xmlns="" id="{914877E6-CAC8-41AB-A675-E2EBE461D726}"/>
                </a:ext>
              </a:extLst>
            </p:cNvPr>
            <p:cNvCxnSpPr/>
            <p:nvPr/>
          </p:nvCxnSpPr>
          <p:spPr>
            <a:xfrm>
              <a:off x="2352048" y="3870257"/>
              <a:ext cx="1592727" cy="9917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51FC553D-B8AE-46BE-8640-C1C76C31AF17}"/>
                </a:ext>
              </a:extLst>
            </p:cNvPr>
            <p:cNvCxnSpPr>
              <a:stCxn id="50" idx="2"/>
              <a:endCxn id="51" idx="0"/>
            </p:cNvCxnSpPr>
            <p:nvPr/>
          </p:nvCxnSpPr>
          <p:spPr>
            <a:xfrm>
              <a:off x="4217166" y="3870257"/>
              <a:ext cx="0" cy="9917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145EC444-1853-4B95-9313-D5A3CBCFE8B2}"/>
                </a:ext>
              </a:extLst>
            </p:cNvPr>
            <p:cNvCxnSpPr>
              <a:stCxn id="52" idx="2"/>
              <a:endCxn id="53" idx="0"/>
            </p:cNvCxnSpPr>
            <p:nvPr/>
          </p:nvCxnSpPr>
          <p:spPr>
            <a:xfrm>
              <a:off x="2079658" y="3870257"/>
              <a:ext cx="0" cy="9917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6C545F71-EB58-43F2-BD8C-EEABC51DCC6C}"/>
                </a:ext>
              </a:extLst>
            </p:cNvPr>
            <p:cNvCxnSpPr>
              <a:stCxn id="53" idx="3"/>
              <a:endCxn id="51" idx="1"/>
            </p:cNvCxnSpPr>
            <p:nvPr/>
          </p:nvCxnSpPr>
          <p:spPr>
            <a:xfrm>
              <a:off x="2352048" y="5144462"/>
              <a:ext cx="159272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5C83D751-8C59-4FB6-B8F6-0A5FD605A08A}"/>
                </a:ext>
              </a:extLst>
            </p:cNvPr>
            <p:cNvCxnSpPr/>
            <p:nvPr/>
          </p:nvCxnSpPr>
          <p:spPr>
            <a:xfrm flipV="1">
              <a:off x="2352048" y="3870257"/>
              <a:ext cx="1592727" cy="9917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28">
              <a:extLst>
                <a:ext uri="{FF2B5EF4-FFF2-40B4-BE49-F238E27FC236}">
                  <a16:creationId xmlns:a16="http://schemas.microsoft.com/office/drawing/2014/main" xmlns="" id="{A1292AF8-AA58-4C0A-9F10-A5DF4EE973F0}"/>
                </a:ext>
              </a:extLst>
            </p:cNvPr>
            <p:cNvSpPr/>
            <p:nvPr/>
          </p:nvSpPr>
          <p:spPr>
            <a:xfrm>
              <a:off x="6502402" y="2667000"/>
              <a:ext cx="2192213" cy="3272692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</a:endParaRP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xmlns="" id="{66BDB8B1-C77B-4B9B-AE46-675E14214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5956" y="3305298"/>
              <a:ext cx="544781" cy="56495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xmlns="" id="{6B5A44E9-5240-488B-87FA-EE41CFA26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5956" y="4861982"/>
              <a:ext cx="544781" cy="56495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352C5193-4ED0-4C22-90EE-BBA085F54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667" y="3305298"/>
              <a:ext cx="544781" cy="564959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6F5149BD-8152-4753-B447-C70EB98DB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667" y="4861982"/>
              <a:ext cx="544781" cy="564959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xmlns="" id="{1F27724E-B75C-4631-99C9-88A9969492E6}"/>
                </a:ext>
              </a:extLst>
            </p:cNvPr>
            <p:cNvCxnSpPr>
              <a:stCxn id="63" idx="3"/>
              <a:endCxn id="61" idx="1"/>
            </p:cNvCxnSpPr>
            <p:nvPr/>
          </p:nvCxnSpPr>
          <p:spPr>
            <a:xfrm>
              <a:off x="7838448" y="3587778"/>
              <a:ext cx="213750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xmlns="" id="{2C43FB92-FA44-45FF-8493-3ECACE140EB3}"/>
                </a:ext>
              </a:extLst>
            </p:cNvPr>
            <p:cNvCxnSpPr/>
            <p:nvPr/>
          </p:nvCxnSpPr>
          <p:spPr>
            <a:xfrm>
              <a:off x="7838448" y="3870257"/>
              <a:ext cx="2137508" cy="9917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F2AF5B33-6E7B-4E20-A94A-766116A93F7E}"/>
                </a:ext>
              </a:extLst>
            </p:cNvPr>
            <p:cNvCxnSpPr>
              <a:stCxn id="63" idx="2"/>
              <a:endCxn id="64" idx="0"/>
            </p:cNvCxnSpPr>
            <p:nvPr/>
          </p:nvCxnSpPr>
          <p:spPr>
            <a:xfrm>
              <a:off x="7566058" y="3870257"/>
              <a:ext cx="0" cy="9917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xmlns="" id="{D2F39ADB-42A3-4A0E-A6C4-C7706539A05C}"/>
                </a:ext>
              </a:extLst>
            </p:cNvPr>
            <p:cNvCxnSpPr>
              <a:stCxn id="64" idx="3"/>
              <a:endCxn id="62" idx="1"/>
            </p:cNvCxnSpPr>
            <p:nvPr/>
          </p:nvCxnSpPr>
          <p:spPr>
            <a:xfrm>
              <a:off x="7838448" y="5144462"/>
              <a:ext cx="213750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98DC97B4-293A-4F34-97F5-B4408F6A5E52}"/>
                </a:ext>
              </a:extLst>
            </p:cNvPr>
            <p:cNvCxnSpPr/>
            <p:nvPr/>
          </p:nvCxnSpPr>
          <p:spPr>
            <a:xfrm flipV="1">
              <a:off x="7838448" y="3870257"/>
              <a:ext cx="2137508" cy="99172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4685980A-7C16-40DF-ABEA-C8DD24706F31}"/>
                </a:ext>
              </a:extLst>
            </p:cNvPr>
            <p:cNvSpPr txBox="1"/>
            <p:nvPr/>
          </p:nvSpPr>
          <p:spPr>
            <a:xfrm>
              <a:off x="2079658" y="5959235"/>
              <a:ext cx="1865118" cy="36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us-east-1a</a:t>
              </a:r>
            </a:p>
          </p:txBody>
        </p:sp>
        <p:sp>
          <p:nvSpPr>
            <p:cNvPr id="71" name="Rounded Rectangle 39">
              <a:extLst>
                <a:ext uri="{FF2B5EF4-FFF2-40B4-BE49-F238E27FC236}">
                  <a16:creationId xmlns:a16="http://schemas.microsoft.com/office/drawing/2014/main" xmlns="" id="{348A70C3-F7C3-45FE-9367-C64878826318}"/>
                </a:ext>
              </a:extLst>
            </p:cNvPr>
            <p:cNvSpPr/>
            <p:nvPr/>
          </p:nvSpPr>
          <p:spPr>
            <a:xfrm>
              <a:off x="9185033" y="2686543"/>
              <a:ext cx="2192213" cy="3272692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2552B710-1AB4-4224-9D52-CD6C67A4D513}"/>
                </a:ext>
              </a:extLst>
            </p:cNvPr>
            <p:cNvCxnSpPr/>
            <p:nvPr/>
          </p:nvCxnSpPr>
          <p:spPr>
            <a:xfrm>
              <a:off x="10248689" y="3870258"/>
              <a:ext cx="0" cy="9917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35643241-C381-460D-8FC6-04EE21012C81}"/>
                </a:ext>
              </a:extLst>
            </p:cNvPr>
            <p:cNvSpPr txBox="1"/>
            <p:nvPr/>
          </p:nvSpPr>
          <p:spPr>
            <a:xfrm>
              <a:off x="6633498" y="5965101"/>
              <a:ext cx="1865118" cy="36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us-east-2a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A1685E4-BFE1-4E6D-8A71-F16D9AC312C2}"/>
                </a:ext>
              </a:extLst>
            </p:cNvPr>
            <p:cNvSpPr txBox="1"/>
            <p:nvPr/>
          </p:nvSpPr>
          <p:spPr>
            <a:xfrm>
              <a:off x="9316131" y="5976833"/>
              <a:ext cx="1865118" cy="36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us-east-2b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AA343BBA-FF95-4591-B7E1-86C200C62DB6}"/>
                </a:ext>
              </a:extLst>
            </p:cNvPr>
            <p:cNvSpPr/>
            <p:nvPr/>
          </p:nvSpPr>
          <p:spPr>
            <a:xfrm>
              <a:off x="3979363" y="2112742"/>
              <a:ext cx="4435229" cy="3419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EC2 instances should support Enhanced N/W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BB57B6D3-6DF3-4CD2-8747-7A945185AD7A}"/>
                </a:ext>
              </a:extLst>
            </p:cNvPr>
            <p:cNvSpPr txBox="1"/>
            <p:nvPr/>
          </p:nvSpPr>
          <p:spPr>
            <a:xfrm>
              <a:off x="5307714" y="4244196"/>
              <a:ext cx="1102427" cy="355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10 Gbps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9807F3F6-4F28-4818-966F-AB5292D881E4}"/>
                </a:ext>
              </a:extLst>
            </p:cNvPr>
            <p:cNvCxnSpPr/>
            <p:nvPr/>
          </p:nvCxnSpPr>
          <p:spPr>
            <a:xfrm flipH="1" flipV="1">
              <a:off x="4288694" y="4414746"/>
              <a:ext cx="1142998" cy="97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xmlns="" id="{410EF958-D90B-410F-8F71-8B25610376CE}"/>
                </a:ext>
              </a:extLst>
            </p:cNvPr>
            <p:cNvCxnSpPr/>
            <p:nvPr/>
          </p:nvCxnSpPr>
          <p:spPr>
            <a:xfrm>
              <a:off x="6310921" y="4424516"/>
              <a:ext cx="12551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2E33761D-818B-4065-B6FC-BE53F1FB87B6}"/>
              </a:ext>
            </a:extLst>
          </p:cNvPr>
          <p:cNvSpPr/>
          <p:nvPr/>
        </p:nvSpPr>
        <p:spPr>
          <a:xfrm>
            <a:off x="3356683" y="898884"/>
            <a:ext cx="2430633" cy="523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800" b="1" dirty="0">
                <a:solidFill>
                  <a:prstClr val="black"/>
                </a:solidFill>
                <a:latin typeface="Raleway"/>
                <a:cs typeface="Chalkboard SE Regular"/>
              </a:rPr>
              <a:t>Cross-platform PG</a:t>
            </a:r>
          </a:p>
        </p:txBody>
      </p:sp>
    </p:spTree>
    <p:extLst>
      <p:ext uri="{BB962C8B-B14F-4D97-AF65-F5344CB8AC3E}">
        <p14:creationId xmlns:p14="http://schemas.microsoft.com/office/powerpoint/2010/main" val="25650006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937A59C-5A3F-451D-A8BA-3C5E98E81FC2}"/>
              </a:ext>
            </a:extLst>
          </p:cNvPr>
          <p:cNvSpPr txBox="1"/>
          <p:nvPr/>
        </p:nvSpPr>
        <p:spPr>
          <a:xfrm>
            <a:off x="176773" y="168938"/>
            <a:ext cx="4438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Reserved and Spot Instances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pic>
        <p:nvPicPr>
          <p:cNvPr id="28" name="Picture 27" descr="Screen Shot 2018-01-16 at 7.51.58 AM.png">
            <a:extLst>
              <a:ext uri="{FF2B5EF4-FFF2-40B4-BE49-F238E27FC236}">
                <a16:creationId xmlns:a16="http://schemas.microsoft.com/office/drawing/2014/main" xmlns="" id="{01587D49-0E05-4D03-914C-404D69FBB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44" y="912131"/>
            <a:ext cx="1881354" cy="3725330"/>
          </a:xfrm>
          <a:prstGeom prst="rect">
            <a:avLst/>
          </a:prstGeom>
        </p:spPr>
      </p:pic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xmlns="" id="{AAFEEE99-0245-4D58-A6F5-CB457CDBD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92389"/>
              </p:ext>
            </p:extLst>
          </p:nvPr>
        </p:nvGraphicFramePr>
        <p:xfrm>
          <a:off x="468756" y="3127876"/>
          <a:ext cx="5973834" cy="13211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69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69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429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Running</a:t>
                      </a:r>
                      <a:r>
                        <a:rPr lang="en-US" sz="900" baseline="0" dirty="0"/>
                        <a:t> Instance</a:t>
                      </a:r>
                      <a:endParaRPr lang="en-US" sz="900" dirty="0">
                        <a:latin typeface="Chalkboard SE Regular"/>
                        <a:cs typeface="Chalkboard SE Regular"/>
                      </a:endParaRPr>
                    </a:p>
                  </a:txBody>
                  <a:tcPr marL="78066" marR="78066" marT="39033" marB="390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RI bought</a:t>
                      </a:r>
                      <a:endParaRPr lang="en-US" sz="900" dirty="0">
                        <a:latin typeface="Chalkboard SE Regular"/>
                        <a:cs typeface="Chalkboard SE Regular"/>
                      </a:endParaRPr>
                    </a:p>
                  </a:txBody>
                  <a:tcPr marL="78066" marR="78066" marT="39033" marB="39033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293">
                <a:tc>
                  <a:txBody>
                    <a:bodyPr/>
                    <a:lstStyle/>
                    <a:p>
                      <a:r>
                        <a:rPr lang="en-US" sz="900" dirty="0"/>
                        <a:t>4 m3.large</a:t>
                      </a:r>
                      <a:r>
                        <a:rPr lang="en-US" sz="900" baseline="0" dirty="0"/>
                        <a:t> Linux, Default tenancy in AZ us-east-1a</a:t>
                      </a:r>
                      <a:endParaRPr lang="en-US" sz="900" dirty="0">
                        <a:latin typeface="Chalkboard SE Regular"/>
                        <a:cs typeface="Chalkboard SE Regular"/>
                      </a:endParaRPr>
                    </a:p>
                  </a:txBody>
                  <a:tcPr marL="78066" marR="78066" marT="39033" marB="39033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 m3.large,</a:t>
                      </a:r>
                      <a:r>
                        <a:rPr lang="en-US" sz="900" baseline="0" dirty="0"/>
                        <a:t> Linux, default tenancy, AZ us-east-1a</a:t>
                      </a:r>
                      <a:endParaRPr lang="en-US" sz="900" dirty="0">
                        <a:latin typeface="Chalkboard SE Regular"/>
                        <a:cs typeface="Chalkboard SE Regular"/>
                      </a:endParaRPr>
                    </a:p>
                  </a:txBody>
                  <a:tcPr marL="78066" marR="78066" marT="39033" marB="3903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248">
                <a:tc>
                  <a:txBody>
                    <a:bodyPr/>
                    <a:lstStyle/>
                    <a:p>
                      <a:r>
                        <a:rPr lang="en-US" sz="900" dirty="0"/>
                        <a:t>2 m4.4xlarge</a:t>
                      </a:r>
                      <a:r>
                        <a:rPr lang="en-US" sz="900" baseline="0" dirty="0"/>
                        <a:t> Amazon Linux, Default Tenancy in us-east-1b</a:t>
                      </a:r>
                      <a:endParaRPr lang="en-US" sz="900" dirty="0">
                        <a:latin typeface="Chalkboard SE Regular"/>
                        <a:cs typeface="Chalkboard SE Regular"/>
                      </a:endParaRPr>
                    </a:p>
                  </a:txBody>
                  <a:tcPr marL="78066" marR="78066" marT="39033" marB="39033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 m4.large, Amazon Linux, default tenancy,</a:t>
                      </a:r>
                      <a:r>
                        <a:rPr lang="en-US" sz="900" baseline="0" dirty="0"/>
                        <a:t> region us-east-1</a:t>
                      </a:r>
                      <a:endParaRPr lang="en-US" sz="900" dirty="0">
                        <a:latin typeface="Chalkboard SE Regular"/>
                        <a:cs typeface="Chalkboard SE Regular"/>
                      </a:endParaRPr>
                    </a:p>
                  </a:txBody>
                  <a:tcPr marL="78066" marR="78066" marT="39033" marB="3903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293">
                <a:tc>
                  <a:txBody>
                    <a:bodyPr/>
                    <a:lstStyle/>
                    <a:p>
                      <a:r>
                        <a:rPr lang="en-US" sz="900" dirty="0"/>
                        <a:t>c4.xlarge RHEL Dedicated tenancy</a:t>
                      </a:r>
                      <a:r>
                        <a:rPr lang="en-US" sz="900" baseline="0" dirty="0"/>
                        <a:t> in AZ us-east-1c</a:t>
                      </a:r>
                      <a:r>
                        <a:rPr lang="en-US" sz="900" dirty="0"/>
                        <a:t> </a:t>
                      </a:r>
                      <a:endParaRPr lang="en-US" sz="900" dirty="0">
                        <a:latin typeface="Chalkboard SE Regular"/>
                        <a:cs typeface="Chalkboard SE Regular"/>
                      </a:endParaRPr>
                    </a:p>
                  </a:txBody>
                  <a:tcPr marL="78066" marR="78066" marT="39033" marB="39033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C4.large</a:t>
                      </a:r>
                      <a:r>
                        <a:rPr lang="en-US" sz="900" baseline="0" dirty="0"/>
                        <a:t>, RHEL, default tenancy, region us-east-1</a:t>
                      </a:r>
                      <a:endParaRPr lang="en-US" sz="900" dirty="0">
                        <a:latin typeface="Chalkboard SE Regular"/>
                        <a:cs typeface="Chalkboard SE Regular"/>
                      </a:endParaRPr>
                    </a:p>
                  </a:txBody>
                  <a:tcPr marL="78066" marR="78066" marT="39033" marB="3903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4988234-E69D-408D-9E35-556AEC06407C}"/>
              </a:ext>
            </a:extLst>
          </p:cNvPr>
          <p:cNvSpPr/>
          <p:nvPr/>
        </p:nvSpPr>
        <p:spPr>
          <a:xfrm>
            <a:off x="468756" y="891206"/>
            <a:ext cx="2430633" cy="523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800" b="1" dirty="0">
                <a:solidFill>
                  <a:prstClr val="black"/>
                </a:solidFill>
                <a:latin typeface="Raleway"/>
                <a:cs typeface="Chalkboard SE Regular"/>
              </a:rPr>
              <a:t>Reserved Instances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047B254A-A9C7-448A-BE66-525251FEBC2D}"/>
              </a:ext>
            </a:extLst>
          </p:cNvPr>
          <p:cNvSpPr/>
          <p:nvPr/>
        </p:nvSpPr>
        <p:spPr>
          <a:xfrm>
            <a:off x="468756" y="1735045"/>
            <a:ext cx="5323381" cy="10393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buBlip>
                <a:blip r:embed="rId3"/>
              </a:buBlip>
              <a:defRPr/>
            </a:pPr>
            <a:endParaRPr lang="en-IN" sz="1100" dirty="0">
              <a:solidFill>
                <a:prstClr val="black"/>
              </a:solidFill>
              <a:latin typeface="Raleway"/>
              <a:cs typeface="Chalkboard SE Regular"/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  <a:buBlip>
                <a:blip r:embed="rId3"/>
              </a:buBlip>
              <a:defRPr/>
            </a:pPr>
            <a:r>
              <a:rPr lang="en-IN" sz="1100" dirty="0">
                <a:solidFill>
                  <a:prstClr val="black"/>
                </a:solidFill>
                <a:latin typeface="Raleway"/>
                <a:cs typeface="Chalkboard SE Regular"/>
              </a:rPr>
              <a:t>Regional RI – AZ and Instance Size Flexibility (default tenancy only).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buBlip>
                <a:blip r:embed="rId3"/>
              </a:buBlip>
              <a:defRPr/>
            </a:pPr>
            <a:r>
              <a:rPr lang="en-IN" sz="1100" dirty="0">
                <a:solidFill>
                  <a:prstClr val="black"/>
                </a:solidFill>
                <a:latin typeface="Raleway"/>
                <a:cs typeface="Chalkboard SE Regular"/>
              </a:rPr>
              <a:t>The resources and capacity is reserved until the contract period ends.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buBlip>
                <a:blip r:embed="rId3"/>
              </a:buBlip>
              <a:defRPr/>
            </a:pPr>
            <a:r>
              <a:rPr lang="en-IN" sz="1100" dirty="0">
                <a:solidFill>
                  <a:prstClr val="black"/>
                </a:solidFill>
                <a:latin typeface="Raleway"/>
                <a:cs typeface="Chalkboard SE Regular"/>
              </a:rPr>
              <a:t>Scheduled RI</a:t>
            </a:r>
          </a:p>
          <a:p>
            <a:pPr algn="just">
              <a:lnSpc>
                <a:spcPct val="150000"/>
              </a:lnSpc>
            </a:pPr>
            <a:endParaRPr lang="en-US" sz="1100" dirty="0">
              <a:solidFill>
                <a:schemeClr val="tx1"/>
              </a:solidFill>
              <a:latin typeface="Raleway"/>
              <a:cs typeface="Chalkboard SE Regular"/>
            </a:endParaRPr>
          </a:p>
          <a:p>
            <a:pPr marL="171450" indent="-171450" algn="ctr">
              <a:buBlip>
                <a:blip r:embed="rId3"/>
              </a:buBlip>
            </a:pP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95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C2DC0CA-1131-40E4-AB60-AAEDC7C813D0}"/>
              </a:ext>
            </a:extLst>
          </p:cNvPr>
          <p:cNvGrpSpPr/>
          <p:nvPr/>
        </p:nvGrpSpPr>
        <p:grpSpPr>
          <a:xfrm>
            <a:off x="3665536" y="1372377"/>
            <a:ext cx="5478464" cy="2890027"/>
            <a:chOff x="3248909" y="1717917"/>
            <a:chExt cx="5478464" cy="28900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F5A23F0F-8320-4912-85BB-9F7F53F2EBE7}"/>
                </a:ext>
              </a:extLst>
            </p:cNvPr>
            <p:cNvGrpSpPr/>
            <p:nvPr/>
          </p:nvGrpSpPr>
          <p:grpSpPr>
            <a:xfrm>
              <a:off x="3248909" y="3031757"/>
              <a:ext cx="3691600" cy="658965"/>
              <a:chOff x="3790433" y="3702524"/>
              <a:chExt cx="5353538" cy="722923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F9F78C1A-CA11-40DD-89A4-9747919004D0}"/>
                  </a:ext>
                </a:extLst>
              </p:cNvPr>
              <p:cNvSpPr/>
              <p:nvPr/>
            </p:nvSpPr>
            <p:spPr>
              <a:xfrm>
                <a:off x="3790433" y="3702524"/>
                <a:ext cx="5353538" cy="722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xmlns="" id="{08AD29C6-7EAF-43BD-8443-BA2309D4D529}"/>
                  </a:ext>
                </a:extLst>
              </p:cNvPr>
              <p:cNvGrpSpPr/>
              <p:nvPr/>
            </p:nvGrpSpPr>
            <p:grpSpPr>
              <a:xfrm>
                <a:off x="4022927" y="3782334"/>
                <a:ext cx="4817842" cy="564959"/>
                <a:chOff x="4022927" y="3782334"/>
                <a:chExt cx="4817842" cy="564959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xmlns="" id="{CEEAB3BB-E601-4D91-8E7B-0FB913C5EE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2927" y="3782334"/>
                  <a:ext cx="544781" cy="564959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xmlns="" id="{2BA9C6E9-4C26-4542-A153-F9F85C841D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2508" y="3782334"/>
                  <a:ext cx="544781" cy="564959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xmlns="" id="{0FE0CF5F-979E-4048-952E-51E71B9739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73420" y="3782334"/>
                  <a:ext cx="544781" cy="564959"/>
                </a:xfrm>
                <a:prstGeom prst="rect">
                  <a:avLst/>
                </a:prstGeom>
              </p:spPr>
            </p:pic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xmlns="" id="{4F698B1B-FAF2-4530-9D38-2565DE815A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9589" y="3782334"/>
                  <a:ext cx="544781" cy="564959"/>
                </a:xfrm>
                <a:prstGeom prst="rect">
                  <a:avLst/>
                </a:prstGeom>
              </p:spPr>
            </p:pic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xmlns="" id="{9C3E92BA-8BAF-41D3-BF6A-DF4B2574D5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6450" y="3782334"/>
                  <a:ext cx="544781" cy="564959"/>
                </a:xfrm>
                <a:prstGeom prst="rect">
                  <a:avLst/>
                </a:prstGeom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xmlns="" id="{86461744-5584-4CE1-A3C9-1CC7F8E452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95988" y="3782334"/>
                  <a:ext cx="544781" cy="56495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C454BEEF-827A-4C67-A528-2AD548D3C827}"/>
                </a:ext>
              </a:extLst>
            </p:cNvPr>
            <p:cNvGrpSpPr/>
            <p:nvPr/>
          </p:nvGrpSpPr>
          <p:grpSpPr>
            <a:xfrm>
              <a:off x="6991035" y="3221243"/>
              <a:ext cx="1736338" cy="250287"/>
              <a:chOff x="7240163" y="3639676"/>
              <a:chExt cx="2518027" cy="27457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F12710C4-2A26-4DF8-97A4-E1C0B38A563A}"/>
                  </a:ext>
                </a:extLst>
              </p:cNvPr>
              <p:cNvSpPr txBox="1"/>
              <p:nvPr/>
            </p:nvSpPr>
            <p:spPr>
              <a:xfrm>
                <a:off x="7669849" y="3639676"/>
                <a:ext cx="2088341" cy="274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Spot Instance Pool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xmlns="" id="{150EAE92-2B65-4FDE-B722-6EA596853A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0163" y="3794090"/>
                <a:ext cx="5764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44732E0A-0394-47A3-B4FF-AFDEB8F03D87}"/>
                </a:ext>
              </a:extLst>
            </p:cNvPr>
            <p:cNvGrpSpPr/>
            <p:nvPr/>
          </p:nvGrpSpPr>
          <p:grpSpPr>
            <a:xfrm>
              <a:off x="4222450" y="1717917"/>
              <a:ext cx="1778437" cy="658965"/>
              <a:chOff x="4894341" y="2275023"/>
              <a:chExt cx="2579079" cy="722923"/>
            </a:xfrm>
            <a:effectLst>
              <a:outerShdw blurRad="50800" dist="38100" dir="2700000" algn="tl" rotWithShape="0">
                <a:schemeClr val="bg1">
                  <a:alpha val="43000"/>
                </a:schemeClr>
              </a:outerShdw>
            </a:effectLst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B33AC834-ADD3-4EA9-AD39-363E0E221887}"/>
                  </a:ext>
                </a:extLst>
              </p:cNvPr>
              <p:cNvSpPr/>
              <p:nvPr/>
            </p:nvSpPr>
            <p:spPr>
              <a:xfrm>
                <a:off x="4894341" y="2275023"/>
                <a:ext cx="2579079" cy="72292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xmlns="" id="{EBA828F9-45EF-4AAE-B472-68595248D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4908" y="2344081"/>
                <a:ext cx="544781" cy="564959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xmlns="" id="{7C776AD4-7461-4DF9-9B9F-D1E1ADEF1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4490" y="2344081"/>
                <a:ext cx="544781" cy="564959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6D4B2229-8FAF-4578-A012-DBC93F3F7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8431" y="2344081"/>
                <a:ext cx="544781" cy="564959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CB828C4A-0926-491A-BDE9-831FA6503975}"/>
                </a:ext>
              </a:extLst>
            </p:cNvPr>
            <p:cNvGrpSpPr/>
            <p:nvPr/>
          </p:nvGrpSpPr>
          <p:grpSpPr>
            <a:xfrm>
              <a:off x="6030825" y="1922257"/>
              <a:ext cx="1401213" cy="250286"/>
              <a:chOff x="9143971" y="3905962"/>
              <a:chExt cx="2032032" cy="27457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448970AD-0AA5-49B6-B0AD-1B71B8C922A8}"/>
                  </a:ext>
                </a:extLst>
              </p:cNvPr>
              <p:cNvSpPr txBox="1"/>
              <p:nvPr/>
            </p:nvSpPr>
            <p:spPr>
              <a:xfrm>
                <a:off x="9398002" y="3905962"/>
                <a:ext cx="1778001" cy="274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Spot Fleet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xmlns="" id="{EB668204-2D8B-41D0-A02A-054DFED9E989}"/>
                  </a:ext>
                </a:extLst>
              </p:cNvPr>
              <p:cNvCxnSpPr/>
              <p:nvPr/>
            </p:nvCxnSpPr>
            <p:spPr>
              <a:xfrm flipH="1">
                <a:off x="9143971" y="4063986"/>
                <a:ext cx="57641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B53712F2-D5FF-4395-A1E6-7D4EFE0933F6}"/>
                </a:ext>
              </a:extLst>
            </p:cNvPr>
            <p:cNvSpPr/>
            <p:nvPr/>
          </p:nvSpPr>
          <p:spPr>
            <a:xfrm rot="10800000">
              <a:off x="4724847" y="2414510"/>
              <a:ext cx="739723" cy="59907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65000"/>
                    <a:alpha val="59000"/>
                  </a:schemeClr>
                </a:gs>
                <a:gs pos="100000">
                  <a:srgbClr val="FFFFFF"/>
                </a:gs>
              </a:gsLst>
              <a:lin ang="51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</a:endParaRPr>
            </a:p>
          </p:txBody>
        </p:sp>
        <p:sp>
          <p:nvSpPr>
            <p:cNvPr id="22" name="Rounded Rectangle 31">
              <a:extLst>
                <a:ext uri="{FF2B5EF4-FFF2-40B4-BE49-F238E27FC236}">
                  <a16:creationId xmlns:a16="http://schemas.microsoft.com/office/drawing/2014/main" xmlns="" id="{BB506FCF-F62E-43B9-A7DC-E58C1BE92441}"/>
                </a:ext>
              </a:extLst>
            </p:cNvPr>
            <p:cNvSpPr/>
            <p:nvPr/>
          </p:nvSpPr>
          <p:spPr>
            <a:xfrm>
              <a:off x="7189773" y="3690723"/>
              <a:ext cx="1226049" cy="91722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OS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Instance Type 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AZ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143B5A7-0D5A-45F4-811F-3D5DDE868194}"/>
              </a:ext>
            </a:extLst>
          </p:cNvPr>
          <p:cNvSpPr txBox="1"/>
          <p:nvPr/>
        </p:nvSpPr>
        <p:spPr>
          <a:xfrm>
            <a:off x="176773" y="168938"/>
            <a:ext cx="4438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Reserved and Spot Instances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AD83BCB8-4720-497E-AFC4-1E11A3B91F2A}"/>
              </a:ext>
            </a:extLst>
          </p:cNvPr>
          <p:cNvSpPr/>
          <p:nvPr/>
        </p:nvSpPr>
        <p:spPr>
          <a:xfrm>
            <a:off x="468756" y="1807597"/>
            <a:ext cx="2901875" cy="23807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buBlip>
                <a:blip r:embed="rId4"/>
              </a:buBlip>
              <a:defRPr/>
            </a:pPr>
            <a:endParaRPr lang="en-IN" sz="1100" dirty="0">
              <a:solidFill>
                <a:prstClr val="black"/>
              </a:solidFill>
              <a:latin typeface="Raleway"/>
              <a:cs typeface="Chalkboard SE Regular"/>
            </a:endParaRPr>
          </a:p>
          <a:p>
            <a:pPr lvl="0" defTabSz="914400">
              <a:lnSpc>
                <a:spcPct val="150000"/>
              </a:lnSpc>
              <a:spcBef>
                <a:spcPts val="1000"/>
              </a:spcBef>
              <a:buBlip>
                <a:blip r:embed="rId4"/>
              </a:buBlip>
              <a:defRPr/>
            </a:pPr>
            <a:r>
              <a:rPr lang="en-IN" sz="1100" dirty="0">
                <a:solidFill>
                  <a:prstClr val="black"/>
                </a:solidFill>
                <a:latin typeface="Raleway"/>
                <a:cs typeface="Chalkboard SE Regular"/>
              </a:rPr>
              <a:t>Unused EC2 instance available for lesser price than the On-Demand price</a:t>
            </a:r>
          </a:p>
          <a:p>
            <a:pPr lvl="0" defTabSz="914400">
              <a:lnSpc>
                <a:spcPct val="150000"/>
              </a:lnSpc>
              <a:spcBef>
                <a:spcPts val="1000"/>
              </a:spcBef>
              <a:buBlip>
                <a:blip r:embed="rId4"/>
              </a:buBlip>
              <a:defRPr/>
            </a:pPr>
            <a:r>
              <a:rPr lang="en-IN" sz="1100" dirty="0">
                <a:solidFill>
                  <a:prstClr val="black"/>
                </a:solidFill>
                <a:latin typeface="Raleway"/>
                <a:cs typeface="Chalkboard SE Regular"/>
              </a:rPr>
              <a:t>Instance is terminated if Spot Price increases than bid price.</a:t>
            </a:r>
          </a:p>
          <a:p>
            <a:pPr lvl="0" defTabSz="914400">
              <a:lnSpc>
                <a:spcPct val="150000"/>
              </a:lnSpc>
              <a:spcBef>
                <a:spcPts val="1000"/>
              </a:spcBef>
              <a:buBlip>
                <a:blip r:embed="rId4"/>
              </a:buBlip>
              <a:defRPr/>
            </a:pPr>
            <a:r>
              <a:rPr lang="en-IN" sz="1100" dirty="0">
                <a:solidFill>
                  <a:prstClr val="black"/>
                </a:solidFill>
                <a:latin typeface="Raleway"/>
                <a:cs typeface="Chalkboard SE Regular"/>
              </a:rPr>
              <a:t>Significant price reduction.</a:t>
            </a:r>
          </a:p>
          <a:p>
            <a:pPr algn="just">
              <a:lnSpc>
                <a:spcPct val="150000"/>
              </a:lnSpc>
            </a:pPr>
            <a:endParaRPr lang="en-US" sz="1100" dirty="0">
              <a:solidFill>
                <a:schemeClr val="tx1"/>
              </a:solidFill>
              <a:latin typeface="Raleway"/>
              <a:cs typeface="Chalkboard SE Regular"/>
            </a:endParaRPr>
          </a:p>
          <a:p>
            <a:pPr marL="171450" indent="-171450" algn="ctr">
              <a:buBlip>
                <a:blip r:embed="rId4"/>
              </a:buBlip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AE6F4E6-629E-4334-B15A-09234572FFE5}"/>
              </a:ext>
            </a:extLst>
          </p:cNvPr>
          <p:cNvSpPr/>
          <p:nvPr/>
        </p:nvSpPr>
        <p:spPr>
          <a:xfrm>
            <a:off x="468756" y="891206"/>
            <a:ext cx="2430633" cy="523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800" b="1" dirty="0">
                <a:solidFill>
                  <a:prstClr val="black"/>
                </a:solidFill>
                <a:latin typeface="Raleway"/>
                <a:cs typeface="Chalkboard SE Regular"/>
              </a:rPr>
              <a:t>Spot Instances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BDDCFF2-DCD7-4486-82CE-D4C886EFA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36" y="848381"/>
            <a:ext cx="319453" cy="437923"/>
          </a:xfrm>
          <a:prstGeom prst="rect">
            <a:avLst/>
          </a:prstGeom>
          <a:ln>
            <a:noFill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D1F58AF-5A03-4472-A537-11AE2552A48E}"/>
              </a:ext>
            </a:extLst>
          </p:cNvPr>
          <p:cNvSpPr txBox="1"/>
          <p:nvPr/>
        </p:nvSpPr>
        <p:spPr>
          <a:xfrm>
            <a:off x="7606400" y="936537"/>
            <a:ext cx="1109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EC2 Instances</a:t>
            </a:r>
          </a:p>
        </p:txBody>
      </p:sp>
    </p:spTree>
    <p:extLst>
      <p:ext uri="{BB962C8B-B14F-4D97-AF65-F5344CB8AC3E}">
        <p14:creationId xmlns:p14="http://schemas.microsoft.com/office/powerpoint/2010/main" val="2123375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C62E2F0C-196F-41BD-AC58-2F86BE79B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543862" cy="576956"/>
          </a:xfrm>
        </p:spPr>
        <p:txBody>
          <a:bodyPr anchor="ctr"/>
          <a:lstStyle/>
          <a:p>
            <a:pPr algn="ctr"/>
            <a:r>
              <a:rPr lang="en-US" dirty="0"/>
              <a:t>Pricing</a:t>
            </a:r>
          </a:p>
        </p:txBody>
      </p:sp>
    </p:spTree>
    <p:extLst>
      <p:ext uri="{BB962C8B-B14F-4D97-AF65-F5344CB8AC3E}">
        <p14:creationId xmlns:p14="http://schemas.microsoft.com/office/powerpoint/2010/main" val="297882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xmlns="" id="{60E33107-D88A-41F7-A7D7-418443A14185}"/>
              </a:ext>
            </a:extLst>
          </p:cNvPr>
          <p:cNvSpPr/>
          <p:nvPr/>
        </p:nvSpPr>
        <p:spPr>
          <a:xfrm>
            <a:off x="651882" y="925483"/>
            <a:ext cx="4199306" cy="12508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IN" sz="1050" dirty="0">
                <a:solidFill>
                  <a:prstClr val="black"/>
                </a:solidFill>
                <a:latin typeface="Raleway"/>
                <a:cs typeface="Chalkboard SE Regular"/>
              </a:rPr>
              <a:t>EC2 Pricing (us-east-1) </a:t>
            </a:r>
          </a:p>
          <a:p>
            <a:pPr marL="171450" lvl="0" indent="-171450" defTabSz="914400">
              <a:lnSpc>
                <a:spcPct val="90000"/>
              </a:lnSpc>
              <a:spcBef>
                <a:spcPts val="1000"/>
              </a:spcBef>
              <a:buBlip>
                <a:blip r:embed="rId2"/>
              </a:buBlip>
              <a:defRPr/>
            </a:pPr>
            <a:r>
              <a:rPr lang="en-IN" sz="1050" dirty="0">
                <a:solidFill>
                  <a:prstClr val="black"/>
                </a:solidFill>
                <a:latin typeface="Raleway"/>
                <a:cs typeface="Chalkboard SE Regular"/>
              </a:rPr>
              <a:t>Pay as you use. </a:t>
            </a:r>
          </a:p>
          <a:p>
            <a:pPr marL="171450" lvl="0" indent="-171450" defTabSz="914400">
              <a:lnSpc>
                <a:spcPct val="90000"/>
              </a:lnSpc>
              <a:spcBef>
                <a:spcPts val="1000"/>
              </a:spcBef>
              <a:buBlip>
                <a:blip r:embed="rId2"/>
              </a:buBlip>
              <a:defRPr/>
            </a:pPr>
            <a:r>
              <a:rPr lang="en-IN" sz="1050" dirty="0">
                <a:solidFill>
                  <a:prstClr val="black"/>
                </a:solidFill>
                <a:latin typeface="Raleway"/>
                <a:cs typeface="Chalkboard SE Regular"/>
              </a:rPr>
              <a:t>Free Tier: 750 Hours per month of Amazon Linux, RHEL, SLES, Windows t2.micro single instance usage.</a:t>
            </a:r>
          </a:p>
          <a:p>
            <a:pPr algn="ctr"/>
            <a:endParaRPr lang="en-IN" sz="9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049A11F9-C2B7-46D2-8511-164B5FD153B7}"/>
              </a:ext>
            </a:extLst>
          </p:cNvPr>
          <p:cNvSpPr txBox="1"/>
          <p:nvPr/>
        </p:nvSpPr>
        <p:spPr>
          <a:xfrm>
            <a:off x="176773" y="168938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Pricing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xmlns="" id="{499720D5-E201-4E9A-A1C8-8DBBAF7DAB07}"/>
              </a:ext>
            </a:extLst>
          </p:cNvPr>
          <p:cNvSpPr/>
          <p:nvPr/>
        </p:nvSpPr>
        <p:spPr>
          <a:xfrm>
            <a:off x="5494581" y="1022028"/>
            <a:ext cx="3287552" cy="3490050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Data Transfer OUT: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From EC2 To</a:t>
            </a:r>
          </a:p>
          <a:p>
            <a:pPr marL="628650" marR="0" lvl="1" indent="-28575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S3, Glacier, DynamoDB, SES, SQS in same region = FREE  </a:t>
            </a:r>
          </a:p>
          <a:p>
            <a:pPr marL="628650" marR="0" lvl="1" indent="-28575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S3, Glacier, DynamoDB, SES, SQS in different region = $0.020/GB  </a:t>
            </a:r>
          </a:p>
          <a:p>
            <a:pPr marL="628650" marR="0" lvl="1" indent="-28575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EC2, RDS, Redshift, Elasticache, ELB, ENI in same AZ = FREE with private IP. $0.010/GB with public IP.</a:t>
            </a:r>
          </a:p>
          <a:p>
            <a:pPr marL="628650" marR="0" lvl="1" indent="-28575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EC2, RDS, Redshift, Elasticache, ELB, ENI in different AZ = $0.010/GB.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xmlns="" id="{4E76905E-37C0-4DAD-A0C7-4C40437C7B32}"/>
              </a:ext>
            </a:extLst>
          </p:cNvPr>
          <p:cNvSpPr/>
          <p:nvPr/>
        </p:nvSpPr>
        <p:spPr>
          <a:xfrm>
            <a:off x="989230" y="3805675"/>
            <a:ext cx="3221446" cy="70352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SLA = 99.99% Uptime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7568266-5B5D-4BCF-838F-5B70962119D1}"/>
              </a:ext>
            </a:extLst>
          </p:cNvPr>
          <p:cNvGrpSpPr/>
          <p:nvPr/>
        </p:nvGrpSpPr>
        <p:grpSpPr>
          <a:xfrm>
            <a:off x="2799591" y="2767053"/>
            <a:ext cx="2132268" cy="612412"/>
            <a:chOff x="3419648" y="2492487"/>
            <a:chExt cx="2132268" cy="6124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73D14761-B9FD-4C11-B680-A2DA98769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9648" y="2567775"/>
              <a:ext cx="297340" cy="29734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C80C90B1-E3BA-4947-9A23-175C53C5EBDF}"/>
                </a:ext>
              </a:extLst>
            </p:cNvPr>
            <p:cNvSpPr/>
            <p:nvPr/>
          </p:nvSpPr>
          <p:spPr>
            <a:xfrm>
              <a:off x="3693288" y="2492487"/>
              <a:ext cx="1858628" cy="612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spcBef>
                  <a:spcPct val="0"/>
                </a:spcBef>
                <a:defRPr/>
              </a:pPr>
              <a:r>
                <a:rPr lang="en-US" sz="1200" dirty="0">
                  <a:latin typeface="Raleway"/>
                  <a:cs typeface="Chalkboard SE Regular"/>
                </a:rPr>
                <a:t>Data Transfer IN:</a:t>
              </a:r>
            </a:p>
            <a:p>
              <a:pPr lvl="0">
                <a:lnSpc>
                  <a:spcPct val="150000"/>
                </a:lnSpc>
                <a:spcBef>
                  <a:spcPct val="0"/>
                </a:spcBef>
                <a:defRPr/>
              </a:pPr>
              <a:r>
                <a:rPr lang="en-US" sz="1200" dirty="0">
                  <a:latin typeface="Raleway"/>
                  <a:cs typeface="Chalkboard SE Regular"/>
                </a:rPr>
                <a:t>FREE from anywhere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25FCFFC-4C60-4C2F-9432-6CE5BD9D472C}"/>
              </a:ext>
            </a:extLst>
          </p:cNvPr>
          <p:cNvSpPr/>
          <p:nvPr/>
        </p:nvSpPr>
        <p:spPr>
          <a:xfrm>
            <a:off x="651882" y="2437483"/>
            <a:ext cx="1858628" cy="10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1100" dirty="0">
                <a:latin typeface="Raleway"/>
                <a:cs typeface="Chalkboard SE Regular"/>
              </a:rPr>
              <a:t>On-demand price:</a:t>
            </a:r>
          </a:p>
          <a:p>
            <a:pPr marL="171450" lvl="0" indent="-171450">
              <a:lnSpc>
                <a:spcPct val="150000"/>
              </a:lnSpc>
              <a:spcBef>
                <a:spcPct val="0"/>
              </a:spcBef>
              <a:buBlip>
                <a:blip r:embed="rId3"/>
              </a:buBlip>
              <a:defRPr/>
            </a:pPr>
            <a:r>
              <a:rPr lang="en-US" sz="1100" dirty="0">
                <a:latin typeface="Raleway"/>
                <a:cs typeface="Chalkboard SE Regular"/>
              </a:rPr>
              <a:t>m5.large = $0.096/Hour</a:t>
            </a:r>
          </a:p>
          <a:p>
            <a:pPr marL="171450" lvl="0" indent="-171450">
              <a:lnSpc>
                <a:spcPct val="150000"/>
              </a:lnSpc>
              <a:spcBef>
                <a:spcPct val="0"/>
              </a:spcBef>
              <a:buBlip>
                <a:blip r:embed="rId3"/>
              </a:buBlip>
              <a:defRPr/>
            </a:pPr>
            <a:r>
              <a:rPr lang="en-US" sz="1100" dirty="0">
                <a:latin typeface="Raleway"/>
                <a:cs typeface="Chalkboard SE Regular"/>
              </a:rPr>
              <a:t>c5.large = $0.085/Hour</a:t>
            </a:r>
          </a:p>
          <a:p>
            <a:pPr marL="171450" lvl="0" indent="-171450">
              <a:lnSpc>
                <a:spcPct val="150000"/>
              </a:lnSpc>
              <a:spcBef>
                <a:spcPct val="0"/>
              </a:spcBef>
              <a:buBlip>
                <a:blip r:embed="rId3"/>
              </a:buBlip>
              <a:defRPr/>
            </a:pPr>
            <a:r>
              <a:rPr lang="en-US" sz="1100" dirty="0">
                <a:latin typeface="Raleway"/>
                <a:cs typeface="Chalkboard SE Regular"/>
              </a:rPr>
              <a:t>r4.large = $0.133/Hour</a:t>
            </a:r>
          </a:p>
        </p:txBody>
      </p:sp>
    </p:spTree>
    <p:extLst>
      <p:ext uri="{BB962C8B-B14F-4D97-AF65-F5344CB8AC3E}">
        <p14:creationId xmlns:p14="http://schemas.microsoft.com/office/powerpoint/2010/main" val="20235471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4452FB1-583B-43A2-B1F1-BA82D93BA5CE}"/>
              </a:ext>
            </a:extLst>
          </p:cNvPr>
          <p:cNvSpPr txBox="1"/>
          <p:nvPr/>
        </p:nvSpPr>
        <p:spPr>
          <a:xfrm>
            <a:off x="176773" y="168938"/>
            <a:ext cx="4239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EC2 Purchasing options (RI)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68A01E64-BAD3-480D-B54C-9EB45B43A1AB}"/>
              </a:ext>
            </a:extLst>
          </p:cNvPr>
          <p:cNvSpPr/>
          <p:nvPr/>
        </p:nvSpPr>
        <p:spPr>
          <a:xfrm>
            <a:off x="837540" y="2126416"/>
            <a:ext cx="2699052" cy="4056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M5.XLARGE = $0.192/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hr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n-ea"/>
              <a:cs typeface="Chalkboard SE Regular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057EBA3-5403-40A4-8E87-5ECDA8091639}"/>
              </a:ext>
            </a:extLst>
          </p:cNvPr>
          <p:cNvSpPr/>
          <p:nvPr/>
        </p:nvSpPr>
        <p:spPr>
          <a:xfrm>
            <a:off x="5419310" y="2124565"/>
            <a:ext cx="2699052" cy="4056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Yearly = $1681.92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A94E7CE6-25BE-4548-96CB-DD84E9225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9542"/>
              </p:ext>
            </p:extLst>
          </p:nvPr>
        </p:nvGraphicFramePr>
        <p:xfrm>
          <a:off x="467353" y="2809573"/>
          <a:ext cx="8118852" cy="14087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36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1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441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297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1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Payment</a:t>
                      </a:r>
                      <a:r>
                        <a:rPr lang="en-US" sz="1200" baseline="0" dirty="0"/>
                        <a:t> Type</a:t>
                      </a:r>
                      <a:endParaRPr lang="en-US" sz="1200" dirty="0">
                        <a:latin typeface="Chalkboard SE Regular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One</a:t>
                      </a:r>
                      <a:r>
                        <a:rPr lang="en-US" sz="1200" baseline="0" dirty="0"/>
                        <a:t> Time Payment</a:t>
                      </a:r>
                      <a:endParaRPr lang="en-US" sz="1200" dirty="0">
                        <a:latin typeface="Chalkboard SE Regular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Total Yearly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Cost</a:t>
                      </a:r>
                      <a:endParaRPr lang="en-US" sz="1200" dirty="0">
                        <a:latin typeface="Chalkboard SE Regular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Savings</a:t>
                      </a:r>
                      <a:endParaRPr lang="en-US" sz="1200" dirty="0">
                        <a:latin typeface="Chalkboard SE Regular"/>
                        <a:cs typeface="Chalkboard SE 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743"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r>
                        <a:rPr lang="en-US" sz="1200" baseline="0" dirty="0"/>
                        <a:t> Upfront</a:t>
                      </a:r>
                      <a:endParaRPr lang="en-US" sz="1200" dirty="0">
                        <a:latin typeface="Chalkboard SE Regular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$0</a:t>
                      </a:r>
                      <a:endParaRPr lang="en-US" sz="1200" dirty="0">
                        <a:latin typeface="Chalkboard SE Regular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$89.79*12</a:t>
                      </a:r>
                      <a:r>
                        <a:rPr lang="en-US" sz="1200" baseline="0" dirty="0"/>
                        <a:t> = $1077.48</a:t>
                      </a:r>
                      <a:endParaRPr lang="en-US" sz="1200" dirty="0">
                        <a:latin typeface="Chalkboard SE Regular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36%</a:t>
                      </a:r>
                      <a:endParaRPr lang="en-US" sz="1200" dirty="0">
                        <a:latin typeface="Chalkboard SE Regular"/>
                        <a:cs typeface="Chalkboard SE 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5743">
                <a:tc>
                  <a:txBody>
                    <a:bodyPr/>
                    <a:lstStyle/>
                    <a:p>
                      <a:r>
                        <a:rPr lang="en-US" sz="1200" dirty="0"/>
                        <a:t>Partial Upfront</a:t>
                      </a:r>
                      <a:endParaRPr lang="en-US" sz="1200" dirty="0">
                        <a:latin typeface="Chalkboard SE Regular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$512</a:t>
                      </a:r>
                      <a:endParaRPr lang="en-US" sz="1200" dirty="0">
                        <a:latin typeface="Chalkboard SE Regular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512</a:t>
                      </a:r>
                      <a:r>
                        <a:rPr lang="en-US" sz="1200" baseline="0" dirty="0"/>
                        <a:t> + (42.34*12) = $1020.08</a:t>
                      </a:r>
                      <a:endParaRPr lang="en-US" sz="1200" dirty="0">
                        <a:latin typeface="Chalkboard SE Regular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39%</a:t>
                      </a:r>
                      <a:endParaRPr lang="en-US" sz="1200" dirty="0">
                        <a:latin typeface="Chalkboard SE Regular"/>
                        <a:cs typeface="Chalkboard SE 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5743">
                <a:tc>
                  <a:txBody>
                    <a:bodyPr/>
                    <a:lstStyle/>
                    <a:p>
                      <a:r>
                        <a:rPr lang="en-US" sz="1200" dirty="0"/>
                        <a:t>Full Upfront</a:t>
                      </a:r>
                      <a:endParaRPr lang="en-US" sz="1200" dirty="0">
                        <a:latin typeface="Chalkboard SE Regular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$1003</a:t>
                      </a:r>
                      <a:endParaRPr lang="en-US" sz="1200" dirty="0">
                        <a:latin typeface="Chalkboard SE Regular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$1003</a:t>
                      </a:r>
                      <a:endParaRPr lang="en-US" sz="1200" dirty="0">
                        <a:latin typeface="Chalkboard SE Regular"/>
                        <a:cs typeface="Chalkboard SE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40%</a:t>
                      </a:r>
                      <a:endParaRPr lang="en-US" sz="1200" dirty="0">
                        <a:latin typeface="Chalkboard SE Regular"/>
                        <a:cs typeface="Chalkboard SE 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F8A1E9E8-DEB6-47E2-A7A4-6DC03EBA360E}"/>
              </a:ext>
            </a:extLst>
          </p:cNvPr>
          <p:cNvSpPr/>
          <p:nvPr/>
        </p:nvSpPr>
        <p:spPr>
          <a:xfrm>
            <a:off x="3164495" y="1115372"/>
            <a:ext cx="2815009" cy="5232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cs typeface="Chalkboard SE Regular"/>
            </a:endParaRPr>
          </a:p>
          <a:p>
            <a:pPr marL="171450" marR="0" lvl="0" indent="-1714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cs typeface="Chalkboard SE Regular"/>
              </a:rPr>
              <a:t>Reserved Instance – 1 to 3 year terms</a:t>
            </a:r>
          </a:p>
          <a:p>
            <a:pPr marL="171450" indent="-171450">
              <a:buBlip>
                <a:blip r:embed="rId2"/>
              </a:buBlip>
              <a:defRPr/>
            </a:pPr>
            <a:r>
              <a:rPr lang="en-IN" sz="1100" dirty="0">
                <a:solidFill>
                  <a:schemeClr val="bg1"/>
                </a:solidFill>
                <a:latin typeface="Raleway"/>
                <a:cs typeface="Chalkboard SE Regular"/>
              </a:rPr>
              <a:t>Pricing (on-demand us-east-1 region)</a:t>
            </a:r>
          </a:p>
          <a:p>
            <a:pPr marL="171450" marR="0" lvl="0" indent="-1714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cs typeface="Chalkboard S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972717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E7A3795-FD1E-4F36-93D1-B4CE05B0EEC2}"/>
              </a:ext>
            </a:extLst>
          </p:cNvPr>
          <p:cNvSpPr txBox="1"/>
          <p:nvPr/>
        </p:nvSpPr>
        <p:spPr>
          <a:xfrm>
            <a:off x="176773" y="168938"/>
            <a:ext cx="4239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EC2 Purchasing options (RI)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51260B2-28AC-446A-B2E9-67A827F3A90D}"/>
              </a:ext>
            </a:extLst>
          </p:cNvPr>
          <p:cNvGrpSpPr/>
          <p:nvPr/>
        </p:nvGrpSpPr>
        <p:grpSpPr>
          <a:xfrm>
            <a:off x="1478063" y="1676414"/>
            <a:ext cx="6480909" cy="2789900"/>
            <a:chOff x="1478063" y="1531308"/>
            <a:chExt cx="6480909" cy="2789900"/>
          </a:xfrm>
        </p:grpSpPr>
        <p:sp>
          <p:nvSpPr>
            <p:cNvPr id="21" name="Rectangle: Diagonal Corners Rounded 20">
              <a:extLst>
                <a:ext uri="{FF2B5EF4-FFF2-40B4-BE49-F238E27FC236}">
                  <a16:creationId xmlns:a16="http://schemas.microsoft.com/office/drawing/2014/main" xmlns="" id="{F1CE74A3-46A2-4556-A939-9B1D482055E7}"/>
                </a:ext>
              </a:extLst>
            </p:cNvPr>
            <p:cNvSpPr/>
            <p:nvPr/>
          </p:nvSpPr>
          <p:spPr>
            <a:xfrm>
              <a:off x="1478063" y="1697649"/>
              <a:ext cx="1057088" cy="332683"/>
            </a:xfrm>
            <a:prstGeom prst="round2Diag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Instance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  <p:sp>
          <p:nvSpPr>
            <p:cNvPr id="23" name="Rounded Rectangle 3">
              <a:extLst>
                <a:ext uri="{FF2B5EF4-FFF2-40B4-BE49-F238E27FC236}">
                  <a16:creationId xmlns:a16="http://schemas.microsoft.com/office/drawing/2014/main" xmlns="" id="{5ECF4128-6CE8-4E8A-B7A3-899E6B07A530}"/>
                </a:ext>
              </a:extLst>
            </p:cNvPr>
            <p:cNvSpPr/>
            <p:nvPr/>
          </p:nvSpPr>
          <p:spPr>
            <a:xfrm>
              <a:off x="2932359" y="1552543"/>
              <a:ext cx="1332571" cy="28313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Size </a:t>
              </a:r>
              <a:r>
                <a:rPr kumimoji="0" lang="mr-I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–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L, XL, 2XL</a:t>
              </a:r>
            </a:p>
          </p:txBody>
        </p:sp>
        <p:sp>
          <p:nvSpPr>
            <p:cNvPr id="24" name="Rounded Rectangle 7">
              <a:extLst>
                <a:ext uri="{FF2B5EF4-FFF2-40B4-BE49-F238E27FC236}">
                  <a16:creationId xmlns:a16="http://schemas.microsoft.com/office/drawing/2014/main" xmlns="" id="{8F310911-02A9-4653-B605-C9CA0ACB5BD6}"/>
                </a:ext>
              </a:extLst>
            </p:cNvPr>
            <p:cNvSpPr/>
            <p:nvPr/>
          </p:nvSpPr>
          <p:spPr>
            <a:xfrm>
              <a:off x="2932359" y="2030331"/>
              <a:ext cx="1332571" cy="28313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Family </a:t>
              </a:r>
              <a:r>
                <a:rPr kumimoji="0" lang="mr-I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–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m4, c5, i3 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5C821FCC-00EB-4B67-B926-8C08B7E3BDFB}"/>
                </a:ext>
              </a:extLst>
            </p:cNvPr>
            <p:cNvCxnSpPr>
              <a:endCxn id="23" idx="1"/>
            </p:cNvCxnSpPr>
            <p:nvPr/>
          </p:nvCxnSpPr>
          <p:spPr>
            <a:xfrm flipV="1">
              <a:off x="2535151" y="1694111"/>
              <a:ext cx="397208" cy="169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DA35E926-675B-4149-857D-69E3771A4547}"/>
                </a:ext>
              </a:extLst>
            </p:cNvPr>
            <p:cNvCxnSpPr>
              <a:endCxn id="24" idx="1"/>
            </p:cNvCxnSpPr>
            <p:nvPr/>
          </p:nvCxnSpPr>
          <p:spPr>
            <a:xfrm>
              <a:off x="2535151" y="1863990"/>
              <a:ext cx="397208" cy="307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Diagonal Corners Rounded 29">
              <a:extLst>
                <a:ext uri="{FF2B5EF4-FFF2-40B4-BE49-F238E27FC236}">
                  <a16:creationId xmlns:a16="http://schemas.microsoft.com/office/drawing/2014/main" xmlns="" id="{7CC096E9-2907-4557-A845-105F3A6D3B60}"/>
                </a:ext>
              </a:extLst>
            </p:cNvPr>
            <p:cNvSpPr/>
            <p:nvPr/>
          </p:nvSpPr>
          <p:spPr>
            <a:xfrm>
              <a:off x="5172105" y="1676414"/>
              <a:ext cx="1057088" cy="332683"/>
            </a:xfrm>
            <a:prstGeom prst="round2Diag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Scope</a:t>
              </a:r>
            </a:p>
          </p:txBody>
        </p:sp>
        <p:sp>
          <p:nvSpPr>
            <p:cNvPr id="31" name="Rounded Rectangle 9">
              <a:extLst>
                <a:ext uri="{FF2B5EF4-FFF2-40B4-BE49-F238E27FC236}">
                  <a16:creationId xmlns:a16="http://schemas.microsoft.com/office/drawing/2014/main" xmlns="" id="{17A25FBF-D7F9-4280-8636-41ABA4E73CF6}"/>
                </a:ext>
              </a:extLst>
            </p:cNvPr>
            <p:cNvSpPr/>
            <p:nvPr/>
          </p:nvSpPr>
          <p:spPr>
            <a:xfrm>
              <a:off x="6626401" y="1531308"/>
              <a:ext cx="1332571" cy="283135"/>
            </a:xfrm>
            <a:prstGeom prst="roundRect">
              <a:avLst/>
            </a:prstGeom>
            <a:solidFill>
              <a:srgbClr val="FD800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x-non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Region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  <p:sp>
          <p:nvSpPr>
            <p:cNvPr id="32" name="Rounded Rectangle 10">
              <a:extLst>
                <a:ext uri="{FF2B5EF4-FFF2-40B4-BE49-F238E27FC236}">
                  <a16:creationId xmlns:a16="http://schemas.microsoft.com/office/drawing/2014/main" xmlns="" id="{649A9DE5-D6E5-493B-BDE7-368B2CF3595E}"/>
                </a:ext>
              </a:extLst>
            </p:cNvPr>
            <p:cNvSpPr/>
            <p:nvPr/>
          </p:nvSpPr>
          <p:spPr>
            <a:xfrm>
              <a:off x="6626401" y="2009096"/>
              <a:ext cx="1332571" cy="283135"/>
            </a:xfrm>
            <a:prstGeom prst="roundRect">
              <a:avLst/>
            </a:prstGeom>
            <a:solidFill>
              <a:srgbClr val="FD800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x-non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AZ (Zonal)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65B655C0-64A3-4B78-BE85-97A666219F4F}"/>
                </a:ext>
              </a:extLst>
            </p:cNvPr>
            <p:cNvCxnSpPr/>
            <p:nvPr/>
          </p:nvCxnSpPr>
          <p:spPr>
            <a:xfrm flipV="1">
              <a:off x="6229193" y="1672873"/>
              <a:ext cx="397208" cy="169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14B82AA6-9B9B-440E-973A-CDD83B297501}"/>
                </a:ext>
              </a:extLst>
            </p:cNvPr>
            <p:cNvCxnSpPr/>
            <p:nvPr/>
          </p:nvCxnSpPr>
          <p:spPr>
            <a:xfrm>
              <a:off x="6229193" y="1842753"/>
              <a:ext cx="397208" cy="307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Diagonal Corners Rounded 36">
              <a:extLst>
                <a:ext uri="{FF2B5EF4-FFF2-40B4-BE49-F238E27FC236}">
                  <a16:creationId xmlns:a16="http://schemas.microsoft.com/office/drawing/2014/main" xmlns="" id="{87CF6D96-D09A-4461-8A4D-E1C55836948A}"/>
                </a:ext>
              </a:extLst>
            </p:cNvPr>
            <p:cNvSpPr/>
            <p:nvPr/>
          </p:nvSpPr>
          <p:spPr>
            <a:xfrm>
              <a:off x="1478063" y="2687734"/>
              <a:ext cx="1057088" cy="332683"/>
            </a:xfrm>
            <a:prstGeom prst="round2Diag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Tenancy</a:t>
              </a:r>
            </a:p>
          </p:txBody>
        </p:sp>
        <p:sp>
          <p:nvSpPr>
            <p:cNvPr id="38" name="Rounded Rectangle 12">
              <a:extLst>
                <a:ext uri="{FF2B5EF4-FFF2-40B4-BE49-F238E27FC236}">
                  <a16:creationId xmlns:a16="http://schemas.microsoft.com/office/drawing/2014/main" xmlns="" id="{73C7CCF5-D91E-48AA-ACC6-64D8C650BC3C}"/>
                </a:ext>
              </a:extLst>
            </p:cNvPr>
            <p:cNvSpPr/>
            <p:nvPr/>
          </p:nvSpPr>
          <p:spPr>
            <a:xfrm>
              <a:off x="2932359" y="2542628"/>
              <a:ext cx="1332571" cy="28313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x-non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Default/Shared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  <p:sp>
          <p:nvSpPr>
            <p:cNvPr id="39" name="Rounded Rectangle 13">
              <a:extLst>
                <a:ext uri="{FF2B5EF4-FFF2-40B4-BE49-F238E27FC236}">
                  <a16:creationId xmlns:a16="http://schemas.microsoft.com/office/drawing/2014/main" xmlns="" id="{4284F69F-FCEF-479F-85AC-FD5B3F7FE0C0}"/>
                </a:ext>
              </a:extLst>
            </p:cNvPr>
            <p:cNvSpPr/>
            <p:nvPr/>
          </p:nvSpPr>
          <p:spPr>
            <a:xfrm>
              <a:off x="2932359" y="3020416"/>
              <a:ext cx="1332571" cy="28313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x-non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Dedicated Instance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74AA67A7-9A95-4017-90F4-17B4F0DABB7F}"/>
                </a:ext>
              </a:extLst>
            </p:cNvPr>
            <p:cNvCxnSpPr/>
            <p:nvPr/>
          </p:nvCxnSpPr>
          <p:spPr>
            <a:xfrm flipV="1">
              <a:off x="2535151" y="2694811"/>
              <a:ext cx="397208" cy="169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87E1EAA4-5FF4-4128-A82B-5C00E64DD8C4}"/>
                </a:ext>
              </a:extLst>
            </p:cNvPr>
            <p:cNvCxnSpPr/>
            <p:nvPr/>
          </p:nvCxnSpPr>
          <p:spPr>
            <a:xfrm>
              <a:off x="2535151" y="2864691"/>
              <a:ext cx="397208" cy="307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: Diagonal Corners Rounded 43">
              <a:extLst>
                <a:ext uri="{FF2B5EF4-FFF2-40B4-BE49-F238E27FC236}">
                  <a16:creationId xmlns:a16="http://schemas.microsoft.com/office/drawing/2014/main" xmlns="" id="{A5306CE8-C49B-4C72-B9EE-90F965ADFF62}"/>
                </a:ext>
              </a:extLst>
            </p:cNvPr>
            <p:cNvSpPr/>
            <p:nvPr/>
          </p:nvSpPr>
          <p:spPr>
            <a:xfrm>
              <a:off x="5172105" y="2687734"/>
              <a:ext cx="1057088" cy="332683"/>
            </a:xfrm>
            <a:prstGeom prst="round2Diag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  Platform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()</a:t>
              </a:r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xmlns="" id="{F506160A-5552-4FD2-828E-C4565C6A1D44}"/>
                </a:ext>
              </a:extLst>
            </p:cNvPr>
            <p:cNvSpPr/>
            <p:nvPr/>
          </p:nvSpPr>
          <p:spPr>
            <a:xfrm>
              <a:off x="6626401" y="2542628"/>
              <a:ext cx="1332571" cy="28313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x-non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Windows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  <p:sp>
          <p:nvSpPr>
            <p:cNvPr id="46" name="Rounded Rectangle 16">
              <a:extLst>
                <a:ext uri="{FF2B5EF4-FFF2-40B4-BE49-F238E27FC236}">
                  <a16:creationId xmlns:a16="http://schemas.microsoft.com/office/drawing/2014/main" xmlns="" id="{796C5056-D12E-4709-847F-BFDC74C7D6EA}"/>
                </a:ext>
              </a:extLst>
            </p:cNvPr>
            <p:cNvSpPr/>
            <p:nvPr/>
          </p:nvSpPr>
          <p:spPr>
            <a:xfrm>
              <a:off x="6626401" y="3020416"/>
              <a:ext cx="1332571" cy="28313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x-non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Linux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D07D92D4-F1C1-44FF-A09E-478D579FF2CA}"/>
                </a:ext>
              </a:extLst>
            </p:cNvPr>
            <p:cNvCxnSpPr/>
            <p:nvPr/>
          </p:nvCxnSpPr>
          <p:spPr>
            <a:xfrm flipV="1">
              <a:off x="6229193" y="2694811"/>
              <a:ext cx="397208" cy="169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xmlns="" id="{87CCBB33-2BB0-4D0A-A8D4-D00CF0A2901D}"/>
                </a:ext>
              </a:extLst>
            </p:cNvPr>
            <p:cNvCxnSpPr/>
            <p:nvPr/>
          </p:nvCxnSpPr>
          <p:spPr>
            <a:xfrm>
              <a:off x="6229193" y="2864691"/>
              <a:ext cx="397208" cy="307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Diagonal Corners Rounded 50">
              <a:extLst>
                <a:ext uri="{FF2B5EF4-FFF2-40B4-BE49-F238E27FC236}">
                  <a16:creationId xmlns:a16="http://schemas.microsoft.com/office/drawing/2014/main" xmlns="" id="{C93F1D64-C3ED-49ED-A9DB-4BE813840C63}"/>
                </a:ext>
              </a:extLst>
            </p:cNvPr>
            <p:cNvSpPr/>
            <p:nvPr/>
          </p:nvSpPr>
          <p:spPr>
            <a:xfrm>
              <a:off x="1478063" y="3705391"/>
              <a:ext cx="1057088" cy="332683"/>
            </a:xfrm>
            <a:prstGeom prst="round2Diag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Offering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  <p:sp>
          <p:nvSpPr>
            <p:cNvPr id="52" name="Rounded Rectangle 22">
              <a:extLst>
                <a:ext uri="{FF2B5EF4-FFF2-40B4-BE49-F238E27FC236}">
                  <a16:creationId xmlns:a16="http://schemas.microsoft.com/office/drawing/2014/main" xmlns="" id="{2F0AD36B-CA57-4262-9556-4537C91E5EFC}"/>
                </a:ext>
              </a:extLst>
            </p:cNvPr>
            <p:cNvSpPr/>
            <p:nvPr/>
          </p:nvSpPr>
          <p:spPr>
            <a:xfrm>
              <a:off x="2932359" y="3560285"/>
              <a:ext cx="1332571" cy="28313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x-non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Standard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  <p:sp>
          <p:nvSpPr>
            <p:cNvPr id="53" name="Rounded Rectangle 23">
              <a:extLst>
                <a:ext uri="{FF2B5EF4-FFF2-40B4-BE49-F238E27FC236}">
                  <a16:creationId xmlns:a16="http://schemas.microsoft.com/office/drawing/2014/main" xmlns="" id="{D718EA73-9E9E-4253-9C8E-C385DC0A032B}"/>
                </a:ext>
              </a:extLst>
            </p:cNvPr>
            <p:cNvSpPr/>
            <p:nvPr/>
          </p:nvSpPr>
          <p:spPr>
            <a:xfrm>
              <a:off x="2932359" y="4038073"/>
              <a:ext cx="1332571" cy="28313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x-non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Convertible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F0D00D29-CDD4-4DB9-BE65-574A06A9B9FC}"/>
                </a:ext>
              </a:extLst>
            </p:cNvPr>
            <p:cNvCxnSpPr/>
            <p:nvPr/>
          </p:nvCxnSpPr>
          <p:spPr>
            <a:xfrm flipV="1">
              <a:off x="2535151" y="3714239"/>
              <a:ext cx="397208" cy="169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B4DF5E73-DD01-4A20-939C-69D5ECB6124C}"/>
                </a:ext>
              </a:extLst>
            </p:cNvPr>
            <p:cNvCxnSpPr/>
            <p:nvPr/>
          </p:nvCxnSpPr>
          <p:spPr>
            <a:xfrm>
              <a:off x="2535151" y="3884119"/>
              <a:ext cx="397208" cy="307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64A318F7-B762-4F4A-96A7-51874F2EB7A4}"/>
              </a:ext>
            </a:extLst>
          </p:cNvPr>
          <p:cNvSpPr/>
          <p:nvPr/>
        </p:nvSpPr>
        <p:spPr>
          <a:xfrm>
            <a:off x="468756" y="891206"/>
            <a:ext cx="2430633" cy="523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800" b="1" dirty="0">
                <a:solidFill>
                  <a:prstClr val="black"/>
                </a:solidFill>
                <a:latin typeface="Raleway"/>
                <a:cs typeface="Chalkboard SE Regular"/>
              </a:rPr>
              <a:t>Reserved Instances</a:t>
            </a:r>
          </a:p>
        </p:txBody>
      </p:sp>
    </p:spTree>
    <p:extLst>
      <p:ext uri="{BB962C8B-B14F-4D97-AF65-F5344CB8AC3E}">
        <p14:creationId xmlns:p14="http://schemas.microsoft.com/office/powerpoint/2010/main" val="5110184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7672A568-B351-4D82-8996-DF28B4B12FE3}"/>
              </a:ext>
            </a:extLst>
          </p:cNvPr>
          <p:cNvSpPr/>
          <p:nvPr/>
        </p:nvSpPr>
        <p:spPr>
          <a:xfrm>
            <a:off x="454610" y="943354"/>
            <a:ext cx="8234780" cy="37081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015FD14-2D5F-454F-A79E-4792F4FED381}"/>
              </a:ext>
            </a:extLst>
          </p:cNvPr>
          <p:cNvSpPr txBox="1"/>
          <p:nvPr/>
        </p:nvSpPr>
        <p:spPr>
          <a:xfrm>
            <a:off x="176773" y="168938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EBS Pricing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17" name="Rounded Rectangle 24">
            <a:extLst>
              <a:ext uri="{FF2B5EF4-FFF2-40B4-BE49-F238E27FC236}">
                <a16:creationId xmlns:a16="http://schemas.microsoft.com/office/drawing/2014/main" xmlns="" id="{7CFA4B59-8BE7-4F3A-A16E-7B00FA8AFE4E}"/>
              </a:ext>
            </a:extLst>
          </p:cNvPr>
          <p:cNvSpPr/>
          <p:nvPr/>
        </p:nvSpPr>
        <p:spPr>
          <a:xfrm>
            <a:off x="5664288" y="3863081"/>
            <a:ext cx="2572768" cy="5012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halkboard SE Regular"/>
                <a:cs typeface="Chalkboard SE Regular"/>
              </a:rPr>
              <a:t>Uptime SLA: 99.99%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13176AB-EB51-4E1D-8232-026C93B78200}"/>
              </a:ext>
            </a:extLst>
          </p:cNvPr>
          <p:cNvSpPr txBox="1">
            <a:spLocks/>
          </p:cNvSpPr>
          <p:nvPr/>
        </p:nvSpPr>
        <p:spPr>
          <a:xfrm>
            <a:off x="756164" y="1280419"/>
            <a:ext cx="6837624" cy="29387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1100" dirty="0">
                <a:latin typeface="Raleway"/>
                <a:cs typeface="Chalkboard SE Regular"/>
              </a:rPr>
              <a:t>gp2 - $0.1 per GB per month.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1100" dirty="0">
                <a:latin typeface="Raleway"/>
                <a:cs typeface="Chalkboard SE Regular"/>
              </a:rPr>
              <a:t>io1 - $0.125 per GB per month. $0.065 per provisioned IOPS per month.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1100" dirty="0">
                <a:latin typeface="Raleway"/>
                <a:cs typeface="Chalkboard SE Regular"/>
              </a:rPr>
              <a:t>st1 - $0.045 per GB per month.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1100" dirty="0">
                <a:latin typeface="Raleway"/>
                <a:cs typeface="Chalkboard SE Regular"/>
              </a:rPr>
              <a:t>sc1 - $0.025 per GB per month.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1100" dirty="0">
                <a:latin typeface="Raleway"/>
                <a:cs typeface="Chalkboard SE Regular"/>
              </a:rPr>
              <a:t>EBS snapshot to Amazon S3 - $0.05 per GB per month.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1100" dirty="0">
                <a:latin typeface="Raleway"/>
                <a:cs typeface="Chalkboard SE Regular"/>
              </a:rPr>
              <a:t>Free Tier: 30GB/month, combination of gp2 and magnetic. 2,000,000 IO with magnetic. 1GB of snapshot storage.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1100" dirty="0">
                <a:latin typeface="Raleway"/>
                <a:cs typeface="Chalkboard SE Regular"/>
              </a:rPr>
              <a:t>Visit </a:t>
            </a:r>
            <a:r>
              <a:rPr lang="en-IN" sz="1100" dirty="0">
                <a:latin typeface="Raleway"/>
                <a:cs typeface="Chalkboard SE Regular"/>
                <a:hlinkClick r:id="rId3"/>
              </a:rPr>
              <a:t>https://aws.amazon.com/ebs/pricing/</a:t>
            </a:r>
            <a:r>
              <a:rPr lang="en-IN" sz="1100" dirty="0">
                <a:latin typeface="Raleway"/>
                <a:cs typeface="Chalkboard SE Regular"/>
              </a:rPr>
              <a:t> for details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59420E3-6A58-4B49-A79C-656B54A43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183" y="1335349"/>
            <a:ext cx="1408873" cy="140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477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C62E2F0C-196F-41BD-AC58-2F86BE79B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543862" cy="576956"/>
          </a:xfrm>
        </p:spPr>
        <p:txBody>
          <a:bodyPr anchor="ctr"/>
          <a:lstStyle/>
          <a:p>
            <a:pPr algn="ctr"/>
            <a:r>
              <a:rPr lang="en-US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03059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89965F9-3B49-43B6-BB64-0E4238C9C740}"/>
              </a:ext>
            </a:extLst>
          </p:cNvPr>
          <p:cNvSpPr txBox="1"/>
          <p:nvPr/>
        </p:nvSpPr>
        <p:spPr>
          <a:xfrm>
            <a:off x="176773" y="168938"/>
            <a:ext cx="3064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Introduction to EC2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D0FD1A75-5E61-40F7-A6BC-C916A89735C0}"/>
              </a:ext>
            </a:extLst>
          </p:cNvPr>
          <p:cNvGrpSpPr/>
          <p:nvPr/>
        </p:nvGrpSpPr>
        <p:grpSpPr>
          <a:xfrm>
            <a:off x="495731" y="1547892"/>
            <a:ext cx="8152538" cy="3066668"/>
            <a:chOff x="824672" y="1547892"/>
            <a:chExt cx="8152538" cy="306666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F6C14D5D-C3EA-4A90-9773-D8A6BEC2D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0305" y="2421805"/>
              <a:ext cx="857060" cy="9046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E5531B27-1355-41B8-B30A-F6F8B4761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669" y="3181231"/>
              <a:ext cx="918480" cy="91848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9116CF75-1FED-469D-AE70-C8BF3C7D8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669" y="1547892"/>
              <a:ext cx="918480" cy="918480"/>
            </a:xfrm>
            <a:prstGeom prst="rect">
              <a:avLst/>
            </a:prstGeom>
          </p:spPr>
        </p:pic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xmlns="" id="{7A981835-869E-4E3D-AAB4-44F6302A847E}"/>
                </a:ext>
              </a:extLst>
            </p:cNvPr>
            <p:cNvCxnSpPr>
              <a:stCxn id="25" idx="1"/>
              <a:endCxn id="34" idx="3"/>
            </p:cNvCxnSpPr>
            <p:nvPr/>
          </p:nvCxnSpPr>
          <p:spPr>
            <a:xfrm rot="10800000">
              <a:off x="1932149" y="2007132"/>
              <a:ext cx="2468156" cy="866998"/>
            </a:xfrm>
            <a:prstGeom prst="bentConnector3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xmlns="" id="{9EAFAB96-0B4D-4330-A1B6-F7A89F318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2248" y="2924854"/>
              <a:ext cx="715618" cy="71561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6D31AAFC-8C28-48CD-91A5-1C75ABE6F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1154" y="2056604"/>
              <a:ext cx="715616" cy="71561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B2DB5A1F-96FE-4992-95E8-61E3CBDD2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51253" y="2922663"/>
              <a:ext cx="715617" cy="71561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F91E731E-89D1-4E46-A0F4-8B9B7F81B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38287" y="2056604"/>
              <a:ext cx="713606" cy="713606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D7FF7F13-430A-41A0-ACDD-897A59A29F7F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H="1" flipV="1">
              <a:off x="5257365" y="2874130"/>
              <a:ext cx="1469860" cy="885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xmlns="" id="{2BB17B3C-BDAA-487B-9B9D-08C119E300C1}"/>
                </a:ext>
              </a:extLst>
            </p:cNvPr>
            <p:cNvCxnSpPr>
              <a:cxnSpLocks/>
              <a:stCxn id="25" idx="1"/>
              <a:endCxn id="26" idx="3"/>
            </p:cNvCxnSpPr>
            <p:nvPr/>
          </p:nvCxnSpPr>
          <p:spPr>
            <a:xfrm rot="10800000" flipV="1">
              <a:off x="1932149" y="2874129"/>
              <a:ext cx="2468156" cy="766341"/>
            </a:xfrm>
            <a:prstGeom prst="bentConnector3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6B9ED452-9BDD-4925-A2A5-ECD5EEBFAFC0}"/>
                </a:ext>
              </a:extLst>
            </p:cNvPr>
            <p:cNvSpPr txBox="1"/>
            <p:nvPr/>
          </p:nvSpPr>
          <p:spPr>
            <a:xfrm>
              <a:off x="8151893" y="2675237"/>
              <a:ext cx="825317" cy="415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User Traffic decreasing</a:t>
              </a:r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71397545-078A-42DC-91D8-E94E6E44057C}"/>
                </a:ext>
              </a:extLst>
            </p:cNvPr>
            <p:cNvSpPr txBox="1"/>
            <p:nvPr/>
          </p:nvSpPr>
          <p:spPr>
            <a:xfrm>
              <a:off x="4479549" y="3358335"/>
              <a:ext cx="655448" cy="253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EC2</a:t>
              </a:r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F3B9A120-D58F-4ED4-9858-E9132193B685}"/>
                </a:ext>
              </a:extLst>
            </p:cNvPr>
            <p:cNvSpPr txBox="1"/>
            <p:nvPr/>
          </p:nvSpPr>
          <p:spPr>
            <a:xfrm>
              <a:off x="824672" y="4199062"/>
              <a:ext cx="1296474" cy="415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Meeting traffic demands</a:t>
              </a:r>
              <a:endParaRPr lang="en-IN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D97C88F-F440-4129-832F-421EBB7D990A}"/>
              </a:ext>
            </a:extLst>
          </p:cNvPr>
          <p:cNvSpPr txBox="1"/>
          <p:nvPr/>
        </p:nvSpPr>
        <p:spPr>
          <a:xfrm>
            <a:off x="3504621" y="983869"/>
            <a:ext cx="213475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Meaning of Elasticity</a:t>
            </a:r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9043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xmlns="" id="{0E1AB210-138F-4133-B372-3731E554D4B5}"/>
              </a:ext>
            </a:extLst>
          </p:cNvPr>
          <p:cNvSpPr/>
          <p:nvPr/>
        </p:nvSpPr>
        <p:spPr>
          <a:xfrm>
            <a:off x="562627" y="1928439"/>
            <a:ext cx="2059990" cy="5012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8742B3E-BFD9-4C74-94FA-D69970BC8B7A}"/>
              </a:ext>
            </a:extLst>
          </p:cNvPr>
          <p:cNvSpPr txBox="1"/>
          <p:nvPr/>
        </p:nvSpPr>
        <p:spPr>
          <a:xfrm>
            <a:off x="176773" y="168938"/>
            <a:ext cx="2510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Design Patterns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20" name="Rounded Rectangle 24">
            <a:extLst>
              <a:ext uri="{FF2B5EF4-FFF2-40B4-BE49-F238E27FC236}">
                <a16:creationId xmlns:a16="http://schemas.microsoft.com/office/drawing/2014/main" xmlns="" id="{02554CFE-E8E1-4A28-8882-82DF9271562F}"/>
              </a:ext>
            </a:extLst>
          </p:cNvPr>
          <p:cNvSpPr/>
          <p:nvPr/>
        </p:nvSpPr>
        <p:spPr>
          <a:xfrm>
            <a:off x="251197" y="891808"/>
            <a:ext cx="2572768" cy="5012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Raleway"/>
                <a:ea typeface="+mn-ea"/>
                <a:cs typeface="+mn-cs"/>
              </a:rPr>
              <a:t>RAID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B996929-8D30-47F0-A0D5-C671A88D6BA9}"/>
              </a:ext>
            </a:extLst>
          </p:cNvPr>
          <p:cNvSpPr/>
          <p:nvPr/>
        </p:nvSpPr>
        <p:spPr>
          <a:xfrm>
            <a:off x="785350" y="2011215"/>
            <a:ext cx="150714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Raleway"/>
                <a:cs typeface="Chalkboard SE Regular"/>
              </a:rPr>
              <a:t>RAID 0 (Striping)</a:t>
            </a:r>
          </a:p>
          <a:p>
            <a:endParaRPr lang="en-US" sz="1400" dirty="0">
              <a:latin typeface="Raleway"/>
              <a:cs typeface="Chalkboard SE Regular"/>
            </a:endParaRPr>
          </a:p>
          <a:p>
            <a:endParaRPr lang="en-US" sz="1400" dirty="0">
              <a:latin typeface="Raleway"/>
              <a:cs typeface="Chalkboard SE Regular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C7587FC9-7198-49DA-AA58-D0A3DFD9C15D}"/>
              </a:ext>
            </a:extLst>
          </p:cNvPr>
          <p:cNvGrpSpPr/>
          <p:nvPr/>
        </p:nvGrpSpPr>
        <p:grpSpPr>
          <a:xfrm>
            <a:off x="3177413" y="750672"/>
            <a:ext cx="5827440" cy="4144522"/>
            <a:chOff x="4113161" y="1876323"/>
            <a:chExt cx="7267679" cy="4609319"/>
          </a:xfrm>
        </p:grpSpPr>
        <p:sp>
          <p:nvSpPr>
            <p:cNvPr id="72" name="Can 3">
              <a:extLst>
                <a:ext uri="{FF2B5EF4-FFF2-40B4-BE49-F238E27FC236}">
                  <a16:creationId xmlns:a16="http://schemas.microsoft.com/office/drawing/2014/main" xmlns="" id="{E0D998D1-9E02-4491-841E-C5F7B9B9C0FC}"/>
                </a:ext>
              </a:extLst>
            </p:cNvPr>
            <p:cNvSpPr/>
            <p:nvPr/>
          </p:nvSpPr>
          <p:spPr>
            <a:xfrm>
              <a:off x="5674032" y="3080807"/>
              <a:ext cx="1036484" cy="483420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Block 1</a:t>
              </a:r>
            </a:p>
          </p:txBody>
        </p:sp>
        <p:sp>
          <p:nvSpPr>
            <p:cNvPr id="73" name="Can 10">
              <a:extLst>
                <a:ext uri="{FF2B5EF4-FFF2-40B4-BE49-F238E27FC236}">
                  <a16:creationId xmlns:a16="http://schemas.microsoft.com/office/drawing/2014/main" xmlns="" id="{63813944-11B2-45E3-B282-9BACB50C59EB}"/>
                </a:ext>
              </a:extLst>
            </p:cNvPr>
            <p:cNvSpPr/>
            <p:nvPr/>
          </p:nvSpPr>
          <p:spPr>
            <a:xfrm>
              <a:off x="5674032" y="3626493"/>
              <a:ext cx="1036484" cy="483420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Block 3</a:t>
              </a:r>
            </a:p>
          </p:txBody>
        </p:sp>
        <p:sp>
          <p:nvSpPr>
            <p:cNvPr id="74" name="Can 11">
              <a:extLst>
                <a:ext uri="{FF2B5EF4-FFF2-40B4-BE49-F238E27FC236}">
                  <a16:creationId xmlns:a16="http://schemas.microsoft.com/office/drawing/2014/main" xmlns="" id="{753C614D-3171-4ED6-B6FD-1830674E59F5}"/>
                </a:ext>
              </a:extLst>
            </p:cNvPr>
            <p:cNvSpPr/>
            <p:nvPr/>
          </p:nvSpPr>
          <p:spPr>
            <a:xfrm>
              <a:off x="5674032" y="4191852"/>
              <a:ext cx="1036484" cy="483420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Block 5</a:t>
              </a:r>
            </a:p>
          </p:txBody>
        </p:sp>
        <p:sp>
          <p:nvSpPr>
            <p:cNvPr id="75" name="Can 12">
              <a:extLst>
                <a:ext uri="{FF2B5EF4-FFF2-40B4-BE49-F238E27FC236}">
                  <a16:creationId xmlns:a16="http://schemas.microsoft.com/office/drawing/2014/main" xmlns="" id="{0E56287A-DB8A-4BAC-9517-96B701E34927}"/>
                </a:ext>
              </a:extLst>
            </p:cNvPr>
            <p:cNvSpPr/>
            <p:nvPr/>
          </p:nvSpPr>
          <p:spPr>
            <a:xfrm>
              <a:off x="5674032" y="4740820"/>
              <a:ext cx="1036484" cy="483420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Block 7</a:t>
              </a:r>
            </a:p>
          </p:txBody>
        </p:sp>
        <p:sp>
          <p:nvSpPr>
            <p:cNvPr id="76" name="Can 14">
              <a:extLst>
                <a:ext uri="{FF2B5EF4-FFF2-40B4-BE49-F238E27FC236}">
                  <a16:creationId xmlns:a16="http://schemas.microsoft.com/office/drawing/2014/main" xmlns="" id="{441060A6-7F3F-4454-8EAE-05526BED9138}"/>
                </a:ext>
              </a:extLst>
            </p:cNvPr>
            <p:cNvSpPr/>
            <p:nvPr/>
          </p:nvSpPr>
          <p:spPr>
            <a:xfrm>
              <a:off x="7612626" y="3080807"/>
              <a:ext cx="1036484" cy="483420"/>
            </a:xfrm>
            <a:prstGeom prst="can">
              <a:avLst>
                <a:gd name="adj" fmla="val 50000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Block 2</a:t>
              </a:r>
            </a:p>
          </p:txBody>
        </p:sp>
        <p:sp>
          <p:nvSpPr>
            <p:cNvPr id="77" name="Can 16">
              <a:extLst>
                <a:ext uri="{FF2B5EF4-FFF2-40B4-BE49-F238E27FC236}">
                  <a16:creationId xmlns:a16="http://schemas.microsoft.com/office/drawing/2014/main" xmlns="" id="{2F788FA8-C2B0-42C8-B711-01F5EF4AE811}"/>
                </a:ext>
              </a:extLst>
            </p:cNvPr>
            <p:cNvSpPr/>
            <p:nvPr/>
          </p:nvSpPr>
          <p:spPr>
            <a:xfrm>
              <a:off x="7612626" y="3626493"/>
              <a:ext cx="1036484" cy="483420"/>
            </a:xfrm>
            <a:prstGeom prst="can">
              <a:avLst>
                <a:gd name="adj" fmla="val 50000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Block 4</a:t>
              </a:r>
            </a:p>
          </p:txBody>
        </p:sp>
        <p:sp>
          <p:nvSpPr>
            <p:cNvPr id="78" name="Can 17">
              <a:extLst>
                <a:ext uri="{FF2B5EF4-FFF2-40B4-BE49-F238E27FC236}">
                  <a16:creationId xmlns:a16="http://schemas.microsoft.com/office/drawing/2014/main" xmlns="" id="{89A51A35-911D-4C09-8764-D7C54D82520E}"/>
                </a:ext>
              </a:extLst>
            </p:cNvPr>
            <p:cNvSpPr/>
            <p:nvPr/>
          </p:nvSpPr>
          <p:spPr>
            <a:xfrm>
              <a:off x="7612626" y="4191852"/>
              <a:ext cx="1036484" cy="483420"/>
            </a:xfrm>
            <a:prstGeom prst="can">
              <a:avLst>
                <a:gd name="adj" fmla="val 50000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Block 6</a:t>
              </a:r>
            </a:p>
          </p:txBody>
        </p:sp>
        <p:sp>
          <p:nvSpPr>
            <p:cNvPr id="79" name="Can 18">
              <a:extLst>
                <a:ext uri="{FF2B5EF4-FFF2-40B4-BE49-F238E27FC236}">
                  <a16:creationId xmlns:a16="http://schemas.microsoft.com/office/drawing/2014/main" xmlns="" id="{052220DD-4A9C-4C7A-8D35-1DE964EB851D}"/>
                </a:ext>
              </a:extLst>
            </p:cNvPr>
            <p:cNvSpPr/>
            <p:nvPr/>
          </p:nvSpPr>
          <p:spPr>
            <a:xfrm>
              <a:off x="7612626" y="4740820"/>
              <a:ext cx="1036484" cy="483420"/>
            </a:xfrm>
            <a:prstGeom prst="can">
              <a:avLst>
                <a:gd name="adj" fmla="val 50000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Block 8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xmlns="" id="{3BA79B14-A3E0-4D49-AB63-88171CF104CF}"/>
                </a:ext>
              </a:extLst>
            </p:cNvPr>
            <p:cNvGrpSpPr/>
            <p:nvPr/>
          </p:nvGrpSpPr>
          <p:grpSpPr>
            <a:xfrm>
              <a:off x="6186129" y="1876323"/>
              <a:ext cx="1941871" cy="975034"/>
              <a:chOff x="6186129" y="1876323"/>
              <a:chExt cx="1941871" cy="975034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xmlns="" id="{E654D91A-92C5-4B78-994B-C8BCFC1A9A2E}"/>
                  </a:ext>
                </a:extLst>
              </p:cNvPr>
              <p:cNvCxnSpPr/>
              <p:nvPr/>
            </p:nvCxnSpPr>
            <p:spPr>
              <a:xfrm>
                <a:off x="6186129" y="2236841"/>
                <a:ext cx="1941871" cy="0"/>
              </a:xfrm>
              <a:prstGeom prst="line">
                <a:avLst/>
              </a:prstGeom>
              <a:ln>
                <a:solidFill>
                  <a:srgbClr val="59595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xmlns="" id="{76367790-83A2-4801-877E-05FDDB7CF008}"/>
                  </a:ext>
                </a:extLst>
              </p:cNvPr>
              <p:cNvCxnSpPr/>
              <p:nvPr/>
            </p:nvCxnSpPr>
            <p:spPr>
              <a:xfrm>
                <a:off x="6202517" y="2236841"/>
                <a:ext cx="0" cy="614516"/>
              </a:xfrm>
              <a:prstGeom prst="straightConnector1">
                <a:avLst/>
              </a:prstGeom>
              <a:ln>
                <a:solidFill>
                  <a:srgbClr val="595959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xmlns="" id="{6E50F4E2-69E3-4EE3-89DF-0B83874123D3}"/>
                  </a:ext>
                </a:extLst>
              </p:cNvPr>
              <p:cNvCxnSpPr/>
              <p:nvPr/>
            </p:nvCxnSpPr>
            <p:spPr>
              <a:xfrm>
                <a:off x="8111612" y="2236841"/>
                <a:ext cx="0" cy="614516"/>
              </a:xfrm>
              <a:prstGeom prst="straightConnector1">
                <a:avLst/>
              </a:prstGeom>
              <a:ln>
                <a:solidFill>
                  <a:srgbClr val="595959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xmlns="" id="{A80C0511-DC7B-4233-B452-64FD5A06A9F7}"/>
                  </a:ext>
                </a:extLst>
              </p:cNvPr>
              <p:cNvSpPr txBox="1"/>
              <p:nvPr/>
            </p:nvSpPr>
            <p:spPr>
              <a:xfrm>
                <a:off x="6595806" y="1876323"/>
                <a:ext cx="1097936" cy="32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>
                    <a:latin typeface="Chalkboard SE Regular"/>
                    <a:cs typeface="Chalkboard SE Regular"/>
                  </a:defRPr>
                </a:lvl1pPr>
              </a:lstStyle>
              <a:p>
                <a:r>
                  <a:rPr lang="en-US" sz="1200" dirty="0">
                    <a:latin typeface="Raleway"/>
                  </a:rPr>
                  <a:t>RAID 0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xmlns="" id="{A6D8AE98-086A-44A0-B2E3-BD7237864438}"/>
                </a:ext>
              </a:extLst>
            </p:cNvPr>
            <p:cNvGrpSpPr/>
            <p:nvPr/>
          </p:nvGrpSpPr>
          <p:grpSpPr>
            <a:xfrm>
              <a:off x="5293032" y="2634258"/>
              <a:ext cx="3711677" cy="3851384"/>
              <a:chOff x="5293032" y="2634258"/>
              <a:chExt cx="3711677" cy="3851384"/>
            </a:xfrm>
          </p:grpSpPr>
          <p:sp>
            <p:nvSpPr>
              <p:cNvPr id="100" name="Can 5">
                <a:extLst>
                  <a:ext uri="{FF2B5EF4-FFF2-40B4-BE49-F238E27FC236}">
                    <a16:creationId xmlns:a16="http://schemas.microsoft.com/office/drawing/2014/main" xmlns="" id="{649B4886-FDD1-4927-9F67-A2BF77BEF8B9}"/>
                  </a:ext>
                </a:extLst>
              </p:cNvPr>
              <p:cNvSpPr/>
              <p:nvPr/>
            </p:nvSpPr>
            <p:spPr>
              <a:xfrm>
                <a:off x="5481483" y="2634258"/>
                <a:ext cx="1458453" cy="2810387"/>
              </a:xfrm>
              <a:prstGeom prst="can">
                <a:avLst/>
              </a:prstGeom>
              <a:noFill/>
              <a:ln w="1905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</a:rPr>
                  <a:t>       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7C47B33A-7ED4-409A-B638-354C1E557BE3}"/>
                  </a:ext>
                </a:extLst>
              </p:cNvPr>
              <p:cNvSpPr txBox="1"/>
              <p:nvPr/>
            </p:nvSpPr>
            <p:spPr>
              <a:xfrm>
                <a:off x="5674032" y="5555259"/>
                <a:ext cx="1036484" cy="32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Raleway"/>
                    <a:cs typeface="Chalkboard SE Regular"/>
                  </a:rPr>
                  <a:t>DISK 1</a:t>
                </a:r>
              </a:p>
            </p:txBody>
          </p:sp>
          <p:sp>
            <p:nvSpPr>
              <p:cNvPr id="102" name="Can 15">
                <a:extLst>
                  <a:ext uri="{FF2B5EF4-FFF2-40B4-BE49-F238E27FC236}">
                    <a16:creationId xmlns:a16="http://schemas.microsoft.com/office/drawing/2014/main" xmlns="" id="{98FDDCE8-D76D-41FD-BAC3-907D67FBF7E0}"/>
                  </a:ext>
                </a:extLst>
              </p:cNvPr>
              <p:cNvSpPr/>
              <p:nvPr/>
            </p:nvSpPr>
            <p:spPr>
              <a:xfrm>
                <a:off x="7420077" y="2634258"/>
                <a:ext cx="1458453" cy="2810387"/>
              </a:xfrm>
              <a:prstGeom prst="can">
                <a:avLst/>
              </a:prstGeom>
              <a:noFill/>
              <a:ln w="1905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latin typeface="Raleway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xmlns="" id="{2E58B587-5D13-4A40-BDDC-2A63F16FDC0E}"/>
                  </a:ext>
                </a:extLst>
              </p:cNvPr>
              <p:cNvSpPr txBox="1"/>
              <p:nvPr/>
            </p:nvSpPr>
            <p:spPr>
              <a:xfrm>
                <a:off x="7612626" y="5555259"/>
                <a:ext cx="1036484" cy="32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Raleway"/>
                    <a:cs typeface="Chalkboard SE Regular"/>
                  </a:rPr>
                  <a:t>DISK 2</a:t>
                </a:r>
              </a:p>
            </p:txBody>
          </p:sp>
          <p:sp>
            <p:nvSpPr>
              <p:cNvPr id="104" name="Rounded Rectangle 28">
                <a:extLst>
                  <a:ext uri="{FF2B5EF4-FFF2-40B4-BE49-F238E27FC236}">
                    <a16:creationId xmlns:a16="http://schemas.microsoft.com/office/drawing/2014/main" xmlns="" id="{A355269A-019C-49B6-B10B-6B775FC9BC43}"/>
                  </a:ext>
                </a:extLst>
              </p:cNvPr>
              <p:cNvSpPr/>
              <p:nvPr/>
            </p:nvSpPr>
            <p:spPr>
              <a:xfrm>
                <a:off x="5293032" y="5964902"/>
                <a:ext cx="1753419" cy="520739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Size = 100 GB</a:t>
                </a:r>
              </a:p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Speed = 10 MB/s</a:t>
                </a:r>
              </a:p>
            </p:txBody>
          </p:sp>
          <p:sp>
            <p:nvSpPr>
              <p:cNvPr id="105" name="Rounded Rectangle 29">
                <a:extLst>
                  <a:ext uri="{FF2B5EF4-FFF2-40B4-BE49-F238E27FC236}">
                    <a16:creationId xmlns:a16="http://schemas.microsoft.com/office/drawing/2014/main" xmlns="" id="{6A10C616-2057-470C-8C57-D712B28C6FD2}"/>
                  </a:ext>
                </a:extLst>
              </p:cNvPr>
              <p:cNvSpPr/>
              <p:nvPr/>
            </p:nvSpPr>
            <p:spPr>
              <a:xfrm>
                <a:off x="7251290" y="5964903"/>
                <a:ext cx="1753419" cy="520739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Size = 100 GB</a:t>
                </a:r>
              </a:p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Speed = 10 MB/s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xmlns="" id="{156D7F51-F6F2-42D0-8358-565D3858CFBE}"/>
                </a:ext>
              </a:extLst>
            </p:cNvPr>
            <p:cNvGrpSpPr/>
            <p:nvPr/>
          </p:nvGrpSpPr>
          <p:grpSpPr>
            <a:xfrm>
              <a:off x="4113161" y="2634258"/>
              <a:ext cx="1032387" cy="2716129"/>
              <a:chOff x="4113161" y="2634258"/>
              <a:chExt cx="1032387" cy="2716129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xmlns="" id="{C58451D1-AA62-4A48-96A3-DEA810C3D05B}"/>
                  </a:ext>
                </a:extLst>
              </p:cNvPr>
              <p:cNvSpPr/>
              <p:nvPr/>
            </p:nvSpPr>
            <p:spPr>
              <a:xfrm>
                <a:off x="4113161" y="2634258"/>
                <a:ext cx="1032387" cy="27161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latin typeface="Raleway"/>
                </a:endParaRP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xmlns="" id="{E66A719D-55A3-44CA-99B6-0909E7ED9E5E}"/>
                  </a:ext>
                </a:extLst>
              </p:cNvPr>
              <p:cNvCxnSpPr>
                <a:stCxn id="84" idx="1"/>
                <a:endCxn id="84" idx="3"/>
              </p:cNvCxnSpPr>
              <p:nvPr/>
            </p:nvCxnSpPr>
            <p:spPr>
              <a:xfrm>
                <a:off x="4113161" y="3992323"/>
                <a:ext cx="1032387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xmlns="" id="{ACC17028-12E9-45D9-9CE9-73736F6C55AB}"/>
                  </a:ext>
                </a:extLst>
              </p:cNvPr>
              <p:cNvCxnSpPr/>
              <p:nvPr/>
            </p:nvCxnSpPr>
            <p:spPr>
              <a:xfrm>
                <a:off x="4113161" y="3317173"/>
                <a:ext cx="1032387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xmlns="" id="{DFBB45F1-D07B-48BD-96B3-2D5461E9FD96}"/>
                  </a:ext>
                </a:extLst>
              </p:cNvPr>
              <p:cNvCxnSpPr/>
              <p:nvPr/>
            </p:nvCxnSpPr>
            <p:spPr>
              <a:xfrm>
                <a:off x="4113161" y="3661302"/>
                <a:ext cx="1032387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xmlns="" id="{074B538B-8DB5-42FA-B374-08324F6C4760}"/>
                  </a:ext>
                </a:extLst>
              </p:cNvPr>
              <p:cNvCxnSpPr/>
              <p:nvPr/>
            </p:nvCxnSpPr>
            <p:spPr>
              <a:xfrm>
                <a:off x="4113161" y="2956656"/>
                <a:ext cx="1032387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xmlns="" id="{DA541F58-1BBD-4876-8F22-8016D307F178}"/>
                  </a:ext>
                </a:extLst>
              </p:cNvPr>
              <p:cNvCxnSpPr/>
              <p:nvPr/>
            </p:nvCxnSpPr>
            <p:spPr>
              <a:xfrm>
                <a:off x="4113161" y="4678974"/>
                <a:ext cx="1032387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7ACE445D-6193-4099-99DD-FC7B2EFDE70D}"/>
                  </a:ext>
                </a:extLst>
              </p:cNvPr>
              <p:cNvCxnSpPr/>
              <p:nvPr/>
            </p:nvCxnSpPr>
            <p:spPr>
              <a:xfrm>
                <a:off x="4113161" y="5023103"/>
                <a:ext cx="1032387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xmlns="" id="{CE45335F-1B97-45EE-A7BA-E69E247F81EA}"/>
                  </a:ext>
                </a:extLst>
              </p:cNvPr>
              <p:cNvCxnSpPr/>
              <p:nvPr/>
            </p:nvCxnSpPr>
            <p:spPr>
              <a:xfrm>
                <a:off x="4113161" y="4318457"/>
                <a:ext cx="1032387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3170AA1A-6645-447E-9492-F1B6189A9033}"/>
                  </a:ext>
                </a:extLst>
              </p:cNvPr>
              <p:cNvSpPr txBox="1"/>
              <p:nvPr/>
            </p:nvSpPr>
            <p:spPr>
              <a:xfrm>
                <a:off x="4113161" y="2634258"/>
                <a:ext cx="1032387" cy="306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Block1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2C24E760-9F90-43D0-8F1E-69EB5FAEC5E5}"/>
                  </a:ext>
                </a:extLst>
              </p:cNvPr>
              <p:cNvSpPr txBox="1"/>
              <p:nvPr/>
            </p:nvSpPr>
            <p:spPr>
              <a:xfrm>
                <a:off x="4113161" y="2965701"/>
                <a:ext cx="1032387" cy="306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Block2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DBDC4380-6261-46FA-9962-85429C6CA739}"/>
                  </a:ext>
                </a:extLst>
              </p:cNvPr>
              <p:cNvSpPr txBox="1"/>
              <p:nvPr/>
            </p:nvSpPr>
            <p:spPr>
              <a:xfrm>
                <a:off x="4113161" y="3362570"/>
                <a:ext cx="1032387" cy="306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Block3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3A6EB32B-6DBB-4CDB-BE1A-0104FE4188DE}"/>
                  </a:ext>
                </a:extLst>
              </p:cNvPr>
              <p:cNvSpPr txBox="1"/>
              <p:nvPr/>
            </p:nvSpPr>
            <p:spPr>
              <a:xfrm>
                <a:off x="4113161" y="3661302"/>
                <a:ext cx="1032387" cy="306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Block4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E0087FBD-9462-4CBE-8DA1-41CF69881648}"/>
                  </a:ext>
                </a:extLst>
              </p:cNvPr>
              <p:cNvSpPr txBox="1"/>
              <p:nvPr/>
            </p:nvSpPr>
            <p:spPr>
              <a:xfrm>
                <a:off x="4113161" y="3993175"/>
                <a:ext cx="1032387" cy="306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Block5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5EC8B1E6-DF1D-4C1A-B410-860995DD2918}"/>
                  </a:ext>
                </a:extLst>
              </p:cNvPr>
              <p:cNvSpPr txBox="1"/>
              <p:nvPr/>
            </p:nvSpPr>
            <p:spPr>
              <a:xfrm>
                <a:off x="4113161" y="4367495"/>
                <a:ext cx="1032387" cy="306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Block6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xmlns="" id="{BC28FD42-A034-466A-A39E-E2E9A574BED8}"/>
                  </a:ext>
                </a:extLst>
              </p:cNvPr>
              <p:cNvSpPr txBox="1"/>
              <p:nvPr/>
            </p:nvSpPr>
            <p:spPr>
              <a:xfrm>
                <a:off x="4113161" y="4675272"/>
                <a:ext cx="1032387" cy="306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Block7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0FB62D6A-0AD9-46C4-9EF3-59E279EAFB3F}"/>
                  </a:ext>
                </a:extLst>
              </p:cNvPr>
              <p:cNvSpPr txBox="1"/>
              <p:nvPr/>
            </p:nvSpPr>
            <p:spPr>
              <a:xfrm>
                <a:off x="4113161" y="5042610"/>
                <a:ext cx="1032387" cy="306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Block8</a:t>
                </a: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6B2081CB-95C1-4973-9F76-5AF7150AA3AD}"/>
                </a:ext>
              </a:extLst>
            </p:cNvPr>
            <p:cNvSpPr/>
            <p:nvPr/>
          </p:nvSpPr>
          <p:spPr>
            <a:xfrm>
              <a:off x="9201356" y="3478500"/>
              <a:ext cx="2179484" cy="981157"/>
            </a:xfrm>
            <a:prstGeom prst="rect">
              <a:avLst/>
            </a:prstGeom>
            <a:solidFill>
              <a:srgbClr val="A6A6A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Raleway"/>
                  <a:cs typeface="Chalkboard SE Regular"/>
                </a:rPr>
                <a:t>Total Size = 200 GB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Raleway"/>
                  <a:cs typeface="Chalkboard SE Regular"/>
                </a:rPr>
                <a:t>Usable Size = 200 GB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Raleway"/>
                  <a:cs typeface="Chalkboard SE Regular"/>
                </a:rPr>
                <a:t>Speed = 20 MB/s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9396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xmlns="" id="{0E1AB210-138F-4133-B372-3731E554D4B5}"/>
              </a:ext>
            </a:extLst>
          </p:cNvPr>
          <p:cNvSpPr/>
          <p:nvPr/>
        </p:nvSpPr>
        <p:spPr>
          <a:xfrm>
            <a:off x="562627" y="1680897"/>
            <a:ext cx="2059990" cy="13849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8742B3E-BFD9-4C74-94FA-D69970BC8B7A}"/>
              </a:ext>
            </a:extLst>
          </p:cNvPr>
          <p:cNvSpPr txBox="1"/>
          <p:nvPr/>
        </p:nvSpPr>
        <p:spPr>
          <a:xfrm>
            <a:off x="176773" y="168938"/>
            <a:ext cx="2510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Design Patterns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20" name="Rounded Rectangle 24">
            <a:extLst>
              <a:ext uri="{FF2B5EF4-FFF2-40B4-BE49-F238E27FC236}">
                <a16:creationId xmlns:a16="http://schemas.microsoft.com/office/drawing/2014/main" xmlns="" id="{02554CFE-E8E1-4A28-8882-82DF9271562F}"/>
              </a:ext>
            </a:extLst>
          </p:cNvPr>
          <p:cNvSpPr/>
          <p:nvPr/>
        </p:nvSpPr>
        <p:spPr>
          <a:xfrm>
            <a:off x="251197" y="891808"/>
            <a:ext cx="2572768" cy="5012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Raleway"/>
                <a:ea typeface="+mn-ea"/>
                <a:cs typeface="+mn-cs"/>
              </a:rPr>
              <a:t>RAID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B996929-8D30-47F0-A0D5-C671A88D6BA9}"/>
              </a:ext>
            </a:extLst>
          </p:cNvPr>
          <p:cNvSpPr/>
          <p:nvPr/>
        </p:nvSpPr>
        <p:spPr>
          <a:xfrm>
            <a:off x="785350" y="2011215"/>
            <a:ext cx="161454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Raleway"/>
                <a:cs typeface="Chalkboard SE Regular"/>
              </a:rPr>
              <a:t>RAID 0 (Striping)</a:t>
            </a:r>
          </a:p>
          <a:p>
            <a:endParaRPr lang="en-US" sz="1400" dirty="0">
              <a:latin typeface="Raleway"/>
              <a:cs typeface="Chalkboard SE Regular"/>
            </a:endParaRPr>
          </a:p>
          <a:p>
            <a:r>
              <a:rPr lang="en-US" sz="1400" dirty="0">
                <a:latin typeface="Raleway"/>
                <a:cs typeface="Chalkboard SE Regular"/>
              </a:rPr>
              <a:t>RAID 1 (Mirroring)</a:t>
            </a:r>
          </a:p>
          <a:p>
            <a:endParaRPr lang="en-US" sz="1400" dirty="0">
              <a:latin typeface="Raleway"/>
              <a:cs typeface="Chalkboard SE Regular"/>
            </a:endParaRPr>
          </a:p>
          <a:p>
            <a:endParaRPr lang="en-US" sz="1400" dirty="0">
              <a:latin typeface="Raleway"/>
              <a:cs typeface="Chalkboard SE Regular"/>
            </a:endParaRPr>
          </a:p>
          <a:p>
            <a:endParaRPr lang="en-US" sz="1400" dirty="0">
              <a:latin typeface="Raleway"/>
              <a:cs typeface="Chalkboard SE Regular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15F05247-01CC-49AB-9DB7-8B4A8E4A1441}"/>
              </a:ext>
            </a:extLst>
          </p:cNvPr>
          <p:cNvGrpSpPr/>
          <p:nvPr/>
        </p:nvGrpSpPr>
        <p:grpSpPr>
          <a:xfrm>
            <a:off x="3177413" y="1074836"/>
            <a:ext cx="5817500" cy="3820358"/>
            <a:chOff x="4113161" y="2236841"/>
            <a:chExt cx="7267679" cy="4248801"/>
          </a:xfrm>
        </p:grpSpPr>
        <p:sp>
          <p:nvSpPr>
            <p:cNvPr id="23" name="Can 5">
              <a:extLst>
                <a:ext uri="{FF2B5EF4-FFF2-40B4-BE49-F238E27FC236}">
                  <a16:creationId xmlns:a16="http://schemas.microsoft.com/office/drawing/2014/main" xmlns="" id="{E5FD8F05-F78D-415A-ABC2-3554BEB07062}"/>
                </a:ext>
              </a:extLst>
            </p:cNvPr>
            <p:cNvSpPr/>
            <p:nvPr/>
          </p:nvSpPr>
          <p:spPr>
            <a:xfrm>
              <a:off x="5481483" y="2634258"/>
              <a:ext cx="1458453" cy="2810387"/>
            </a:xfrm>
            <a:prstGeom prst="can">
              <a:avLst/>
            </a:prstGeom>
            <a:noFill/>
            <a:ln w="19050" cmpd="sng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Raleway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BD3DE15-2157-41B9-8EB8-B8D0648D8EB8}"/>
                </a:ext>
              </a:extLst>
            </p:cNvPr>
            <p:cNvSpPr txBox="1"/>
            <p:nvPr/>
          </p:nvSpPr>
          <p:spPr>
            <a:xfrm>
              <a:off x="5674032" y="5555258"/>
              <a:ext cx="1036484" cy="283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Raleway"/>
                  <a:cs typeface="Chalkboard SE Regular"/>
                </a:rPr>
                <a:t>DISK 1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62133310-7980-4AB7-BA09-BD5A868DE566}"/>
                </a:ext>
              </a:extLst>
            </p:cNvPr>
            <p:cNvGrpSpPr/>
            <p:nvPr/>
          </p:nvGrpSpPr>
          <p:grpSpPr>
            <a:xfrm>
              <a:off x="5674032" y="3080807"/>
              <a:ext cx="2975078" cy="483420"/>
              <a:chOff x="5674032" y="3080807"/>
              <a:chExt cx="2975078" cy="483420"/>
            </a:xfrm>
          </p:grpSpPr>
          <p:sp>
            <p:nvSpPr>
              <p:cNvPr id="68" name="Can 3">
                <a:extLst>
                  <a:ext uri="{FF2B5EF4-FFF2-40B4-BE49-F238E27FC236}">
                    <a16:creationId xmlns:a16="http://schemas.microsoft.com/office/drawing/2014/main" xmlns="" id="{77633A57-6910-4F11-B6C1-16C2E8BA0133}"/>
                  </a:ext>
                </a:extLst>
              </p:cNvPr>
              <p:cNvSpPr/>
              <p:nvPr/>
            </p:nvSpPr>
            <p:spPr>
              <a:xfrm>
                <a:off x="5674032" y="3080807"/>
                <a:ext cx="1036484" cy="483420"/>
              </a:xfrm>
              <a:prstGeom prst="can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 1</a:t>
                </a:r>
              </a:p>
            </p:txBody>
          </p:sp>
          <p:sp>
            <p:nvSpPr>
              <p:cNvPr id="69" name="Can 14">
                <a:extLst>
                  <a:ext uri="{FF2B5EF4-FFF2-40B4-BE49-F238E27FC236}">
                    <a16:creationId xmlns:a16="http://schemas.microsoft.com/office/drawing/2014/main" xmlns="" id="{1BC6FF58-F296-4CB6-85BC-3A0AFA351579}"/>
                  </a:ext>
                </a:extLst>
              </p:cNvPr>
              <p:cNvSpPr/>
              <p:nvPr/>
            </p:nvSpPr>
            <p:spPr>
              <a:xfrm>
                <a:off x="7612626" y="3080807"/>
                <a:ext cx="1036484" cy="483420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 1</a:t>
                </a:r>
              </a:p>
            </p:txBody>
          </p:sp>
        </p:grpSp>
        <p:sp>
          <p:nvSpPr>
            <p:cNvPr id="27" name="Can 15">
              <a:extLst>
                <a:ext uri="{FF2B5EF4-FFF2-40B4-BE49-F238E27FC236}">
                  <a16:creationId xmlns:a16="http://schemas.microsoft.com/office/drawing/2014/main" xmlns="" id="{E98964F9-F4E2-4AB2-8EEC-15D448368FE0}"/>
                </a:ext>
              </a:extLst>
            </p:cNvPr>
            <p:cNvSpPr/>
            <p:nvPr/>
          </p:nvSpPr>
          <p:spPr>
            <a:xfrm>
              <a:off x="7420077" y="2634258"/>
              <a:ext cx="1458453" cy="2810387"/>
            </a:xfrm>
            <a:prstGeom prst="can">
              <a:avLst/>
            </a:prstGeom>
            <a:noFill/>
            <a:ln w="19050" cmpd="sng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Raleway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BBB28BF3-50D4-4A3A-899F-DFCE0E8C26D8}"/>
                </a:ext>
              </a:extLst>
            </p:cNvPr>
            <p:cNvGrpSpPr/>
            <p:nvPr/>
          </p:nvGrpSpPr>
          <p:grpSpPr>
            <a:xfrm>
              <a:off x="5674032" y="3626493"/>
              <a:ext cx="2975078" cy="483420"/>
              <a:chOff x="5674032" y="3626493"/>
              <a:chExt cx="2975078" cy="483420"/>
            </a:xfrm>
          </p:grpSpPr>
          <p:sp>
            <p:nvSpPr>
              <p:cNvPr id="66" name="Can 10">
                <a:extLst>
                  <a:ext uri="{FF2B5EF4-FFF2-40B4-BE49-F238E27FC236}">
                    <a16:creationId xmlns:a16="http://schemas.microsoft.com/office/drawing/2014/main" xmlns="" id="{F5359869-314C-4022-B895-1BED297A15F8}"/>
                  </a:ext>
                </a:extLst>
              </p:cNvPr>
              <p:cNvSpPr/>
              <p:nvPr/>
            </p:nvSpPr>
            <p:spPr>
              <a:xfrm>
                <a:off x="5674032" y="3626493"/>
                <a:ext cx="1036484" cy="483420"/>
              </a:xfrm>
              <a:prstGeom prst="can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 2</a:t>
                </a:r>
              </a:p>
            </p:txBody>
          </p:sp>
          <p:sp>
            <p:nvSpPr>
              <p:cNvPr id="67" name="Can 16">
                <a:extLst>
                  <a:ext uri="{FF2B5EF4-FFF2-40B4-BE49-F238E27FC236}">
                    <a16:creationId xmlns:a16="http://schemas.microsoft.com/office/drawing/2014/main" xmlns="" id="{4216EACF-1F48-4730-B432-D67C2ABF0A9B}"/>
                  </a:ext>
                </a:extLst>
              </p:cNvPr>
              <p:cNvSpPr/>
              <p:nvPr/>
            </p:nvSpPr>
            <p:spPr>
              <a:xfrm>
                <a:off x="7612626" y="3626493"/>
                <a:ext cx="1036484" cy="483420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 2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76962A1-62A0-4EBF-A7EE-56E70C3E8501}"/>
                </a:ext>
              </a:extLst>
            </p:cNvPr>
            <p:cNvGrpSpPr/>
            <p:nvPr/>
          </p:nvGrpSpPr>
          <p:grpSpPr>
            <a:xfrm>
              <a:off x="5674032" y="4191852"/>
              <a:ext cx="2975078" cy="483420"/>
              <a:chOff x="5674032" y="4191852"/>
              <a:chExt cx="2975078" cy="483420"/>
            </a:xfrm>
          </p:grpSpPr>
          <p:sp>
            <p:nvSpPr>
              <p:cNvPr id="64" name="Can 11">
                <a:extLst>
                  <a:ext uri="{FF2B5EF4-FFF2-40B4-BE49-F238E27FC236}">
                    <a16:creationId xmlns:a16="http://schemas.microsoft.com/office/drawing/2014/main" xmlns="" id="{591C763C-879E-4921-869A-374452D361B0}"/>
                  </a:ext>
                </a:extLst>
              </p:cNvPr>
              <p:cNvSpPr/>
              <p:nvPr/>
            </p:nvSpPr>
            <p:spPr>
              <a:xfrm>
                <a:off x="5674032" y="4191852"/>
                <a:ext cx="1036484" cy="483420"/>
              </a:xfrm>
              <a:prstGeom prst="can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 3</a:t>
                </a:r>
              </a:p>
            </p:txBody>
          </p:sp>
          <p:sp>
            <p:nvSpPr>
              <p:cNvPr id="65" name="Can 17">
                <a:extLst>
                  <a:ext uri="{FF2B5EF4-FFF2-40B4-BE49-F238E27FC236}">
                    <a16:creationId xmlns:a16="http://schemas.microsoft.com/office/drawing/2014/main" xmlns="" id="{B75DA181-4DA3-4CC1-8FA9-3631CFAD9D41}"/>
                  </a:ext>
                </a:extLst>
              </p:cNvPr>
              <p:cNvSpPr/>
              <p:nvPr/>
            </p:nvSpPr>
            <p:spPr>
              <a:xfrm>
                <a:off x="7612626" y="4191852"/>
                <a:ext cx="1036484" cy="483420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 3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A882ECC6-09A1-4DF0-9AA6-A2F5808B4159}"/>
                </a:ext>
              </a:extLst>
            </p:cNvPr>
            <p:cNvGrpSpPr/>
            <p:nvPr/>
          </p:nvGrpSpPr>
          <p:grpSpPr>
            <a:xfrm>
              <a:off x="5674032" y="4740820"/>
              <a:ext cx="2975078" cy="483420"/>
              <a:chOff x="5674032" y="4740820"/>
              <a:chExt cx="2975078" cy="483420"/>
            </a:xfrm>
          </p:grpSpPr>
          <p:sp>
            <p:nvSpPr>
              <p:cNvPr id="62" name="Can 12">
                <a:extLst>
                  <a:ext uri="{FF2B5EF4-FFF2-40B4-BE49-F238E27FC236}">
                    <a16:creationId xmlns:a16="http://schemas.microsoft.com/office/drawing/2014/main" xmlns="" id="{A892D866-4D5E-47DF-8D76-EAA784FAADA0}"/>
                  </a:ext>
                </a:extLst>
              </p:cNvPr>
              <p:cNvSpPr/>
              <p:nvPr/>
            </p:nvSpPr>
            <p:spPr>
              <a:xfrm>
                <a:off x="5674032" y="4740820"/>
                <a:ext cx="1036484" cy="483420"/>
              </a:xfrm>
              <a:prstGeom prst="can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 4</a:t>
                </a:r>
              </a:p>
            </p:txBody>
          </p:sp>
          <p:sp>
            <p:nvSpPr>
              <p:cNvPr id="63" name="Can 18">
                <a:extLst>
                  <a:ext uri="{FF2B5EF4-FFF2-40B4-BE49-F238E27FC236}">
                    <a16:creationId xmlns:a16="http://schemas.microsoft.com/office/drawing/2014/main" xmlns="" id="{2383588A-B953-40A2-8E78-60857033D878}"/>
                  </a:ext>
                </a:extLst>
              </p:cNvPr>
              <p:cNvSpPr/>
              <p:nvPr/>
            </p:nvSpPr>
            <p:spPr>
              <a:xfrm>
                <a:off x="7612626" y="4740820"/>
                <a:ext cx="1036484" cy="483420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 4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4163D3C-07A9-4325-970F-E73C13757EB0}"/>
                </a:ext>
              </a:extLst>
            </p:cNvPr>
            <p:cNvSpPr txBox="1"/>
            <p:nvPr/>
          </p:nvSpPr>
          <p:spPr>
            <a:xfrm>
              <a:off x="7612626" y="5555258"/>
              <a:ext cx="1036484" cy="283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Raleway"/>
                  <a:cs typeface="Chalkboard SE Regular"/>
                </a:rPr>
                <a:t>DISK 2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BB07A723-279E-48A1-B0A5-7D216E267072}"/>
                </a:ext>
              </a:extLst>
            </p:cNvPr>
            <p:cNvCxnSpPr/>
            <p:nvPr/>
          </p:nvCxnSpPr>
          <p:spPr>
            <a:xfrm>
              <a:off x="6186129" y="2236841"/>
              <a:ext cx="1941871" cy="0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9CA3D784-B5A3-4CFF-962B-7CFE60A62EE6}"/>
                </a:ext>
              </a:extLst>
            </p:cNvPr>
            <p:cNvCxnSpPr/>
            <p:nvPr/>
          </p:nvCxnSpPr>
          <p:spPr>
            <a:xfrm>
              <a:off x="6202517" y="2236841"/>
              <a:ext cx="0" cy="614516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EEF3AD5C-C84D-4828-BBAA-A727C36B615C}"/>
                </a:ext>
              </a:extLst>
            </p:cNvPr>
            <p:cNvCxnSpPr/>
            <p:nvPr/>
          </p:nvCxnSpPr>
          <p:spPr>
            <a:xfrm>
              <a:off x="8111612" y="2236841"/>
              <a:ext cx="0" cy="614516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28">
              <a:extLst>
                <a:ext uri="{FF2B5EF4-FFF2-40B4-BE49-F238E27FC236}">
                  <a16:creationId xmlns:a16="http://schemas.microsoft.com/office/drawing/2014/main" xmlns="" id="{C5D7B299-C3C5-46CD-89A1-9AA59A6244CE}"/>
                </a:ext>
              </a:extLst>
            </p:cNvPr>
            <p:cNvSpPr/>
            <p:nvPr/>
          </p:nvSpPr>
          <p:spPr>
            <a:xfrm>
              <a:off x="5293032" y="5964902"/>
              <a:ext cx="1753419" cy="52073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Size = 100 GB</a:t>
              </a:r>
            </a:p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Speed = 10 MB/s</a:t>
              </a:r>
            </a:p>
          </p:txBody>
        </p:sp>
        <p:sp>
          <p:nvSpPr>
            <p:cNvPr id="38" name="Rounded Rectangle 29">
              <a:extLst>
                <a:ext uri="{FF2B5EF4-FFF2-40B4-BE49-F238E27FC236}">
                  <a16:creationId xmlns:a16="http://schemas.microsoft.com/office/drawing/2014/main" xmlns="" id="{4083C7B4-8838-4F2A-BF15-1EFCBE1705FD}"/>
                </a:ext>
              </a:extLst>
            </p:cNvPr>
            <p:cNvSpPr/>
            <p:nvPr/>
          </p:nvSpPr>
          <p:spPr>
            <a:xfrm>
              <a:off x="7251290" y="5964903"/>
              <a:ext cx="1753419" cy="520739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Size = 100 GB</a:t>
              </a:r>
            </a:p>
            <a:p>
              <a:pPr algn="ctr"/>
              <a:r>
                <a:rPr lang="en-US" sz="1100" dirty="0">
                  <a:latin typeface="Raleway"/>
                  <a:cs typeface="Chalkboard SE Regular"/>
                </a:rPr>
                <a:t>Speed = 10 MB/s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3FE40F38-5419-436F-B6BF-C2E8A9A476A5}"/>
                </a:ext>
              </a:extLst>
            </p:cNvPr>
            <p:cNvGrpSpPr/>
            <p:nvPr/>
          </p:nvGrpSpPr>
          <p:grpSpPr>
            <a:xfrm>
              <a:off x="4113161" y="2634258"/>
              <a:ext cx="1032387" cy="2716129"/>
              <a:chOff x="4113161" y="2634258"/>
              <a:chExt cx="1032387" cy="271612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C73259A6-F3C3-47D0-A92E-A9E70B13D490}"/>
                  </a:ext>
                </a:extLst>
              </p:cNvPr>
              <p:cNvSpPr/>
              <p:nvPr/>
            </p:nvSpPr>
            <p:spPr>
              <a:xfrm>
                <a:off x="4113161" y="2634258"/>
                <a:ext cx="1032387" cy="27161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latin typeface="Raleway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xmlns="" id="{8170E498-AF6E-46D5-B463-E28ABC544F87}"/>
                  </a:ext>
                </a:extLst>
              </p:cNvPr>
              <p:cNvCxnSpPr>
                <a:stCxn id="46" idx="1"/>
                <a:endCxn id="46" idx="3"/>
              </p:cNvCxnSpPr>
              <p:nvPr/>
            </p:nvCxnSpPr>
            <p:spPr>
              <a:xfrm>
                <a:off x="4113161" y="3992323"/>
                <a:ext cx="1032387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xmlns="" id="{E8E61EC8-F9FD-47E2-8609-442F8F3C6E10}"/>
                  </a:ext>
                </a:extLst>
              </p:cNvPr>
              <p:cNvCxnSpPr/>
              <p:nvPr/>
            </p:nvCxnSpPr>
            <p:spPr>
              <a:xfrm>
                <a:off x="4113161" y="3317173"/>
                <a:ext cx="1032387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xmlns="" id="{4127DDC5-56B2-4AE9-8380-05163E1EB6CC}"/>
                  </a:ext>
                </a:extLst>
              </p:cNvPr>
              <p:cNvCxnSpPr/>
              <p:nvPr/>
            </p:nvCxnSpPr>
            <p:spPr>
              <a:xfrm>
                <a:off x="4113161" y="3661302"/>
                <a:ext cx="1032387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xmlns="" id="{9EFF7E22-37F4-44F6-B2CA-03480EA6C038}"/>
                  </a:ext>
                </a:extLst>
              </p:cNvPr>
              <p:cNvCxnSpPr/>
              <p:nvPr/>
            </p:nvCxnSpPr>
            <p:spPr>
              <a:xfrm>
                <a:off x="4113161" y="2956656"/>
                <a:ext cx="1032387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xmlns="" id="{F623006B-A29B-4293-9D96-50B103E9F961}"/>
                  </a:ext>
                </a:extLst>
              </p:cNvPr>
              <p:cNvCxnSpPr/>
              <p:nvPr/>
            </p:nvCxnSpPr>
            <p:spPr>
              <a:xfrm>
                <a:off x="4113161" y="4678974"/>
                <a:ext cx="1032387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xmlns="" id="{E740352D-3C63-4297-8358-6A7EA1A8E8E6}"/>
                  </a:ext>
                </a:extLst>
              </p:cNvPr>
              <p:cNvCxnSpPr/>
              <p:nvPr/>
            </p:nvCxnSpPr>
            <p:spPr>
              <a:xfrm>
                <a:off x="4113161" y="5023103"/>
                <a:ext cx="1032387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xmlns="" id="{0AB7D8E9-B235-4B65-BDBE-D32F2AC36139}"/>
                  </a:ext>
                </a:extLst>
              </p:cNvPr>
              <p:cNvCxnSpPr/>
              <p:nvPr/>
            </p:nvCxnSpPr>
            <p:spPr>
              <a:xfrm>
                <a:off x="4113161" y="4318457"/>
                <a:ext cx="1032387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E7D94757-C949-4CD7-82AF-112E684870D5}"/>
                  </a:ext>
                </a:extLst>
              </p:cNvPr>
              <p:cNvSpPr txBox="1"/>
              <p:nvPr/>
            </p:nvSpPr>
            <p:spPr>
              <a:xfrm>
                <a:off x="4113161" y="2634258"/>
                <a:ext cx="1032387" cy="267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38C52E04-5835-4C76-A68A-22A8BB76882F}"/>
                  </a:ext>
                </a:extLst>
              </p:cNvPr>
              <p:cNvSpPr txBox="1"/>
              <p:nvPr/>
            </p:nvSpPr>
            <p:spPr>
              <a:xfrm>
                <a:off x="4113161" y="2965701"/>
                <a:ext cx="1032387" cy="267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Block2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B0F562FB-1BD8-4FCA-B0C4-F2D1D2F4F2FD}"/>
                  </a:ext>
                </a:extLst>
              </p:cNvPr>
              <p:cNvSpPr txBox="1"/>
              <p:nvPr/>
            </p:nvSpPr>
            <p:spPr>
              <a:xfrm>
                <a:off x="4113161" y="3362570"/>
                <a:ext cx="1032387" cy="267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Block3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798F75D0-947B-4C5E-9008-8AA45F30AA6B}"/>
                  </a:ext>
                </a:extLst>
              </p:cNvPr>
              <p:cNvSpPr txBox="1"/>
              <p:nvPr/>
            </p:nvSpPr>
            <p:spPr>
              <a:xfrm>
                <a:off x="4113161" y="3661302"/>
                <a:ext cx="1032387" cy="267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91260AE0-DEC1-43BC-B8CB-A333AFA712E7}"/>
                  </a:ext>
                </a:extLst>
              </p:cNvPr>
              <p:cNvSpPr txBox="1"/>
              <p:nvPr/>
            </p:nvSpPr>
            <p:spPr>
              <a:xfrm>
                <a:off x="4113161" y="3993175"/>
                <a:ext cx="1032387" cy="267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Block5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28DE81A7-5476-4F51-986F-9F39807EAB0E}"/>
                  </a:ext>
                </a:extLst>
              </p:cNvPr>
              <p:cNvSpPr txBox="1"/>
              <p:nvPr/>
            </p:nvSpPr>
            <p:spPr>
              <a:xfrm>
                <a:off x="4113161" y="4367495"/>
                <a:ext cx="1032387" cy="267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Block6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DC69AA23-E1A5-48E9-B0F4-1B19E5545349}"/>
                  </a:ext>
                </a:extLst>
              </p:cNvPr>
              <p:cNvSpPr txBox="1"/>
              <p:nvPr/>
            </p:nvSpPr>
            <p:spPr>
              <a:xfrm>
                <a:off x="4113161" y="4675272"/>
                <a:ext cx="1032387" cy="267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Block7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ADA89892-3FCC-444B-ACEF-115F78D88271}"/>
                  </a:ext>
                </a:extLst>
              </p:cNvPr>
              <p:cNvSpPr txBox="1"/>
              <p:nvPr/>
            </p:nvSpPr>
            <p:spPr>
              <a:xfrm>
                <a:off x="4113161" y="5042611"/>
                <a:ext cx="1032387" cy="267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Block8</a:t>
                </a: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59E36FAA-A153-4874-9C5B-2BEC6E270DE5}"/>
                </a:ext>
              </a:extLst>
            </p:cNvPr>
            <p:cNvSpPr/>
            <p:nvPr/>
          </p:nvSpPr>
          <p:spPr>
            <a:xfrm>
              <a:off x="9201356" y="3478500"/>
              <a:ext cx="2179484" cy="981157"/>
            </a:xfrm>
            <a:prstGeom prst="rect">
              <a:avLst/>
            </a:prstGeom>
            <a:solidFill>
              <a:srgbClr val="A6A6A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Raleway"/>
                  <a:cs typeface="Chalkboard SE Regular"/>
                </a:rPr>
                <a:t>Total Size = 200 GB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Raleway"/>
                  <a:cs typeface="Chalkboard SE Regular"/>
                </a:rPr>
                <a:t>Usable Size = 100 GB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Raleway"/>
                  <a:cs typeface="Chalkboard SE Regular"/>
                </a:rPr>
                <a:t>Speed = 10 MB/s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7649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93EC6FB-68C9-44A2-8432-FC80A1ADB436}"/>
              </a:ext>
            </a:extLst>
          </p:cNvPr>
          <p:cNvSpPr txBox="1"/>
          <p:nvPr/>
        </p:nvSpPr>
        <p:spPr>
          <a:xfrm>
            <a:off x="176773" y="168938"/>
            <a:ext cx="2510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Design Patterns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17" name="Rounded Rectangle 24">
            <a:extLst>
              <a:ext uri="{FF2B5EF4-FFF2-40B4-BE49-F238E27FC236}">
                <a16:creationId xmlns:a16="http://schemas.microsoft.com/office/drawing/2014/main" xmlns="" id="{D69B2FAC-5F14-42C5-BF7F-DACC4AFE3A00}"/>
              </a:ext>
            </a:extLst>
          </p:cNvPr>
          <p:cNvSpPr/>
          <p:nvPr/>
        </p:nvSpPr>
        <p:spPr>
          <a:xfrm>
            <a:off x="2467104" y="969202"/>
            <a:ext cx="4209792" cy="501281"/>
          </a:xfrm>
          <a:prstGeom prst="roundRect">
            <a:avLst/>
          </a:prstGeom>
          <a:noFill/>
          <a:ln w="12700" cap="flat" cmpd="sng" algn="ctr">
            <a:solidFill>
              <a:srgbClr val="6B9F2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Raleway"/>
                <a:ea typeface="+mn-ea"/>
                <a:cs typeface="+mn-cs"/>
              </a:rPr>
              <a:t>Disaster Recovery and Increase SLA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A3D6F61-DAA3-4637-8278-0107B1ABAAB6}"/>
              </a:ext>
            </a:extLst>
          </p:cNvPr>
          <p:cNvGrpSpPr/>
          <p:nvPr/>
        </p:nvGrpSpPr>
        <p:grpSpPr>
          <a:xfrm>
            <a:off x="1927708" y="1917177"/>
            <a:ext cx="6138186" cy="2633136"/>
            <a:chOff x="4102970" y="1958765"/>
            <a:chExt cx="6138186" cy="263313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C7644C88-901F-475F-B125-5199CA3AD045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5440690" y="2376267"/>
              <a:ext cx="2147711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0D9773FE-161F-47A1-AE33-84D9F7CAA67E}"/>
                </a:ext>
              </a:extLst>
            </p:cNvPr>
            <p:cNvGrpSpPr/>
            <p:nvPr/>
          </p:nvGrpSpPr>
          <p:grpSpPr>
            <a:xfrm>
              <a:off x="4102970" y="1958765"/>
              <a:ext cx="1711003" cy="2633136"/>
              <a:chOff x="4102970" y="1958765"/>
              <a:chExt cx="1711003" cy="2633136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xmlns="" id="{36121E1B-F256-45A5-B29C-3E73D0999BC2}"/>
                  </a:ext>
                </a:extLst>
              </p:cNvPr>
              <p:cNvGrpSpPr/>
              <p:nvPr/>
            </p:nvGrpSpPr>
            <p:grpSpPr>
              <a:xfrm>
                <a:off x="4466298" y="1958765"/>
                <a:ext cx="974392" cy="835004"/>
                <a:chOff x="7254668" y="4159190"/>
                <a:chExt cx="974392" cy="835004"/>
              </a:xfrm>
            </p:grpSpPr>
            <p:sp>
              <p:nvSpPr>
                <p:cNvPr id="42" name="Rounded Rectangle 6">
                  <a:extLst>
                    <a:ext uri="{FF2B5EF4-FFF2-40B4-BE49-F238E27FC236}">
                      <a16:creationId xmlns:a16="http://schemas.microsoft.com/office/drawing/2014/main" xmlns="" id="{CA64DF0F-339D-42AD-9494-4AB6A1ADE7C3}"/>
                    </a:ext>
                  </a:extLst>
                </p:cNvPr>
                <p:cNvSpPr/>
                <p:nvPr/>
              </p:nvSpPr>
              <p:spPr>
                <a:xfrm>
                  <a:off x="7254668" y="4159190"/>
                  <a:ext cx="974392" cy="835004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  <a:latin typeface="Chalkboard SE Regular"/>
                    <a:cs typeface="Chalkboard SE Regular"/>
                  </a:endParaRPr>
                </a:p>
              </p:txBody>
            </p:sp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xmlns="" id="{4CA40061-2F8F-4588-B012-61474D7189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74006" y="4294213"/>
                  <a:ext cx="544781" cy="564959"/>
                </a:xfrm>
                <a:prstGeom prst="rect">
                  <a:avLst/>
                </a:prstGeom>
              </p:spPr>
            </p:pic>
          </p:grp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xmlns="" id="{55B21073-599E-4784-BF06-F6DB57F5D8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133" y="3347609"/>
                <a:ext cx="764119" cy="933923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7CD0D3BC-9908-4B8B-94F7-FE4ADBCE5FE4}"/>
                  </a:ext>
                </a:extLst>
              </p:cNvPr>
              <p:cNvSpPr txBox="1"/>
              <p:nvPr/>
            </p:nvSpPr>
            <p:spPr>
              <a:xfrm>
                <a:off x="4102970" y="4253347"/>
                <a:ext cx="17110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halkboard SE Regular"/>
                    <a:cs typeface="Chalkboard SE Regular"/>
                  </a:rPr>
                  <a:t>us-east-1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A1D508AD-CC71-43C1-BBFA-81B524E2261E}"/>
                </a:ext>
              </a:extLst>
            </p:cNvPr>
            <p:cNvGrpSpPr/>
            <p:nvPr/>
          </p:nvGrpSpPr>
          <p:grpSpPr>
            <a:xfrm>
              <a:off x="7218757" y="1958765"/>
              <a:ext cx="1711003" cy="2633136"/>
              <a:chOff x="4102970" y="1958765"/>
              <a:chExt cx="1711003" cy="263313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xmlns="" id="{D96F0F12-3566-4DFD-898A-C297B68F0DC7}"/>
                  </a:ext>
                </a:extLst>
              </p:cNvPr>
              <p:cNvGrpSpPr/>
              <p:nvPr/>
            </p:nvGrpSpPr>
            <p:grpSpPr>
              <a:xfrm>
                <a:off x="4466298" y="1958765"/>
                <a:ext cx="974392" cy="835004"/>
                <a:chOff x="7254668" y="4159190"/>
                <a:chExt cx="974392" cy="835004"/>
              </a:xfrm>
            </p:grpSpPr>
            <p:sp>
              <p:nvSpPr>
                <p:cNvPr id="35" name="Rounded Rectangle 24">
                  <a:extLst>
                    <a:ext uri="{FF2B5EF4-FFF2-40B4-BE49-F238E27FC236}">
                      <a16:creationId xmlns:a16="http://schemas.microsoft.com/office/drawing/2014/main" xmlns="" id="{697CD08A-5828-4776-8370-A16F3E769889}"/>
                    </a:ext>
                  </a:extLst>
                </p:cNvPr>
                <p:cNvSpPr/>
                <p:nvPr/>
              </p:nvSpPr>
              <p:spPr>
                <a:xfrm>
                  <a:off x="7254668" y="4159190"/>
                  <a:ext cx="974392" cy="835004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  <a:latin typeface="Chalkboard SE Regular"/>
                    <a:cs typeface="Chalkboard SE Regular"/>
                  </a:endParaRPr>
                </a:p>
              </p:txBody>
            </p: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xmlns="" id="{A8628D81-A6F8-4854-9E04-178E1137CF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74006" y="4294213"/>
                  <a:ext cx="544781" cy="564959"/>
                </a:xfrm>
                <a:prstGeom prst="rect">
                  <a:avLst/>
                </a:prstGeom>
              </p:spPr>
            </p:pic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xmlns="" id="{51ED00D7-7008-483F-8C42-03F62CAC7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133" y="3347609"/>
                <a:ext cx="764119" cy="933923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14E46AF1-5827-4E65-A5B2-844E3DDA3414}"/>
                  </a:ext>
                </a:extLst>
              </p:cNvPr>
              <p:cNvSpPr txBox="1"/>
              <p:nvPr/>
            </p:nvSpPr>
            <p:spPr>
              <a:xfrm>
                <a:off x="4102970" y="4253347"/>
                <a:ext cx="17110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halkboard SE Regular"/>
                    <a:cs typeface="Chalkboard SE Regular"/>
                  </a:rPr>
                  <a:t>us-west-2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91F1E325-E43C-4F1A-A800-06E0D1458C8A}"/>
                </a:ext>
              </a:extLst>
            </p:cNvPr>
            <p:cNvCxnSpPr>
              <a:stCxn id="38" idx="3"/>
              <a:endCxn id="32" idx="1"/>
            </p:cNvCxnSpPr>
            <p:nvPr/>
          </p:nvCxnSpPr>
          <p:spPr>
            <a:xfrm>
              <a:off x="5336252" y="3814571"/>
              <a:ext cx="235166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174D903D-A69B-4DD1-9B40-6541AA4A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6374" y="3437127"/>
              <a:ext cx="544781" cy="76042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3B87B4B7-DD5E-433F-A631-CF5FA97CC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6375" y="2049105"/>
              <a:ext cx="544781" cy="653737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75F8378B-44E9-4AEC-8016-C7488F46F6D9}"/>
                </a:ext>
              </a:extLst>
            </p:cNvPr>
            <p:cNvCxnSpPr>
              <a:stCxn id="32" idx="3"/>
              <a:endCxn id="26" idx="1"/>
            </p:cNvCxnSpPr>
            <p:nvPr/>
          </p:nvCxnSpPr>
          <p:spPr>
            <a:xfrm>
              <a:off x="8452039" y="3814571"/>
              <a:ext cx="1244335" cy="27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16E6AACE-4C0E-4504-986B-52AF66FA6041}"/>
                </a:ext>
              </a:extLst>
            </p:cNvPr>
            <p:cNvCxnSpPr>
              <a:stCxn id="35" idx="3"/>
              <a:endCxn id="27" idx="1"/>
            </p:cNvCxnSpPr>
            <p:nvPr/>
          </p:nvCxnSpPr>
          <p:spPr>
            <a:xfrm flipV="1">
              <a:off x="8556477" y="2375974"/>
              <a:ext cx="1139898" cy="2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F05CE2B3-0B63-43F3-AF75-A99CDBB99FA4}"/>
                </a:ext>
              </a:extLst>
            </p:cNvPr>
            <p:cNvCxnSpPr>
              <a:stCxn id="26" idx="0"/>
              <a:endCxn id="27" idx="2"/>
            </p:cNvCxnSpPr>
            <p:nvPr/>
          </p:nvCxnSpPr>
          <p:spPr>
            <a:xfrm flipV="1">
              <a:off x="9968765" y="2702842"/>
              <a:ext cx="1" cy="734285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248A698-CDF7-4A56-B2C0-C88ADD5D9F36}"/>
              </a:ext>
            </a:extLst>
          </p:cNvPr>
          <p:cNvSpPr txBox="1"/>
          <p:nvPr/>
        </p:nvSpPr>
        <p:spPr>
          <a:xfrm>
            <a:off x="1370476" y="2229319"/>
            <a:ext cx="634721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Raleway"/>
                <a:cs typeface="Chalkboard SE Regular"/>
              </a:rPr>
              <a:t>AMI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B448A8E-F791-49A7-9809-FBAC599F29D3}"/>
              </a:ext>
            </a:extLst>
          </p:cNvPr>
          <p:cNvSpPr txBox="1"/>
          <p:nvPr/>
        </p:nvSpPr>
        <p:spPr>
          <a:xfrm>
            <a:off x="1238033" y="3695678"/>
            <a:ext cx="899606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Raleway"/>
                <a:cs typeface="Chalkboard SE Regular"/>
              </a:rPr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12836072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F776E09-A87C-413B-86B1-ABA259BC4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543862" cy="576956"/>
          </a:xfrm>
        </p:spPr>
        <p:txBody>
          <a:bodyPr anchor="ctr"/>
          <a:lstStyle/>
          <a:p>
            <a:pPr algn="ctr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835158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A507224-2166-4536-9D18-F0C0014F5132}"/>
              </a:ext>
            </a:extLst>
          </p:cNvPr>
          <p:cNvSpPr txBox="1"/>
          <p:nvPr/>
        </p:nvSpPr>
        <p:spPr>
          <a:xfrm>
            <a:off x="176773" y="168938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Summary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5DC47D-6CE2-47D2-B584-96BB8A93E01E}"/>
              </a:ext>
            </a:extLst>
          </p:cNvPr>
          <p:cNvSpPr txBox="1">
            <a:spLocks/>
          </p:cNvSpPr>
          <p:nvPr/>
        </p:nvSpPr>
        <p:spPr>
          <a:xfrm>
            <a:off x="1519797" y="1217779"/>
            <a:ext cx="6104404" cy="33244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Regions and Availability Zones (AZs)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Amazon Machine Images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Instance Types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Instance tenancy attributes – Dedicated Host, Dedicated Instance and Default Tenancy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lang="en-IN" sz="1400" dirty="0">
                <a:solidFill>
                  <a:prstClr val="black"/>
                </a:solidFill>
                <a:latin typeface="Raleway"/>
                <a:cs typeface="Chalkboard SE Regular"/>
              </a:rPr>
              <a:t>Elastic Block Store –Volume types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lang="en-IN" sz="1400" dirty="0">
                <a:solidFill>
                  <a:prstClr val="black"/>
                </a:solidFill>
                <a:latin typeface="Raleway"/>
                <a:cs typeface="Chalkboard SE Regular"/>
              </a:rPr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38226809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F776E09-A87C-413B-86B1-ABA259BC4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543862" cy="576956"/>
          </a:xfrm>
        </p:spPr>
        <p:txBody>
          <a:bodyPr anchor="ctr"/>
          <a:lstStyle/>
          <a:p>
            <a:r>
              <a:rPr lang="en-US" dirty="0" smtClean="0"/>
              <a:t>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26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604878"/>
                </a:solidFill>
              </a:rPr>
              <a:t>Quiz</a:t>
            </a:r>
            <a:endParaRPr lang="en-IN" sz="2800" b="1" dirty="0">
              <a:solidFill>
                <a:srgbClr val="60487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259" y="1020278"/>
            <a:ext cx="821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prstClr val="black"/>
                </a:solidFill>
              </a:rPr>
              <a:t>1. Whether </a:t>
            </a:r>
            <a:r>
              <a:rPr lang="en-US" sz="1800" b="1" dirty="0">
                <a:solidFill>
                  <a:prstClr val="black"/>
                </a:solidFill>
              </a:rPr>
              <a:t>Spot instance runs whenever your bid exceeds the current market price?</a:t>
            </a:r>
            <a:endParaRPr lang="en-IN" sz="1800" b="1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1110" y="1725818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A. Yes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1110" y="2270732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B. No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860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604878"/>
                </a:solidFill>
              </a:rPr>
              <a:t>Quiz</a:t>
            </a:r>
            <a:endParaRPr lang="en-IN" sz="2800" b="1" dirty="0">
              <a:solidFill>
                <a:srgbClr val="60487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260" y="903546"/>
            <a:ext cx="81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prstClr val="black"/>
                </a:solidFill>
              </a:rPr>
              <a:t>2. Can </a:t>
            </a:r>
            <a:r>
              <a:rPr lang="en-US" sz="1800" b="1" dirty="0">
                <a:solidFill>
                  <a:prstClr val="black"/>
                </a:solidFill>
              </a:rPr>
              <a:t>primary Ethernet(eth0) detach from instance and attach to another instance after instance failure?</a:t>
            </a:r>
            <a:endParaRPr lang="en-IN" sz="1800" b="1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1110" y="1725818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A. Yes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1110" y="2270732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B. No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168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604878"/>
                </a:solidFill>
              </a:rPr>
              <a:t>Quiz</a:t>
            </a:r>
            <a:endParaRPr lang="en-IN" sz="2800" b="1" dirty="0">
              <a:solidFill>
                <a:srgbClr val="60487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260" y="903546"/>
            <a:ext cx="81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prstClr val="black"/>
                </a:solidFill>
              </a:rPr>
              <a:t>3. You </a:t>
            </a:r>
            <a:r>
              <a:rPr lang="en-US" sz="1800" b="1" dirty="0">
                <a:solidFill>
                  <a:prstClr val="black"/>
                </a:solidFill>
              </a:rPr>
              <a:t>have one instance, which you have to stop after 50 </a:t>
            </a:r>
            <a:r>
              <a:rPr lang="en-US" sz="1800" b="1" dirty="0" err="1" smtClean="0">
                <a:solidFill>
                  <a:prstClr val="black"/>
                </a:solidFill>
              </a:rPr>
              <a:t>mins</a:t>
            </a:r>
            <a:r>
              <a:rPr lang="en-US" sz="1800" b="1" dirty="0" smtClean="0">
                <a:solidFill>
                  <a:prstClr val="black"/>
                </a:solidFill>
              </a:rPr>
              <a:t>. </a:t>
            </a:r>
            <a:r>
              <a:rPr lang="en-US" sz="1800" b="1" dirty="0">
                <a:solidFill>
                  <a:prstClr val="black"/>
                </a:solidFill>
              </a:rPr>
              <a:t>and then start the instance again, you are </a:t>
            </a:r>
            <a:r>
              <a:rPr lang="en-US" sz="1800" b="1" dirty="0" smtClean="0">
                <a:solidFill>
                  <a:prstClr val="black"/>
                </a:solidFill>
              </a:rPr>
              <a:t>billed </a:t>
            </a:r>
            <a:r>
              <a:rPr lang="en-US" sz="1800" b="1" dirty="0">
                <a:solidFill>
                  <a:prstClr val="black"/>
                </a:solidFill>
              </a:rPr>
              <a:t>for how many hours?</a:t>
            </a:r>
            <a:endParaRPr lang="en-IN" sz="1800" b="1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1110" y="1725818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A. </a:t>
            </a:r>
            <a:r>
              <a:rPr lang="en-IN" dirty="0">
                <a:solidFill>
                  <a:prstClr val="black"/>
                </a:solidFill>
              </a:rPr>
              <a:t>1hrs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1110" y="2270732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B. 1.5hrs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1110" y="2815646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C</a:t>
            </a:r>
            <a:r>
              <a:rPr lang="en-IN" dirty="0" smtClean="0">
                <a:solidFill>
                  <a:prstClr val="black"/>
                </a:solidFill>
              </a:rPr>
              <a:t>. 2hrs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1110" y="3360560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D</a:t>
            </a:r>
            <a:r>
              <a:rPr lang="en-IN" dirty="0" smtClean="0">
                <a:solidFill>
                  <a:prstClr val="black"/>
                </a:solidFill>
              </a:rPr>
              <a:t>. 3hrs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193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604878"/>
                </a:solidFill>
              </a:rPr>
              <a:t>Quiz</a:t>
            </a:r>
            <a:endParaRPr lang="en-IN" sz="2800" b="1" dirty="0">
              <a:solidFill>
                <a:srgbClr val="60487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260" y="903546"/>
            <a:ext cx="81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prstClr val="black"/>
                </a:solidFill>
              </a:rPr>
              <a:t>4. How </a:t>
            </a:r>
            <a:r>
              <a:rPr lang="en-US" sz="1800" b="1" dirty="0">
                <a:solidFill>
                  <a:prstClr val="black"/>
                </a:solidFill>
              </a:rPr>
              <a:t>many EIP allowed per region?</a:t>
            </a:r>
            <a:endParaRPr lang="en-IN" sz="1800" b="1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1110" y="1725818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A. </a:t>
            </a:r>
            <a:r>
              <a:rPr lang="en-IN" dirty="0">
                <a:solidFill>
                  <a:prstClr val="black"/>
                </a:solidFill>
              </a:rPr>
              <a:t>20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1110" y="2270732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B. 5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1110" y="2815646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C</a:t>
            </a:r>
            <a:r>
              <a:rPr lang="en-IN" dirty="0" smtClean="0">
                <a:solidFill>
                  <a:prstClr val="black"/>
                </a:solidFill>
              </a:rPr>
              <a:t>. 10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1110" y="3360560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D</a:t>
            </a:r>
            <a:r>
              <a:rPr lang="en-IN" dirty="0" smtClean="0">
                <a:solidFill>
                  <a:prstClr val="black"/>
                </a:solidFill>
              </a:rPr>
              <a:t>. </a:t>
            </a:r>
            <a:r>
              <a:rPr lang="en-IN" dirty="0">
                <a:solidFill>
                  <a:prstClr val="black"/>
                </a:solidFill>
              </a:rPr>
              <a:t>No limitations</a:t>
            </a:r>
          </a:p>
        </p:txBody>
      </p:sp>
    </p:spTree>
    <p:extLst>
      <p:ext uri="{BB962C8B-B14F-4D97-AF65-F5344CB8AC3E}">
        <p14:creationId xmlns:p14="http://schemas.microsoft.com/office/powerpoint/2010/main" val="395133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dirty="0"/>
              <a:t>Regions and Availability Zones</a:t>
            </a:r>
          </a:p>
        </p:txBody>
      </p:sp>
    </p:spTree>
    <p:extLst>
      <p:ext uri="{BB962C8B-B14F-4D97-AF65-F5344CB8AC3E}">
        <p14:creationId xmlns:p14="http://schemas.microsoft.com/office/powerpoint/2010/main" val="7226272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604878"/>
                </a:solidFill>
              </a:rPr>
              <a:t>Quiz</a:t>
            </a:r>
            <a:endParaRPr lang="en-IN" sz="2800" b="1" dirty="0">
              <a:solidFill>
                <a:srgbClr val="60487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260" y="903546"/>
            <a:ext cx="81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prstClr val="black"/>
                </a:solidFill>
              </a:rPr>
              <a:t>5. Security </a:t>
            </a:r>
            <a:r>
              <a:rPr lang="en-US" sz="1800" b="1" dirty="0">
                <a:solidFill>
                  <a:prstClr val="black"/>
                </a:solidFill>
              </a:rPr>
              <a:t>group rules are always permissive; you can't create rules that deny access?</a:t>
            </a:r>
            <a:endParaRPr lang="en-IN" sz="1800" b="1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1110" y="1725818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A. Yes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1110" y="2270732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B. No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801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94211" cy="3083597"/>
            <a:chOff x="591670" y="2090218"/>
            <a:chExt cx="10706973" cy="45263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8792E514-88A8-44EC-8F50-1004CFC1F2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 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 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3242911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7671B3"/>
                  </a:solidFill>
                  <a:latin typeface="Raleway"/>
                </a:rPr>
                <a:t>support@intellipaat.com</a:t>
              </a:r>
              <a:endParaRPr lang="en-US" b="1" dirty="0">
                <a:solidFill>
                  <a:srgbClr val="7671B3"/>
                </a:solidFill>
                <a:latin typeface="Raleway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418000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24X7 Chat with our Course Advisor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8E4B70BF-62E4-4C31-B037-DF5CD20B0224}"/>
              </a:ext>
            </a:extLst>
          </p:cNvPr>
          <p:cNvSpPr/>
          <p:nvPr/>
        </p:nvSpPr>
        <p:spPr>
          <a:xfrm>
            <a:off x="295572" y="935542"/>
            <a:ext cx="7367497" cy="384756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BC679E4-C122-4726-AD6C-F49BD3EB3989}"/>
              </a:ext>
            </a:extLst>
          </p:cNvPr>
          <p:cNvSpPr txBox="1"/>
          <p:nvPr/>
        </p:nvSpPr>
        <p:spPr>
          <a:xfrm>
            <a:off x="176773" y="168938"/>
            <a:ext cx="557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</a:t>
            </a:r>
            <a:r>
              <a:rPr lang="en-IN" sz="2800" b="1" dirty="0">
                <a:solidFill>
                  <a:schemeClr val="accent2"/>
                </a:solidFill>
              </a:rPr>
              <a:t>C2 – Regions and Availability Zones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6BC6D75-4466-4B0C-86DE-BE70893C92E9}"/>
              </a:ext>
            </a:extLst>
          </p:cNvPr>
          <p:cNvGrpSpPr/>
          <p:nvPr/>
        </p:nvGrpSpPr>
        <p:grpSpPr>
          <a:xfrm>
            <a:off x="367870" y="1214577"/>
            <a:ext cx="7231037" cy="3411021"/>
            <a:chOff x="1066800" y="1800521"/>
            <a:chExt cx="9558457" cy="4807669"/>
          </a:xfrm>
          <a:effectLst/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91E90802-FD8E-44ED-AAB9-105A568AE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1800521"/>
              <a:ext cx="9558457" cy="4807669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E21C3261-CC37-4898-9295-FEFA0522D3FD}"/>
                </a:ext>
              </a:extLst>
            </p:cNvPr>
            <p:cNvSpPr txBox="1"/>
            <p:nvPr/>
          </p:nvSpPr>
          <p:spPr>
            <a:xfrm>
              <a:off x="3577057" y="2812906"/>
              <a:ext cx="1013707" cy="39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US East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494F51C4-F143-4C39-A005-7787D4C3A4E5}"/>
                </a:ext>
              </a:extLst>
            </p:cNvPr>
            <p:cNvSpPr txBox="1"/>
            <p:nvPr/>
          </p:nvSpPr>
          <p:spPr>
            <a:xfrm>
              <a:off x="1757784" y="2753797"/>
              <a:ext cx="1071476" cy="39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US West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29B3D93B-916C-4F82-B4A8-96F13294E1D5}"/>
                </a:ext>
              </a:extLst>
            </p:cNvPr>
            <p:cNvSpPr txBox="1"/>
            <p:nvPr/>
          </p:nvSpPr>
          <p:spPr>
            <a:xfrm>
              <a:off x="2728500" y="2069628"/>
              <a:ext cx="996996" cy="39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Canada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6D364DE7-4AF5-4B68-8C7C-A07E61E74119}"/>
                </a:ext>
              </a:extLst>
            </p:cNvPr>
            <p:cNvSpPr txBox="1"/>
            <p:nvPr/>
          </p:nvSpPr>
          <p:spPr>
            <a:xfrm>
              <a:off x="5871105" y="2205537"/>
              <a:ext cx="791852" cy="39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EU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49D7B86A-A914-44C5-9FFE-EE1433E45E70}"/>
                </a:ext>
              </a:extLst>
            </p:cNvPr>
            <p:cNvSpPr txBox="1"/>
            <p:nvPr/>
          </p:nvSpPr>
          <p:spPr>
            <a:xfrm>
              <a:off x="8553145" y="4356894"/>
              <a:ext cx="996996" cy="39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Sydney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F29E995-F501-409D-9E74-3D7BA59BF759}"/>
                </a:ext>
              </a:extLst>
            </p:cNvPr>
            <p:cNvSpPr txBox="1"/>
            <p:nvPr/>
          </p:nvSpPr>
          <p:spPr>
            <a:xfrm>
              <a:off x="9115853" y="2870155"/>
              <a:ext cx="791852" cy="394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Tokyo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8212C7E-1D68-486A-8346-3BD01E5F380C}"/>
                </a:ext>
              </a:extLst>
            </p:cNvPr>
            <p:cNvSpPr txBox="1"/>
            <p:nvPr/>
          </p:nvSpPr>
          <p:spPr>
            <a:xfrm>
              <a:off x="8427533" y="2599638"/>
              <a:ext cx="791852" cy="39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Seoul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62294290-639C-4619-8E07-2D94CC52B268}"/>
                </a:ext>
              </a:extLst>
            </p:cNvPr>
            <p:cNvSpPr txBox="1"/>
            <p:nvPr/>
          </p:nvSpPr>
          <p:spPr>
            <a:xfrm>
              <a:off x="7089673" y="3125869"/>
              <a:ext cx="996996" cy="39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Mumbai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EE5D167F-AEE8-4B1D-BBCE-1902B760809B}"/>
                </a:ext>
              </a:extLst>
            </p:cNvPr>
            <p:cNvSpPr txBox="1"/>
            <p:nvPr/>
          </p:nvSpPr>
          <p:spPr>
            <a:xfrm>
              <a:off x="3965423" y="3965595"/>
              <a:ext cx="1077768" cy="35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Sao Paulo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9A13C0BE-CFEB-4A6F-8879-12E395A9EA8F}"/>
                </a:ext>
              </a:extLst>
            </p:cNvPr>
            <p:cNvSpPr txBox="1"/>
            <p:nvPr/>
          </p:nvSpPr>
          <p:spPr>
            <a:xfrm>
              <a:off x="7761772" y="3651812"/>
              <a:ext cx="1084465" cy="35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Singapore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D3C8C60-B663-4E7C-9441-D42CD0B4C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79" y="2867584"/>
            <a:ext cx="444091" cy="44409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F0FD1E44-9923-4E78-ABA3-5A682011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12" y="1839305"/>
            <a:ext cx="444091" cy="44409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51481ED9-BA48-4DD9-9413-53922DE6B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801" y="1501934"/>
            <a:ext cx="444091" cy="44409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AA083096-2BD0-4C34-B98B-89B383E9B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842" y="1850622"/>
            <a:ext cx="444091" cy="44409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9EADE970-2FA4-4638-92DA-9B6CA5AC4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615" y="2244823"/>
            <a:ext cx="444091" cy="44409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B0E8EA0C-7EF5-4502-AB1B-C9AF9CED6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862" y="1583991"/>
            <a:ext cx="444091" cy="44409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536CBF1C-4970-47F2-9C47-CB4201C0F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123" y="3129605"/>
            <a:ext cx="444091" cy="44409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1F15EC08-92CD-4D7E-B36A-F518F82FD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849" y="2610585"/>
            <a:ext cx="444091" cy="44409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FDE461A8-DB8F-4321-9527-3260FCB71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565" y="1881024"/>
            <a:ext cx="444091" cy="44409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B2F68E9B-E45E-4183-9593-E5934BE1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82" y="1899400"/>
            <a:ext cx="444091" cy="444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2CE194-6AB9-43FA-AE83-4BD535884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455" y="3311675"/>
            <a:ext cx="292188" cy="29218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3EF6CC7-D0B6-4F25-9678-62F89B9BE5CB}"/>
              </a:ext>
            </a:extLst>
          </p:cNvPr>
          <p:cNvSpPr txBox="1"/>
          <p:nvPr/>
        </p:nvSpPr>
        <p:spPr>
          <a:xfrm>
            <a:off x="3790937" y="3147853"/>
            <a:ext cx="891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Cape Town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9545CAA0-049C-40D8-BD16-4DC8D6D90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893" y="2080441"/>
            <a:ext cx="292188" cy="29218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23F97F6-57D8-41B8-8A34-DFCE1A5C183B}"/>
              </a:ext>
            </a:extLst>
          </p:cNvPr>
          <p:cNvSpPr txBox="1"/>
          <p:nvPr/>
        </p:nvSpPr>
        <p:spPr>
          <a:xfrm>
            <a:off x="4399310" y="1897343"/>
            <a:ext cx="891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Bahrain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D1AABCD0-AD99-48D2-8009-DF1AC9AD2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087" y="1598775"/>
            <a:ext cx="292188" cy="29218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13CB255B-CD44-48DF-A9F2-371C22A414AD}"/>
              </a:ext>
            </a:extLst>
          </p:cNvPr>
          <p:cNvSpPr txBox="1"/>
          <p:nvPr/>
        </p:nvSpPr>
        <p:spPr>
          <a:xfrm>
            <a:off x="8004858" y="1617911"/>
            <a:ext cx="8914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Upcoming zones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xmlns="" id="{B22D3E0B-C391-43C6-9661-500A99AD2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605" y="1110617"/>
            <a:ext cx="444091" cy="4440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CC84D6D-2DA6-42FD-BDCD-3329D86DB5F1}"/>
              </a:ext>
            </a:extLst>
          </p:cNvPr>
          <p:cNvSpPr txBox="1"/>
          <p:nvPr/>
        </p:nvSpPr>
        <p:spPr>
          <a:xfrm>
            <a:off x="8004858" y="1134999"/>
            <a:ext cx="8914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Available zones</a:t>
            </a:r>
          </a:p>
        </p:txBody>
      </p:sp>
    </p:spTree>
    <p:extLst>
      <p:ext uri="{BB962C8B-B14F-4D97-AF65-F5344CB8AC3E}">
        <p14:creationId xmlns:p14="http://schemas.microsoft.com/office/powerpoint/2010/main" val="71257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45499371-6A4C-409C-86F1-2F09161AB4EE}"/>
              </a:ext>
            </a:extLst>
          </p:cNvPr>
          <p:cNvSpPr/>
          <p:nvPr/>
        </p:nvSpPr>
        <p:spPr>
          <a:xfrm>
            <a:off x="362181" y="1109325"/>
            <a:ext cx="4587712" cy="6329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50000"/>
                </a:schemeClr>
              </a:solidFill>
              <a:latin typeface="Raleway"/>
              <a:cs typeface="Chalkboard SE Regular"/>
            </a:endParaRPr>
          </a:p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/>
                <a:cs typeface="Chalkboard SE Regular"/>
              </a:rPr>
              <a:t>Regions are geographical locations where AWS data centers reside. Following are AWS region names and its subdivisions:</a:t>
            </a:r>
          </a:p>
          <a:p>
            <a:pPr algn="ctr"/>
            <a:endParaRPr lang="en-I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AB8ECB4-A17D-4453-A3DD-FEE6AF6CC09C}"/>
              </a:ext>
            </a:extLst>
          </p:cNvPr>
          <p:cNvCxnSpPr>
            <a:cxnSpLocks/>
          </p:cNvCxnSpPr>
          <p:nvPr/>
        </p:nvCxnSpPr>
        <p:spPr>
          <a:xfrm>
            <a:off x="5119274" y="748217"/>
            <a:ext cx="11017" cy="4395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B465A99-5B61-4942-B4DE-59E1B2FB218A}"/>
              </a:ext>
            </a:extLst>
          </p:cNvPr>
          <p:cNvSpPr txBox="1"/>
          <p:nvPr/>
        </p:nvSpPr>
        <p:spPr>
          <a:xfrm>
            <a:off x="176773" y="168938"/>
            <a:ext cx="557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</a:t>
            </a:r>
            <a:r>
              <a:rPr lang="en-IN" sz="2800" b="1" dirty="0">
                <a:solidFill>
                  <a:schemeClr val="accent2"/>
                </a:solidFill>
              </a:rPr>
              <a:t>C2 – Regions and Availability Zones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C1E8901-1308-4055-95C8-9969661EE546}"/>
              </a:ext>
            </a:extLst>
          </p:cNvPr>
          <p:cNvGrpSpPr/>
          <p:nvPr/>
        </p:nvGrpSpPr>
        <p:grpSpPr>
          <a:xfrm>
            <a:off x="6188288" y="3116291"/>
            <a:ext cx="1973233" cy="1454868"/>
            <a:chOff x="6118714" y="2816505"/>
            <a:chExt cx="1973233" cy="14548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337C1C48-2109-4B6E-8543-15160C50312E}"/>
                </a:ext>
              </a:extLst>
            </p:cNvPr>
            <p:cNvSpPr/>
            <p:nvPr/>
          </p:nvSpPr>
          <p:spPr>
            <a:xfrm>
              <a:off x="6285466" y="2985388"/>
              <a:ext cx="1639729" cy="849502"/>
            </a:xfrm>
            <a:prstGeom prst="rect">
              <a:avLst/>
            </a:prstGeom>
            <a:noFill/>
            <a:ln w="19050" cap="rnd">
              <a:solidFill>
                <a:srgbClr val="FF99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E37CD7C-CFDE-498E-82C7-9570A3D1E8BA}"/>
                </a:ext>
              </a:extLst>
            </p:cNvPr>
            <p:cNvSpPr/>
            <p:nvPr/>
          </p:nvSpPr>
          <p:spPr>
            <a:xfrm>
              <a:off x="6118714" y="2816505"/>
              <a:ext cx="1973233" cy="11978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F1F1671-5457-4358-928B-1D38295ED026}"/>
                </a:ext>
              </a:extLst>
            </p:cNvPr>
            <p:cNvSpPr txBox="1"/>
            <p:nvPr/>
          </p:nvSpPr>
          <p:spPr>
            <a:xfrm>
              <a:off x="6795612" y="3742645"/>
              <a:ext cx="799021" cy="3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Region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53B5B27-307D-418D-9C55-B8EF383A9AB0}"/>
                </a:ext>
              </a:extLst>
            </p:cNvPr>
            <p:cNvSpPr txBox="1"/>
            <p:nvPr/>
          </p:nvSpPr>
          <p:spPr>
            <a:xfrm>
              <a:off x="6500353" y="3966289"/>
              <a:ext cx="1508499" cy="3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Availability Zone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F18C1EDE-108B-42EA-99D5-87696085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566" y="3198227"/>
              <a:ext cx="401529" cy="42382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7CFD4D1-C11C-441C-BB51-5B8CEAB933CC}"/>
                </a:ext>
              </a:extLst>
            </p:cNvPr>
            <p:cNvSpPr txBox="1"/>
            <p:nvPr/>
          </p:nvSpPr>
          <p:spPr>
            <a:xfrm>
              <a:off x="6597268" y="3538641"/>
              <a:ext cx="1146203" cy="3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ec2 instances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515557B-5C28-4334-B987-4138C51E333E}"/>
              </a:ext>
            </a:extLst>
          </p:cNvPr>
          <p:cNvSpPr txBox="1"/>
          <p:nvPr/>
        </p:nvSpPr>
        <p:spPr>
          <a:xfrm>
            <a:off x="5469053" y="957352"/>
            <a:ext cx="3627563" cy="1815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1000" dirty="0">
                <a:latin typeface="Raleway"/>
                <a:cs typeface="Chalkboard SE Regular"/>
              </a:rPr>
              <a:t>“us-east-1” contains 6 data centers or Availability Zones: </a:t>
            </a:r>
          </a:p>
          <a:p>
            <a:pPr marL="171450" lvl="0" indent="-171450">
              <a:lnSpc>
                <a:spcPct val="150000"/>
              </a:lnSpc>
              <a:buBlip>
                <a:blip r:embed="rId4"/>
              </a:buBlip>
              <a:defRPr/>
            </a:pPr>
            <a:r>
              <a:rPr lang="en-US" sz="1100" dirty="0">
                <a:latin typeface="Raleway"/>
                <a:cs typeface="Chalkboard SE Regular"/>
              </a:rPr>
              <a:t>us-east-1a </a:t>
            </a:r>
          </a:p>
          <a:p>
            <a:pPr marL="171450" lvl="0" indent="-171450">
              <a:lnSpc>
                <a:spcPct val="150000"/>
              </a:lnSpc>
              <a:buBlip>
                <a:blip r:embed="rId4"/>
              </a:buBlip>
              <a:defRPr/>
            </a:pPr>
            <a:r>
              <a:rPr lang="en-US" sz="1100" dirty="0">
                <a:latin typeface="Raleway"/>
                <a:cs typeface="Chalkboard SE Regular"/>
              </a:rPr>
              <a:t>us-east-1b</a:t>
            </a:r>
          </a:p>
          <a:p>
            <a:pPr marL="171450" lvl="0" indent="-171450">
              <a:lnSpc>
                <a:spcPct val="150000"/>
              </a:lnSpc>
              <a:buBlip>
                <a:blip r:embed="rId4"/>
              </a:buBlip>
              <a:defRPr/>
            </a:pPr>
            <a:r>
              <a:rPr lang="en-US" sz="1100" dirty="0">
                <a:latin typeface="Raleway"/>
                <a:cs typeface="Chalkboard SE Regular"/>
              </a:rPr>
              <a:t>us-east-1c</a:t>
            </a:r>
          </a:p>
          <a:p>
            <a:pPr marL="171450" lvl="0" indent="-171450">
              <a:lnSpc>
                <a:spcPct val="150000"/>
              </a:lnSpc>
              <a:buBlip>
                <a:blip r:embed="rId4"/>
              </a:buBlip>
              <a:defRPr/>
            </a:pPr>
            <a:r>
              <a:rPr lang="en-US" sz="1100" dirty="0">
                <a:latin typeface="Raleway"/>
                <a:cs typeface="Chalkboard SE Regular"/>
              </a:rPr>
              <a:t>us-east-1d</a:t>
            </a:r>
          </a:p>
          <a:p>
            <a:pPr marL="171450" lvl="0" indent="-171450">
              <a:lnSpc>
                <a:spcPct val="150000"/>
              </a:lnSpc>
              <a:buBlip>
                <a:blip r:embed="rId4"/>
              </a:buBlip>
              <a:defRPr/>
            </a:pPr>
            <a:r>
              <a:rPr lang="en-US" sz="1100" dirty="0">
                <a:latin typeface="Raleway"/>
                <a:cs typeface="Chalkboard SE Regular"/>
              </a:rPr>
              <a:t>us-east-1e </a:t>
            </a:r>
          </a:p>
          <a:p>
            <a:pPr marL="171450" lvl="0" indent="-171450">
              <a:lnSpc>
                <a:spcPct val="150000"/>
              </a:lnSpc>
              <a:buBlip>
                <a:blip r:embed="rId4"/>
              </a:buBlip>
              <a:defRPr/>
            </a:pPr>
            <a:r>
              <a:rPr lang="en-US" sz="1100" dirty="0">
                <a:latin typeface="Raleway"/>
                <a:cs typeface="Chalkboard SE Regular"/>
              </a:rPr>
              <a:t>us-east-1f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2C85E127-1471-4146-80BC-1F0F870BD8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464456"/>
              </p:ext>
            </p:extLst>
          </p:nvPr>
        </p:nvGraphicFramePr>
        <p:xfrm>
          <a:off x="47384" y="2103341"/>
          <a:ext cx="5141461" cy="2624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512888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ear whitout slide number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22353</TotalTime>
  <Words>3074</Words>
  <Application>Microsoft Office PowerPoint</Application>
  <PresentationFormat>On-screen Show (16:9)</PresentationFormat>
  <Paragraphs>748</Paragraphs>
  <Slides>71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71</vt:i4>
      </vt:variant>
    </vt:vector>
  </HeadingPairs>
  <TitlesOfParts>
    <vt:vector size="89" baseType="lpstr">
      <vt:lpstr>Arial</vt:lpstr>
      <vt:lpstr>Calibri</vt:lpstr>
      <vt:lpstr>Calibri Light</vt:lpstr>
      <vt:lpstr>Chalkboard SE Regular</vt:lpstr>
      <vt:lpstr>FontAwesome</vt:lpstr>
      <vt:lpstr>Gill Sans MT</vt:lpstr>
      <vt:lpstr>Helvetica</vt:lpstr>
      <vt:lpstr>Lato</vt:lpstr>
      <vt:lpstr>Lato Regular</vt:lpstr>
      <vt:lpstr>Raleway</vt:lpstr>
      <vt:lpstr>Raleway Black</vt:lpstr>
      <vt:lpstr>Raleway Light</vt:lpstr>
      <vt:lpstr>Verdana</vt:lpstr>
      <vt:lpstr>Wingdings</vt:lpstr>
      <vt:lpstr>Diseño personalizado</vt:lpstr>
      <vt:lpstr>Clear whitout slide number</vt:lpstr>
      <vt:lpstr>1_Diseño personalizado</vt:lpstr>
      <vt:lpstr>2_Diseño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Kodeeswaran</dc:creator>
  <cp:lastModifiedBy>intellipaat</cp:lastModifiedBy>
  <cp:revision>874</cp:revision>
  <dcterms:created xsi:type="dcterms:W3CDTF">2016-05-27T21:17:44Z</dcterms:created>
  <dcterms:modified xsi:type="dcterms:W3CDTF">2019-04-03T11:08:53Z</dcterms:modified>
</cp:coreProperties>
</file>