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 id="2147483703" r:id="rId2"/>
    <p:sldMasterId id="2147483751" r:id="rId3"/>
    <p:sldMasterId id="2147483786" r:id="rId4"/>
  </p:sldMasterIdLst>
  <p:notesMasterIdLst>
    <p:notesMasterId r:id="rId79"/>
  </p:notesMasterIdLst>
  <p:handoutMasterIdLst>
    <p:handoutMasterId r:id="rId80"/>
  </p:handoutMasterIdLst>
  <p:sldIdLst>
    <p:sldId id="546" r:id="rId5"/>
    <p:sldId id="627" r:id="rId6"/>
    <p:sldId id="470" r:id="rId7"/>
    <p:sldId id="624" r:id="rId8"/>
    <p:sldId id="474" r:id="rId9"/>
    <p:sldId id="628" r:id="rId10"/>
    <p:sldId id="626" r:id="rId11"/>
    <p:sldId id="623" r:id="rId12"/>
    <p:sldId id="596" r:id="rId13"/>
    <p:sldId id="597" r:id="rId14"/>
    <p:sldId id="640" r:id="rId15"/>
    <p:sldId id="639" r:id="rId16"/>
    <p:sldId id="565" r:id="rId17"/>
    <p:sldId id="566" r:id="rId18"/>
    <p:sldId id="637" r:id="rId19"/>
    <p:sldId id="598" r:id="rId20"/>
    <p:sldId id="638" r:id="rId21"/>
    <p:sldId id="599" r:id="rId22"/>
    <p:sldId id="630" r:id="rId23"/>
    <p:sldId id="631" r:id="rId24"/>
    <p:sldId id="570" r:id="rId25"/>
    <p:sldId id="477" r:id="rId26"/>
    <p:sldId id="601" r:id="rId27"/>
    <p:sldId id="576" r:id="rId28"/>
    <p:sldId id="602" r:id="rId29"/>
    <p:sldId id="585" r:id="rId30"/>
    <p:sldId id="603" r:id="rId31"/>
    <p:sldId id="580" r:id="rId32"/>
    <p:sldId id="581" r:id="rId33"/>
    <p:sldId id="605" r:id="rId34"/>
    <p:sldId id="632" r:id="rId35"/>
    <p:sldId id="633" r:id="rId36"/>
    <p:sldId id="604" r:id="rId37"/>
    <p:sldId id="482" r:id="rId38"/>
    <p:sldId id="634" r:id="rId39"/>
    <p:sldId id="608" r:id="rId40"/>
    <p:sldId id="571" r:id="rId41"/>
    <p:sldId id="609" r:id="rId42"/>
    <p:sldId id="610" r:id="rId43"/>
    <p:sldId id="478" r:id="rId44"/>
    <p:sldId id="479" r:id="rId45"/>
    <p:sldId id="635" r:id="rId46"/>
    <p:sldId id="611" r:id="rId47"/>
    <p:sldId id="480" r:id="rId48"/>
    <p:sldId id="572" r:id="rId49"/>
    <p:sldId id="573" r:id="rId50"/>
    <p:sldId id="574" r:id="rId51"/>
    <p:sldId id="591" r:id="rId52"/>
    <p:sldId id="636" r:id="rId53"/>
    <p:sldId id="612" r:id="rId54"/>
    <p:sldId id="613" r:id="rId55"/>
    <p:sldId id="641" r:id="rId56"/>
    <p:sldId id="483" r:id="rId57"/>
    <p:sldId id="484" r:id="rId58"/>
    <p:sldId id="582" r:id="rId59"/>
    <p:sldId id="583" r:id="rId60"/>
    <p:sldId id="614" r:id="rId61"/>
    <p:sldId id="615" r:id="rId62"/>
    <p:sldId id="616" r:id="rId63"/>
    <p:sldId id="617" r:id="rId64"/>
    <p:sldId id="488" r:id="rId65"/>
    <p:sldId id="586" r:id="rId66"/>
    <p:sldId id="618" r:id="rId67"/>
    <p:sldId id="619" r:id="rId68"/>
    <p:sldId id="620" r:id="rId69"/>
    <p:sldId id="621" r:id="rId70"/>
    <p:sldId id="622" r:id="rId71"/>
    <p:sldId id="643" r:id="rId72"/>
    <p:sldId id="642" r:id="rId73"/>
    <p:sldId id="644" r:id="rId74"/>
    <p:sldId id="645" r:id="rId75"/>
    <p:sldId id="646" r:id="rId76"/>
    <p:sldId id="647" r:id="rId77"/>
    <p:sldId id="405" r:id="rId78"/>
  </p:sldIdLst>
  <p:sldSz cx="9144000" cy="5143500" type="screen16x9"/>
  <p:notesSz cx="6858000" cy="9144000"/>
  <p:defaultTex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92" userDrawn="1">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L Nagaraj" initials="VN" lastIdx="13" clrIdx="0"/>
  <p:cmAuthor id="2" name="intellipaat" initials="i" lastIdx="16" clrIdx="1"/>
  <p:cmAuthor id="3" name="Kodeeswaran" initials="A" lastIdx="4" clrIdx="2">
    <p:extLst>
      <p:ext uri="{19B8F6BF-5375-455C-9EA6-DF929625EA0E}">
        <p15:presenceInfo xmlns:p15="http://schemas.microsoft.com/office/powerpoint/2012/main" userId="Kodeeswar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9F25"/>
    <a:srgbClr val="378B88"/>
    <a:srgbClr val="F58535"/>
    <a:srgbClr val="F58536"/>
    <a:srgbClr val="604878"/>
    <a:srgbClr val="30243C"/>
    <a:srgbClr val="AC1414"/>
    <a:srgbClr val="A31D1D"/>
    <a:srgbClr val="C0504D"/>
    <a:srgbClr val="06B6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86322" autoAdjust="0"/>
  </p:normalViewPr>
  <p:slideViewPr>
    <p:cSldViewPr snapToGrid="0" snapToObjects="1" showGuides="1">
      <p:cViewPr varScale="1">
        <p:scale>
          <a:sx n="95" d="100"/>
          <a:sy n="95" d="100"/>
        </p:scale>
        <p:origin x="606" y="84"/>
      </p:cViewPr>
      <p:guideLst>
        <p:guide orient="horz" pos="2292"/>
        <p:guide pos="2880"/>
      </p:guideLst>
    </p:cSldViewPr>
  </p:slideViewPr>
  <p:outlineViewPr>
    <p:cViewPr>
      <p:scale>
        <a:sx n="33" d="100"/>
        <a:sy n="33" d="100"/>
      </p:scale>
      <p:origin x="0" y="-195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showGuides="1">
      <p:cViewPr varScale="1">
        <p:scale>
          <a:sx n="97" d="100"/>
          <a:sy n="97" d="100"/>
        </p:scale>
        <p:origin x="314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presProps" Target="presProps.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vert="horz"/>
        <a:lstStyle/>
        <a:p>
          <a:pPr>
            <a:defRPr/>
          </a:pPr>
          <a:endParaRPr lang="en-US"/>
        </a:p>
      </c:txPr>
    </c:title>
    <c:autoTitleDeleted val="0"/>
    <c:plotArea>
      <c:layout/>
      <c:lineChart>
        <c:grouping val="standard"/>
        <c:varyColors val="0"/>
        <c:ser>
          <c:idx val="0"/>
          <c:order val="0"/>
          <c:tx>
            <c:strRef>
              <c:f>Sheet1!$B$1</c:f>
              <c:strCache>
                <c:ptCount val="1"/>
                <c:pt idx="0">
                  <c:v>CPU</c:v>
                </c:pt>
              </c:strCache>
            </c:strRef>
          </c:tx>
          <c:spPr>
            <a:ln w="28575" cap="rnd">
              <a:solidFill>
                <a:schemeClr val="accent1"/>
              </a:solidFill>
              <a:round/>
            </a:ln>
            <a:effectLst>
              <a:outerShdw blurRad="40000" dist="23000" dir="5400000" rotWithShape="0">
                <a:srgbClr val="000000">
                  <a:alpha val="35000"/>
                </a:srgbClr>
              </a:outerShdw>
            </a:effectLst>
          </c:spPr>
          <c:marker>
            <c:symbol val="none"/>
          </c:marker>
          <c:dLbls>
            <c:dLbl>
              <c:idx val="0"/>
              <c:layout>
                <c:manualLayout>
                  <c:x val="-2.2476912608146202E-2"/>
                  <c:y val="-7.084077714129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92E-4FA2-B7E0-57C093FB9798}"/>
                </c:ext>
              </c:extLst>
            </c:dLbl>
            <c:dLbl>
              <c:idx val="1"/>
              <c:layout>
                <c:manualLayout>
                  <c:x val="-2.55633323612326E-2"/>
                  <c:y val="-7.87119746014433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92E-4FA2-B7E0-57C093FB9798}"/>
                </c:ext>
              </c:extLst>
            </c:dLbl>
            <c:dLbl>
              <c:idx val="2"/>
              <c:layout>
                <c:manualLayout>
                  <c:x val="-2.2476912608146202E-2"/>
                  <c:y val="-6.296957968115450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92E-4FA2-B7E0-57C093FB9798}"/>
                </c:ext>
              </c:extLst>
            </c:dLbl>
            <c:dLbl>
              <c:idx val="3"/>
              <c:layout>
                <c:manualLayout>
                  <c:x val="-2.2476912608146202E-2"/>
                  <c:y val="-7.87119746014432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92E-4FA2-B7E0-57C093FB9798}"/>
                </c:ext>
              </c:extLst>
            </c:dLbl>
            <c:dLbl>
              <c:idx val="4"/>
              <c:layout>
                <c:manualLayout>
                  <c:x val="-2.2476912608146202E-2"/>
                  <c:y val="-5.90339809510824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92E-4FA2-B7E0-57C093FB9798}"/>
                </c:ext>
              </c:extLst>
            </c:dLbl>
            <c:dLbl>
              <c:idx val="5"/>
              <c:layout>
                <c:manualLayout>
                  <c:x val="-2.2476912608146202E-2"/>
                  <c:y val="-4.32915860307937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92E-4FA2-B7E0-57C093FB9798}"/>
                </c:ext>
              </c:extLst>
            </c:dLbl>
            <c:dLbl>
              <c:idx val="6"/>
              <c:layout>
                <c:manualLayout>
                  <c:x val="-2.71065422377759E-2"/>
                  <c:y val="-8.658317206158749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92E-4FA2-B7E0-57C093FB9798}"/>
                </c:ext>
              </c:extLst>
            </c:dLbl>
            <c:dLbl>
              <c:idx val="7"/>
              <c:layout>
                <c:manualLayout>
                  <c:x val="-2.2476912608146202E-2"/>
                  <c:y val="-7.084077714129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92E-4FA2-B7E0-57C093FB9798}"/>
                </c:ext>
              </c:extLst>
            </c:dLbl>
            <c:dLbl>
              <c:idx val="8"/>
              <c:layout>
                <c:manualLayout>
                  <c:x val="-2.2476912608146299E-2"/>
                  <c:y val="-5.9033980951082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92E-4FA2-B7E0-57C093FB9798}"/>
                </c:ext>
              </c:extLst>
            </c:dLbl>
            <c:dLbl>
              <c:idx val="9"/>
              <c:layout>
                <c:manualLayout>
                  <c:x val="-2.4020122484689401E-2"/>
                  <c:y val="-0.102325566981876"/>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92E-4FA2-B7E0-57C093FB9798}"/>
                </c:ext>
              </c:extLst>
            </c:dLbl>
            <c:dLbl>
              <c:idx val="10"/>
              <c:layout>
                <c:manualLayout>
                  <c:x val="-2.2476912608146299E-2"/>
                  <c:y val="-8.26475733315153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92E-4FA2-B7E0-57C093FB9798}"/>
                </c:ext>
              </c:extLst>
            </c:dLbl>
            <c:dLbl>
              <c:idx val="11"/>
              <c:layout>
                <c:manualLayout>
                  <c:x val="-2.2476912608146202E-2"/>
                  <c:y val="-7.084077714129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92E-4FA2-B7E0-57C093FB9798}"/>
                </c:ext>
              </c:extLst>
            </c:dLbl>
            <c:dLbl>
              <c:idx val="12"/>
              <c:layout>
                <c:manualLayout>
                  <c:x val="-2.2476912608146299E-2"/>
                  <c:y val="-7.47763758713708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A92E-4FA2-B7E0-57C093FB9798}"/>
                </c:ext>
              </c:extLst>
            </c:dLbl>
            <c:spPr>
              <a:noFill/>
              <a:ln>
                <a:noFill/>
              </a:ln>
              <a:effectLst/>
            </c:spPr>
            <c:txPr>
              <a:bodyPr rot="0" vert="horz"/>
              <a:lstStyle/>
              <a:p>
                <a:pPr>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Sheet1!$A$2:$A$14</c:f>
              <c:numCache>
                <c:formatCode>h:mm</c:formatCode>
                <c:ptCount val="13"/>
                <c:pt idx="0">
                  <c:v>4.1666666666666664E-2</c:v>
                </c:pt>
                <c:pt idx="1">
                  <c:v>5.2083333333333336E-2</c:v>
                </c:pt>
                <c:pt idx="2">
                  <c:v>6.25E-2</c:v>
                </c:pt>
                <c:pt idx="3">
                  <c:v>7.2916666666666671E-2</c:v>
                </c:pt>
                <c:pt idx="4">
                  <c:v>8.3333333333333329E-2</c:v>
                </c:pt>
                <c:pt idx="5">
                  <c:v>9.375E-2</c:v>
                </c:pt>
                <c:pt idx="6">
                  <c:v>0.10416666666666667</c:v>
                </c:pt>
                <c:pt idx="7">
                  <c:v>0.11458333333333333</c:v>
                </c:pt>
                <c:pt idx="8">
                  <c:v>0.125</c:v>
                </c:pt>
                <c:pt idx="9">
                  <c:v>0.13541666666666666</c:v>
                </c:pt>
                <c:pt idx="10">
                  <c:v>0.14583333333333334</c:v>
                </c:pt>
                <c:pt idx="11">
                  <c:v>0.15625</c:v>
                </c:pt>
                <c:pt idx="12">
                  <c:v>0.16666666666666666</c:v>
                </c:pt>
              </c:numCache>
            </c:numRef>
          </c:cat>
          <c:val>
            <c:numRef>
              <c:f>Sheet1!$B$2:$B$14</c:f>
              <c:numCache>
                <c:formatCode>General</c:formatCode>
                <c:ptCount val="13"/>
                <c:pt idx="0">
                  <c:v>55</c:v>
                </c:pt>
                <c:pt idx="1">
                  <c:v>65</c:v>
                </c:pt>
                <c:pt idx="2">
                  <c:v>67</c:v>
                </c:pt>
                <c:pt idx="3">
                  <c:v>69</c:v>
                </c:pt>
                <c:pt idx="4">
                  <c:v>83</c:v>
                </c:pt>
                <c:pt idx="5">
                  <c:v>87</c:v>
                </c:pt>
                <c:pt idx="6">
                  <c:v>71</c:v>
                </c:pt>
                <c:pt idx="7">
                  <c:v>31</c:v>
                </c:pt>
                <c:pt idx="8">
                  <c:v>89</c:v>
                </c:pt>
                <c:pt idx="9">
                  <c:v>41</c:v>
                </c:pt>
                <c:pt idx="10">
                  <c:v>50</c:v>
                </c:pt>
                <c:pt idx="11">
                  <c:v>34</c:v>
                </c:pt>
                <c:pt idx="12">
                  <c:v>45</c:v>
                </c:pt>
              </c:numCache>
            </c:numRef>
          </c:val>
          <c:smooth val="0"/>
          <c:extLst>
            <c:ext xmlns:c16="http://schemas.microsoft.com/office/drawing/2014/chart" uri="{C3380CC4-5D6E-409C-BE32-E72D297353CC}">
              <c16:uniqueId val="{0000000D-A92E-4FA2-B7E0-57C093FB9798}"/>
            </c:ext>
          </c:extLst>
        </c:ser>
        <c:dLbls>
          <c:dLblPos val="ctr"/>
          <c:showLegendKey val="0"/>
          <c:showVal val="1"/>
          <c:showCatName val="0"/>
          <c:showSerName val="0"/>
          <c:showPercent val="0"/>
          <c:showBubbleSize val="0"/>
        </c:dLbls>
        <c:smooth val="0"/>
        <c:axId val="78833024"/>
        <c:axId val="78826496"/>
      </c:lineChart>
      <c:catAx>
        <c:axId val="78833024"/>
        <c:scaling>
          <c:orientation val="minMax"/>
        </c:scaling>
        <c:delete val="0"/>
        <c:axPos val="b"/>
        <c:numFmt formatCode="h:mm" sourceLinked="1"/>
        <c:majorTickMark val="none"/>
        <c:minorTickMark val="none"/>
        <c:tickLblPos val="nextTo"/>
        <c:spPr>
          <a:noFill/>
          <a:ln w="9525" cap="flat" cmpd="sng" algn="ctr">
            <a:solidFill>
              <a:schemeClr val="lt1">
                <a:lumMod val="95000"/>
                <a:alpha val="10000"/>
              </a:schemeClr>
            </a:solidFill>
            <a:round/>
          </a:ln>
          <a:effectLst/>
        </c:spPr>
        <c:txPr>
          <a:bodyPr rot="-60000000" vert="horz"/>
          <a:lstStyle/>
          <a:p>
            <a:pPr>
              <a:defRPr/>
            </a:pPr>
            <a:endParaRPr lang="en-US"/>
          </a:p>
        </c:txPr>
        <c:crossAx val="78826496"/>
        <c:crosses val="autoZero"/>
        <c:auto val="1"/>
        <c:lblAlgn val="ctr"/>
        <c:lblOffset val="100"/>
        <c:noMultiLvlLbl val="0"/>
      </c:catAx>
      <c:valAx>
        <c:axId val="7882649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78833024"/>
        <c:crosses val="autoZero"/>
        <c:crossBetween val="between"/>
      </c:valAx>
      <c:spPr>
        <a:noFill/>
        <a:ln>
          <a:noFill/>
        </a:ln>
        <a:effectLst/>
      </c:spPr>
    </c:plotArea>
    <c:legend>
      <c:legendPos val="b"/>
      <c:overlay val="0"/>
      <c:spPr>
        <a:noFill/>
        <a:ln>
          <a:noFill/>
        </a:ln>
        <a:effectLst/>
      </c:spPr>
      <c:txPr>
        <a:bodyPr rot="0" vert="horz"/>
        <a:lstStyle/>
        <a:p>
          <a:pPr>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solidFill>
            <a:schemeClr val="bg1"/>
          </a:solidFill>
          <a:latin typeface="Chalkboard SE Regular"/>
          <a:cs typeface="Chalkboard SE Regula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vert="horz"/>
        <a:lstStyle/>
        <a:p>
          <a:pPr>
            <a:defRPr/>
          </a:pPr>
          <a:endParaRPr lang="en-US"/>
        </a:p>
      </c:txPr>
    </c:title>
    <c:autoTitleDeleted val="0"/>
    <c:plotArea>
      <c:layout/>
      <c:lineChart>
        <c:grouping val="standard"/>
        <c:varyColors val="0"/>
        <c:ser>
          <c:idx val="0"/>
          <c:order val="0"/>
          <c:tx>
            <c:strRef>
              <c:f>Sheet1!$B$1</c:f>
              <c:strCache>
                <c:ptCount val="1"/>
                <c:pt idx="0">
                  <c:v>CPU</c:v>
                </c:pt>
              </c:strCache>
            </c:strRef>
          </c:tx>
          <c:spPr>
            <a:ln w="28575" cap="rnd">
              <a:solidFill>
                <a:schemeClr val="accent1"/>
              </a:solidFill>
              <a:round/>
            </a:ln>
            <a:effectLst>
              <a:outerShdw blurRad="40000" dist="23000" dir="5400000" rotWithShape="0">
                <a:srgbClr val="000000">
                  <a:alpha val="35000"/>
                </a:srgbClr>
              </a:outerShdw>
            </a:effectLst>
          </c:spPr>
          <c:marker>
            <c:symbol val="none"/>
          </c:marker>
          <c:dLbls>
            <c:dLbl>
              <c:idx val="0"/>
              <c:layout>
                <c:manualLayout>
                  <c:x val="-2.2476912608146202E-2"/>
                  <c:y val="-7.084077714129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012-4AA8-B5E6-47B72404410F}"/>
                </c:ext>
              </c:extLst>
            </c:dLbl>
            <c:dLbl>
              <c:idx val="1"/>
              <c:layout>
                <c:manualLayout>
                  <c:x val="-2.55633323612326E-2"/>
                  <c:y val="-7.87119746014433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012-4AA8-B5E6-47B72404410F}"/>
                </c:ext>
              </c:extLst>
            </c:dLbl>
            <c:dLbl>
              <c:idx val="2"/>
              <c:layout>
                <c:manualLayout>
                  <c:x val="-2.2476912608146202E-2"/>
                  <c:y val="-6.296957968115450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012-4AA8-B5E6-47B72404410F}"/>
                </c:ext>
              </c:extLst>
            </c:dLbl>
            <c:dLbl>
              <c:idx val="3"/>
              <c:layout>
                <c:manualLayout>
                  <c:x val="-2.2476912608146202E-2"/>
                  <c:y val="-7.87119746014432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012-4AA8-B5E6-47B72404410F}"/>
                </c:ext>
              </c:extLst>
            </c:dLbl>
            <c:dLbl>
              <c:idx val="4"/>
              <c:layout>
                <c:manualLayout>
                  <c:x val="-2.2476912608146202E-2"/>
                  <c:y val="-5.90339809510824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012-4AA8-B5E6-47B72404410F}"/>
                </c:ext>
              </c:extLst>
            </c:dLbl>
            <c:dLbl>
              <c:idx val="5"/>
              <c:layout>
                <c:manualLayout>
                  <c:x val="-2.2476912608146202E-2"/>
                  <c:y val="-4.32915860307937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012-4AA8-B5E6-47B72404410F}"/>
                </c:ext>
              </c:extLst>
            </c:dLbl>
            <c:dLbl>
              <c:idx val="6"/>
              <c:layout>
                <c:manualLayout>
                  <c:x val="-2.71065422377759E-2"/>
                  <c:y val="-8.6583172061587499E-2"/>
                </c:manualLayout>
              </c:layout>
              <c:tx>
                <c:rich>
                  <a:bodyPr/>
                  <a:lstStyle/>
                  <a:p>
                    <a:r>
                      <a:rPr lang="en-US" dirty="0"/>
                      <a:t>90</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C012-4AA8-B5E6-47B72404410F}"/>
                </c:ext>
              </c:extLst>
            </c:dLbl>
            <c:dLbl>
              <c:idx val="7"/>
              <c:layout>
                <c:manualLayout>
                  <c:x val="-2.2476912608146202E-2"/>
                  <c:y val="-7.084077714129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012-4AA8-B5E6-47B72404410F}"/>
                </c:ext>
              </c:extLst>
            </c:dLbl>
            <c:dLbl>
              <c:idx val="8"/>
              <c:layout>
                <c:manualLayout>
                  <c:x val="-2.2476912608146299E-2"/>
                  <c:y val="-5.9033980951082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C012-4AA8-B5E6-47B72404410F}"/>
                </c:ext>
              </c:extLst>
            </c:dLbl>
            <c:dLbl>
              <c:idx val="9"/>
              <c:layout>
                <c:manualLayout>
                  <c:x val="-2.4020122484689401E-2"/>
                  <c:y val="-0.102325566981876"/>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C012-4AA8-B5E6-47B72404410F}"/>
                </c:ext>
              </c:extLst>
            </c:dLbl>
            <c:dLbl>
              <c:idx val="10"/>
              <c:layout>
                <c:manualLayout>
                  <c:x val="-2.2476912608146299E-2"/>
                  <c:y val="-8.26475733315153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C012-4AA8-B5E6-47B72404410F}"/>
                </c:ext>
              </c:extLst>
            </c:dLbl>
            <c:dLbl>
              <c:idx val="11"/>
              <c:layout>
                <c:manualLayout>
                  <c:x val="-2.2476912608146202E-2"/>
                  <c:y val="-7.084077714129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C012-4AA8-B5E6-47B72404410F}"/>
                </c:ext>
              </c:extLst>
            </c:dLbl>
            <c:dLbl>
              <c:idx val="12"/>
              <c:layout>
                <c:manualLayout>
                  <c:x val="-2.2476912608146299E-2"/>
                  <c:y val="-7.47763758713708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C012-4AA8-B5E6-47B72404410F}"/>
                </c:ext>
              </c:extLst>
            </c:dLbl>
            <c:spPr>
              <a:noFill/>
              <a:ln>
                <a:noFill/>
              </a:ln>
              <a:effectLst/>
            </c:spPr>
            <c:txPr>
              <a:bodyPr rot="0" vert="horz"/>
              <a:lstStyle/>
              <a:p>
                <a:pPr>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Sheet1!$A$2:$A$14</c:f>
              <c:numCache>
                <c:formatCode>h:mm</c:formatCode>
                <c:ptCount val="13"/>
                <c:pt idx="0">
                  <c:v>4.1666666666666699E-2</c:v>
                </c:pt>
                <c:pt idx="1">
                  <c:v>5.2083333333333301E-2</c:v>
                </c:pt>
                <c:pt idx="2">
                  <c:v>6.25E-2</c:v>
                </c:pt>
                <c:pt idx="3">
                  <c:v>7.2916666666666699E-2</c:v>
                </c:pt>
                <c:pt idx="4">
                  <c:v>8.3333333333333301E-2</c:v>
                </c:pt>
                <c:pt idx="5">
                  <c:v>9.375E-2</c:v>
                </c:pt>
                <c:pt idx="6">
                  <c:v>0.104166666666667</c:v>
                </c:pt>
                <c:pt idx="7">
                  <c:v>0.114583333333333</c:v>
                </c:pt>
                <c:pt idx="8">
                  <c:v>0.125</c:v>
                </c:pt>
                <c:pt idx="9">
                  <c:v>0.13541666666666699</c:v>
                </c:pt>
                <c:pt idx="10">
                  <c:v>0.14583333333333301</c:v>
                </c:pt>
                <c:pt idx="11">
                  <c:v>0.15625</c:v>
                </c:pt>
                <c:pt idx="12">
                  <c:v>0.16666666666666699</c:v>
                </c:pt>
              </c:numCache>
            </c:numRef>
          </c:cat>
          <c:val>
            <c:numRef>
              <c:f>Sheet1!$B$2:$B$14</c:f>
              <c:numCache>
                <c:formatCode>General</c:formatCode>
                <c:ptCount val="13"/>
                <c:pt idx="0">
                  <c:v>55</c:v>
                </c:pt>
                <c:pt idx="1">
                  <c:v>65</c:v>
                </c:pt>
                <c:pt idx="2">
                  <c:v>67</c:v>
                </c:pt>
                <c:pt idx="3">
                  <c:v>69</c:v>
                </c:pt>
                <c:pt idx="4">
                  <c:v>83</c:v>
                </c:pt>
                <c:pt idx="5">
                  <c:v>87</c:v>
                </c:pt>
                <c:pt idx="6">
                  <c:v>89</c:v>
                </c:pt>
                <c:pt idx="7">
                  <c:v>93</c:v>
                </c:pt>
                <c:pt idx="8">
                  <c:v>95</c:v>
                </c:pt>
                <c:pt idx="9">
                  <c:v>96</c:v>
                </c:pt>
                <c:pt idx="10">
                  <c:v>90</c:v>
                </c:pt>
                <c:pt idx="11">
                  <c:v>75</c:v>
                </c:pt>
                <c:pt idx="12">
                  <c:v>45</c:v>
                </c:pt>
              </c:numCache>
            </c:numRef>
          </c:val>
          <c:smooth val="0"/>
          <c:extLst>
            <c:ext xmlns:c16="http://schemas.microsoft.com/office/drawing/2014/chart" uri="{C3380CC4-5D6E-409C-BE32-E72D297353CC}">
              <c16:uniqueId val="{0000000D-C012-4AA8-B5E6-47B72404410F}"/>
            </c:ext>
          </c:extLst>
        </c:ser>
        <c:dLbls>
          <c:dLblPos val="ctr"/>
          <c:showLegendKey val="0"/>
          <c:showVal val="1"/>
          <c:showCatName val="0"/>
          <c:showSerName val="0"/>
          <c:showPercent val="0"/>
          <c:showBubbleSize val="0"/>
        </c:dLbls>
        <c:smooth val="0"/>
        <c:axId val="78829760"/>
        <c:axId val="78836832"/>
      </c:lineChart>
      <c:catAx>
        <c:axId val="78829760"/>
        <c:scaling>
          <c:orientation val="minMax"/>
        </c:scaling>
        <c:delete val="0"/>
        <c:axPos val="b"/>
        <c:numFmt formatCode="h:mm" sourceLinked="1"/>
        <c:majorTickMark val="none"/>
        <c:minorTickMark val="none"/>
        <c:tickLblPos val="nextTo"/>
        <c:spPr>
          <a:noFill/>
          <a:ln w="9525" cap="flat" cmpd="sng" algn="ctr">
            <a:solidFill>
              <a:schemeClr val="lt1">
                <a:lumMod val="95000"/>
                <a:alpha val="10000"/>
              </a:schemeClr>
            </a:solidFill>
            <a:round/>
          </a:ln>
          <a:effectLst/>
        </c:spPr>
        <c:txPr>
          <a:bodyPr rot="-60000000" vert="horz"/>
          <a:lstStyle/>
          <a:p>
            <a:pPr>
              <a:defRPr/>
            </a:pPr>
            <a:endParaRPr lang="en-US"/>
          </a:p>
        </c:txPr>
        <c:crossAx val="78836832"/>
        <c:crosses val="autoZero"/>
        <c:auto val="1"/>
        <c:lblAlgn val="ctr"/>
        <c:lblOffset val="100"/>
        <c:noMultiLvlLbl val="0"/>
      </c:catAx>
      <c:valAx>
        <c:axId val="7883683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78829760"/>
        <c:crosses val="autoZero"/>
        <c:crossBetween val="between"/>
      </c:valAx>
      <c:spPr>
        <a:noFill/>
        <a:ln>
          <a:noFill/>
        </a:ln>
        <a:effectLst/>
      </c:spPr>
    </c:plotArea>
    <c:legend>
      <c:legendPos val="b"/>
      <c:overlay val="0"/>
      <c:spPr>
        <a:noFill/>
        <a:ln>
          <a:noFill/>
        </a:ln>
        <a:effectLst/>
      </c:spPr>
      <c:txPr>
        <a:bodyPr rot="0" vert="horz"/>
        <a:lstStyle/>
        <a:p>
          <a:pPr>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solidFill>
            <a:schemeClr val="bg1"/>
          </a:solidFill>
          <a:latin typeface="Chalkboard SE Regular"/>
          <a:cs typeface="Chalkboard SE Regula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vert="horz"/>
        <a:lstStyle/>
        <a:p>
          <a:pPr>
            <a:defRPr/>
          </a:pPr>
          <a:endParaRPr lang="en-US"/>
        </a:p>
      </c:txPr>
    </c:title>
    <c:autoTitleDeleted val="0"/>
    <c:plotArea>
      <c:layout/>
      <c:lineChart>
        <c:grouping val="standard"/>
        <c:varyColors val="0"/>
        <c:ser>
          <c:idx val="0"/>
          <c:order val="0"/>
          <c:tx>
            <c:strRef>
              <c:f>Sheet1!$B$1</c:f>
              <c:strCache>
                <c:ptCount val="1"/>
                <c:pt idx="0">
                  <c:v>CPU</c:v>
                </c:pt>
              </c:strCache>
            </c:strRef>
          </c:tx>
          <c:spPr>
            <a:ln w="28575" cap="rnd">
              <a:solidFill>
                <a:schemeClr val="accent1"/>
              </a:solidFill>
              <a:round/>
            </a:ln>
            <a:effectLst>
              <a:outerShdw blurRad="40000" dist="23000" dir="5400000" rotWithShape="0">
                <a:srgbClr val="000000">
                  <a:alpha val="35000"/>
                </a:srgbClr>
              </a:outerShdw>
            </a:effectLst>
          </c:spPr>
          <c:marker>
            <c:symbol val="none"/>
          </c:marker>
          <c:dLbls>
            <c:dLbl>
              <c:idx val="0"/>
              <c:layout>
                <c:manualLayout>
                  <c:x val="-2.2476912608146202E-2"/>
                  <c:y val="-7.084077714129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70-4CF6-8EC4-6BE08E6FDACD}"/>
                </c:ext>
              </c:extLst>
            </c:dLbl>
            <c:dLbl>
              <c:idx val="1"/>
              <c:layout>
                <c:manualLayout>
                  <c:x val="-2.55633323612326E-2"/>
                  <c:y val="-7.87119746014433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470-4CF6-8EC4-6BE08E6FDACD}"/>
                </c:ext>
              </c:extLst>
            </c:dLbl>
            <c:dLbl>
              <c:idx val="2"/>
              <c:layout>
                <c:manualLayout>
                  <c:x val="-2.2476912608146202E-2"/>
                  <c:y val="-6.296957968115450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470-4CF6-8EC4-6BE08E6FDACD}"/>
                </c:ext>
              </c:extLst>
            </c:dLbl>
            <c:dLbl>
              <c:idx val="3"/>
              <c:layout>
                <c:manualLayout>
                  <c:x val="-2.2476912608146202E-2"/>
                  <c:y val="-7.87119746014432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470-4CF6-8EC4-6BE08E6FDACD}"/>
                </c:ext>
              </c:extLst>
            </c:dLbl>
            <c:dLbl>
              <c:idx val="4"/>
              <c:layout>
                <c:manualLayout>
                  <c:x val="-2.2476912608146202E-2"/>
                  <c:y val="-5.90339809510824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70-4CF6-8EC4-6BE08E6FDACD}"/>
                </c:ext>
              </c:extLst>
            </c:dLbl>
            <c:dLbl>
              <c:idx val="5"/>
              <c:layout>
                <c:manualLayout>
                  <c:x val="-2.2476912608146202E-2"/>
                  <c:y val="-4.32915860307937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470-4CF6-8EC4-6BE08E6FDACD}"/>
                </c:ext>
              </c:extLst>
            </c:dLbl>
            <c:dLbl>
              <c:idx val="6"/>
              <c:layout>
                <c:manualLayout>
                  <c:x val="-2.71065422377759E-2"/>
                  <c:y val="-8.658317206158749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70-4CF6-8EC4-6BE08E6FDACD}"/>
                </c:ext>
              </c:extLst>
            </c:dLbl>
            <c:dLbl>
              <c:idx val="7"/>
              <c:layout>
                <c:manualLayout>
                  <c:x val="-2.2476912608146202E-2"/>
                  <c:y val="-7.084077714129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470-4CF6-8EC4-6BE08E6FDACD}"/>
                </c:ext>
              </c:extLst>
            </c:dLbl>
            <c:dLbl>
              <c:idx val="8"/>
              <c:layout>
                <c:manualLayout>
                  <c:x val="-2.2476912608146299E-2"/>
                  <c:y val="-5.9033980951082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470-4CF6-8EC4-6BE08E6FDACD}"/>
                </c:ext>
              </c:extLst>
            </c:dLbl>
            <c:dLbl>
              <c:idx val="9"/>
              <c:layout>
                <c:manualLayout>
                  <c:x val="-2.4020122484689401E-2"/>
                  <c:y val="-0.102325566981876"/>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470-4CF6-8EC4-6BE08E6FDACD}"/>
                </c:ext>
              </c:extLst>
            </c:dLbl>
            <c:dLbl>
              <c:idx val="10"/>
              <c:layout>
                <c:manualLayout>
                  <c:x val="-2.2476912608146299E-2"/>
                  <c:y val="-8.26475733315153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470-4CF6-8EC4-6BE08E6FDACD}"/>
                </c:ext>
              </c:extLst>
            </c:dLbl>
            <c:dLbl>
              <c:idx val="11"/>
              <c:layout>
                <c:manualLayout>
                  <c:x val="-2.2476912608146202E-2"/>
                  <c:y val="-7.084077714129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470-4CF6-8EC4-6BE08E6FDACD}"/>
                </c:ext>
              </c:extLst>
            </c:dLbl>
            <c:dLbl>
              <c:idx val="12"/>
              <c:layout>
                <c:manualLayout>
                  <c:x val="-2.2476912608146299E-2"/>
                  <c:y val="-7.477637587137089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470-4CF6-8EC4-6BE08E6FDACD}"/>
                </c:ext>
              </c:extLst>
            </c:dLbl>
            <c:spPr>
              <a:noFill/>
              <a:ln>
                <a:noFill/>
              </a:ln>
              <a:effectLst/>
            </c:spPr>
            <c:txPr>
              <a:bodyPr rot="0" vert="horz"/>
              <a:lstStyle/>
              <a:p>
                <a:pPr>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Sheet1!$A$2:$A$14</c:f>
              <c:numCache>
                <c:formatCode>h:mm</c:formatCode>
                <c:ptCount val="13"/>
                <c:pt idx="0">
                  <c:v>4.1666666666666699E-2</c:v>
                </c:pt>
                <c:pt idx="1">
                  <c:v>5.2083333333333301E-2</c:v>
                </c:pt>
                <c:pt idx="2">
                  <c:v>6.25E-2</c:v>
                </c:pt>
                <c:pt idx="3">
                  <c:v>7.2916666666666699E-2</c:v>
                </c:pt>
                <c:pt idx="4">
                  <c:v>8.3333333333333301E-2</c:v>
                </c:pt>
                <c:pt idx="5">
                  <c:v>9.375E-2</c:v>
                </c:pt>
                <c:pt idx="6">
                  <c:v>0.104166666666667</c:v>
                </c:pt>
                <c:pt idx="7">
                  <c:v>0.114583333333333</c:v>
                </c:pt>
                <c:pt idx="8">
                  <c:v>0.125</c:v>
                </c:pt>
                <c:pt idx="9">
                  <c:v>0.13541666666666699</c:v>
                </c:pt>
                <c:pt idx="10">
                  <c:v>0.14583333333333301</c:v>
                </c:pt>
                <c:pt idx="11">
                  <c:v>0.15625</c:v>
                </c:pt>
                <c:pt idx="12">
                  <c:v>0.16666666666666699</c:v>
                </c:pt>
              </c:numCache>
            </c:numRef>
          </c:cat>
          <c:val>
            <c:numRef>
              <c:f>Sheet1!$B$2:$B$14</c:f>
              <c:numCache>
                <c:formatCode>General</c:formatCode>
                <c:ptCount val="13"/>
                <c:pt idx="0">
                  <c:v>55</c:v>
                </c:pt>
                <c:pt idx="1">
                  <c:v>65</c:v>
                </c:pt>
                <c:pt idx="2">
                  <c:v>67</c:v>
                </c:pt>
                <c:pt idx="3">
                  <c:v>69</c:v>
                </c:pt>
                <c:pt idx="4">
                  <c:v>83</c:v>
                </c:pt>
                <c:pt idx="5">
                  <c:v>87</c:v>
                </c:pt>
                <c:pt idx="6">
                  <c:v>71</c:v>
                </c:pt>
                <c:pt idx="7">
                  <c:v>31</c:v>
                </c:pt>
                <c:pt idx="8">
                  <c:v>89</c:v>
                </c:pt>
                <c:pt idx="9">
                  <c:v>41</c:v>
                </c:pt>
                <c:pt idx="10">
                  <c:v>50</c:v>
                </c:pt>
                <c:pt idx="11">
                  <c:v>34</c:v>
                </c:pt>
                <c:pt idx="12">
                  <c:v>45</c:v>
                </c:pt>
              </c:numCache>
            </c:numRef>
          </c:val>
          <c:smooth val="0"/>
          <c:extLst>
            <c:ext xmlns:c16="http://schemas.microsoft.com/office/drawing/2014/chart" uri="{C3380CC4-5D6E-409C-BE32-E72D297353CC}">
              <c16:uniqueId val="{0000000D-4470-4CF6-8EC4-6BE08E6FDACD}"/>
            </c:ext>
          </c:extLst>
        </c:ser>
        <c:dLbls>
          <c:dLblPos val="ctr"/>
          <c:showLegendKey val="0"/>
          <c:showVal val="1"/>
          <c:showCatName val="0"/>
          <c:showSerName val="0"/>
          <c:showPercent val="0"/>
          <c:showBubbleSize val="0"/>
        </c:dLbls>
        <c:smooth val="0"/>
        <c:axId val="78832480"/>
        <c:axId val="78837920"/>
      </c:lineChart>
      <c:catAx>
        <c:axId val="78832480"/>
        <c:scaling>
          <c:orientation val="minMax"/>
        </c:scaling>
        <c:delete val="0"/>
        <c:axPos val="b"/>
        <c:numFmt formatCode="h:mm" sourceLinked="1"/>
        <c:majorTickMark val="none"/>
        <c:minorTickMark val="none"/>
        <c:tickLblPos val="nextTo"/>
        <c:spPr>
          <a:noFill/>
          <a:ln w="9525" cap="flat" cmpd="sng" algn="ctr">
            <a:solidFill>
              <a:schemeClr val="lt1">
                <a:lumMod val="95000"/>
                <a:alpha val="10000"/>
              </a:schemeClr>
            </a:solidFill>
            <a:round/>
          </a:ln>
          <a:effectLst/>
        </c:spPr>
        <c:txPr>
          <a:bodyPr rot="-60000000" vert="horz"/>
          <a:lstStyle/>
          <a:p>
            <a:pPr>
              <a:defRPr/>
            </a:pPr>
            <a:endParaRPr lang="en-US"/>
          </a:p>
        </c:txPr>
        <c:crossAx val="78837920"/>
        <c:crosses val="autoZero"/>
        <c:auto val="1"/>
        <c:lblAlgn val="ctr"/>
        <c:lblOffset val="100"/>
        <c:noMultiLvlLbl val="0"/>
      </c:catAx>
      <c:valAx>
        <c:axId val="7883792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78832480"/>
        <c:crosses val="autoZero"/>
        <c:crossBetween val="between"/>
      </c:valAx>
      <c:spPr>
        <a:noFill/>
        <a:ln>
          <a:noFill/>
        </a:ln>
        <a:effectLst/>
      </c:spPr>
    </c:plotArea>
    <c:legend>
      <c:legendPos val="b"/>
      <c:overlay val="0"/>
      <c:spPr>
        <a:noFill/>
        <a:ln>
          <a:noFill/>
        </a:ln>
        <a:effectLst/>
      </c:spPr>
      <c:txPr>
        <a:bodyPr rot="0" vert="horz"/>
        <a:lstStyle/>
        <a:p>
          <a:pPr>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solidFill>
            <a:srgbClr val="FFFFFF"/>
          </a:solidFill>
          <a:latin typeface="Chalkboard SE Regular"/>
          <a:cs typeface="Chalkboard SE Regula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BB084D-5A66-43FD-BA6D-763BBFFCF9D1}" type="doc">
      <dgm:prSet loTypeId="urn:microsoft.com/office/officeart/2005/8/layout/hList2" loCatId="list" qsTypeId="urn:microsoft.com/office/officeart/2005/8/quickstyle/simple1" qsCatId="simple" csTypeId="urn:microsoft.com/office/officeart/2005/8/colors/colorful2" csCatId="colorful" phldr="1"/>
      <dgm:spPr/>
      <dgm:t>
        <a:bodyPr/>
        <a:lstStyle/>
        <a:p>
          <a:endParaRPr lang="en-IN"/>
        </a:p>
      </dgm:t>
    </dgm:pt>
    <dgm:pt modelId="{057AA4C9-6B8B-4F59-B0DA-743510080C22}">
      <dgm:prSet phldrT="[Text]"/>
      <dgm:spPr/>
      <dgm:t>
        <a:bodyPr anchor="b"/>
        <a:lstStyle/>
        <a:p>
          <a:r>
            <a:rPr lang="en-US" b="1" dirty="0">
              <a:solidFill>
                <a:schemeClr val="accent2"/>
              </a:solidFill>
            </a:rPr>
            <a:t>Groups</a:t>
          </a:r>
          <a:endParaRPr lang="en-IN" b="1" dirty="0">
            <a:solidFill>
              <a:schemeClr val="accent2"/>
            </a:solidFill>
          </a:endParaRPr>
        </a:p>
      </dgm:t>
    </dgm:pt>
    <dgm:pt modelId="{59B26E98-7AA2-4753-A26C-C6F78CD355B9}" type="parTrans" cxnId="{C114CBE3-2FAD-4DE8-96E1-0A4D3D14598F}">
      <dgm:prSet/>
      <dgm:spPr/>
      <dgm:t>
        <a:bodyPr/>
        <a:lstStyle/>
        <a:p>
          <a:endParaRPr lang="en-IN"/>
        </a:p>
      </dgm:t>
    </dgm:pt>
    <dgm:pt modelId="{E77BA7B9-00FC-4854-BC39-84C368010584}" type="sibTrans" cxnId="{C114CBE3-2FAD-4DE8-96E1-0A4D3D14598F}">
      <dgm:prSet/>
      <dgm:spPr/>
      <dgm:t>
        <a:bodyPr/>
        <a:lstStyle/>
        <a:p>
          <a:endParaRPr lang="en-IN"/>
        </a:p>
      </dgm:t>
    </dgm:pt>
    <dgm:pt modelId="{88768623-A83D-4B04-A164-851E1C56E3FC}">
      <dgm:prSet phldrT="[Text]" custT="1"/>
      <dgm:spPr/>
      <dgm:t>
        <a:bodyPr/>
        <a:lstStyle/>
        <a:p>
          <a:pPr>
            <a:lnSpc>
              <a:spcPct val="100000"/>
            </a:lnSpc>
          </a:pPr>
          <a:r>
            <a:rPr lang="en-US" sz="1200" dirty="0">
              <a:latin typeface="Raleway"/>
            </a:rPr>
            <a:t> EC2 instances are in groups so that they can be considered as an logical unit (For Scaling and Management)</a:t>
          </a:r>
          <a:endParaRPr lang="en-IN" sz="1200" dirty="0">
            <a:latin typeface="Raleway"/>
          </a:endParaRPr>
        </a:p>
      </dgm:t>
    </dgm:pt>
    <dgm:pt modelId="{F9C337D4-ECCC-47AF-A860-50468D92EF41}" type="parTrans" cxnId="{D4322039-52C7-48B6-8231-C67D037D5BC7}">
      <dgm:prSet/>
      <dgm:spPr/>
      <dgm:t>
        <a:bodyPr/>
        <a:lstStyle/>
        <a:p>
          <a:endParaRPr lang="en-IN"/>
        </a:p>
      </dgm:t>
    </dgm:pt>
    <dgm:pt modelId="{193CD9AE-55DC-49EE-A9A7-47FB85F2F4A4}" type="sibTrans" cxnId="{D4322039-52C7-48B6-8231-C67D037D5BC7}">
      <dgm:prSet/>
      <dgm:spPr/>
      <dgm:t>
        <a:bodyPr/>
        <a:lstStyle/>
        <a:p>
          <a:endParaRPr lang="en-IN"/>
        </a:p>
      </dgm:t>
    </dgm:pt>
    <dgm:pt modelId="{EA882B32-A2E2-45A3-A4F8-E99CDF461BBB}">
      <dgm:prSet phldrT="[Text]" custT="1"/>
      <dgm:spPr/>
      <dgm:t>
        <a:bodyPr/>
        <a:lstStyle/>
        <a:p>
          <a:pPr>
            <a:lnSpc>
              <a:spcPct val="100000"/>
            </a:lnSpc>
          </a:pPr>
          <a:r>
            <a:rPr lang="en-US" sz="1200" dirty="0">
              <a:latin typeface="Raleway"/>
            </a:rPr>
            <a:t> When you create a group, you can mention these attributes – Max, Min and desired number of instances</a:t>
          </a:r>
          <a:endParaRPr lang="en-IN" sz="1200" dirty="0">
            <a:latin typeface="Raleway"/>
          </a:endParaRPr>
        </a:p>
      </dgm:t>
    </dgm:pt>
    <dgm:pt modelId="{2F3301D7-21EC-4EF7-AA2B-74392FBD1DAC}" type="parTrans" cxnId="{E9D7FFA1-C8F4-4E26-BABC-4E0538953CD4}">
      <dgm:prSet/>
      <dgm:spPr/>
      <dgm:t>
        <a:bodyPr/>
        <a:lstStyle/>
        <a:p>
          <a:endParaRPr lang="en-IN"/>
        </a:p>
      </dgm:t>
    </dgm:pt>
    <dgm:pt modelId="{CF532D29-860E-4F5E-8097-77562BF55169}" type="sibTrans" cxnId="{E9D7FFA1-C8F4-4E26-BABC-4E0538953CD4}">
      <dgm:prSet/>
      <dgm:spPr/>
      <dgm:t>
        <a:bodyPr/>
        <a:lstStyle/>
        <a:p>
          <a:endParaRPr lang="en-IN"/>
        </a:p>
      </dgm:t>
    </dgm:pt>
    <dgm:pt modelId="{AF699C80-83DF-4653-BF09-7E59F3E435DD}">
      <dgm:prSet phldrT="[Text]" custT="1"/>
      <dgm:spPr>
        <a:solidFill>
          <a:schemeClr val="accent4"/>
        </a:solidFill>
      </dgm:spPr>
      <dgm:t>
        <a:bodyPr/>
        <a:lstStyle/>
        <a:p>
          <a:r>
            <a:rPr lang="en-US" sz="1200" dirty="0">
              <a:latin typeface="Raleway"/>
            </a:rPr>
            <a:t> These are used as configuration templates for the EC2 Instances.</a:t>
          </a:r>
          <a:endParaRPr lang="en-IN" sz="1200" dirty="0">
            <a:latin typeface="Raleway"/>
          </a:endParaRPr>
        </a:p>
      </dgm:t>
    </dgm:pt>
    <dgm:pt modelId="{5395A55D-16E9-444B-B4F6-CE464B865994}" type="parTrans" cxnId="{C7F75090-53EC-4E70-8919-CFFA13EE7C6A}">
      <dgm:prSet/>
      <dgm:spPr/>
      <dgm:t>
        <a:bodyPr/>
        <a:lstStyle/>
        <a:p>
          <a:endParaRPr lang="en-IN"/>
        </a:p>
      </dgm:t>
    </dgm:pt>
    <dgm:pt modelId="{566FD4FB-11BA-4D75-8A8D-5DDC7574BB34}" type="sibTrans" cxnId="{C7F75090-53EC-4E70-8919-CFFA13EE7C6A}">
      <dgm:prSet/>
      <dgm:spPr/>
      <dgm:t>
        <a:bodyPr/>
        <a:lstStyle/>
        <a:p>
          <a:endParaRPr lang="en-IN"/>
        </a:p>
      </dgm:t>
    </dgm:pt>
    <dgm:pt modelId="{06853F8E-DB69-431F-AF71-8F90470A79E9}">
      <dgm:prSet phldrT="[Text]" custT="1"/>
      <dgm:spPr>
        <a:solidFill>
          <a:schemeClr val="accent4"/>
        </a:solidFill>
      </dgm:spPr>
      <dgm:t>
        <a:bodyPr/>
        <a:lstStyle/>
        <a:p>
          <a:r>
            <a:rPr lang="en-US" sz="1200" dirty="0">
              <a:latin typeface="Raleway"/>
            </a:rPr>
            <a:t> Launch template or Launch configuration is also used.</a:t>
          </a:r>
          <a:endParaRPr lang="en-IN" sz="1200" dirty="0">
            <a:latin typeface="Raleway"/>
          </a:endParaRPr>
        </a:p>
      </dgm:t>
    </dgm:pt>
    <dgm:pt modelId="{EB61D5E2-F1F9-450B-B223-69BEB19CEED4}" type="parTrans" cxnId="{4123D9D2-FE84-4722-9FF2-12E8E08750F9}">
      <dgm:prSet/>
      <dgm:spPr/>
      <dgm:t>
        <a:bodyPr/>
        <a:lstStyle/>
        <a:p>
          <a:endParaRPr lang="en-IN"/>
        </a:p>
      </dgm:t>
    </dgm:pt>
    <dgm:pt modelId="{4F963E69-A3CD-420F-96B7-40442B02CDCF}" type="sibTrans" cxnId="{4123D9D2-FE84-4722-9FF2-12E8E08750F9}">
      <dgm:prSet/>
      <dgm:spPr/>
      <dgm:t>
        <a:bodyPr/>
        <a:lstStyle/>
        <a:p>
          <a:endParaRPr lang="en-IN"/>
        </a:p>
      </dgm:t>
    </dgm:pt>
    <dgm:pt modelId="{082CC17A-24D7-44AE-B846-9C4A8E967F1F}">
      <dgm:prSet phldrT="[Text]"/>
      <dgm:spPr/>
      <dgm:t>
        <a:bodyPr/>
        <a:lstStyle/>
        <a:p>
          <a:r>
            <a:rPr lang="en-US" b="1" dirty="0">
              <a:solidFill>
                <a:srgbClr val="6B9F25"/>
              </a:solidFill>
            </a:rPr>
            <a:t>Scaling options</a:t>
          </a:r>
          <a:endParaRPr lang="en-IN" b="1" dirty="0">
            <a:solidFill>
              <a:srgbClr val="6B9F25"/>
            </a:solidFill>
          </a:endParaRPr>
        </a:p>
      </dgm:t>
    </dgm:pt>
    <dgm:pt modelId="{1353295B-40E7-457E-B188-3FEDF9291598}" type="parTrans" cxnId="{659EB15B-CA98-45B1-AC7E-5EB78152E812}">
      <dgm:prSet/>
      <dgm:spPr/>
      <dgm:t>
        <a:bodyPr/>
        <a:lstStyle/>
        <a:p>
          <a:endParaRPr lang="en-IN"/>
        </a:p>
      </dgm:t>
    </dgm:pt>
    <dgm:pt modelId="{9F5CC0A8-B48E-4CF3-AD82-C26E9F40091A}" type="sibTrans" cxnId="{659EB15B-CA98-45B1-AC7E-5EB78152E812}">
      <dgm:prSet/>
      <dgm:spPr/>
      <dgm:t>
        <a:bodyPr/>
        <a:lstStyle/>
        <a:p>
          <a:endParaRPr lang="en-IN"/>
        </a:p>
      </dgm:t>
    </dgm:pt>
    <dgm:pt modelId="{946F42F2-1F37-40D4-8CD7-F9C42F416D93}">
      <dgm:prSet phldrT="[Text]" custT="1"/>
      <dgm:spPr/>
      <dgm:t>
        <a:bodyPr/>
        <a:lstStyle/>
        <a:p>
          <a:r>
            <a:rPr lang="en-US" sz="1200" dirty="0">
              <a:latin typeface="Raleway"/>
            </a:rPr>
            <a:t> Autoscaling  provides several ways to scale the group</a:t>
          </a:r>
          <a:endParaRPr lang="en-IN" sz="1200" dirty="0">
            <a:latin typeface="Raleway"/>
          </a:endParaRPr>
        </a:p>
      </dgm:t>
    </dgm:pt>
    <dgm:pt modelId="{356630C4-0A81-4DE2-AFC1-B209CD4DEE2D}" type="parTrans" cxnId="{F1BE5B29-7AA5-46F8-97F0-E9600188685A}">
      <dgm:prSet/>
      <dgm:spPr/>
      <dgm:t>
        <a:bodyPr/>
        <a:lstStyle/>
        <a:p>
          <a:endParaRPr lang="en-IN"/>
        </a:p>
      </dgm:t>
    </dgm:pt>
    <dgm:pt modelId="{AD44C62D-CC5B-48FC-8526-97148D94CE3C}" type="sibTrans" cxnId="{F1BE5B29-7AA5-46F8-97F0-E9600188685A}">
      <dgm:prSet/>
      <dgm:spPr/>
      <dgm:t>
        <a:bodyPr/>
        <a:lstStyle/>
        <a:p>
          <a:endParaRPr lang="en-IN"/>
        </a:p>
      </dgm:t>
    </dgm:pt>
    <dgm:pt modelId="{6CD3274E-2232-403D-BC71-BF27034132CD}">
      <dgm:prSet phldrT="[Text]" custT="1"/>
      <dgm:spPr/>
      <dgm:t>
        <a:bodyPr/>
        <a:lstStyle/>
        <a:p>
          <a:r>
            <a:rPr lang="en-US" sz="1200" dirty="0">
              <a:latin typeface="Raleway"/>
            </a:rPr>
            <a:t> Manual Scaling</a:t>
          </a:r>
          <a:endParaRPr lang="en-IN" sz="1200" dirty="0">
            <a:latin typeface="Raleway"/>
          </a:endParaRPr>
        </a:p>
      </dgm:t>
    </dgm:pt>
    <dgm:pt modelId="{149843E9-4EEF-4334-9A21-25AEFDC033C6}" type="parTrans" cxnId="{2E17CAE1-8E85-4E76-AD2B-329A35D7EF93}">
      <dgm:prSet/>
      <dgm:spPr/>
      <dgm:t>
        <a:bodyPr/>
        <a:lstStyle/>
        <a:p>
          <a:endParaRPr lang="en-IN"/>
        </a:p>
      </dgm:t>
    </dgm:pt>
    <dgm:pt modelId="{0645BC16-858F-4A42-9E59-E6E38FE36AAE}" type="sibTrans" cxnId="{2E17CAE1-8E85-4E76-AD2B-329A35D7EF93}">
      <dgm:prSet/>
      <dgm:spPr/>
      <dgm:t>
        <a:bodyPr/>
        <a:lstStyle/>
        <a:p>
          <a:endParaRPr lang="en-IN"/>
        </a:p>
      </dgm:t>
    </dgm:pt>
    <dgm:pt modelId="{CB9F6ED2-54E2-4F3A-9DE0-6C8938A912ED}">
      <dgm:prSet phldrT="[Text]" custT="1"/>
      <dgm:spPr/>
      <dgm:t>
        <a:bodyPr/>
        <a:lstStyle/>
        <a:p>
          <a:r>
            <a:rPr lang="en-US" sz="1200" dirty="0">
              <a:latin typeface="Raleway"/>
            </a:rPr>
            <a:t> Dynamic Scaling</a:t>
          </a:r>
          <a:endParaRPr lang="en-IN" sz="1200" dirty="0">
            <a:latin typeface="Raleway"/>
          </a:endParaRPr>
        </a:p>
      </dgm:t>
    </dgm:pt>
    <dgm:pt modelId="{BC7A8607-283F-4147-87AA-B00391FB93D3}" type="parTrans" cxnId="{AD3B1A13-C817-496E-906A-CE2A0BF70B98}">
      <dgm:prSet/>
      <dgm:spPr/>
      <dgm:t>
        <a:bodyPr/>
        <a:lstStyle/>
        <a:p>
          <a:endParaRPr lang="en-IN"/>
        </a:p>
      </dgm:t>
    </dgm:pt>
    <dgm:pt modelId="{D9D7267B-06EB-47DF-80A5-E0CBA851BFBB}" type="sibTrans" cxnId="{AD3B1A13-C817-496E-906A-CE2A0BF70B98}">
      <dgm:prSet/>
      <dgm:spPr/>
      <dgm:t>
        <a:bodyPr/>
        <a:lstStyle/>
        <a:p>
          <a:endParaRPr lang="en-IN"/>
        </a:p>
      </dgm:t>
    </dgm:pt>
    <dgm:pt modelId="{5AD61DD3-C7BF-4E2E-A3D3-BF2D1560EF4B}">
      <dgm:prSet phldrT="[Text]" custT="1"/>
      <dgm:spPr/>
      <dgm:t>
        <a:bodyPr/>
        <a:lstStyle/>
        <a:p>
          <a:r>
            <a:rPr lang="en-US" sz="1200" dirty="0">
              <a:latin typeface="Raleway"/>
            </a:rPr>
            <a:t> Scale based on demand or schedule </a:t>
          </a:r>
          <a:endParaRPr lang="en-IN" sz="1200" dirty="0">
            <a:latin typeface="Raleway"/>
          </a:endParaRPr>
        </a:p>
      </dgm:t>
    </dgm:pt>
    <dgm:pt modelId="{415F9842-6FF2-4277-BB2D-D75F7A547876}" type="parTrans" cxnId="{671B6921-852D-4AD4-A872-2E535E158BC5}">
      <dgm:prSet/>
      <dgm:spPr/>
      <dgm:t>
        <a:bodyPr/>
        <a:lstStyle/>
        <a:p>
          <a:endParaRPr lang="en-IN"/>
        </a:p>
      </dgm:t>
    </dgm:pt>
    <dgm:pt modelId="{B6B3EFE5-0026-4AF3-9204-40FA109AB2D1}" type="sibTrans" cxnId="{671B6921-852D-4AD4-A872-2E535E158BC5}">
      <dgm:prSet/>
      <dgm:spPr/>
      <dgm:t>
        <a:bodyPr/>
        <a:lstStyle/>
        <a:p>
          <a:endParaRPr lang="en-IN"/>
        </a:p>
      </dgm:t>
    </dgm:pt>
    <dgm:pt modelId="{62B33EB2-7130-4290-8B3C-64CE4DCB0E37}">
      <dgm:prSet phldrT="[Text]" custT="1"/>
      <dgm:spPr/>
      <dgm:t>
        <a:bodyPr/>
        <a:lstStyle/>
        <a:p>
          <a:pPr>
            <a:lnSpc>
              <a:spcPct val="100000"/>
            </a:lnSpc>
          </a:pPr>
          <a:endParaRPr lang="en-IN" sz="1200" dirty="0">
            <a:latin typeface="Raleway"/>
          </a:endParaRPr>
        </a:p>
      </dgm:t>
    </dgm:pt>
    <dgm:pt modelId="{E7D09316-A5BB-4BB2-A292-265B0A5B531F}" type="parTrans" cxnId="{CEFB5EAC-0296-4D59-AC13-6D406B56AE53}">
      <dgm:prSet/>
      <dgm:spPr/>
      <dgm:t>
        <a:bodyPr/>
        <a:lstStyle/>
        <a:p>
          <a:endParaRPr lang="en-US"/>
        </a:p>
      </dgm:t>
    </dgm:pt>
    <dgm:pt modelId="{4448E000-97EF-4457-BE87-E6E7FA709521}" type="sibTrans" cxnId="{CEFB5EAC-0296-4D59-AC13-6D406B56AE53}">
      <dgm:prSet/>
      <dgm:spPr/>
      <dgm:t>
        <a:bodyPr/>
        <a:lstStyle/>
        <a:p>
          <a:endParaRPr lang="en-US"/>
        </a:p>
      </dgm:t>
    </dgm:pt>
    <dgm:pt modelId="{B4AC1ABB-2E4D-4F8E-AE08-F09F9B3551A1}">
      <dgm:prSet phldrT="[Text]" custT="1"/>
      <dgm:spPr>
        <a:solidFill>
          <a:schemeClr val="accent4"/>
        </a:solidFill>
      </dgm:spPr>
      <dgm:t>
        <a:bodyPr/>
        <a:lstStyle/>
        <a:p>
          <a:endParaRPr lang="en-IN" sz="1200" dirty="0">
            <a:latin typeface="Raleway"/>
          </a:endParaRPr>
        </a:p>
      </dgm:t>
    </dgm:pt>
    <dgm:pt modelId="{82041805-3899-4B33-9AA1-B6C05A67FD3D}" type="parTrans" cxnId="{3966615B-5500-45A0-B488-BE16CA856900}">
      <dgm:prSet/>
      <dgm:spPr/>
      <dgm:t>
        <a:bodyPr/>
        <a:lstStyle/>
        <a:p>
          <a:endParaRPr lang="en-US"/>
        </a:p>
      </dgm:t>
    </dgm:pt>
    <dgm:pt modelId="{C7AF5D9C-FE18-4789-A556-CB6ACBD0975A}" type="sibTrans" cxnId="{3966615B-5500-45A0-B488-BE16CA856900}">
      <dgm:prSet/>
      <dgm:spPr/>
      <dgm:t>
        <a:bodyPr/>
        <a:lstStyle/>
        <a:p>
          <a:endParaRPr lang="en-US"/>
        </a:p>
      </dgm:t>
    </dgm:pt>
    <dgm:pt modelId="{6945C704-D070-48CD-9CD2-35B24F00F3B9}">
      <dgm:prSet phldrT="[Text]" custT="1"/>
      <dgm:spPr/>
      <dgm:t>
        <a:bodyPr/>
        <a:lstStyle/>
        <a:p>
          <a:endParaRPr lang="en-IN" sz="1200" dirty="0">
            <a:latin typeface="Raleway"/>
          </a:endParaRPr>
        </a:p>
      </dgm:t>
    </dgm:pt>
    <dgm:pt modelId="{EAAF342B-5239-4969-B881-08BC8DA91105}" type="parTrans" cxnId="{4DE18869-D0C8-45EA-A33E-04C23B213BC5}">
      <dgm:prSet/>
      <dgm:spPr/>
      <dgm:t>
        <a:bodyPr/>
        <a:lstStyle/>
        <a:p>
          <a:endParaRPr lang="en-US"/>
        </a:p>
      </dgm:t>
    </dgm:pt>
    <dgm:pt modelId="{DC4A5778-835A-4DE9-8931-7E6C646067CD}" type="sibTrans" cxnId="{4DE18869-D0C8-45EA-A33E-04C23B213BC5}">
      <dgm:prSet/>
      <dgm:spPr/>
      <dgm:t>
        <a:bodyPr/>
        <a:lstStyle/>
        <a:p>
          <a:endParaRPr lang="en-US"/>
        </a:p>
      </dgm:t>
    </dgm:pt>
    <dgm:pt modelId="{11973B23-D24D-43BA-AB3E-38229B227CB0}">
      <dgm:prSet phldrT="[Text]" custT="1"/>
      <dgm:spPr/>
      <dgm:t>
        <a:bodyPr/>
        <a:lstStyle/>
        <a:p>
          <a:endParaRPr lang="en-IN" sz="1200" dirty="0">
            <a:latin typeface="Raleway"/>
          </a:endParaRPr>
        </a:p>
      </dgm:t>
    </dgm:pt>
    <dgm:pt modelId="{6CBBDFE1-061E-4161-A85A-7DA401575501}" type="parTrans" cxnId="{D0C5D1EB-64BD-4BD8-A5DF-A0E142C0F024}">
      <dgm:prSet/>
      <dgm:spPr/>
      <dgm:t>
        <a:bodyPr/>
        <a:lstStyle/>
        <a:p>
          <a:endParaRPr lang="en-US"/>
        </a:p>
      </dgm:t>
    </dgm:pt>
    <dgm:pt modelId="{F273E0A8-8BA8-4B65-A840-C2A0F7C0D96D}" type="sibTrans" cxnId="{D0C5D1EB-64BD-4BD8-A5DF-A0E142C0F024}">
      <dgm:prSet/>
      <dgm:spPr/>
      <dgm:t>
        <a:bodyPr/>
        <a:lstStyle/>
        <a:p>
          <a:endParaRPr lang="en-US"/>
        </a:p>
      </dgm:t>
    </dgm:pt>
    <dgm:pt modelId="{323E71F4-EAA7-42ED-BE29-4771283BF851}">
      <dgm:prSet phldrT="[Text]" custT="1"/>
      <dgm:spPr/>
      <dgm:t>
        <a:bodyPr/>
        <a:lstStyle/>
        <a:p>
          <a:endParaRPr lang="en-IN" sz="1200" dirty="0">
            <a:latin typeface="Raleway"/>
          </a:endParaRPr>
        </a:p>
      </dgm:t>
    </dgm:pt>
    <dgm:pt modelId="{66B352B7-B8BD-47F3-9DD3-45E1443A3A1A}" type="parTrans" cxnId="{A2357CEB-BB33-41F0-89F7-1E9040AF097D}">
      <dgm:prSet/>
      <dgm:spPr/>
      <dgm:t>
        <a:bodyPr/>
        <a:lstStyle/>
        <a:p>
          <a:endParaRPr lang="en-US"/>
        </a:p>
      </dgm:t>
    </dgm:pt>
    <dgm:pt modelId="{B475B07F-2D0A-4F82-99C3-03749943B90E}" type="sibTrans" cxnId="{A2357CEB-BB33-41F0-89F7-1E9040AF097D}">
      <dgm:prSet/>
      <dgm:spPr/>
      <dgm:t>
        <a:bodyPr/>
        <a:lstStyle/>
        <a:p>
          <a:endParaRPr lang="en-US"/>
        </a:p>
      </dgm:t>
    </dgm:pt>
    <dgm:pt modelId="{C59D487A-F2D2-45EC-AEC2-21B293B6651E}">
      <dgm:prSet phldrT="[Text]"/>
      <dgm:spPr/>
      <dgm:t>
        <a:bodyPr/>
        <a:lstStyle/>
        <a:p>
          <a:r>
            <a:rPr lang="en-US" b="1" dirty="0">
              <a:solidFill>
                <a:schemeClr val="accent4"/>
              </a:solidFill>
            </a:rPr>
            <a:t>Configuration Templates</a:t>
          </a:r>
          <a:endParaRPr lang="en-IN" b="1" dirty="0">
            <a:solidFill>
              <a:schemeClr val="accent4"/>
            </a:solidFill>
          </a:endParaRPr>
        </a:p>
      </dgm:t>
    </dgm:pt>
    <dgm:pt modelId="{D65386F7-63BD-4300-8AFF-E52AD1E744FD}" type="sibTrans" cxnId="{3C9B60EE-8754-41EA-B383-F91482504585}">
      <dgm:prSet/>
      <dgm:spPr/>
      <dgm:t>
        <a:bodyPr/>
        <a:lstStyle/>
        <a:p>
          <a:endParaRPr lang="en-IN"/>
        </a:p>
      </dgm:t>
    </dgm:pt>
    <dgm:pt modelId="{B1DD6AE9-34BE-4449-8CA9-C357C539C878}" type="parTrans" cxnId="{3C9B60EE-8754-41EA-B383-F91482504585}">
      <dgm:prSet/>
      <dgm:spPr/>
      <dgm:t>
        <a:bodyPr/>
        <a:lstStyle/>
        <a:p>
          <a:endParaRPr lang="en-IN"/>
        </a:p>
      </dgm:t>
    </dgm:pt>
    <dgm:pt modelId="{251E3DA1-19E3-4A81-A9CD-54FE9EA8F0D9}" type="pres">
      <dgm:prSet presAssocID="{5BBB084D-5A66-43FD-BA6D-763BBFFCF9D1}" presName="linearFlow" presStyleCnt="0">
        <dgm:presLayoutVars>
          <dgm:dir/>
          <dgm:animLvl val="lvl"/>
          <dgm:resizeHandles/>
        </dgm:presLayoutVars>
      </dgm:prSet>
      <dgm:spPr/>
    </dgm:pt>
    <dgm:pt modelId="{8AAB1920-F299-4A4D-B239-925E74330A63}" type="pres">
      <dgm:prSet presAssocID="{057AA4C9-6B8B-4F59-B0DA-743510080C22}" presName="compositeNode" presStyleCnt="0">
        <dgm:presLayoutVars>
          <dgm:bulletEnabled val="1"/>
        </dgm:presLayoutVars>
      </dgm:prSet>
      <dgm:spPr/>
    </dgm:pt>
    <dgm:pt modelId="{6CEF0BC6-CAEC-41B3-A3D2-01A7A7BB275B}" type="pres">
      <dgm:prSet presAssocID="{057AA4C9-6B8B-4F59-B0DA-743510080C22}" presName="image" presStyleLbl="fgImgPlace1" presStyleIdx="0" presStyleCnt="3" custScaleX="35529" custScaleY="35529" custLinFactNeighborX="-6591" custLinFactNeighborY="-25978"/>
      <dgm:spPr/>
    </dgm:pt>
    <dgm:pt modelId="{C93C60D8-D09A-444B-9C28-2F2514190E01}" type="pres">
      <dgm:prSet presAssocID="{057AA4C9-6B8B-4F59-B0DA-743510080C22}" presName="childNode" presStyleLbl="node1" presStyleIdx="0" presStyleCnt="3" custScaleY="110963">
        <dgm:presLayoutVars>
          <dgm:bulletEnabled val="1"/>
        </dgm:presLayoutVars>
      </dgm:prSet>
      <dgm:spPr/>
    </dgm:pt>
    <dgm:pt modelId="{A14FB0B2-FFA8-4EBA-B10D-F0DFD26F57A0}" type="pres">
      <dgm:prSet presAssocID="{057AA4C9-6B8B-4F59-B0DA-743510080C22}" presName="parentNode" presStyleLbl="revTx" presStyleIdx="0" presStyleCnt="3" custScaleY="99241" custLinFactX="-100000" custLinFactNeighborX="-109498" custLinFactNeighborY="8563">
        <dgm:presLayoutVars>
          <dgm:chMax val="0"/>
          <dgm:bulletEnabled val="1"/>
        </dgm:presLayoutVars>
      </dgm:prSet>
      <dgm:spPr/>
    </dgm:pt>
    <dgm:pt modelId="{53706C59-2A20-4AE7-AEBC-4CE666F86211}" type="pres">
      <dgm:prSet presAssocID="{E77BA7B9-00FC-4854-BC39-84C368010584}" presName="sibTrans" presStyleCnt="0"/>
      <dgm:spPr/>
    </dgm:pt>
    <dgm:pt modelId="{3C56743B-8A10-48B4-8F3C-DAF79ACF139C}" type="pres">
      <dgm:prSet presAssocID="{C59D487A-F2D2-45EC-AEC2-21B293B6651E}" presName="compositeNode" presStyleCnt="0">
        <dgm:presLayoutVars>
          <dgm:bulletEnabled val="1"/>
        </dgm:presLayoutVars>
      </dgm:prSet>
      <dgm:spPr/>
    </dgm:pt>
    <dgm:pt modelId="{FEE21A27-29C0-4D79-800B-38ECD54F959D}" type="pres">
      <dgm:prSet presAssocID="{C59D487A-F2D2-45EC-AEC2-21B293B6651E}" presName="image" presStyleLbl="fgImgPlace1" presStyleIdx="1" presStyleCnt="3" custScaleX="35529" custScaleY="35529" custLinFactNeighborX="-6591" custLinFactNeighborY="-25978"/>
      <dgm:spPr/>
    </dgm:pt>
    <dgm:pt modelId="{F67E82EA-1FB8-4086-A18E-B9469A27B4F2}" type="pres">
      <dgm:prSet presAssocID="{C59D487A-F2D2-45EC-AEC2-21B293B6651E}" presName="childNode" presStyleLbl="node1" presStyleIdx="1" presStyleCnt="3" custScaleY="74871" custLinFactNeighborY="-15826">
        <dgm:presLayoutVars>
          <dgm:bulletEnabled val="1"/>
        </dgm:presLayoutVars>
      </dgm:prSet>
      <dgm:spPr/>
    </dgm:pt>
    <dgm:pt modelId="{F4E919E4-75AD-4506-9148-9210F68C4799}" type="pres">
      <dgm:prSet presAssocID="{C59D487A-F2D2-45EC-AEC2-21B293B6651E}" presName="parentNode" presStyleLbl="revTx" presStyleIdx="1" presStyleCnt="3" custAng="5400000" custScaleY="93562" custLinFactX="104657" custLinFactNeighborX="200000" custLinFactNeighborY="33538">
        <dgm:presLayoutVars>
          <dgm:chMax val="0"/>
          <dgm:bulletEnabled val="1"/>
        </dgm:presLayoutVars>
      </dgm:prSet>
      <dgm:spPr/>
    </dgm:pt>
    <dgm:pt modelId="{0E573ADE-62BD-43F1-BDC4-AD1A46B75BFD}" type="pres">
      <dgm:prSet presAssocID="{D65386F7-63BD-4300-8AFF-E52AD1E744FD}" presName="sibTrans" presStyleCnt="0"/>
      <dgm:spPr/>
    </dgm:pt>
    <dgm:pt modelId="{BB3C4262-BCAC-4B82-8D46-7CCECC58C4EC}" type="pres">
      <dgm:prSet presAssocID="{082CC17A-24D7-44AE-B846-9C4A8E967F1F}" presName="compositeNode" presStyleCnt="0">
        <dgm:presLayoutVars>
          <dgm:bulletEnabled val="1"/>
        </dgm:presLayoutVars>
      </dgm:prSet>
      <dgm:spPr/>
    </dgm:pt>
    <dgm:pt modelId="{42A498D8-AAFC-42DB-B291-ACF51D598B72}" type="pres">
      <dgm:prSet presAssocID="{082CC17A-24D7-44AE-B846-9C4A8E967F1F}" presName="image" presStyleLbl="fgImgPlace1" presStyleIdx="2" presStyleCnt="3" custScaleX="35529" custScaleY="35529" custLinFactNeighborX="-6591" custLinFactNeighborY="-25978"/>
      <dgm:spPr/>
    </dgm:pt>
    <dgm:pt modelId="{298D5CAE-982A-46D3-A9B6-A02F6ECC4C84}" type="pres">
      <dgm:prSet presAssocID="{082CC17A-24D7-44AE-B846-9C4A8E967F1F}" presName="childNode" presStyleLbl="node1" presStyleIdx="2" presStyleCnt="3" custScaleY="110963">
        <dgm:presLayoutVars>
          <dgm:bulletEnabled val="1"/>
        </dgm:presLayoutVars>
      </dgm:prSet>
      <dgm:spPr/>
    </dgm:pt>
    <dgm:pt modelId="{E3E19BD8-DE7D-430B-96D0-8DEE91DF9DE9}" type="pres">
      <dgm:prSet presAssocID="{082CC17A-24D7-44AE-B846-9C4A8E967F1F}" presName="parentNode" presStyleLbl="revTx" presStyleIdx="2" presStyleCnt="3" custScaleY="87110">
        <dgm:presLayoutVars>
          <dgm:chMax val="0"/>
          <dgm:bulletEnabled val="1"/>
        </dgm:presLayoutVars>
      </dgm:prSet>
      <dgm:spPr/>
    </dgm:pt>
  </dgm:ptLst>
  <dgm:cxnLst>
    <dgm:cxn modelId="{3617CE08-94FF-4CD0-8287-F0B09ACC0A43}" type="presOf" srcId="{5AD61DD3-C7BF-4E2E-A3D3-BF2D1560EF4B}" destId="{298D5CAE-982A-46D3-A9B6-A02F6ECC4C84}" srcOrd="0" destOrd="6" presId="urn:microsoft.com/office/officeart/2005/8/layout/hList2"/>
    <dgm:cxn modelId="{48EF050F-8FBD-4502-9635-F3D3A9315216}" type="presOf" srcId="{C59D487A-F2D2-45EC-AEC2-21B293B6651E}" destId="{F4E919E4-75AD-4506-9148-9210F68C4799}" srcOrd="0" destOrd="0" presId="urn:microsoft.com/office/officeart/2005/8/layout/hList2"/>
    <dgm:cxn modelId="{AD3B1A13-C817-496E-906A-CE2A0BF70B98}" srcId="{082CC17A-24D7-44AE-B846-9C4A8E967F1F}" destId="{CB9F6ED2-54E2-4F3A-9DE0-6C8938A912ED}" srcOrd="4" destOrd="0" parTransId="{BC7A8607-283F-4147-87AA-B00391FB93D3}" sibTransId="{D9D7267B-06EB-47DF-80A5-E0CBA851BFBB}"/>
    <dgm:cxn modelId="{0684351C-E79C-45BE-A701-7B89342BDF65}" type="presOf" srcId="{323E71F4-EAA7-42ED-BE29-4771283BF851}" destId="{298D5CAE-982A-46D3-A9B6-A02F6ECC4C84}" srcOrd="0" destOrd="5" presId="urn:microsoft.com/office/officeart/2005/8/layout/hList2"/>
    <dgm:cxn modelId="{671B6921-852D-4AD4-A872-2E535E158BC5}" srcId="{082CC17A-24D7-44AE-B846-9C4A8E967F1F}" destId="{5AD61DD3-C7BF-4E2E-A3D3-BF2D1560EF4B}" srcOrd="6" destOrd="0" parTransId="{415F9842-6FF2-4277-BB2D-D75F7A547876}" sibTransId="{B6B3EFE5-0026-4AF3-9204-40FA109AB2D1}"/>
    <dgm:cxn modelId="{C4683222-8F34-4879-A666-F9AE2B52FE87}" type="presOf" srcId="{06853F8E-DB69-431F-AF71-8F90470A79E9}" destId="{F67E82EA-1FB8-4086-A18E-B9469A27B4F2}" srcOrd="0" destOrd="2" presId="urn:microsoft.com/office/officeart/2005/8/layout/hList2"/>
    <dgm:cxn modelId="{F1BE5B29-7AA5-46F8-97F0-E9600188685A}" srcId="{082CC17A-24D7-44AE-B846-9C4A8E967F1F}" destId="{946F42F2-1F37-40D4-8CD7-F9C42F416D93}" srcOrd="0" destOrd="0" parTransId="{356630C4-0A81-4DE2-AFC1-B209CD4DEE2D}" sibTransId="{AD44C62D-CC5B-48FC-8526-97148D94CE3C}"/>
    <dgm:cxn modelId="{4BC2622A-0F50-4E25-B9E8-E6D1CAB58618}" type="presOf" srcId="{6945C704-D070-48CD-9CD2-35B24F00F3B9}" destId="{298D5CAE-982A-46D3-A9B6-A02F6ECC4C84}" srcOrd="0" destOrd="1" presId="urn:microsoft.com/office/officeart/2005/8/layout/hList2"/>
    <dgm:cxn modelId="{70799B33-7EBF-44FE-BCDD-380049F37242}" type="presOf" srcId="{5BBB084D-5A66-43FD-BA6D-763BBFFCF9D1}" destId="{251E3DA1-19E3-4A81-A9CD-54FE9EA8F0D9}" srcOrd="0" destOrd="0" presId="urn:microsoft.com/office/officeart/2005/8/layout/hList2"/>
    <dgm:cxn modelId="{D4322039-52C7-48B6-8231-C67D037D5BC7}" srcId="{057AA4C9-6B8B-4F59-B0DA-743510080C22}" destId="{88768623-A83D-4B04-A164-851E1C56E3FC}" srcOrd="0" destOrd="0" parTransId="{F9C337D4-ECCC-47AF-A860-50468D92EF41}" sibTransId="{193CD9AE-55DC-49EE-A9A7-47FB85F2F4A4}"/>
    <dgm:cxn modelId="{3966615B-5500-45A0-B488-BE16CA856900}" srcId="{C59D487A-F2D2-45EC-AEC2-21B293B6651E}" destId="{B4AC1ABB-2E4D-4F8E-AE08-F09F9B3551A1}" srcOrd="1" destOrd="0" parTransId="{82041805-3899-4B33-9AA1-B6C05A67FD3D}" sibTransId="{C7AF5D9C-FE18-4789-A556-CB6ACBD0975A}"/>
    <dgm:cxn modelId="{659EB15B-CA98-45B1-AC7E-5EB78152E812}" srcId="{5BBB084D-5A66-43FD-BA6D-763BBFFCF9D1}" destId="{082CC17A-24D7-44AE-B846-9C4A8E967F1F}" srcOrd="2" destOrd="0" parTransId="{1353295B-40E7-457E-B188-3FEDF9291598}" sibTransId="{9F5CC0A8-B48E-4CF3-AD82-C26E9F40091A}"/>
    <dgm:cxn modelId="{21153743-CE5D-4E68-965D-E2600C8A2ED8}" type="presOf" srcId="{946F42F2-1F37-40D4-8CD7-F9C42F416D93}" destId="{298D5CAE-982A-46D3-A9B6-A02F6ECC4C84}" srcOrd="0" destOrd="0" presId="urn:microsoft.com/office/officeart/2005/8/layout/hList2"/>
    <dgm:cxn modelId="{E8300964-4AFD-4605-8134-2F80694195FA}" type="presOf" srcId="{EA882B32-A2E2-45A3-A4F8-E99CDF461BBB}" destId="{C93C60D8-D09A-444B-9C28-2F2514190E01}" srcOrd="0" destOrd="2" presId="urn:microsoft.com/office/officeart/2005/8/layout/hList2"/>
    <dgm:cxn modelId="{39753848-AF20-41E4-A786-3EA2FCC7EA38}" type="presOf" srcId="{082CC17A-24D7-44AE-B846-9C4A8E967F1F}" destId="{E3E19BD8-DE7D-430B-96D0-8DEE91DF9DE9}" srcOrd="0" destOrd="0" presId="urn:microsoft.com/office/officeart/2005/8/layout/hList2"/>
    <dgm:cxn modelId="{4DE18869-D0C8-45EA-A33E-04C23B213BC5}" srcId="{082CC17A-24D7-44AE-B846-9C4A8E967F1F}" destId="{6945C704-D070-48CD-9CD2-35B24F00F3B9}" srcOrd="1" destOrd="0" parTransId="{EAAF342B-5239-4969-B881-08BC8DA91105}" sibTransId="{DC4A5778-835A-4DE9-8931-7E6C646067CD}"/>
    <dgm:cxn modelId="{7DD9B86B-616D-48D3-ADE2-91FD9323B11D}" type="presOf" srcId="{CB9F6ED2-54E2-4F3A-9DE0-6C8938A912ED}" destId="{298D5CAE-982A-46D3-A9B6-A02F6ECC4C84}" srcOrd="0" destOrd="4" presId="urn:microsoft.com/office/officeart/2005/8/layout/hList2"/>
    <dgm:cxn modelId="{68AF7B50-E30D-41E3-8A22-08E383243D3A}" type="presOf" srcId="{6CD3274E-2232-403D-BC71-BF27034132CD}" destId="{298D5CAE-982A-46D3-A9B6-A02F6ECC4C84}" srcOrd="0" destOrd="2" presId="urn:microsoft.com/office/officeart/2005/8/layout/hList2"/>
    <dgm:cxn modelId="{015A4E78-172C-4AA6-AB8A-9FDCF8852A99}" type="presOf" srcId="{057AA4C9-6B8B-4F59-B0DA-743510080C22}" destId="{A14FB0B2-FFA8-4EBA-B10D-F0DFD26F57A0}" srcOrd="0" destOrd="0" presId="urn:microsoft.com/office/officeart/2005/8/layout/hList2"/>
    <dgm:cxn modelId="{66C86382-1C35-478E-8BAA-CDF8662DA202}" type="presOf" srcId="{62B33EB2-7130-4290-8B3C-64CE4DCB0E37}" destId="{C93C60D8-D09A-444B-9C28-2F2514190E01}" srcOrd="0" destOrd="1" presId="urn:microsoft.com/office/officeart/2005/8/layout/hList2"/>
    <dgm:cxn modelId="{7E324B8E-E9F8-46BA-A9FD-4871CE497E60}" type="presOf" srcId="{11973B23-D24D-43BA-AB3E-38229B227CB0}" destId="{298D5CAE-982A-46D3-A9B6-A02F6ECC4C84}" srcOrd="0" destOrd="3" presId="urn:microsoft.com/office/officeart/2005/8/layout/hList2"/>
    <dgm:cxn modelId="{C7F75090-53EC-4E70-8919-CFFA13EE7C6A}" srcId="{C59D487A-F2D2-45EC-AEC2-21B293B6651E}" destId="{AF699C80-83DF-4653-BF09-7E59F3E435DD}" srcOrd="0" destOrd="0" parTransId="{5395A55D-16E9-444B-B4F6-CE464B865994}" sibTransId="{566FD4FB-11BA-4D75-8A8D-5DDC7574BB34}"/>
    <dgm:cxn modelId="{D03811A0-A220-4226-8B49-4C145259AFAC}" type="presOf" srcId="{B4AC1ABB-2E4D-4F8E-AE08-F09F9B3551A1}" destId="{F67E82EA-1FB8-4086-A18E-B9469A27B4F2}" srcOrd="0" destOrd="1" presId="urn:microsoft.com/office/officeart/2005/8/layout/hList2"/>
    <dgm:cxn modelId="{E9D7FFA1-C8F4-4E26-BABC-4E0538953CD4}" srcId="{057AA4C9-6B8B-4F59-B0DA-743510080C22}" destId="{EA882B32-A2E2-45A3-A4F8-E99CDF461BBB}" srcOrd="2" destOrd="0" parTransId="{2F3301D7-21EC-4EF7-AA2B-74392FBD1DAC}" sibTransId="{CF532D29-860E-4F5E-8097-77562BF55169}"/>
    <dgm:cxn modelId="{65DE5BA8-3DB0-4BD2-A334-19E51872C914}" type="presOf" srcId="{AF699C80-83DF-4653-BF09-7E59F3E435DD}" destId="{F67E82EA-1FB8-4086-A18E-B9469A27B4F2}" srcOrd="0" destOrd="0" presId="urn:microsoft.com/office/officeart/2005/8/layout/hList2"/>
    <dgm:cxn modelId="{CEFB5EAC-0296-4D59-AC13-6D406B56AE53}" srcId="{057AA4C9-6B8B-4F59-B0DA-743510080C22}" destId="{62B33EB2-7130-4290-8B3C-64CE4DCB0E37}" srcOrd="1" destOrd="0" parTransId="{E7D09316-A5BB-4BB2-A292-265B0A5B531F}" sibTransId="{4448E000-97EF-4457-BE87-E6E7FA709521}"/>
    <dgm:cxn modelId="{DEBF8ABD-61C1-4DB5-A5CA-C2218FD4B9E8}" type="presOf" srcId="{88768623-A83D-4B04-A164-851E1C56E3FC}" destId="{C93C60D8-D09A-444B-9C28-2F2514190E01}" srcOrd="0" destOrd="0" presId="urn:microsoft.com/office/officeart/2005/8/layout/hList2"/>
    <dgm:cxn modelId="{4123D9D2-FE84-4722-9FF2-12E8E08750F9}" srcId="{C59D487A-F2D2-45EC-AEC2-21B293B6651E}" destId="{06853F8E-DB69-431F-AF71-8F90470A79E9}" srcOrd="2" destOrd="0" parTransId="{EB61D5E2-F1F9-450B-B223-69BEB19CEED4}" sibTransId="{4F963E69-A3CD-420F-96B7-40442B02CDCF}"/>
    <dgm:cxn modelId="{2E17CAE1-8E85-4E76-AD2B-329A35D7EF93}" srcId="{082CC17A-24D7-44AE-B846-9C4A8E967F1F}" destId="{6CD3274E-2232-403D-BC71-BF27034132CD}" srcOrd="2" destOrd="0" parTransId="{149843E9-4EEF-4334-9A21-25AEFDC033C6}" sibTransId="{0645BC16-858F-4A42-9E59-E6E38FE36AAE}"/>
    <dgm:cxn modelId="{C114CBE3-2FAD-4DE8-96E1-0A4D3D14598F}" srcId="{5BBB084D-5A66-43FD-BA6D-763BBFFCF9D1}" destId="{057AA4C9-6B8B-4F59-B0DA-743510080C22}" srcOrd="0" destOrd="0" parTransId="{59B26E98-7AA2-4753-A26C-C6F78CD355B9}" sibTransId="{E77BA7B9-00FC-4854-BC39-84C368010584}"/>
    <dgm:cxn modelId="{A2357CEB-BB33-41F0-89F7-1E9040AF097D}" srcId="{082CC17A-24D7-44AE-B846-9C4A8E967F1F}" destId="{323E71F4-EAA7-42ED-BE29-4771283BF851}" srcOrd="5" destOrd="0" parTransId="{66B352B7-B8BD-47F3-9DD3-45E1443A3A1A}" sibTransId="{B475B07F-2D0A-4F82-99C3-03749943B90E}"/>
    <dgm:cxn modelId="{D0C5D1EB-64BD-4BD8-A5DF-A0E142C0F024}" srcId="{082CC17A-24D7-44AE-B846-9C4A8E967F1F}" destId="{11973B23-D24D-43BA-AB3E-38229B227CB0}" srcOrd="3" destOrd="0" parTransId="{6CBBDFE1-061E-4161-A85A-7DA401575501}" sibTransId="{F273E0A8-8BA8-4B65-A840-C2A0F7C0D96D}"/>
    <dgm:cxn modelId="{3C9B60EE-8754-41EA-B383-F91482504585}" srcId="{5BBB084D-5A66-43FD-BA6D-763BBFFCF9D1}" destId="{C59D487A-F2D2-45EC-AEC2-21B293B6651E}" srcOrd="1" destOrd="0" parTransId="{B1DD6AE9-34BE-4449-8CA9-C357C539C878}" sibTransId="{D65386F7-63BD-4300-8AFF-E52AD1E744FD}"/>
    <dgm:cxn modelId="{29C9017F-1631-4886-B54B-CAF23A66F7FD}" type="presParOf" srcId="{251E3DA1-19E3-4A81-A9CD-54FE9EA8F0D9}" destId="{8AAB1920-F299-4A4D-B239-925E74330A63}" srcOrd="0" destOrd="0" presId="urn:microsoft.com/office/officeart/2005/8/layout/hList2"/>
    <dgm:cxn modelId="{2D30BBFE-12C3-4F03-B105-3608660AB400}" type="presParOf" srcId="{8AAB1920-F299-4A4D-B239-925E74330A63}" destId="{6CEF0BC6-CAEC-41B3-A3D2-01A7A7BB275B}" srcOrd="0" destOrd="0" presId="urn:microsoft.com/office/officeart/2005/8/layout/hList2"/>
    <dgm:cxn modelId="{C5FE4F3A-148E-4E4D-ADB1-D1CBC9C87C90}" type="presParOf" srcId="{8AAB1920-F299-4A4D-B239-925E74330A63}" destId="{C93C60D8-D09A-444B-9C28-2F2514190E01}" srcOrd="1" destOrd="0" presId="urn:microsoft.com/office/officeart/2005/8/layout/hList2"/>
    <dgm:cxn modelId="{F41D64AD-C1F4-4FCE-9555-2CF8B5020972}" type="presParOf" srcId="{8AAB1920-F299-4A4D-B239-925E74330A63}" destId="{A14FB0B2-FFA8-4EBA-B10D-F0DFD26F57A0}" srcOrd="2" destOrd="0" presId="urn:microsoft.com/office/officeart/2005/8/layout/hList2"/>
    <dgm:cxn modelId="{25FF5441-9571-463F-9D89-A7CC8DA13D4B}" type="presParOf" srcId="{251E3DA1-19E3-4A81-A9CD-54FE9EA8F0D9}" destId="{53706C59-2A20-4AE7-AEBC-4CE666F86211}" srcOrd="1" destOrd="0" presId="urn:microsoft.com/office/officeart/2005/8/layout/hList2"/>
    <dgm:cxn modelId="{F2DDBEA4-DDCF-49A7-9F58-D2724DC2E4E5}" type="presParOf" srcId="{251E3DA1-19E3-4A81-A9CD-54FE9EA8F0D9}" destId="{3C56743B-8A10-48B4-8F3C-DAF79ACF139C}" srcOrd="2" destOrd="0" presId="urn:microsoft.com/office/officeart/2005/8/layout/hList2"/>
    <dgm:cxn modelId="{58031EF7-31FC-410E-9CD5-19CE4CB00D01}" type="presParOf" srcId="{3C56743B-8A10-48B4-8F3C-DAF79ACF139C}" destId="{FEE21A27-29C0-4D79-800B-38ECD54F959D}" srcOrd="0" destOrd="0" presId="urn:microsoft.com/office/officeart/2005/8/layout/hList2"/>
    <dgm:cxn modelId="{449E36A7-3174-4314-AFC2-EDA8D1FD8B01}" type="presParOf" srcId="{3C56743B-8A10-48B4-8F3C-DAF79ACF139C}" destId="{F67E82EA-1FB8-4086-A18E-B9469A27B4F2}" srcOrd="1" destOrd="0" presId="urn:microsoft.com/office/officeart/2005/8/layout/hList2"/>
    <dgm:cxn modelId="{3C9C0D71-E177-4943-857E-644EFC6314BC}" type="presParOf" srcId="{3C56743B-8A10-48B4-8F3C-DAF79ACF139C}" destId="{F4E919E4-75AD-4506-9148-9210F68C4799}" srcOrd="2" destOrd="0" presId="urn:microsoft.com/office/officeart/2005/8/layout/hList2"/>
    <dgm:cxn modelId="{F72B0B73-1735-4C27-A024-8DC8A55D3FFA}" type="presParOf" srcId="{251E3DA1-19E3-4A81-A9CD-54FE9EA8F0D9}" destId="{0E573ADE-62BD-43F1-BDC4-AD1A46B75BFD}" srcOrd="3" destOrd="0" presId="urn:microsoft.com/office/officeart/2005/8/layout/hList2"/>
    <dgm:cxn modelId="{399F7F14-B4C0-4E1D-B8FD-B36CEDDC1ACC}" type="presParOf" srcId="{251E3DA1-19E3-4A81-A9CD-54FE9EA8F0D9}" destId="{BB3C4262-BCAC-4B82-8D46-7CCECC58C4EC}" srcOrd="4" destOrd="0" presId="urn:microsoft.com/office/officeart/2005/8/layout/hList2"/>
    <dgm:cxn modelId="{1B717936-FE50-41FE-95B1-D3B2CE25BE90}" type="presParOf" srcId="{BB3C4262-BCAC-4B82-8D46-7CCECC58C4EC}" destId="{42A498D8-AAFC-42DB-B291-ACF51D598B72}" srcOrd="0" destOrd="0" presId="urn:microsoft.com/office/officeart/2005/8/layout/hList2"/>
    <dgm:cxn modelId="{E6E42B0D-714D-4FD5-BE4D-38F110083BD8}" type="presParOf" srcId="{BB3C4262-BCAC-4B82-8D46-7CCECC58C4EC}" destId="{298D5CAE-982A-46D3-A9B6-A02F6ECC4C84}" srcOrd="1" destOrd="0" presId="urn:microsoft.com/office/officeart/2005/8/layout/hList2"/>
    <dgm:cxn modelId="{88F491BA-603F-4705-9CE5-364659FE514D}" type="presParOf" srcId="{BB3C4262-BCAC-4B82-8D46-7CCECC58C4EC}" destId="{E3E19BD8-DE7D-430B-96D0-8DEE91DF9DE9}"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FB0B2-FFA8-4EBA-B10D-F0DFD26F57A0}">
      <dsp:nvSpPr>
        <dsp:cNvPr id="0" name=""/>
        <dsp:cNvSpPr/>
      </dsp:nvSpPr>
      <dsp:spPr>
        <a:xfrm rot="16200000">
          <a:off x="-1335451" y="2075477"/>
          <a:ext cx="3027884" cy="35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837" bIns="0" numCol="1" spcCol="1270" anchor="b" anchorCtr="0">
          <a:noAutofit/>
        </a:bodyPr>
        <a:lstStyle/>
        <a:p>
          <a:pPr marL="0" lvl="0" indent="0" algn="r" defTabSz="844550">
            <a:lnSpc>
              <a:spcPct val="90000"/>
            </a:lnSpc>
            <a:spcBef>
              <a:spcPct val="0"/>
            </a:spcBef>
            <a:spcAft>
              <a:spcPct val="35000"/>
            </a:spcAft>
            <a:buNone/>
          </a:pPr>
          <a:r>
            <a:rPr lang="en-US" sz="1900" b="1" kern="1200" dirty="0">
              <a:solidFill>
                <a:schemeClr val="accent2"/>
              </a:solidFill>
            </a:rPr>
            <a:t>Groups</a:t>
          </a:r>
          <a:endParaRPr lang="en-IN" sz="1900" b="1" kern="1200" dirty="0">
            <a:solidFill>
              <a:schemeClr val="accent2"/>
            </a:solidFill>
          </a:endParaRPr>
        </a:p>
      </dsp:txBody>
      <dsp:txXfrm>
        <a:off x="-1335451" y="2075477"/>
        <a:ext cx="3027884" cy="356980"/>
      </dsp:txXfrm>
    </dsp:sp>
    <dsp:sp modelId="{C93C60D8-D09A-444B-9C28-2F2514190E01}">
      <dsp:nvSpPr>
        <dsp:cNvPr id="0" name=""/>
        <dsp:cNvSpPr/>
      </dsp:nvSpPr>
      <dsp:spPr>
        <a:xfrm>
          <a:off x="404498" y="299943"/>
          <a:ext cx="1778140" cy="338552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314837" rIns="85344" bIns="85344" numCol="1" spcCol="1270" anchor="t" anchorCtr="0">
          <a:noAutofit/>
        </a:bodyPr>
        <a:lstStyle/>
        <a:p>
          <a:pPr marL="114300" lvl="1" indent="-114300" algn="l" defTabSz="533400">
            <a:lnSpc>
              <a:spcPct val="100000"/>
            </a:lnSpc>
            <a:spcBef>
              <a:spcPct val="0"/>
            </a:spcBef>
            <a:spcAft>
              <a:spcPct val="15000"/>
            </a:spcAft>
            <a:buChar char="•"/>
          </a:pPr>
          <a:r>
            <a:rPr lang="en-US" sz="1200" kern="1200" dirty="0">
              <a:latin typeface="Raleway"/>
            </a:rPr>
            <a:t> EC2 instances are in groups so that they can be considered as an logical unit (For Scaling and Management)</a:t>
          </a:r>
          <a:endParaRPr lang="en-IN" sz="1200" kern="1200" dirty="0">
            <a:latin typeface="Raleway"/>
          </a:endParaRPr>
        </a:p>
        <a:p>
          <a:pPr marL="114300" lvl="1" indent="-114300" algn="l" defTabSz="533400">
            <a:lnSpc>
              <a:spcPct val="100000"/>
            </a:lnSpc>
            <a:spcBef>
              <a:spcPct val="0"/>
            </a:spcBef>
            <a:spcAft>
              <a:spcPct val="15000"/>
            </a:spcAft>
            <a:buChar char="•"/>
          </a:pPr>
          <a:endParaRPr lang="en-IN" sz="1200" kern="1200" dirty="0">
            <a:latin typeface="Raleway"/>
          </a:endParaRPr>
        </a:p>
        <a:p>
          <a:pPr marL="114300" lvl="1" indent="-114300" algn="l" defTabSz="533400">
            <a:lnSpc>
              <a:spcPct val="100000"/>
            </a:lnSpc>
            <a:spcBef>
              <a:spcPct val="0"/>
            </a:spcBef>
            <a:spcAft>
              <a:spcPct val="15000"/>
            </a:spcAft>
            <a:buChar char="•"/>
          </a:pPr>
          <a:r>
            <a:rPr lang="en-US" sz="1200" kern="1200" dirty="0">
              <a:latin typeface="Raleway"/>
            </a:rPr>
            <a:t> When you create a group, you can mention these attributes – Max, Min and desired number of instances</a:t>
          </a:r>
          <a:endParaRPr lang="en-IN" sz="1200" kern="1200" dirty="0">
            <a:latin typeface="Raleway"/>
          </a:endParaRPr>
        </a:p>
      </dsp:txBody>
      <dsp:txXfrm>
        <a:off x="404498" y="299943"/>
        <a:ext cx="1778140" cy="3385527"/>
      </dsp:txXfrm>
    </dsp:sp>
    <dsp:sp modelId="{6CEF0BC6-CAEC-41B3-A3D2-01A7A7BB275B}">
      <dsp:nvSpPr>
        <dsp:cNvPr id="0" name=""/>
        <dsp:cNvSpPr/>
      </dsp:nvSpPr>
      <dsp:spPr>
        <a:xfrm>
          <a:off x="230609" y="40648"/>
          <a:ext cx="253663" cy="253663"/>
        </a:xfrm>
        <a:prstGeom prst="rect">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E919E4-75AD-4506-9148-9210F68C4799}">
      <dsp:nvSpPr>
        <dsp:cNvPr id="0" name=""/>
        <dsp:cNvSpPr/>
      </dsp:nvSpPr>
      <dsp:spPr>
        <a:xfrm>
          <a:off x="2483215" y="2837475"/>
          <a:ext cx="2854615" cy="35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837" bIns="0" numCol="1" spcCol="1270" anchor="t" anchorCtr="0">
          <a:noAutofit/>
        </a:bodyPr>
        <a:lstStyle/>
        <a:p>
          <a:pPr marL="0" lvl="0" indent="0" algn="r" defTabSz="844550">
            <a:lnSpc>
              <a:spcPct val="90000"/>
            </a:lnSpc>
            <a:spcBef>
              <a:spcPct val="0"/>
            </a:spcBef>
            <a:spcAft>
              <a:spcPct val="35000"/>
            </a:spcAft>
            <a:buNone/>
          </a:pPr>
          <a:r>
            <a:rPr lang="en-US" sz="1900" b="1" kern="1200" dirty="0">
              <a:solidFill>
                <a:schemeClr val="accent4"/>
              </a:solidFill>
            </a:rPr>
            <a:t>Configuration Templates</a:t>
          </a:r>
          <a:endParaRPr lang="en-IN" sz="1900" b="1" kern="1200" dirty="0">
            <a:solidFill>
              <a:schemeClr val="accent4"/>
            </a:solidFill>
          </a:endParaRPr>
        </a:p>
      </dsp:txBody>
      <dsp:txXfrm>
        <a:off x="2483215" y="2837475"/>
        <a:ext cx="2854615" cy="356980"/>
      </dsp:txXfrm>
    </dsp:sp>
    <dsp:sp modelId="{F67E82EA-1FB8-4086-A18E-B9469A27B4F2}">
      <dsp:nvSpPr>
        <dsp:cNvPr id="0" name=""/>
        <dsp:cNvSpPr/>
      </dsp:nvSpPr>
      <dsp:spPr>
        <a:xfrm>
          <a:off x="3001448" y="367676"/>
          <a:ext cx="1778140" cy="2284345"/>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314837"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Raleway"/>
            </a:rPr>
            <a:t> These are used as configuration templates for the EC2 Instances.</a:t>
          </a:r>
          <a:endParaRPr lang="en-IN" sz="1200" kern="1200" dirty="0">
            <a:latin typeface="Raleway"/>
          </a:endParaRPr>
        </a:p>
        <a:p>
          <a:pPr marL="114300" lvl="1" indent="-114300" algn="l" defTabSz="533400">
            <a:lnSpc>
              <a:spcPct val="90000"/>
            </a:lnSpc>
            <a:spcBef>
              <a:spcPct val="0"/>
            </a:spcBef>
            <a:spcAft>
              <a:spcPct val="15000"/>
            </a:spcAft>
            <a:buChar char="•"/>
          </a:pPr>
          <a:endParaRPr lang="en-IN" sz="1200" kern="1200" dirty="0">
            <a:latin typeface="Raleway"/>
          </a:endParaRPr>
        </a:p>
        <a:p>
          <a:pPr marL="114300" lvl="1" indent="-114300" algn="l" defTabSz="533400">
            <a:lnSpc>
              <a:spcPct val="90000"/>
            </a:lnSpc>
            <a:spcBef>
              <a:spcPct val="0"/>
            </a:spcBef>
            <a:spcAft>
              <a:spcPct val="15000"/>
            </a:spcAft>
            <a:buChar char="•"/>
          </a:pPr>
          <a:r>
            <a:rPr lang="en-US" sz="1200" kern="1200" dirty="0">
              <a:latin typeface="Raleway"/>
            </a:rPr>
            <a:t> Launch template or Launch configuration is also used.</a:t>
          </a:r>
          <a:endParaRPr lang="en-IN" sz="1200" kern="1200" dirty="0">
            <a:latin typeface="Raleway"/>
          </a:endParaRPr>
        </a:p>
      </dsp:txBody>
      <dsp:txXfrm>
        <a:off x="3001448" y="367676"/>
        <a:ext cx="1778140" cy="2284345"/>
      </dsp:txXfrm>
    </dsp:sp>
    <dsp:sp modelId="{FEE21A27-29C0-4D79-800B-38ECD54F959D}">
      <dsp:nvSpPr>
        <dsp:cNvPr id="0" name=""/>
        <dsp:cNvSpPr/>
      </dsp:nvSpPr>
      <dsp:spPr>
        <a:xfrm>
          <a:off x="2827559" y="40648"/>
          <a:ext cx="253663" cy="253663"/>
        </a:xfrm>
        <a:prstGeom prst="rect">
          <a:avLst/>
        </a:prstGeom>
        <a:solidFill>
          <a:schemeClr val="accent2">
            <a:tint val="50000"/>
            <a:hueOff val="-5117827"/>
            <a:satOff val="7529"/>
            <a:lumOff val="7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E19BD8-DE7D-430B-96D0-8DEE91DF9DE9}">
      <dsp:nvSpPr>
        <dsp:cNvPr id="0" name=""/>
        <dsp:cNvSpPr/>
      </dsp:nvSpPr>
      <dsp:spPr>
        <a:xfrm rot="16200000">
          <a:off x="4091026" y="1814217"/>
          <a:ext cx="2657762" cy="35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837" bIns="0" numCol="1" spcCol="1270" anchor="t" anchorCtr="0">
          <a:noAutofit/>
        </a:bodyPr>
        <a:lstStyle/>
        <a:p>
          <a:pPr marL="0" lvl="0" indent="0" algn="r" defTabSz="844550">
            <a:lnSpc>
              <a:spcPct val="90000"/>
            </a:lnSpc>
            <a:spcBef>
              <a:spcPct val="0"/>
            </a:spcBef>
            <a:spcAft>
              <a:spcPct val="35000"/>
            </a:spcAft>
            <a:buNone/>
          </a:pPr>
          <a:r>
            <a:rPr lang="en-US" sz="1900" b="1" kern="1200" dirty="0">
              <a:solidFill>
                <a:srgbClr val="6B9F25"/>
              </a:solidFill>
            </a:rPr>
            <a:t>Scaling options</a:t>
          </a:r>
          <a:endParaRPr lang="en-IN" sz="1900" b="1" kern="1200" dirty="0">
            <a:solidFill>
              <a:srgbClr val="6B9F25"/>
            </a:solidFill>
          </a:endParaRPr>
        </a:p>
      </dsp:txBody>
      <dsp:txXfrm>
        <a:off x="4091026" y="1814217"/>
        <a:ext cx="2657762" cy="356980"/>
      </dsp:txXfrm>
    </dsp:sp>
    <dsp:sp modelId="{298D5CAE-982A-46D3-A9B6-A02F6ECC4C84}">
      <dsp:nvSpPr>
        <dsp:cNvPr id="0" name=""/>
        <dsp:cNvSpPr/>
      </dsp:nvSpPr>
      <dsp:spPr>
        <a:xfrm>
          <a:off x="5598398" y="299943"/>
          <a:ext cx="1778140" cy="3385527"/>
        </a:xfrm>
        <a:prstGeom prst="rect">
          <a:avLst/>
        </a:prstGeom>
        <a:solidFill>
          <a:schemeClr val="accent2">
            <a:hueOff val="-11065677"/>
            <a:satOff val="3724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314837"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Raleway"/>
            </a:rPr>
            <a:t> Autoscaling  provides several ways to scale the group</a:t>
          </a:r>
          <a:endParaRPr lang="en-IN" sz="1200" kern="1200" dirty="0">
            <a:latin typeface="Raleway"/>
          </a:endParaRPr>
        </a:p>
        <a:p>
          <a:pPr marL="114300" lvl="1" indent="-114300" algn="l" defTabSz="533400">
            <a:lnSpc>
              <a:spcPct val="90000"/>
            </a:lnSpc>
            <a:spcBef>
              <a:spcPct val="0"/>
            </a:spcBef>
            <a:spcAft>
              <a:spcPct val="15000"/>
            </a:spcAft>
            <a:buChar char="•"/>
          </a:pPr>
          <a:endParaRPr lang="en-IN" sz="1200" kern="1200" dirty="0">
            <a:latin typeface="Raleway"/>
          </a:endParaRPr>
        </a:p>
        <a:p>
          <a:pPr marL="114300" lvl="1" indent="-114300" algn="l" defTabSz="533400">
            <a:lnSpc>
              <a:spcPct val="90000"/>
            </a:lnSpc>
            <a:spcBef>
              <a:spcPct val="0"/>
            </a:spcBef>
            <a:spcAft>
              <a:spcPct val="15000"/>
            </a:spcAft>
            <a:buChar char="•"/>
          </a:pPr>
          <a:r>
            <a:rPr lang="en-US" sz="1200" kern="1200" dirty="0">
              <a:latin typeface="Raleway"/>
            </a:rPr>
            <a:t> Manual Scaling</a:t>
          </a:r>
          <a:endParaRPr lang="en-IN" sz="1200" kern="1200" dirty="0">
            <a:latin typeface="Raleway"/>
          </a:endParaRPr>
        </a:p>
        <a:p>
          <a:pPr marL="114300" lvl="1" indent="-114300" algn="l" defTabSz="533400">
            <a:lnSpc>
              <a:spcPct val="90000"/>
            </a:lnSpc>
            <a:spcBef>
              <a:spcPct val="0"/>
            </a:spcBef>
            <a:spcAft>
              <a:spcPct val="15000"/>
            </a:spcAft>
            <a:buChar char="•"/>
          </a:pPr>
          <a:endParaRPr lang="en-IN" sz="1200" kern="1200" dirty="0">
            <a:latin typeface="Raleway"/>
          </a:endParaRPr>
        </a:p>
        <a:p>
          <a:pPr marL="114300" lvl="1" indent="-114300" algn="l" defTabSz="533400">
            <a:lnSpc>
              <a:spcPct val="90000"/>
            </a:lnSpc>
            <a:spcBef>
              <a:spcPct val="0"/>
            </a:spcBef>
            <a:spcAft>
              <a:spcPct val="15000"/>
            </a:spcAft>
            <a:buChar char="•"/>
          </a:pPr>
          <a:r>
            <a:rPr lang="en-US" sz="1200" kern="1200" dirty="0">
              <a:latin typeface="Raleway"/>
            </a:rPr>
            <a:t> Dynamic Scaling</a:t>
          </a:r>
          <a:endParaRPr lang="en-IN" sz="1200" kern="1200" dirty="0">
            <a:latin typeface="Raleway"/>
          </a:endParaRPr>
        </a:p>
        <a:p>
          <a:pPr marL="114300" lvl="1" indent="-114300" algn="l" defTabSz="533400">
            <a:lnSpc>
              <a:spcPct val="90000"/>
            </a:lnSpc>
            <a:spcBef>
              <a:spcPct val="0"/>
            </a:spcBef>
            <a:spcAft>
              <a:spcPct val="15000"/>
            </a:spcAft>
            <a:buChar char="•"/>
          </a:pPr>
          <a:endParaRPr lang="en-IN" sz="1200" kern="1200" dirty="0">
            <a:latin typeface="Raleway"/>
          </a:endParaRPr>
        </a:p>
        <a:p>
          <a:pPr marL="114300" lvl="1" indent="-114300" algn="l" defTabSz="533400">
            <a:lnSpc>
              <a:spcPct val="90000"/>
            </a:lnSpc>
            <a:spcBef>
              <a:spcPct val="0"/>
            </a:spcBef>
            <a:spcAft>
              <a:spcPct val="15000"/>
            </a:spcAft>
            <a:buChar char="•"/>
          </a:pPr>
          <a:r>
            <a:rPr lang="en-US" sz="1200" kern="1200" dirty="0">
              <a:latin typeface="Raleway"/>
            </a:rPr>
            <a:t> Scale based on demand or schedule </a:t>
          </a:r>
          <a:endParaRPr lang="en-IN" sz="1200" kern="1200" dirty="0">
            <a:latin typeface="Raleway"/>
          </a:endParaRPr>
        </a:p>
      </dsp:txBody>
      <dsp:txXfrm>
        <a:off x="5598398" y="299943"/>
        <a:ext cx="1778140" cy="3385527"/>
      </dsp:txXfrm>
    </dsp:sp>
    <dsp:sp modelId="{42A498D8-AAFC-42DB-B291-ACF51D598B72}">
      <dsp:nvSpPr>
        <dsp:cNvPr id="0" name=""/>
        <dsp:cNvSpPr/>
      </dsp:nvSpPr>
      <dsp:spPr>
        <a:xfrm>
          <a:off x="5424509" y="40648"/>
          <a:ext cx="253663" cy="253663"/>
        </a:xfrm>
        <a:prstGeom prst="rect">
          <a:avLst/>
        </a:prstGeom>
        <a:solidFill>
          <a:schemeClr val="accent2">
            <a:tint val="50000"/>
            <a:hueOff val="-10235654"/>
            <a:satOff val="15057"/>
            <a:lumOff val="1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1FDAA2-155F-4D4D-80FA-13EF88C96703}" type="datetimeFigureOut">
              <a:rPr lang="es-ES_tradnl" smtClean="0"/>
              <a:t>02/01/2020</a:t>
            </a:fld>
            <a:endParaRPr lang="es-ES_tradnl"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7FB22-0228-B54E-9266-921B6601F8FC}" type="slidenum">
              <a:rPr lang="es-ES_tradnl" smtClean="0"/>
              <a:t>‹#›</a:t>
            </a:fld>
            <a:endParaRPr lang="es-ES_tradnl" dirty="0"/>
          </a:p>
        </p:txBody>
      </p:sp>
    </p:spTree>
    <p:extLst>
      <p:ext uri="{BB962C8B-B14F-4D97-AF65-F5344CB8AC3E}">
        <p14:creationId xmlns:p14="http://schemas.microsoft.com/office/powerpoint/2010/main" val="4342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BBC1D-01E7-2A4B-B48C-2CB88C1DD72F}" type="datetimeFigureOut">
              <a:rPr lang="es-ES_tradnl" smtClean="0"/>
              <a:t>02/01/2020</a:t>
            </a:fld>
            <a:endParaRPr lang="es-ES_tradnl"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432D9-C447-114D-8AE4-4B69B11377B0}" type="slidenum">
              <a:rPr lang="es-ES_tradnl" smtClean="0"/>
              <a:t>‹#›</a:t>
            </a:fld>
            <a:endParaRPr lang="es-ES_tradnl" dirty="0"/>
          </a:p>
        </p:txBody>
      </p:sp>
    </p:spTree>
    <p:extLst>
      <p:ext uri="{BB962C8B-B14F-4D97-AF65-F5344CB8AC3E}">
        <p14:creationId xmlns:p14="http://schemas.microsoft.com/office/powerpoint/2010/main" val="118663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back to the forth module of data science.</a:t>
            </a:r>
          </a:p>
          <a:p>
            <a:endParaRPr lang="en-IN"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BE7432D9-C447-114D-8AE4-4B69B11377B0}" type="slidenum">
              <a:rPr kumimoji="0" lang="es-ES_trad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s-ES_tradnl"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066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53</a:t>
            </a:fld>
            <a:endParaRPr lang="es-ES_tradnl" dirty="0"/>
          </a:p>
        </p:txBody>
      </p:sp>
    </p:spTree>
    <p:extLst>
      <p:ext uri="{BB962C8B-B14F-4D97-AF65-F5344CB8AC3E}">
        <p14:creationId xmlns:p14="http://schemas.microsoft.com/office/powerpoint/2010/main" val="2100062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61</a:t>
            </a:fld>
            <a:endParaRPr lang="es-ES_tradnl" dirty="0"/>
          </a:p>
        </p:txBody>
      </p:sp>
    </p:spTree>
    <p:extLst>
      <p:ext uri="{BB962C8B-B14F-4D97-AF65-F5344CB8AC3E}">
        <p14:creationId xmlns:p14="http://schemas.microsoft.com/office/powerpoint/2010/main" val="637878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62</a:t>
            </a:fld>
            <a:endParaRPr lang="es-ES_tradnl" dirty="0"/>
          </a:p>
        </p:txBody>
      </p:sp>
    </p:spTree>
    <p:extLst>
      <p:ext uri="{BB962C8B-B14F-4D97-AF65-F5344CB8AC3E}">
        <p14:creationId xmlns:p14="http://schemas.microsoft.com/office/powerpoint/2010/main" val="370938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63</a:t>
            </a:fld>
            <a:endParaRPr lang="es-ES_tradnl" dirty="0"/>
          </a:p>
        </p:txBody>
      </p:sp>
    </p:spTree>
    <p:extLst>
      <p:ext uri="{BB962C8B-B14F-4D97-AF65-F5344CB8AC3E}">
        <p14:creationId xmlns:p14="http://schemas.microsoft.com/office/powerpoint/2010/main" val="717165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64</a:t>
            </a:fld>
            <a:endParaRPr lang="es-ES_tradnl" dirty="0"/>
          </a:p>
        </p:txBody>
      </p:sp>
    </p:spTree>
    <p:extLst>
      <p:ext uri="{BB962C8B-B14F-4D97-AF65-F5344CB8AC3E}">
        <p14:creationId xmlns:p14="http://schemas.microsoft.com/office/powerpoint/2010/main" val="2519627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65</a:t>
            </a:fld>
            <a:endParaRPr lang="es-ES_tradnl" dirty="0"/>
          </a:p>
        </p:txBody>
      </p:sp>
    </p:spTree>
    <p:extLst>
      <p:ext uri="{BB962C8B-B14F-4D97-AF65-F5344CB8AC3E}">
        <p14:creationId xmlns:p14="http://schemas.microsoft.com/office/powerpoint/2010/main" val="3322410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66</a:t>
            </a:fld>
            <a:endParaRPr lang="es-ES_tradnl" dirty="0"/>
          </a:p>
        </p:txBody>
      </p:sp>
    </p:spTree>
    <p:extLst>
      <p:ext uri="{BB962C8B-B14F-4D97-AF65-F5344CB8AC3E}">
        <p14:creationId xmlns:p14="http://schemas.microsoft.com/office/powerpoint/2010/main" val="249749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67</a:t>
            </a:fld>
            <a:endParaRPr lang="es-ES_tradnl" dirty="0"/>
          </a:p>
        </p:txBody>
      </p:sp>
    </p:spTree>
    <p:extLst>
      <p:ext uri="{BB962C8B-B14F-4D97-AF65-F5344CB8AC3E}">
        <p14:creationId xmlns:p14="http://schemas.microsoft.com/office/powerpoint/2010/main" val="2251930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a:p>
            <a:endParaRPr lang="en-US"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74</a:t>
            </a:fld>
            <a:endParaRPr lang="es-ES_tradnl" dirty="0"/>
          </a:p>
        </p:txBody>
      </p:sp>
    </p:spTree>
    <p:extLst>
      <p:ext uri="{BB962C8B-B14F-4D97-AF65-F5344CB8AC3E}">
        <p14:creationId xmlns:p14="http://schemas.microsoft.com/office/powerpoint/2010/main" val="1169195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8</a:t>
            </a:fld>
            <a:endParaRPr lang="es-ES_tradnl" dirty="0"/>
          </a:p>
        </p:txBody>
      </p:sp>
    </p:spTree>
    <p:extLst>
      <p:ext uri="{BB962C8B-B14F-4D97-AF65-F5344CB8AC3E}">
        <p14:creationId xmlns:p14="http://schemas.microsoft.com/office/powerpoint/2010/main" val="298256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9</a:t>
            </a:fld>
            <a:endParaRPr lang="es-ES_tradnl" dirty="0"/>
          </a:p>
        </p:txBody>
      </p:sp>
    </p:spTree>
    <p:extLst>
      <p:ext uri="{BB962C8B-B14F-4D97-AF65-F5344CB8AC3E}">
        <p14:creationId xmlns:p14="http://schemas.microsoft.com/office/powerpoint/2010/main" val="226874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10</a:t>
            </a:fld>
            <a:endParaRPr lang="es-ES_tradnl" dirty="0"/>
          </a:p>
        </p:txBody>
      </p:sp>
    </p:spTree>
    <p:extLst>
      <p:ext uri="{BB962C8B-B14F-4D97-AF65-F5344CB8AC3E}">
        <p14:creationId xmlns:p14="http://schemas.microsoft.com/office/powerpoint/2010/main" val="189779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22</a:t>
            </a:fld>
            <a:endParaRPr lang="es-ES_tradnl" dirty="0"/>
          </a:p>
        </p:txBody>
      </p:sp>
    </p:spTree>
    <p:extLst>
      <p:ext uri="{BB962C8B-B14F-4D97-AF65-F5344CB8AC3E}">
        <p14:creationId xmlns:p14="http://schemas.microsoft.com/office/powerpoint/2010/main" val="2810685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23</a:t>
            </a:fld>
            <a:endParaRPr lang="es-ES_tradnl" dirty="0"/>
          </a:p>
        </p:txBody>
      </p:sp>
    </p:spTree>
    <p:extLst>
      <p:ext uri="{BB962C8B-B14F-4D97-AF65-F5344CB8AC3E}">
        <p14:creationId xmlns:p14="http://schemas.microsoft.com/office/powerpoint/2010/main" val="2325954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24</a:t>
            </a:fld>
            <a:endParaRPr lang="es-ES_tradnl" dirty="0"/>
          </a:p>
        </p:txBody>
      </p:sp>
    </p:spTree>
    <p:extLst>
      <p:ext uri="{BB962C8B-B14F-4D97-AF65-F5344CB8AC3E}">
        <p14:creationId xmlns:p14="http://schemas.microsoft.com/office/powerpoint/2010/main" val="2292249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29</a:t>
            </a:fld>
            <a:endParaRPr lang="es-ES_tradnl" dirty="0"/>
          </a:p>
        </p:txBody>
      </p:sp>
    </p:spTree>
    <p:extLst>
      <p:ext uri="{BB962C8B-B14F-4D97-AF65-F5344CB8AC3E}">
        <p14:creationId xmlns:p14="http://schemas.microsoft.com/office/powerpoint/2010/main" val="699493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33</a:t>
            </a:fld>
            <a:endParaRPr lang="es-ES_tradnl" dirty="0"/>
          </a:p>
        </p:txBody>
      </p:sp>
    </p:spTree>
    <p:extLst>
      <p:ext uri="{BB962C8B-B14F-4D97-AF65-F5344CB8AC3E}">
        <p14:creationId xmlns:p14="http://schemas.microsoft.com/office/powerpoint/2010/main" val="1754062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133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6753398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8865762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156952724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11405558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9377857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27631772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68891464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227712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61987865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147330322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48427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67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1919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743807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33080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12694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54839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790379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924015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0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19400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76439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70006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625338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1150285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809759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1898404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16257370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8992213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19432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8969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503033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27559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66416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12201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1693163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9854261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Clear whitout slide 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145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Color Background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5763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Color Background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3107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Color Background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9004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Color Background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21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0207678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Color Background 5">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1508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Color Background 6">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7157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7201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229019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7365966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7004524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2023529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2042268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19988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449211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8077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941318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6182067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215867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6424069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8950679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8044622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1797863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8655018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8118439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7088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4288942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7650038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3293641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160137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701982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900116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83039238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6906410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20142225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38826653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58661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4209717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735798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996999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910683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1538077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31442594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7442772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9188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5293293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54310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3274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78498411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663880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5276918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2543530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2197100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98284221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19228650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04315499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44626882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5540325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56407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9494649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41768089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2333161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20326612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38960389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0038346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54949436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153434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20912509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7396915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67271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image" Target="../media/image3.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34" Type="http://schemas.openxmlformats.org/officeDocument/2006/relationships/slideLayout" Target="../slideLayouts/slideLayout109.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slideLayout" Target="../slideLayouts/slideLayout108.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slideLayout" Target="../slideLayouts/slideLayout107.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36" Type="http://schemas.openxmlformats.org/officeDocument/2006/relationships/image" Target="../media/image3.png"/><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23BF02-B4C6-4694-88DF-50AD00B2DB53}"/>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spTree>
    <p:extLst>
      <p:ext uri="{BB962C8B-B14F-4D97-AF65-F5344CB8AC3E}">
        <p14:creationId xmlns:p14="http://schemas.microsoft.com/office/powerpoint/2010/main" val="1845885983"/>
      </p:ext>
    </p:extLst>
  </p:cSld>
  <p:clrMap bg1="lt1" tx1="dk1" bg2="lt2" tx2="dk2" accent1="accent1" accent2="accent2" accent3="accent3" accent4="accent4" accent5="accent5" accent6="accent6" hlink="hlink" folHlink="folHlink"/>
  <p:sldLayoutIdLst>
    <p:sldLayoutId id="2147483702" r:id="rId1"/>
    <p:sldLayoutId id="2147483721" r:id="rId2"/>
    <p:sldLayoutId id="2147483720" r:id="rId3"/>
    <p:sldLayoutId id="2147483719" r:id="rId4"/>
    <p:sldLayoutId id="2147483713" r:id="rId5"/>
    <p:sldLayoutId id="2147483718" r:id="rId6"/>
    <p:sldLayoutId id="2147483717" r:id="rId7"/>
    <p:sldLayoutId id="2147483716" r:id="rId8"/>
    <p:sldLayoutId id="2147483715" r:id="rId9"/>
    <p:sldLayoutId id="2147483714" r:id="rId10"/>
    <p:sldLayoutId id="2147483711" r:id="rId11"/>
    <p:sldLayoutId id="2147483712" r:id="rId12"/>
    <p:sldLayoutId id="2147483727" r:id="rId13"/>
    <p:sldLayoutId id="2147483748" r:id="rId14"/>
    <p:sldLayoutId id="2147483750" r:id="rId15"/>
    <p:sldLayoutId id="2147483747" r:id="rId16"/>
    <p:sldLayoutId id="2147483749" r:id="rId17"/>
    <p:sldLayoutId id="2147483740" r:id="rId18"/>
    <p:sldLayoutId id="2147483741" r:id="rId19"/>
    <p:sldLayoutId id="2147483739" r:id="rId20"/>
    <p:sldLayoutId id="2147483746" r:id="rId21"/>
    <p:sldLayoutId id="2147483745" r:id="rId22"/>
    <p:sldLayoutId id="2147483742" r:id="rId23"/>
    <p:sldLayoutId id="2147483743" r:id="rId24"/>
    <p:sldLayoutId id="2147483744" r:id="rId25"/>
    <p:sldLayoutId id="2147483738" r:id="rId26"/>
    <p:sldLayoutId id="2147483737" r:id="rId27"/>
    <p:sldLayoutId id="2147483726" r:id="rId28"/>
    <p:sldLayoutId id="2147483722" r:id="rId29"/>
    <p:sldLayoutId id="2147483723" r:id="rId30"/>
    <p:sldLayoutId id="2147483725" r:id="rId31"/>
    <p:sldLayoutId id="2147483724" r:id="rId32"/>
    <p:sldLayoutId id="2147483735" r:id="rId33"/>
    <p:sldLayoutId id="2147483734"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5465" userDrawn="1">
          <p15:clr>
            <a:srgbClr val="F26B43"/>
          </p15:clr>
        </p15:guide>
        <p15:guide id="4" pos="29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FB7C38-90C2-48D4-B3D5-4B1568A720BA}"/>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spTree>
    <p:extLst>
      <p:ext uri="{BB962C8B-B14F-4D97-AF65-F5344CB8AC3E}">
        <p14:creationId xmlns:p14="http://schemas.microsoft.com/office/powerpoint/2010/main" val="610404530"/>
      </p:ext>
    </p:extLst>
  </p:cSld>
  <p:clrMap bg1="lt1" tx1="dk1" bg2="lt2" tx2="dk2" accent1="accent1" accent2="accent2" accent3="accent3" accent4="accent4" accent5="accent5" accent6="accent6" hlink="hlink" folHlink="folHlink"/>
  <p:sldLayoutIdLst>
    <p:sldLayoutId id="2147483710" r:id="rId1"/>
    <p:sldLayoutId id="2147483728" r:id="rId2"/>
    <p:sldLayoutId id="2147483733" r:id="rId3"/>
    <p:sldLayoutId id="2147483729" r:id="rId4"/>
    <p:sldLayoutId id="2147483730" r:id="rId5"/>
    <p:sldLayoutId id="2147483731" r:id="rId6"/>
    <p:sldLayoutId id="214748373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CC58E8-732F-4322-B9A1-874D76A200C1}"/>
              </a:ext>
            </a:extLst>
          </p:cNvPr>
          <p:cNvPicPr>
            <a:picLocks noChangeAspect="1"/>
          </p:cNvPicPr>
          <p:nvPr userDrawn="1"/>
        </p:nvPicPr>
        <p:blipFill>
          <a:blip r:embed="rId36">
            <a:clrChange>
              <a:clrFrom>
                <a:srgbClr val="FFFFFF"/>
              </a:clrFrom>
              <a:clrTo>
                <a:srgbClr val="FFFFFF">
                  <a:alpha val="0"/>
                </a:srgbClr>
              </a:clrTo>
            </a:clrChange>
          </a:blip>
          <a:stretch>
            <a:fillRect/>
          </a:stretch>
        </p:blipFill>
        <p:spPr>
          <a:xfrm>
            <a:off x="7484822" y="120416"/>
            <a:ext cx="1360574" cy="474284"/>
          </a:xfrm>
          <a:prstGeom prst="rect">
            <a:avLst/>
          </a:prstGeom>
        </p:spPr>
      </p:pic>
      <p:sp>
        <p:nvSpPr>
          <p:cNvPr id="6" name="Rectangle 5">
            <a:extLst>
              <a:ext uri="{FF2B5EF4-FFF2-40B4-BE49-F238E27FC236}">
                <a16:creationId xmlns:a16="http://schemas.microsoft.com/office/drawing/2014/main" id="{43DC9EC2-A8D8-46B8-B0B1-129A69C37370}"/>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cxnSp>
        <p:nvCxnSpPr>
          <p:cNvPr id="4" name="Straight Connector 3">
            <a:extLst>
              <a:ext uri="{FF2B5EF4-FFF2-40B4-BE49-F238E27FC236}">
                <a16:creationId xmlns:a16="http://schemas.microsoft.com/office/drawing/2014/main" id="{F5EC8A57-5E1B-4C34-A2DD-78F62397725D}"/>
              </a:ext>
            </a:extLst>
          </p:cNvPr>
          <p:cNvCxnSpPr>
            <a:cxnSpLocks/>
          </p:cNvCxnSpPr>
          <p:nvPr userDrawn="1"/>
        </p:nvCxnSpPr>
        <p:spPr>
          <a:xfrm flipH="1">
            <a:off x="302327" y="737420"/>
            <a:ext cx="8543069" cy="0"/>
          </a:xfrm>
          <a:prstGeom prst="line">
            <a:avLst/>
          </a:prstGeom>
          <a:ln w="28575">
            <a:solidFill>
              <a:schemeClr val="accent1"/>
            </a:solidFill>
          </a:ln>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217734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73" r:id="rId22"/>
    <p:sldLayoutId id="2147483774" r:id="rId23"/>
    <p:sldLayoutId id="2147483775" r:id="rId24"/>
    <p:sldLayoutId id="2147483776" r:id="rId25"/>
    <p:sldLayoutId id="2147483777" r:id="rId26"/>
    <p:sldLayoutId id="2147483778" r:id="rId27"/>
    <p:sldLayoutId id="2147483779" r:id="rId28"/>
    <p:sldLayoutId id="2147483780" r:id="rId29"/>
    <p:sldLayoutId id="2147483781" r:id="rId30"/>
    <p:sldLayoutId id="2147483782" r:id="rId31"/>
    <p:sldLayoutId id="2147483783" r:id="rId32"/>
    <p:sldLayoutId id="2147483784" r:id="rId33"/>
    <p:sldLayoutId id="2147483785"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CC58E8-732F-4322-B9A1-874D76A200C1}"/>
              </a:ext>
            </a:extLst>
          </p:cNvPr>
          <p:cNvPicPr>
            <a:picLocks noChangeAspect="1"/>
          </p:cNvPicPr>
          <p:nvPr userDrawn="1"/>
        </p:nvPicPr>
        <p:blipFill>
          <a:blip r:embed="rId36">
            <a:clrChange>
              <a:clrFrom>
                <a:srgbClr val="FFFFFF"/>
              </a:clrFrom>
              <a:clrTo>
                <a:srgbClr val="FFFFFF">
                  <a:alpha val="0"/>
                </a:srgbClr>
              </a:clrTo>
            </a:clrChange>
          </a:blip>
          <a:stretch>
            <a:fillRect/>
          </a:stretch>
        </p:blipFill>
        <p:spPr>
          <a:xfrm>
            <a:off x="7390156" y="117562"/>
            <a:ext cx="1665352" cy="580527"/>
          </a:xfrm>
          <a:prstGeom prst="rect">
            <a:avLst/>
          </a:prstGeom>
        </p:spPr>
      </p:pic>
      <p:sp>
        <p:nvSpPr>
          <p:cNvPr id="6" name="Rectangle 5">
            <a:extLst>
              <a:ext uri="{FF2B5EF4-FFF2-40B4-BE49-F238E27FC236}">
                <a16:creationId xmlns:a16="http://schemas.microsoft.com/office/drawing/2014/main" id="{8EE7E92E-F808-481A-9BB4-1E4B270CEE6C}"/>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spTree>
    <p:extLst>
      <p:ext uri="{BB962C8B-B14F-4D97-AF65-F5344CB8AC3E}">
        <p14:creationId xmlns:p14="http://schemas.microsoft.com/office/powerpoint/2010/main" val="906999544"/>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 id="2147483818" r:id="rId32"/>
    <p:sldLayoutId id="2147483819" r:id="rId33"/>
    <p:sldLayoutId id="2147483820"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5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2.xml"/><Relationship Id="rId5" Type="http://schemas.openxmlformats.org/officeDocument/2006/relationships/image" Target="../media/image11.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2.xml"/><Relationship Id="rId5" Type="http://schemas.openxmlformats.org/officeDocument/2006/relationships/image" Target="../media/image23.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2.xml"/><Relationship Id="rId5" Type="http://schemas.openxmlformats.org/officeDocument/2006/relationships/image" Target="../media/image23.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1.xml"/><Relationship Id="rId7" Type="http://schemas.openxmlformats.org/officeDocument/2006/relationships/image" Target="../media/image18.png"/><Relationship Id="rId2" Type="http://schemas.openxmlformats.org/officeDocument/2006/relationships/diagramData" Target="../diagrams/data1.xml"/><Relationship Id="rId1" Type="http://schemas.openxmlformats.org/officeDocument/2006/relationships/slideLayout" Target="../slideLayouts/slideLayout5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27.png"/><Relationship Id="rId4" Type="http://schemas.openxmlformats.org/officeDocument/2006/relationships/diagramQuickStyle" Target="../diagrams/quickStyle1.xml"/><Relationship Id="rId9"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5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3.png"/><Relationship Id="rId1" Type="http://schemas.openxmlformats.org/officeDocument/2006/relationships/slideLayout" Target="../slideLayouts/slideLayout5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hart" Target="../charts/chart1.xml"/><Relationship Id="rId1" Type="http://schemas.openxmlformats.org/officeDocument/2006/relationships/slideLayout" Target="../slideLayouts/slideLayout5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hart" Target="../charts/chart2.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microsoft.com/office/2007/relationships/hdphoto" Target="../media/hdphoto1.wdp"/></Relationships>
</file>

<file path=ppt/slides/_rels/slide4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52.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52.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2" Type="http://schemas.openxmlformats.org/officeDocument/2006/relationships/hyperlink" Target="https://aws.amazon.com/autoscaling/pricing/" TargetMode="External"/><Relationship Id="rId1" Type="http://schemas.openxmlformats.org/officeDocument/2006/relationships/slideLayout" Target="../slideLayouts/slideLayout5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52.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3.png"/><Relationship Id="rId1" Type="http://schemas.openxmlformats.org/officeDocument/2006/relationships/slideLayout" Target="../slideLayouts/slideLayout52.xml"/><Relationship Id="rId5" Type="http://schemas.openxmlformats.org/officeDocument/2006/relationships/image" Target="../media/image18.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52.xml"/><Relationship Id="rId6" Type="http://schemas.openxmlformats.org/officeDocument/2006/relationships/image" Target="../media/image9.png"/><Relationship Id="rId5" Type="http://schemas.openxmlformats.org/officeDocument/2006/relationships/image" Target="../media/image8.png"/><Relationship Id="rId10" Type="http://schemas.microsoft.com/office/2007/relationships/hdphoto" Target="../media/hdphoto1.wdp"/><Relationship Id="rId4" Type="http://schemas.openxmlformats.org/officeDocument/2006/relationships/image" Target="../media/image7.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3.png"/><Relationship Id="rId1" Type="http://schemas.openxmlformats.org/officeDocument/2006/relationships/slideLayout" Target="../slideLayouts/slideLayout52.xml"/><Relationship Id="rId5" Type="http://schemas.openxmlformats.org/officeDocument/2006/relationships/image" Target="../media/image18.png"/><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52.xml"/><Relationship Id="rId6" Type="http://schemas.openxmlformats.org/officeDocument/2006/relationships/image" Target="../media/image11.png"/><Relationship Id="rId5" Type="http://schemas.openxmlformats.org/officeDocument/2006/relationships/image" Target="../media/image36.png"/><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3.png"/><Relationship Id="rId7"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5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www.amazon.com/" TargetMode="External"/><Relationship Id="rId9"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0.png"/><Relationship Id="rId1" Type="http://schemas.openxmlformats.org/officeDocument/2006/relationships/slideLayout" Target="../slideLayouts/slideLayout52.xml"/><Relationship Id="rId4" Type="http://schemas.openxmlformats.org/officeDocument/2006/relationships/image" Target="../media/image39.png"/></Relationships>
</file>

<file path=ppt/slides/_rels/slide56.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image" Target="../media/image13.png"/><Relationship Id="rId1" Type="http://schemas.openxmlformats.org/officeDocument/2006/relationships/slideLayout" Target="../slideLayouts/slideLayout5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5.png"/><Relationship Id="rId1" Type="http://schemas.openxmlformats.org/officeDocument/2006/relationships/slideLayout" Target="../slideLayouts/slideLayout52.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5.png"/><Relationship Id="rId1" Type="http://schemas.openxmlformats.org/officeDocument/2006/relationships/slideLayout" Target="../slideLayouts/slideLayout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52.xml"/><Relationship Id="rId5" Type="http://schemas.openxmlformats.org/officeDocument/2006/relationships/image" Target="../media/image18.png"/><Relationship Id="rId4" Type="http://schemas.openxmlformats.org/officeDocument/2006/relationships/image" Target="../media/image37.png"/></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52.xml"/><Relationship Id="rId5" Type="http://schemas.openxmlformats.org/officeDocument/2006/relationships/image" Target="../media/image41.png"/><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2.xml"/><Relationship Id="rId6" Type="http://schemas.openxmlformats.org/officeDocument/2006/relationships/image" Target="../media/image37.png"/><Relationship Id="rId5" Type="http://schemas.openxmlformats.org/officeDocument/2006/relationships/image" Target="../media/image40.png"/><Relationship Id="rId4" Type="http://schemas.openxmlformats.org/officeDocument/2006/relationships/image" Target="../media/image18.png"/></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2.xml"/><Relationship Id="rId5" Type="http://schemas.openxmlformats.org/officeDocument/2006/relationships/image" Target="../media/image40.png"/><Relationship Id="rId4" Type="http://schemas.openxmlformats.org/officeDocument/2006/relationships/image" Target="../media/image18.png"/></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2.xml"/><Relationship Id="rId5" Type="http://schemas.openxmlformats.org/officeDocument/2006/relationships/image" Target="../media/image40.png"/><Relationship Id="rId4" Type="http://schemas.openxmlformats.org/officeDocument/2006/relationships/image" Target="../media/image18.png"/></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2.xml"/><Relationship Id="rId6" Type="http://schemas.openxmlformats.org/officeDocument/2006/relationships/image" Target="../media/image37.png"/><Relationship Id="rId5" Type="http://schemas.openxmlformats.org/officeDocument/2006/relationships/image" Target="../media/image40.png"/><Relationship Id="rId4" Type="http://schemas.openxmlformats.org/officeDocument/2006/relationships/image" Target="../media/image1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2.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83893687-A2C9-405B-A571-BAB7736740DD}"/>
              </a:ext>
            </a:extLst>
          </p:cNvPr>
          <p:cNvSpPr txBox="1">
            <a:spLocks/>
          </p:cNvSpPr>
          <p:nvPr/>
        </p:nvSpPr>
        <p:spPr>
          <a:xfrm>
            <a:off x="119436" y="2511939"/>
            <a:ext cx="4163457" cy="576956"/>
          </a:xfrm>
          <a:prstGeom prst="rect">
            <a:avLst/>
          </a:prstGeom>
        </p:spPr>
        <p:txBody>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lgn="ctr" defTabSz="914378">
              <a:spcBef>
                <a:spcPts val="1000"/>
              </a:spcBef>
              <a:buNone/>
              <a:defRPr/>
            </a:pPr>
            <a:r>
              <a:rPr lang="en-US" sz="2800" dirty="0">
                <a:solidFill>
                  <a:srgbClr val="604878">
                    <a:lumMod val="50000"/>
                  </a:srgbClr>
                </a:solidFill>
                <a:effectLst>
                  <a:outerShdw blurRad="38100" dist="38100" dir="2700000" algn="tl">
                    <a:srgbClr val="000000">
                      <a:alpha val="43137"/>
                    </a:srgbClr>
                  </a:outerShdw>
                </a:effectLst>
                <a:latin typeface="Gill Sans MT" panose="020B0502020104020203" pitchFamily="34" charset="0"/>
              </a:rPr>
              <a:t>AWS Foundation</a:t>
            </a:r>
          </a:p>
        </p:txBody>
      </p:sp>
      <p:pic>
        <p:nvPicPr>
          <p:cNvPr id="21" name="Picture 20">
            <a:extLst>
              <a:ext uri="{FF2B5EF4-FFF2-40B4-BE49-F238E27FC236}">
                <a16:creationId xmlns:a16="http://schemas.microsoft.com/office/drawing/2014/main" id="{0A7682E0-A259-4B66-95E7-31868F78548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48717" y="511897"/>
            <a:ext cx="2351113" cy="819578"/>
          </a:xfrm>
          <a:prstGeom prst="rect">
            <a:avLst/>
          </a:prstGeom>
        </p:spPr>
      </p:pic>
      <p:sp>
        <p:nvSpPr>
          <p:cNvPr id="22" name="Rectangle 21">
            <a:extLst>
              <a:ext uri="{FF2B5EF4-FFF2-40B4-BE49-F238E27FC236}">
                <a16:creationId xmlns:a16="http://schemas.microsoft.com/office/drawing/2014/main" id="{C0A91B5F-E223-4230-BCFC-A1839CF44081}"/>
              </a:ext>
            </a:extLst>
          </p:cNvPr>
          <p:cNvSpPr/>
          <p:nvPr/>
        </p:nvSpPr>
        <p:spPr>
          <a:xfrm>
            <a:off x="6739759" y="1"/>
            <a:ext cx="2380593" cy="957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a:solidFill>
                <a:prstClr val="white"/>
              </a:solidFill>
              <a:latin typeface="Calibri" panose="020F0502020204030204"/>
            </a:endParaRPr>
          </a:p>
        </p:txBody>
      </p:sp>
      <p:pic>
        <p:nvPicPr>
          <p:cNvPr id="23" name="Picture 22">
            <a:extLst>
              <a:ext uri="{FF2B5EF4-FFF2-40B4-BE49-F238E27FC236}">
                <a16:creationId xmlns:a16="http://schemas.microsoft.com/office/drawing/2014/main" id="{DCF6EC6A-1989-4DB8-9C0F-3D090C96ED8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641718" y="694362"/>
            <a:ext cx="4544398" cy="3754776"/>
          </a:xfrm>
          <a:prstGeom prst="rect">
            <a:avLst/>
          </a:prstGeom>
        </p:spPr>
      </p:pic>
      <p:pic>
        <p:nvPicPr>
          <p:cNvPr id="24" name="Picture 4" descr="Image result for AWS">
            <a:extLst>
              <a:ext uri="{FF2B5EF4-FFF2-40B4-BE49-F238E27FC236}">
                <a16:creationId xmlns:a16="http://schemas.microsoft.com/office/drawing/2014/main" id="{C4FD8EE4-4213-4EAD-A660-4E421F11C88D}"/>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92809" y="2356275"/>
            <a:ext cx="1183341" cy="621254"/>
          </a:xfrm>
          <a:prstGeom prst="rect">
            <a:avLst/>
          </a:prstGeom>
          <a:noFill/>
          <a:extLst>
            <a:ext uri="{909E8E84-426E-40DD-AFC4-6F175D3DCCD1}">
              <a14:hiddenFill xmlns:a14="http://schemas.microsoft.com/office/drawing/2010/main">
                <a:solidFill>
                  <a:srgbClr val="FFFFFF"/>
                </a:solidFill>
              </a14:hiddenFill>
            </a:ext>
          </a:extLst>
        </p:spPr>
      </p:pic>
      <p:sp>
        <p:nvSpPr>
          <p:cNvPr id="25" name="Text Placeholder 3">
            <a:extLst>
              <a:ext uri="{FF2B5EF4-FFF2-40B4-BE49-F238E27FC236}">
                <a16:creationId xmlns:a16="http://schemas.microsoft.com/office/drawing/2014/main" id="{1E1DB469-B91A-4DCC-9938-D6C28386C713}"/>
              </a:ext>
            </a:extLst>
          </p:cNvPr>
          <p:cNvSpPr txBox="1">
            <a:spLocks/>
          </p:cNvSpPr>
          <p:nvPr/>
        </p:nvSpPr>
        <p:spPr>
          <a:xfrm>
            <a:off x="890689" y="2977529"/>
            <a:ext cx="2468737" cy="48629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000" dirty="0">
                <a:solidFill>
                  <a:srgbClr val="30243C"/>
                </a:solidFill>
                <a:ea typeface="Verdana" panose="020B0604030504040204" pitchFamily="34" charset="0"/>
                <a:cs typeface="Verdana" panose="020B0604030504040204" pitchFamily="34" charset="0"/>
              </a:rPr>
              <a:t>Introduction to Load Balancing, Auto scaling &amp; Route 53	 </a:t>
            </a:r>
          </a:p>
        </p:txBody>
      </p:sp>
    </p:spTree>
    <p:extLst>
      <p:ext uri="{BB962C8B-B14F-4D97-AF65-F5344CB8AC3E}">
        <p14:creationId xmlns:p14="http://schemas.microsoft.com/office/powerpoint/2010/main" val="4043864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2B7A520D-FEA2-4087-A2EA-8F70A844DD39}"/>
              </a:ext>
            </a:extLst>
          </p:cNvPr>
          <p:cNvSpPr txBox="1"/>
          <p:nvPr/>
        </p:nvSpPr>
        <p:spPr>
          <a:xfrm>
            <a:off x="185451" y="168938"/>
            <a:ext cx="4061689" cy="523220"/>
          </a:xfrm>
          <a:prstGeom prst="rect">
            <a:avLst/>
          </a:prstGeom>
          <a:noFill/>
        </p:spPr>
        <p:txBody>
          <a:bodyPr wrap="none" rtlCol="0">
            <a:spAutoFit/>
          </a:bodyPr>
          <a:lstStyle/>
          <a:p>
            <a:r>
              <a:rPr lang="en-US" sz="2800" b="1" dirty="0">
                <a:solidFill>
                  <a:schemeClr val="accent2"/>
                </a:solidFill>
              </a:rPr>
              <a:t>Application Load Balancer</a:t>
            </a:r>
          </a:p>
        </p:txBody>
      </p:sp>
      <p:grpSp>
        <p:nvGrpSpPr>
          <p:cNvPr id="3" name="Group 2"/>
          <p:cNvGrpSpPr/>
          <p:nvPr/>
        </p:nvGrpSpPr>
        <p:grpSpPr>
          <a:xfrm>
            <a:off x="265328" y="1958831"/>
            <a:ext cx="3041111" cy="1826621"/>
            <a:chOff x="343337" y="1813679"/>
            <a:chExt cx="3041111" cy="1826621"/>
          </a:xfrm>
        </p:grpSpPr>
        <p:grpSp>
          <p:nvGrpSpPr>
            <p:cNvPr id="2" name="Group 1"/>
            <p:cNvGrpSpPr/>
            <p:nvPr/>
          </p:nvGrpSpPr>
          <p:grpSpPr>
            <a:xfrm>
              <a:off x="343337" y="1813679"/>
              <a:ext cx="3041111" cy="1826621"/>
              <a:chOff x="343337" y="1813679"/>
              <a:chExt cx="3041111" cy="1826621"/>
            </a:xfrm>
          </p:grpSpPr>
          <p:sp>
            <p:nvSpPr>
              <p:cNvPr id="79" name="Rectangle: Rounded Corners 78">
                <a:extLst>
                  <a:ext uri="{FF2B5EF4-FFF2-40B4-BE49-F238E27FC236}">
                    <a16:creationId xmlns:a16="http://schemas.microsoft.com/office/drawing/2014/main" id="{1A7428D5-6258-4706-8699-0827A1BB12E6}"/>
                  </a:ext>
                </a:extLst>
              </p:cNvPr>
              <p:cNvSpPr/>
              <p:nvPr/>
            </p:nvSpPr>
            <p:spPr>
              <a:xfrm>
                <a:off x="343337" y="1813679"/>
                <a:ext cx="3041111" cy="1826621"/>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0" name="Content Placeholder 2">
                <a:extLst>
                  <a:ext uri="{FF2B5EF4-FFF2-40B4-BE49-F238E27FC236}">
                    <a16:creationId xmlns:a16="http://schemas.microsoft.com/office/drawing/2014/main" id="{0086BDB0-0729-4955-9A5B-ADA6D3135444}"/>
                  </a:ext>
                </a:extLst>
              </p:cNvPr>
              <p:cNvSpPr txBox="1">
                <a:spLocks/>
              </p:cNvSpPr>
              <p:nvPr/>
            </p:nvSpPr>
            <p:spPr>
              <a:xfrm>
                <a:off x="680200" y="1939342"/>
                <a:ext cx="2597098" cy="1533021"/>
              </a:xfr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1219170">
                  <a:lnSpc>
                    <a:spcPct val="150000"/>
                  </a:lnSpc>
                  <a:spcBef>
                    <a:spcPts val="1333"/>
                  </a:spcBef>
                  <a:buNone/>
                </a:pPr>
                <a:r>
                  <a:rPr lang="en-IN" sz="1200" dirty="0">
                    <a:solidFill>
                      <a:prstClr val="black"/>
                    </a:solidFill>
                    <a:latin typeface="Raleway"/>
                    <a:cs typeface="Chalkboard SE Regular"/>
                  </a:rPr>
                  <a:t>Application load balancer functions at the 7</a:t>
                </a:r>
                <a:r>
                  <a:rPr lang="en-IN" sz="1200" baseline="30000" dirty="0">
                    <a:solidFill>
                      <a:prstClr val="black"/>
                    </a:solidFill>
                    <a:latin typeface="Raleway"/>
                    <a:cs typeface="Chalkboard SE Regular"/>
                  </a:rPr>
                  <a:t>th</a:t>
                </a:r>
                <a:r>
                  <a:rPr lang="en-IN" sz="1200" dirty="0">
                    <a:solidFill>
                      <a:prstClr val="black"/>
                    </a:solidFill>
                    <a:latin typeface="Raleway"/>
                    <a:cs typeface="Chalkboard SE Regular"/>
                  </a:rPr>
                  <a:t> layer of the OSI model </a:t>
                </a:r>
              </a:p>
              <a:p>
                <a:pPr marL="0" indent="0" defTabSz="1219170">
                  <a:lnSpc>
                    <a:spcPct val="150000"/>
                  </a:lnSpc>
                  <a:spcBef>
                    <a:spcPts val="1333"/>
                  </a:spcBef>
                  <a:buNone/>
                </a:pPr>
                <a:r>
                  <a:rPr lang="en-IN" sz="1200" dirty="0">
                    <a:solidFill>
                      <a:prstClr val="black"/>
                    </a:solidFill>
                    <a:latin typeface="Raleway"/>
                    <a:cs typeface="Chalkboard SE Regular"/>
                  </a:rPr>
                  <a:t>Identifies the incoming resource type and directs it to </a:t>
                </a:r>
              </a:p>
              <a:p>
                <a:pPr marL="304792" indent="-304792" defTabSz="1219170">
                  <a:lnSpc>
                    <a:spcPct val="150000"/>
                  </a:lnSpc>
                  <a:spcBef>
                    <a:spcPts val="1333"/>
                  </a:spcBef>
                </a:pPr>
                <a:endParaRPr lang="en-IN" sz="1200" dirty="0">
                  <a:solidFill>
                    <a:prstClr val="black"/>
                  </a:solidFill>
                  <a:latin typeface="Raleway"/>
                  <a:cs typeface="Chalkboard SE Regular"/>
                </a:endParaRPr>
              </a:p>
            </p:txBody>
          </p:sp>
        </p:gr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330" y="2054896"/>
              <a:ext cx="228036" cy="228036"/>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221" y="2726990"/>
              <a:ext cx="228036" cy="228036"/>
            </a:xfrm>
            <a:prstGeom prst="rect">
              <a:avLst/>
            </a:prstGeom>
          </p:spPr>
        </p:pic>
      </p:grpSp>
      <p:grpSp>
        <p:nvGrpSpPr>
          <p:cNvPr id="29" name="Group 28"/>
          <p:cNvGrpSpPr/>
          <p:nvPr/>
        </p:nvGrpSpPr>
        <p:grpSpPr>
          <a:xfrm>
            <a:off x="3451606" y="977901"/>
            <a:ext cx="5510558" cy="3680600"/>
            <a:chOff x="2142482" y="626811"/>
            <a:chExt cx="6522042" cy="4356189"/>
          </a:xfrm>
        </p:grpSpPr>
        <p:grpSp>
          <p:nvGrpSpPr>
            <p:cNvPr id="121" name="Group 120">
              <a:extLst>
                <a:ext uri="{FF2B5EF4-FFF2-40B4-BE49-F238E27FC236}">
                  <a16:creationId xmlns:a16="http://schemas.microsoft.com/office/drawing/2014/main" id="{475B4EF3-12C7-4F86-89B7-442F40D49373}"/>
                </a:ext>
              </a:extLst>
            </p:cNvPr>
            <p:cNvGrpSpPr/>
            <p:nvPr/>
          </p:nvGrpSpPr>
          <p:grpSpPr>
            <a:xfrm>
              <a:off x="2142482" y="626811"/>
              <a:ext cx="6522042" cy="4356189"/>
              <a:chOff x="1581139" y="1664192"/>
              <a:chExt cx="5722159" cy="3635613"/>
            </a:xfrm>
          </p:grpSpPr>
          <p:grpSp>
            <p:nvGrpSpPr>
              <p:cNvPr id="122" name="Group 121">
                <a:extLst>
                  <a:ext uri="{FF2B5EF4-FFF2-40B4-BE49-F238E27FC236}">
                    <a16:creationId xmlns:a16="http://schemas.microsoft.com/office/drawing/2014/main" id="{65297CD0-00DF-4F0B-8F44-490E255F3F03}"/>
                  </a:ext>
                </a:extLst>
              </p:cNvPr>
              <p:cNvGrpSpPr/>
              <p:nvPr/>
            </p:nvGrpSpPr>
            <p:grpSpPr>
              <a:xfrm>
                <a:off x="1581139" y="2194903"/>
                <a:ext cx="5722159" cy="2337918"/>
                <a:chOff x="606339" y="2753597"/>
                <a:chExt cx="7629545" cy="3117223"/>
              </a:xfrm>
            </p:grpSpPr>
            <p:sp>
              <p:nvSpPr>
                <p:cNvPr id="136" name="Rectangle 135">
                  <a:extLst>
                    <a:ext uri="{FF2B5EF4-FFF2-40B4-BE49-F238E27FC236}">
                      <a16:creationId xmlns:a16="http://schemas.microsoft.com/office/drawing/2014/main" id="{5BF2218C-1D34-4272-9E0A-881ECB211ACB}"/>
                    </a:ext>
                  </a:extLst>
                </p:cNvPr>
                <p:cNvSpPr/>
                <p:nvPr/>
              </p:nvSpPr>
              <p:spPr>
                <a:xfrm>
                  <a:off x="1208724" y="3178235"/>
                  <a:ext cx="7027160" cy="2692585"/>
                </a:xfrm>
                <a:prstGeom prst="rect">
                  <a:avLst/>
                </a:prstGeom>
                <a:noFill/>
                <a:ln w="19050">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pic>
              <p:nvPicPr>
                <p:cNvPr id="137" name="Picture 136">
                  <a:extLst>
                    <a:ext uri="{FF2B5EF4-FFF2-40B4-BE49-F238E27FC236}">
                      <a16:creationId xmlns:a16="http://schemas.microsoft.com/office/drawing/2014/main" id="{3562B8C8-CD3D-4470-9A3C-14154D4B9A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339" y="2753597"/>
                  <a:ext cx="1059460" cy="691595"/>
                </a:xfrm>
                <a:prstGeom prst="rect">
                  <a:avLst/>
                </a:prstGeom>
              </p:spPr>
            </p:pic>
          </p:grpSp>
          <p:sp>
            <p:nvSpPr>
              <p:cNvPr id="124" name="Rectangle 123">
                <a:extLst>
                  <a:ext uri="{FF2B5EF4-FFF2-40B4-BE49-F238E27FC236}">
                    <a16:creationId xmlns:a16="http://schemas.microsoft.com/office/drawing/2014/main" id="{AC6C4343-197C-4A9C-A019-E28DEBE4FC2C}"/>
                  </a:ext>
                </a:extLst>
              </p:cNvPr>
              <p:cNvSpPr/>
              <p:nvPr/>
            </p:nvSpPr>
            <p:spPr>
              <a:xfrm>
                <a:off x="2627230" y="2563304"/>
                <a:ext cx="1119966" cy="1874123"/>
              </a:xfrm>
              <a:prstGeom prst="rect">
                <a:avLst/>
              </a:prstGeom>
              <a:noFill/>
              <a:ln w="15875">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pic>
            <p:nvPicPr>
              <p:cNvPr id="127" name="Picture 126">
                <a:extLst>
                  <a:ext uri="{FF2B5EF4-FFF2-40B4-BE49-F238E27FC236}">
                    <a16:creationId xmlns:a16="http://schemas.microsoft.com/office/drawing/2014/main" id="{C0E1B2AD-A394-4D13-B673-EBDB20722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2141" y="2122665"/>
                <a:ext cx="751941" cy="781433"/>
              </a:xfrm>
              <a:prstGeom prst="rect">
                <a:avLst/>
              </a:prstGeom>
            </p:spPr>
          </p:pic>
          <p:grpSp>
            <p:nvGrpSpPr>
              <p:cNvPr id="128" name="Group 127">
                <a:extLst>
                  <a:ext uri="{FF2B5EF4-FFF2-40B4-BE49-F238E27FC236}">
                    <a16:creationId xmlns:a16="http://schemas.microsoft.com/office/drawing/2014/main" id="{6D4E677E-09CC-4379-A9BC-03767399330E}"/>
                  </a:ext>
                </a:extLst>
              </p:cNvPr>
              <p:cNvGrpSpPr/>
              <p:nvPr/>
            </p:nvGrpSpPr>
            <p:grpSpPr>
              <a:xfrm>
                <a:off x="2413806" y="2375818"/>
                <a:ext cx="4545492" cy="2923987"/>
                <a:chOff x="1694406" y="2979219"/>
                <a:chExt cx="6060656" cy="3898648"/>
              </a:xfrm>
            </p:grpSpPr>
            <p:sp>
              <p:nvSpPr>
                <p:cNvPr id="132" name="Rectangle: Rounded Corners 32">
                  <a:extLst>
                    <a:ext uri="{FF2B5EF4-FFF2-40B4-BE49-F238E27FC236}">
                      <a16:creationId xmlns:a16="http://schemas.microsoft.com/office/drawing/2014/main" id="{75B1B87A-8A73-431A-8487-1BBB5EED143E}"/>
                    </a:ext>
                  </a:extLst>
                </p:cNvPr>
                <p:cNvSpPr/>
                <p:nvPr/>
              </p:nvSpPr>
              <p:spPr>
                <a:xfrm>
                  <a:off x="1694406" y="2979219"/>
                  <a:ext cx="2083323" cy="3030448"/>
                </a:xfrm>
                <a:prstGeom prst="roundRect">
                  <a:avLst/>
                </a:prstGeom>
                <a:noFill/>
                <a:ln w="28575">
                  <a:solidFill>
                    <a:srgbClr val="FF99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sp>
              <p:nvSpPr>
                <p:cNvPr id="134" name="TextBox 133">
                  <a:extLst>
                    <a:ext uri="{FF2B5EF4-FFF2-40B4-BE49-F238E27FC236}">
                      <a16:creationId xmlns:a16="http://schemas.microsoft.com/office/drawing/2014/main" id="{137F81D7-174E-4121-86C7-DD0C35859ED0}"/>
                    </a:ext>
                  </a:extLst>
                </p:cNvPr>
                <p:cNvSpPr txBox="1"/>
                <p:nvPr/>
              </p:nvSpPr>
              <p:spPr>
                <a:xfrm>
                  <a:off x="1781602" y="6177159"/>
                  <a:ext cx="1908929" cy="700708"/>
                </a:xfrm>
                <a:prstGeom prst="rect">
                  <a:avLst/>
                </a:prstGeom>
                <a:noFill/>
              </p:spPr>
              <p:txBody>
                <a:bodyPr wrap="square" rtlCol="0">
                  <a:spAutoFit/>
                </a:bodyPr>
                <a:lstStyle/>
                <a:p>
                  <a:pPr algn="ctr" defTabSz="914377"/>
                  <a:r>
                    <a:rPr lang="en-US" sz="1400" b="1" dirty="0">
                      <a:solidFill>
                        <a:schemeClr val="accent4"/>
                      </a:solidFill>
                      <a:latin typeface="Chalkboard SE Regular"/>
                      <a:cs typeface="Chalkboard SE Regular"/>
                    </a:rPr>
                    <a:t>Availability Zone A</a:t>
                  </a:r>
                </a:p>
              </p:txBody>
            </p:sp>
            <p:sp>
              <p:nvSpPr>
                <p:cNvPr id="135" name="TextBox 134">
                  <a:extLst>
                    <a:ext uri="{FF2B5EF4-FFF2-40B4-BE49-F238E27FC236}">
                      <a16:creationId xmlns:a16="http://schemas.microsoft.com/office/drawing/2014/main" id="{8ED1F5D5-D8E9-405D-BE47-851F5DE60F74}"/>
                    </a:ext>
                  </a:extLst>
                </p:cNvPr>
                <p:cNvSpPr txBox="1"/>
                <p:nvPr/>
              </p:nvSpPr>
              <p:spPr>
                <a:xfrm>
                  <a:off x="5622301" y="6089715"/>
                  <a:ext cx="1908929" cy="700708"/>
                </a:xfrm>
                <a:prstGeom prst="rect">
                  <a:avLst/>
                </a:prstGeom>
                <a:noFill/>
              </p:spPr>
              <p:txBody>
                <a:bodyPr wrap="square" rtlCol="0">
                  <a:spAutoFit/>
                </a:bodyPr>
                <a:lstStyle/>
                <a:p>
                  <a:pPr algn="ctr" defTabSz="914377"/>
                  <a:r>
                    <a:rPr lang="en-US" sz="1400" b="1" dirty="0">
                      <a:solidFill>
                        <a:schemeClr val="accent4"/>
                      </a:solidFill>
                      <a:latin typeface="Chalkboard SE Regular"/>
                      <a:cs typeface="Chalkboard SE Regular"/>
                    </a:rPr>
                    <a:t>Availability Zone B</a:t>
                  </a:r>
                </a:p>
              </p:txBody>
            </p:sp>
            <p:sp>
              <p:nvSpPr>
                <p:cNvPr id="151" name="Rectangle: Rounded Corners 32">
                  <a:extLst>
                    <a:ext uri="{FF2B5EF4-FFF2-40B4-BE49-F238E27FC236}">
                      <a16:creationId xmlns:a16="http://schemas.microsoft.com/office/drawing/2014/main" id="{75B1B87A-8A73-431A-8487-1BBB5EED143E}"/>
                    </a:ext>
                  </a:extLst>
                </p:cNvPr>
                <p:cNvSpPr/>
                <p:nvPr/>
              </p:nvSpPr>
              <p:spPr>
                <a:xfrm>
                  <a:off x="5671739" y="2979219"/>
                  <a:ext cx="2083323" cy="3030448"/>
                </a:xfrm>
                <a:prstGeom prst="roundRect">
                  <a:avLst/>
                </a:prstGeom>
                <a:noFill/>
                <a:ln w="28575">
                  <a:solidFill>
                    <a:srgbClr val="FF99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grpSp>
          <p:cxnSp>
            <p:nvCxnSpPr>
              <p:cNvPr id="129" name="Straight Arrow Connector 128">
                <a:extLst>
                  <a:ext uri="{FF2B5EF4-FFF2-40B4-BE49-F238E27FC236}">
                    <a16:creationId xmlns:a16="http://schemas.microsoft.com/office/drawing/2014/main" id="{1673F17C-2030-4E4A-A1D0-7E89BC027B6C}"/>
                  </a:ext>
                </a:extLst>
              </p:cNvPr>
              <p:cNvCxnSpPr>
                <a:cxnSpLocks/>
                <a:endCxn id="127" idx="0"/>
              </p:cNvCxnSpPr>
              <p:nvPr/>
            </p:nvCxnSpPr>
            <p:spPr>
              <a:xfrm>
                <a:off x="4668113" y="1664192"/>
                <a:ext cx="0" cy="458474"/>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E1DF405B-CCE3-458B-B0FA-ABDC27B78848}"/>
                  </a:ext>
                </a:extLst>
              </p:cNvPr>
              <p:cNvCxnSpPr>
                <a:cxnSpLocks/>
                <a:endCxn id="9" idx="3"/>
              </p:cNvCxnSpPr>
              <p:nvPr/>
            </p:nvCxnSpPr>
            <p:spPr>
              <a:xfrm flipH="1">
                <a:off x="3447959" y="2539848"/>
                <a:ext cx="844184" cy="296712"/>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50" name="Rectangle 149">
                <a:extLst>
                  <a:ext uri="{FF2B5EF4-FFF2-40B4-BE49-F238E27FC236}">
                    <a16:creationId xmlns:a16="http://schemas.microsoft.com/office/drawing/2014/main" id="{AC6C4343-197C-4A9C-A019-E28DEBE4FC2C}"/>
                  </a:ext>
                </a:extLst>
              </p:cNvPr>
              <p:cNvSpPr/>
              <p:nvPr/>
            </p:nvSpPr>
            <p:spPr>
              <a:xfrm>
                <a:off x="5649071" y="2563304"/>
                <a:ext cx="1119966" cy="1874123"/>
              </a:xfrm>
              <a:prstGeom prst="rect">
                <a:avLst/>
              </a:prstGeom>
              <a:noFill/>
              <a:ln w="15875">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cxnSp>
            <p:nvCxnSpPr>
              <p:cNvPr id="152" name="Straight Arrow Connector 151">
                <a:extLst>
                  <a:ext uri="{FF2B5EF4-FFF2-40B4-BE49-F238E27FC236}">
                    <a16:creationId xmlns:a16="http://schemas.microsoft.com/office/drawing/2014/main" id="{E1DF405B-CCE3-458B-B0FA-ABDC27B78848}"/>
                  </a:ext>
                </a:extLst>
              </p:cNvPr>
              <p:cNvCxnSpPr>
                <a:cxnSpLocks/>
                <a:stCxn id="127" idx="1"/>
                <a:endCxn id="145" idx="3"/>
              </p:cNvCxnSpPr>
              <p:nvPr/>
            </p:nvCxnSpPr>
            <p:spPr>
              <a:xfrm flipH="1">
                <a:off x="3447959" y="2513381"/>
                <a:ext cx="844182" cy="911837"/>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168" name="Straight Arrow Connector 167">
                <a:extLst>
                  <a:ext uri="{FF2B5EF4-FFF2-40B4-BE49-F238E27FC236}">
                    <a16:creationId xmlns:a16="http://schemas.microsoft.com/office/drawing/2014/main" id="{E1DF405B-CCE3-458B-B0FA-ABDC27B78848}"/>
                  </a:ext>
                </a:extLst>
              </p:cNvPr>
              <p:cNvCxnSpPr>
                <a:cxnSpLocks/>
                <a:stCxn id="127" idx="1"/>
              </p:cNvCxnSpPr>
              <p:nvPr/>
            </p:nvCxnSpPr>
            <p:spPr>
              <a:xfrm flipH="1">
                <a:off x="3447959" y="2513381"/>
                <a:ext cx="844182" cy="1537525"/>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3680982" y="1632190"/>
              <a:ext cx="4030977" cy="2141863"/>
              <a:chOff x="3680982" y="1632190"/>
              <a:chExt cx="4030977" cy="2141863"/>
            </a:xfrm>
          </p:grpSpPr>
          <p:pic>
            <p:nvPicPr>
              <p:cNvPr id="9" name="Picture 8"/>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680982" y="1736902"/>
                <a:ext cx="589277" cy="589277"/>
              </a:xfrm>
              <a:prstGeom prst="rect">
                <a:avLst/>
              </a:prstGeom>
            </p:spPr>
          </p:pic>
          <p:pic>
            <p:nvPicPr>
              <p:cNvPr id="145" name="Picture 144"/>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680982" y="2442233"/>
                <a:ext cx="589277" cy="589277"/>
              </a:xfrm>
              <a:prstGeom prst="rect">
                <a:avLst/>
              </a:prstGeom>
            </p:spPr>
          </p:pic>
          <p:pic>
            <p:nvPicPr>
              <p:cNvPr id="146" name="Picture 145"/>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680982" y="3184776"/>
                <a:ext cx="589277" cy="589277"/>
              </a:xfrm>
              <a:prstGeom prst="rect">
                <a:avLst/>
              </a:prstGeom>
            </p:spPr>
          </p:pic>
          <p:pic>
            <p:nvPicPr>
              <p:cNvPr id="147" name="Picture 146"/>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122682" y="1736902"/>
                <a:ext cx="589277" cy="589277"/>
              </a:xfrm>
              <a:prstGeom prst="rect">
                <a:avLst/>
              </a:prstGeom>
            </p:spPr>
          </p:pic>
          <p:pic>
            <p:nvPicPr>
              <p:cNvPr id="148" name="Picture 147"/>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122682" y="2442233"/>
                <a:ext cx="589277" cy="589277"/>
              </a:xfrm>
              <a:prstGeom prst="rect">
                <a:avLst/>
              </a:prstGeom>
            </p:spPr>
          </p:pic>
          <p:pic>
            <p:nvPicPr>
              <p:cNvPr id="149" name="Picture 148"/>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122682" y="3184776"/>
                <a:ext cx="589277" cy="589277"/>
              </a:xfrm>
              <a:prstGeom prst="rect">
                <a:avLst/>
              </a:prstGeom>
            </p:spPr>
          </p:pic>
          <p:cxnSp>
            <p:nvCxnSpPr>
              <p:cNvPr id="170" name="Straight Arrow Connector 169">
                <a:extLst>
                  <a:ext uri="{FF2B5EF4-FFF2-40B4-BE49-F238E27FC236}">
                    <a16:creationId xmlns:a16="http://schemas.microsoft.com/office/drawing/2014/main" id="{E1DF405B-CCE3-458B-B0FA-ABDC27B78848}"/>
                  </a:ext>
                </a:extLst>
              </p:cNvPr>
              <p:cNvCxnSpPr>
                <a:cxnSpLocks/>
              </p:cNvCxnSpPr>
              <p:nvPr/>
            </p:nvCxnSpPr>
            <p:spPr>
              <a:xfrm>
                <a:off x="6099442" y="1644309"/>
                <a:ext cx="1033182" cy="1783706"/>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E1DF405B-CCE3-458B-B0FA-ABDC27B78848}"/>
                  </a:ext>
                </a:extLst>
              </p:cNvPr>
              <p:cNvCxnSpPr>
                <a:cxnSpLocks/>
              </p:cNvCxnSpPr>
              <p:nvPr/>
            </p:nvCxnSpPr>
            <p:spPr>
              <a:xfrm>
                <a:off x="6099442" y="1632190"/>
                <a:ext cx="1008522" cy="1088350"/>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E1DF405B-CCE3-458B-B0FA-ABDC27B78848}"/>
                  </a:ext>
                </a:extLst>
              </p:cNvPr>
              <p:cNvCxnSpPr>
                <a:cxnSpLocks/>
                <a:stCxn id="127" idx="3"/>
                <a:endCxn id="147" idx="1"/>
              </p:cNvCxnSpPr>
              <p:nvPr/>
            </p:nvCxnSpPr>
            <p:spPr>
              <a:xfrm>
                <a:off x="6089500" y="1644309"/>
                <a:ext cx="1033182" cy="387232"/>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0393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200601" y="1895041"/>
            <a:ext cx="7143781" cy="1099281"/>
          </a:xfrm>
        </p:spPr>
        <p:txBody>
          <a:bodyPr anchor="ctr"/>
          <a:lstStyle/>
          <a:p>
            <a:pPr lvl="0" defTabSz="685800">
              <a:lnSpc>
                <a:spcPct val="100000"/>
              </a:lnSpc>
              <a:spcBef>
                <a:spcPts val="0"/>
              </a:spcBef>
            </a:pPr>
            <a:r>
              <a:rPr lang="en-US" b="1" dirty="0">
                <a:latin typeface="Raleway"/>
              </a:rPr>
              <a:t>Load Balancer Architecture</a:t>
            </a:r>
          </a:p>
        </p:txBody>
      </p:sp>
    </p:spTree>
    <p:extLst>
      <p:ext uri="{BB962C8B-B14F-4D97-AF65-F5344CB8AC3E}">
        <p14:creationId xmlns:p14="http://schemas.microsoft.com/office/powerpoint/2010/main" val="2238070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3FF5FD-40C1-41ED-A7A0-73E673B6604A}"/>
              </a:ext>
            </a:extLst>
          </p:cNvPr>
          <p:cNvSpPr txBox="1"/>
          <p:nvPr/>
        </p:nvSpPr>
        <p:spPr>
          <a:xfrm>
            <a:off x="176773" y="168938"/>
            <a:ext cx="4209166" cy="523220"/>
          </a:xfrm>
          <a:prstGeom prst="rect">
            <a:avLst/>
          </a:prstGeom>
          <a:noFill/>
        </p:spPr>
        <p:txBody>
          <a:bodyPr wrap="none" rtlCol="0">
            <a:spAutoFit/>
          </a:bodyPr>
          <a:lstStyle/>
          <a:p>
            <a:r>
              <a:rPr lang="en-US" sz="2800" b="1" dirty="0">
                <a:solidFill>
                  <a:srgbClr val="604878"/>
                </a:solidFill>
              </a:rPr>
              <a:t>Load Balancer Architecture</a:t>
            </a:r>
          </a:p>
        </p:txBody>
      </p:sp>
      <p:grpSp>
        <p:nvGrpSpPr>
          <p:cNvPr id="31" name="Group 30">
            <a:extLst>
              <a:ext uri="{FF2B5EF4-FFF2-40B4-BE49-F238E27FC236}">
                <a16:creationId xmlns:a16="http://schemas.microsoft.com/office/drawing/2014/main" id="{14E93C74-FFF7-4CB5-93A8-51963669BB4C}"/>
              </a:ext>
            </a:extLst>
          </p:cNvPr>
          <p:cNvGrpSpPr/>
          <p:nvPr/>
        </p:nvGrpSpPr>
        <p:grpSpPr>
          <a:xfrm>
            <a:off x="1088335" y="1309958"/>
            <a:ext cx="6967330" cy="3534904"/>
            <a:chOff x="2927738" y="1741941"/>
            <a:chExt cx="5726783" cy="3210072"/>
          </a:xfrm>
        </p:grpSpPr>
        <p:grpSp>
          <p:nvGrpSpPr>
            <p:cNvPr id="33" name="Group 32">
              <a:extLst>
                <a:ext uri="{FF2B5EF4-FFF2-40B4-BE49-F238E27FC236}">
                  <a16:creationId xmlns:a16="http://schemas.microsoft.com/office/drawing/2014/main" id="{C4B0F923-180A-45DB-985A-0CE82F0FF07A}"/>
                </a:ext>
              </a:extLst>
            </p:cNvPr>
            <p:cNvGrpSpPr/>
            <p:nvPr/>
          </p:nvGrpSpPr>
          <p:grpSpPr>
            <a:xfrm>
              <a:off x="6192069" y="2148775"/>
              <a:ext cx="1948388" cy="352895"/>
              <a:chOff x="5125442" y="2828446"/>
              <a:chExt cx="2597850" cy="470526"/>
            </a:xfrm>
          </p:grpSpPr>
          <p:pic>
            <p:nvPicPr>
              <p:cNvPr id="61" name="Picture 60">
                <a:extLst>
                  <a:ext uri="{FF2B5EF4-FFF2-40B4-BE49-F238E27FC236}">
                    <a16:creationId xmlns:a16="http://schemas.microsoft.com/office/drawing/2014/main" id="{ECBE02CB-E5CF-486B-A28C-1F14782B3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442" y="2828447"/>
                <a:ext cx="453720" cy="470525"/>
              </a:xfrm>
              <a:prstGeom prst="rect">
                <a:avLst/>
              </a:prstGeom>
            </p:spPr>
          </p:pic>
          <p:pic>
            <p:nvPicPr>
              <p:cNvPr id="62" name="Picture 61">
                <a:extLst>
                  <a:ext uri="{FF2B5EF4-FFF2-40B4-BE49-F238E27FC236}">
                    <a16:creationId xmlns:a16="http://schemas.microsoft.com/office/drawing/2014/main" id="{E8E49857-269C-410E-8EE7-9E84EA895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507" y="2828447"/>
                <a:ext cx="453720" cy="470525"/>
              </a:xfrm>
              <a:prstGeom prst="rect">
                <a:avLst/>
              </a:prstGeom>
            </p:spPr>
          </p:pic>
          <p:pic>
            <p:nvPicPr>
              <p:cNvPr id="63" name="Picture 62">
                <a:extLst>
                  <a:ext uri="{FF2B5EF4-FFF2-40B4-BE49-F238E27FC236}">
                    <a16:creationId xmlns:a16="http://schemas.microsoft.com/office/drawing/2014/main" id="{9F5DB661-C0F6-4835-8CA8-FF50AAF4F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9572" y="2828446"/>
                <a:ext cx="453720" cy="470525"/>
              </a:xfrm>
              <a:prstGeom prst="rect">
                <a:avLst/>
              </a:prstGeom>
            </p:spPr>
          </p:pic>
        </p:grpSp>
        <p:grpSp>
          <p:nvGrpSpPr>
            <p:cNvPr id="34" name="Group 33">
              <a:extLst>
                <a:ext uri="{FF2B5EF4-FFF2-40B4-BE49-F238E27FC236}">
                  <a16:creationId xmlns:a16="http://schemas.microsoft.com/office/drawing/2014/main" id="{B1112A03-41C5-465C-813E-6BA65628206E}"/>
                </a:ext>
              </a:extLst>
            </p:cNvPr>
            <p:cNvGrpSpPr/>
            <p:nvPr/>
          </p:nvGrpSpPr>
          <p:grpSpPr>
            <a:xfrm>
              <a:off x="6192069" y="3867992"/>
              <a:ext cx="1948388" cy="352895"/>
              <a:chOff x="5125442" y="5120735"/>
              <a:chExt cx="2597850" cy="470526"/>
            </a:xfrm>
          </p:grpSpPr>
          <p:pic>
            <p:nvPicPr>
              <p:cNvPr id="58" name="Picture 57">
                <a:extLst>
                  <a:ext uri="{FF2B5EF4-FFF2-40B4-BE49-F238E27FC236}">
                    <a16:creationId xmlns:a16="http://schemas.microsoft.com/office/drawing/2014/main" id="{158AFECE-F300-4FA8-908A-8753B2B9A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442" y="5120736"/>
                <a:ext cx="453720" cy="470525"/>
              </a:xfrm>
              <a:prstGeom prst="rect">
                <a:avLst/>
              </a:prstGeom>
            </p:spPr>
          </p:pic>
          <p:pic>
            <p:nvPicPr>
              <p:cNvPr id="59" name="Picture 58">
                <a:extLst>
                  <a:ext uri="{FF2B5EF4-FFF2-40B4-BE49-F238E27FC236}">
                    <a16:creationId xmlns:a16="http://schemas.microsoft.com/office/drawing/2014/main" id="{001C2A8B-2B20-4D8A-B8E0-20658B434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507" y="5120736"/>
                <a:ext cx="453720" cy="470525"/>
              </a:xfrm>
              <a:prstGeom prst="rect">
                <a:avLst/>
              </a:prstGeom>
            </p:spPr>
          </p:pic>
          <p:pic>
            <p:nvPicPr>
              <p:cNvPr id="60" name="Picture 59">
                <a:extLst>
                  <a:ext uri="{FF2B5EF4-FFF2-40B4-BE49-F238E27FC236}">
                    <a16:creationId xmlns:a16="http://schemas.microsoft.com/office/drawing/2014/main" id="{5D9197C6-2E7D-4F80-A31C-8D542B13C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9572" y="5120735"/>
                <a:ext cx="453720" cy="470525"/>
              </a:xfrm>
              <a:prstGeom prst="rect">
                <a:avLst/>
              </a:prstGeom>
            </p:spPr>
          </p:pic>
        </p:grpSp>
        <p:grpSp>
          <p:nvGrpSpPr>
            <p:cNvPr id="35" name="Group 34">
              <a:extLst>
                <a:ext uri="{FF2B5EF4-FFF2-40B4-BE49-F238E27FC236}">
                  <a16:creationId xmlns:a16="http://schemas.microsoft.com/office/drawing/2014/main" id="{A7E54AB0-FC95-4286-BC0D-A13FFB22F2CD}"/>
                </a:ext>
              </a:extLst>
            </p:cNvPr>
            <p:cNvGrpSpPr/>
            <p:nvPr/>
          </p:nvGrpSpPr>
          <p:grpSpPr>
            <a:xfrm>
              <a:off x="2927738" y="3461745"/>
              <a:ext cx="5726783" cy="1490268"/>
              <a:chOff x="772998" y="4579073"/>
              <a:chExt cx="7635711" cy="1987024"/>
            </a:xfrm>
          </p:grpSpPr>
          <p:sp>
            <p:nvSpPr>
              <p:cNvPr id="56" name="Rectangle: Rounded Corners 55">
                <a:extLst>
                  <a:ext uri="{FF2B5EF4-FFF2-40B4-BE49-F238E27FC236}">
                    <a16:creationId xmlns:a16="http://schemas.microsoft.com/office/drawing/2014/main" id="{3B541C94-F588-4787-BA44-F275F93DFE52}"/>
                  </a:ext>
                </a:extLst>
              </p:cNvPr>
              <p:cNvSpPr/>
              <p:nvPr/>
            </p:nvSpPr>
            <p:spPr>
              <a:xfrm>
                <a:off x="772998" y="4579073"/>
                <a:ext cx="7635711" cy="1555423"/>
              </a:xfrm>
              <a:prstGeom prst="roundRect">
                <a:avLst/>
              </a:prstGeom>
              <a:noFill/>
              <a:ln w="22225" cap="rnd">
                <a:solidFill>
                  <a:srgbClr val="FF99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400" dirty="0">
                  <a:solidFill>
                    <a:prstClr val="white"/>
                  </a:solidFill>
                  <a:latin typeface="Chalkboard SE Regular"/>
                  <a:cs typeface="Chalkboard SE Regular"/>
                </a:endParaRPr>
              </a:p>
            </p:txBody>
          </p:sp>
          <p:sp>
            <p:nvSpPr>
              <p:cNvPr id="57" name="TextBox 56">
                <a:extLst>
                  <a:ext uri="{FF2B5EF4-FFF2-40B4-BE49-F238E27FC236}">
                    <a16:creationId xmlns:a16="http://schemas.microsoft.com/office/drawing/2014/main" id="{FD35C2EE-66E9-4240-9DCB-130563A52BEF}"/>
                  </a:ext>
                </a:extLst>
              </p:cNvPr>
              <p:cNvSpPr txBox="1"/>
              <p:nvPr/>
            </p:nvSpPr>
            <p:spPr>
              <a:xfrm>
                <a:off x="3823926" y="6235241"/>
                <a:ext cx="1506782" cy="330856"/>
              </a:xfrm>
              <a:prstGeom prst="rect">
                <a:avLst/>
              </a:prstGeom>
              <a:noFill/>
            </p:spPr>
            <p:txBody>
              <a:bodyPr wrap="square" rtlCol="0">
                <a:spAutoFit/>
              </a:bodyPr>
              <a:lstStyle/>
              <a:p>
                <a:pPr algn="ctr" defTabSz="914377"/>
                <a:r>
                  <a:rPr lang="en-US" sz="1400" dirty="0">
                    <a:solidFill>
                      <a:prstClr val="black"/>
                    </a:solidFill>
                    <a:latin typeface="Chalkboard SE Regular"/>
                    <a:cs typeface="Chalkboard SE Regular"/>
                  </a:rPr>
                  <a:t>us-east-1a</a:t>
                </a:r>
              </a:p>
            </p:txBody>
          </p:sp>
        </p:grpSp>
        <p:grpSp>
          <p:nvGrpSpPr>
            <p:cNvPr id="36" name="Group 35">
              <a:extLst>
                <a:ext uri="{FF2B5EF4-FFF2-40B4-BE49-F238E27FC236}">
                  <a16:creationId xmlns:a16="http://schemas.microsoft.com/office/drawing/2014/main" id="{F6C9A9D9-9B9A-4458-8CB2-49A09845AED4}"/>
                </a:ext>
              </a:extLst>
            </p:cNvPr>
            <p:cNvGrpSpPr/>
            <p:nvPr/>
          </p:nvGrpSpPr>
          <p:grpSpPr>
            <a:xfrm>
              <a:off x="2927738" y="1741941"/>
              <a:ext cx="5726783" cy="1458800"/>
              <a:chOff x="772998" y="2285999"/>
              <a:chExt cx="7635711" cy="1945068"/>
            </a:xfrm>
          </p:grpSpPr>
          <p:sp>
            <p:nvSpPr>
              <p:cNvPr id="54" name="Rectangle: Rounded Corners 53">
                <a:extLst>
                  <a:ext uri="{FF2B5EF4-FFF2-40B4-BE49-F238E27FC236}">
                    <a16:creationId xmlns:a16="http://schemas.microsoft.com/office/drawing/2014/main" id="{893975AE-D7B0-4031-BFD2-966C98B9135B}"/>
                  </a:ext>
                </a:extLst>
              </p:cNvPr>
              <p:cNvSpPr/>
              <p:nvPr/>
            </p:nvSpPr>
            <p:spPr>
              <a:xfrm>
                <a:off x="772998" y="2285999"/>
                <a:ext cx="7635711" cy="1555423"/>
              </a:xfrm>
              <a:prstGeom prst="roundRect">
                <a:avLst/>
              </a:prstGeom>
              <a:noFill/>
              <a:ln w="22225" cap="rnd">
                <a:solidFill>
                  <a:srgbClr val="FF99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400">
                  <a:solidFill>
                    <a:prstClr val="white"/>
                  </a:solidFill>
                  <a:latin typeface="Chalkboard SE Regular"/>
                  <a:cs typeface="Chalkboard SE Regular"/>
                </a:endParaRPr>
              </a:p>
            </p:txBody>
          </p:sp>
          <p:sp>
            <p:nvSpPr>
              <p:cNvPr id="55" name="TextBox 54">
                <a:extLst>
                  <a:ext uri="{FF2B5EF4-FFF2-40B4-BE49-F238E27FC236}">
                    <a16:creationId xmlns:a16="http://schemas.microsoft.com/office/drawing/2014/main" id="{D6FCB272-27E5-4A4F-A492-7718E7D7521C}"/>
                  </a:ext>
                </a:extLst>
              </p:cNvPr>
              <p:cNvSpPr txBox="1"/>
              <p:nvPr/>
            </p:nvSpPr>
            <p:spPr>
              <a:xfrm>
                <a:off x="3837460" y="3900211"/>
                <a:ext cx="1506782" cy="330856"/>
              </a:xfrm>
              <a:prstGeom prst="rect">
                <a:avLst/>
              </a:prstGeom>
              <a:noFill/>
            </p:spPr>
            <p:txBody>
              <a:bodyPr wrap="square" rtlCol="0">
                <a:spAutoFit/>
              </a:bodyPr>
              <a:lstStyle/>
              <a:p>
                <a:pPr algn="ctr" defTabSz="914377"/>
                <a:r>
                  <a:rPr lang="en-US" sz="1400" dirty="0">
                    <a:solidFill>
                      <a:prstClr val="black"/>
                    </a:solidFill>
                    <a:latin typeface="Chalkboard SE Regular"/>
                    <a:cs typeface="Chalkboard SE Regular"/>
                  </a:rPr>
                  <a:t>us-east-1b</a:t>
                </a:r>
              </a:p>
            </p:txBody>
          </p:sp>
        </p:grpSp>
        <p:grpSp>
          <p:nvGrpSpPr>
            <p:cNvPr id="37" name="Group 36">
              <a:extLst>
                <a:ext uri="{FF2B5EF4-FFF2-40B4-BE49-F238E27FC236}">
                  <a16:creationId xmlns:a16="http://schemas.microsoft.com/office/drawing/2014/main" id="{ABFD6845-8CF4-488F-AEE7-6E2B8ED26B05}"/>
                </a:ext>
              </a:extLst>
            </p:cNvPr>
            <p:cNvGrpSpPr/>
            <p:nvPr/>
          </p:nvGrpSpPr>
          <p:grpSpPr>
            <a:xfrm>
              <a:off x="5939600" y="1925764"/>
              <a:ext cx="2453327" cy="807277"/>
              <a:chOff x="4788816" y="2531096"/>
              <a:chExt cx="3271102" cy="1076369"/>
            </a:xfrm>
          </p:grpSpPr>
          <p:sp>
            <p:nvSpPr>
              <p:cNvPr id="52" name="Rectangle 51">
                <a:extLst>
                  <a:ext uri="{FF2B5EF4-FFF2-40B4-BE49-F238E27FC236}">
                    <a16:creationId xmlns:a16="http://schemas.microsoft.com/office/drawing/2014/main" id="{9D37ED36-0884-4FE1-8F15-552274D6FE76}"/>
                  </a:ext>
                </a:extLst>
              </p:cNvPr>
              <p:cNvSpPr/>
              <p:nvPr/>
            </p:nvSpPr>
            <p:spPr>
              <a:xfrm>
                <a:off x="4788816" y="2531096"/>
                <a:ext cx="3271102" cy="1065228"/>
              </a:xfrm>
              <a:prstGeom prst="rect">
                <a:avLst/>
              </a:prstGeom>
              <a:noFill/>
              <a:ln w="22225">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400">
                  <a:solidFill>
                    <a:prstClr val="white"/>
                  </a:solidFill>
                  <a:latin typeface="Chalkboard SE Regular"/>
                  <a:cs typeface="Chalkboard SE Regular"/>
                </a:endParaRPr>
              </a:p>
            </p:txBody>
          </p:sp>
          <p:sp>
            <p:nvSpPr>
              <p:cNvPr id="53" name="TextBox 52">
                <a:extLst>
                  <a:ext uri="{FF2B5EF4-FFF2-40B4-BE49-F238E27FC236}">
                    <a16:creationId xmlns:a16="http://schemas.microsoft.com/office/drawing/2014/main" id="{F0A4835E-CB39-457D-8874-DA6C0207E90C}"/>
                  </a:ext>
                </a:extLst>
              </p:cNvPr>
              <p:cNvSpPr txBox="1"/>
              <p:nvPr/>
            </p:nvSpPr>
            <p:spPr>
              <a:xfrm>
                <a:off x="5707931" y="3276610"/>
                <a:ext cx="1432875" cy="330855"/>
              </a:xfrm>
              <a:prstGeom prst="rect">
                <a:avLst/>
              </a:prstGeom>
              <a:noFill/>
            </p:spPr>
            <p:txBody>
              <a:bodyPr wrap="square" rtlCol="0">
                <a:spAutoFit/>
              </a:bodyPr>
              <a:lstStyle/>
              <a:p>
                <a:pPr algn="ctr" defTabSz="914377"/>
                <a:r>
                  <a:rPr lang="en-US" sz="1400" dirty="0" err="1">
                    <a:solidFill>
                      <a:prstClr val="black"/>
                    </a:solidFill>
                    <a:latin typeface="Chalkboard SE Regular"/>
                    <a:cs typeface="Chalkboard SE Regular"/>
                  </a:rPr>
                  <a:t>priv</a:t>
                </a:r>
                <a:r>
                  <a:rPr lang="en-US" sz="1400" dirty="0">
                    <a:solidFill>
                      <a:prstClr val="black"/>
                    </a:solidFill>
                    <a:latin typeface="Chalkboard SE Regular"/>
                    <a:cs typeface="Chalkboard SE Regular"/>
                  </a:rPr>
                  <a:t>-subnet</a:t>
                </a:r>
              </a:p>
            </p:txBody>
          </p:sp>
        </p:grpSp>
        <p:grpSp>
          <p:nvGrpSpPr>
            <p:cNvPr id="38" name="Group 37">
              <a:extLst>
                <a:ext uri="{FF2B5EF4-FFF2-40B4-BE49-F238E27FC236}">
                  <a16:creationId xmlns:a16="http://schemas.microsoft.com/office/drawing/2014/main" id="{A673D3FE-9D52-41DB-A4DF-CC942523C8A3}"/>
                </a:ext>
              </a:extLst>
            </p:cNvPr>
            <p:cNvGrpSpPr/>
            <p:nvPr/>
          </p:nvGrpSpPr>
          <p:grpSpPr>
            <a:xfrm>
              <a:off x="5939600" y="3645570"/>
              <a:ext cx="2453327" cy="811504"/>
              <a:chOff x="4788816" y="4824170"/>
              <a:chExt cx="3271102" cy="1082005"/>
            </a:xfrm>
          </p:grpSpPr>
          <p:sp>
            <p:nvSpPr>
              <p:cNvPr id="50" name="Rectangle 49">
                <a:extLst>
                  <a:ext uri="{FF2B5EF4-FFF2-40B4-BE49-F238E27FC236}">
                    <a16:creationId xmlns:a16="http://schemas.microsoft.com/office/drawing/2014/main" id="{B286F472-F27D-41A6-8056-B28B41C90307}"/>
                  </a:ext>
                </a:extLst>
              </p:cNvPr>
              <p:cNvSpPr/>
              <p:nvPr/>
            </p:nvSpPr>
            <p:spPr>
              <a:xfrm>
                <a:off x="4788816" y="4824170"/>
                <a:ext cx="3271102" cy="1065228"/>
              </a:xfrm>
              <a:prstGeom prst="rect">
                <a:avLst/>
              </a:prstGeom>
              <a:noFill/>
              <a:ln w="22225">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400">
                  <a:solidFill>
                    <a:prstClr val="white"/>
                  </a:solidFill>
                  <a:latin typeface="Chalkboard SE Regular"/>
                  <a:cs typeface="Chalkboard SE Regular"/>
                </a:endParaRPr>
              </a:p>
            </p:txBody>
          </p:sp>
          <p:sp>
            <p:nvSpPr>
              <p:cNvPr id="51" name="TextBox 50">
                <a:extLst>
                  <a:ext uri="{FF2B5EF4-FFF2-40B4-BE49-F238E27FC236}">
                    <a16:creationId xmlns:a16="http://schemas.microsoft.com/office/drawing/2014/main" id="{53701C6F-57D8-4704-B8DD-B4A2898A995E}"/>
                  </a:ext>
                </a:extLst>
              </p:cNvPr>
              <p:cNvSpPr txBox="1"/>
              <p:nvPr/>
            </p:nvSpPr>
            <p:spPr>
              <a:xfrm>
                <a:off x="5706802" y="5575320"/>
                <a:ext cx="1432875" cy="330855"/>
              </a:xfrm>
              <a:prstGeom prst="rect">
                <a:avLst/>
              </a:prstGeom>
              <a:noFill/>
            </p:spPr>
            <p:txBody>
              <a:bodyPr wrap="square" rtlCol="0">
                <a:spAutoFit/>
              </a:bodyPr>
              <a:lstStyle/>
              <a:p>
                <a:pPr algn="ctr" defTabSz="914377"/>
                <a:r>
                  <a:rPr lang="en-US" sz="1400" dirty="0" err="1">
                    <a:solidFill>
                      <a:prstClr val="black"/>
                    </a:solidFill>
                    <a:latin typeface="Chalkboard SE Regular"/>
                    <a:cs typeface="Chalkboard SE Regular"/>
                  </a:rPr>
                  <a:t>priv</a:t>
                </a:r>
                <a:r>
                  <a:rPr lang="en-US" sz="1400" dirty="0">
                    <a:solidFill>
                      <a:prstClr val="black"/>
                    </a:solidFill>
                    <a:latin typeface="Chalkboard SE Regular"/>
                    <a:cs typeface="Chalkboard SE Regular"/>
                  </a:rPr>
                  <a:t>-subnet</a:t>
                </a:r>
              </a:p>
            </p:txBody>
          </p:sp>
        </p:grpSp>
        <p:pic>
          <p:nvPicPr>
            <p:cNvPr id="39" name="Picture 38">
              <a:extLst>
                <a:ext uri="{FF2B5EF4-FFF2-40B4-BE49-F238E27FC236}">
                  <a16:creationId xmlns:a16="http://schemas.microsoft.com/office/drawing/2014/main" id="{E27FB2A0-9B4D-4E4D-B306-0B4782479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7271" y="2110794"/>
              <a:ext cx="407729" cy="423719"/>
            </a:xfrm>
            <a:prstGeom prst="rect">
              <a:avLst/>
            </a:prstGeom>
          </p:spPr>
        </p:pic>
        <p:pic>
          <p:nvPicPr>
            <p:cNvPr id="40" name="Picture 39">
              <a:extLst>
                <a:ext uri="{FF2B5EF4-FFF2-40B4-BE49-F238E27FC236}">
                  <a16:creationId xmlns:a16="http://schemas.microsoft.com/office/drawing/2014/main" id="{64530723-0BF4-4CDC-B44F-2BD9EBF89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7271" y="3832579"/>
              <a:ext cx="407729" cy="423719"/>
            </a:xfrm>
            <a:prstGeom prst="rect">
              <a:avLst/>
            </a:prstGeom>
          </p:spPr>
        </p:pic>
        <p:grpSp>
          <p:nvGrpSpPr>
            <p:cNvPr id="41" name="Group 40">
              <a:extLst>
                <a:ext uri="{FF2B5EF4-FFF2-40B4-BE49-F238E27FC236}">
                  <a16:creationId xmlns:a16="http://schemas.microsoft.com/office/drawing/2014/main" id="{833E615D-F036-4435-9511-242999C620E7}"/>
                </a:ext>
              </a:extLst>
            </p:cNvPr>
            <p:cNvGrpSpPr/>
            <p:nvPr/>
          </p:nvGrpSpPr>
          <p:grpSpPr>
            <a:xfrm>
              <a:off x="3463936" y="1929626"/>
              <a:ext cx="1314401" cy="805714"/>
              <a:chOff x="1487929" y="2536245"/>
              <a:chExt cx="1752535" cy="1074285"/>
            </a:xfrm>
          </p:grpSpPr>
          <p:sp>
            <p:nvSpPr>
              <p:cNvPr id="48" name="Rectangle 47">
                <a:extLst>
                  <a:ext uri="{FF2B5EF4-FFF2-40B4-BE49-F238E27FC236}">
                    <a16:creationId xmlns:a16="http://schemas.microsoft.com/office/drawing/2014/main" id="{FA358810-25BA-418A-A4EA-2753B20435C0}"/>
                  </a:ext>
                </a:extLst>
              </p:cNvPr>
              <p:cNvSpPr/>
              <p:nvPr/>
            </p:nvSpPr>
            <p:spPr>
              <a:xfrm>
                <a:off x="1487929" y="2536245"/>
                <a:ext cx="1752535" cy="1065228"/>
              </a:xfrm>
              <a:prstGeom prst="rect">
                <a:avLst/>
              </a:prstGeom>
              <a:noFill/>
              <a:ln w="22225">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400">
                  <a:solidFill>
                    <a:prstClr val="white"/>
                  </a:solidFill>
                  <a:latin typeface="Chalkboard SE Regular"/>
                  <a:cs typeface="Chalkboard SE Regular"/>
                </a:endParaRPr>
              </a:p>
            </p:txBody>
          </p:sp>
          <p:sp>
            <p:nvSpPr>
              <p:cNvPr id="49" name="TextBox 48">
                <a:extLst>
                  <a:ext uri="{FF2B5EF4-FFF2-40B4-BE49-F238E27FC236}">
                    <a16:creationId xmlns:a16="http://schemas.microsoft.com/office/drawing/2014/main" id="{0FBBF58F-10D8-4FAA-9F40-AE67B3D6DBAA}"/>
                  </a:ext>
                </a:extLst>
              </p:cNvPr>
              <p:cNvSpPr txBox="1"/>
              <p:nvPr/>
            </p:nvSpPr>
            <p:spPr>
              <a:xfrm>
                <a:off x="1647758" y="3279675"/>
                <a:ext cx="1432874" cy="330855"/>
              </a:xfrm>
              <a:prstGeom prst="rect">
                <a:avLst/>
              </a:prstGeom>
              <a:noFill/>
            </p:spPr>
            <p:txBody>
              <a:bodyPr wrap="square" rtlCol="0">
                <a:spAutoFit/>
              </a:bodyPr>
              <a:lstStyle/>
              <a:p>
                <a:pPr algn="ctr" defTabSz="914377"/>
                <a:r>
                  <a:rPr lang="en-US" sz="1400" dirty="0">
                    <a:solidFill>
                      <a:prstClr val="black"/>
                    </a:solidFill>
                    <a:latin typeface="Chalkboard SE Regular"/>
                    <a:cs typeface="Chalkboard SE Regular"/>
                  </a:rPr>
                  <a:t>pub-subnet</a:t>
                </a:r>
              </a:p>
            </p:txBody>
          </p:sp>
        </p:grpSp>
        <p:grpSp>
          <p:nvGrpSpPr>
            <p:cNvPr id="42" name="Group 41">
              <a:extLst>
                <a:ext uri="{FF2B5EF4-FFF2-40B4-BE49-F238E27FC236}">
                  <a16:creationId xmlns:a16="http://schemas.microsoft.com/office/drawing/2014/main" id="{B034A265-4B10-4D61-87BD-CC5B43368209}"/>
                </a:ext>
              </a:extLst>
            </p:cNvPr>
            <p:cNvGrpSpPr/>
            <p:nvPr/>
          </p:nvGrpSpPr>
          <p:grpSpPr>
            <a:xfrm>
              <a:off x="3463936" y="3645571"/>
              <a:ext cx="1314401" cy="802502"/>
              <a:chOff x="1487929" y="4824170"/>
              <a:chExt cx="1752535" cy="1070002"/>
            </a:xfrm>
          </p:grpSpPr>
          <p:sp>
            <p:nvSpPr>
              <p:cNvPr id="46" name="Rectangle 45">
                <a:extLst>
                  <a:ext uri="{FF2B5EF4-FFF2-40B4-BE49-F238E27FC236}">
                    <a16:creationId xmlns:a16="http://schemas.microsoft.com/office/drawing/2014/main" id="{31918CF3-91EB-49E1-A4D0-28693B581D3E}"/>
                  </a:ext>
                </a:extLst>
              </p:cNvPr>
              <p:cNvSpPr/>
              <p:nvPr/>
            </p:nvSpPr>
            <p:spPr>
              <a:xfrm>
                <a:off x="1487929" y="4824170"/>
                <a:ext cx="1752535" cy="1065228"/>
              </a:xfrm>
              <a:prstGeom prst="rect">
                <a:avLst/>
              </a:prstGeom>
              <a:noFill/>
              <a:ln w="22225">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400">
                  <a:solidFill>
                    <a:prstClr val="white"/>
                  </a:solidFill>
                  <a:latin typeface="Chalkboard SE Regular"/>
                  <a:cs typeface="Chalkboard SE Regular"/>
                </a:endParaRPr>
              </a:p>
            </p:txBody>
          </p:sp>
          <p:sp>
            <p:nvSpPr>
              <p:cNvPr id="47" name="TextBox 46">
                <a:extLst>
                  <a:ext uri="{FF2B5EF4-FFF2-40B4-BE49-F238E27FC236}">
                    <a16:creationId xmlns:a16="http://schemas.microsoft.com/office/drawing/2014/main" id="{91CAAB81-6DC2-4049-A03C-D6E35041A495}"/>
                  </a:ext>
                </a:extLst>
              </p:cNvPr>
              <p:cNvSpPr txBox="1"/>
              <p:nvPr/>
            </p:nvSpPr>
            <p:spPr>
              <a:xfrm>
                <a:off x="1647758" y="5563316"/>
                <a:ext cx="1432874" cy="330856"/>
              </a:xfrm>
              <a:prstGeom prst="rect">
                <a:avLst/>
              </a:prstGeom>
              <a:noFill/>
            </p:spPr>
            <p:txBody>
              <a:bodyPr wrap="square" rtlCol="0">
                <a:spAutoFit/>
              </a:bodyPr>
              <a:lstStyle/>
              <a:p>
                <a:pPr algn="ctr" defTabSz="914377"/>
                <a:r>
                  <a:rPr lang="en-US" sz="1400" dirty="0">
                    <a:solidFill>
                      <a:prstClr val="black"/>
                    </a:solidFill>
                    <a:latin typeface="Chalkboard SE Regular"/>
                    <a:cs typeface="Chalkboard SE Regular"/>
                  </a:rPr>
                  <a:t>pub-subnet</a:t>
                </a:r>
              </a:p>
            </p:txBody>
          </p:sp>
        </p:grpSp>
        <p:grpSp>
          <p:nvGrpSpPr>
            <p:cNvPr id="43" name="Group 42">
              <a:extLst>
                <a:ext uri="{FF2B5EF4-FFF2-40B4-BE49-F238E27FC236}">
                  <a16:creationId xmlns:a16="http://schemas.microsoft.com/office/drawing/2014/main" id="{41FCE0ED-AE95-4C41-A69E-B83FDE9C4782}"/>
                </a:ext>
              </a:extLst>
            </p:cNvPr>
            <p:cNvGrpSpPr/>
            <p:nvPr/>
          </p:nvGrpSpPr>
          <p:grpSpPr>
            <a:xfrm>
              <a:off x="4325001" y="2322653"/>
              <a:ext cx="3072056" cy="1694343"/>
              <a:chOff x="2636015" y="3096873"/>
              <a:chExt cx="4096076" cy="2259124"/>
            </a:xfrm>
          </p:grpSpPr>
          <p:cxnSp>
            <p:nvCxnSpPr>
              <p:cNvPr id="44" name="Straight Arrow Connector 43">
                <a:extLst>
                  <a:ext uri="{FF2B5EF4-FFF2-40B4-BE49-F238E27FC236}">
                    <a16:creationId xmlns:a16="http://schemas.microsoft.com/office/drawing/2014/main" id="{3DF66DAA-2632-4BC7-AF64-496ADCFC34B3}"/>
                  </a:ext>
                </a:extLst>
              </p:cNvPr>
              <p:cNvCxnSpPr>
                <a:stCxn id="39" idx="3"/>
                <a:endCxn id="61" idx="1"/>
              </p:cNvCxnSpPr>
              <p:nvPr/>
            </p:nvCxnSpPr>
            <p:spPr>
              <a:xfrm>
                <a:off x="4242665" y="3096873"/>
                <a:ext cx="2489426" cy="342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397EB02E-6099-47DA-A900-581E80237795}"/>
                  </a:ext>
                </a:extLst>
              </p:cNvPr>
              <p:cNvCxnSpPr/>
              <p:nvPr/>
            </p:nvCxnSpPr>
            <p:spPr>
              <a:xfrm>
                <a:off x="2636015" y="5352570"/>
                <a:ext cx="2489427" cy="342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3688321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200602" y="1895041"/>
            <a:ext cx="4163457" cy="1099281"/>
          </a:xfrm>
        </p:spPr>
        <p:txBody>
          <a:bodyPr anchor="ctr"/>
          <a:lstStyle/>
          <a:p>
            <a:r>
              <a:rPr lang="en-US" dirty="0"/>
              <a:t>Demo 1</a:t>
            </a:r>
          </a:p>
        </p:txBody>
      </p:sp>
    </p:spTree>
    <p:extLst>
      <p:ext uri="{BB962C8B-B14F-4D97-AF65-F5344CB8AC3E}">
        <p14:creationId xmlns:p14="http://schemas.microsoft.com/office/powerpoint/2010/main" val="35136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3CADB3-05E8-4308-AA90-690C1A06D294}"/>
              </a:ext>
            </a:extLst>
          </p:cNvPr>
          <p:cNvSpPr txBox="1"/>
          <p:nvPr/>
        </p:nvSpPr>
        <p:spPr>
          <a:xfrm>
            <a:off x="176773" y="168938"/>
            <a:ext cx="5082930" cy="523220"/>
          </a:xfrm>
          <a:prstGeom prst="rect">
            <a:avLst/>
          </a:prstGeom>
          <a:noFill/>
        </p:spPr>
        <p:txBody>
          <a:bodyPr wrap="none" rtlCol="0">
            <a:spAutoFit/>
          </a:bodyPr>
          <a:lstStyle/>
          <a:p>
            <a:r>
              <a:rPr lang="en-US" sz="2800" b="1" dirty="0">
                <a:solidFill>
                  <a:schemeClr val="accent2"/>
                </a:solidFill>
              </a:rPr>
              <a:t>Demo 1: Creating Load Balancers</a:t>
            </a:r>
            <a:endParaRPr lang="en-IN" sz="2800" b="1" dirty="0">
              <a:solidFill>
                <a:schemeClr val="accent2"/>
              </a:solidFill>
            </a:endParaRPr>
          </a:p>
        </p:txBody>
      </p:sp>
      <p:sp>
        <p:nvSpPr>
          <p:cNvPr id="32" name="Rectangle: Rounded Corners 31">
            <a:extLst>
              <a:ext uri="{FF2B5EF4-FFF2-40B4-BE49-F238E27FC236}">
                <a16:creationId xmlns:a16="http://schemas.microsoft.com/office/drawing/2014/main" id="{24D9502C-2705-4CBE-BC14-1D15773CE3E4}"/>
              </a:ext>
            </a:extLst>
          </p:cNvPr>
          <p:cNvSpPr/>
          <p:nvPr/>
        </p:nvSpPr>
        <p:spPr>
          <a:xfrm>
            <a:off x="3214744" y="869865"/>
            <a:ext cx="2636408" cy="431100"/>
          </a:xfrm>
          <a:prstGeom prst="roundRect">
            <a:avLst/>
          </a:prstGeom>
          <a:solidFill>
            <a:schemeClr val="bg1">
              <a:lumMod val="95000"/>
            </a:schemeClr>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Classic Load Balancer Creation</a:t>
            </a:r>
            <a:endParaRPr lang="en-IN" dirty="0">
              <a:solidFill>
                <a:schemeClr val="tx1"/>
              </a:solidFill>
            </a:endParaRPr>
          </a:p>
        </p:txBody>
      </p:sp>
      <p:sp>
        <p:nvSpPr>
          <p:cNvPr id="5" name="Rectangle: Rounded Corners 78">
            <a:extLst>
              <a:ext uri="{FF2B5EF4-FFF2-40B4-BE49-F238E27FC236}">
                <a16:creationId xmlns:a16="http://schemas.microsoft.com/office/drawing/2014/main" id="{1A7428D5-6258-4706-8699-0827A1BB12E6}"/>
              </a:ext>
            </a:extLst>
          </p:cNvPr>
          <p:cNvSpPr/>
          <p:nvPr/>
        </p:nvSpPr>
        <p:spPr>
          <a:xfrm>
            <a:off x="2718238" y="1552938"/>
            <a:ext cx="3629420" cy="3099394"/>
          </a:xfrm>
          <a:prstGeom prst="roundRect">
            <a:avLst/>
          </a:prstGeom>
          <a:solidFill>
            <a:schemeClr val="bg1">
              <a:lumMod val="95000"/>
            </a:schemeClr>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150000"/>
              </a:lnSpc>
              <a:buFont typeface="+mj-lt"/>
              <a:buAutoNum type="arabicPeriod"/>
              <a:defRPr/>
            </a:pPr>
            <a:r>
              <a:rPr lang="en-US" sz="1100" dirty="0">
                <a:solidFill>
                  <a:schemeClr val="tx1"/>
                </a:solidFill>
                <a:latin typeface="Raleway"/>
              </a:rPr>
              <a:t>Open AWS Management Console, click on the Services drop down box and choose EC2</a:t>
            </a:r>
          </a:p>
          <a:p>
            <a:pPr marL="228600" lvl="0" indent="-228600">
              <a:lnSpc>
                <a:spcPct val="150000"/>
              </a:lnSpc>
              <a:buFont typeface="+mj-lt"/>
              <a:buAutoNum type="arabicPeriod"/>
              <a:defRPr/>
            </a:pPr>
            <a:r>
              <a:rPr lang="en-US" sz="1100" dirty="0">
                <a:solidFill>
                  <a:schemeClr val="tx1"/>
                </a:solidFill>
                <a:latin typeface="Raleway"/>
              </a:rPr>
              <a:t>Scroll down and choose “Load Balancers”</a:t>
            </a:r>
          </a:p>
          <a:p>
            <a:pPr marL="228600" lvl="0" indent="-228600">
              <a:lnSpc>
                <a:spcPct val="150000"/>
              </a:lnSpc>
              <a:buFont typeface="+mj-lt"/>
              <a:buAutoNum type="arabicPeriod"/>
              <a:defRPr/>
            </a:pPr>
            <a:r>
              <a:rPr lang="en-US" sz="1100" dirty="0">
                <a:solidFill>
                  <a:schemeClr val="tx1"/>
                </a:solidFill>
                <a:latin typeface="Raleway"/>
              </a:rPr>
              <a:t>Choose create load balancer and choose Classic</a:t>
            </a:r>
          </a:p>
          <a:p>
            <a:pPr marL="228600" lvl="0" indent="-228600">
              <a:lnSpc>
                <a:spcPct val="150000"/>
              </a:lnSpc>
              <a:buFont typeface="+mj-lt"/>
              <a:buAutoNum type="arabicPeriod"/>
              <a:defRPr/>
            </a:pPr>
            <a:r>
              <a:rPr lang="en-US" sz="1100" dirty="0">
                <a:solidFill>
                  <a:schemeClr val="tx1"/>
                </a:solidFill>
                <a:latin typeface="Raleway"/>
              </a:rPr>
              <a:t>Configure all the settings one by one – Give a name, create a new VPC, Add a tag, then choose review and launch</a:t>
            </a:r>
          </a:p>
          <a:p>
            <a:pPr marL="228600" lvl="0" indent="-228600">
              <a:lnSpc>
                <a:spcPct val="150000"/>
              </a:lnSpc>
              <a:buFont typeface="+mj-lt"/>
              <a:buAutoNum type="arabicPeriod"/>
              <a:defRPr/>
            </a:pPr>
            <a:r>
              <a:rPr lang="en-US" sz="1100" dirty="0">
                <a:solidFill>
                  <a:schemeClr val="tx1"/>
                </a:solidFill>
                <a:latin typeface="Raleway"/>
              </a:rPr>
              <a:t>Review (optional) and choose launch</a:t>
            </a:r>
          </a:p>
          <a:p>
            <a:pPr marL="228600" lvl="0" indent="-228600">
              <a:lnSpc>
                <a:spcPct val="150000"/>
              </a:lnSpc>
              <a:buFont typeface="+mj-lt"/>
              <a:buAutoNum type="arabicPeriod"/>
              <a:defRPr/>
            </a:pPr>
            <a:r>
              <a:rPr lang="en-US" sz="1100" dirty="0">
                <a:solidFill>
                  <a:schemeClr val="tx1"/>
                </a:solidFill>
                <a:latin typeface="Raleway"/>
              </a:rPr>
              <a:t>Classic load balancer is created</a:t>
            </a:r>
          </a:p>
          <a:p>
            <a:pPr marL="228600" lvl="0" indent="-228600">
              <a:lnSpc>
                <a:spcPct val="150000"/>
              </a:lnSpc>
              <a:buFont typeface="+mj-lt"/>
              <a:buAutoNum type="arabicPeriod"/>
              <a:defRPr/>
            </a:pPr>
            <a:endParaRPr lang="en-US" sz="1100" dirty="0">
              <a:solidFill>
                <a:schemeClr val="tx1"/>
              </a:solidFill>
              <a:latin typeface="Raleway"/>
            </a:endParaRPr>
          </a:p>
        </p:txBody>
      </p:sp>
    </p:spTree>
    <p:extLst>
      <p:ext uri="{BB962C8B-B14F-4D97-AF65-F5344CB8AC3E}">
        <p14:creationId xmlns:p14="http://schemas.microsoft.com/office/powerpoint/2010/main" val="2750504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200602" y="1885314"/>
            <a:ext cx="4163457" cy="1099281"/>
          </a:xfrm>
        </p:spPr>
        <p:txBody>
          <a:bodyPr anchor="ctr"/>
          <a:lstStyle/>
          <a:p>
            <a:r>
              <a:rPr lang="en-US" dirty="0"/>
              <a:t>Demo 2</a:t>
            </a:r>
          </a:p>
        </p:txBody>
      </p:sp>
    </p:spTree>
    <p:extLst>
      <p:ext uri="{BB962C8B-B14F-4D97-AF65-F5344CB8AC3E}">
        <p14:creationId xmlns:p14="http://schemas.microsoft.com/office/powerpoint/2010/main" val="1558407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3CADB3-05E8-4308-AA90-690C1A06D294}"/>
              </a:ext>
            </a:extLst>
          </p:cNvPr>
          <p:cNvSpPr txBox="1"/>
          <p:nvPr/>
        </p:nvSpPr>
        <p:spPr>
          <a:xfrm>
            <a:off x="176773" y="168938"/>
            <a:ext cx="5082930" cy="523220"/>
          </a:xfrm>
          <a:prstGeom prst="rect">
            <a:avLst/>
          </a:prstGeom>
          <a:noFill/>
        </p:spPr>
        <p:txBody>
          <a:bodyPr wrap="none" rtlCol="0">
            <a:spAutoFit/>
          </a:bodyPr>
          <a:lstStyle/>
          <a:p>
            <a:r>
              <a:rPr lang="en-US" sz="2800" b="1" dirty="0">
                <a:solidFill>
                  <a:schemeClr val="accent2"/>
                </a:solidFill>
              </a:rPr>
              <a:t>Demo 2: Creating Load Balancers</a:t>
            </a:r>
            <a:endParaRPr lang="en-IN" sz="2800" b="1" dirty="0">
              <a:solidFill>
                <a:schemeClr val="accent2"/>
              </a:solidFill>
            </a:endParaRPr>
          </a:p>
        </p:txBody>
      </p:sp>
      <p:sp>
        <p:nvSpPr>
          <p:cNvPr id="5" name="Rectangle: Rounded Corners 78">
            <a:extLst>
              <a:ext uri="{FF2B5EF4-FFF2-40B4-BE49-F238E27FC236}">
                <a16:creationId xmlns:a16="http://schemas.microsoft.com/office/drawing/2014/main" id="{1A7428D5-6258-4706-8699-0827A1BB12E6}"/>
              </a:ext>
            </a:extLst>
          </p:cNvPr>
          <p:cNvSpPr/>
          <p:nvPr/>
        </p:nvSpPr>
        <p:spPr>
          <a:xfrm>
            <a:off x="2757290" y="1746529"/>
            <a:ext cx="3629420" cy="3099394"/>
          </a:xfrm>
          <a:prstGeom prst="roundRect">
            <a:avLst/>
          </a:prstGeom>
          <a:solidFill>
            <a:schemeClr val="bg1">
              <a:lumMod val="95000"/>
            </a:schemeClr>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150000"/>
              </a:lnSpc>
              <a:buFont typeface="+mj-lt"/>
              <a:buAutoNum type="arabicPeriod"/>
              <a:defRPr/>
            </a:pPr>
            <a:r>
              <a:rPr lang="en-US" sz="1100" dirty="0">
                <a:solidFill>
                  <a:schemeClr val="tx1"/>
                </a:solidFill>
                <a:latin typeface="Raleway"/>
              </a:rPr>
              <a:t>Open AWS Management Console, click on the Services drop down box and choose EC2</a:t>
            </a:r>
          </a:p>
          <a:p>
            <a:pPr marL="228600" lvl="0" indent="-228600">
              <a:lnSpc>
                <a:spcPct val="150000"/>
              </a:lnSpc>
              <a:buFont typeface="+mj-lt"/>
              <a:buAutoNum type="arabicPeriod"/>
              <a:defRPr/>
            </a:pPr>
            <a:r>
              <a:rPr lang="en-US" sz="1100" dirty="0">
                <a:solidFill>
                  <a:schemeClr val="tx1"/>
                </a:solidFill>
                <a:latin typeface="Raleway"/>
              </a:rPr>
              <a:t>Scroll down and choose “Load Balancers”</a:t>
            </a:r>
          </a:p>
          <a:p>
            <a:pPr marL="228600" lvl="0" indent="-228600">
              <a:lnSpc>
                <a:spcPct val="150000"/>
              </a:lnSpc>
              <a:buFont typeface="+mj-lt"/>
              <a:buAutoNum type="arabicPeriod"/>
              <a:defRPr/>
            </a:pPr>
            <a:r>
              <a:rPr lang="en-US" sz="1100" dirty="0">
                <a:solidFill>
                  <a:schemeClr val="tx1"/>
                </a:solidFill>
                <a:latin typeface="Raleway"/>
              </a:rPr>
              <a:t>Choose create load balancer and choose Network</a:t>
            </a:r>
          </a:p>
          <a:p>
            <a:pPr marL="228600" lvl="0" indent="-228600">
              <a:lnSpc>
                <a:spcPct val="150000"/>
              </a:lnSpc>
              <a:buFont typeface="+mj-lt"/>
              <a:buAutoNum type="arabicPeriod"/>
              <a:defRPr/>
            </a:pPr>
            <a:r>
              <a:rPr lang="en-US" sz="1100" dirty="0">
                <a:solidFill>
                  <a:schemeClr val="tx1"/>
                </a:solidFill>
                <a:latin typeface="Raleway"/>
              </a:rPr>
              <a:t>Configure all the settings one by one – Give a name, create a new VPC, Add a tag, then choose review and launch</a:t>
            </a:r>
          </a:p>
          <a:p>
            <a:pPr marL="228600" lvl="0" indent="-228600">
              <a:lnSpc>
                <a:spcPct val="150000"/>
              </a:lnSpc>
              <a:buFont typeface="+mj-lt"/>
              <a:buAutoNum type="arabicPeriod"/>
              <a:defRPr/>
            </a:pPr>
            <a:r>
              <a:rPr lang="en-US" sz="1100" dirty="0">
                <a:solidFill>
                  <a:schemeClr val="tx1"/>
                </a:solidFill>
                <a:latin typeface="Raleway"/>
              </a:rPr>
              <a:t>Review (optional) and choose launch</a:t>
            </a:r>
          </a:p>
          <a:p>
            <a:pPr marL="228600" lvl="0" indent="-228600">
              <a:lnSpc>
                <a:spcPct val="150000"/>
              </a:lnSpc>
              <a:buFont typeface="+mj-lt"/>
              <a:buAutoNum type="arabicPeriod"/>
              <a:defRPr/>
            </a:pPr>
            <a:r>
              <a:rPr lang="en-US" sz="1100" dirty="0">
                <a:solidFill>
                  <a:schemeClr val="tx1"/>
                </a:solidFill>
                <a:latin typeface="Raleway"/>
              </a:rPr>
              <a:t>Network load balancer is created</a:t>
            </a:r>
          </a:p>
        </p:txBody>
      </p:sp>
      <p:sp>
        <p:nvSpPr>
          <p:cNvPr id="6" name="Rectangle: Rounded Corners 31">
            <a:extLst>
              <a:ext uri="{FF2B5EF4-FFF2-40B4-BE49-F238E27FC236}">
                <a16:creationId xmlns:a16="http://schemas.microsoft.com/office/drawing/2014/main" id="{24D9502C-2705-4CBE-BC14-1D15773CE3E4}"/>
              </a:ext>
            </a:extLst>
          </p:cNvPr>
          <p:cNvSpPr/>
          <p:nvPr/>
        </p:nvSpPr>
        <p:spPr>
          <a:xfrm>
            <a:off x="3214744" y="1004558"/>
            <a:ext cx="2636408" cy="431100"/>
          </a:xfrm>
          <a:prstGeom prst="roundRect">
            <a:avLst/>
          </a:prstGeom>
          <a:solidFill>
            <a:schemeClr val="bg1">
              <a:lumMod val="95000"/>
            </a:schemeClr>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Network Load Balancer Creation</a:t>
            </a:r>
            <a:endParaRPr lang="en-IN" dirty="0">
              <a:solidFill>
                <a:schemeClr val="tx1"/>
              </a:solidFill>
            </a:endParaRPr>
          </a:p>
        </p:txBody>
      </p:sp>
    </p:spTree>
    <p:extLst>
      <p:ext uri="{BB962C8B-B14F-4D97-AF65-F5344CB8AC3E}">
        <p14:creationId xmlns:p14="http://schemas.microsoft.com/office/powerpoint/2010/main" val="2819213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200602" y="1933952"/>
            <a:ext cx="4163457" cy="1099281"/>
          </a:xfrm>
        </p:spPr>
        <p:txBody>
          <a:bodyPr anchor="ctr"/>
          <a:lstStyle/>
          <a:p>
            <a:r>
              <a:rPr lang="en-US" dirty="0"/>
              <a:t>Demo 3</a:t>
            </a:r>
          </a:p>
        </p:txBody>
      </p:sp>
    </p:spTree>
    <p:extLst>
      <p:ext uri="{BB962C8B-B14F-4D97-AF65-F5344CB8AC3E}">
        <p14:creationId xmlns:p14="http://schemas.microsoft.com/office/powerpoint/2010/main" val="113051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3CADB3-05E8-4308-AA90-690C1A06D294}"/>
              </a:ext>
            </a:extLst>
          </p:cNvPr>
          <p:cNvSpPr txBox="1"/>
          <p:nvPr/>
        </p:nvSpPr>
        <p:spPr>
          <a:xfrm>
            <a:off x="176773" y="168938"/>
            <a:ext cx="5082930" cy="523220"/>
          </a:xfrm>
          <a:prstGeom prst="rect">
            <a:avLst/>
          </a:prstGeom>
          <a:noFill/>
        </p:spPr>
        <p:txBody>
          <a:bodyPr wrap="none" rtlCol="0">
            <a:spAutoFit/>
          </a:bodyPr>
          <a:lstStyle/>
          <a:p>
            <a:r>
              <a:rPr lang="en-US" sz="2800" b="1" dirty="0">
                <a:solidFill>
                  <a:schemeClr val="accent2"/>
                </a:solidFill>
              </a:rPr>
              <a:t>Demo 2: Creating Load Balancers</a:t>
            </a:r>
            <a:endParaRPr lang="en-IN" sz="2800" b="1" dirty="0">
              <a:solidFill>
                <a:schemeClr val="accent2"/>
              </a:solidFill>
            </a:endParaRPr>
          </a:p>
        </p:txBody>
      </p:sp>
      <p:sp>
        <p:nvSpPr>
          <p:cNvPr id="5" name="Rectangle: Rounded Corners 78">
            <a:extLst>
              <a:ext uri="{FF2B5EF4-FFF2-40B4-BE49-F238E27FC236}">
                <a16:creationId xmlns:a16="http://schemas.microsoft.com/office/drawing/2014/main" id="{1A7428D5-6258-4706-8699-0827A1BB12E6}"/>
              </a:ext>
            </a:extLst>
          </p:cNvPr>
          <p:cNvSpPr/>
          <p:nvPr/>
        </p:nvSpPr>
        <p:spPr>
          <a:xfrm>
            <a:off x="2757289" y="1706702"/>
            <a:ext cx="3629420" cy="3099394"/>
          </a:xfrm>
          <a:prstGeom prst="roundRect">
            <a:avLst/>
          </a:prstGeom>
          <a:solidFill>
            <a:schemeClr val="bg1">
              <a:lumMod val="95000"/>
            </a:schemeClr>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150000"/>
              </a:lnSpc>
              <a:buFont typeface="+mj-lt"/>
              <a:buAutoNum type="arabicPeriod"/>
              <a:defRPr/>
            </a:pPr>
            <a:r>
              <a:rPr lang="en-US" sz="1100" dirty="0">
                <a:solidFill>
                  <a:schemeClr val="tx1"/>
                </a:solidFill>
                <a:latin typeface="Raleway"/>
              </a:rPr>
              <a:t>Open AWS Management Console, click on the Services drop down box and choose EC2</a:t>
            </a:r>
          </a:p>
          <a:p>
            <a:pPr marL="228600" lvl="0" indent="-228600">
              <a:lnSpc>
                <a:spcPct val="150000"/>
              </a:lnSpc>
              <a:buFont typeface="+mj-lt"/>
              <a:buAutoNum type="arabicPeriod"/>
              <a:defRPr/>
            </a:pPr>
            <a:r>
              <a:rPr lang="en-US" sz="1100" dirty="0">
                <a:solidFill>
                  <a:schemeClr val="tx1"/>
                </a:solidFill>
                <a:latin typeface="Raleway"/>
              </a:rPr>
              <a:t>Scroll down and choose “Load Balancers”</a:t>
            </a:r>
          </a:p>
          <a:p>
            <a:pPr marL="228600" lvl="0" indent="-228600">
              <a:lnSpc>
                <a:spcPct val="150000"/>
              </a:lnSpc>
              <a:buFont typeface="+mj-lt"/>
              <a:buAutoNum type="arabicPeriod"/>
              <a:defRPr/>
            </a:pPr>
            <a:r>
              <a:rPr lang="en-US" sz="1100" dirty="0">
                <a:solidFill>
                  <a:schemeClr val="tx1"/>
                </a:solidFill>
                <a:latin typeface="Raleway"/>
              </a:rPr>
              <a:t>Choose create load balancer and choose Application</a:t>
            </a:r>
          </a:p>
          <a:p>
            <a:pPr marL="228600" lvl="0" indent="-228600">
              <a:lnSpc>
                <a:spcPct val="150000"/>
              </a:lnSpc>
              <a:buFont typeface="+mj-lt"/>
              <a:buAutoNum type="arabicPeriod"/>
              <a:defRPr/>
            </a:pPr>
            <a:r>
              <a:rPr lang="en-US" sz="1100" dirty="0">
                <a:solidFill>
                  <a:schemeClr val="tx1"/>
                </a:solidFill>
                <a:latin typeface="Raleway"/>
              </a:rPr>
              <a:t>Configure all the settings one by one – Give a name, create a new VPC, Add a tag, then choose review and launch</a:t>
            </a:r>
          </a:p>
          <a:p>
            <a:pPr marL="228600" lvl="0" indent="-228600">
              <a:lnSpc>
                <a:spcPct val="150000"/>
              </a:lnSpc>
              <a:buFont typeface="+mj-lt"/>
              <a:buAutoNum type="arabicPeriod"/>
              <a:defRPr/>
            </a:pPr>
            <a:r>
              <a:rPr lang="en-US" sz="1100" dirty="0">
                <a:solidFill>
                  <a:schemeClr val="tx1"/>
                </a:solidFill>
                <a:latin typeface="Raleway"/>
              </a:rPr>
              <a:t>Review (optional) and choose launch</a:t>
            </a:r>
          </a:p>
          <a:p>
            <a:pPr marL="228600" lvl="0" indent="-228600">
              <a:lnSpc>
                <a:spcPct val="150000"/>
              </a:lnSpc>
              <a:buFont typeface="+mj-lt"/>
              <a:buAutoNum type="arabicPeriod"/>
              <a:defRPr/>
            </a:pPr>
            <a:r>
              <a:rPr lang="en-US" sz="1100" dirty="0">
                <a:solidFill>
                  <a:schemeClr val="tx1"/>
                </a:solidFill>
                <a:latin typeface="Raleway"/>
              </a:rPr>
              <a:t>Application load balancer is created</a:t>
            </a:r>
          </a:p>
        </p:txBody>
      </p:sp>
      <p:sp>
        <p:nvSpPr>
          <p:cNvPr id="7" name="Rectangle: Rounded Corners 31">
            <a:extLst>
              <a:ext uri="{FF2B5EF4-FFF2-40B4-BE49-F238E27FC236}">
                <a16:creationId xmlns:a16="http://schemas.microsoft.com/office/drawing/2014/main" id="{24D9502C-2705-4CBE-BC14-1D15773CE3E4}"/>
              </a:ext>
            </a:extLst>
          </p:cNvPr>
          <p:cNvSpPr/>
          <p:nvPr/>
        </p:nvSpPr>
        <p:spPr>
          <a:xfrm>
            <a:off x="3174551" y="983880"/>
            <a:ext cx="2636408" cy="431100"/>
          </a:xfrm>
          <a:prstGeom prst="roundRect">
            <a:avLst/>
          </a:prstGeom>
          <a:solidFill>
            <a:schemeClr val="bg1">
              <a:lumMod val="95000"/>
            </a:schemeClr>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 Load Balancer Creation</a:t>
            </a:r>
          </a:p>
        </p:txBody>
      </p:sp>
    </p:spTree>
    <p:extLst>
      <p:ext uri="{BB962C8B-B14F-4D97-AF65-F5344CB8AC3E}">
        <p14:creationId xmlns:p14="http://schemas.microsoft.com/office/powerpoint/2010/main" val="662645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106722" y="2159540"/>
            <a:ext cx="5029482" cy="1094031"/>
          </a:xfrm>
        </p:spPr>
        <p:txBody>
          <a:bodyPr anchor="ctr"/>
          <a:lstStyle/>
          <a:p>
            <a:pPr algn="ctr"/>
            <a:r>
              <a:rPr lang="en-US" dirty="0"/>
              <a:t>Cross Zone Load Balancing</a:t>
            </a:r>
          </a:p>
        </p:txBody>
      </p:sp>
    </p:spTree>
    <p:extLst>
      <p:ext uri="{BB962C8B-B14F-4D97-AF65-F5344CB8AC3E}">
        <p14:creationId xmlns:p14="http://schemas.microsoft.com/office/powerpoint/2010/main" val="383307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 Placeholder 60">
            <a:extLst>
              <a:ext uri="{FF2B5EF4-FFF2-40B4-BE49-F238E27FC236}">
                <a16:creationId xmlns:a16="http://schemas.microsoft.com/office/drawing/2014/main" id="{7A733E1E-77CE-430D-A90A-A2BFB319F7F1}"/>
              </a:ext>
            </a:extLst>
          </p:cNvPr>
          <p:cNvSpPr>
            <a:spLocks noGrp="1"/>
          </p:cNvSpPr>
          <p:nvPr>
            <p:ph type="body" sz="quarter" idx="12"/>
          </p:nvPr>
        </p:nvSpPr>
        <p:spPr>
          <a:xfrm>
            <a:off x="3419708" y="198164"/>
            <a:ext cx="1885952" cy="576956"/>
          </a:xfrm>
        </p:spPr>
        <p:txBody>
          <a:bodyPr/>
          <a:lstStyle/>
          <a:p>
            <a:r>
              <a:rPr lang="en-US" dirty="0"/>
              <a:t>Agenda</a:t>
            </a:r>
          </a:p>
        </p:txBody>
      </p:sp>
      <p:grpSp>
        <p:nvGrpSpPr>
          <p:cNvPr id="21" name="Group 20">
            <a:extLst>
              <a:ext uri="{FF2B5EF4-FFF2-40B4-BE49-F238E27FC236}">
                <a16:creationId xmlns:a16="http://schemas.microsoft.com/office/drawing/2014/main" id="{3FEA2D79-745B-4C86-9B9A-8B4EB28A270E}"/>
              </a:ext>
            </a:extLst>
          </p:cNvPr>
          <p:cNvGrpSpPr/>
          <p:nvPr/>
        </p:nvGrpSpPr>
        <p:grpSpPr>
          <a:xfrm>
            <a:off x="623362" y="1048412"/>
            <a:ext cx="2363028" cy="534432"/>
            <a:chOff x="1639401" y="1409291"/>
            <a:chExt cx="3547163" cy="809181"/>
          </a:xfrm>
        </p:grpSpPr>
        <p:sp>
          <p:nvSpPr>
            <p:cNvPr id="24" name="Shape 1203">
              <a:extLst>
                <a:ext uri="{FF2B5EF4-FFF2-40B4-BE49-F238E27FC236}">
                  <a16:creationId xmlns:a16="http://schemas.microsoft.com/office/drawing/2014/main" id="{26007E8D-216C-46FF-B961-7BB6248F0F17}"/>
                </a:ext>
              </a:extLst>
            </p:cNvPr>
            <p:cNvSpPr/>
            <p:nvPr/>
          </p:nvSpPr>
          <p:spPr>
            <a:xfrm rot="16200000">
              <a:off x="1634173" y="1471488"/>
              <a:ext cx="752212" cy="741756"/>
            </a:xfrm>
            <a:prstGeom prst="rect">
              <a:avLst/>
            </a:prstGeom>
            <a:solidFill>
              <a:schemeClr val="accent1"/>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lang="en-IN" sz="2100" dirty="0">
                <a:latin typeface="+mj-lt"/>
              </a:endParaRPr>
            </a:p>
          </p:txBody>
        </p:sp>
        <p:sp>
          <p:nvSpPr>
            <p:cNvPr id="25" name="TextBox 24">
              <a:extLst>
                <a:ext uri="{FF2B5EF4-FFF2-40B4-BE49-F238E27FC236}">
                  <a16:creationId xmlns:a16="http://schemas.microsoft.com/office/drawing/2014/main" id="{F6B0ABC5-2E2B-44AF-B9B9-E80FBF6CF626}"/>
                </a:ext>
              </a:extLst>
            </p:cNvPr>
            <p:cNvSpPr txBox="1"/>
            <p:nvPr/>
          </p:nvSpPr>
          <p:spPr>
            <a:xfrm>
              <a:off x="2381158" y="1409291"/>
              <a:ext cx="2805406" cy="699005"/>
            </a:xfrm>
            <a:prstGeom prst="rect">
              <a:avLst/>
            </a:prstGeom>
            <a:noFill/>
          </p:spPr>
          <p:txBody>
            <a:bodyPr wrap="square" rtlCol="0">
              <a:spAutoFit/>
            </a:bodyPr>
            <a:lstStyle/>
            <a:p>
              <a:pPr lvl="0"/>
              <a:r>
                <a:rPr lang="en-US" sz="1200" b="1" dirty="0">
                  <a:solidFill>
                    <a:schemeClr val="tx1">
                      <a:lumMod val="65000"/>
                      <a:lumOff val="35000"/>
                    </a:schemeClr>
                  </a:solidFill>
                  <a:latin typeface="Raleway"/>
                </a:rPr>
                <a:t>Introduction to Elastic Load Balancer</a:t>
              </a:r>
            </a:p>
          </p:txBody>
        </p:sp>
        <p:sp>
          <p:nvSpPr>
            <p:cNvPr id="26" name="TextBox 25">
              <a:extLst>
                <a:ext uri="{FF2B5EF4-FFF2-40B4-BE49-F238E27FC236}">
                  <a16:creationId xmlns:a16="http://schemas.microsoft.com/office/drawing/2014/main" id="{826B722A-16CB-415C-AF27-12582F612D6C}"/>
                </a:ext>
              </a:extLst>
            </p:cNvPr>
            <p:cNvSpPr txBox="1"/>
            <p:nvPr/>
          </p:nvSpPr>
          <p:spPr>
            <a:xfrm>
              <a:off x="1755058" y="1543044"/>
              <a:ext cx="464062" cy="559204"/>
            </a:xfrm>
            <a:prstGeom prst="rect">
              <a:avLst/>
            </a:prstGeom>
            <a:noFill/>
          </p:spPr>
          <p:txBody>
            <a:bodyPr wrap="square" rtlCol="0">
              <a:spAutoFit/>
            </a:bodyPr>
            <a:lstStyle/>
            <a:p>
              <a:r>
                <a:rPr lang="en-US" sz="1800" dirty="0">
                  <a:solidFill>
                    <a:schemeClr val="bg1"/>
                  </a:solidFill>
                  <a:latin typeface="Raleway"/>
                </a:rPr>
                <a:t>1</a:t>
              </a:r>
            </a:p>
          </p:txBody>
        </p:sp>
      </p:grpSp>
      <p:grpSp>
        <p:nvGrpSpPr>
          <p:cNvPr id="27" name="Group 26">
            <a:extLst>
              <a:ext uri="{FF2B5EF4-FFF2-40B4-BE49-F238E27FC236}">
                <a16:creationId xmlns:a16="http://schemas.microsoft.com/office/drawing/2014/main" id="{C036F6B1-E590-4384-8227-EA06920BFB7E}"/>
              </a:ext>
            </a:extLst>
          </p:cNvPr>
          <p:cNvGrpSpPr/>
          <p:nvPr/>
        </p:nvGrpSpPr>
        <p:grpSpPr>
          <a:xfrm>
            <a:off x="623361" y="1692750"/>
            <a:ext cx="2363030" cy="516051"/>
            <a:chOff x="1639401" y="2537793"/>
            <a:chExt cx="3408204" cy="750491"/>
          </a:xfrm>
        </p:grpSpPr>
        <p:sp>
          <p:nvSpPr>
            <p:cNvPr id="28" name="Shape 1206">
              <a:extLst>
                <a:ext uri="{FF2B5EF4-FFF2-40B4-BE49-F238E27FC236}">
                  <a16:creationId xmlns:a16="http://schemas.microsoft.com/office/drawing/2014/main" id="{F8B063C2-68DE-4488-813C-5C900D9A096B}"/>
                </a:ext>
              </a:extLst>
            </p:cNvPr>
            <p:cNvSpPr/>
            <p:nvPr/>
          </p:nvSpPr>
          <p:spPr>
            <a:xfrm rot="16200000">
              <a:off x="1628902" y="2565331"/>
              <a:ext cx="733452" cy="712453"/>
            </a:xfrm>
            <a:prstGeom prst="rect">
              <a:avLst/>
            </a:prstGeom>
            <a:solidFill>
              <a:schemeClr val="accent2"/>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lang="en-IN" sz="2100" dirty="0">
                <a:latin typeface="+mj-lt"/>
              </a:endParaRPr>
            </a:p>
          </p:txBody>
        </p:sp>
        <p:sp>
          <p:nvSpPr>
            <p:cNvPr id="29" name="TextBox 28">
              <a:extLst>
                <a:ext uri="{FF2B5EF4-FFF2-40B4-BE49-F238E27FC236}">
                  <a16:creationId xmlns:a16="http://schemas.microsoft.com/office/drawing/2014/main" id="{7CD0137F-0BEF-44CD-A7E4-49E98A7E0F1C}"/>
                </a:ext>
              </a:extLst>
            </p:cNvPr>
            <p:cNvSpPr txBox="1"/>
            <p:nvPr/>
          </p:nvSpPr>
          <p:spPr>
            <a:xfrm>
              <a:off x="2351854" y="2537793"/>
              <a:ext cx="2695751" cy="671397"/>
            </a:xfrm>
            <a:prstGeom prst="rect">
              <a:avLst/>
            </a:prstGeom>
            <a:noFill/>
          </p:spPr>
          <p:txBody>
            <a:bodyPr wrap="square" rtlCol="0">
              <a:spAutoFit/>
            </a:bodyPr>
            <a:lstStyle/>
            <a:p>
              <a:r>
                <a:rPr lang="en-US" sz="1200" b="1" dirty="0">
                  <a:solidFill>
                    <a:schemeClr val="tx1">
                      <a:lumMod val="65000"/>
                      <a:lumOff val="35000"/>
                    </a:schemeClr>
                  </a:solidFill>
                  <a:latin typeface="Raleway"/>
                </a:rPr>
                <a:t>Types of ELB -  Classic, Network and </a:t>
              </a:r>
            </a:p>
          </p:txBody>
        </p:sp>
        <p:sp>
          <p:nvSpPr>
            <p:cNvPr id="30" name="TextBox 29">
              <a:extLst>
                <a:ext uri="{FF2B5EF4-FFF2-40B4-BE49-F238E27FC236}">
                  <a16:creationId xmlns:a16="http://schemas.microsoft.com/office/drawing/2014/main" id="{9744451D-B15F-4765-93D6-12622A87ECBE}"/>
                </a:ext>
              </a:extLst>
            </p:cNvPr>
            <p:cNvSpPr txBox="1"/>
            <p:nvPr/>
          </p:nvSpPr>
          <p:spPr>
            <a:xfrm>
              <a:off x="1805434" y="2683647"/>
              <a:ext cx="445731" cy="537117"/>
            </a:xfrm>
            <a:prstGeom prst="rect">
              <a:avLst/>
            </a:prstGeom>
            <a:noFill/>
          </p:spPr>
          <p:txBody>
            <a:bodyPr wrap="none" rtlCol="0">
              <a:spAutoFit/>
            </a:bodyPr>
            <a:lstStyle/>
            <a:p>
              <a:r>
                <a:rPr lang="en-US" sz="1800" dirty="0">
                  <a:solidFill>
                    <a:schemeClr val="bg1"/>
                  </a:solidFill>
                  <a:latin typeface="Raleway"/>
                </a:rPr>
                <a:t>2</a:t>
              </a:r>
            </a:p>
          </p:txBody>
        </p:sp>
      </p:grpSp>
      <p:grpSp>
        <p:nvGrpSpPr>
          <p:cNvPr id="35" name="Group 34">
            <a:extLst>
              <a:ext uri="{FF2B5EF4-FFF2-40B4-BE49-F238E27FC236}">
                <a16:creationId xmlns:a16="http://schemas.microsoft.com/office/drawing/2014/main" id="{F4C7CFB8-BE33-477F-9760-8F21AFA30506}"/>
              </a:ext>
            </a:extLst>
          </p:cNvPr>
          <p:cNvGrpSpPr/>
          <p:nvPr/>
        </p:nvGrpSpPr>
        <p:grpSpPr>
          <a:xfrm>
            <a:off x="625081" y="2990076"/>
            <a:ext cx="2602254" cy="547274"/>
            <a:chOff x="4725501" y="1466259"/>
            <a:chExt cx="3701402" cy="778434"/>
          </a:xfrm>
        </p:grpSpPr>
        <p:sp>
          <p:nvSpPr>
            <p:cNvPr id="36" name="Shape 1212">
              <a:extLst>
                <a:ext uri="{FF2B5EF4-FFF2-40B4-BE49-F238E27FC236}">
                  <a16:creationId xmlns:a16="http://schemas.microsoft.com/office/drawing/2014/main" id="{1FBCE970-B32D-48AA-9B55-C36E8C3DC930}"/>
                </a:ext>
              </a:extLst>
            </p:cNvPr>
            <p:cNvSpPr/>
            <p:nvPr/>
          </p:nvSpPr>
          <p:spPr>
            <a:xfrm rot="16200000">
              <a:off x="4704169" y="1487591"/>
              <a:ext cx="733452" cy="690788"/>
            </a:xfrm>
            <a:prstGeom prst="rect">
              <a:avLst/>
            </a:prstGeom>
            <a:solidFill>
              <a:schemeClr val="accent4"/>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lang="en-IN" sz="2100" dirty="0">
                <a:latin typeface="+mj-lt"/>
              </a:endParaRPr>
            </a:p>
          </p:txBody>
        </p:sp>
        <p:sp>
          <p:nvSpPr>
            <p:cNvPr id="37" name="TextBox 36">
              <a:extLst>
                <a:ext uri="{FF2B5EF4-FFF2-40B4-BE49-F238E27FC236}">
                  <a16:creationId xmlns:a16="http://schemas.microsoft.com/office/drawing/2014/main" id="{CE0EBD97-1692-4B08-8880-3736ED8BF0F0}"/>
                </a:ext>
              </a:extLst>
            </p:cNvPr>
            <p:cNvSpPr txBox="1"/>
            <p:nvPr/>
          </p:nvSpPr>
          <p:spPr>
            <a:xfrm>
              <a:off x="5478816" y="1588028"/>
              <a:ext cx="2948087" cy="656665"/>
            </a:xfrm>
            <a:prstGeom prst="rect">
              <a:avLst/>
            </a:prstGeom>
            <a:noFill/>
          </p:spPr>
          <p:txBody>
            <a:bodyPr wrap="square" rtlCol="0">
              <a:spAutoFit/>
            </a:bodyPr>
            <a:lstStyle/>
            <a:p>
              <a:pPr lvl="0"/>
              <a:r>
                <a:rPr lang="en-US" sz="1200" b="1" dirty="0">
                  <a:solidFill>
                    <a:schemeClr val="tx1">
                      <a:lumMod val="65000"/>
                      <a:lumOff val="35000"/>
                    </a:schemeClr>
                  </a:solidFill>
                  <a:latin typeface="Raleway"/>
                </a:rPr>
                <a:t>Demo 1</a:t>
              </a:r>
            </a:p>
            <a:p>
              <a:pPr lvl="0"/>
              <a:endParaRPr lang="en-US" sz="1200" b="1" dirty="0">
                <a:solidFill>
                  <a:schemeClr val="tx1">
                    <a:lumMod val="65000"/>
                    <a:lumOff val="35000"/>
                  </a:schemeClr>
                </a:solidFill>
                <a:latin typeface="Raleway"/>
              </a:endParaRPr>
            </a:p>
          </p:txBody>
        </p:sp>
        <p:sp>
          <p:nvSpPr>
            <p:cNvPr id="38" name="TextBox 37">
              <a:extLst>
                <a:ext uri="{FF2B5EF4-FFF2-40B4-BE49-F238E27FC236}">
                  <a16:creationId xmlns:a16="http://schemas.microsoft.com/office/drawing/2014/main" id="{46821BCF-BF08-4C0C-9554-B4D903582B6B}"/>
                </a:ext>
              </a:extLst>
            </p:cNvPr>
            <p:cNvSpPr txBox="1"/>
            <p:nvPr/>
          </p:nvSpPr>
          <p:spPr>
            <a:xfrm>
              <a:off x="4894728" y="1562370"/>
              <a:ext cx="445072" cy="525332"/>
            </a:xfrm>
            <a:prstGeom prst="rect">
              <a:avLst/>
            </a:prstGeom>
            <a:noFill/>
          </p:spPr>
          <p:txBody>
            <a:bodyPr wrap="none" rtlCol="0">
              <a:spAutoFit/>
            </a:bodyPr>
            <a:lstStyle/>
            <a:p>
              <a:r>
                <a:rPr lang="en-US" sz="1800" dirty="0">
                  <a:solidFill>
                    <a:schemeClr val="bg1"/>
                  </a:solidFill>
                  <a:latin typeface="Raleway"/>
                </a:rPr>
                <a:t>4</a:t>
              </a:r>
            </a:p>
          </p:txBody>
        </p:sp>
      </p:grpSp>
      <p:grpSp>
        <p:nvGrpSpPr>
          <p:cNvPr id="39" name="Group 38">
            <a:extLst>
              <a:ext uri="{FF2B5EF4-FFF2-40B4-BE49-F238E27FC236}">
                <a16:creationId xmlns:a16="http://schemas.microsoft.com/office/drawing/2014/main" id="{23F618B5-8C84-4717-82CF-CC81B7C7EFEA}"/>
              </a:ext>
            </a:extLst>
          </p:cNvPr>
          <p:cNvGrpSpPr/>
          <p:nvPr/>
        </p:nvGrpSpPr>
        <p:grpSpPr>
          <a:xfrm>
            <a:off x="623361" y="3626135"/>
            <a:ext cx="2580524" cy="496808"/>
            <a:chOff x="4714966" y="2554830"/>
            <a:chExt cx="3393927" cy="655857"/>
          </a:xfrm>
        </p:grpSpPr>
        <p:sp>
          <p:nvSpPr>
            <p:cNvPr id="40" name="Shape 1217">
              <a:extLst>
                <a:ext uri="{FF2B5EF4-FFF2-40B4-BE49-F238E27FC236}">
                  <a16:creationId xmlns:a16="http://schemas.microsoft.com/office/drawing/2014/main" id="{BAB33EEA-E4BF-49FD-B1E6-79EE63A48AA1}"/>
                </a:ext>
              </a:extLst>
            </p:cNvPr>
            <p:cNvSpPr/>
            <p:nvPr/>
          </p:nvSpPr>
          <p:spPr>
            <a:xfrm rot="16200000">
              <a:off x="4699149" y="2570647"/>
              <a:ext cx="655857" cy="624223"/>
            </a:xfrm>
            <a:prstGeom prst="rect">
              <a:avLst/>
            </a:prstGeom>
            <a:solidFill>
              <a:schemeClr val="accent5"/>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lang="en-IN" sz="2100" dirty="0">
                <a:latin typeface="+mj-lt"/>
              </a:endParaRPr>
            </a:p>
          </p:txBody>
        </p:sp>
        <p:sp>
          <p:nvSpPr>
            <p:cNvPr id="41" name="TextBox 40">
              <a:extLst>
                <a:ext uri="{FF2B5EF4-FFF2-40B4-BE49-F238E27FC236}">
                  <a16:creationId xmlns:a16="http://schemas.microsoft.com/office/drawing/2014/main" id="{E98BCA18-5607-4D19-A6D2-0FE5B571DD3A}"/>
                </a:ext>
              </a:extLst>
            </p:cNvPr>
            <p:cNvSpPr txBox="1"/>
            <p:nvPr/>
          </p:nvSpPr>
          <p:spPr>
            <a:xfrm>
              <a:off x="5370887" y="2638940"/>
              <a:ext cx="2738006" cy="365678"/>
            </a:xfrm>
            <a:prstGeom prst="rect">
              <a:avLst/>
            </a:prstGeom>
            <a:noFill/>
          </p:spPr>
          <p:txBody>
            <a:bodyPr wrap="square" rtlCol="0">
              <a:spAutoFit/>
            </a:bodyPr>
            <a:lstStyle/>
            <a:p>
              <a:pPr lvl="0"/>
              <a:r>
                <a:rPr lang="en-US" sz="1200" b="1" dirty="0">
                  <a:solidFill>
                    <a:schemeClr val="tx1">
                      <a:lumMod val="65000"/>
                      <a:lumOff val="35000"/>
                    </a:schemeClr>
                  </a:solidFill>
                  <a:latin typeface="Raleway"/>
                </a:rPr>
                <a:t>Demo 2</a:t>
              </a:r>
            </a:p>
          </p:txBody>
        </p:sp>
        <p:sp>
          <p:nvSpPr>
            <p:cNvPr id="42" name="TextBox 41">
              <a:extLst>
                <a:ext uri="{FF2B5EF4-FFF2-40B4-BE49-F238E27FC236}">
                  <a16:creationId xmlns:a16="http://schemas.microsoft.com/office/drawing/2014/main" id="{EAA2B940-328B-4D09-B705-5AF0872E1BDA}"/>
                </a:ext>
              </a:extLst>
            </p:cNvPr>
            <p:cNvSpPr txBox="1"/>
            <p:nvPr/>
          </p:nvSpPr>
          <p:spPr>
            <a:xfrm>
              <a:off x="4852300" y="2679605"/>
              <a:ext cx="373588" cy="406309"/>
            </a:xfrm>
            <a:prstGeom prst="rect">
              <a:avLst/>
            </a:prstGeom>
            <a:noFill/>
          </p:spPr>
          <p:txBody>
            <a:bodyPr wrap="none" rtlCol="0">
              <a:spAutoFit/>
            </a:bodyPr>
            <a:lstStyle/>
            <a:p>
              <a:r>
                <a:rPr lang="en-US" sz="1400" dirty="0">
                  <a:solidFill>
                    <a:schemeClr val="bg1"/>
                  </a:solidFill>
                  <a:latin typeface="Raleway"/>
                </a:rPr>
                <a:t>5</a:t>
              </a:r>
            </a:p>
          </p:txBody>
        </p:sp>
      </p:grpSp>
      <p:grpSp>
        <p:nvGrpSpPr>
          <p:cNvPr id="43" name="Group 42">
            <a:extLst>
              <a:ext uri="{FF2B5EF4-FFF2-40B4-BE49-F238E27FC236}">
                <a16:creationId xmlns:a16="http://schemas.microsoft.com/office/drawing/2014/main" id="{9F327E25-52D8-4A53-AF70-FCC22CEC14F8}"/>
              </a:ext>
            </a:extLst>
          </p:cNvPr>
          <p:cNvGrpSpPr/>
          <p:nvPr/>
        </p:nvGrpSpPr>
        <p:grpSpPr>
          <a:xfrm>
            <a:off x="623362" y="4280459"/>
            <a:ext cx="2673644" cy="496806"/>
            <a:chOff x="4725499" y="3579703"/>
            <a:chExt cx="3947199" cy="733452"/>
          </a:xfrm>
        </p:grpSpPr>
        <p:sp>
          <p:nvSpPr>
            <p:cNvPr id="44" name="Shape 1223">
              <a:extLst>
                <a:ext uri="{FF2B5EF4-FFF2-40B4-BE49-F238E27FC236}">
                  <a16:creationId xmlns:a16="http://schemas.microsoft.com/office/drawing/2014/main" id="{3225432F-EF46-4966-BABA-11C8BEA7906B}"/>
                </a:ext>
              </a:extLst>
            </p:cNvPr>
            <p:cNvSpPr/>
            <p:nvPr/>
          </p:nvSpPr>
          <p:spPr>
            <a:xfrm rot="16200000">
              <a:off x="4715000" y="3590202"/>
              <a:ext cx="733452" cy="712454"/>
            </a:xfrm>
            <a:prstGeom prst="rect">
              <a:avLst/>
            </a:prstGeom>
            <a:solidFill>
              <a:schemeClr val="tx1">
                <a:lumMod val="50000"/>
                <a:lumOff val="50000"/>
              </a:schemeClr>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lang="en-IN" sz="2100" dirty="0">
                <a:latin typeface="+mj-lt"/>
              </a:endParaRPr>
            </a:p>
          </p:txBody>
        </p:sp>
        <p:sp>
          <p:nvSpPr>
            <p:cNvPr id="45" name="TextBox 44">
              <a:extLst>
                <a:ext uri="{FF2B5EF4-FFF2-40B4-BE49-F238E27FC236}">
                  <a16:creationId xmlns:a16="http://schemas.microsoft.com/office/drawing/2014/main" id="{1B46551B-E994-4517-88F9-0061770FB336}"/>
                </a:ext>
              </a:extLst>
            </p:cNvPr>
            <p:cNvSpPr txBox="1"/>
            <p:nvPr/>
          </p:nvSpPr>
          <p:spPr>
            <a:xfrm>
              <a:off x="5505082" y="3733318"/>
              <a:ext cx="3167616" cy="408943"/>
            </a:xfrm>
            <a:prstGeom prst="rect">
              <a:avLst/>
            </a:prstGeom>
            <a:noFill/>
          </p:spPr>
          <p:txBody>
            <a:bodyPr wrap="square" rtlCol="0">
              <a:spAutoFit/>
            </a:bodyPr>
            <a:lstStyle/>
            <a:p>
              <a:pPr lvl="0"/>
              <a:r>
                <a:rPr lang="en-US" sz="1200" b="1" dirty="0">
                  <a:solidFill>
                    <a:schemeClr val="tx1">
                      <a:lumMod val="65000"/>
                      <a:lumOff val="35000"/>
                    </a:schemeClr>
                  </a:solidFill>
                  <a:latin typeface="Raleway"/>
                </a:rPr>
                <a:t>Demo 3</a:t>
              </a:r>
            </a:p>
          </p:txBody>
        </p:sp>
        <p:sp>
          <p:nvSpPr>
            <p:cNvPr id="46" name="TextBox 45">
              <a:extLst>
                <a:ext uri="{FF2B5EF4-FFF2-40B4-BE49-F238E27FC236}">
                  <a16:creationId xmlns:a16="http://schemas.microsoft.com/office/drawing/2014/main" id="{66A34F6C-BFE2-4E77-83D2-12D94A024283}"/>
                </a:ext>
              </a:extLst>
            </p:cNvPr>
            <p:cNvSpPr txBox="1"/>
            <p:nvPr/>
          </p:nvSpPr>
          <p:spPr>
            <a:xfrm>
              <a:off x="4875597" y="3707047"/>
              <a:ext cx="461955" cy="545258"/>
            </a:xfrm>
            <a:prstGeom prst="rect">
              <a:avLst/>
            </a:prstGeom>
            <a:noFill/>
          </p:spPr>
          <p:txBody>
            <a:bodyPr wrap="none" rtlCol="0">
              <a:spAutoFit/>
            </a:bodyPr>
            <a:lstStyle/>
            <a:p>
              <a:r>
                <a:rPr lang="en-US" sz="1800" dirty="0">
                  <a:solidFill>
                    <a:schemeClr val="bg1"/>
                  </a:solidFill>
                  <a:latin typeface="Raleway"/>
                </a:rPr>
                <a:t>6</a:t>
              </a:r>
              <a:endParaRPr lang="en-US" sz="1400" dirty="0">
                <a:solidFill>
                  <a:schemeClr val="bg1"/>
                </a:solidFill>
                <a:latin typeface="Raleway"/>
              </a:endParaRPr>
            </a:p>
          </p:txBody>
        </p:sp>
      </p:grpSp>
      <p:grpSp>
        <p:nvGrpSpPr>
          <p:cNvPr id="47" name="Group 46">
            <a:extLst>
              <a:ext uri="{FF2B5EF4-FFF2-40B4-BE49-F238E27FC236}">
                <a16:creationId xmlns:a16="http://schemas.microsoft.com/office/drawing/2014/main" id="{BC1AD0C0-E6A4-46D5-9E97-29C314504253}"/>
              </a:ext>
            </a:extLst>
          </p:cNvPr>
          <p:cNvGrpSpPr/>
          <p:nvPr/>
        </p:nvGrpSpPr>
        <p:grpSpPr>
          <a:xfrm>
            <a:off x="3163483" y="1081828"/>
            <a:ext cx="2335857" cy="492409"/>
            <a:chOff x="1639399" y="1459509"/>
            <a:chExt cx="3511324" cy="740203"/>
          </a:xfrm>
        </p:grpSpPr>
        <p:sp>
          <p:nvSpPr>
            <p:cNvPr id="48" name="Shape 1203">
              <a:extLst>
                <a:ext uri="{FF2B5EF4-FFF2-40B4-BE49-F238E27FC236}">
                  <a16:creationId xmlns:a16="http://schemas.microsoft.com/office/drawing/2014/main" id="{8E5271A7-D0F7-491E-A1B1-38BE3014EF92}"/>
                </a:ext>
              </a:extLst>
            </p:cNvPr>
            <p:cNvSpPr/>
            <p:nvPr/>
          </p:nvSpPr>
          <p:spPr>
            <a:xfrm rot="16200000">
              <a:off x="1628900" y="1476759"/>
              <a:ext cx="733452" cy="712454"/>
            </a:xfrm>
            <a:prstGeom prst="rect">
              <a:avLst/>
            </a:prstGeom>
            <a:solidFill>
              <a:schemeClr val="accent1"/>
            </a:solidFill>
            <a:ln w="12700" cap="flat">
              <a:noFill/>
              <a:miter lim="400000"/>
            </a:ln>
            <a:effectLst/>
          </p:spPr>
          <p:txBody>
            <a:bodyPr wrap="square" lIns="34289" tIns="34289" rIns="34289" bIns="34289" numCol="1"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1200" cap="none" spc="0" normalizeH="0" baseline="0" noProof="0" dirty="0">
                <a:ln>
                  <a:noFill/>
                </a:ln>
                <a:solidFill>
                  <a:srgbClr val="1F4E79"/>
                </a:solidFill>
                <a:effectLst/>
                <a:uLnTx/>
                <a:uFillTx/>
                <a:latin typeface="Calibri Light" panose="020F0302020204030204"/>
                <a:cs typeface="Helvetica"/>
                <a:sym typeface="Helvetica"/>
              </a:endParaRPr>
            </a:p>
          </p:txBody>
        </p:sp>
        <p:sp>
          <p:nvSpPr>
            <p:cNvPr id="49" name="TextBox 48">
              <a:extLst>
                <a:ext uri="{FF2B5EF4-FFF2-40B4-BE49-F238E27FC236}">
                  <a16:creationId xmlns:a16="http://schemas.microsoft.com/office/drawing/2014/main" id="{FC9E8DC8-C458-45BC-8A86-1452310C3C24}"/>
                </a:ext>
              </a:extLst>
            </p:cNvPr>
            <p:cNvSpPr txBox="1"/>
            <p:nvPr/>
          </p:nvSpPr>
          <p:spPr>
            <a:xfrm>
              <a:off x="2499968" y="1459509"/>
              <a:ext cx="2650755" cy="693988"/>
            </a:xfrm>
            <a:prstGeom prst="rect">
              <a:avLst/>
            </a:prstGeom>
            <a:noFill/>
          </p:spPr>
          <p:txBody>
            <a:bodyPr wrap="square" rtlCol="0">
              <a:spAutoFit/>
            </a:bodyPr>
            <a:lstStyle/>
            <a:p>
              <a:pPr lvl="0">
                <a:defRPr/>
              </a:pPr>
              <a:r>
                <a:rPr lang="en-US" sz="1200" b="1" dirty="0">
                  <a:solidFill>
                    <a:prstClr val="black">
                      <a:lumMod val="65000"/>
                      <a:lumOff val="35000"/>
                    </a:prstClr>
                  </a:solidFill>
                  <a:latin typeface="Raleway"/>
                </a:rPr>
                <a:t>Cross Zone Load Balancing</a:t>
              </a:r>
              <a:endParaRPr kumimoji="0" lang="en-US" sz="1200" b="1" i="0" u="none" strike="noStrike" kern="1200" cap="none" spc="0" normalizeH="0" baseline="0" noProof="0" dirty="0">
                <a:ln>
                  <a:noFill/>
                </a:ln>
                <a:solidFill>
                  <a:prstClr val="black">
                    <a:lumMod val="65000"/>
                    <a:lumOff val="35000"/>
                  </a:prstClr>
                </a:solidFill>
                <a:effectLst/>
                <a:uLnTx/>
                <a:uFillTx/>
                <a:latin typeface="Raleway"/>
                <a:ea typeface="+mn-ea"/>
                <a:cs typeface="+mn-cs"/>
              </a:endParaRPr>
            </a:p>
          </p:txBody>
        </p:sp>
        <p:sp>
          <p:nvSpPr>
            <p:cNvPr id="50" name="TextBox 49">
              <a:extLst>
                <a:ext uri="{FF2B5EF4-FFF2-40B4-BE49-F238E27FC236}">
                  <a16:creationId xmlns:a16="http://schemas.microsoft.com/office/drawing/2014/main" id="{1DDD3F0A-7C6A-45EC-B6BC-5498699AB659}"/>
                </a:ext>
              </a:extLst>
            </p:cNvPr>
            <p:cNvSpPr txBox="1"/>
            <p:nvPr/>
          </p:nvSpPr>
          <p:spPr>
            <a:xfrm>
              <a:off x="1765261" y="1524614"/>
              <a:ext cx="479525" cy="55519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noProof="0" dirty="0">
                  <a:solidFill>
                    <a:prstClr val="white"/>
                  </a:solidFill>
                  <a:latin typeface="Raleway"/>
                </a:rPr>
                <a:t>7</a:t>
              </a:r>
              <a:endParaRPr kumimoji="0" lang="en-US" sz="1400" b="0" i="0" u="none" strike="noStrike" kern="1200" cap="none" spc="0" normalizeH="0" baseline="0" noProof="0" dirty="0">
                <a:ln>
                  <a:noFill/>
                </a:ln>
                <a:solidFill>
                  <a:prstClr val="white"/>
                </a:solidFill>
                <a:effectLst/>
                <a:uLnTx/>
                <a:uFillTx/>
                <a:latin typeface="Raleway"/>
                <a:ea typeface="+mn-ea"/>
                <a:cs typeface="+mn-cs"/>
              </a:endParaRPr>
            </a:p>
          </p:txBody>
        </p:sp>
      </p:grpSp>
      <p:grpSp>
        <p:nvGrpSpPr>
          <p:cNvPr id="51" name="Group 50">
            <a:extLst>
              <a:ext uri="{FF2B5EF4-FFF2-40B4-BE49-F238E27FC236}">
                <a16:creationId xmlns:a16="http://schemas.microsoft.com/office/drawing/2014/main" id="{E1FD5AA5-39E8-431C-9B0C-4A66EBA654AC}"/>
              </a:ext>
            </a:extLst>
          </p:cNvPr>
          <p:cNvGrpSpPr/>
          <p:nvPr/>
        </p:nvGrpSpPr>
        <p:grpSpPr>
          <a:xfrm>
            <a:off x="3163763" y="1697704"/>
            <a:ext cx="2301365" cy="500047"/>
            <a:chOff x="1639399" y="2546897"/>
            <a:chExt cx="3412092" cy="741387"/>
          </a:xfrm>
        </p:grpSpPr>
        <p:sp>
          <p:nvSpPr>
            <p:cNvPr id="52" name="Shape 1206">
              <a:extLst>
                <a:ext uri="{FF2B5EF4-FFF2-40B4-BE49-F238E27FC236}">
                  <a16:creationId xmlns:a16="http://schemas.microsoft.com/office/drawing/2014/main" id="{BB324046-A617-497D-AACF-4E24B46258F8}"/>
                </a:ext>
              </a:extLst>
            </p:cNvPr>
            <p:cNvSpPr/>
            <p:nvPr/>
          </p:nvSpPr>
          <p:spPr>
            <a:xfrm rot="16200000">
              <a:off x="1628900" y="2565331"/>
              <a:ext cx="733452" cy="712454"/>
            </a:xfrm>
            <a:prstGeom prst="rect">
              <a:avLst/>
            </a:prstGeom>
            <a:solidFill>
              <a:schemeClr val="accent2"/>
            </a:solidFill>
            <a:ln w="12700" cap="flat">
              <a:noFill/>
              <a:miter lim="400000"/>
            </a:ln>
            <a:effectLst/>
          </p:spPr>
          <p:txBody>
            <a:bodyPr wrap="square" lIns="34289" tIns="34289" rIns="34289" bIns="34289" numCol="1"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1200" cap="none" spc="0" normalizeH="0" baseline="0" noProof="0" dirty="0">
                <a:ln>
                  <a:noFill/>
                </a:ln>
                <a:solidFill>
                  <a:srgbClr val="1F4E79"/>
                </a:solidFill>
                <a:effectLst/>
                <a:uLnTx/>
                <a:uFillTx/>
                <a:latin typeface="Calibri Light" panose="020F0302020204030204"/>
                <a:cs typeface="Helvetica"/>
                <a:sym typeface="Helvetica"/>
              </a:endParaRPr>
            </a:p>
          </p:txBody>
        </p:sp>
        <p:sp>
          <p:nvSpPr>
            <p:cNvPr id="53" name="TextBox 52">
              <a:extLst>
                <a:ext uri="{FF2B5EF4-FFF2-40B4-BE49-F238E27FC236}">
                  <a16:creationId xmlns:a16="http://schemas.microsoft.com/office/drawing/2014/main" id="{058F7E77-6819-434D-A1E2-7D8B2C922C5F}"/>
                </a:ext>
              </a:extLst>
            </p:cNvPr>
            <p:cNvSpPr txBox="1"/>
            <p:nvPr/>
          </p:nvSpPr>
          <p:spPr>
            <a:xfrm>
              <a:off x="2437041" y="2546897"/>
              <a:ext cx="2614450" cy="684481"/>
            </a:xfrm>
            <a:prstGeom prst="rect">
              <a:avLst/>
            </a:prstGeom>
            <a:noFill/>
          </p:spPr>
          <p:txBody>
            <a:bodyPr wrap="square" rtlCol="0">
              <a:spAutoFit/>
            </a:bodyPr>
            <a:lstStyle/>
            <a:p>
              <a:pPr lvl="0">
                <a:defRPr/>
              </a:pPr>
              <a:r>
                <a:rPr lang="en-US" sz="1200" b="1" dirty="0">
                  <a:solidFill>
                    <a:prstClr val="black">
                      <a:lumMod val="65000"/>
                      <a:lumOff val="35000"/>
                    </a:prstClr>
                  </a:solidFill>
                  <a:latin typeface="Raleway"/>
                </a:rPr>
                <a:t>Introduction to Autoscaling</a:t>
              </a:r>
              <a:endParaRPr kumimoji="0" lang="en-US" sz="1200" b="1" i="0" u="none" strike="noStrike" kern="1200" cap="none" spc="0" normalizeH="0" baseline="0" noProof="0" dirty="0">
                <a:ln>
                  <a:noFill/>
                </a:ln>
                <a:solidFill>
                  <a:prstClr val="black">
                    <a:lumMod val="65000"/>
                    <a:lumOff val="35000"/>
                  </a:prstClr>
                </a:solidFill>
                <a:effectLst/>
                <a:uLnTx/>
                <a:uFillTx/>
                <a:latin typeface="Raleway"/>
                <a:ea typeface="+mn-ea"/>
                <a:cs typeface="+mn-cs"/>
              </a:endParaRPr>
            </a:p>
          </p:txBody>
        </p:sp>
        <p:sp>
          <p:nvSpPr>
            <p:cNvPr id="54" name="TextBox 53">
              <a:extLst>
                <a:ext uri="{FF2B5EF4-FFF2-40B4-BE49-F238E27FC236}">
                  <a16:creationId xmlns:a16="http://schemas.microsoft.com/office/drawing/2014/main" id="{1DE396D7-F95E-4760-A694-A6A02B8F7B95}"/>
                </a:ext>
              </a:extLst>
            </p:cNvPr>
            <p:cNvSpPr txBox="1"/>
            <p:nvPr/>
          </p:nvSpPr>
          <p:spPr>
            <a:xfrm>
              <a:off x="1762511" y="2679542"/>
              <a:ext cx="463926" cy="547584"/>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aleway"/>
                  <a:ea typeface="+mn-ea"/>
                  <a:cs typeface="+mn-cs"/>
                </a:rPr>
                <a:t>8</a:t>
              </a:r>
            </a:p>
          </p:txBody>
        </p:sp>
      </p:grpSp>
      <p:grpSp>
        <p:nvGrpSpPr>
          <p:cNvPr id="55" name="Group 54">
            <a:extLst>
              <a:ext uri="{FF2B5EF4-FFF2-40B4-BE49-F238E27FC236}">
                <a16:creationId xmlns:a16="http://schemas.microsoft.com/office/drawing/2014/main" id="{EA6A6C82-6BB3-4483-9137-21B018965A62}"/>
              </a:ext>
            </a:extLst>
          </p:cNvPr>
          <p:cNvGrpSpPr/>
          <p:nvPr/>
        </p:nvGrpSpPr>
        <p:grpSpPr>
          <a:xfrm>
            <a:off x="3151661" y="2340236"/>
            <a:ext cx="2786463" cy="523349"/>
            <a:chOff x="1639399" y="3579704"/>
            <a:chExt cx="3905122" cy="733452"/>
          </a:xfrm>
        </p:grpSpPr>
        <p:sp>
          <p:nvSpPr>
            <p:cNvPr id="56" name="Shape 1209">
              <a:extLst>
                <a:ext uri="{FF2B5EF4-FFF2-40B4-BE49-F238E27FC236}">
                  <a16:creationId xmlns:a16="http://schemas.microsoft.com/office/drawing/2014/main" id="{579718B8-6EDF-48B1-A677-B12A19AB850D}"/>
                </a:ext>
              </a:extLst>
            </p:cNvPr>
            <p:cNvSpPr/>
            <p:nvPr/>
          </p:nvSpPr>
          <p:spPr>
            <a:xfrm rot="16200000">
              <a:off x="1628900" y="3590203"/>
              <a:ext cx="733452" cy="712454"/>
            </a:xfrm>
            <a:prstGeom prst="rect">
              <a:avLst/>
            </a:prstGeom>
            <a:solidFill>
              <a:schemeClr val="accent3"/>
            </a:solidFill>
            <a:ln w="12700" cap="flat">
              <a:noFill/>
              <a:miter lim="400000"/>
            </a:ln>
            <a:effectLst/>
          </p:spPr>
          <p:txBody>
            <a:bodyPr wrap="square" lIns="34289" tIns="34289" rIns="34289" bIns="34289" numCol="1"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1200" cap="none" spc="0" normalizeH="0" baseline="0" noProof="0" dirty="0">
                <a:ln>
                  <a:noFill/>
                </a:ln>
                <a:solidFill>
                  <a:srgbClr val="1F4E79"/>
                </a:solidFill>
                <a:effectLst/>
                <a:uLnTx/>
                <a:uFillTx/>
                <a:latin typeface="Calibri Light" panose="020F0302020204030204"/>
                <a:cs typeface="Helvetica"/>
                <a:sym typeface="Helvetica"/>
              </a:endParaRPr>
            </a:p>
          </p:txBody>
        </p:sp>
        <p:sp>
          <p:nvSpPr>
            <p:cNvPr id="57" name="TextBox 56">
              <a:extLst>
                <a:ext uri="{FF2B5EF4-FFF2-40B4-BE49-F238E27FC236}">
                  <a16:creationId xmlns:a16="http://schemas.microsoft.com/office/drawing/2014/main" id="{FDCAE76D-F96D-4E5D-B500-FCD0B28E7E23}"/>
                </a:ext>
              </a:extLst>
            </p:cNvPr>
            <p:cNvSpPr txBox="1"/>
            <p:nvPr/>
          </p:nvSpPr>
          <p:spPr>
            <a:xfrm>
              <a:off x="2399265" y="3580572"/>
              <a:ext cx="3145256" cy="647004"/>
            </a:xfrm>
            <a:prstGeom prst="rect">
              <a:avLst/>
            </a:prstGeom>
            <a:noFill/>
          </p:spPr>
          <p:txBody>
            <a:bodyPr wrap="square" rtlCol="0">
              <a:spAutoFit/>
            </a:bodyPr>
            <a:lstStyle/>
            <a:p>
              <a:pPr lvl="0">
                <a:defRPr/>
              </a:pPr>
              <a:r>
                <a:rPr lang="en-US" sz="1200" b="1" dirty="0">
                  <a:solidFill>
                    <a:prstClr val="black">
                      <a:lumMod val="65000"/>
                      <a:lumOff val="35000"/>
                    </a:prstClr>
                  </a:solidFill>
                  <a:latin typeface="Raleway"/>
                </a:rPr>
                <a:t>Vertical and Horizontal Scaling</a:t>
              </a:r>
              <a:endParaRPr kumimoji="0" lang="en-IN" sz="1200" b="1" i="0" u="none" strike="noStrike" kern="1200" cap="none" spc="0" normalizeH="0" baseline="0" noProof="0" dirty="0">
                <a:ln>
                  <a:noFill/>
                </a:ln>
                <a:solidFill>
                  <a:prstClr val="black">
                    <a:lumMod val="65000"/>
                    <a:lumOff val="35000"/>
                  </a:prstClr>
                </a:solidFill>
                <a:effectLst/>
                <a:uLnTx/>
                <a:uFillTx/>
                <a:latin typeface="Raleway"/>
                <a:ea typeface="+mn-ea"/>
                <a:cs typeface="+mn-cs"/>
              </a:endParaRPr>
            </a:p>
          </p:txBody>
        </p:sp>
        <p:sp>
          <p:nvSpPr>
            <p:cNvPr id="58" name="TextBox 57">
              <a:extLst>
                <a:ext uri="{FF2B5EF4-FFF2-40B4-BE49-F238E27FC236}">
                  <a16:creationId xmlns:a16="http://schemas.microsoft.com/office/drawing/2014/main" id="{38F88A3C-F334-47EC-82D3-2B3F05DCE609}"/>
                </a:ext>
              </a:extLst>
            </p:cNvPr>
            <p:cNvSpPr txBox="1"/>
            <p:nvPr/>
          </p:nvSpPr>
          <p:spPr>
            <a:xfrm>
              <a:off x="1785747" y="3687628"/>
              <a:ext cx="438526" cy="517604"/>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aleway"/>
                  <a:ea typeface="+mn-ea"/>
                  <a:cs typeface="+mn-cs"/>
                </a:rPr>
                <a:t>9</a:t>
              </a:r>
            </a:p>
          </p:txBody>
        </p:sp>
      </p:grpSp>
      <p:grpSp>
        <p:nvGrpSpPr>
          <p:cNvPr id="59" name="Group 58">
            <a:extLst>
              <a:ext uri="{FF2B5EF4-FFF2-40B4-BE49-F238E27FC236}">
                <a16:creationId xmlns:a16="http://schemas.microsoft.com/office/drawing/2014/main" id="{9E21FE69-F3EE-453D-834D-99051463716F}"/>
              </a:ext>
            </a:extLst>
          </p:cNvPr>
          <p:cNvGrpSpPr/>
          <p:nvPr/>
        </p:nvGrpSpPr>
        <p:grpSpPr>
          <a:xfrm>
            <a:off x="3163483" y="3007147"/>
            <a:ext cx="2499993" cy="496809"/>
            <a:chOff x="1624926" y="1466259"/>
            <a:chExt cx="3050098" cy="720896"/>
          </a:xfrm>
        </p:grpSpPr>
        <p:sp>
          <p:nvSpPr>
            <p:cNvPr id="60" name="Shape 1203">
              <a:extLst>
                <a:ext uri="{FF2B5EF4-FFF2-40B4-BE49-F238E27FC236}">
                  <a16:creationId xmlns:a16="http://schemas.microsoft.com/office/drawing/2014/main" id="{F32E6522-1190-4CB8-B355-D96986388AE2}"/>
                </a:ext>
              </a:extLst>
            </p:cNvPr>
            <p:cNvSpPr/>
            <p:nvPr/>
          </p:nvSpPr>
          <p:spPr>
            <a:xfrm rot="16200000">
              <a:off x="1574899" y="1516286"/>
              <a:ext cx="720896" cy="620842"/>
            </a:xfrm>
            <a:prstGeom prst="rect">
              <a:avLst/>
            </a:prstGeom>
            <a:solidFill>
              <a:schemeClr val="accent5"/>
            </a:solidFill>
            <a:ln w="12700" cap="flat">
              <a:noFill/>
              <a:miter lim="400000"/>
            </a:ln>
            <a:effectLst/>
          </p:spPr>
          <p:txBody>
            <a:bodyPr wrap="square" lIns="34289" tIns="34289" rIns="34289" bIns="34289" numCol="1"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1200" cap="none" spc="0" normalizeH="0" baseline="0" noProof="0" dirty="0">
                <a:ln>
                  <a:noFill/>
                </a:ln>
                <a:solidFill>
                  <a:srgbClr val="1F4E79"/>
                </a:solidFill>
                <a:effectLst/>
                <a:uLnTx/>
                <a:uFillTx/>
                <a:latin typeface="Calibri Light" panose="020F0302020204030204"/>
                <a:cs typeface="Helvetica"/>
                <a:sym typeface="Helvetica"/>
              </a:endParaRPr>
            </a:p>
          </p:txBody>
        </p:sp>
        <p:sp>
          <p:nvSpPr>
            <p:cNvPr id="62" name="TextBox 61">
              <a:extLst>
                <a:ext uri="{FF2B5EF4-FFF2-40B4-BE49-F238E27FC236}">
                  <a16:creationId xmlns:a16="http://schemas.microsoft.com/office/drawing/2014/main" id="{EF1425AA-8619-404C-BE4D-2EC1805D23B4}"/>
                </a:ext>
              </a:extLst>
            </p:cNvPr>
            <p:cNvSpPr txBox="1"/>
            <p:nvPr/>
          </p:nvSpPr>
          <p:spPr>
            <a:xfrm>
              <a:off x="2295769" y="1636044"/>
              <a:ext cx="2379255" cy="401940"/>
            </a:xfrm>
            <a:prstGeom prst="rect">
              <a:avLst/>
            </a:prstGeom>
            <a:noFill/>
          </p:spPr>
          <p:txBody>
            <a:bodyPr wrap="square" rtlCol="0">
              <a:spAutoFit/>
            </a:bodyPr>
            <a:lstStyle/>
            <a:p>
              <a:pPr lvl="0">
                <a:defRPr/>
              </a:pPr>
              <a:r>
                <a:rPr lang="en-US" sz="1200" b="1" dirty="0">
                  <a:solidFill>
                    <a:prstClr val="black">
                      <a:lumMod val="65000"/>
                      <a:lumOff val="35000"/>
                    </a:prstClr>
                  </a:solidFill>
                  <a:latin typeface="Raleway"/>
                </a:rPr>
                <a:t>Lifecycle of Autoscaling</a:t>
              </a:r>
              <a:endParaRPr kumimoji="0" lang="en-US" sz="1200" b="1" i="0" u="none" strike="noStrike" kern="1200" cap="none" spc="0" normalizeH="0" baseline="0" noProof="0" dirty="0">
                <a:ln>
                  <a:noFill/>
                </a:ln>
                <a:solidFill>
                  <a:prstClr val="black">
                    <a:lumMod val="65000"/>
                    <a:lumOff val="35000"/>
                  </a:prstClr>
                </a:solidFill>
                <a:effectLst/>
                <a:uLnTx/>
                <a:uFillTx/>
                <a:latin typeface="Raleway"/>
                <a:ea typeface="+mn-ea"/>
                <a:cs typeface="+mn-cs"/>
              </a:endParaRPr>
            </a:p>
          </p:txBody>
        </p:sp>
        <p:sp>
          <p:nvSpPr>
            <p:cNvPr id="63" name="TextBox 62">
              <a:extLst>
                <a:ext uri="{FF2B5EF4-FFF2-40B4-BE49-F238E27FC236}">
                  <a16:creationId xmlns:a16="http://schemas.microsoft.com/office/drawing/2014/main" id="{87AA29EE-2144-4CBD-BB4D-322E74AA21ED}"/>
                </a:ext>
              </a:extLst>
            </p:cNvPr>
            <p:cNvSpPr txBox="1"/>
            <p:nvPr/>
          </p:nvSpPr>
          <p:spPr>
            <a:xfrm>
              <a:off x="1659563" y="1529245"/>
              <a:ext cx="538217" cy="535920"/>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solidFill>
                    <a:prstClr val="white"/>
                  </a:solidFill>
                  <a:latin typeface="Raleway"/>
                </a:rPr>
                <a:t>10</a:t>
              </a:r>
              <a:endParaRPr kumimoji="0" lang="en-US" sz="1800" b="0" i="0" u="none" strike="noStrike" kern="1200" cap="none" spc="0" normalizeH="0" baseline="0" noProof="0" dirty="0">
                <a:ln>
                  <a:noFill/>
                </a:ln>
                <a:solidFill>
                  <a:prstClr val="white"/>
                </a:solidFill>
                <a:effectLst/>
                <a:uLnTx/>
                <a:uFillTx/>
                <a:latin typeface="Raleway"/>
              </a:endParaRPr>
            </a:p>
          </p:txBody>
        </p:sp>
      </p:grpSp>
      <p:grpSp>
        <p:nvGrpSpPr>
          <p:cNvPr id="64" name="Group 63">
            <a:extLst>
              <a:ext uri="{FF2B5EF4-FFF2-40B4-BE49-F238E27FC236}">
                <a16:creationId xmlns:a16="http://schemas.microsoft.com/office/drawing/2014/main" id="{F83D9E84-B4D0-4EBB-BF57-0277C1D843FC}"/>
              </a:ext>
            </a:extLst>
          </p:cNvPr>
          <p:cNvGrpSpPr/>
          <p:nvPr/>
        </p:nvGrpSpPr>
        <p:grpSpPr>
          <a:xfrm>
            <a:off x="3163483" y="3626274"/>
            <a:ext cx="2384523" cy="502458"/>
            <a:chOff x="1867111" y="2472012"/>
            <a:chExt cx="3000740" cy="752027"/>
          </a:xfrm>
        </p:grpSpPr>
        <p:sp>
          <p:nvSpPr>
            <p:cNvPr id="65" name="Shape 1206">
              <a:extLst>
                <a:ext uri="{FF2B5EF4-FFF2-40B4-BE49-F238E27FC236}">
                  <a16:creationId xmlns:a16="http://schemas.microsoft.com/office/drawing/2014/main" id="{996BD368-AEE6-42A0-9031-D1E0F9B0E0A1}"/>
                </a:ext>
              </a:extLst>
            </p:cNvPr>
            <p:cNvSpPr/>
            <p:nvPr/>
          </p:nvSpPr>
          <p:spPr>
            <a:xfrm rot="16200000">
              <a:off x="1818373" y="2548698"/>
              <a:ext cx="724079" cy="626603"/>
            </a:xfrm>
            <a:prstGeom prst="rect">
              <a:avLst/>
            </a:prstGeom>
            <a:solidFill>
              <a:schemeClr val="accent2"/>
            </a:solidFill>
            <a:ln w="12700" cap="flat">
              <a:noFill/>
              <a:miter lim="400000"/>
            </a:ln>
            <a:effectLst/>
          </p:spPr>
          <p:txBody>
            <a:bodyPr wrap="square" lIns="34289" tIns="34289" rIns="34289" bIns="34289" numCol="1"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r>
                <a:rPr kumimoji="0" lang="en-IN" sz="2100" b="1" i="0" u="none" strike="noStrike" kern="1200" cap="none" spc="0" normalizeH="0" baseline="0" noProof="0" dirty="0">
                  <a:ln>
                    <a:noFill/>
                  </a:ln>
                  <a:solidFill>
                    <a:srgbClr val="1F4E79"/>
                  </a:solidFill>
                  <a:effectLst/>
                  <a:uLnTx/>
                  <a:uFillTx/>
                  <a:latin typeface="Calibri Light" panose="020F0302020204030204"/>
                  <a:cs typeface="Helvetica"/>
                  <a:sym typeface="Helvetica"/>
                </a:rPr>
                <a:t> </a:t>
              </a:r>
            </a:p>
          </p:txBody>
        </p:sp>
        <p:sp>
          <p:nvSpPr>
            <p:cNvPr id="66" name="TextBox 65">
              <a:extLst>
                <a:ext uri="{FF2B5EF4-FFF2-40B4-BE49-F238E27FC236}">
                  <a16:creationId xmlns:a16="http://schemas.microsoft.com/office/drawing/2014/main" id="{8DC99AB6-D7BF-45A6-BB7D-F93704F3FFB5}"/>
                </a:ext>
              </a:extLst>
            </p:cNvPr>
            <p:cNvSpPr txBox="1"/>
            <p:nvPr/>
          </p:nvSpPr>
          <p:spPr>
            <a:xfrm>
              <a:off x="2488596" y="2472012"/>
              <a:ext cx="2379255" cy="690974"/>
            </a:xfrm>
            <a:prstGeom prst="rect">
              <a:avLst/>
            </a:prstGeom>
            <a:noFill/>
          </p:spPr>
          <p:txBody>
            <a:bodyPr wrap="square" rtlCol="0">
              <a:spAutoFit/>
            </a:bodyPr>
            <a:lstStyle/>
            <a:p>
              <a:pPr lvl="0">
                <a:defRPr/>
              </a:pPr>
              <a:r>
                <a:rPr lang="en-US" sz="1200" b="1" dirty="0">
                  <a:solidFill>
                    <a:prstClr val="black">
                      <a:lumMod val="65000"/>
                      <a:lumOff val="35000"/>
                    </a:prstClr>
                  </a:solidFill>
                  <a:latin typeface="Raleway"/>
                </a:rPr>
                <a:t>Components of Autoscaling</a:t>
              </a:r>
              <a:endParaRPr kumimoji="0" lang="en-US" sz="1200" b="1" i="0" u="none" strike="noStrike" kern="1200" cap="none" spc="0" normalizeH="0" baseline="0" noProof="0" dirty="0">
                <a:ln>
                  <a:noFill/>
                </a:ln>
                <a:solidFill>
                  <a:prstClr val="black">
                    <a:lumMod val="65000"/>
                    <a:lumOff val="35000"/>
                  </a:prstClr>
                </a:solidFill>
                <a:effectLst/>
                <a:uLnTx/>
                <a:uFillTx/>
                <a:latin typeface="Raleway"/>
                <a:ea typeface="+mn-ea"/>
                <a:cs typeface="+mn-cs"/>
              </a:endParaRPr>
            </a:p>
          </p:txBody>
        </p:sp>
        <p:sp>
          <p:nvSpPr>
            <p:cNvPr id="67" name="TextBox 66">
              <a:extLst>
                <a:ext uri="{FF2B5EF4-FFF2-40B4-BE49-F238E27FC236}">
                  <a16:creationId xmlns:a16="http://schemas.microsoft.com/office/drawing/2014/main" id="{E6024014-F11E-4678-BF81-7A9D77495245}"/>
                </a:ext>
              </a:extLst>
            </p:cNvPr>
            <p:cNvSpPr txBox="1"/>
            <p:nvPr/>
          </p:nvSpPr>
          <p:spPr>
            <a:xfrm>
              <a:off x="1921214" y="2567546"/>
              <a:ext cx="596430" cy="55277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aleway"/>
                  <a:ea typeface="+mn-ea"/>
                  <a:cs typeface="+mn-cs"/>
                </a:rPr>
                <a:t>11</a:t>
              </a:r>
              <a:endParaRPr kumimoji="0" lang="en-US" sz="1400" b="0" i="0" u="none" strike="noStrike" kern="1200" cap="none" spc="0" normalizeH="0" baseline="0" noProof="0" dirty="0">
                <a:ln>
                  <a:noFill/>
                </a:ln>
                <a:solidFill>
                  <a:prstClr val="white"/>
                </a:solidFill>
                <a:effectLst/>
                <a:uLnTx/>
                <a:uFillTx/>
                <a:latin typeface="Raleway"/>
                <a:ea typeface="+mn-ea"/>
                <a:cs typeface="+mn-cs"/>
              </a:endParaRPr>
            </a:p>
          </p:txBody>
        </p:sp>
      </p:grpSp>
      <p:grpSp>
        <p:nvGrpSpPr>
          <p:cNvPr id="68" name="Group 67">
            <a:extLst>
              <a:ext uri="{FF2B5EF4-FFF2-40B4-BE49-F238E27FC236}">
                <a16:creationId xmlns:a16="http://schemas.microsoft.com/office/drawing/2014/main" id="{BD072638-BF16-464B-8FBA-220C29D18004}"/>
              </a:ext>
            </a:extLst>
          </p:cNvPr>
          <p:cNvGrpSpPr/>
          <p:nvPr/>
        </p:nvGrpSpPr>
        <p:grpSpPr>
          <a:xfrm>
            <a:off x="6084557" y="1162064"/>
            <a:ext cx="2670787" cy="1019279"/>
            <a:chOff x="1618785" y="2964287"/>
            <a:chExt cx="2670787" cy="1212276"/>
          </a:xfrm>
        </p:grpSpPr>
        <p:sp>
          <p:nvSpPr>
            <p:cNvPr id="69" name="Shape 1209">
              <a:extLst>
                <a:ext uri="{FF2B5EF4-FFF2-40B4-BE49-F238E27FC236}">
                  <a16:creationId xmlns:a16="http://schemas.microsoft.com/office/drawing/2014/main" id="{46F1D803-6E20-47E7-8D79-A24A046DFC5A}"/>
                </a:ext>
              </a:extLst>
            </p:cNvPr>
            <p:cNvSpPr/>
            <p:nvPr/>
          </p:nvSpPr>
          <p:spPr>
            <a:xfrm rot="16200000">
              <a:off x="1579584" y="3642796"/>
              <a:ext cx="572968" cy="494566"/>
            </a:xfrm>
            <a:prstGeom prst="rect">
              <a:avLst/>
            </a:prstGeom>
            <a:solidFill>
              <a:schemeClr val="accent2"/>
            </a:solidFill>
            <a:ln w="12700" cap="flat">
              <a:noFill/>
              <a:miter lim="400000"/>
            </a:ln>
            <a:effectLst/>
          </p:spPr>
          <p:txBody>
            <a:bodyPr wrap="square" lIns="34289" tIns="34289" rIns="34289" bIns="34289" numCol="1"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1200" cap="none" spc="0" normalizeH="0" baseline="0" noProof="0" dirty="0">
                <a:ln>
                  <a:noFill/>
                </a:ln>
                <a:solidFill>
                  <a:srgbClr val="1F4E79"/>
                </a:solidFill>
                <a:effectLst/>
                <a:uLnTx/>
                <a:uFillTx/>
                <a:latin typeface="Calibri Light" panose="020F0302020204030204"/>
                <a:cs typeface="Helvetica"/>
                <a:sym typeface="Helvetica"/>
              </a:endParaRPr>
            </a:p>
          </p:txBody>
        </p:sp>
        <p:sp>
          <p:nvSpPr>
            <p:cNvPr id="70" name="TextBox 69">
              <a:extLst>
                <a:ext uri="{FF2B5EF4-FFF2-40B4-BE49-F238E27FC236}">
                  <a16:creationId xmlns:a16="http://schemas.microsoft.com/office/drawing/2014/main" id="{C8D07D18-339D-42C8-9841-06D09A1D193D}"/>
                </a:ext>
              </a:extLst>
            </p:cNvPr>
            <p:cNvSpPr txBox="1"/>
            <p:nvPr/>
          </p:nvSpPr>
          <p:spPr>
            <a:xfrm>
              <a:off x="2063569" y="3603538"/>
              <a:ext cx="2226003" cy="549080"/>
            </a:xfrm>
            <a:prstGeom prst="rect">
              <a:avLst/>
            </a:prstGeom>
            <a:noFill/>
          </p:spPr>
          <p:txBody>
            <a:bodyPr wrap="square" rtlCol="0">
              <a:spAutoFit/>
            </a:bodyPr>
            <a:lstStyle/>
            <a:p>
              <a:pPr lvl="0">
                <a:defRPr/>
              </a:pPr>
              <a:r>
                <a:rPr lang="en-US" sz="1200" b="1" dirty="0">
                  <a:solidFill>
                    <a:prstClr val="black">
                      <a:lumMod val="65000"/>
                      <a:lumOff val="35000"/>
                    </a:prstClr>
                  </a:solidFill>
                  <a:latin typeface="Raleway"/>
                </a:rPr>
                <a:t>Using Load Balancer with Auto Scaling</a:t>
              </a:r>
              <a:endParaRPr kumimoji="0" lang="en-IN" sz="1400" b="1" i="0" u="none" strike="noStrike" kern="1200" cap="none" spc="0" normalizeH="0" baseline="0" noProof="0" dirty="0">
                <a:ln>
                  <a:noFill/>
                </a:ln>
                <a:solidFill>
                  <a:prstClr val="black">
                    <a:lumMod val="65000"/>
                    <a:lumOff val="35000"/>
                  </a:prstClr>
                </a:solidFill>
                <a:effectLst/>
                <a:uLnTx/>
                <a:uFillTx/>
                <a:latin typeface="Raleway"/>
                <a:ea typeface="+mn-ea"/>
                <a:cs typeface="+mn-cs"/>
              </a:endParaRPr>
            </a:p>
          </p:txBody>
        </p:sp>
        <p:sp>
          <p:nvSpPr>
            <p:cNvPr id="71" name="TextBox 70">
              <a:extLst>
                <a:ext uri="{FF2B5EF4-FFF2-40B4-BE49-F238E27FC236}">
                  <a16:creationId xmlns:a16="http://schemas.microsoft.com/office/drawing/2014/main" id="{450D7509-8428-4BDC-AF1B-09BE8B34C6AC}"/>
                </a:ext>
              </a:extLst>
            </p:cNvPr>
            <p:cNvSpPr txBox="1"/>
            <p:nvPr/>
          </p:nvSpPr>
          <p:spPr>
            <a:xfrm>
              <a:off x="1624265" y="2964287"/>
              <a:ext cx="487832" cy="439264"/>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aleway"/>
                  <a:ea typeface="+mn-ea"/>
                  <a:cs typeface="+mn-cs"/>
                </a:rPr>
                <a:t>12</a:t>
              </a:r>
            </a:p>
          </p:txBody>
        </p:sp>
      </p:grpSp>
      <p:grpSp>
        <p:nvGrpSpPr>
          <p:cNvPr id="72" name="Group 71">
            <a:extLst>
              <a:ext uri="{FF2B5EF4-FFF2-40B4-BE49-F238E27FC236}">
                <a16:creationId xmlns:a16="http://schemas.microsoft.com/office/drawing/2014/main" id="{3DE25750-A808-4132-9787-7CD94CD38459}"/>
              </a:ext>
            </a:extLst>
          </p:cNvPr>
          <p:cNvGrpSpPr/>
          <p:nvPr/>
        </p:nvGrpSpPr>
        <p:grpSpPr>
          <a:xfrm>
            <a:off x="6069817" y="2248521"/>
            <a:ext cx="3317463" cy="646331"/>
            <a:chOff x="1693654" y="3599076"/>
            <a:chExt cx="3317463" cy="768715"/>
          </a:xfrm>
        </p:grpSpPr>
        <p:sp>
          <p:nvSpPr>
            <p:cNvPr id="73" name="Shape 1209">
              <a:extLst>
                <a:ext uri="{FF2B5EF4-FFF2-40B4-BE49-F238E27FC236}">
                  <a16:creationId xmlns:a16="http://schemas.microsoft.com/office/drawing/2014/main" id="{9D94F820-DE39-4007-9025-9318BBD7CF5D}"/>
                </a:ext>
              </a:extLst>
            </p:cNvPr>
            <p:cNvSpPr/>
            <p:nvPr/>
          </p:nvSpPr>
          <p:spPr>
            <a:xfrm rot="16200000">
              <a:off x="1641310" y="3717619"/>
              <a:ext cx="594587" cy="489899"/>
            </a:xfrm>
            <a:prstGeom prst="rect">
              <a:avLst/>
            </a:prstGeom>
            <a:solidFill>
              <a:schemeClr val="accent1"/>
            </a:solidFill>
            <a:ln w="12700" cap="flat">
              <a:noFill/>
              <a:miter lim="400000"/>
            </a:ln>
            <a:effectLst/>
          </p:spPr>
          <p:txBody>
            <a:bodyPr wrap="square" lIns="34289" tIns="34289" rIns="34289" bIns="34289" numCol="1"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1200" cap="none" spc="0" normalizeH="0" baseline="0" noProof="0" dirty="0">
                <a:ln>
                  <a:noFill/>
                </a:ln>
                <a:solidFill>
                  <a:srgbClr val="1F4E79"/>
                </a:solidFill>
                <a:effectLst/>
                <a:uLnTx/>
                <a:uFillTx/>
                <a:latin typeface="Calibri Light" panose="020F0302020204030204"/>
                <a:cs typeface="Helvetica"/>
                <a:sym typeface="Helvetica"/>
              </a:endParaRPr>
            </a:p>
          </p:txBody>
        </p:sp>
        <p:sp>
          <p:nvSpPr>
            <p:cNvPr id="74" name="TextBox 73">
              <a:extLst>
                <a:ext uri="{FF2B5EF4-FFF2-40B4-BE49-F238E27FC236}">
                  <a16:creationId xmlns:a16="http://schemas.microsoft.com/office/drawing/2014/main" id="{1E5DB157-0023-4A25-9885-21C493F7F5BF}"/>
                </a:ext>
              </a:extLst>
            </p:cNvPr>
            <p:cNvSpPr txBox="1"/>
            <p:nvPr/>
          </p:nvSpPr>
          <p:spPr>
            <a:xfrm>
              <a:off x="2172272" y="3599076"/>
              <a:ext cx="2838845" cy="768715"/>
            </a:xfrm>
            <a:prstGeom prst="rect">
              <a:avLst/>
            </a:prstGeom>
            <a:noFill/>
          </p:spPr>
          <p:txBody>
            <a:bodyPr wrap="square" rtlCol="0">
              <a:spAutoFit/>
            </a:bodyPr>
            <a:lstStyle/>
            <a:p>
              <a:pPr lvl="0">
                <a:defRPr/>
              </a:pPr>
              <a:r>
                <a:rPr lang="en-US" sz="1200" b="1" dirty="0">
                  <a:solidFill>
                    <a:prstClr val="black">
                      <a:lumMod val="65000"/>
                      <a:lumOff val="35000"/>
                    </a:prstClr>
                  </a:solidFill>
                  <a:latin typeface="Raleway"/>
                </a:rPr>
                <a:t>Pre-Route53: How DNS works, A Name record, CNAME, Alias and Latency</a:t>
              </a:r>
              <a:endParaRPr kumimoji="0" lang="en-IN" sz="1200" b="1" i="0" u="none" strike="noStrike" kern="1200" cap="none" spc="0" normalizeH="0" baseline="0" noProof="0" dirty="0">
                <a:ln>
                  <a:noFill/>
                </a:ln>
                <a:solidFill>
                  <a:prstClr val="black">
                    <a:lumMod val="65000"/>
                    <a:lumOff val="35000"/>
                  </a:prstClr>
                </a:solidFill>
                <a:effectLst/>
                <a:uLnTx/>
                <a:uFillTx/>
                <a:latin typeface="Raleway"/>
                <a:ea typeface="+mn-ea"/>
                <a:cs typeface="+mn-cs"/>
              </a:endParaRPr>
            </a:p>
          </p:txBody>
        </p:sp>
        <p:sp>
          <p:nvSpPr>
            <p:cNvPr id="75" name="TextBox 74">
              <a:extLst>
                <a:ext uri="{FF2B5EF4-FFF2-40B4-BE49-F238E27FC236}">
                  <a16:creationId xmlns:a16="http://schemas.microsoft.com/office/drawing/2014/main" id="{D8A06257-7F10-41A2-B448-4D938C84CDAB}"/>
                </a:ext>
              </a:extLst>
            </p:cNvPr>
            <p:cNvSpPr txBox="1"/>
            <p:nvPr/>
          </p:nvSpPr>
          <p:spPr>
            <a:xfrm>
              <a:off x="1711432" y="3763801"/>
              <a:ext cx="441146" cy="43926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aleway"/>
                  <a:ea typeface="+mn-ea"/>
                  <a:cs typeface="+mn-cs"/>
                </a:rPr>
                <a:t>15</a:t>
              </a:r>
              <a:endParaRPr kumimoji="0" lang="en-US" sz="1400" b="0" i="0" u="none" strike="noStrike" kern="1200" cap="none" spc="0" normalizeH="0" baseline="0" noProof="0" dirty="0">
                <a:ln>
                  <a:noFill/>
                </a:ln>
                <a:solidFill>
                  <a:prstClr val="white"/>
                </a:solidFill>
                <a:effectLst/>
                <a:uLnTx/>
                <a:uFillTx/>
                <a:latin typeface="Raleway"/>
                <a:ea typeface="+mn-ea"/>
                <a:cs typeface="+mn-cs"/>
              </a:endParaRPr>
            </a:p>
          </p:txBody>
        </p:sp>
      </p:grpSp>
      <p:grpSp>
        <p:nvGrpSpPr>
          <p:cNvPr id="76" name="Group 75">
            <a:extLst>
              <a:ext uri="{FF2B5EF4-FFF2-40B4-BE49-F238E27FC236}">
                <a16:creationId xmlns:a16="http://schemas.microsoft.com/office/drawing/2014/main" id="{E04884C1-1D15-4E6E-B3E3-C49635D4170A}"/>
              </a:ext>
            </a:extLst>
          </p:cNvPr>
          <p:cNvGrpSpPr/>
          <p:nvPr/>
        </p:nvGrpSpPr>
        <p:grpSpPr>
          <a:xfrm>
            <a:off x="6062774" y="3638056"/>
            <a:ext cx="3064269" cy="547403"/>
            <a:chOff x="1639403" y="3579702"/>
            <a:chExt cx="3770051" cy="801007"/>
          </a:xfrm>
        </p:grpSpPr>
        <p:sp>
          <p:nvSpPr>
            <p:cNvPr id="77" name="Shape 1209">
              <a:extLst>
                <a:ext uri="{FF2B5EF4-FFF2-40B4-BE49-F238E27FC236}">
                  <a16:creationId xmlns:a16="http://schemas.microsoft.com/office/drawing/2014/main" id="{18B4977A-3811-4533-A77A-D5E068F1BD95}"/>
                </a:ext>
              </a:extLst>
            </p:cNvPr>
            <p:cNvSpPr/>
            <p:nvPr/>
          </p:nvSpPr>
          <p:spPr>
            <a:xfrm rot="16200000">
              <a:off x="1533325" y="3685780"/>
              <a:ext cx="801007" cy="588851"/>
            </a:xfrm>
            <a:prstGeom prst="rect">
              <a:avLst/>
            </a:prstGeom>
            <a:solidFill>
              <a:schemeClr val="accent4"/>
            </a:solidFill>
            <a:ln w="12700" cap="flat">
              <a:noFill/>
              <a:miter lim="400000"/>
            </a:ln>
            <a:effectLst/>
          </p:spPr>
          <p:txBody>
            <a:bodyPr wrap="square" lIns="34289" tIns="34289" rIns="34289" bIns="34289" numCol="1"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1200" cap="none" spc="0" normalizeH="0" baseline="0" noProof="0" dirty="0">
                <a:ln>
                  <a:noFill/>
                </a:ln>
                <a:solidFill>
                  <a:srgbClr val="1F4E79"/>
                </a:solidFill>
                <a:effectLst/>
                <a:uLnTx/>
                <a:uFillTx/>
                <a:latin typeface="Calibri Light" panose="020F0302020204030204"/>
                <a:cs typeface="Helvetica"/>
                <a:sym typeface="Helvetica"/>
              </a:endParaRPr>
            </a:p>
          </p:txBody>
        </p:sp>
        <p:sp>
          <p:nvSpPr>
            <p:cNvPr id="78" name="TextBox 77">
              <a:extLst>
                <a:ext uri="{FF2B5EF4-FFF2-40B4-BE49-F238E27FC236}">
                  <a16:creationId xmlns:a16="http://schemas.microsoft.com/office/drawing/2014/main" id="{1BE5DF29-547B-4235-BCA3-B3B9C1B01C02}"/>
                </a:ext>
              </a:extLst>
            </p:cNvPr>
            <p:cNvSpPr txBox="1"/>
            <p:nvPr/>
          </p:nvSpPr>
          <p:spPr>
            <a:xfrm>
              <a:off x="2192016" y="3768153"/>
              <a:ext cx="3217438" cy="405329"/>
            </a:xfrm>
            <a:prstGeom prst="rect">
              <a:avLst/>
            </a:prstGeom>
            <a:noFill/>
          </p:spPr>
          <p:txBody>
            <a:bodyPr wrap="square" rtlCol="0">
              <a:spAutoFit/>
            </a:bodyPr>
            <a:lstStyle/>
            <a:p>
              <a:pPr lvl="0">
                <a:defRPr/>
              </a:pPr>
              <a:r>
                <a:rPr lang="fr-FR" sz="1200" b="1">
                  <a:solidFill>
                    <a:prstClr val="black">
                      <a:lumMod val="65000"/>
                      <a:lumOff val="35000"/>
                    </a:prstClr>
                  </a:solidFill>
                  <a:latin typeface="Raleway"/>
                </a:rPr>
                <a:t>Route53 Terminologies </a:t>
              </a:r>
              <a:endParaRPr kumimoji="0" lang="en-IN" sz="1200" b="1" i="0" u="none" strike="noStrike" kern="1200" cap="none" spc="0" normalizeH="0" baseline="0" noProof="0" dirty="0">
                <a:ln>
                  <a:noFill/>
                </a:ln>
                <a:solidFill>
                  <a:prstClr val="black">
                    <a:lumMod val="65000"/>
                    <a:lumOff val="35000"/>
                  </a:prstClr>
                </a:solidFill>
                <a:effectLst/>
                <a:uLnTx/>
                <a:uFillTx/>
                <a:latin typeface="Raleway"/>
                <a:ea typeface="+mn-ea"/>
                <a:cs typeface="+mn-cs"/>
              </a:endParaRPr>
            </a:p>
          </p:txBody>
        </p:sp>
        <p:sp>
          <p:nvSpPr>
            <p:cNvPr id="79" name="TextBox 78">
              <a:extLst>
                <a:ext uri="{FF2B5EF4-FFF2-40B4-BE49-F238E27FC236}">
                  <a16:creationId xmlns:a16="http://schemas.microsoft.com/office/drawing/2014/main" id="{8D8E2CC2-E4F0-4E82-90A0-CD3AC5451570}"/>
                </a:ext>
              </a:extLst>
            </p:cNvPr>
            <p:cNvSpPr txBox="1"/>
            <p:nvPr/>
          </p:nvSpPr>
          <p:spPr>
            <a:xfrm>
              <a:off x="1659657" y="3750384"/>
              <a:ext cx="542754" cy="54043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aleway"/>
                  <a:ea typeface="+mn-ea"/>
                  <a:cs typeface="+mn-cs"/>
                </a:rPr>
                <a:t>17</a:t>
              </a:r>
              <a:endParaRPr kumimoji="0" lang="en-US" sz="1400" b="0" i="0" u="none" strike="noStrike" kern="1200" cap="none" spc="0" normalizeH="0" baseline="0" noProof="0" dirty="0">
                <a:ln>
                  <a:noFill/>
                </a:ln>
                <a:solidFill>
                  <a:prstClr val="white"/>
                </a:solidFill>
                <a:effectLst/>
                <a:uLnTx/>
                <a:uFillTx/>
                <a:latin typeface="Raleway"/>
                <a:ea typeface="+mn-ea"/>
                <a:cs typeface="+mn-cs"/>
              </a:endParaRPr>
            </a:p>
          </p:txBody>
        </p:sp>
      </p:grpSp>
      <p:grpSp>
        <p:nvGrpSpPr>
          <p:cNvPr id="84" name="Group 83">
            <a:extLst>
              <a:ext uri="{FF2B5EF4-FFF2-40B4-BE49-F238E27FC236}">
                <a16:creationId xmlns:a16="http://schemas.microsoft.com/office/drawing/2014/main" id="{BD072638-BF16-464B-8FBA-220C29D18004}"/>
              </a:ext>
            </a:extLst>
          </p:cNvPr>
          <p:cNvGrpSpPr/>
          <p:nvPr/>
        </p:nvGrpSpPr>
        <p:grpSpPr>
          <a:xfrm>
            <a:off x="6069817" y="4276811"/>
            <a:ext cx="2670787" cy="481750"/>
            <a:chOff x="1618785" y="3603595"/>
            <a:chExt cx="2670787" cy="572968"/>
          </a:xfrm>
        </p:grpSpPr>
        <p:sp>
          <p:nvSpPr>
            <p:cNvPr id="85" name="Shape 1209">
              <a:extLst>
                <a:ext uri="{FF2B5EF4-FFF2-40B4-BE49-F238E27FC236}">
                  <a16:creationId xmlns:a16="http://schemas.microsoft.com/office/drawing/2014/main" id="{46F1D803-6E20-47E7-8D79-A24A046DFC5A}"/>
                </a:ext>
              </a:extLst>
            </p:cNvPr>
            <p:cNvSpPr/>
            <p:nvPr/>
          </p:nvSpPr>
          <p:spPr>
            <a:xfrm rot="16200000">
              <a:off x="1579584" y="3642796"/>
              <a:ext cx="572968" cy="494566"/>
            </a:xfrm>
            <a:prstGeom prst="rect">
              <a:avLst/>
            </a:prstGeom>
            <a:solidFill>
              <a:schemeClr val="accent3"/>
            </a:solidFill>
            <a:ln w="12700" cap="flat">
              <a:noFill/>
              <a:miter lim="400000"/>
            </a:ln>
            <a:effectLst/>
          </p:spPr>
          <p:txBody>
            <a:bodyPr wrap="square" lIns="34289" tIns="34289" rIns="34289" bIns="34289" numCol="1"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1200" cap="none" spc="0" normalizeH="0" baseline="0" noProof="0" dirty="0">
                <a:ln>
                  <a:noFill/>
                </a:ln>
                <a:solidFill>
                  <a:srgbClr val="1F4E79"/>
                </a:solidFill>
                <a:effectLst/>
                <a:uLnTx/>
                <a:uFillTx/>
                <a:latin typeface="Calibri Light" panose="020F0302020204030204"/>
                <a:cs typeface="Helvetica"/>
                <a:sym typeface="Helvetica"/>
              </a:endParaRPr>
            </a:p>
          </p:txBody>
        </p:sp>
        <p:sp>
          <p:nvSpPr>
            <p:cNvPr id="86" name="TextBox 85">
              <a:extLst>
                <a:ext uri="{FF2B5EF4-FFF2-40B4-BE49-F238E27FC236}">
                  <a16:creationId xmlns:a16="http://schemas.microsoft.com/office/drawing/2014/main" id="{C8D07D18-339D-42C8-9841-06D09A1D193D}"/>
                </a:ext>
              </a:extLst>
            </p:cNvPr>
            <p:cNvSpPr txBox="1"/>
            <p:nvPr/>
          </p:nvSpPr>
          <p:spPr>
            <a:xfrm>
              <a:off x="2063569" y="3668594"/>
              <a:ext cx="2226003" cy="366054"/>
            </a:xfrm>
            <a:prstGeom prst="rect">
              <a:avLst/>
            </a:prstGeom>
            <a:noFill/>
          </p:spPr>
          <p:txBody>
            <a:bodyPr wrap="square" rtlCol="0">
              <a:spAutoFit/>
            </a:bodyPr>
            <a:lstStyle/>
            <a:p>
              <a:pPr lvl="0">
                <a:defRPr/>
              </a:pPr>
              <a:r>
                <a:rPr lang="en-IN" sz="1400" b="1" dirty="0">
                  <a:solidFill>
                    <a:prstClr val="black">
                      <a:lumMod val="65000"/>
                      <a:lumOff val="35000"/>
                    </a:prstClr>
                  </a:solidFill>
                  <a:latin typeface="Raleway"/>
                </a:rPr>
                <a:t>Quiz</a:t>
              </a:r>
              <a:endParaRPr kumimoji="0" lang="en-IN" sz="1400" b="1" i="0" u="none" strike="noStrike" kern="1200" cap="none" spc="0" normalizeH="0" baseline="0" noProof="0" dirty="0">
                <a:ln>
                  <a:noFill/>
                </a:ln>
                <a:solidFill>
                  <a:prstClr val="black">
                    <a:lumMod val="65000"/>
                    <a:lumOff val="35000"/>
                  </a:prstClr>
                </a:solidFill>
                <a:effectLst/>
                <a:uLnTx/>
                <a:uFillTx/>
                <a:latin typeface="Raleway"/>
                <a:ea typeface="+mn-ea"/>
                <a:cs typeface="+mn-cs"/>
              </a:endParaRPr>
            </a:p>
          </p:txBody>
        </p:sp>
        <p:sp>
          <p:nvSpPr>
            <p:cNvPr id="87" name="TextBox 86">
              <a:extLst>
                <a:ext uri="{FF2B5EF4-FFF2-40B4-BE49-F238E27FC236}">
                  <a16:creationId xmlns:a16="http://schemas.microsoft.com/office/drawing/2014/main" id="{450D7509-8428-4BDC-AF1B-09BE8B34C6AC}"/>
                </a:ext>
              </a:extLst>
            </p:cNvPr>
            <p:cNvSpPr txBox="1"/>
            <p:nvPr/>
          </p:nvSpPr>
          <p:spPr>
            <a:xfrm>
              <a:off x="1643932" y="3670447"/>
              <a:ext cx="487832" cy="439264"/>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aleway"/>
                  <a:ea typeface="+mn-ea"/>
                  <a:cs typeface="+mn-cs"/>
                </a:rPr>
                <a:t>18</a:t>
              </a:r>
            </a:p>
          </p:txBody>
        </p:sp>
      </p:grpSp>
      <p:grpSp>
        <p:nvGrpSpPr>
          <p:cNvPr id="96" name="Group 95">
            <a:extLst>
              <a:ext uri="{FF2B5EF4-FFF2-40B4-BE49-F238E27FC236}">
                <a16:creationId xmlns:a16="http://schemas.microsoft.com/office/drawing/2014/main" id="{3DE25750-A808-4132-9787-7CD94CD38459}"/>
              </a:ext>
            </a:extLst>
          </p:cNvPr>
          <p:cNvGrpSpPr/>
          <p:nvPr/>
        </p:nvGrpSpPr>
        <p:grpSpPr>
          <a:xfrm>
            <a:off x="6084557" y="1115521"/>
            <a:ext cx="3302723" cy="1017784"/>
            <a:chOff x="1693654" y="3665275"/>
            <a:chExt cx="3302723" cy="1210504"/>
          </a:xfrm>
        </p:grpSpPr>
        <p:sp>
          <p:nvSpPr>
            <p:cNvPr id="97" name="Shape 1209">
              <a:extLst>
                <a:ext uri="{FF2B5EF4-FFF2-40B4-BE49-F238E27FC236}">
                  <a16:creationId xmlns:a16="http://schemas.microsoft.com/office/drawing/2014/main" id="{9D94F820-DE39-4007-9025-9318BBD7CF5D}"/>
                </a:ext>
              </a:extLst>
            </p:cNvPr>
            <p:cNvSpPr/>
            <p:nvPr/>
          </p:nvSpPr>
          <p:spPr>
            <a:xfrm rot="16200000">
              <a:off x="1641310" y="3717619"/>
              <a:ext cx="594587" cy="489899"/>
            </a:xfrm>
            <a:prstGeom prst="rect">
              <a:avLst/>
            </a:prstGeom>
            <a:solidFill>
              <a:schemeClr val="accent5"/>
            </a:solidFill>
            <a:ln w="12700" cap="flat">
              <a:noFill/>
              <a:miter lim="400000"/>
            </a:ln>
            <a:effectLst/>
          </p:spPr>
          <p:txBody>
            <a:bodyPr wrap="square" lIns="34289" tIns="34289" rIns="34289" bIns="34289" numCol="1"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1200" cap="none" spc="0" normalizeH="0" baseline="0" noProof="0" dirty="0">
                <a:ln>
                  <a:noFill/>
                </a:ln>
                <a:solidFill>
                  <a:srgbClr val="1F4E79"/>
                </a:solidFill>
                <a:effectLst/>
                <a:uLnTx/>
                <a:uFillTx/>
                <a:latin typeface="Calibri Light" panose="020F0302020204030204"/>
                <a:cs typeface="Helvetica"/>
                <a:sym typeface="Helvetica"/>
              </a:endParaRPr>
            </a:p>
          </p:txBody>
        </p:sp>
        <p:sp>
          <p:nvSpPr>
            <p:cNvPr id="98" name="TextBox 97">
              <a:extLst>
                <a:ext uri="{FF2B5EF4-FFF2-40B4-BE49-F238E27FC236}">
                  <a16:creationId xmlns:a16="http://schemas.microsoft.com/office/drawing/2014/main" id="{1E5DB157-0023-4A25-9885-21C493F7F5BF}"/>
                </a:ext>
              </a:extLst>
            </p:cNvPr>
            <p:cNvSpPr txBox="1"/>
            <p:nvPr/>
          </p:nvSpPr>
          <p:spPr>
            <a:xfrm>
              <a:off x="2157532" y="3753820"/>
              <a:ext cx="2838845" cy="329449"/>
            </a:xfrm>
            <a:prstGeom prst="rect">
              <a:avLst/>
            </a:prstGeom>
            <a:noFill/>
          </p:spPr>
          <p:txBody>
            <a:bodyPr wrap="square" rtlCol="0">
              <a:spAutoFit/>
            </a:bodyPr>
            <a:lstStyle/>
            <a:p>
              <a:pPr lvl="0">
                <a:defRPr/>
              </a:pPr>
              <a:r>
                <a:rPr kumimoji="0" lang="en-IN" sz="1200" b="1" i="0" u="none" strike="noStrike" kern="1200" cap="none" spc="0" normalizeH="0" baseline="0" noProof="0" dirty="0">
                  <a:ln>
                    <a:noFill/>
                  </a:ln>
                  <a:solidFill>
                    <a:prstClr val="black">
                      <a:lumMod val="65000"/>
                      <a:lumOff val="35000"/>
                    </a:prstClr>
                  </a:solidFill>
                  <a:effectLst/>
                  <a:uLnTx/>
                  <a:uFillTx/>
                  <a:latin typeface="Raleway"/>
                  <a:ea typeface="+mn-ea"/>
                  <a:cs typeface="+mn-cs"/>
                </a:rPr>
                <a:t>Instance</a:t>
              </a:r>
              <a:r>
                <a:rPr kumimoji="0" lang="en-IN" sz="1200" b="1" i="0" u="none" strike="noStrike" kern="1200" cap="none" spc="0" normalizeH="0" noProof="0" dirty="0">
                  <a:ln>
                    <a:noFill/>
                  </a:ln>
                  <a:solidFill>
                    <a:prstClr val="black">
                      <a:lumMod val="65000"/>
                      <a:lumOff val="35000"/>
                    </a:prstClr>
                  </a:solidFill>
                  <a:effectLst/>
                  <a:uLnTx/>
                  <a:uFillTx/>
                  <a:latin typeface="Raleway"/>
                  <a:ea typeface="+mn-ea"/>
                  <a:cs typeface="+mn-cs"/>
                </a:rPr>
                <a:t> termination</a:t>
              </a:r>
              <a:endParaRPr kumimoji="0" lang="en-IN" sz="1200" b="1" i="0" u="none" strike="noStrike" kern="1200" cap="none" spc="0" normalizeH="0" baseline="0" noProof="0" dirty="0">
                <a:ln>
                  <a:noFill/>
                </a:ln>
                <a:solidFill>
                  <a:prstClr val="black">
                    <a:lumMod val="65000"/>
                    <a:lumOff val="35000"/>
                  </a:prstClr>
                </a:solidFill>
                <a:effectLst/>
                <a:uLnTx/>
                <a:uFillTx/>
                <a:latin typeface="Raleway"/>
                <a:ea typeface="+mn-ea"/>
                <a:cs typeface="+mn-cs"/>
              </a:endParaRPr>
            </a:p>
          </p:txBody>
        </p:sp>
        <p:sp>
          <p:nvSpPr>
            <p:cNvPr id="99" name="TextBox 98">
              <a:extLst>
                <a:ext uri="{FF2B5EF4-FFF2-40B4-BE49-F238E27FC236}">
                  <a16:creationId xmlns:a16="http://schemas.microsoft.com/office/drawing/2014/main" id="{D8A06257-7F10-41A2-B448-4D938C84CDAB}"/>
                </a:ext>
              </a:extLst>
            </p:cNvPr>
            <p:cNvSpPr txBox="1"/>
            <p:nvPr/>
          </p:nvSpPr>
          <p:spPr>
            <a:xfrm>
              <a:off x="1708618" y="4436513"/>
              <a:ext cx="441146" cy="43926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aleway"/>
                  <a:ea typeface="+mn-ea"/>
                  <a:cs typeface="+mn-cs"/>
                </a:rPr>
                <a:t>14</a:t>
              </a:r>
              <a:endParaRPr kumimoji="0" lang="en-US" sz="1400" b="0" i="0" u="none" strike="noStrike" kern="1200" cap="none" spc="0" normalizeH="0" baseline="0" noProof="0" dirty="0">
                <a:ln>
                  <a:noFill/>
                </a:ln>
                <a:solidFill>
                  <a:prstClr val="white"/>
                </a:solidFill>
                <a:effectLst/>
                <a:uLnTx/>
                <a:uFillTx/>
                <a:latin typeface="Raleway"/>
                <a:ea typeface="+mn-ea"/>
                <a:cs typeface="+mn-cs"/>
              </a:endParaRPr>
            </a:p>
          </p:txBody>
        </p:sp>
        <p:sp>
          <p:nvSpPr>
            <p:cNvPr id="82" name="TextBox 81">
              <a:extLst>
                <a:ext uri="{FF2B5EF4-FFF2-40B4-BE49-F238E27FC236}">
                  <a16:creationId xmlns:a16="http://schemas.microsoft.com/office/drawing/2014/main" id="{D8A06257-7F10-41A2-B448-4D938C84CDAB}"/>
                </a:ext>
              </a:extLst>
            </p:cNvPr>
            <p:cNvSpPr txBox="1"/>
            <p:nvPr/>
          </p:nvSpPr>
          <p:spPr>
            <a:xfrm>
              <a:off x="1708618" y="3731932"/>
              <a:ext cx="441146" cy="439266"/>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aleway"/>
                  <a:ea typeface="+mn-ea"/>
                  <a:cs typeface="+mn-cs"/>
                </a:rPr>
                <a:t>13</a:t>
              </a:r>
              <a:endParaRPr kumimoji="0" lang="en-US" sz="1400" b="0" i="0" u="none" strike="noStrike" kern="1200" cap="none" spc="0" normalizeH="0" baseline="0" noProof="0" dirty="0">
                <a:ln>
                  <a:noFill/>
                </a:ln>
                <a:solidFill>
                  <a:prstClr val="white"/>
                </a:solidFill>
                <a:effectLst/>
                <a:uLnTx/>
                <a:uFillTx/>
                <a:latin typeface="Raleway"/>
                <a:ea typeface="+mn-ea"/>
                <a:cs typeface="+mn-cs"/>
              </a:endParaRPr>
            </a:p>
          </p:txBody>
        </p:sp>
      </p:grpSp>
      <p:grpSp>
        <p:nvGrpSpPr>
          <p:cNvPr id="100" name="Group 99">
            <a:extLst>
              <a:ext uri="{FF2B5EF4-FFF2-40B4-BE49-F238E27FC236}">
                <a16:creationId xmlns:a16="http://schemas.microsoft.com/office/drawing/2014/main" id="{BC1AD0C0-E6A4-46D5-9E97-29C314504253}"/>
              </a:ext>
            </a:extLst>
          </p:cNvPr>
          <p:cNvGrpSpPr/>
          <p:nvPr/>
        </p:nvGrpSpPr>
        <p:grpSpPr>
          <a:xfrm>
            <a:off x="623362" y="2359945"/>
            <a:ext cx="2335857" cy="492409"/>
            <a:chOff x="1639399" y="1459509"/>
            <a:chExt cx="3511324" cy="740203"/>
          </a:xfrm>
        </p:grpSpPr>
        <p:sp>
          <p:nvSpPr>
            <p:cNvPr id="101" name="Shape 1203">
              <a:extLst>
                <a:ext uri="{FF2B5EF4-FFF2-40B4-BE49-F238E27FC236}">
                  <a16:creationId xmlns:a16="http://schemas.microsoft.com/office/drawing/2014/main" id="{8E5271A7-D0F7-491E-A1B1-38BE3014EF92}"/>
                </a:ext>
              </a:extLst>
            </p:cNvPr>
            <p:cNvSpPr/>
            <p:nvPr/>
          </p:nvSpPr>
          <p:spPr>
            <a:xfrm rot="16200000">
              <a:off x="1628900" y="1476759"/>
              <a:ext cx="733452" cy="712454"/>
            </a:xfrm>
            <a:prstGeom prst="rect">
              <a:avLst/>
            </a:prstGeom>
            <a:solidFill>
              <a:schemeClr val="accent3"/>
            </a:solidFill>
            <a:ln w="12700" cap="flat">
              <a:noFill/>
              <a:miter lim="400000"/>
            </a:ln>
            <a:effectLst/>
          </p:spPr>
          <p:txBody>
            <a:bodyPr wrap="square" lIns="34289" tIns="34289" rIns="34289" bIns="34289" numCol="1"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1200" cap="none" spc="0" normalizeH="0" baseline="0" noProof="0" dirty="0">
                <a:ln>
                  <a:noFill/>
                </a:ln>
                <a:solidFill>
                  <a:srgbClr val="1F4E79"/>
                </a:solidFill>
                <a:effectLst/>
                <a:uLnTx/>
                <a:uFillTx/>
                <a:latin typeface="Calibri Light" panose="020F0302020204030204"/>
                <a:cs typeface="Helvetica"/>
                <a:sym typeface="Helvetica"/>
              </a:endParaRPr>
            </a:p>
          </p:txBody>
        </p:sp>
        <p:sp>
          <p:nvSpPr>
            <p:cNvPr id="102" name="TextBox 101">
              <a:extLst>
                <a:ext uri="{FF2B5EF4-FFF2-40B4-BE49-F238E27FC236}">
                  <a16:creationId xmlns:a16="http://schemas.microsoft.com/office/drawing/2014/main" id="{FC9E8DC8-C458-45BC-8A86-1452310C3C24}"/>
                </a:ext>
              </a:extLst>
            </p:cNvPr>
            <p:cNvSpPr txBox="1"/>
            <p:nvPr/>
          </p:nvSpPr>
          <p:spPr>
            <a:xfrm>
              <a:off x="2499968" y="1459509"/>
              <a:ext cx="2650755" cy="693988"/>
            </a:xfrm>
            <a:prstGeom prst="rect">
              <a:avLst/>
            </a:prstGeom>
            <a:noFill/>
          </p:spPr>
          <p:txBody>
            <a:bodyPr wrap="square" rtlCol="0">
              <a:spAutoFit/>
            </a:bodyPr>
            <a:lstStyle/>
            <a:p>
              <a:pPr lvl="0">
                <a:defRPr/>
              </a:pPr>
              <a:r>
                <a:rPr lang="en-US" sz="1200" b="1" dirty="0">
                  <a:solidFill>
                    <a:prstClr val="black">
                      <a:lumMod val="65000"/>
                      <a:lumOff val="35000"/>
                    </a:prstClr>
                  </a:solidFill>
                  <a:latin typeface="Raleway"/>
                </a:rPr>
                <a:t>Load Balancer Architecture</a:t>
              </a:r>
            </a:p>
          </p:txBody>
        </p:sp>
        <p:sp>
          <p:nvSpPr>
            <p:cNvPr id="103" name="TextBox 102">
              <a:extLst>
                <a:ext uri="{FF2B5EF4-FFF2-40B4-BE49-F238E27FC236}">
                  <a16:creationId xmlns:a16="http://schemas.microsoft.com/office/drawing/2014/main" id="{1DDD3F0A-7C6A-45EC-B6BC-5498699AB659}"/>
                </a:ext>
              </a:extLst>
            </p:cNvPr>
            <p:cNvSpPr txBox="1"/>
            <p:nvPr/>
          </p:nvSpPr>
          <p:spPr>
            <a:xfrm>
              <a:off x="1765261" y="1524614"/>
              <a:ext cx="479525" cy="55519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aleway"/>
                  <a:ea typeface="+mn-ea"/>
                  <a:cs typeface="+mn-cs"/>
                </a:rPr>
                <a:t>3</a:t>
              </a:r>
            </a:p>
          </p:txBody>
        </p:sp>
      </p:grpSp>
      <p:grpSp>
        <p:nvGrpSpPr>
          <p:cNvPr id="83" name="Group 82">
            <a:extLst>
              <a:ext uri="{FF2B5EF4-FFF2-40B4-BE49-F238E27FC236}">
                <a16:creationId xmlns:a16="http://schemas.microsoft.com/office/drawing/2014/main" id="{E04884C1-1D15-4E6E-B3E3-C49635D4170A}"/>
              </a:ext>
            </a:extLst>
          </p:cNvPr>
          <p:cNvGrpSpPr/>
          <p:nvPr/>
        </p:nvGrpSpPr>
        <p:grpSpPr>
          <a:xfrm>
            <a:off x="6046312" y="2960224"/>
            <a:ext cx="3098138" cy="547403"/>
            <a:chOff x="1639403" y="3579702"/>
            <a:chExt cx="3811721" cy="801007"/>
          </a:xfrm>
        </p:grpSpPr>
        <p:sp>
          <p:nvSpPr>
            <p:cNvPr id="88" name="Shape 1209">
              <a:extLst>
                <a:ext uri="{FF2B5EF4-FFF2-40B4-BE49-F238E27FC236}">
                  <a16:creationId xmlns:a16="http://schemas.microsoft.com/office/drawing/2014/main" id="{18B4977A-3811-4533-A77A-D5E068F1BD95}"/>
                </a:ext>
              </a:extLst>
            </p:cNvPr>
            <p:cNvSpPr/>
            <p:nvPr/>
          </p:nvSpPr>
          <p:spPr>
            <a:xfrm rot="16200000">
              <a:off x="1533325" y="3685780"/>
              <a:ext cx="801007" cy="588851"/>
            </a:xfrm>
            <a:prstGeom prst="rect">
              <a:avLst/>
            </a:prstGeom>
            <a:solidFill>
              <a:schemeClr val="accent4"/>
            </a:solidFill>
            <a:ln w="12700" cap="flat">
              <a:noFill/>
              <a:miter lim="400000"/>
            </a:ln>
            <a:effectLst/>
          </p:spPr>
          <p:txBody>
            <a:bodyPr wrap="square" lIns="34289" tIns="34289" rIns="34289" bIns="34289" numCol="1"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1200" cap="none" spc="0" normalizeH="0" baseline="0" noProof="0" dirty="0">
                <a:ln>
                  <a:noFill/>
                </a:ln>
                <a:solidFill>
                  <a:srgbClr val="1F4E79"/>
                </a:solidFill>
                <a:effectLst/>
                <a:uLnTx/>
                <a:uFillTx/>
                <a:latin typeface="Calibri Light" panose="020F0302020204030204"/>
                <a:cs typeface="Helvetica"/>
                <a:sym typeface="Helvetica"/>
              </a:endParaRPr>
            </a:p>
          </p:txBody>
        </p:sp>
        <p:sp>
          <p:nvSpPr>
            <p:cNvPr id="89" name="TextBox 88">
              <a:extLst>
                <a:ext uri="{FF2B5EF4-FFF2-40B4-BE49-F238E27FC236}">
                  <a16:creationId xmlns:a16="http://schemas.microsoft.com/office/drawing/2014/main" id="{1BE5DF29-547B-4235-BCA3-B3B9C1B01C02}"/>
                </a:ext>
              </a:extLst>
            </p:cNvPr>
            <p:cNvSpPr txBox="1"/>
            <p:nvPr/>
          </p:nvSpPr>
          <p:spPr>
            <a:xfrm>
              <a:off x="2233686" y="3710167"/>
              <a:ext cx="3217438" cy="405329"/>
            </a:xfrm>
            <a:prstGeom prst="rect">
              <a:avLst/>
            </a:prstGeom>
            <a:noFill/>
          </p:spPr>
          <p:txBody>
            <a:bodyPr wrap="square" rtlCol="0">
              <a:spAutoFit/>
            </a:bodyPr>
            <a:lstStyle/>
            <a:p>
              <a:pPr lvl="0">
                <a:defRPr/>
              </a:pPr>
              <a:r>
                <a:rPr kumimoji="0" lang="en-IN" sz="1200" b="1" i="0" u="none" strike="noStrike" kern="1200" cap="none" spc="0" normalizeH="0" baseline="0" noProof="0" dirty="0">
                  <a:ln>
                    <a:noFill/>
                  </a:ln>
                  <a:solidFill>
                    <a:prstClr val="black">
                      <a:lumMod val="65000"/>
                      <a:lumOff val="35000"/>
                    </a:prstClr>
                  </a:solidFill>
                  <a:effectLst/>
                  <a:uLnTx/>
                  <a:uFillTx/>
                  <a:latin typeface="Raleway"/>
                  <a:ea typeface="+mn-ea"/>
                  <a:cs typeface="+mn-cs"/>
                </a:rPr>
                <a:t>Routing</a:t>
              </a:r>
              <a:r>
                <a:rPr kumimoji="0" lang="en-IN" sz="1200" b="1" i="0" u="none" strike="noStrike" kern="1200" cap="none" spc="0" normalizeH="0" noProof="0" dirty="0">
                  <a:ln>
                    <a:noFill/>
                  </a:ln>
                  <a:solidFill>
                    <a:prstClr val="black">
                      <a:lumMod val="65000"/>
                      <a:lumOff val="35000"/>
                    </a:prstClr>
                  </a:solidFill>
                  <a:effectLst/>
                  <a:uLnTx/>
                  <a:uFillTx/>
                  <a:latin typeface="Raleway"/>
                  <a:ea typeface="+mn-ea"/>
                  <a:cs typeface="+mn-cs"/>
                </a:rPr>
                <a:t> Policy</a:t>
              </a:r>
              <a:endParaRPr kumimoji="0" lang="en-IN" sz="1200" b="1" i="0" u="none" strike="noStrike" kern="1200" cap="none" spc="0" normalizeH="0" baseline="0" noProof="0" dirty="0">
                <a:ln>
                  <a:noFill/>
                </a:ln>
                <a:solidFill>
                  <a:prstClr val="black">
                    <a:lumMod val="65000"/>
                    <a:lumOff val="35000"/>
                  </a:prstClr>
                </a:solidFill>
                <a:effectLst/>
                <a:uLnTx/>
                <a:uFillTx/>
                <a:latin typeface="Raleway"/>
                <a:ea typeface="+mn-ea"/>
                <a:cs typeface="+mn-cs"/>
              </a:endParaRPr>
            </a:p>
          </p:txBody>
        </p:sp>
        <p:sp>
          <p:nvSpPr>
            <p:cNvPr id="90" name="TextBox 89">
              <a:extLst>
                <a:ext uri="{FF2B5EF4-FFF2-40B4-BE49-F238E27FC236}">
                  <a16:creationId xmlns:a16="http://schemas.microsoft.com/office/drawing/2014/main" id="{8D8E2CC2-E4F0-4E82-90A0-CD3AC5451570}"/>
                </a:ext>
              </a:extLst>
            </p:cNvPr>
            <p:cNvSpPr txBox="1"/>
            <p:nvPr/>
          </p:nvSpPr>
          <p:spPr>
            <a:xfrm>
              <a:off x="1659657" y="3750384"/>
              <a:ext cx="542754" cy="54043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aleway"/>
                  <a:ea typeface="+mn-ea"/>
                  <a:cs typeface="+mn-cs"/>
                </a:rPr>
                <a:t>16</a:t>
              </a:r>
              <a:endParaRPr kumimoji="0" lang="en-US" sz="1400" b="0" i="0" u="none" strike="noStrike" kern="1200" cap="none" spc="0" normalizeH="0" baseline="0" noProof="0" dirty="0">
                <a:ln>
                  <a:noFill/>
                </a:ln>
                <a:solidFill>
                  <a:prstClr val="white"/>
                </a:solidFill>
                <a:effectLst/>
                <a:uLnTx/>
                <a:uFillTx/>
                <a:latin typeface="Raleway"/>
                <a:ea typeface="+mn-ea"/>
                <a:cs typeface="+mn-cs"/>
              </a:endParaRPr>
            </a:p>
          </p:txBody>
        </p:sp>
      </p:grpSp>
      <p:grpSp>
        <p:nvGrpSpPr>
          <p:cNvPr id="80" name="Group 79">
            <a:extLst>
              <a:ext uri="{FF2B5EF4-FFF2-40B4-BE49-F238E27FC236}">
                <a16:creationId xmlns:a16="http://schemas.microsoft.com/office/drawing/2014/main" id="{EA6A6C82-6BB3-4483-9137-21B018965A62}"/>
              </a:ext>
            </a:extLst>
          </p:cNvPr>
          <p:cNvGrpSpPr/>
          <p:nvPr/>
        </p:nvGrpSpPr>
        <p:grpSpPr>
          <a:xfrm>
            <a:off x="3151661" y="4296277"/>
            <a:ext cx="2786463" cy="523349"/>
            <a:chOff x="1639399" y="3579704"/>
            <a:chExt cx="3905122" cy="733452"/>
          </a:xfrm>
        </p:grpSpPr>
        <p:sp>
          <p:nvSpPr>
            <p:cNvPr id="81" name="Shape 1209">
              <a:extLst>
                <a:ext uri="{FF2B5EF4-FFF2-40B4-BE49-F238E27FC236}">
                  <a16:creationId xmlns:a16="http://schemas.microsoft.com/office/drawing/2014/main" id="{579718B8-6EDF-48B1-A677-B12A19AB850D}"/>
                </a:ext>
              </a:extLst>
            </p:cNvPr>
            <p:cNvSpPr/>
            <p:nvPr/>
          </p:nvSpPr>
          <p:spPr>
            <a:xfrm rot="16200000">
              <a:off x="1628900" y="3590203"/>
              <a:ext cx="733452" cy="712454"/>
            </a:xfrm>
            <a:prstGeom prst="rect">
              <a:avLst/>
            </a:prstGeom>
            <a:solidFill>
              <a:schemeClr val="accent3"/>
            </a:solidFill>
            <a:ln w="12700" cap="flat">
              <a:noFill/>
              <a:miter lim="400000"/>
            </a:ln>
            <a:effectLst/>
          </p:spPr>
          <p:txBody>
            <a:bodyPr wrap="square" lIns="34289" tIns="34289" rIns="34289" bIns="34289" numCol="1"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2800" b="1">
                  <a:solidFill>
                    <a:srgbClr val="1F4E79"/>
                  </a:solidFill>
                  <a:latin typeface="Helvetica"/>
                  <a:ea typeface="Helvetica"/>
                  <a:cs typeface="Helvetica"/>
                  <a:sym typeface="Helvetica"/>
                </a:defRPr>
              </a:pPr>
              <a:endParaRPr kumimoji="0" lang="en-IN" sz="2100" b="1" i="0" u="none" strike="noStrike" kern="1200" cap="none" spc="0" normalizeH="0" baseline="0" noProof="0" dirty="0">
                <a:ln>
                  <a:noFill/>
                </a:ln>
                <a:solidFill>
                  <a:srgbClr val="1F4E79"/>
                </a:solidFill>
                <a:effectLst/>
                <a:uLnTx/>
                <a:uFillTx/>
                <a:latin typeface="Calibri Light" panose="020F0302020204030204"/>
                <a:cs typeface="Helvetica"/>
                <a:sym typeface="Helvetica"/>
              </a:endParaRPr>
            </a:p>
          </p:txBody>
        </p:sp>
        <p:sp>
          <p:nvSpPr>
            <p:cNvPr id="91" name="TextBox 90">
              <a:extLst>
                <a:ext uri="{FF2B5EF4-FFF2-40B4-BE49-F238E27FC236}">
                  <a16:creationId xmlns:a16="http://schemas.microsoft.com/office/drawing/2014/main" id="{FDCAE76D-F96D-4E5D-B500-FCD0B28E7E23}"/>
                </a:ext>
              </a:extLst>
            </p:cNvPr>
            <p:cNvSpPr txBox="1"/>
            <p:nvPr/>
          </p:nvSpPr>
          <p:spPr>
            <a:xfrm>
              <a:off x="2399265" y="3580572"/>
              <a:ext cx="3145256" cy="647004"/>
            </a:xfrm>
            <a:prstGeom prst="rect">
              <a:avLst/>
            </a:prstGeom>
            <a:noFill/>
          </p:spPr>
          <p:txBody>
            <a:bodyPr wrap="square" rtlCol="0">
              <a:spAutoFit/>
            </a:bodyPr>
            <a:lstStyle/>
            <a:p>
              <a:pPr lvl="0">
                <a:defRPr/>
              </a:pPr>
              <a:r>
                <a:rPr lang="en-US" sz="1200" b="1" dirty="0">
                  <a:solidFill>
                    <a:prstClr val="black">
                      <a:lumMod val="65000"/>
                      <a:lumOff val="35000"/>
                    </a:prstClr>
                  </a:solidFill>
                  <a:latin typeface="Raleway"/>
                </a:rPr>
                <a:t>Vertical and Horizontal Scaling</a:t>
              </a:r>
              <a:endParaRPr kumimoji="0" lang="en-IN" sz="1200" b="1" i="0" u="none" strike="noStrike" kern="1200" cap="none" spc="0" normalizeH="0" baseline="0" noProof="0" dirty="0">
                <a:ln>
                  <a:noFill/>
                </a:ln>
                <a:solidFill>
                  <a:prstClr val="black">
                    <a:lumMod val="65000"/>
                    <a:lumOff val="35000"/>
                  </a:prstClr>
                </a:solidFill>
                <a:effectLst/>
                <a:uLnTx/>
                <a:uFillTx/>
                <a:latin typeface="Raleway"/>
                <a:ea typeface="+mn-ea"/>
                <a:cs typeface="+mn-cs"/>
              </a:endParaRPr>
            </a:p>
          </p:txBody>
        </p:sp>
        <p:sp>
          <p:nvSpPr>
            <p:cNvPr id="92" name="TextBox 91">
              <a:extLst>
                <a:ext uri="{FF2B5EF4-FFF2-40B4-BE49-F238E27FC236}">
                  <a16:creationId xmlns:a16="http://schemas.microsoft.com/office/drawing/2014/main" id="{38F88A3C-F334-47EC-82D3-2B3F05DCE609}"/>
                </a:ext>
              </a:extLst>
            </p:cNvPr>
            <p:cNvSpPr txBox="1"/>
            <p:nvPr/>
          </p:nvSpPr>
          <p:spPr>
            <a:xfrm>
              <a:off x="1785747" y="3687628"/>
              <a:ext cx="438526" cy="517604"/>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aleway"/>
                  <a:ea typeface="+mn-ea"/>
                  <a:cs typeface="+mn-cs"/>
                </a:rPr>
                <a:t>9</a:t>
              </a:r>
            </a:p>
          </p:txBody>
        </p:sp>
      </p:grpSp>
    </p:spTree>
    <p:extLst>
      <p:ext uri="{BB962C8B-B14F-4D97-AF65-F5344CB8AC3E}">
        <p14:creationId xmlns:p14="http://schemas.microsoft.com/office/powerpoint/2010/main" val="376004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fade">
                                      <p:cBhvr>
                                        <p:cTn id="52" dur="500"/>
                                        <p:tgtEl>
                                          <p:spTgt spid="6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fade">
                                      <p:cBhvr>
                                        <p:cTn id="57" dur="500"/>
                                        <p:tgtEl>
                                          <p:spTgt spid="6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2"/>
                                        </p:tgtEl>
                                        <p:attrNameLst>
                                          <p:attrName>style.visibility</p:attrName>
                                        </p:attrNameLst>
                                      </p:cBhvr>
                                      <p:to>
                                        <p:strVal val="visible"/>
                                      </p:to>
                                    </p:set>
                                    <p:animEffect transition="in" filter="fade">
                                      <p:cBhvr>
                                        <p:cTn id="62" dur="500"/>
                                        <p:tgtEl>
                                          <p:spTgt spid="7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500"/>
                                        <p:tgtEl>
                                          <p:spTgt spid="7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fade">
                                      <p:cBhvr>
                                        <p:cTn id="72" dur="500"/>
                                        <p:tgtEl>
                                          <p:spTgt spid="8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96"/>
                                        </p:tgtEl>
                                        <p:attrNameLst>
                                          <p:attrName>style.visibility</p:attrName>
                                        </p:attrNameLst>
                                      </p:cBhvr>
                                      <p:to>
                                        <p:strVal val="visible"/>
                                      </p:to>
                                    </p:set>
                                    <p:animEffect transition="in" filter="fade">
                                      <p:cBhvr>
                                        <p:cTn id="77" dur="500"/>
                                        <p:tgtEl>
                                          <p:spTgt spid="9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fade">
                                      <p:cBhvr>
                                        <p:cTn id="82" dur="500"/>
                                        <p:tgtEl>
                                          <p:spTgt spid="10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83"/>
                                        </p:tgtEl>
                                        <p:attrNameLst>
                                          <p:attrName>style.visibility</p:attrName>
                                        </p:attrNameLst>
                                      </p:cBhvr>
                                      <p:to>
                                        <p:strVal val="visible"/>
                                      </p:to>
                                    </p:set>
                                    <p:animEffect transition="in" filter="fade">
                                      <p:cBhvr>
                                        <p:cTn id="87" dur="500"/>
                                        <p:tgtEl>
                                          <p:spTgt spid="8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fade">
                                      <p:cBhvr>
                                        <p:cTn id="92"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00B92853-7E62-42B7-9C30-FE6C457907BB}"/>
              </a:ext>
            </a:extLst>
          </p:cNvPr>
          <p:cNvSpPr txBox="1">
            <a:spLocks/>
          </p:cNvSpPr>
          <p:nvPr/>
        </p:nvSpPr>
        <p:spPr>
          <a:xfrm>
            <a:off x="519141" y="1291771"/>
            <a:ext cx="8223883" cy="3684599"/>
          </a:xfrm>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04792" indent="-304792" defTabSz="1219170">
              <a:lnSpc>
                <a:spcPct val="150000"/>
              </a:lnSpc>
              <a:spcBef>
                <a:spcPts val="1333"/>
              </a:spcBef>
            </a:pPr>
            <a:endParaRPr lang="en-IN" sz="1467" dirty="0">
              <a:solidFill>
                <a:prstClr val="black"/>
              </a:solidFill>
              <a:latin typeface="Raleway"/>
            </a:endParaRPr>
          </a:p>
        </p:txBody>
      </p:sp>
      <p:grpSp>
        <p:nvGrpSpPr>
          <p:cNvPr id="13" name="Group 12">
            <a:extLst>
              <a:ext uri="{FF2B5EF4-FFF2-40B4-BE49-F238E27FC236}">
                <a16:creationId xmlns:a16="http://schemas.microsoft.com/office/drawing/2014/main" id="{9C6394C6-9833-4850-8592-51685D94982F}"/>
              </a:ext>
            </a:extLst>
          </p:cNvPr>
          <p:cNvGrpSpPr/>
          <p:nvPr/>
        </p:nvGrpSpPr>
        <p:grpSpPr>
          <a:xfrm>
            <a:off x="4277484" y="1046641"/>
            <a:ext cx="4739644" cy="3602283"/>
            <a:chOff x="1568603" y="693484"/>
            <a:chExt cx="5780441" cy="4776856"/>
          </a:xfrm>
        </p:grpSpPr>
        <p:grpSp>
          <p:nvGrpSpPr>
            <p:cNvPr id="14" name="Group 13">
              <a:extLst>
                <a:ext uri="{FF2B5EF4-FFF2-40B4-BE49-F238E27FC236}">
                  <a16:creationId xmlns:a16="http://schemas.microsoft.com/office/drawing/2014/main" id="{29D52B82-C6A9-4332-8FA9-5C2856CE0783}"/>
                </a:ext>
              </a:extLst>
            </p:cNvPr>
            <p:cNvGrpSpPr/>
            <p:nvPr/>
          </p:nvGrpSpPr>
          <p:grpSpPr>
            <a:xfrm>
              <a:off x="1568603" y="1519277"/>
              <a:ext cx="5780441" cy="3951063"/>
              <a:chOff x="2091471" y="2025702"/>
              <a:chExt cx="7707253" cy="5268083"/>
            </a:xfrm>
          </p:grpSpPr>
          <p:grpSp>
            <p:nvGrpSpPr>
              <p:cNvPr id="20" name="Group 19">
                <a:extLst>
                  <a:ext uri="{FF2B5EF4-FFF2-40B4-BE49-F238E27FC236}">
                    <a16:creationId xmlns:a16="http://schemas.microsoft.com/office/drawing/2014/main" id="{0C4F22D7-DF5E-46C8-8AC8-8325689D27DA}"/>
                  </a:ext>
                </a:extLst>
              </p:cNvPr>
              <p:cNvGrpSpPr/>
              <p:nvPr/>
            </p:nvGrpSpPr>
            <p:grpSpPr>
              <a:xfrm>
                <a:off x="2091471" y="2025702"/>
                <a:ext cx="7707253" cy="5268083"/>
                <a:chOff x="2091471" y="2025702"/>
                <a:chExt cx="7707253" cy="5268083"/>
              </a:xfrm>
            </p:grpSpPr>
            <p:grpSp>
              <p:nvGrpSpPr>
                <p:cNvPr id="22" name="Group 21">
                  <a:extLst>
                    <a:ext uri="{FF2B5EF4-FFF2-40B4-BE49-F238E27FC236}">
                      <a16:creationId xmlns:a16="http://schemas.microsoft.com/office/drawing/2014/main" id="{5E394954-551E-475F-8191-05F56F87E8EA}"/>
                    </a:ext>
                  </a:extLst>
                </p:cNvPr>
                <p:cNvGrpSpPr/>
                <p:nvPr/>
              </p:nvGrpSpPr>
              <p:grpSpPr>
                <a:xfrm>
                  <a:off x="2091471" y="2025705"/>
                  <a:ext cx="3480963" cy="5268080"/>
                  <a:chOff x="17087" y="2905155"/>
                  <a:chExt cx="9198379" cy="5268080"/>
                </a:xfrm>
              </p:grpSpPr>
              <p:sp>
                <p:nvSpPr>
                  <p:cNvPr id="38" name="Rectangle: Rounded Corners 37">
                    <a:extLst>
                      <a:ext uri="{FF2B5EF4-FFF2-40B4-BE49-F238E27FC236}">
                        <a16:creationId xmlns:a16="http://schemas.microsoft.com/office/drawing/2014/main" id="{4DB4CDD0-58C5-4967-97A9-6AF1DFBC0B88}"/>
                      </a:ext>
                    </a:extLst>
                  </p:cNvPr>
                  <p:cNvSpPr/>
                  <p:nvPr/>
                </p:nvSpPr>
                <p:spPr>
                  <a:xfrm>
                    <a:off x="772999" y="2905155"/>
                    <a:ext cx="7635713" cy="4581693"/>
                  </a:xfrm>
                  <a:prstGeom prst="roundRect">
                    <a:avLst/>
                  </a:prstGeom>
                  <a:noFill/>
                  <a:ln w="22225" cap="rnd">
                    <a:solidFill>
                      <a:srgbClr val="FF99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400" dirty="0">
                      <a:solidFill>
                        <a:prstClr val="white"/>
                      </a:solidFill>
                      <a:latin typeface="Chalkboard SE Regular"/>
                      <a:cs typeface="Chalkboard SE Regular"/>
                    </a:endParaRPr>
                  </a:p>
                </p:txBody>
              </p:sp>
              <p:sp>
                <p:nvSpPr>
                  <p:cNvPr id="39" name="TextBox 38">
                    <a:extLst>
                      <a:ext uri="{FF2B5EF4-FFF2-40B4-BE49-F238E27FC236}">
                        <a16:creationId xmlns:a16="http://schemas.microsoft.com/office/drawing/2014/main" id="{7CD7B140-A491-45C1-9C84-C316BAE914A7}"/>
                      </a:ext>
                    </a:extLst>
                  </p:cNvPr>
                  <p:cNvSpPr txBox="1"/>
                  <p:nvPr/>
                </p:nvSpPr>
                <p:spPr>
                  <a:xfrm>
                    <a:off x="17087" y="7568372"/>
                    <a:ext cx="9198379" cy="604863"/>
                  </a:xfrm>
                  <a:prstGeom prst="rect">
                    <a:avLst/>
                  </a:prstGeom>
                  <a:noFill/>
                </p:spPr>
                <p:txBody>
                  <a:bodyPr wrap="square" rtlCol="0">
                    <a:spAutoFit/>
                  </a:bodyPr>
                  <a:lstStyle/>
                  <a:p>
                    <a:pPr algn="ctr" defTabSz="914377"/>
                    <a:r>
                      <a:rPr lang="en-US" sz="1400" dirty="0">
                        <a:solidFill>
                          <a:prstClr val="black"/>
                        </a:solidFill>
                        <a:latin typeface="Chalkboard SE Regular"/>
                        <a:cs typeface="Chalkboard SE Regular"/>
                      </a:rPr>
                      <a:t>us-east-1a</a:t>
                    </a:r>
                  </a:p>
                </p:txBody>
              </p:sp>
            </p:grpSp>
            <p:pic>
              <p:nvPicPr>
                <p:cNvPr id="23" name="Picture 22">
                  <a:extLst>
                    <a:ext uri="{FF2B5EF4-FFF2-40B4-BE49-F238E27FC236}">
                      <a16:creationId xmlns:a16="http://schemas.microsoft.com/office/drawing/2014/main" id="{E13CA5D1-FB6F-44E3-81E3-D9833A63B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235" y="2751172"/>
                  <a:ext cx="843328" cy="876400"/>
                </a:xfrm>
                <a:prstGeom prst="rect">
                  <a:avLst/>
                </a:prstGeom>
              </p:spPr>
            </p:pic>
            <p:grpSp>
              <p:nvGrpSpPr>
                <p:cNvPr id="24" name="Group 23">
                  <a:extLst>
                    <a:ext uri="{FF2B5EF4-FFF2-40B4-BE49-F238E27FC236}">
                      <a16:creationId xmlns:a16="http://schemas.microsoft.com/office/drawing/2014/main" id="{983ED7A2-8870-4548-A16B-06A3015F30D2}"/>
                    </a:ext>
                  </a:extLst>
                </p:cNvPr>
                <p:cNvGrpSpPr/>
                <p:nvPr/>
              </p:nvGrpSpPr>
              <p:grpSpPr>
                <a:xfrm>
                  <a:off x="6317732" y="2025702"/>
                  <a:ext cx="3480992" cy="5254019"/>
                  <a:chOff x="-590109" y="2905152"/>
                  <a:chExt cx="9198455" cy="5254019"/>
                </a:xfrm>
              </p:grpSpPr>
              <p:sp>
                <p:nvSpPr>
                  <p:cNvPr id="36" name="Rectangle: Rounded Corners 35">
                    <a:extLst>
                      <a:ext uri="{FF2B5EF4-FFF2-40B4-BE49-F238E27FC236}">
                        <a16:creationId xmlns:a16="http://schemas.microsoft.com/office/drawing/2014/main" id="{76C4A8C3-7253-4F9E-A4AB-80B6E5AFE6DE}"/>
                      </a:ext>
                    </a:extLst>
                  </p:cNvPr>
                  <p:cNvSpPr/>
                  <p:nvPr/>
                </p:nvSpPr>
                <p:spPr>
                  <a:xfrm>
                    <a:off x="773000" y="2905152"/>
                    <a:ext cx="7635712" cy="4581695"/>
                  </a:xfrm>
                  <a:prstGeom prst="roundRect">
                    <a:avLst/>
                  </a:prstGeom>
                  <a:noFill/>
                  <a:ln w="22225" cap="rnd">
                    <a:solidFill>
                      <a:srgbClr val="FF99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400" dirty="0">
                      <a:solidFill>
                        <a:prstClr val="white"/>
                      </a:solidFill>
                      <a:latin typeface="Chalkboard SE Regular"/>
                      <a:cs typeface="Chalkboard SE Regular"/>
                    </a:endParaRPr>
                  </a:p>
                </p:txBody>
              </p:sp>
              <p:sp>
                <p:nvSpPr>
                  <p:cNvPr id="37" name="TextBox 36">
                    <a:extLst>
                      <a:ext uri="{FF2B5EF4-FFF2-40B4-BE49-F238E27FC236}">
                        <a16:creationId xmlns:a16="http://schemas.microsoft.com/office/drawing/2014/main" id="{ADA4D07B-E3E0-45C5-85F6-C8961D5C7114}"/>
                      </a:ext>
                    </a:extLst>
                  </p:cNvPr>
                  <p:cNvSpPr txBox="1"/>
                  <p:nvPr/>
                </p:nvSpPr>
                <p:spPr>
                  <a:xfrm>
                    <a:off x="-590109" y="7554308"/>
                    <a:ext cx="9198455" cy="604863"/>
                  </a:xfrm>
                  <a:prstGeom prst="rect">
                    <a:avLst/>
                  </a:prstGeom>
                  <a:noFill/>
                </p:spPr>
                <p:txBody>
                  <a:bodyPr wrap="square" rtlCol="0">
                    <a:spAutoFit/>
                  </a:bodyPr>
                  <a:lstStyle/>
                  <a:p>
                    <a:pPr algn="ctr" defTabSz="914377"/>
                    <a:r>
                      <a:rPr lang="en-US" sz="1400" dirty="0">
                        <a:solidFill>
                          <a:prstClr val="black"/>
                        </a:solidFill>
                        <a:latin typeface="Chalkboard SE Regular"/>
                        <a:cs typeface="Chalkboard SE Regular"/>
                      </a:rPr>
                      <a:t>us-east-1b</a:t>
                    </a:r>
                  </a:p>
                </p:txBody>
              </p:sp>
            </p:grpSp>
            <p:sp>
              <p:nvSpPr>
                <p:cNvPr id="25" name="Rectangle 24">
                  <a:extLst>
                    <a:ext uri="{FF2B5EF4-FFF2-40B4-BE49-F238E27FC236}">
                      <a16:creationId xmlns:a16="http://schemas.microsoft.com/office/drawing/2014/main" id="{79EE866F-3454-4403-A8E5-A5F94D155176}"/>
                    </a:ext>
                  </a:extLst>
                </p:cNvPr>
                <p:cNvSpPr/>
                <p:nvPr/>
              </p:nvSpPr>
              <p:spPr>
                <a:xfrm>
                  <a:off x="2763497" y="5213329"/>
                  <a:ext cx="2136913" cy="978337"/>
                </a:xfrm>
                <a:prstGeom prst="rect">
                  <a:avLst/>
                </a:prstGeom>
                <a:noFill/>
                <a:ln w="1905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sp>
              <p:nvSpPr>
                <p:cNvPr id="26" name="Rectangle 25">
                  <a:extLst>
                    <a:ext uri="{FF2B5EF4-FFF2-40B4-BE49-F238E27FC236}">
                      <a16:creationId xmlns:a16="http://schemas.microsoft.com/office/drawing/2014/main" id="{F3E847E7-6156-4FDD-A462-F126EBC0C735}"/>
                    </a:ext>
                  </a:extLst>
                </p:cNvPr>
                <p:cNvSpPr/>
                <p:nvPr/>
              </p:nvSpPr>
              <p:spPr>
                <a:xfrm>
                  <a:off x="7222565" y="5213329"/>
                  <a:ext cx="2136913" cy="978337"/>
                </a:xfrm>
                <a:prstGeom prst="rect">
                  <a:avLst/>
                </a:prstGeom>
                <a:noFill/>
                <a:ln w="1905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grpSp>
              <p:nvGrpSpPr>
                <p:cNvPr id="27" name="Group 26">
                  <a:extLst>
                    <a:ext uri="{FF2B5EF4-FFF2-40B4-BE49-F238E27FC236}">
                      <a16:creationId xmlns:a16="http://schemas.microsoft.com/office/drawing/2014/main" id="{82CFAD9C-E7C4-4BC8-95A6-52ADCF1D5460}"/>
                    </a:ext>
                  </a:extLst>
                </p:cNvPr>
                <p:cNvGrpSpPr/>
                <p:nvPr/>
              </p:nvGrpSpPr>
              <p:grpSpPr>
                <a:xfrm>
                  <a:off x="3595471" y="5509178"/>
                  <a:ext cx="5603608" cy="470528"/>
                  <a:chOff x="2065180" y="5412959"/>
                  <a:chExt cx="5603608" cy="470528"/>
                </a:xfrm>
              </p:grpSpPr>
              <p:pic>
                <p:nvPicPr>
                  <p:cNvPr id="32" name="Picture 31">
                    <a:extLst>
                      <a:ext uri="{FF2B5EF4-FFF2-40B4-BE49-F238E27FC236}">
                        <a16:creationId xmlns:a16="http://schemas.microsoft.com/office/drawing/2014/main" id="{1DA7B72F-7CA3-40B1-AFC9-810659E74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180" y="5412961"/>
                    <a:ext cx="453720" cy="470526"/>
                  </a:xfrm>
                  <a:prstGeom prst="rect">
                    <a:avLst/>
                  </a:prstGeom>
                </p:spPr>
              </p:pic>
              <p:pic>
                <p:nvPicPr>
                  <p:cNvPr id="33" name="Picture 32">
                    <a:extLst>
                      <a:ext uri="{FF2B5EF4-FFF2-40B4-BE49-F238E27FC236}">
                        <a16:creationId xmlns:a16="http://schemas.microsoft.com/office/drawing/2014/main" id="{31368062-DA34-4A32-8C18-35ECB5BEC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5068" y="5412961"/>
                    <a:ext cx="453720" cy="470524"/>
                  </a:xfrm>
                  <a:prstGeom prst="rect">
                    <a:avLst/>
                  </a:prstGeom>
                </p:spPr>
              </p:pic>
              <p:pic>
                <p:nvPicPr>
                  <p:cNvPr id="34" name="Picture 33">
                    <a:extLst>
                      <a:ext uri="{FF2B5EF4-FFF2-40B4-BE49-F238E27FC236}">
                        <a16:creationId xmlns:a16="http://schemas.microsoft.com/office/drawing/2014/main" id="{53CCF008-B7C1-4815-923D-982403B86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342" y="5412959"/>
                    <a:ext cx="453720" cy="470524"/>
                  </a:xfrm>
                  <a:prstGeom prst="rect">
                    <a:avLst/>
                  </a:prstGeom>
                </p:spPr>
              </p:pic>
              <p:pic>
                <p:nvPicPr>
                  <p:cNvPr id="35" name="Picture 34">
                    <a:extLst>
                      <a:ext uri="{FF2B5EF4-FFF2-40B4-BE49-F238E27FC236}">
                        <a16:creationId xmlns:a16="http://schemas.microsoft.com/office/drawing/2014/main" id="{6D3900C9-D14C-413B-A415-A1CF18561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1593" y="5412961"/>
                    <a:ext cx="453720" cy="470524"/>
                  </a:xfrm>
                  <a:prstGeom prst="rect">
                    <a:avLst/>
                  </a:prstGeom>
                </p:spPr>
              </p:pic>
            </p:grpSp>
            <p:sp>
              <p:nvSpPr>
                <p:cNvPr id="28" name="Rectangle 27">
                  <a:extLst>
                    <a:ext uri="{FF2B5EF4-FFF2-40B4-BE49-F238E27FC236}">
                      <a16:creationId xmlns:a16="http://schemas.microsoft.com/office/drawing/2014/main" id="{CD630392-DE38-4C79-8BC8-8E3CFCFF7D54}"/>
                    </a:ext>
                  </a:extLst>
                </p:cNvPr>
                <p:cNvSpPr/>
                <p:nvPr/>
              </p:nvSpPr>
              <p:spPr>
                <a:xfrm>
                  <a:off x="7209918" y="2721286"/>
                  <a:ext cx="2136913" cy="978337"/>
                </a:xfrm>
                <a:prstGeom prst="rect">
                  <a:avLst/>
                </a:prstGeom>
                <a:noFill/>
                <a:ln w="1905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pic>
              <p:nvPicPr>
                <p:cNvPr id="29" name="Picture 28">
                  <a:extLst>
                    <a:ext uri="{FF2B5EF4-FFF2-40B4-BE49-F238E27FC236}">
                      <a16:creationId xmlns:a16="http://schemas.microsoft.com/office/drawing/2014/main" id="{6E31D8A7-FF9B-40AF-A978-59933D514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812" y="2751172"/>
                  <a:ext cx="843328" cy="876400"/>
                </a:xfrm>
                <a:prstGeom prst="rect">
                  <a:avLst/>
                </a:prstGeom>
              </p:spPr>
            </p:pic>
            <p:sp>
              <p:nvSpPr>
                <p:cNvPr id="30" name="Rectangle 29">
                  <a:extLst>
                    <a:ext uri="{FF2B5EF4-FFF2-40B4-BE49-F238E27FC236}">
                      <a16:creationId xmlns:a16="http://schemas.microsoft.com/office/drawing/2014/main" id="{8692B70E-B346-40F1-8478-F42111DD492E}"/>
                    </a:ext>
                  </a:extLst>
                </p:cNvPr>
                <p:cNvSpPr/>
                <p:nvPr/>
              </p:nvSpPr>
              <p:spPr>
                <a:xfrm>
                  <a:off x="2763496" y="2721286"/>
                  <a:ext cx="2136913" cy="978337"/>
                </a:xfrm>
                <a:prstGeom prst="rect">
                  <a:avLst/>
                </a:prstGeom>
                <a:noFill/>
                <a:ln w="1905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cxnSp>
              <p:nvCxnSpPr>
                <p:cNvPr id="31" name="Straight Arrow Connector 30">
                  <a:extLst>
                    <a:ext uri="{FF2B5EF4-FFF2-40B4-BE49-F238E27FC236}">
                      <a16:creationId xmlns:a16="http://schemas.microsoft.com/office/drawing/2014/main" id="{5801CA24-A1E7-4316-A170-66F9F39CCE89}"/>
                    </a:ext>
                  </a:extLst>
                </p:cNvPr>
                <p:cNvCxnSpPr>
                  <a:stCxn id="29" idx="2"/>
                  <a:endCxn id="25" idx="0"/>
                </p:cNvCxnSpPr>
                <p:nvPr/>
              </p:nvCxnSpPr>
              <p:spPr>
                <a:xfrm>
                  <a:off x="3825476" y="3627572"/>
                  <a:ext cx="6477" cy="1585758"/>
                </a:xfrm>
                <a:prstGeom prst="straightConnector1">
                  <a:avLst/>
                </a:prstGeom>
                <a:ln w="28575"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CF687E8E-C6A6-4904-9442-5DEC40C96B8E}"/>
                  </a:ext>
                </a:extLst>
              </p:cNvPr>
              <p:cNvCxnSpPr>
                <a:stCxn id="23" idx="2"/>
                <a:endCxn id="26" idx="0"/>
              </p:cNvCxnSpPr>
              <p:nvPr/>
            </p:nvCxnSpPr>
            <p:spPr>
              <a:xfrm>
                <a:off x="8271898" y="3627572"/>
                <a:ext cx="19123" cy="1585758"/>
              </a:xfrm>
              <a:prstGeom prst="straightConnector1">
                <a:avLst/>
              </a:prstGeom>
              <a:ln w="28575"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sp>
          <p:nvSpPr>
            <p:cNvPr id="15" name="Rounded Rectangle 11">
              <a:extLst>
                <a:ext uri="{FF2B5EF4-FFF2-40B4-BE49-F238E27FC236}">
                  <a16:creationId xmlns:a16="http://schemas.microsoft.com/office/drawing/2014/main" id="{1CCDEF9D-5023-466E-87DE-D5B1A3C49AB4}"/>
                </a:ext>
              </a:extLst>
            </p:cNvPr>
            <p:cNvSpPr/>
            <p:nvPr/>
          </p:nvSpPr>
          <p:spPr>
            <a:xfrm>
              <a:off x="3770860" y="693484"/>
              <a:ext cx="1646064" cy="668805"/>
            </a:xfrm>
            <a:prstGeom prst="roundRect">
              <a:avLst/>
            </a:prstGeom>
            <a:solidFill>
              <a:schemeClr val="bg1">
                <a:lumMod val="95000"/>
              </a:schemeClr>
            </a:solidFill>
            <a:ln w="1905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r>
                <a:rPr lang="en-US" sz="1600" b="1" dirty="0">
                  <a:solidFill>
                    <a:schemeClr val="tx1">
                      <a:lumMod val="95000"/>
                      <a:lumOff val="5000"/>
                    </a:schemeClr>
                  </a:solidFill>
                  <a:latin typeface="Chalkboard SE Regular"/>
                  <a:cs typeface="Chalkboard SE Regular"/>
                </a:rPr>
                <a:t>CLB DNS</a:t>
              </a:r>
            </a:p>
          </p:txBody>
        </p:sp>
        <p:cxnSp>
          <p:nvCxnSpPr>
            <p:cNvPr id="16" name="Straight Arrow Connector 15">
              <a:extLst>
                <a:ext uri="{FF2B5EF4-FFF2-40B4-BE49-F238E27FC236}">
                  <a16:creationId xmlns:a16="http://schemas.microsoft.com/office/drawing/2014/main" id="{A82A2AA5-CC70-408B-8ED0-BB8AB719AA7C}"/>
                </a:ext>
              </a:extLst>
            </p:cNvPr>
            <p:cNvCxnSpPr>
              <a:stCxn id="15" idx="2"/>
              <a:endCxn id="29" idx="0"/>
            </p:cNvCxnSpPr>
            <p:nvPr/>
          </p:nvCxnSpPr>
          <p:spPr>
            <a:xfrm flipH="1">
              <a:off x="2869107" y="1362289"/>
              <a:ext cx="1724785" cy="701090"/>
            </a:xfrm>
            <a:prstGeom prst="straightConnector1">
              <a:avLst/>
            </a:prstGeom>
            <a:ln w="28575" cmpd="sng">
              <a:solidFill>
                <a:schemeClr val="accent2"/>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07592FCA-CDCA-472B-9B44-E966BE1B8834}"/>
                </a:ext>
              </a:extLst>
            </p:cNvPr>
            <p:cNvCxnSpPr>
              <a:stCxn id="15" idx="2"/>
              <a:endCxn id="28" idx="0"/>
            </p:cNvCxnSpPr>
            <p:nvPr/>
          </p:nvCxnSpPr>
          <p:spPr>
            <a:xfrm>
              <a:off x="4593892" y="1362289"/>
              <a:ext cx="1614890" cy="678675"/>
            </a:xfrm>
            <a:prstGeom prst="straightConnector1">
              <a:avLst/>
            </a:prstGeom>
            <a:ln w="28575" cmpd="sng">
              <a:solidFill>
                <a:schemeClr val="accent2"/>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E6525A9-F3E3-4BC2-BE1E-4CD206A69FDF}"/>
                </a:ext>
              </a:extLst>
            </p:cNvPr>
            <p:cNvCxnSpPr>
              <a:stCxn id="29" idx="2"/>
              <a:endCxn id="26" idx="1"/>
            </p:cNvCxnSpPr>
            <p:nvPr/>
          </p:nvCxnSpPr>
          <p:spPr>
            <a:xfrm>
              <a:off x="2869107" y="2720680"/>
              <a:ext cx="2547817" cy="1556195"/>
            </a:xfrm>
            <a:prstGeom prst="straightConnector1">
              <a:avLst/>
            </a:prstGeom>
            <a:ln w="28575"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14EDD7E-97B3-4AC3-AEFE-C5617E135C31}"/>
                </a:ext>
              </a:extLst>
            </p:cNvPr>
            <p:cNvCxnSpPr>
              <a:stCxn id="23" idx="2"/>
            </p:cNvCxnSpPr>
            <p:nvPr/>
          </p:nvCxnSpPr>
          <p:spPr>
            <a:xfrm flipH="1">
              <a:off x="3680170" y="2720680"/>
              <a:ext cx="2523754" cy="1507191"/>
            </a:xfrm>
            <a:prstGeom prst="straightConnector1">
              <a:avLst/>
            </a:prstGeom>
            <a:ln w="28575"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grpSp>
      <p:sp>
        <p:nvSpPr>
          <p:cNvPr id="41" name="TextBox 40">
            <a:extLst>
              <a:ext uri="{FF2B5EF4-FFF2-40B4-BE49-F238E27FC236}">
                <a16:creationId xmlns:a16="http://schemas.microsoft.com/office/drawing/2014/main" id="{852BF4E6-F04C-4153-B490-50C4E9D87888}"/>
              </a:ext>
            </a:extLst>
          </p:cNvPr>
          <p:cNvSpPr txBox="1"/>
          <p:nvPr/>
        </p:nvSpPr>
        <p:spPr>
          <a:xfrm>
            <a:off x="176773" y="168938"/>
            <a:ext cx="4220130" cy="523220"/>
          </a:xfrm>
          <a:prstGeom prst="rect">
            <a:avLst/>
          </a:prstGeom>
          <a:noFill/>
        </p:spPr>
        <p:txBody>
          <a:bodyPr wrap="none" rtlCol="0">
            <a:spAutoFit/>
          </a:bodyPr>
          <a:lstStyle/>
          <a:p>
            <a:r>
              <a:rPr lang="en-US" sz="2800" b="1" dirty="0">
                <a:solidFill>
                  <a:schemeClr val="accent2"/>
                </a:solidFill>
              </a:rPr>
              <a:t>Cross-Zone Load Balancing </a:t>
            </a:r>
          </a:p>
        </p:txBody>
      </p:sp>
      <p:sp>
        <p:nvSpPr>
          <p:cNvPr id="46" name="Rectangle: Rounded Corners 78">
            <a:extLst>
              <a:ext uri="{FF2B5EF4-FFF2-40B4-BE49-F238E27FC236}">
                <a16:creationId xmlns:a16="http://schemas.microsoft.com/office/drawing/2014/main" id="{1A7428D5-6258-4706-8699-0827A1BB12E6}"/>
              </a:ext>
            </a:extLst>
          </p:cNvPr>
          <p:cNvSpPr/>
          <p:nvPr/>
        </p:nvSpPr>
        <p:spPr>
          <a:xfrm>
            <a:off x="285413" y="1537493"/>
            <a:ext cx="3811640" cy="2611728"/>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defTabSz="1219170">
              <a:spcBef>
                <a:spcPts val="1333"/>
              </a:spcBef>
              <a:buSzPct val="114000"/>
              <a:buBlip>
                <a:blip r:embed="rId4"/>
              </a:buBlip>
            </a:pPr>
            <a:r>
              <a:rPr lang="en-US" sz="1400" dirty="0">
                <a:solidFill>
                  <a:prstClr val="black"/>
                </a:solidFill>
                <a:latin typeface="Raleway"/>
                <a:cs typeface="Chalkboard SE Regular"/>
              </a:rPr>
              <a:t>By default CLB nodes distributes traffic to instances in its availability zone only.</a:t>
            </a:r>
          </a:p>
          <a:p>
            <a:pPr marL="285750" indent="-285750" defTabSz="1219170">
              <a:spcBef>
                <a:spcPts val="1333"/>
              </a:spcBef>
              <a:buSzPct val="114000"/>
              <a:buBlip>
                <a:blip r:embed="rId4"/>
              </a:buBlip>
            </a:pPr>
            <a:r>
              <a:rPr lang="en-US" sz="1400" dirty="0">
                <a:solidFill>
                  <a:prstClr val="black"/>
                </a:solidFill>
                <a:latin typeface="Raleway"/>
                <a:cs typeface="Chalkboard SE Regular"/>
              </a:rPr>
              <a:t>Enable cross-zone load balancing to route evenly across EC2 instances. </a:t>
            </a:r>
          </a:p>
          <a:p>
            <a:pPr marL="285750" indent="-285750" defTabSz="1219170">
              <a:spcBef>
                <a:spcPts val="1333"/>
              </a:spcBef>
              <a:buSzPct val="114000"/>
              <a:buBlip>
                <a:blip r:embed="rId4"/>
              </a:buBlip>
            </a:pPr>
            <a:r>
              <a:rPr lang="en-US" sz="1400" dirty="0">
                <a:solidFill>
                  <a:prstClr val="black"/>
                </a:solidFill>
                <a:latin typeface="Raleway"/>
                <a:cs typeface="Chalkboard SE Regular"/>
              </a:rPr>
              <a:t>Routes each request to the instance with smallest load.</a:t>
            </a:r>
          </a:p>
        </p:txBody>
      </p:sp>
    </p:spTree>
    <p:extLst>
      <p:ext uri="{BB962C8B-B14F-4D97-AF65-F5344CB8AC3E}">
        <p14:creationId xmlns:p14="http://schemas.microsoft.com/office/powerpoint/2010/main" val="3783174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p:txBody>
          <a:bodyPr anchor="ctr"/>
          <a:lstStyle/>
          <a:p>
            <a:pPr algn="ctr"/>
            <a:r>
              <a:rPr lang="en-US" dirty="0"/>
              <a:t>Introduction to Autoscaling</a:t>
            </a:r>
          </a:p>
        </p:txBody>
      </p:sp>
    </p:spTree>
    <p:extLst>
      <p:ext uri="{BB962C8B-B14F-4D97-AF65-F5344CB8AC3E}">
        <p14:creationId xmlns:p14="http://schemas.microsoft.com/office/powerpoint/2010/main" val="2219345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033287E-86A9-443D-9FC1-55549875C622}"/>
              </a:ext>
            </a:extLst>
          </p:cNvPr>
          <p:cNvSpPr txBox="1"/>
          <p:nvPr/>
        </p:nvSpPr>
        <p:spPr>
          <a:xfrm>
            <a:off x="176773" y="168938"/>
            <a:ext cx="4213782" cy="523220"/>
          </a:xfrm>
          <a:prstGeom prst="rect">
            <a:avLst/>
          </a:prstGeom>
          <a:noFill/>
        </p:spPr>
        <p:txBody>
          <a:bodyPr wrap="none" rtlCol="0">
            <a:spAutoFit/>
          </a:bodyPr>
          <a:lstStyle/>
          <a:p>
            <a:r>
              <a:rPr lang="en-US" sz="2800" b="1" dirty="0">
                <a:solidFill>
                  <a:schemeClr val="accent2"/>
                </a:solidFill>
              </a:rPr>
              <a:t>Introduction to </a:t>
            </a:r>
            <a:r>
              <a:rPr lang="en-US" sz="2800" b="1" dirty="0" err="1">
                <a:solidFill>
                  <a:schemeClr val="accent2"/>
                </a:solidFill>
              </a:rPr>
              <a:t>autoscaling</a:t>
            </a:r>
            <a:endParaRPr lang="en-IN" sz="2800" b="1" dirty="0">
              <a:solidFill>
                <a:schemeClr val="accent2"/>
              </a:solidFill>
            </a:endParaRPr>
          </a:p>
        </p:txBody>
      </p:sp>
      <p:sp>
        <p:nvSpPr>
          <p:cNvPr id="16" name="Rectangle: Rounded Corners 15">
            <a:extLst>
              <a:ext uri="{FF2B5EF4-FFF2-40B4-BE49-F238E27FC236}">
                <a16:creationId xmlns:a16="http://schemas.microsoft.com/office/drawing/2014/main" id="{B9D377EA-42FE-4841-A165-FA8DA363A1B5}"/>
              </a:ext>
            </a:extLst>
          </p:cNvPr>
          <p:cNvSpPr/>
          <p:nvPr/>
        </p:nvSpPr>
        <p:spPr>
          <a:xfrm>
            <a:off x="302128" y="1595194"/>
            <a:ext cx="4321861" cy="2116753"/>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4792" lvl="0" indent="-304792" defTabSz="1219170">
              <a:lnSpc>
                <a:spcPct val="150000"/>
              </a:lnSpc>
              <a:spcBef>
                <a:spcPts val="1333"/>
              </a:spcBef>
              <a:buSzPct val="114000"/>
              <a:buBlip>
                <a:blip r:embed="rId3"/>
              </a:buBlip>
              <a:defRPr/>
            </a:pPr>
            <a:r>
              <a:rPr lang="en-US" sz="1200" dirty="0">
                <a:solidFill>
                  <a:prstClr val="black"/>
                </a:solidFill>
                <a:latin typeface="Raleway"/>
                <a:cs typeface="Chalkboard SE Regular"/>
              </a:rPr>
              <a:t>Scaling is adding or removing capacity/resource as needed.</a:t>
            </a:r>
          </a:p>
          <a:p>
            <a:pPr marL="304792" lvl="0" indent="-304792" defTabSz="1219170">
              <a:lnSpc>
                <a:spcPct val="150000"/>
              </a:lnSpc>
              <a:spcBef>
                <a:spcPts val="1333"/>
              </a:spcBef>
              <a:buSzPct val="114000"/>
              <a:buBlip>
                <a:blip r:embed="rId3"/>
              </a:buBlip>
              <a:defRPr/>
            </a:pPr>
            <a:r>
              <a:rPr lang="en-US" sz="1200" dirty="0">
                <a:solidFill>
                  <a:prstClr val="black"/>
                </a:solidFill>
                <a:latin typeface="Raleway"/>
                <a:cs typeface="Chalkboard SE Regular"/>
              </a:rPr>
              <a:t>Scale Out is adding capacity/resources. </a:t>
            </a:r>
          </a:p>
          <a:p>
            <a:pPr marL="304792" lvl="0" indent="-304792" defTabSz="1219170">
              <a:lnSpc>
                <a:spcPct val="150000"/>
              </a:lnSpc>
              <a:spcBef>
                <a:spcPts val="1333"/>
              </a:spcBef>
              <a:buSzPct val="114000"/>
              <a:buBlip>
                <a:blip r:embed="rId3"/>
              </a:buBlip>
              <a:defRPr/>
            </a:pPr>
            <a:r>
              <a:rPr lang="en-US" sz="1200" dirty="0">
                <a:solidFill>
                  <a:prstClr val="black"/>
                </a:solidFill>
                <a:latin typeface="Raleway"/>
                <a:cs typeface="Chalkboard SE Regular"/>
              </a:rPr>
              <a:t>Scale In is removing capacity/resources. </a:t>
            </a:r>
          </a:p>
          <a:p>
            <a:pPr marL="304792" lvl="0" indent="-304792" defTabSz="1219170">
              <a:lnSpc>
                <a:spcPct val="150000"/>
              </a:lnSpc>
              <a:spcBef>
                <a:spcPts val="1333"/>
              </a:spcBef>
              <a:buSzPct val="114000"/>
              <a:buBlip>
                <a:blip r:embed="rId3"/>
              </a:buBlip>
              <a:defRPr/>
            </a:pPr>
            <a:r>
              <a:rPr lang="en-US" sz="1200" dirty="0">
                <a:solidFill>
                  <a:prstClr val="black"/>
                </a:solidFill>
                <a:latin typeface="Raleway"/>
                <a:cs typeface="Chalkboard SE Regular"/>
              </a:rPr>
              <a:t>Types: Vertical and Horizontal. </a:t>
            </a:r>
          </a:p>
        </p:txBody>
      </p:sp>
      <p:grpSp>
        <p:nvGrpSpPr>
          <p:cNvPr id="25" name="Group 24">
            <a:extLst>
              <a:ext uri="{FF2B5EF4-FFF2-40B4-BE49-F238E27FC236}">
                <a16:creationId xmlns:a16="http://schemas.microsoft.com/office/drawing/2014/main" id="{8683E9EB-BF13-4F1B-82F7-FE5CB7C6FEA7}"/>
              </a:ext>
            </a:extLst>
          </p:cNvPr>
          <p:cNvGrpSpPr/>
          <p:nvPr/>
        </p:nvGrpSpPr>
        <p:grpSpPr>
          <a:xfrm>
            <a:off x="4765635" y="1765733"/>
            <a:ext cx="4187514" cy="1946214"/>
            <a:chOff x="3003660" y="1666080"/>
            <a:chExt cx="5704084" cy="2651063"/>
          </a:xfrm>
        </p:grpSpPr>
        <p:pic>
          <p:nvPicPr>
            <p:cNvPr id="26" name="Picture 25">
              <a:extLst>
                <a:ext uri="{FF2B5EF4-FFF2-40B4-BE49-F238E27FC236}">
                  <a16:creationId xmlns:a16="http://schemas.microsoft.com/office/drawing/2014/main" id="{1E771EEE-19B3-4CED-A348-96D0D13A9BFF}"/>
                </a:ext>
              </a:extLst>
            </p:cNvPr>
            <p:cNvPicPr>
              <a:picLocks noChangeAspect="1"/>
            </p:cNvPicPr>
            <p:nvPr/>
          </p:nvPicPr>
          <p:blipFill>
            <a:blip r:embed="rId4"/>
            <a:stretch>
              <a:fillRect/>
            </a:stretch>
          </p:blipFill>
          <p:spPr>
            <a:xfrm>
              <a:off x="3003660" y="1666080"/>
              <a:ext cx="881926" cy="881926"/>
            </a:xfrm>
            <a:prstGeom prst="rect">
              <a:avLst/>
            </a:prstGeom>
          </p:spPr>
        </p:pic>
        <p:pic>
          <p:nvPicPr>
            <p:cNvPr id="27" name="Picture 26">
              <a:extLst>
                <a:ext uri="{FF2B5EF4-FFF2-40B4-BE49-F238E27FC236}">
                  <a16:creationId xmlns:a16="http://schemas.microsoft.com/office/drawing/2014/main" id="{B71132D2-6085-4AB4-AF56-EB1A56C8596F}"/>
                </a:ext>
              </a:extLst>
            </p:cNvPr>
            <p:cNvPicPr>
              <a:picLocks noChangeAspect="1"/>
            </p:cNvPicPr>
            <p:nvPr/>
          </p:nvPicPr>
          <p:blipFill>
            <a:blip r:embed="rId4"/>
            <a:stretch>
              <a:fillRect/>
            </a:stretch>
          </p:blipFill>
          <p:spPr>
            <a:xfrm>
              <a:off x="5434617" y="1666080"/>
              <a:ext cx="881926" cy="881926"/>
            </a:xfrm>
            <a:prstGeom prst="rect">
              <a:avLst/>
            </a:prstGeom>
          </p:spPr>
        </p:pic>
        <p:pic>
          <p:nvPicPr>
            <p:cNvPr id="28" name="Picture 27">
              <a:extLst>
                <a:ext uri="{FF2B5EF4-FFF2-40B4-BE49-F238E27FC236}">
                  <a16:creationId xmlns:a16="http://schemas.microsoft.com/office/drawing/2014/main" id="{930CCDD3-803D-4665-8750-FFA1C89C23CB}"/>
                </a:ext>
              </a:extLst>
            </p:cNvPr>
            <p:cNvPicPr>
              <a:picLocks noChangeAspect="1"/>
            </p:cNvPicPr>
            <p:nvPr/>
          </p:nvPicPr>
          <p:blipFill>
            <a:blip r:embed="rId4"/>
            <a:stretch>
              <a:fillRect/>
            </a:stretch>
          </p:blipFill>
          <p:spPr>
            <a:xfrm>
              <a:off x="7825818" y="1666080"/>
              <a:ext cx="881926" cy="881926"/>
            </a:xfrm>
            <a:prstGeom prst="rect">
              <a:avLst/>
            </a:prstGeom>
          </p:spPr>
        </p:pic>
        <p:cxnSp>
          <p:nvCxnSpPr>
            <p:cNvPr id="31" name="Straight Arrow Connector 30">
              <a:extLst>
                <a:ext uri="{FF2B5EF4-FFF2-40B4-BE49-F238E27FC236}">
                  <a16:creationId xmlns:a16="http://schemas.microsoft.com/office/drawing/2014/main" id="{F53D0FBC-4FC1-4A15-8FFF-97AC62C5E893}"/>
                </a:ext>
              </a:extLst>
            </p:cNvPr>
            <p:cNvCxnSpPr>
              <a:cxnSpLocks/>
            </p:cNvCxnSpPr>
            <p:nvPr/>
          </p:nvCxnSpPr>
          <p:spPr>
            <a:xfrm>
              <a:off x="3817385" y="2295714"/>
              <a:ext cx="1675298" cy="95335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7DC0D794-2969-46E4-B3EA-5B7616753723}"/>
                </a:ext>
              </a:extLst>
            </p:cNvPr>
            <p:cNvCxnSpPr>
              <a:cxnSpLocks/>
              <a:stCxn id="27" idx="2"/>
              <a:endCxn id="50" idx="0"/>
            </p:cNvCxnSpPr>
            <p:nvPr/>
          </p:nvCxnSpPr>
          <p:spPr>
            <a:xfrm flipH="1">
              <a:off x="5866736" y="2548007"/>
              <a:ext cx="8844" cy="469905"/>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2E555FFA-1E42-4D9A-98F1-376A060A8676}"/>
                </a:ext>
              </a:extLst>
            </p:cNvPr>
            <p:cNvCxnSpPr>
              <a:cxnSpLocks/>
            </p:cNvCxnSpPr>
            <p:nvPr/>
          </p:nvCxnSpPr>
          <p:spPr>
            <a:xfrm flipH="1">
              <a:off x="6218723" y="2317354"/>
              <a:ext cx="1675296" cy="93171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633DF56-7421-48E5-807E-83630FC6C0F8}"/>
                </a:ext>
              </a:extLst>
            </p:cNvPr>
            <p:cNvCxnSpPr/>
            <p:nvPr/>
          </p:nvCxnSpPr>
          <p:spPr>
            <a:xfrm>
              <a:off x="3444623" y="2536836"/>
              <a:ext cx="0" cy="867139"/>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B41A7A54-40EA-47C6-8C65-57C4DCBEC431}"/>
                </a:ext>
              </a:extLst>
            </p:cNvPr>
            <p:cNvCxnSpPr>
              <a:cxnSpLocks/>
            </p:cNvCxnSpPr>
            <p:nvPr/>
          </p:nvCxnSpPr>
          <p:spPr>
            <a:xfrm>
              <a:off x="3434684" y="3415145"/>
              <a:ext cx="2048060" cy="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5D0028D-D6DC-44D7-B05D-F14222467A25}"/>
                </a:ext>
              </a:extLst>
            </p:cNvPr>
            <p:cNvCxnSpPr>
              <a:stCxn id="28" idx="2"/>
            </p:cNvCxnSpPr>
            <p:nvPr/>
          </p:nvCxnSpPr>
          <p:spPr>
            <a:xfrm flipH="1">
              <a:off x="8266347" y="2548007"/>
              <a:ext cx="434" cy="867139"/>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69222693-FA91-47A6-94A0-248357F4EEAB}"/>
                </a:ext>
              </a:extLst>
            </p:cNvPr>
            <p:cNvCxnSpPr>
              <a:cxnSpLocks/>
            </p:cNvCxnSpPr>
            <p:nvPr/>
          </p:nvCxnSpPr>
          <p:spPr>
            <a:xfrm>
              <a:off x="5683135" y="2507767"/>
              <a:ext cx="10543" cy="552456"/>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6C3FA05-086D-454E-BF80-28FBF40874EB}"/>
                </a:ext>
              </a:extLst>
            </p:cNvPr>
            <p:cNvCxnSpPr>
              <a:cxnSpLocks/>
            </p:cNvCxnSpPr>
            <p:nvPr/>
          </p:nvCxnSpPr>
          <p:spPr>
            <a:xfrm>
              <a:off x="6027491" y="2507768"/>
              <a:ext cx="782" cy="570857"/>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AB1D020-3E04-47B2-A68B-0E068E85D835}"/>
                </a:ext>
              </a:extLst>
            </p:cNvPr>
            <p:cNvCxnSpPr/>
            <p:nvPr/>
          </p:nvCxnSpPr>
          <p:spPr>
            <a:xfrm>
              <a:off x="3817385" y="1887406"/>
              <a:ext cx="1234768"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F2E8324C-161B-40D6-ADD3-5D8FCD6058BF}"/>
                </a:ext>
              </a:extLst>
            </p:cNvPr>
            <p:cNvCxnSpPr/>
            <p:nvPr/>
          </p:nvCxnSpPr>
          <p:spPr>
            <a:xfrm>
              <a:off x="5052154" y="1887406"/>
              <a:ext cx="571905" cy="119121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8E91B9BA-EB4C-47AD-8673-5C8B96EF9505}"/>
                </a:ext>
              </a:extLst>
            </p:cNvPr>
            <p:cNvCxnSpPr/>
            <p:nvPr/>
          </p:nvCxnSpPr>
          <p:spPr>
            <a:xfrm flipH="1">
              <a:off x="6659251" y="1887406"/>
              <a:ext cx="1234769"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44D38BFB-F53A-4C0F-BD17-E6B1830F7E54}"/>
                </a:ext>
              </a:extLst>
            </p:cNvPr>
            <p:cNvCxnSpPr/>
            <p:nvPr/>
          </p:nvCxnSpPr>
          <p:spPr>
            <a:xfrm flipH="1">
              <a:off x="6117722" y="1887406"/>
              <a:ext cx="541528" cy="119121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4FC9D59B-4FBA-4A55-804E-87BACA25F372}"/>
                </a:ext>
              </a:extLst>
            </p:cNvPr>
            <p:cNvCxnSpPr/>
            <p:nvPr/>
          </p:nvCxnSpPr>
          <p:spPr>
            <a:xfrm flipH="1">
              <a:off x="6247104" y="3415145"/>
              <a:ext cx="2029617" cy="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50" name="Picture 49">
              <a:extLst>
                <a:ext uri="{FF2B5EF4-FFF2-40B4-BE49-F238E27FC236}">
                  <a16:creationId xmlns:a16="http://schemas.microsoft.com/office/drawing/2014/main" id="{BA0ABF67-50FD-4FA5-A1F0-8A5777FF00BC}"/>
                </a:ext>
              </a:extLst>
            </p:cNvPr>
            <p:cNvPicPr>
              <a:picLocks noChangeAspect="1"/>
            </p:cNvPicPr>
            <p:nvPr/>
          </p:nvPicPr>
          <p:blipFill>
            <a:blip r:embed="rId5"/>
            <a:stretch>
              <a:fillRect/>
            </a:stretch>
          </p:blipFill>
          <p:spPr>
            <a:xfrm>
              <a:off x="5445721" y="3017912"/>
              <a:ext cx="842031" cy="842031"/>
            </a:xfrm>
            <a:prstGeom prst="rect">
              <a:avLst/>
            </a:prstGeom>
          </p:spPr>
        </p:pic>
        <p:pic>
          <p:nvPicPr>
            <p:cNvPr id="51" name="Picture 50">
              <a:extLst>
                <a:ext uri="{FF2B5EF4-FFF2-40B4-BE49-F238E27FC236}">
                  <a16:creationId xmlns:a16="http://schemas.microsoft.com/office/drawing/2014/main" id="{01C39F71-46D4-4933-B8FB-09CD1333CF1A}"/>
                </a:ext>
              </a:extLst>
            </p:cNvPr>
            <p:cNvPicPr>
              <a:picLocks noChangeAspect="1"/>
            </p:cNvPicPr>
            <p:nvPr/>
          </p:nvPicPr>
          <p:blipFill>
            <a:blip r:embed="rId5"/>
            <a:stretch>
              <a:fillRect/>
            </a:stretch>
          </p:blipFill>
          <p:spPr>
            <a:xfrm>
              <a:off x="5598121" y="3170312"/>
              <a:ext cx="842031" cy="842031"/>
            </a:xfrm>
            <a:prstGeom prst="rect">
              <a:avLst/>
            </a:prstGeom>
          </p:spPr>
        </p:pic>
        <p:pic>
          <p:nvPicPr>
            <p:cNvPr id="52" name="Picture 51">
              <a:extLst>
                <a:ext uri="{FF2B5EF4-FFF2-40B4-BE49-F238E27FC236}">
                  <a16:creationId xmlns:a16="http://schemas.microsoft.com/office/drawing/2014/main" id="{6A1FD860-7EBC-4BDF-B90F-A58CC4C146DD}"/>
                </a:ext>
              </a:extLst>
            </p:cNvPr>
            <p:cNvPicPr>
              <a:picLocks noChangeAspect="1"/>
            </p:cNvPicPr>
            <p:nvPr/>
          </p:nvPicPr>
          <p:blipFill>
            <a:blip r:embed="rId5"/>
            <a:stretch>
              <a:fillRect/>
            </a:stretch>
          </p:blipFill>
          <p:spPr>
            <a:xfrm>
              <a:off x="5750521" y="3322712"/>
              <a:ext cx="842031" cy="842031"/>
            </a:xfrm>
            <a:prstGeom prst="rect">
              <a:avLst/>
            </a:prstGeom>
          </p:spPr>
        </p:pic>
        <p:pic>
          <p:nvPicPr>
            <p:cNvPr id="53" name="Picture 52">
              <a:extLst>
                <a:ext uri="{FF2B5EF4-FFF2-40B4-BE49-F238E27FC236}">
                  <a16:creationId xmlns:a16="http://schemas.microsoft.com/office/drawing/2014/main" id="{AD058EF5-41E4-419E-8D7C-BD5DCC60BE00}"/>
                </a:ext>
              </a:extLst>
            </p:cNvPr>
            <p:cNvPicPr>
              <a:picLocks noChangeAspect="1"/>
            </p:cNvPicPr>
            <p:nvPr/>
          </p:nvPicPr>
          <p:blipFill>
            <a:blip r:embed="rId5"/>
            <a:stretch>
              <a:fillRect/>
            </a:stretch>
          </p:blipFill>
          <p:spPr>
            <a:xfrm>
              <a:off x="5902921" y="3475112"/>
              <a:ext cx="842031" cy="842031"/>
            </a:xfrm>
            <a:prstGeom prst="rect">
              <a:avLst/>
            </a:prstGeom>
          </p:spPr>
        </p:pic>
      </p:grpSp>
    </p:spTree>
    <p:extLst>
      <p:ext uri="{BB962C8B-B14F-4D97-AF65-F5344CB8AC3E}">
        <p14:creationId xmlns:p14="http://schemas.microsoft.com/office/powerpoint/2010/main" val="4250142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Rounded Corners 64">
            <a:extLst>
              <a:ext uri="{FF2B5EF4-FFF2-40B4-BE49-F238E27FC236}">
                <a16:creationId xmlns:a16="http://schemas.microsoft.com/office/drawing/2014/main" id="{990A2E28-7AF3-4812-9AAB-6FC0B8A7E8C6}"/>
              </a:ext>
            </a:extLst>
          </p:cNvPr>
          <p:cNvSpPr/>
          <p:nvPr/>
        </p:nvSpPr>
        <p:spPr>
          <a:xfrm>
            <a:off x="1336813" y="873142"/>
            <a:ext cx="6470374" cy="3954477"/>
          </a:xfrm>
          <a:prstGeom prst="roundRect">
            <a:avLst/>
          </a:prstGeom>
          <a:solidFill>
            <a:schemeClr val="bg1">
              <a:lumMod val="95000"/>
            </a:schemeClr>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0033287E-86A9-443D-9FC1-55549875C622}"/>
              </a:ext>
            </a:extLst>
          </p:cNvPr>
          <p:cNvSpPr txBox="1"/>
          <p:nvPr/>
        </p:nvSpPr>
        <p:spPr>
          <a:xfrm>
            <a:off x="176773" y="168938"/>
            <a:ext cx="4213782" cy="523220"/>
          </a:xfrm>
          <a:prstGeom prst="rect">
            <a:avLst/>
          </a:prstGeom>
          <a:noFill/>
        </p:spPr>
        <p:txBody>
          <a:bodyPr wrap="none" rtlCol="0">
            <a:spAutoFit/>
          </a:bodyPr>
          <a:lstStyle/>
          <a:p>
            <a:r>
              <a:rPr lang="en-US" sz="2800" b="1" dirty="0">
                <a:solidFill>
                  <a:schemeClr val="accent2"/>
                </a:solidFill>
              </a:rPr>
              <a:t>Introduction to </a:t>
            </a:r>
            <a:r>
              <a:rPr lang="en-US" sz="2800" b="1" dirty="0" err="1">
                <a:solidFill>
                  <a:schemeClr val="accent2"/>
                </a:solidFill>
              </a:rPr>
              <a:t>autoscaling</a:t>
            </a:r>
            <a:endParaRPr lang="en-IN" sz="2800" b="1" dirty="0">
              <a:solidFill>
                <a:schemeClr val="accent2"/>
              </a:solidFill>
            </a:endParaRPr>
          </a:p>
        </p:txBody>
      </p:sp>
      <p:sp>
        <p:nvSpPr>
          <p:cNvPr id="57" name="Content Placeholder 2">
            <a:extLst>
              <a:ext uri="{FF2B5EF4-FFF2-40B4-BE49-F238E27FC236}">
                <a16:creationId xmlns:a16="http://schemas.microsoft.com/office/drawing/2014/main" id="{1FA6CD54-E37C-46F2-993F-9DE5226BD924}"/>
              </a:ext>
            </a:extLst>
          </p:cNvPr>
          <p:cNvSpPr txBox="1">
            <a:spLocks/>
          </p:cNvSpPr>
          <p:nvPr/>
        </p:nvSpPr>
        <p:spPr>
          <a:xfrm>
            <a:off x="1595413" y="1162679"/>
            <a:ext cx="5953175" cy="3067450"/>
          </a:xfrm>
          <a:prstGeom prst="rect">
            <a:avLst/>
          </a:prstGeom>
        </p:spPr>
        <p:txBody>
          <a:bodyPr>
            <a:normAutofit lnSpcReduction="10000"/>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R="0" lvl="0" algn="l" defTabSz="1219170" rtl="0" eaLnBrk="1" fontAlgn="auto" latinLnBrk="0" hangingPunct="1">
              <a:lnSpc>
                <a:spcPct val="90000"/>
              </a:lnSpc>
              <a:spcBef>
                <a:spcPts val="1333"/>
              </a:spcBef>
              <a:spcAft>
                <a:spcPts val="0"/>
              </a:spcAft>
              <a:buClrTx/>
              <a:buSzTx/>
              <a:buBlip>
                <a:blip r:embed="rId3"/>
              </a:buBlip>
              <a:tabLst/>
              <a:defRPr/>
            </a:pPr>
            <a:r>
              <a:rPr kumimoji="0" lang="en-US" sz="1400" b="0" i="0" u="none" strike="noStrike" kern="1200" cap="none" spc="0" normalizeH="0" baseline="0" noProof="0" dirty="0">
                <a:ln>
                  <a:noFill/>
                </a:ln>
                <a:solidFill>
                  <a:prstClr val="black"/>
                </a:solidFill>
                <a:effectLst/>
                <a:uLnTx/>
                <a:uFillTx/>
                <a:latin typeface="Raleway"/>
                <a:ea typeface="+mn-ea"/>
                <a:cs typeface="Chalkboard SE Regular"/>
              </a:rPr>
              <a:t>Scaling Types: Vertical and Horizontal</a:t>
            </a:r>
          </a:p>
          <a:p>
            <a:pPr marR="0" lvl="0" algn="l" defTabSz="1219170" rtl="0" eaLnBrk="1" fontAlgn="auto" latinLnBrk="0" hangingPunct="1">
              <a:lnSpc>
                <a:spcPct val="90000"/>
              </a:lnSpc>
              <a:spcBef>
                <a:spcPts val="1333"/>
              </a:spcBef>
              <a:spcAft>
                <a:spcPts val="0"/>
              </a:spcAft>
              <a:buClrTx/>
              <a:buSzTx/>
              <a:buBlip>
                <a:blip r:embed="rId3"/>
              </a:buBlip>
              <a:tabLst/>
              <a:defRPr/>
            </a:pPr>
            <a:r>
              <a:rPr kumimoji="0" lang="en-US" sz="1400" b="0" i="0" u="none" strike="noStrike" kern="1200" cap="none" spc="0" normalizeH="0" baseline="0" noProof="0" dirty="0">
                <a:ln>
                  <a:noFill/>
                </a:ln>
                <a:solidFill>
                  <a:prstClr val="black"/>
                </a:solidFill>
                <a:effectLst/>
                <a:uLnTx/>
                <a:uFillTx/>
                <a:latin typeface="Raleway"/>
                <a:ea typeface="+mn-ea"/>
                <a:cs typeface="Chalkboard SE Regular"/>
              </a:rPr>
              <a:t>Vertical</a:t>
            </a:r>
          </a:p>
          <a:p>
            <a:pPr marR="0" lvl="1" algn="l" defTabSz="1219170" rtl="0" eaLnBrk="1" fontAlgn="auto" latinLnBrk="0" hangingPunct="1">
              <a:lnSpc>
                <a:spcPct val="90000"/>
              </a:lnSpc>
              <a:spcBef>
                <a:spcPts val="667"/>
              </a:spcBef>
              <a:spcAft>
                <a:spcPts val="0"/>
              </a:spcAft>
              <a:buClrTx/>
              <a:buSzPct val="70000"/>
              <a:buBlip>
                <a:blip r:embed="rId3"/>
              </a:buBlip>
              <a:tabLst/>
              <a:defRPr/>
            </a:pPr>
            <a:r>
              <a:rPr kumimoji="0" lang="en-US" sz="1400" b="0" i="0" u="none" strike="noStrike" kern="1200" cap="none" spc="0" normalizeH="0" baseline="0" noProof="0" dirty="0">
                <a:ln>
                  <a:noFill/>
                </a:ln>
                <a:solidFill>
                  <a:prstClr val="black"/>
                </a:solidFill>
                <a:effectLst/>
                <a:uLnTx/>
                <a:uFillTx/>
                <a:latin typeface="Raleway"/>
                <a:ea typeface="+mn-ea"/>
                <a:cs typeface="Chalkboard SE Regular"/>
              </a:rPr>
              <a:t>CPU: 2.0GHz to3.2 GHz</a:t>
            </a:r>
          </a:p>
          <a:p>
            <a:pPr marR="0" lvl="1" algn="l" defTabSz="1219170" rtl="0" eaLnBrk="1" fontAlgn="auto" latinLnBrk="0" hangingPunct="1">
              <a:lnSpc>
                <a:spcPct val="90000"/>
              </a:lnSpc>
              <a:spcBef>
                <a:spcPts val="667"/>
              </a:spcBef>
              <a:spcAft>
                <a:spcPts val="0"/>
              </a:spcAft>
              <a:buClrTx/>
              <a:buSzPct val="70000"/>
              <a:buBlip>
                <a:blip r:embed="rId3"/>
              </a:buBlip>
              <a:tabLst/>
              <a:defRPr/>
            </a:pPr>
            <a:r>
              <a:rPr kumimoji="0" lang="en-US" sz="1400" b="0" i="0" u="none" strike="noStrike" kern="1200" cap="none" spc="0" normalizeH="0" baseline="0" noProof="0" dirty="0">
                <a:ln>
                  <a:noFill/>
                </a:ln>
                <a:solidFill>
                  <a:prstClr val="black"/>
                </a:solidFill>
                <a:effectLst/>
                <a:uLnTx/>
                <a:uFillTx/>
                <a:latin typeface="Raleway"/>
                <a:ea typeface="+mn-ea"/>
                <a:cs typeface="Chalkboard SE Regular"/>
              </a:rPr>
              <a:t>RAM: 1024GB to 2048GB</a:t>
            </a:r>
          </a:p>
          <a:p>
            <a:pPr marR="0" lvl="1" algn="l" defTabSz="1219170" rtl="0" eaLnBrk="1" fontAlgn="auto" latinLnBrk="0" hangingPunct="1">
              <a:lnSpc>
                <a:spcPct val="90000"/>
              </a:lnSpc>
              <a:spcBef>
                <a:spcPts val="667"/>
              </a:spcBef>
              <a:spcAft>
                <a:spcPts val="0"/>
              </a:spcAft>
              <a:buClrTx/>
              <a:buSzPct val="70000"/>
              <a:buBlip>
                <a:blip r:embed="rId3"/>
              </a:buBlip>
              <a:tabLst/>
              <a:defRPr/>
            </a:pPr>
            <a:r>
              <a:rPr kumimoji="0" lang="en-US" sz="1400" b="0" i="0" u="none" strike="noStrike" kern="1200" cap="none" spc="0" normalizeH="0" baseline="0" noProof="0" dirty="0">
                <a:ln>
                  <a:noFill/>
                </a:ln>
                <a:solidFill>
                  <a:prstClr val="black"/>
                </a:solidFill>
                <a:effectLst/>
                <a:uLnTx/>
                <a:uFillTx/>
                <a:latin typeface="Raleway"/>
                <a:ea typeface="+mn-ea"/>
                <a:cs typeface="Chalkboard SE Regular"/>
              </a:rPr>
              <a:t>N/W Bandwidth: 4Gbps to 10Gbps </a:t>
            </a:r>
          </a:p>
          <a:p>
            <a:pPr>
              <a:buBlip>
                <a:blip r:embed="rId3"/>
              </a:buBlip>
              <a:defRPr/>
            </a:pPr>
            <a:endParaRPr kumimoji="0" lang="en-US" sz="1400" b="0" i="0" u="none" strike="noStrike" kern="1200" cap="none" spc="0" normalizeH="0" baseline="0" noProof="0" dirty="0">
              <a:ln>
                <a:noFill/>
              </a:ln>
              <a:solidFill>
                <a:prstClr val="black"/>
              </a:solidFill>
              <a:effectLst/>
              <a:uLnTx/>
              <a:uFillTx/>
              <a:latin typeface="Raleway"/>
              <a:ea typeface="+mn-ea"/>
              <a:cs typeface="Chalkboard SE Regular"/>
            </a:endParaRPr>
          </a:p>
          <a:p>
            <a:pPr>
              <a:buBlip>
                <a:blip r:embed="rId3"/>
              </a:buBlip>
              <a:defRPr/>
            </a:pPr>
            <a:endParaRPr kumimoji="0" lang="en-US" sz="1400" b="0" i="0" u="none" strike="noStrike" kern="1200" cap="none" spc="0" normalizeH="0" baseline="0" noProof="0" dirty="0">
              <a:ln>
                <a:noFill/>
              </a:ln>
              <a:solidFill>
                <a:prstClr val="black"/>
              </a:solidFill>
              <a:effectLst/>
              <a:uLnTx/>
              <a:uFillTx/>
              <a:latin typeface="Raleway"/>
              <a:ea typeface="+mn-ea"/>
              <a:cs typeface="Chalkboard SE Regular"/>
            </a:endParaRPr>
          </a:p>
          <a:p>
            <a:pPr marR="0" lvl="0" algn="l" defTabSz="1219170" rtl="0" eaLnBrk="1" fontAlgn="auto" latinLnBrk="0" hangingPunct="1">
              <a:lnSpc>
                <a:spcPct val="90000"/>
              </a:lnSpc>
              <a:spcBef>
                <a:spcPts val="1333"/>
              </a:spcBef>
              <a:spcAft>
                <a:spcPts val="0"/>
              </a:spcAft>
              <a:buClrTx/>
              <a:buSzTx/>
              <a:buBlip>
                <a:blip r:embed="rId3"/>
              </a:buBlip>
              <a:tabLst/>
              <a:defRPr/>
            </a:pPr>
            <a:r>
              <a:rPr kumimoji="0" lang="en-US" sz="1400" b="0" i="0" u="none" strike="noStrike" kern="1200" cap="none" spc="0" normalizeH="0" baseline="0" noProof="0" dirty="0">
                <a:ln>
                  <a:noFill/>
                </a:ln>
                <a:solidFill>
                  <a:prstClr val="black"/>
                </a:solidFill>
                <a:effectLst/>
                <a:uLnTx/>
                <a:uFillTx/>
                <a:latin typeface="Raleway"/>
                <a:ea typeface="+mn-ea"/>
                <a:cs typeface="Chalkboard SE Regular"/>
              </a:rPr>
              <a:t>Horizontal</a:t>
            </a:r>
          </a:p>
          <a:p>
            <a:pPr marR="0" lvl="1" algn="l" defTabSz="1219170" rtl="0" eaLnBrk="1" fontAlgn="auto" latinLnBrk="0" hangingPunct="1">
              <a:lnSpc>
                <a:spcPct val="90000"/>
              </a:lnSpc>
              <a:spcBef>
                <a:spcPts val="667"/>
              </a:spcBef>
              <a:spcAft>
                <a:spcPts val="0"/>
              </a:spcAft>
              <a:buClrTx/>
              <a:buSzPct val="70000"/>
              <a:buBlip>
                <a:blip r:embed="rId3"/>
              </a:buBlip>
              <a:tabLst/>
              <a:defRPr/>
            </a:pPr>
            <a:r>
              <a:rPr kumimoji="0" lang="en-US" sz="1400" b="0" i="0" u="none" strike="noStrike" kern="1200" cap="none" spc="0" normalizeH="0" baseline="0" noProof="0" dirty="0">
                <a:ln>
                  <a:noFill/>
                </a:ln>
                <a:solidFill>
                  <a:prstClr val="black"/>
                </a:solidFill>
                <a:effectLst/>
                <a:uLnTx/>
                <a:uFillTx/>
                <a:latin typeface="Raleway"/>
                <a:ea typeface="+mn-ea"/>
                <a:cs typeface="Chalkboard SE Regular"/>
              </a:rPr>
              <a:t>CPU: 1 server with 1.0GHz to 3 servers with 1.0GHz</a:t>
            </a:r>
          </a:p>
          <a:p>
            <a:pPr marR="0" lvl="1" algn="l" defTabSz="1219170" rtl="0" eaLnBrk="1" fontAlgn="auto" latinLnBrk="0" hangingPunct="1">
              <a:lnSpc>
                <a:spcPct val="90000"/>
              </a:lnSpc>
              <a:spcBef>
                <a:spcPts val="667"/>
              </a:spcBef>
              <a:spcAft>
                <a:spcPts val="0"/>
              </a:spcAft>
              <a:buClrTx/>
              <a:buSzPct val="70000"/>
              <a:buBlip>
                <a:blip r:embed="rId3"/>
              </a:buBlip>
              <a:tabLst/>
              <a:defRPr/>
            </a:pPr>
            <a:r>
              <a:rPr kumimoji="0" lang="en-US" sz="1400" b="0" i="0" u="none" strike="noStrike" kern="1200" cap="none" spc="0" normalizeH="0" baseline="0" noProof="0" dirty="0">
                <a:ln>
                  <a:noFill/>
                </a:ln>
                <a:solidFill>
                  <a:prstClr val="black"/>
                </a:solidFill>
                <a:effectLst/>
                <a:uLnTx/>
                <a:uFillTx/>
                <a:latin typeface="Raleway"/>
                <a:ea typeface="+mn-ea"/>
                <a:cs typeface="Chalkboard SE Regular"/>
              </a:rPr>
              <a:t>RAM: 1 server with 500GB to 3 servers with 500GB</a:t>
            </a:r>
          </a:p>
        </p:txBody>
      </p:sp>
      <p:pic>
        <p:nvPicPr>
          <p:cNvPr id="58" name="Picture 57">
            <a:extLst>
              <a:ext uri="{FF2B5EF4-FFF2-40B4-BE49-F238E27FC236}">
                <a16:creationId xmlns:a16="http://schemas.microsoft.com/office/drawing/2014/main" id="{0FBF03D2-87A0-405A-AD5F-78DB92A40CB7}"/>
              </a:ext>
            </a:extLst>
          </p:cNvPr>
          <p:cNvPicPr>
            <a:picLocks noChangeAspect="1"/>
          </p:cNvPicPr>
          <p:nvPr/>
        </p:nvPicPr>
        <p:blipFill>
          <a:blip r:embed="rId4"/>
          <a:stretch>
            <a:fillRect/>
          </a:stretch>
        </p:blipFill>
        <p:spPr>
          <a:xfrm>
            <a:off x="4285982" y="2552150"/>
            <a:ext cx="572036" cy="603457"/>
          </a:xfrm>
          <a:prstGeom prst="rect">
            <a:avLst/>
          </a:prstGeom>
        </p:spPr>
      </p:pic>
      <p:pic>
        <p:nvPicPr>
          <p:cNvPr id="59" name="Picture 58">
            <a:extLst>
              <a:ext uri="{FF2B5EF4-FFF2-40B4-BE49-F238E27FC236}">
                <a16:creationId xmlns:a16="http://schemas.microsoft.com/office/drawing/2014/main" id="{87A5B231-DAF5-4DC8-A30F-BF6729AA8B6A}"/>
              </a:ext>
            </a:extLst>
          </p:cNvPr>
          <p:cNvPicPr>
            <a:picLocks noChangeAspect="1"/>
          </p:cNvPicPr>
          <p:nvPr/>
        </p:nvPicPr>
        <p:blipFill>
          <a:blip r:embed="rId4"/>
          <a:stretch>
            <a:fillRect/>
          </a:stretch>
        </p:blipFill>
        <p:spPr>
          <a:xfrm>
            <a:off x="5697514" y="1162679"/>
            <a:ext cx="1346537" cy="1369871"/>
          </a:xfrm>
          <a:prstGeom prst="rect">
            <a:avLst/>
          </a:prstGeom>
        </p:spPr>
      </p:pic>
      <p:grpSp>
        <p:nvGrpSpPr>
          <p:cNvPr id="60" name="Group 59">
            <a:extLst>
              <a:ext uri="{FF2B5EF4-FFF2-40B4-BE49-F238E27FC236}">
                <a16:creationId xmlns:a16="http://schemas.microsoft.com/office/drawing/2014/main" id="{1B6FAE68-E478-47BE-8CE1-3E6002CCC341}"/>
              </a:ext>
            </a:extLst>
          </p:cNvPr>
          <p:cNvGrpSpPr/>
          <p:nvPr/>
        </p:nvGrpSpPr>
        <p:grpSpPr>
          <a:xfrm>
            <a:off x="2812971" y="4123134"/>
            <a:ext cx="3675573" cy="486863"/>
            <a:chOff x="2549083" y="5506963"/>
            <a:chExt cx="4639286" cy="722305"/>
          </a:xfrm>
        </p:grpSpPr>
        <p:pic>
          <p:nvPicPr>
            <p:cNvPr id="61" name="Picture 60">
              <a:extLst>
                <a:ext uri="{FF2B5EF4-FFF2-40B4-BE49-F238E27FC236}">
                  <a16:creationId xmlns:a16="http://schemas.microsoft.com/office/drawing/2014/main" id="{71439BE9-B64B-43B6-B49E-9171EA24FD9D}"/>
                </a:ext>
              </a:extLst>
            </p:cNvPr>
            <p:cNvPicPr>
              <a:picLocks noChangeAspect="1"/>
            </p:cNvPicPr>
            <p:nvPr/>
          </p:nvPicPr>
          <p:blipFill>
            <a:blip r:embed="rId4"/>
            <a:stretch>
              <a:fillRect/>
            </a:stretch>
          </p:blipFill>
          <p:spPr>
            <a:xfrm>
              <a:off x="3854838" y="5506963"/>
              <a:ext cx="722021" cy="722021"/>
            </a:xfrm>
            <a:prstGeom prst="rect">
              <a:avLst/>
            </a:prstGeom>
          </p:spPr>
        </p:pic>
        <p:pic>
          <p:nvPicPr>
            <p:cNvPr id="62" name="Picture 61">
              <a:extLst>
                <a:ext uri="{FF2B5EF4-FFF2-40B4-BE49-F238E27FC236}">
                  <a16:creationId xmlns:a16="http://schemas.microsoft.com/office/drawing/2014/main" id="{251DF87F-C56E-4442-A069-EF902D43D305}"/>
                </a:ext>
              </a:extLst>
            </p:cNvPr>
            <p:cNvPicPr>
              <a:picLocks noChangeAspect="1"/>
            </p:cNvPicPr>
            <p:nvPr/>
          </p:nvPicPr>
          <p:blipFill>
            <a:blip r:embed="rId4"/>
            <a:stretch>
              <a:fillRect/>
            </a:stretch>
          </p:blipFill>
          <p:spPr>
            <a:xfrm>
              <a:off x="5160593" y="5507247"/>
              <a:ext cx="722021" cy="722021"/>
            </a:xfrm>
            <a:prstGeom prst="rect">
              <a:avLst/>
            </a:prstGeom>
          </p:spPr>
        </p:pic>
        <p:pic>
          <p:nvPicPr>
            <p:cNvPr id="63" name="Picture 62">
              <a:extLst>
                <a:ext uri="{FF2B5EF4-FFF2-40B4-BE49-F238E27FC236}">
                  <a16:creationId xmlns:a16="http://schemas.microsoft.com/office/drawing/2014/main" id="{7952DBBA-CD94-4128-8FF6-B8F38F6F7CB4}"/>
                </a:ext>
              </a:extLst>
            </p:cNvPr>
            <p:cNvPicPr>
              <a:picLocks noChangeAspect="1"/>
            </p:cNvPicPr>
            <p:nvPr/>
          </p:nvPicPr>
          <p:blipFill>
            <a:blip r:embed="rId4"/>
            <a:stretch>
              <a:fillRect/>
            </a:stretch>
          </p:blipFill>
          <p:spPr>
            <a:xfrm>
              <a:off x="6466348" y="5507247"/>
              <a:ext cx="722021" cy="722021"/>
            </a:xfrm>
            <a:prstGeom prst="rect">
              <a:avLst/>
            </a:prstGeom>
          </p:spPr>
        </p:pic>
        <p:pic>
          <p:nvPicPr>
            <p:cNvPr id="64" name="Picture 63">
              <a:extLst>
                <a:ext uri="{FF2B5EF4-FFF2-40B4-BE49-F238E27FC236}">
                  <a16:creationId xmlns:a16="http://schemas.microsoft.com/office/drawing/2014/main" id="{A1F0F1B5-DE58-498C-8872-74D5B730FF3B}"/>
                </a:ext>
              </a:extLst>
            </p:cNvPr>
            <p:cNvPicPr>
              <a:picLocks noChangeAspect="1"/>
            </p:cNvPicPr>
            <p:nvPr/>
          </p:nvPicPr>
          <p:blipFill>
            <a:blip r:embed="rId4"/>
            <a:stretch>
              <a:fillRect/>
            </a:stretch>
          </p:blipFill>
          <p:spPr>
            <a:xfrm>
              <a:off x="2549083" y="5506963"/>
              <a:ext cx="722021" cy="722021"/>
            </a:xfrm>
            <a:prstGeom prst="rect">
              <a:avLst/>
            </a:prstGeom>
          </p:spPr>
        </p:pic>
      </p:grpSp>
    </p:spTree>
    <p:extLst>
      <p:ext uri="{BB962C8B-B14F-4D97-AF65-F5344CB8AC3E}">
        <p14:creationId xmlns:p14="http://schemas.microsoft.com/office/powerpoint/2010/main" val="621038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F26A1827-92E9-4112-98BB-6558CE77E351}"/>
              </a:ext>
            </a:extLst>
          </p:cNvPr>
          <p:cNvSpPr txBox="1">
            <a:spLocks/>
          </p:cNvSpPr>
          <p:nvPr/>
        </p:nvSpPr>
        <p:spPr>
          <a:xfrm>
            <a:off x="537028" y="1054253"/>
            <a:ext cx="8606972" cy="3526738"/>
          </a:xfrm>
          <a:prstGeom prst="rect">
            <a:avLst/>
          </a:prstGeom>
        </p:spPr>
        <p:txBody>
          <a:bodyPr>
            <a:normAutofit/>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R="0" lvl="0" algn="l" defTabSz="1219170" rtl="0" eaLnBrk="1" fontAlgn="auto" latinLnBrk="0" hangingPunct="1">
              <a:lnSpc>
                <a:spcPct val="90000"/>
              </a:lnSpc>
              <a:spcBef>
                <a:spcPts val="1333"/>
              </a:spcBef>
              <a:spcAft>
                <a:spcPts val="0"/>
              </a:spcAft>
              <a:buClrTx/>
              <a:buSzTx/>
              <a:buBlip>
                <a:blip r:embed="rId3"/>
              </a:buBlip>
              <a:tabLst/>
              <a:defRPr/>
            </a:pPr>
            <a:r>
              <a:rPr kumimoji="0" lang="en-US" sz="1400" b="0" i="0" u="none" strike="noStrike" kern="1200" cap="none" spc="0" normalizeH="0" baseline="0" noProof="0" dirty="0">
                <a:ln>
                  <a:noFill/>
                </a:ln>
                <a:solidFill>
                  <a:prstClr val="black"/>
                </a:solidFill>
                <a:effectLst/>
                <a:uLnTx/>
                <a:uFillTx/>
                <a:latin typeface="Raleway"/>
                <a:ea typeface="+mn-ea"/>
                <a:cs typeface="Chalkboard SE Regular"/>
              </a:rPr>
              <a:t>Auto Scaling is scaling out or in automatically without any manual intervention.</a:t>
            </a:r>
          </a:p>
          <a:p>
            <a:pPr marR="0" lvl="0" algn="l" defTabSz="1219170" rtl="0" eaLnBrk="1" fontAlgn="auto" latinLnBrk="0" hangingPunct="1">
              <a:lnSpc>
                <a:spcPct val="90000"/>
              </a:lnSpc>
              <a:spcBef>
                <a:spcPts val="1333"/>
              </a:spcBef>
              <a:spcAft>
                <a:spcPts val="0"/>
              </a:spcAft>
              <a:buClrTx/>
              <a:buSzTx/>
              <a:buBlip>
                <a:blip r:embed="rId3"/>
              </a:buBlip>
              <a:tabLst/>
              <a:defRPr/>
            </a:pPr>
            <a:r>
              <a:rPr kumimoji="0" lang="en-US" sz="1400" b="0" i="0" u="none" strike="noStrike" kern="1200" cap="none" spc="0" normalizeH="0" baseline="0" noProof="0" dirty="0">
                <a:ln>
                  <a:noFill/>
                </a:ln>
                <a:solidFill>
                  <a:prstClr val="black"/>
                </a:solidFill>
                <a:effectLst/>
                <a:uLnTx/>
                <a:uFillTx/>
                <a:latin typeface="Raleway"/>
                <a:ea typeface="+mn-ea"/>
                <a:cs typeface="Chalkboard SE Regular"/>
              </a:rPr>
              <a:t>Helps to ensure correct no of ec2 instances are available to handle load.</a:t>
            </a:r>
          </a:p>
          <a:p>
            <a:pPr marR="0" lvl="0" algn="l" defTabSz="1219170" rtl="0" eaLnBrk="1" fontAlgn="auto" latinLnBrk="0" hangingPunct="1">
              <a:lnSpc>
                <a:spcPct val="90000"/>
              </a:lnSpc>
              <a:spcBef>
                <a:spcPts val="1333"/>
              </a:spcBef>
              <a:spcAft>
                <a:spcPts val="0"/>
              </a:spcAft>
              <a:buClrTx/>
              <a:buSzTx/>
              <a:buBlip>
                <a:blip r:embed="rId3"/>
              </a:buBlip>
              <a:tabLst/>
              <a:defRPr/>
            </a:pPr>
            <a:r>
              <a:rPr kumimoji="0" lang="en-US" sz="1400" b="0" i="0" u="none" strike="noStrike" kern="1200" cap="none" spc="0" normalizeH="0" baseline="0" noProof="0" dirty="0">
                <a:ln>
                  <a:noFill/>
                </a:ln>
                <a:solidFill>
                  <a:prstClr val="black"/>
                </a:solidFill>
                <a:effectLst/>
                <a:uLnTx/>
                <a:uFillTx/>
                <a:latin typeface="Raleway"/>
                <a:ea typeface="+mn-ea"/>
                <a:cs typeface="Chalkboard SE Regular"/>
              </a:rPr>
              <a:t>Multi-AZ ec2 instances provide high available solution. </a:t>
            </a:r>
          </a:p>
          <a:p>
            <a:pPr marR="0" lvl="0" algn="l" defTabSz="1219170" rtl="0" eaLnBrk="1" fontAlgn="auto" latinLnBrk="0" hangingPunct="1">
              <a:lnSpc>
                <a:spcPct val="90000"/>
              </a:lnSpc>
              <a:spcBef>
                <a:spcPts val="1333"/>
              </a:spcBef>
              <a:spcAft>
                <a:spcPts val="0"/>
              </a:spcAft>
              <a:buClrTx/>
              <a:buSzTx/>
              <a:buBlip>
                <a:blip r:embed="rId3"/>
              </a:buBlip>
              <a:tabLst/>
              <a:defRPr/>
            </a:pPr>
            <a:endParaRPr kumimoji="0" lang="en-US" sz="1400" b="0" i="0" u="none" strike="noStrike" kern="1200" cap="none" spc="0" normalizeH="0" baseline="0" noProof="0" dirty="0">
              <a:ln>
                <a:noFill/>
              </a:ln>
              <a:solidFill>
                <a:prstClr val="black"/>
              </a:solidFill>
              <a:effectLst/>
              <a:uLnTx/>
              <a:uFillTx/>
              <a:latin typeface="Raleway"/>
              <a:ea typeface="+mn-ea"/>
              <a:cs typeface="Chalkboard SE Regular"/>
            </a:endParaRPr>
          </a:p>
          <a:p>
            <a:pPr marR="0" lvl="0" algn="l" defTabSz="1219170" rtl="0" eaLnBrk="1" fontAlgn="auto" latinLnBrk="0" hangingPunct="1">
              <a:lnSpc>
                <a:spcPct val="90000"/>
              </a:lnSpc>
              <a:spcBef>
                <a:spcPts val="1333"/>
              </a:spcBef>
              <a:spcAft>
                <a:spcPts val="0"/>
              </a:spcAft>
              <a:buClrTx/>
              <a:buSzTx/>
              <a:buBlip>
                <a:blip r:embed="rId3"/>
              </a:buBlip>
              <a:tabLst/>
              <a:defRPr/>
            </a:pPr>
            <a:endParaRPr kumimoji="0" lang="en-US" sz="1400" b="0" i="0" u="none" strike="noStrike" kern="1200" cap="none" spc="0" normalizeH="0" baseline="0" noProof="0" dirty="0">
              <a:ln>
                <a:noFill/>
              </a:ln>
              <a:solidFill>
                <a:prstClr val="black"/>
              </a:solidFill>
              <a:effectLst/>
              <a:uLnTx/>
              <a:uFillTx/>
              <a:latin typeface="Raleway"/>
              <a:ea typeface="+mn-ea"/>
              <a:cs typeface="Chalkboard SE Regular"/>
            </a:endParaRPr>
          </a:p>
          <a:p>
            <a:pPr marR="0" lvl="0" algn="l" defTabSz="1219170" rtl="0" eaLnBrk="1" fontAlgn="auto" latinLnBrk="0" hangingPunct="1">
              <a:lnSpc>
                <a:spcPct val="90000"/>
              </a:lnSpc>
              <a:spcBef>
                <a:spcPts val="1333"/>
              </a:spcBef>
              <a:spcAft>
                <a:spcPts val="0"/>
              </a:spcAft>
              <a:buClrTx/>
              <a:buSzTx/>
              <a:buBlip>
                <a:blip r:embed="rId3"/>
              </a:buBlip>
              <a:tabLst/>
              <a:defRPr/>
            </a:pPr>
            <a:endParaRPr kumimoji="0" lang="en-US" sz="1400" b="0" i="0" u="none" strike="noStrike" kern="1200" cap="none" spc="0" normalizeH="0" baseline="0" noProof="0" dirty="0">
              <a:ln>
                <a:noFill/>
              </a:ln>
              <a:solidFill>
                <a:prstClr val="black"/>
              </a:solidFill>
              <a:effectLst/>
              <a:uLnTx/>
              <a:uFillTx/>
              <a:latin typeface="Raleway"/>
              <a:ea typeface="+mn-ea"/>
              <a:cs typeface="Chalkboard SE Regular"/>
            </a:endParaRPr>
          </a:p>
          <a:p>
            <a:pPr marR="0" lvl="0" algn="l" defTabSz="1219170" rtl="0" eaLnBrk="1" fontAlgn="auto" latinLnBrk="0" hangingPunct="1">
              <a:lnSpc>
                <a:spcPct val="90000"/>
              </a:lnSpc>
              <a:spcBef>
                <a:spcPts val="1333"/>
              </a:spcBef>
              <a:spcAft>
                <a:spcPts val="0"/>
              </a:spcAft>
              <a:buClrTx/>
              <a:buSzTx/>
              <a:buBlip>
                <a:blip r:embed="rId3"/>
              </a:buBlip>
              <a:tabLst/>
              <a:defRPr/>
            </a:pPr>
            <a:endParaRPr kumimoji="0" lang="en-US" sz="1400" b="0" i="0" u="none" strike="noStrike" kern="1200" cap="none" spc="0" normalizeH="0" baseline="0" noProof="0" dirty="0">
              <a:ln>
                <a:noFill/>
              </a:ln>
              <a:solidFill>
                <a:prstClr val="black"/>
              </a:solidFill>
              <a:effectLst/>
              <a:uLnTx/>
              <a:uFillTx/>
              <a:latin typeface="Raleway"/>
              <a:ea typeface="+mn-ea"/>
              <a:cs typeface="Chalkboard SE Regular"/>
            </a:endParaRPr>
          </a:p>
          <a:p>
            <a:pPr marR="0" lvl="0" algn="l" defTabSz="1219170" rtl="0" eaLnBrk="1" fontAlgn="auto" latinLnBrk="0" hangingPunct="1">
              <a:lnSpc>
                <a:spcPct val="90000"/>
              </a:lnSpc>
              <a:spcBef>
                <a:spcPts val="1333"/>
              </a:spcBef>
              <a:spcAft>
                <a:spcPts val="0"/>
              </a:spcAft>
              <a:buClrTx/>
              <a:buSzTx/>
              <a:buBlip>
                <a:blip r:embed="rId3"/>
              </a:buBlip>
              <a:tabLst/>
              <a:defRPr/>
            </a:pPr>
            <a:endParaRPr kumimoji="0" lang="en-US" sz="1400" b="0" i="0" u="none" strike="noStrike" kern="1200" cap="none" spc="0" normalizeH="0" baseline="0" noProof="0" dirty="0">
              <a:ln>
                <a:noFill/>
              </a:ln>
              <a:solidFill>
                <a:prstClr val="black"/>
              </a:solidFill>
              <a:effectLst/>
              <a:uLnTx/>
              <a:uFillTx/>
              <a:latin typeface="Raleway"/>
              <a:ea typeface="+mn-ea"/>
              <a:cs typeface="Chalkboard SE Regular"/>
            </a:endParaRPr>
          </a:p>
          <a:p>
            <a:pPr marR="0" lvl="0" algn="l" defTabSz="1219170" rtl="0" eaLnBrk="1" fontAlgn="auto" latinLnBrk="0" hangingPunct="1">
              <a:lnSpc>
                <a:spcPct val="90000"/>
              </a:lnSpc>
              <a:spcBef>
                <a:spcPts val="1333"/>
              </a:spcBef>
              <a:spcAft>
                <a:spcPts val="0"/>
              </a:spcAft>
              <a:buClrTx/>
              <a:buSzTx/>
              <a:buBlip>
                <a:blip r:embed="rId3"/>
              </a:buBlip>
              <a:tabLst/>
              <a:defRPr/>
            </a:pPr>
            <a:r>
              <a:rPr kumimoji="0" lang="en-US" sz="1400" b="0" i="0" u="none" strike="noStrike" kern="1200" cap="none" spc="0" normalizeH="0" baseline="0" noProof="0" dirty="0">
                <a:ln>
                  <a:noFill/>
                </a:ln>
                <a:solidFill>
                  <a:prstClr val="black"/>
                </a:solidFill>
                <a:effectLst/>
                <a:uLnTx/>
                <a:uFillTx/>
                <a:latin typeface="Raleway"/>
                <a:ea typeface="+mn-ea"/>
                <a:cs typeface="Chalkboard SE Regular"/>
              </a:rPr>
              <a:t>Auto Scaling can dynamically increase and decrease capacity as needed. </a:t>
            </a:r>
          </a:p>
        </p:txBody>
      </p:sp>
      <p:grpSp>
        <p:nvGrpSpPr>
          <p:cNvPr id="8" name="Group 7">
            <a:extLst>
              <a:ext uri="{FF2B5EF4-FFF2-40B4-BE49-F238E27FC236}">
                <a16:creationId xmlns:a16="http://schemas.microsoft.com/office/drawing/2014/main" id="{4367C84A-7C0F-4CB8-8944-543AC4CAB9F4}"/>
              </a:ext>
            </a:extLst>
          </p:cNvPr>
          <p:cNvGrpSpPr/>
          <p:nvPr/>
        </p:nvGrpSpPr>
        <p:grpSpPr>
          <a:xfrm>
            <a:off x="1531145" y="2365559"/>
            <a:ext cx="5353857" cy="1275141"/>
            <a:chOff x="2478707" y="3622509"/>
            <a:chExt cx="4651513" cy="1053548"/>
          </a:xfrm>
        </p:grpSpPr>
        <p:sp>
          <p:nvSpPr>
            <p:cNvPr id="9" name="Rectangle 8">
              <a:extLst>
                <a:ext uri="{FF2B5EF4-FFF2-40B4-BE49-F238E27FC236}">
                  <a16:creationId xmlns:a16="http://schemas.microsoft.com/office/drawing/2014/main" id="{88127AA5-5FB0-4D0A-9D6A-418310240C35}"/>
                </a:ext>
              </a:extLst>
            </p:cNvPr>
            <p:cNvSpPr/>
            <p:nvPr/>
          </p:nvSpPr>
          <p:spPr>
            <a:xfrm>
              <a:off x="2478707" y="3622509"/>
              <a:ext cx="4651513" cy="1053548"/>
            </a:xfrm>
            <a:prstGeom prst="rect">
              <a:avLst/>
            </a:prstGeom>
            <a:noFill/>
            <a:ln w="15875">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10" name="Picture 9">
              <a:extLst>
                <a:ext uri="{FF2B5EF4-FFF2-40B4-BE49-F238E27FC236}">
                  <a16:creationId xmlns:a16="http://schemas.microsoft.com/office/drawing/2014/main" id="{0F0AB875-1AE8-4B52-9254-8C709051F0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5631" y="3866804"/>
              <a:ext cx="544781" cy="564959"/>
            </a:xfrm>
            <a:prstGeom prst="rect">
              <a:avLst/>
            </a:prstGeom>
          </p:spPr>
        </p:pic>
        <p:pic>
          <p:nvPicPr>
            <p:cNvPr id="11" name="Picture 10">
              <a:extLst>
                <a:ext uri="{FF2B5EF4-FFF2-40B4-BE49-F238E27FC236}">
                  <a16:creationId xmlns:a16="http://schemas.microsoft.com/office/drawing/2014/main" id="{C9DCE554-586D-48A6-849F-C44289CE7B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3728" y="3866804"/>
              <a:ext cx="544781" cy="564959"/>
            </a:xfrm>
            <a:prstGeom prst="rect">
              <a:avLst/>
            </a:prstGeom>
          </p:spPr>
        </p:pic>
        <p:pic>
          <p:nvPicPr>
            <p:cNvPr id="12" name="Picture 11">
              <a:extLst>
                <a:ext uri="{FF2B5EF4-FFF2-40B4-BE49-F238E27FC236}">
                  <a16:creationId xmlns:a16="http://schemas.microsoft.com/office/drawing/2014/main" id="{7C724FD0-2C4E-4717-9AEA-6CCBBDAC20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1825" y="3866804"/>
              <a:ext cx="544781" cy="564959"/>
            </a:xfrm>
            <a:prstGeom prst="rect">
              <a:avLst/>
            </a:prstGeom>
            <a:solidFill>
              <a:schemeClr val="bg1"/>
            </a:solidFill>
          </p:spPr>
        </p:pic>
        <p:pic>
          <p:nvPicPr>
            <p:cNvPr id="13" name="Picture 12">
              <a:extLst>
                <a:ext uri="{FF2B5EF4-FFF2-40B4-BE49-F238E27FC236}">
                  <a16:creationId xmlns:a16="http://schemas.microsoft.com/office/drawing/2014/main" id="{EECFD406-E78E-43DA-8116-1036EA5A8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9677" y="3899129"/>
              <a:ext cx="544781" cy="564959"/>
            </a:xfrm>
            <a:prstGeom prst="rect">
              <a:avLst/>
            </a:prstGeom>
          </p:spPr>
        </p:pic>
        <p:pic>
          <p:nvPicPr>
            <p:cNvPr id="14" name="Picture 13">
              <a:extLst>
                <a:ext uri="{FF2B5EF4-FFF2-40B4-BE49-F238E27FC236}">
                  <a16:creationId xmlns:a16="http://schemas.microsoft.com/office/drawing/2014/main" id="{E11957E7-B4C0-4B1C-AEDB-27310E744A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774" y="3899129"/>
              <a:ext cx="544781" cy="564959"/>
            </a:xfrm>
            <a:prstGeom prst="rect">
              <a:avLst/>
            </a:prstGeom>
          </p:spPr>
        </p:pic>
        <p:cxnSp>
          <p:nvCxnSpPr>
            <p:cNvPr id="16" name="Straight Connector 15">
              <a:extLst>
                <a:ext uri="{FF2B5EF4-FFF2-40B4-BE49-F238E27FC236}">
                  <a16:creationId xmlns:a16="http://schemas.microsoft.com/office/drawing/2014/main" id="{1FC1C3AC-1030-4E10-A33F-52859C136799}"/>
                </a:ext>
              </a:extLst>
            </p:cNvPr>
            <p:cNvCxnSpPr/>
            <p:nvPr/>
          </p:nvCxnSpPr>
          <p:spPr>
            <a:xfrm>
              <a:off x="6105940" y="3784044"/>
              <a:ext cx="795131" cy="82494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C34AB34-824B-40E3-BFC3-7F60917291D2}"/>
                </a:ext>
              </a:extLst>
            </p:cNvPr>
            <p:cNvCxnSpPr/>
            <p:nvPr/>
          </p:nvCxnSpPr>
          <p:spPr>
            <a:xfrm flipV="1">
              <a:off x="6105940" y="3784044"/>
              <a:ext cx="795131" cy="82494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9" name="TextBox 18">
            <a:extLst>
              <a:ext uri="{FF2B5EF4-FFF2-40B4-BE49-F238E27FC236}">
                <a16:creationId xmlns:a16="http://schemas.microsoft.com/office/drawing/2014/main" id="{0033287E-86A9-443D-9FC1-55549875C622}"/>
              </a:ext>
            </a:extLst>
          </p:cNvPr>
          <p:cNvSpPr txBox="1"/>
          <p:nvPr/>
        </p:nvSpPr>
        <p:spPr>
          <a:xfrm>
            <a:off x="176773" y="168938"/>
            <a:ext cx="4213782" cy="523220"/>
          </a:xfrm>
          <a:prstGeom prst="rect">
            <a:avLst/>
          </a:prstGeom>
          <a:noFill/>
        </p:spPr>
        <p:txBody>
          <a:bodyPr wrap="none" rtlCol="0">
            <a:spAutoFit/>
          </a:bodyPr>
          <a:lstStyle/>
          <a:p>
            <a:r>
              <a:rPr lang="en-US" sz="2800" b="1" dirty="0">
                <a:solidFill>
                  <a:schemeClr val="accent2"/>
                </a:solidFill>
              </a:rPr>
              <a:t>Introduction to </a:t>
            </a:r>
            <a:r>
              <a:rPr lang="en-US" sz="2800" b="1" dirty="0" err="1">
                <a:solidFill>
                  <a:schemeClr val="accent2"/>
                </a:solidFill>
              </a:rPr>
              <a:t>autoscaling</a:t>
            </a:r>
            <a:endParaRPr lang="en-IN" sz="2800" b="1" dirty="0">
              <a:solidFill>
                <a:schemeClr val="accent2"/>
              </a:solidFill>
            </a:endParaRPr>
          </a:p>
        </p:txBody>
      </p:sp>
    </p:spTree>
    <p:extLst>
      <p:ext uri="{BB962C8B-B14F-4D97-AF65-F5344CB8AC3E}">
        <p14:creationId xmlns:p14="http://schemas.microsoft.com/office/powerpoint/2010/main" val="3640249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3" y="2423696"/>
            <a:ext cx="4544201" cy="576956"/>
          </a:xfrm>
        </p:spPr>
        <p:txBody>
          <a:bodyPr anchor="ctr"/>
          <a:lstStyle/>
          <a:p>
            <a:pPr algn="ctr"/>
            <a:r>
              <a:rPr lang="en-US" dirty="0"/>
              <a:t>Vertical and Horizontal Scaling</a:t>
            </a:r>
          </a:p>
        </p:txBody>
      </p:sp>
    </p:spTree>
    <p:extLst>
      <p:ext uri="{BB962C8B-B14F-4D97-AF65-F5344CB8AC3E}">
        <p14:creationId xmlns:p14="http://schemas.microsoft.com/office/powerpoint/2010/main" val="329866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191FA04-F0B8-41B5-9085-FC157A21ADB8}"/>
              </a:ext>
            </a:extLst>
          </p:cNvPr>
          <p:cNvSpPr txBox="1"/>
          <p:nvPr/>
        </p:nvSpPr>
        <p:spPr>
          <a:xfrm>
            <a:off x="176773" y="168938"/>
            <a:ext cx="2841740" cy="523220"/>
          </a:xfrm>
          <a:prstGeom prst="rect">
            <a:avLst/>
          </a:prstGeom>
          <a:noFill/>
        </p:spPr>
        <p:txBody>
          <a:bodyPr wrap="none" rtlCol="0">
            <a:spAutoFit/>
          </a:bodyPr>
          <a:lstStyle/>
          <a:p>
            <a:r>
              <a:rPr lang="en-US" sz="2800" b="1" dirty="0">
                <a:solidFill>
                  <a:schemeClr val="accent2"/>
                </a:solidFill>
              </a:rPr>
              <a:t>Horizontal Scaling</a:t>
            </a:r>
            <a:endParaRPr lang="en-IN" sz="2800" b="1" dirty="0">
              <a:solidFill>
                <a:schemeClr val="accent2"/>
              </a:solidFill>
            </a:endParaRPr>
          </a:p>
        </p:txBody>
      </p:sp>
      <p:pic>
        <p:nvPicPr>
          <p:cNvPr id="3" name="Picture 2">
            <a:extLst>
              <a:ext uri="{FF2B5EF4-FFF2-40B4-BE49-F238E27FC236}">
                <a16:creationId xmlns:a16="http://schemas.microsoft.com/office/drawing/2014/main" id="{986898D3-A7F7-41B4-A5C7-2F6B84CB6161}"/>
              </a:ext>
            </a:extLst>
          </p:cNvPr>
          <p:cNvPicPr>
            <a:picLocks noChangeAspect="1"/>
          </p:cNvPicPr>
          <p:nvPr/>
        </p:nvPicPr>
        <p:blipFill>
          <a:blip r:embed="rId2"/>
          <a:stretch>
            <a:fillRect/>
          </a:stretch>
        </p:blipFill>
        <p:spPr>
          <a:xfrm>
            <a:off x="2092055" y="3697357"/>
            <a:ext cx="324986" cy="324986"/>
          </a:xfrm>
          <a:prstGeom prst="rect">
            <a:avLst/>
          </a:prstGeom>
        </p:spPr>
      </p:pic>
      <p:pic>
        <p:nvPicPr>
          <p:cNvPr id="30" name="Picture 29">
            <a:extLst>
              <a:ext uri="{FF2B5EF4-FFF2-40B4-BE49-F238E27FC236}">
                <a16:creationId xmlns:a16="http://schemas.microsoft.com/office/drawing/2014/main" id="{415ED9CE-DD8C-4F7C-AFA9-EBFA5117C196}"/>
              </a:ext>
            </a:extLst>
          </p:cNvPr>
          <p:cNvPicPr>
            <a:picLocks noChangeAspect="1"/>
          </p:cNvPicPr>
          <p:nvPr/>
        </p:nvPicPr>
        <p:blipFill>
          <a:blip r:embed="rId3"/>
          <a:stretch>
            <a:fillRect/>
          </a:stretch>
        </p:blipFill>
        <p:spPr>
          <a:xfrm>
            <a:off x="1820545" y="2491717"/>
            <a:ext cx="398604" cy="398604"/>
          </a:xfrm>
          <a:prstGeom prst="rect">
            <a:avLst/>
          </a:prstGeom>
        </p:spPr>
      </p:pic>
      <p:pic>
        <p:nvPicPr>
          <p:cNvPr id="31" name="Picture 30">
            <a:extLst>
              <a:ext uri="{FF2B5EF4-FFF2-40B4-BE49-F238E27FC236}">
                <a16:creationId xmlns:a16="http://schemas.microsoft.com/office/drawing/2014/main" id="{8E2BF8D1-B31A-4FF8-B9CB-4083BCF5153E}"/>
              </a:ext>
            </a:extLst>
          </p:cNvPr>
          <p:cNvPicPr>
            <a:picLocks noChangeAspect="1"/>
          </p:cNvPicPr>
          <p:nvPr/>
        </p:nvPicPr>
        <p:blipFill>
          <a:blip r:embed="rId3"/>
          <a:stretch>
            <a:fillRect/>
          </a:stretch>
        </p:blipFill>
        <p:spPr>
          <a:xfrm>
            <a:off x="3701226" y="1973844"/>
            <a:ext cx="398604" cy="398604"/>
          </a:xfrm>
          <a:prstGeom prst="rect">
            <a:avLst/>
          </a:prstGeom>
        </p:spPr>
      </p:pic>
      <p:pic>
        <p:nvPicPr>
          <p:cNvPr id="32" name="Picture 31">
            <a:extLst>
              <a:ext uri="{FF2B5EF4-FFF2-40B4-BE49-F238E27FC236}">
                <a16:creationId xmlns:a16="http://schemas.microsoft.com/office/drawing/2014/main" id="{40300C9E-C5BE-4152-8432-AA27469E4860}"/>
              </a:ext>
            </a:extLst>
          </p:cNvPr>
          <p:cNvPicPr>
            <a:picLocks noChangeAspect="1"/>
          </p:cNvPicPr>
          <p:nvPr/>
        </p:nvPicPr>
        <p:blipFill>
          <a:blip r:embed="rId3"/>
          <a:stretch>
            <a:fillRect/>
          </a:stretch>
        </p:blipFill>
        <p:spPr>
          <a:xfrm>
            <a:off x="4247906" y="1973844"/>
            <a:ext cx="398604" cy="398604"/>
          </a:xfrm>
          <a:prstGeom prst="rect">
            <a:avLst/>
          </a:prstGeom>
        </p:spPr>
      </p:pic>
      <p:pic>
        <p:nvPicPr>
          <p:cNvPr id="33" name="Picture 32">
            <a:extLst>
              <a:ext uri="{FF2B5EF4-FFF2-40B4-BE49-F238E27FC236}">
                <a16:creationId xmlns:a16="http://schemas.microsoft.com/office/drawing/2014/main" id="{A5505A82-B237-4F39-A750-9D12FD2DC24E}"/>
              </a:ext>
            </a:extLst>
          </p:cNvPr>
          <p:cNvPicPr>
            <a:picLocks noChangeAspect="1"/>
          </p:cNvPicPr>
          <p:nvPr/>
        </p:nvPicPr>
        <p:blipFill>
          <a:blip r:embed="rId3"/>
          <a:stretch>
            <a:fillRect/>
          </a:stretch>
        </p:blipFill>
        <p:spPr>
          <a:xfrm>
            <a:off x="6037300" y="1644407"/>
            <a:ext cx="398604" cy="398604"/>
          </a:xfrm>
          <a:prstGeom prst="rect">
            <a:avLst/>
          </a:prstGeom>
        </p:spPr>
      </p:pic>
      <p:pic>
        <p:nvPicPr>
          <p:cNvPr id="34" name="Picture 33">
            <a:extLst>
              <a:ext uri="{FF2B5EF4-FFF2-40B4-BE49-F238E27FC236}">
                <a16:creationId xmlns:a16="http://schemas.microsoft.com/office/drawing/2014/main" id="{3043989A-E550-4E63-8E7E-4B0217F4261B}"/>
              </a:ext>
            </a:extLst>
          </p:cNvPr>
          <p:cNvPicPr>
            <a:picLocks noChangeAspect="1"/>
          </p:cNvPicPr>
          <p:nvPr/>
        </p:nvPicPr>
        <p:blipFill>
          <a:blip r:embed="rId3"/>
          <a:stretch>
            <a:fillRect/>
          </a:stretch>
        </p:blipFill>
        <p:spPr>
          <a:xfrm>
            <a:off x="6578463" y="1774542"/>
            <a:ext cx="398604" cy="398604"/>
          </a:xfrm>
          <a:prstGeom prst="rect">
            <a:avLst/>
          </a:prstGeom>
        </p:spPr>
      </p:pic>
      <p:pic>
        <p:nvPicPr>
          <p:cNvPr id="35" name="Picture 34">
            <a:extLst>
              <a:ext uri="{FF2B5EF4-FFF2-40B4-BE49-F238E27FC236}">
                <a16:creationId xmlns:a16="http://schemas.microsoft.com/office/drawing/2014/main" id="{208196CF-0D11-40D0-8E1E-36782ED0E49A}"/>
              </a:ext>
            </a:extLst>
          </p:cNvPr>
          <p:cNvPicPr>
            <a:picLocks noChangeAspect="1"/>
          </p:cNvPicPr>
          <p:nvPr/>
        </p:nvPicPr>
        <p:blipFill>
          <a:blip r:embed="rId3"/>
          <a:stretch>
            <a:fillRect/>
          </a:stretch>
        </p:blipFill>
        <p:spPr>
          <a:xfrm>
            <a:off x="7119626" y="1647188"/>
            <a:ext cx="398604" cy="398604"/>
          </a:xfrm>
          <a:prstGeom prst="rect">
            <a:avLst/>
          </a:prstGeom>
        </p:spPr>
      </p:pic>
      <p:pic>
        <p:nvPicPr>
          <p:cNvPr id="37" name="Picture 36">
            <a:extLst>
              <a:ext uri="{FF2B5EF4-FFF2-40B4-BE49-F238E27FC236}">
                <a16:creationId xmlns:a16="http://schemas.microsoft.com/office/drawing/2014/main" id="{41890AE2-5EAF-402A-B5A2-795CA0EA03BF}"/>
              </a:ext>
            </a:extLst>
          </p:cNvPr>
          <p:cNvPicPr>
            <a:picLocks noChangeAspect="1"/>
          </p:cNvPicPr>
          <p:nvPr/>
        </p:nvPicPr>
        <p:blipFill>
          <a:blip r:embed="rId4"/>
          <a:stretch>
            <a:fillRect/>
          </a:stretch>
        </p:blipFill>
        <p:spPr>
          <a:xfrm>
            <a:off x="1672610" y="3005345"/>
            <a:ext cx="692012" cy="692012"/>
          </a:xfrm>
          <a:prstGeom prst="rect">
            <a:avLst/>
          </a:prstGeom>
        </p:spPr>
      </p:pic>
      <p:pic>
        <p:nvPicPr>
          <p:cNvPr id="39" name="Picture 38">
            <a:extLst>
              <a:ext uri="{FF2B5EF4-FFF2-40B4-BE49-F238E27FC236}">
                <a16:creationId xmlns:a16="http://schemas.microsoft.com/office/drawing/2014/main" id="{2991BF10-37C2-4B91-89BD-64DC49CC6746}"/>
              </a:ext>
            </a:extLst>
          </p:cNvPr>
          <p:cNvPicPr>
            <a:picLocks noChangeAspect="1"/>
          </p:cNvPicPr>
          <p:nvPr/>
        </p:nvPicPr>
        <p:blipFill>
          <a:blip r:embed="rId5"/>
          <a:stretch>
            <a:fillRect/>
          </a:stretch>
        </p:blipFill>
        <p:spPr>
          <a:xfrm>
            <a:off x="1635191" y="3697358"/>
            <a:ext cx="347533" cy="324986"/>
          </a:xfrm>
          <a:prstGeom prst="rect">
            <a:avLst/>
          </a:prstGeom>
        </p:spPr>
      </p:pic>
      <p:grpSp>
        <p:nvGrpSpPr>
          <p:cNvPr id="43" name="Group 42">
            <a:extLst>
              <a:ext uri="{FF2B5EF4-FFF2-40B4-BE49-F238E27FC236}">
                <a16:creationId xmlns:a16="http://schemas.microsoft.com/office/drawing/2014/main" id="{20F895FB-D707-41CD-8D75-B831A1BC5450}"/>
              </a:ext>
            </a:extLst>
          </p:cNvPr>
          <p:cNvGrpSpPr/>
          <p:nvPr/>
        </p:nvGrpSpPr>
        <p:grpSpPr>
          <a:xfrm>
            <a:off x="3668438" y="2663033"/>
            <a:ext cx="1070183" cy="1359311"/>
            <a:chOff x="3804927" y="2914062"/>
            <a:chExt cx="781850" cy="1016999"/>
          </a:xfrm>
        </p:grpSpPr>
        <p:pic>
          <p:nvPicPr>
            <p:cNvPr id="40" name="Picture 39">
              <a:extLst>
                <a:ext uri="{FF2B5EF4-FFF2-40B4-BE49-F238E27FC236}">
                  <a16:creationId xmlns:a16="http://schemas.microsoft.com/office/drawing/2014/main" id="{349B842A-AC01-44E7-ACC7-AC5461690B9A}"/>
                </a:ext>
              </a:extLst>
            </p:cNvPr>
            <p:cNvPicPr>
              <a:picLocks noChangeAspect="1"/>
            </p:cNvPicPr>
            <p:nvPr/>
          </p:nvPicPr>
          <p:blipFill>
            <a:blip r:embed="rId2"/>
            <a:stretch>
              <a:fillRect/>
            </a:stretch>
          </p:blipFill>
          <p:spPr>
            <a:xfrm>
              <a:off x="4261791" y="3606074"/>
              <a:ext cx="324986" cy="324986"/>
            </a:xfrm>
            <a:prstGeom prst="rect">
              <a:avLst/>
            </a:prstGeom>
          </p:spPr>
        </p:pic>
        <p:pic>
          <p:nvPicPr>
            <p:cNvPr id="41" name="Picture 40">
              <a:extLst>
                <a:ext uri="{FF2B5EF4-FFF2-40B4-BE49-F238E27FC236}">
                  <a16:creationId xmlns:a16="http://schemas.microsoft.com/office/drawing/2014/main" id="{86B1270D-7D8E-4ED7-BCEA-754E0721A24C}"/>
                </a:ext>
              </a:extLst>
            </p:cNvPr>
            <p:cNvPicPr>
              <a:picLocks noChangeAspect="1"/>
            </p:cNvPicPr>
            <p:nvPr/>
          </p:nvPicPr>
          <p:blipFill>
            <a:blip r:embed="rId4"/>
            <a:stretch>
              <a:fillRect/>
            </a:stretch>
          </p:blipFill>
          <p:spPr>
            <a:xfrm>
              <a:off x="3842346" y="2914062"/>
              <a:ext cx="692012" cy="692012"/>
            </a:xfrm>
            <a:prstGeom prst="rect">
              <a:avLst/>
            </a:prstGeom>
          </p:spPr>
        </p:pic>
        <p:pic>
          <p:nvPicPr>
            <p:cNvPr id="42" name="Picture 41">
              <a:extLst>
                <a:ext uri="{FF2B5EF4-FFF2-40B4-BE49-F238E27FC236}">
                  <a16:creationId xmlns:a16="http://schemas.microsoft.com/office/drawing/2014/main" id="{5F030303-512F-4BCD-9CC6-FB282827242F}"/>
                </a:ext>
              </a:extLst>
            </p:cNvPr>
            <p:cNvPicPr>
              <a:picLocks noChangeAspect="1"/>
            </p:cNvPicPr>
            <p:nvPr/>
          </p:nvPicPr>
          <p:blipFill>
            <a:blip r:embed="rId5"/>
            <a:stretch>
              <a:fillRect/>
            </a:stretch>
          </p:blipFill>
          <p:spPr>
            <a:xfrm>
              <a:off x="3804927" y="3606075"/>
              <a:ext cx="347533" cy="324986"/>
            </a:xfrm>
            <a:prstGeom prst="rect">
              <a:avLst/>
            </a:prstGeom>
          </p:spPr>
        </p:pic>
      </p:grpSp>
      <p:grpSp>
        <p:nvGrpSpPr>
          <p:cNvPr id="47" name="Group 46">
            <a:extLst>
              <a:ext uri="{FF2B5EF4-FFF2-40B4-BE49-F238E27FC236}">
                <a16:creationId xmlns:a16="http://schemas.microsoft.com/office/drawing/2014/main" id="{1CDB1EBF-D6BA-409B-B4A8-78E2D790ACCF}"/>
              </a:ext>
            </a:extLst>
          </p:cNvPr>
          <p:cNvGrpSpPr/>
          <p:nvPr/>
        </p:nvGrpSpPr>
        <p:grpSpPr>
          <a:xfrm>
            <a:off x="6073299" y="2209603"/>
            <a:ext cx="1494149" cy="1853010"/>
            <a:chOff x="3804927" y="2914062"/>
            <a:chExt cx="781850" cy="1016999"/>
          </a:xfrm>
        </p:grpSpPr>
        <p:pic>
          <p:nvPicPr>
            <p:cNvPr id="48" name="Picture 47">
              <a:extLst>
                <a:ext uri="{FF2B5EF4-FFF2-40B4-BE49-F238E27FC236}">
                  <a16:creationId xmlns:a16="http://schemas.microsoft.com/office/drawing/2014/main" id="{4ECBF5FD-EFEE-4B36-9D13-47944C70BCA7}"/>
                </a:ext>
              </a:extLst>
            </p:cNvPr>
            <p:cNvPicPr>
              <a:picLocks noChangeAspect="1"/>
            </p:cNvPicPr>
            <p:nvPr/>
          </p:nvPicPr>
          <p:blipFill>
            <a:blip r:embed="rId2"/>
            <a:stretch>
              <a:fillRect/>
            </a:stretch>
          </p:blipFill>
          <p:spPr>
            <a:xfrm>
              <a:off x="4261791" y="3606074"/>
              <a:ext cx="324986" cy="324986"/>
            </a:xfrm>
            <a:prstGeom prst="rect">
              <a:avLst/>
            </a:prstGeom>
          </p:spPr>
        </p:pic>
        <p:pic>
          <p:nvPicPr>
            <p:cNvPr id="49" name="Picture 48">
              <a:extLst>
                <a:ext uri="{FF2B5EF4-FFF2-40B4-BE49-F238E27FC236}">
                  <a16:creationId xmlns:a16="http://schemas.microsoft.com/office/drawing/2014/main" id="{9B875176-A956-4D73-9210-3ECE0341D6F0}"/>
                </a:ext>
              </a:extLst>
            </p:cNvPr>
            <p:cNvPicPr>
              <a:picLocks noChangeAspect="1"/>
            </p:cNvPicPr>
            <p:nvPr/>
          </p:nvPicPr>
          <p:blipFill>
            <a:blip r:embed="rId4"/>
            <a:stretch>
              <a:fillRect/>
            </a:stretch>
          </p:blipFill>
          <p:spPr>
            <a:xfrm>
              <a:off x="3842346" y="2914062"/>
              <a:ext cx="692012" cy="692012"/>
            </a:xfrm>
            <a:prstGeom prst="rect">
              <a:avLst/>
            </a:prstGeom>
          </p:spPr>
        </p:pic>
        <p:pic>
          <p:nvPicPr>
            <p:cNvPr id="50" name="Picture 49">
              <a:extLst>
                <a:ext uri="{FF2B5EF4-FFF2-40B4-BE49-F238E27FC236}">
                  <a16:creationId xmlns:a16="http://schemas.microsoft.com/office/drawing/2014/main" id="{34388AEC-122F-41C9-911D-0462664A9BEC}"/>
                </a:ext>
              </a:extLst>
            </p:cNvPr>
            <p:cNvPicPr>
              <a:picLocks noChangeAspect="1"/>
            </p:cNvPicPr>
            <p:nvPr/>
          </p:nvPicPr>
          <p:blipFill>
            <a:blip r:embed="rId5"/>
            <a:stretch>
              <a:fillRect/>
            </a:stretch>
          </p:blipFill>
          <p:spPr>
            <a:xfrm>
              <a:off x="3804927" y="3606075"/>
              <a:ext cx="347533" cy="324986"/>
            </a:xfrm>
            <a:prstGeom prst="rect">
              <a:avLst/>
            </a:prstGeom>
          </p:spPr>
        </p:pic>
      </p:grpSp>
      <p:cxnSp>
        <p:nvCxnSpPr>
          <p:cNvPr id="51" name="Straight Arrow Connector 50">
            <a:extLst>
              <a:ext uri="{FF2B5EF4-FFF2-40B4-BE49-F238E27FC236}">
                <a16:creationId xmlns:a16="http://schemas.microsoft.com/office/drawing/2014/main" id="{CB231191-3CEE-4095-8D8A-34B90755AC4B}"/>
              </a:ext>
            </a:extLst>
          </p:cNvPr>
          <p:cNvCxnSpPr>
            <a:cxnSpLocks/>
          </p:cNvCxnSpPr>
          <p:nvPr/>
        </p:nvCxnSpPr>
        <p:spPr>
          <a:xfrm>
            <a:off x="1302570" y="4403034"/>
            <a:ext cx="664122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TextBox 51">
            <a:extLst>
              <a:ext uri="{FF2B5EF4-FFF2-40B4-BE49-F238E27FC236}">
                <a16:creationId xmlns:a16="http://schemas.microsoft.com/office/drawing/2014/main" id="{C8157A9D-CBEB-46FA-9929-9E6883D5F18D}"/>
              </a:ext>
            </a:extLst>
          </p:cNvPr>
          <p:cNvSpPr txBox="1"/>
          <p:nvPr/>
        </p:nvSpPr>
        <p:spPr>
          <a:xfrm>
            <a:off x="3668438" y="4403034"/>
            <a:ext cx="2287889" cy="300082"/>
          </a:xfrm>
          <a:prstGeom prst="rect">
            <a:avLst/>
          </a:prstGeom>
          <a:noFill/>
        </p:spPr>
        <p:txBody>
          <a:bodyPr wrap="square" rtlCol="0">
            <a:spAutoFit/>
          </a:bodyPr>
          <a:lstStyle/>
          <a:p>
            <a:r>
              <a:rPr lang="en-US" dirty="0"/>
              <a:t>Increase in website traffic</a:t>
            </a:r>
            <a:endParaRPr lang="en-IN" dirty="0"/>
          </a:p>
        </p:txBody>
      </p:sp>
      <p:sp>
        <p:nvSpPr>
          <p:cNvPr id="2" name="Rectangle 1"/>
          <p:cNvSpPr/>
          <p:nvPr/>
        </p:nvSpPr>
        <p:spPr>
          <a:xfrm>
            <a:off x="352811" y="1032919"/>
            <a:ext cx="1975221" cy="338554"/>
          </a:xfrm>
          <a:prstGeom prst="rect">
            <a:avLst/>
          </a:prstGeom>
        </p:spPr>
        <p:txBody>
          <a:bodyPr wrap="none">
            <a:spAutoFit/>
          </a:bodyPr>
          <a:lstStyle/>
          <a:p>
            <a:pPr algn="ctr"/>
            <a:r>
              <a:rPr lang="en-US" sz="1600" b="1" dirty="0">
                <a:solidFill>
                  <a:schemeClr val="accent2"/>
                </a:solidFill>
                <a:latin typeface="Raleway"/>
              </a:rPr>
              <a:t>Horizontal Scaling</a:t>
            </a:r>
            <a:endParaRPr lang="en-IN" sz="1600" b="1" dirty="0">
              <a:solidFill>
                <a:schemeClr val="accent2"/>
              </a:solidFill>
              <a:latin typeface="Raleway"/>
            </a:endParaRPr>
          </a:p>
        </p:txBody>
      </p:sp>
    </p:spTree>
    <p:extLst>
      <p:ext uri="{BB962C8B-B14F-4D97-AF65-F5344CB8AC3E}">
        <p14:creationId xmlns:p14="http://schemas.microsoft.com/office/powerpoint/2010/main" val="4253002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191FA04-F0B8-41B5-9085-FC157A21ADB8}"/>
              </a:ext>
            </a:extLst>
          </p:cNvPr>
          <p:cNvSpPr txBox="1"/>
          <p:nvPr/>
        </p:nvSpPr>
        <p:spPr>
          <a:xfrm>
            <a:off x="176773" y="168938"/>
            <a:ext cx="2431884" cy="523220"/>
          </a:xfrm>
          <a:prstGeom prst="rect">
            <a:avLst/>
          </a:prstGeom>
          <a:noFill/>
        </p:spPr>
        <p:txBody>
          <a:bodyPr wrap="none" rtlCol="0">
            <a:spAutoFit/>
          </a:bodyPr>
          <a:lstStyle/>
          <a:p>
            <a:r>
              <a:rPr lang="en-US" sz="2800" b="1" dirty="0">
                <a:solidFill>
                  <a:schemeClr val="accent2"/>
                </a:solidFill>
              </a:rPr>
              <a:t>Vertical Scaling</a:t>
            </a:r>
            <a:endParaRPr lang="en-IN" sz="2800" b="1" dirty="0">
              <a:solidFill>
                <a:schemeClr val="accent2"/>
              </a:solidFill>
            </a:endParaRPr>
          </a:p>
        </p:txBody>
      </p:sp>
      <p:pic>
        <p:nvPicPr>
          <p:cNvPr id="4" name="Picture 3">
            <a:extLst>
              <a:ext uri="{FF2B5EF4-FFF2-40B4-BE49-F238E27FC236}">
                <a16:creationId xmlns:a16="http://schemas.microsoft.com/office/drawing/2014/main" id="{CD197171-57BA-4109-9777-C4D85E5DD18E}"/>
              </a:ext>
            </a:extLst>
          </p:cNvPr>
          <p:cNvPicPr>
            <a:picLocks noChangeAspect="1"/>
          </p:cNvPicPr>
          <p:nvPr/>
        </p:nvPicPr>
        <p:blipFill>
          <a:blip r:embed="rId2"/>
          <a:stretch>
            <a:fillRect/>
          </a:stretch>
        </p:blipFill>
        <p:spPr>
          <a:xfrm>
            <a:off x="1612503" y="3697343"/>
            <a:ext cx="324986" cy="324986"/>
          </a:xfrm>
          <a:prstGeom prst="rect">
            <a:avLst/>
          </a:prstGeom>
        </p:spPr>
      </p:pic>
      <p:pic>
        <p:nvPicPr>
          <p:cNvPr id="5" name="Picture 4">
            <a:extLst>
              <a:ext uri="{FF2B5EF4-FFF2-40B4-BE49-F238E27FC236}">
                <a16:creationId xmlns:a16="http://schemas.microsoft.com/office/drawing/2014/main" id="{BCA2EE99-1C06-404E-A705-5C2890ED81BB}"/>
              </a:ext>
            </a:extLst>
          </p:cNvPr>
          <p:cNvPicPr>
            <a:picLocks noChangeAspect="1"/>
          </p:cNvPicPr>
          <p:nvPr/>
        </p:nvPicPr>
        <p:blipFill>
          <a:blip r:embed="rId3"/>
          <a:stretch>
            <a:fillRect/>
          </a:stretch>
        </p:blipFill>
        <p:spPr>
          <a:xfrm>
            <a:off x="1340993" y="2491703"/>
            <a:ext cx="398604" cy="398604"/>
          </a:xfrm>
          <a:prstGeom prst="rect">
            <a:avLst/>
          </a:prstGeom>
        </p:spPr>
      </p:pic>
      <p:pic>
        <p:nvPicPr>
          <p:cNvPr id="6" name="Picture 5">
            <a:extLst>
              <a:ext uri="{FF2B5EF4-FFF2-40B4-BE49-F238E27FC236}">
                <a16:creationId xmlns:a16="http://schemas.microsoft.com/office/drawing/2014/main" id="{042C1751-D384-40DB-97A1-6C839E93289F}"/>
              </a:ext>
            </a:extLst>
          </p:cNvPr>
          <p:cNvPicPr>
            <a:picLocks noChangeAspect="1"/>
          </p:cNvPicPr>
          <p:nvPr/>
        </p:nvPicPr>
        <p:blipFill>
          <a:blip r:embed="rId4"/>
          <a:stretch>
            <a:fillRect/>
          </a:stretch>
        </p:blipFill>
        <p:spPr>
          <a:xfrm>
            <a:off x="1193058" y="3005331"/>
            <a:ext cx="692012" cy="692012"/>
          </a:xfrm>
          <a:prstGeom prst="rect">
            <a:avLst/>
          </a:prstGeom>
        </p:spPr>
      </p:pic>
      <p:pic>
        <p:nvPicPr>
          <p:cNvPr id="7" name="Picture 6">
            <a:extLst>
              <a:ext uri="{FF2B5EF4-FFF2-40B4-BE49-F238E27FC236}">
                <a16:creationId xmlns:a16="http://schemas.microsoft.com/office/drawing/2014/main" id="{8B4DA3FD-92D5-4292-B4B9-54C08B552196}"/>
              </a:ext>
            </a:extLst>
          </p:cNvPr>
          <p:cNvPicPr>
            <a:picLocks noChangeAspect="1"/>
          </p:cNvPicPr>
          <p:nvPr/>
        </p:nvPicPr>
        <p:blipFill>
          <a:blip r:embed="rId5"/>
          <a:stretch>
            <a:fillRect/>
          </a:stretch>
        </p:blipFill>
        <p:spPr>
          <a:xfrm>
            <a:off x="1155639" y="3697344"/>
            <a:ext cx="347533" cy="324986"/>
          </a:xfrm>
          <a:prstGeom prst="rect">
            <a:avLst/>
          </a:prstGeom>
        </p:spPr>
      </p:pic>
      <p:pic>
        <p:nvPicPr>
          <p:cNvPr id="8" name="Picture 7">
            <a:extLst>
              <a:ext uri="{FF2B5EF4-FFF2-40B4-BE49-F238E27FC236}">
                <a16:creationId xmlns:a16="http://schemas.microsoft.com/office/drawing/2014/main" id="{2298946C-9641-4DC0-A0EF-68D06999B8FD}"/>
              </a:ext>
            </a:extLst>
          </p:cNvPr>
          <p:cNvPicPr>
            <a:picLocks noChangeAspect="1"/>
          </p:cNvPicPr>
          <p:nvPr/>
        </p:nvPicPr>
        <p:blipFill>
          <a:blip r:embed="rId2"/>
          <a:stretch>
            <a:fillRect/>
          </a:stretch>
        </p:blipFill>
        <p:spPr>
          <a:xfrm>
            <a:off x="3429140" y="3697338"/>
            <a:ext cx="324986" cy="324986"/>
          </a:xfrm>
          <a:prstGeom prst="rect">
            <a:avLst/>
          </a:prstGeom>
        </p:spPr>
      </p:pic>
      <p:pic>
        <p:nvPicPr>
          <p:cNvPr id="9" name="Picture 8">
            <a:extLst>
              <a:ext uri="{FF2B5EF4-FFF2-40B4-BE49-F238E27FC236}">
                <a16:creationId xmlns:a16="http://schemas.microsoft.com/office/drawing/2014/main" id="{F33A4D04-27B4-4AB1-BCDE-16E3D4DBD648}"/>
              </a:ext>
            </a:extLst>
          </p:cNvPr>
          <p:cNvPicPr>
            <a:picLocks noChangeAspect="1"/>
          </p:cNvPicPr>
          <p:nvPr/>
        </p:nvPicPr>
        <p:blipFill>
          <a:blip r:embed="rId3"/>
          <a:stretch>
            <a:fillRect/>
          </a:stretch>
        </p:blipFill>
        <p:spPr>
          <a:xfrm>
            <a:off x="3319809" y="2418026"/>
            <a:ext cx="398604" cy="398604"/>
          </a:xfrm>
          <a:prstGeom prst="rect">
            <a:avLst/>
          </a:prstGeom>
        </p:spPr>
      </p:pic>
      <p:pic>
        <p:nvPicPr>
          <p:cNvPr id="10" name="Picture 9">
            <a:extLst>
              <a:ext uri="{FF2B5EF4-FFF2-40B4-BE49-F238E27FC236}">
                <a16:creationId xmlns:a16="http://schemas.microsoft.com/office/drawing/2014/main" id="{508BE0B3-749E-4B5D-B3D3-5F93B2BF433F}"/>
              </a:ext>
            </a:extLst>
          </p:cNvPr>
          <p:cNvPicPr>
            <a:picLocks noChangeAspect="1"/>
          </p:cNvPicPr>
          <p:nvPr/>
        </p:nvPicPr>
        <p:blipFill>
          <a:blip r:embed="rId4"/>
          <a:stretch>
            <a:fillRect/>
          </a:stretch>
        </p:blipFill>
        <p:spPr>
          <a:xfrm>
            <a:off x="3009695" y="3005326"/>
            <a:ext cx="692012" cy="692012"/>
          </a:xfrm>
          <a:prstGeom prst="rect">
            <a:avLst/>
          </a:prstGeom>
        </p:spPr>
      </p:pic>
      <p:pic>
        <p:nvPicPr>
          <p:cNvPr id="11" name="Picture 10">
            <a:extLst>
              <a:ext uri="{FF2B5EF4-FFF2-40B4-BE49-F238E27FC236}">
                <a16:creationId xmlns:a16="http://schemas.microsoft.com/office/drawing/2014/main" id="{0EF70B89-5B8D-4953-8ECC-592D9D7D2603}"/>
              </a:ext>
            </a:extLst>
          </p:cNvPr>
          <p:cNvPicPr>
            <a:picLocks noChangeAspect="1"/>
          </p:cNvPicPr>
          <p:nvPr/>
        </p:nvPicPr>
        <p:blipFill>
          <a:blip r:embed="rId5"/>
          <a:stretch>
            <a:fillRect/>
          </a:stretch>
        </p:blipFill>
        <p:spPr>
          <a:xfrm>
            <a:off x="2972276" y="3697339"/>
            <a:ext cx="347533" cy="324986"/>
          </a:xfrm>
          <a:prstGeom prst="rect">
            <a:avLst/>
          </a:prstGeom>
        </p:spPr>
      </p:pic>
      <p:pic>
        <p:nvPicPr>
          <p:cNvPr id="12" name="Picture 11">
            <a:extLst>
              <a:ext uri="{FF2B5EF4-FFF2-40B4-BE49-F238E27FC236}">
                <a16:creationId xmlns:a16="http://schemas.microsoft.com/office/drawing/2014/main" id="{EA0FFBC3-1203-4413-A53F-A6A142C5ACE0}"/>
              </a:ext>
            </a:extLst>
          </p:cNvPr>
          <p:cNvPicPr>
            <a:picLocks noChangeAspect="1"/>
          </p:cNvPicPr>
          <p:nvPr/>
        </p:nvPicPr>
        <p:blipFill>
          <a:blip r:embed="rId2"/>
          <a:stretch>
            <a:fillRect/>
          </a:stretch>
        </p:blipFill>
        <p:spPr>
          <a:xfrm>
            <a:off x="6752896" y="3697341"/>
            <a:ext cx="324986" cy="324986"/>
          </a:xfrm>
          <a:prstGeom prst="rect">
            <a:avLst/>
          </a:prstGeom>
        </p:spPr>
      </p:pic>
      <p:pic>
        <p:nvPicPr>
          <p:cNvPr id="13" name="Picture 12">
            <a:extLst>
              <a:ext uri="{FF2B5EF4-FFF2-40B4-BE49-F238E27FC236}">
                <a16:creationId xmlns:a16="http://schemas.microsoft.com/office/drawing/2014/main" id="{BCEA3932-4A12-46DC-8E19-0EF6B4CC9ADA}"/>
              </a:ext>
            </a:extLst>
          </p:cNvPr>
          <p:cNvPicPr>
            <a:picLocks noChangeAspect="1"/>
          </p:cNvPicPr>
          <p:nvPr/>
        </p:nvPicPr>
        <p:blipFill>
          <a:blip r:embed="rId3"/>
          <a:stretch>
            <a:fillRect/>
          </a:stretch>
        </p:blipFill>
        <p:spPr>
          <a:xfrm>
            <a:off x="6481386" y="2491701"/>
            <a:ext cx="398604" cy="398604"/>
          </a:xfrm>
          <a:prstGeom prst="rect">
            <a:avLst/>
          </a:prstGeom>
        </p:spPr>
      </p:pic>
      <p:pic>
        <p:nvPicPr>
          <p:cNvPr id="14" name="Picture 13">
            <a:extLst>
              <a:ext uri="{FF2B5EF4-FFF2-40B4-BE49-F238E27FC236}">
                <a16:creationId xmlns:a16="http://schemas.microsoft.com/office/drawing/2014/main" id="{64F3F457-44C7-4EEA-B27B-22B0AA4C54D3}"/>
              </a:ext>
            </a:extLst>
          </p:cNvPr>
          <p:cNvPicPr>
            <a:picLocks noChangeAspect="1"/>
          </p:cNvPicPr>
          <p:nvPr/>
        </p:nvPicPr>
        <p:blipFill>
          <a:blip r:embed="rId4"/>
          <a:stretch>
            <a:fillRect/>
          </a:stretch>
        </p:blipFill>
        <p:spPr>
          <a:xfrm>
            <a:off x="6333451" y="3005329"/>
            <a:ext cx="692012" cy="692012"/>
          </a:xfrm>
          <a:prstGeom prst="rect">
            <a:avLst/>
          </a:prstGeom>
        </p:spPr>
      </p:pic>
      <p:pic>
        <p:nvPicPr>
          <p:cNvPr id="15" name="Picture 14">
            <a:extLst>
              <a:ext uri="{FF2B5EF4-FFF2-40B4-BE49-F238E27FC236}">
                <a16:creationId xmlns:a16="http://schemas.microsoft.com/office/drawing/2014/main" id="{4F105A87-85AD-4093-B9C1-9E279F0534DC}"/>
              </a:ext>
            </a:extLst>
          </p:cNvPr>
          <p:cNvPicPr>
            <a:picLocks noChangeAspect="1"/>
          </p:cNvPicPr>
          <p:nvPr/>
        </p:nvPicPr>
        <p:blipFill>
          <a:blip r:embed="rId5"/>
          <a:stretch>
            <a:fillRect/>
          </a:stretch>
        </p:blipFill>
        <p:spPr>
          <a:xfrm>
            <a:off x="6296032" y="3697342"/>
            <a:ext cx="347533" cy="324986"/>
          </a:xfrm>
          <a:prstGeom prst="rect">
            <a:avLst/>
          </a:prstGeom>
        </p:spPr>
      </p:pic>
      <p:pic>
        <p:nvPicPr>
          <p:cNvPr id="16" name="Picture 15">
            <a:extLst>
              <a:ext uri="{FF2B5EF4-FFF2-40B4-BE49-F238E27FC236}">
                <a16:creationId xmlns:a16="http://schemas.microsoft.com/office/drawing/2014/main" id="{73DC6950-268B-42A7-BF32-23F6EF8F70D4}"/>
              </a:ext>
            </a:extLst>
          </p:cNvPr>
          <p:cNvPicPr>
            <a:picLocks noChangeAspect="1"/>
          </p:cNvPicPr>
          <p:nvPr/>
        </p:nvPicPr>
        <p:blipFill>
          <a:blip r:embed="rId2"/>
          <a:stretch>
            <a:fillRect/>
          </a:stretch>
        </p:blipFill>
        <p:spPr>
          <a:xfrm>
            <a:off x="4271404" y="3697333"/>
            <a:ext cx="324986" cy="324986"/>
          </a:xfrm>
          <a:prstGeom prst="rect">
            <a:avLst/>
          </a:prstGeom>
        </p:spPr>
      </p:pic>
      <p:pic>
        <p:nvPicPr>
          <p:cNvPr id="17" name="Picture 16">
            <a:extLst>
              <a:ext uri="{FF2B5EF4-FFF2-40B4-BE49-F238E27FC236}">
                <a16:creationId xmlns:a16="http://schemas.microsoft.com/office/drawing/2014/main" id="{0E11FC5E-3BB9-41CA-BFE9-160CB04039AE}"/>
              </a:ext>
            </a:extLst>
          </p:cNvPr>
          <p:cNvPicPr>
            <a:picLocks noChangeAspect="1"/>
          </p:cNvPicPr>
          <p:nvPr/>
        </p:nvPicPr>
        <p:blipFill>
          <a:blip r:embed="rId4"/>
          <a:stretch>
            <a:fillRect/>
          </a:stretch>
        </p:blipFill>
        <p:spPr>
          <a:xfrm>
            <a:off x="3851959" y="3005321"/>
            <a:ext cx="692012" cy="692012"/>
          </a:xfrm>
          <a:prstGeom prst="rect">
            <a:avLst/>
          </a:prstGeom>
        </p:spPr>
      </p:pic>
      <p:pic>
        <p:nvPicPr>
          <p:cNvPr id="18" name="Picture 17">
            <a:extLst>
              <a:ext uri="{FF2B5EF4-FFF2-40B4-BE49-F238E27FC236}">
                <a16:creationId xmlns:a16="http://schemas.microsoft.com/office/drawing/2014/main" id="{1D921976-2E86-48D4-97BB-B512F9A1053A}"/>
              </a:ext>
            </a:extLst>
          </p:cNvPr>
          <p:cNvPicPr>
            <a:picLocks noChangeAspect="1"/>
          </p:cNvPicPr>
          <p:nvPr/>
        </p:nvPicPr>
        <p:blipFill>
          <a:blip r:embed="rId5"/>
          <a:stretch>
            <a:fillRect/>
          </a:stretch>
        </p:blipFill>
        <p:spPr>
          <a:xfrm>
            <a:off x="3814540" y="3697334"/>
            <a:ext cx="347533" cy="324986"/>
          </a:xfrm>
          <a:prstGeom prst="rect">
            <a:avLst/>
          </a:prstGeom>
        </p:spPr>
      </p:pic>
      <p:pic>
        <p:nvPicPr>
          <p:cNvPr id="19" name="Picture 18">
            <a:extLst>
              <a:ext uri="{FF2B5EF4-FFF2-40B4-BE49-F238E27FC236}">
                <a16:creationId xmlns:a16="http://schemas.microsoft.com/office/drawing/2014/main" id="{6385543B-5D09-4B8C-8574-5FFAF1F4B69D}"/>
              </a:ext>
            </a:extLst>
          </p:cNvPr>
          <p:cNvPicPr>
            <a:picLocks noChangeAspect="1"/>
          </p:cNvPicPr>
          <p:nvPr/>
        </p:nvPicPr>
        <p:blipFill>
          <a:blip r:embed="rId3"/>
          <a:stretch>
            <a:fillRect/>
          </a:stretch>
        </p:blipFill>
        <p:spPr>
          <a:xfrm>
            <a:off x="3851959" y="2420563"/>
            <a:ext cx="398604" cy="398604"/>
          </a:xfrm>
          <a:prstGeom prst="rect">
            <a:avLst/>
          </a:prstGeom>
        </p:spPr>
      </p:pic>
      <p:pic>
        <p:nvPicPr>
          <p:cNvPr id="22" name="Picture 21">
            <a:extLst>
              <a:ext uri="{FF2B5EF4-FFF2-40B4-BE49-F238E27FC236}">
                <a16:creationId xmlns:a16="http://schemas.microsoft.com/office/drawing/2014/main" id="{A1DAEC27-5F22-45AB-AD4B-0BC0A0955906}"/>
              </a:ext>
            </a:extLst>
          </p:cNvPr>
          <p:cNvPicPr>
            <a:picLocks noChangeAspect="1"/>
          </p:cNvPicPr>
          <p:nvPr/>
        </p:nvPicPr>
        <p:blipFill>
          <a:blip r:embed="rId3"/>
          <a:stretch>
            <a:fillRect/>
          </a:stretch>
        </p:blipFill>
        <p:spPr>
          <a:xfrm>
            <a:off x="7013536" y="2296275"/>
            <a:ext cx="398604" cy="398604"/>
          </a:xfrm>
          <a:prstGeom prst="rect">
            <a:avLst/>
          </a:prstGeom>
        </p:spPr>
      </p:pic>
      <p:pic>
        <p:nvPicPr>
          <p:cNvPr id="23" name="Picture 22">
            <a:extLst>
              <a:ext uri="{FF2B5EF4-FFF2-40B4-BE49-F238E27FC236}">
                <a16:creationId xmlns:a16="http://schemas.microsoft.com/office/drawing/2014/main" id="{6ABA56B8-3C84-42A1-8BD7-157C5E4091AF}"/>
              </a:ext>
            </a:extLst>
          </p:cNvPr>
          <p:cNvPicPr>
            <a:picLocks noChangeAspect="1"/>
          </p:cNvPicPr>
          <p:nvPr/>
        </p:nvPicPr>
        <p:blipFill>
          <a:blip r:embed="rId3"/>
          <a:stretch>
            <a:fillRect/>
          </a:stretch>
        </p:blipFill>
        <p:spPr>
          <a:xfrm>
            <a:off x="5973112" y="2296275"/>
            <a:ext cx="398604" cy="398604"/>
          </a:xfrm>
          <a:prstGeom prst="rect">
            <a:avLst/>
          </a:prstGeom>
        </p:spPr>
      </p:pic>
      <p:pic>
        <p:nvPicPr>
          <p:cNvPr id="25" name="Picture 24">
            <a:extLst>
              <a:ext uri="{FF2B5EF4-FFF2-40B4-BE49-F238E27FC236}">
                <a16:creationId xmlns:a16="http://schemas.microsoft.com/office/drawing/2014/main" id="{F1408939-9C63-41AA-BF6A-344D0A6C1E5E}"/>
              </a:ext>
            </a:extLst>
          </p:cNvPr>
          <p:cNvPicPr>
            <a:picLocks noChangeAspect="1"/>
          </p:cNvPicPr>
          <p:nvPr/>
        </p:nvPicPr>
        <p:blipFill>
          <a:blip r:embed="rId2"/>
          <a:stretch>
            <a:fillRect/>
          </a:stretch>
        </p:blipFill>
        <p:spPr>
          <a:xfrm>
            <a:off x="5903259" y="3697345"/>
            <a:ext cx="324986" cy="324986"/>
          </a:xfrm>
          <a:prstGeom prst="rect">
            <a:avLst/>
          </a:prstGeom>
        </p:spPr>
      </p:pic>
      <p:pic>
        <p:nvPicPr>
          <p:cNvPr id="27" name="Picture 26">
            <a:extLst>
              <a:ext uri="{FF2B5EF4-FFF2-40B4-BE49-F238E27FC236}">
                <a16:creationId xmlns:a16="http://schemas.microsoft.com/office/drawing/2014/main" id="{D1DAF05B-7832-4CDB-9FFC-2424A257D652}"/>
              </a:ext>
            </a:extLst>
          </p:cNvPr>
          <p:cNvPicPr>
            <a:picLocks noChangeAspect="1"/>
          </p:cNvPicPr>
          <p:nvPr/>
        </p:nvPicPr>
        <p:blipFill>
          <a:blip r:embed="rId4"/>
          <a:stretch>
            <a:fillRect/>
          </a:stretch>
        </p:blipFill>
        <p:spPr>
          <a:xfrm>
            <a:off x="5483814" y="3005333"/>
            <a:ext cx="692012" cy="692012"/>
          </a:xfrm>
          <a:prstGeom prst="rect">
            <a:avLst/>
          </a:prstGeom>
        </p:spPr>
      </p:pic>
      <p:pic>
        <p:nvPicPr>
          <p:cNvPr id="28" name="Picture 27">
            <a:extLst>
              <a:ext uri="{FF2B5EF4-FFF2-40B4-BE49-F238E27FC236}">
                <a16:creationId xmlns:a16="http://schemas.microsoft.com/office/drawing/2014/main" id="{217CA7E5-44DC-41CF-814B-A5297DF3BF0C}"/>
              </a:ext>
            </a:extLst>
          </p:cNvPr>
          <p:cNvPicPr>
            <a:picLocks noChangeAspect="1"/>
          </p:cNvPicPr>
          <p:nvPr/>
        </p:nvPicPr>
        <p:blipFill>
          <a:blip r:embed="rId5"/>
          <a:stretch>
            <a:fillRect/>
          </a:stretch>
        </p:blipFill>
        <p:spPr>
          <a:xfrm>
            <a:off x="5446395" y="3697346"/>
            <a:ext cx="347533" cy="324986"/>
          </a:xfrm>
          <a:prstGeom prst="rect">
            <a:avLst/>
          </a:prstGeom>
        </p:spPr>
      </p:pic>
      <p:pic>
        <p:nvPicPr>
          <p:cNvPr id="29" name="Picture 28">
            <a:extLst>
              <a:ext uri="{FF2B5EF4-FFF2-40B4-BE49-F238E27FC236}">
                <a16:creationId xmlns:a16="http://schemas.microsoft.com/office/drawing/2014/main" id="{4BE7F7B1-C4FF-42C1-B7F5-FEDB17211DE4}"/>
              </a:ext>
            </a:extLst>
          </p:cNvPr>
          <p:cNvPicPr>
            <a:picLocks noChangeAspect="1"/>
          </p:cNvPicPr>
          <p:nvPr/>
        </p:nvPicPr>
        <p:blipFill>
          <a:blip r:embed="rId2"/>
          <a:stretch>
            <a:fillRect/>
          </a:stretch>
        </p:blipFill>
        <p:spPr>
          <a:xfrm>
            <a:off x="7583018" y="3697346"/>
            <a:ext cx="324986" cy="324986"/>
          </a:xfrm>
          <a:prstGeom prst="rect">
            <a:avLst/>
          </a:prstGeom>
        </p:spPr>
      </p:pic>
      <p:pic>
        <p:nvPicPr>
          <p:cNvPr id="30" name="Picture 29">
            <a:extLst>
              <a:ext uri="{FF2B5EF4-FFF2-40B4-BE49-F238E27FC236}">
                <a16:creationId xmlns:a16="http://schemas.microsoft.com/office/drawing/2014/main" id="{E754DD4D-CB3F-4988-963E-AED0D25532CA}"/>
              </a:ext>
            </a:extLst>
          </p:cNvPr>
          <p:cNvPicPr>
            <a:picLocks noChangeAspect="1"/>
          </p:cNvPicPr>
          <p:nvPr/>
        </p:nvPicPr>
        <p:blipFill>
          <a:blip r:embed="rId4"/>
          <a:stretch>
            <a:fillRect/>
          </a:stretch>
        </p:blipFill>
        <p:spPr>
          <a:xfrm>
            <a:off x="7163573" y="3005334"/>
            <a:ext cx="692012" cy="692012"/>
          </a:xfrm>
          <a:prstGeom prst="rect">
            <a:avLst/>
          </a:prstGeom>
        </p:spPr>
      </p:pic>
      <p:pic>
        <p:nvPicPr>
          <p:cNvPr id="31" name="Picture 30">
            <a:extLst>
              <a:ext uri="{FF2B5EF4-FFF2-40B4-BE49-F238E27FC236}">
                <a16:creationId xmlns:a16="http://schemas.microsoft.com/office/drawing/2014/main" id="{49F0E595-CDA0-4D48-AED9-4B6CABA7993A}"/>
              </a:ext>
            </a:extLst>
          </p:cNvPr>
          <p:cNvPicPr>
            <a:picLocks noChangeAspect="1"/>
          </p:cNvPicPr>
          <p:nvPr/>
        </p:nvPicPr>
        <p:blipFill>
          <a:blip r:embed="rId5"/>
          <a:stretch>
            <a:fillRect/>
          </a:stretch>
        </p:blipFill>
        <p:spPr>
          <a:xfrm>
            <a:off x="7126154" y="3697347"/>
            <a:ext cx="347533" cy="324986"/>
          </a:xfrm>
          <a:prstGeom prst="rect">
            <a:avLst/>
          </a:prstGeom>
        </p:spPr>
      </p:pic>
      <p:cxnSp>
        <p:nvCxnSpPr>
          <p:cNvPr id="3" name="Straight Arrow Connector 2">
            <a:extLst>
              <a:ext uri="{FF2B5EF4-FFF2-40B4-BE49-F238E27FC236}">
                <a16:creationId xmlns:a16="http://schemas.microsoft.com/office/drawing/2014/main" id="{29A80E00-216B-4902-9CE5-029965D1D4EA}"/>
              </a:ext>
            </a:extLst>
          </p:cNvPr>
          <p:cNvCxnSpPr/>
          <p:nvPr/>
        </p:nvCxnSpPr>
        <p:spPr>
          <a:xfrm>
            <a:off x="1155639" y="4432838"/>
            <a:ext cx="6752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0A14525C-AF61-4488-87C8-AEB690207382}"/>
              </a:ext>
            </a:extLst>
          </p:cNvPr>
          <p:cNvSpPr txBox="1"/>
          <p:nvPr/>
        </p:nvSpPr>
        <p:spPr>
          <a:xfrm>
            <a:off x="3653860" y="4414249"/>
            <a:ext cx="2287889" cy="300082"/>
          </a:xfrm>
          <a:prstGeom prst="rect">
            <a:avLst/>
          </a:prstGeom>
          <a:noFill/>
        </p:spPr>
        <p:txBody>
          <a:bodyPr wrap="square" rtlCol="0">
            <a:spAutoFit/>
          </a:bodyPr>
          <a:lstStyle/>
          <a:p>
            <a:r>
              <a:rPr lang="en-US" dirty="0"/>
              <a:t>Increase in website traffic</a:t>
            </a:r>
            <a:endParaRPr lang="en-IN" dirty="0"/>
          </a:p>
        </p:txBody>
      </p:sp>
      <p:sp>
        <p:nvSpPr>
          <p:cNvPr id="33" name="Rectangle 32"/>
          <p:cNvSpPr/>
          <p:nvPr/>
        </p:nvSpPr>
        <p:spPr>
          <a:xfrm>
            <a:off x="489130" y="1032919"/>
            <a:ext cx="1702582" cy="338554"/>
          </a:xfrm>
          <a:prstGeom prst="rect">
            <a:avLst/>
          </a:prstGeom>
        </p:spPr>
        <p:txBody>
          <a:bodyPr wrap="none">
            <a:spAutoFit/>
          </a:bodyPr>
          <a:lstStyle/>
          <a:p>
            <a:pPr algn="ctr"/>
            <a:r>
              <a:rPr lang="en-US" sz="1600" b="1" dirty="0">
                <a:solidFill>
                  <a:schemeClr val="accent2"/>
                </a:solidFill>
                <a:latin typeface="Raleway"/>
              </a:rPr>
              <a:t>Vertical Scaling</a:t>
            </a:r>
          </a:p>
        </p:txBody>
      </p:sp>
    </p:spTree>
    <p:extLst>
      <p:ext uri="{BB962C8B-B14F-4D97-AF65-F5344CB8AC3E}">
        <p14:creationId xmlns:p14="http://schemas.microsoft.com/office/powerpoint/2010/main" val="2161048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2" y="2423696"/>
            <a:ext cx="5238627" cy="576956"/>
          </a:xfrm>
        </p:spPr>
        <p:txBody>
          <a:bodyPr anchor="ctr"/>
          <a:lstStyle/>
          <a:p>
            <a:pPr algn="ctr"/>
            <a:r>
              <a:rPr lang="en-US" dirty="0"/>
              <a:t>Lifecyle of Autoscaling</a:t>
            </a:r>
          </a:p>
        </p:txBody>
      </p:sp>
    </p:spTree>
    <p:extLst>
      <p:ext uri="{BB962C8B-B14F-4D97-AF65-F5344CB8AC3E}">
        <p14:creationId xmlns:p14="http://schemas.microsoft.com/office/powerpoint/2010/main" val="387952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105054F0-9A87-4DEC-895A-A02E1614B9B6}"/>
              </a:ext>
            </a:extLst>
          </p:cNvPr>
          <p:cNvSpPr/>
          <p:nvPr/>
        </p:nvSpPr>
        <p:spPr>
          <a:xfrm>
            <a:off x="760342" y="833492"/>
            <a:ext cx="7623313" cy="4006399"/>
          </a:xfrm>
          <a:prstGeom prst="roundRect">
            <a:avLst/>
          </a:prstGeom>
          <a:solidFill>
            <a:schemeClr val="bg1"/>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0E8DEAB-9DD4-457D-B3D1-05C5F2F02752}"/>
              </a:ext>
            </a:extLst>
          </p:cNvPr>
          <p:cNvSpPr txBox="1"/>
          <p:nvPr/>
        </p:nvSpPr>
        <p:spPr>
          <a:xfrm>
            <a:off x="176773" y="168938"/>
            <a:ext cx="3651512" cy="523220"/>
          </a:xfrm>
          <a:prstGeom prst="rect">
            <a:avLst/>
          </a:prstGeom>
          <a:noFill/>
        </p:spPr>
        <p:txBody>
          <a:bodyPr wrap="none" rtlCol="0">
            <a:spAutoFit/>
          </a:bodyPr>
          <a:lstStyle/>
          <a:p>
            <a:r>
              <a:rPr lang="en-US" sz="2800" b="1" dirty="0">
                <a:solidFill>
                  <a:schemeClr val="accent2"/>
                </a:solidFill>
              </a:rPr>
              <a:t>Lifecycle of Autoscaling</a:t>
            </a:r>
            <a:endParaRPr lang="en-IN" sz="2800" b="1" dirty="0">
              <a:solidFill>
                <a:schemeClr val="accent2"/>
              </a:solidFill>
            </a:endParaRPr>
          </a:p>
        </p:txBody>
      </p:sp>
      <p:pic>
        <p:nvPicPr>
          <p:cNvPr id="4" name="Picture 3">
            <a:extLst>
              <a:ext uri="{FF2B5EF4-FFF2-40B4-BE49-F238E27FC236}">
                <a16:creationId xmlns:a16="http://schemas.microsoft.com/office/drawing/2014/main" id="{2C9DA786-786A-4A96-9731-AC7079F51F8E}"/>
              </a:ext>
            </a:extLst>
          </p:cNvPr>
          <p:cNvPicPr>
            <a:picLocks noChangeAspect="1"/>
          </p:cNvPicPr>
          <p:nvPr/>
        </p:nvPicPr>
        <p:blipFill>
          <a:blip r:embed="rId3"/>
          <a:stretch>
            <a:fillRect/>
          </a:stretch>
        </p:blipFill>
        <p:spPr>
          <a:xfrm>
            <a:off x="1736598" y="1041589"/>
            <a:ext cx="5923721" cy="3798302"/>
          </a:xfrm>
          <a:prstGeom prst="rect">
            <a:avLst/>
          </a:prstGeom>
        </p:spPr>
      </p:pic>
    </p:spTree>
    <p:extLst>
      <p:ext uri="{BB962C8B-B14F-4D97-AF65-F5344CB8AC3E}">
        <p14:creationId xmlns:p14="http://schemas.microsoft.com/office/powerpoint/2010/main" val="46691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3" y="2423696"/>
            <a:ext cx="4940453" cy="576956"/>
          </a:xfrm>
        </p:spPr>
        <p:txBody>
          <a:bodyPr anchor="ctr"/>
          <a:lstStyle/>
          <a:p>
            <a:pPr algn="ctr"/>
            <a:r>
              <a:rPr lang="en-US" dirty="0"/>
              <a:t>Introduction to ELB</a:t>
            </a:r>
          </a:p>
        </p:txBody>
      </p:sp>
    </p:spTree>
    <p:extLst>
      <p:ext uri="{BB962C8B-B14F-4D97-AF65-F5344CB8AC3E}">
        <p14:creationId xmlns:p14="http://schemas.microsoft.com/office/powerpoint/2010/main" val="31463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194269" y="2423696"/>
            <a:ext cx="6410811" cy="576956"/>
          </a:xfrm>
        </p:spPr>
        <p:txBody>
          <a:bodyPr anchor="ctr"/>
          <a:lstStyle/>
          <a:p>
            <a:pPr algn="ctr"/>
            <a:r>
              <a:rPr lang="en-US" dirty="0"/>
              <a:t>Components of Autoscaling</a:t>
            </a:r>
          </a:p>
        </p:txBody>
      </p:sp>
    </p:spTree>
    <p:extLst>
      <p:ext uri="{BB962C8B-B14F-4D97-AF65-F5344CB8AC3E}">
        <p14:creationId xmlns:p14="http://schemas.microsoft.com/office/powerpoint/2010/main" val="2080438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0A9220-F6C4-4116-8FBE-A8C5E98C3E29}"/>
              </a:ext>
            </a:extLst>
          </p:cNvPr>
          <p:cNvSpPr txBox="1"/>
          <p:nvPr/>
        </p:nvSpPr>
        <p:spPr>
          <a:xfrm>
            <a:off x="176773" y="168938"/>
            <a:ext cx="3888244" cy="523220"/>
          </a:xfrm>
          <a:prstGeom prst="rect">
            <a:avLst/>
          </a:prstGeom>
          <a:noFill/>
        </p:spPr>
        <p:txBody>
          <a:bodyPr wrap="none" rtlCol="0">
            <a:spAutoFit/>
          </a:bodyPr>
          <a:lstStyle/>
          <a:p>
            <a:r>
              <a:rPr lang="en-US" sz="2800" b="1" dirty="0">
                <a:solidFill>
                  <a:schemeClr val="accent2"/>
                </a:solidFill>
              </a:rPr>
              <a:t>Autoscaling Components</a:t>
            </a:r>
            <a:endParaRPr lang="en-IN" sz="2800" b="1" dirty="0">
              <a:solidFill>
                <a:schemeClr val="accent2"/>
              </a:solidFill>
            </a:endParaRPr>
          </a:p>
        </p:txBody>
      </p:sp>
      <p:graphicFrame>
        <p:nvGraphicFramePr>
          <p:cNvPr id="5" name="Diagram 4">
            <a:extLst>
              <a:ext uri="{FF2B5EF4-FFF2-40B4-BE49-F238E27FC236}">
                <a16:creationId xmlns:a16="http://schemas.microsoft.com/office/drawing/2014/main" id="{8397371B-561B-477B-9A2B-A77A4E180439}"/>
              </a:ext>
            </a:extLst>
          </p:cNvPr>
          <p:cNvGraphicFramePr/>
          <p:nvPr>
            <p:extLst>
              <p:ext uri="{D42A27DB-BD31-4B8C-83A1-F6EECF244321}">
                <p14:modId xmlns:p14="http://schemas.microsoft.com/office/powerpoint/2010/main" val="1199150175"/>
              </p:ext>
            </p:extLst>
          </p:nvPr>
        </p:nvGraphicFramePr>
        <p:xfrm>
          <a:off x="772885" y="1077890"/>
          <a:ext cx="7424057" cy="3911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1D4D6F13-6172-41AA-A522-64445F48F2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9394" y="993459"/>
            <a:ext cx="439362" cy="452103"/>
          </a:xfrm>
          <a:prstGeom prst="rect">
            <a:avLst/>
          </a:prstGeom>
          <a:scene3d>
            <a:camera prst="orthographicFront"/>
            <a:lightRig rig="threePt" dir="t"/>
          </a:scene3d>
          <a:sp3d>
            <a:bevelT w="165100" prst="coolSlant"/>
          </a:sp3d>
        </p:spPr>
      </p:pic>
      <p:pic>
        <p:nvPicPr>
          <p:cNvPr id="9" name="Picture 8">
            <a:extLst>
              <a:ext uri="{FF2B5EF4-FFF2-40B4-BE49-F238E27FC236}">
                <a16:creationId xmlns:a16="http://schemas.microsoft.com/office/drawing/2014/main" id="{1D4D6F13-6172-41AA-A522-64445F48F2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0032" y="1005727"/>
            <a:ext cx="439362" cy="452103"/>
          </a:xfrm>
          <a:prstGeom prst="rect">
            <a:avLst/>
          </a:prstGeom>
          <a:scene3d>
            <a:camera prst="orthographicFront"/>
            <a:lightRig rig="threePt" dir="t"/>
          </a:scene3d>
          <a:sp3d>
            <a:bevelT w="165100" prst="coolSlant"/>
          </a:sp3d>
        </p:spPr>
      </p:pic>
      <p:pic>
        <p:nvPicPr>
          <p:cNvPr id="10" name="Picture 9">
            <a:extLst>
              <a:ext uri="{FF2B5EF4-FFF2-40B4-BE49-F238E27FC236}">
                <a16:creationId xmlns:a16="http://schemas.microsoft.com/office/drawing/2014/main" id="{1D4D6F13-6172-41AA-A522-64445F48F2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9033" y="1219995"/>
            <a:ext cx="439362" cy="452103"/>
          </a:xfrm>
          <a:prstGeom prst="rect">
            <a:avLst/>
          </a:prstGeom>
          <a:scene3d>
            <a:camera prst="orthographicFront"/>
            <a:lightRig rig="threePt" dir="t"/>
          </a:scene3d>
          <a:sp3d>
            <a:bevelT w="165100" prst="coolSlant"/>
          </a:sp3d>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2650" y="882243"/>
            <a:ext cx="898072" cy="898072"/>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92803" y="1011516"/>
            <a:ext cx="662820" cy="662820"/>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56102" y="882243"/>
            <a:ext cx="686114" cy="686114"/>
          </a:xfrm>
          <a:prstGeom prst="rect">
            <a:avLst/>
          </a:prstGeom>
        </p:spPr>
      </p:pic>
    </p:spTree>
    <p:extLst>
      <p:ext uri="{BB962C8B-B14F-4D97-AF65-F5344CB8AC3E}">
        <p14:creationId xmlns:p14="http://schemas.microsoft.com/office/powerpoint/2010/main" val="3729267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0A9220-F6C4-4116-8FBE-A8C5E98C3E29}"/>
              </a:ext>
            </a:extLst>
          </p:cNvPr>
          <p:cNvSpPr txBox="1"/>
          <p:nvPr/>
        </p:nvSpPr>
        <p:spPr>
          <a:xfrm>
            <a:off x="176773" y="168938"/>
            <a:ext cx="3069558" cy="523220"/>
          </a:xfrm>
          <a:prstGeom prst="rect">
            <a:avLst/>
          </a:prstGeom>
          <a:noFill/>
        </p:spPr>
        <p:txBody>
          <a:bodyPr wrap="none" rtlCol="0">
            <a:spAutoFit/>
          </a:bodyPr>
          <a:lstStyle/>
          <a:p>
            <a:r>
              <a:rPr lang="en-US" sz="2800" b="1" dirty="0">
                <a:solidFill>
                  <a:schemeClr val="accent2"/>
                </a:solidFill>
              </a:rPr>
              <a:t>Autoscaling Groups</a:t>
            </a:r>
          </a:p>
        </p:txBody>
      </p:sp>
      <p:sp>
        <p:nvSpPr>
          <p:cNvPr id="6" name="Content Placeholder 2">
            <a:extLst>
              <a:ext uri="{FF2B5EF4-FFF2-40B4-BE49-F238E27FC236}">
                <a16:creationId xmlns:a16="http://schemas.microsoft.com/office/drawing/2014/main" id="{77487BE0-E79C-45CE-BAD9-12B060AEB067}"/>
              </a:ext>
            </a:extLst>
          </p:cNvPr>
          <p:cNvSpPr txBox="1">
            <a:spLocks/>
          </p:cNvSpPr>
          <p:nvPr/>
        </p:nvSpPr>
        <p:spPr>
          <a:xfrm>
            <a:off x="790427" y="1439573"/>
            <a:ext cx="7563145" cy="3490590"/>
          </a:xfrm>
          <a:prstGeom prst="rect">
            <a:avLst/>
          </a:prstGeom>
        </p:spPr>
        <p:txBody>
          <a:bodyPr>
            <a:normAutofit/>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304792" marR="0" lvl="0" indent="-304792" algn="l" defTabSz="1219170" rtl="0" eaLnBrk="1" fontAlgn="auto" latinLnBrk="0" hangingPunct="1">
              <a:lnSpc>
                <a:spcPct val="90000"/>
              </a:lnSpc>
              <a:spcBef>
                <a:spcPts val="1333"/>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Raleway"/>
              <a:ea typeface="+mn-ea"/>
              <a:cs typeface="Chalkboard SE Regular"/>
            </a:endParaRPr>
          </a:p>
        </p:txBody>
      </p:sp>
      <p:grpSp>
        <p:nvGrpSpPr>
          <p:cNvPr id="7" name="Group 6">
            <a:extLst>
              <a:ext uri="{FF2B5EF4-FFF2-40B4-BE49-F238E27FC236}">
                <a16:creationId xmlns:a16="http://schemas.microsoft.com/office/drawing/2014/main" id="{6A3C7D8D-030C-434F-A848-5EBC51E2AFAE}"/>
              </a:ext>
            </a:extLst>
          </p:cNvPr>
          <p:cNvGrpSpPr/>
          <p:nvPr/>
        </p:nvGrpSpPr>
        <p:grpSpPr>
          <a:xfrm>
            <a:off x="2635557" y="3178629"/>
            <a:ext cx="3872884" cy="1959514"/>
            <a:chOff x="2362985" y="2181011"/>
            <a:chExt cx="3822468" cy="1949118"/>
          </a:xfrm>
        </p:grpSpPr>
        <p:sp>
          <p:nvSpPr>
            <p:cNvPr id="8" name="Rectangle 7">
              <a:extLst>
                <a:ext uri="{FF2B5EF4-FFF2-40B4-BE49-F238E27FC236}">
                  <a16:creationId xmlns:a16="http://schemas.microsoft.com/office/drawing/2014/main" id="{F27FE2AA-BD07-4977-A80F-8454B2E44C83}"/>
                </a:ext>
              </a:extLst>
            </p:cNvPr>
            <p:cNvSpPr/>
            <p:nvPr/>
          </p:nvSpPr>
          <p:spPr>
            <a:xfrm>
              <a:off x="2362985" y="2181011"/>
              <a:ext cx="3822468" cy="1090070"/>
            </a:xfrm>
            <a:prstGeom prst="rect">
              <a:avLst/>
            </a:prstGeom>
            <a:noFill/>
            <a:ln w="19050">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9" name="Picture 8">
              <a:extLst>
                <a:ext uri="{FF2B5EF4-FFF2-40B4-BE49-F238E27FC236}">
                  <a16:creationId xmlns:a16="http://schemas.microsoft.com/office/drawing/2014/main" id="{C0E2C08F-32DA-4B2B-84CB-B87D8F70E17A}"/>
                </a:ext>
              </a:extLst>
            </p:cNvPr>
            <p:cNvPicPr>
              <a:picLocks noChangeAspect="1"/>
            </p:cNvPicPr>
            <p:nvPr/>
          </p:nvPicPr>
          <p:blipFill>
            <a:blip r:embed="rId2"/>
            <a:stretch>
              <a:fillRect/>
            </a:stretch>
          </p:blipFill>
          <p:spPr>
            <a:xfrm>
              <a:off x="3979581" y="3540852"/>
              <a:ext cx="589277" cy="589277"/>
            </a:xfrm>
            <a:prstGeom prst="rect">
              <a:avLst/>
            </a:prstGeom>
          </p:spPr>
        </p:pic>
        <p:pic>
          <p:nvPicPr>
            <p:cNvPr id="10" name="Picture 9">
              <a:extLst>
                <a:ext uri="{FF2B5EF4-FFF2-40B4-BE49-F238E27FC236}">
                  <a16:creationId xmlns:a16="http://schemas.microsoft.com/office/drawing/2014/main" id="{1D4D6F13-6172-41AA-A522-64445F48F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038" y="2450782"/>
              <a:ext cx="544781" cy="564959"/>
            </a:xfrm>
            <a:prstGeom prst="rect">
              <a:avLst/>
            </a:prstGeom>
          </p:spPr>
        </p:pic>
        <p:pic>
          <p:nvPicPr>
            <p:cNvPr id="11" name="Picture 10">
              <a:extLst>
                <a:ext uri="{FF2B5EF4-FFF2-40B4-BE49-F238E27FC236}">
                  <a16:creationId xmlns:a16="http://schemas.microsoft.com/office/drawing/2014/main" id="{7FC2731C-AA4F-4E18-B1C2-1E6C52860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7135" y="2450782"/>
              <a:ext cx="544781" cy="564959"/>
            </a:xfrm>
            <a:prstGeom prst="rect">
              <a:avLst/>
            </a:prstGeom>
          </p:spPr>
        </p:pic>
        <p:pic>
          <p:nvPicPr>
            <p:cNvPr id="12" name="Picture 11">
              <a:extLst>
                <a:ext uri="{FF2B5EF4-FFF2-40B4-BE49-F238E27FC236}">
                  <a16:creationId xmlns:a16="http://schemas.microsoft.com/office/drawing/2014/main" id="{BD5C803C-2EAC-4C6C-BA55-C3AD19A65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232" y="2450782"/>
              <a:ext cx="544781" cy="564959"/>
            </a:xfrm>
            <a:prstGeom prst="rect">
              <a:avLst/>
            </a:prstGeom>
            <a:solidFill>
              <a:schemeClr val="bg1"/>
            </a:solidFill>
          </p:spPr>
        </p:pic>
        <p:pic>
          <p:nvPicPr>
            <p:cNvPr id="13" name="Picture 12">
              <a:extLst>
                <a:ext uri="{FF2B5EF4-FFF2-40B4-BE49-F238E27FC236}">
                  <a16:creationId xmlns:a16="http://schemas.microsoft.com/office/drawing/2014/main" id="{9D860D38-5773-43A4-992C-AC77F9530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3329" y="2450782"/>
              <a:ext cx="544781" cy="564959"/>
            </a:xfrm>
            <a:prstGeom prst="rect">
              <a:avLst/>
            </a:prstGeom>
          </p:spPr>
        </p:pic>
        <p:cxnSp>
          <p:nvCxnSpPr>
            <p:cNvPr id="14" name="Straight Arrow Connector 13">
              <a:extLst>
                <a:ext uri="{FF2B5EF4-FFF2-40B4-BE49-F238E27FC236}">
                  <a16:creationId xmlns:a16="http://schemas.microsoft.com/office/drawing/2014/main" id="{5C93D7CE-EAA4-4939-957C-9A59F303959C}"/>
                </a:ext>
              </a:extLst>
            </p:cNvPr>
            <p:cNvCxnSpPr>
              <a:stCxn id="9" idx="1"/>
            </p:cNvCxnSpPr>
            <p:nvPr/>
          </p:nvCxnSpPr>
          <p:spPr>
            <a:xfrm flipH="1" flipV="1">
              <a:off x="2911428" y="3015740"/>
              <a:ext cx="1068153" cy="81975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0EAC862-4C32-4596-9728-07BEB9B5DDDE}"/>
                </a:ext>
              </a:extLst>
            </p:cNvPr>
            <p:cNvCxnSpPr>
              <a:endCxn id="11" idx="2"/>
            </p:cNvCxnSpPr>
            <p:nvPr/>
          </p:nvCxnSpPr>
          <p:spPr>
            <a:xfrm flipH="1" flipV="1">
              <a:off x="3789525" y="3015741"/>
              <a:ext cx="272390" cy="525111"/>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B8861E5-14AB-4A3B-B768-46239933D965}"/>
                </a:ext>
              </a:extLst>
            </p:cNvPr>
            <p:cNvCxnSpPr/>
            <p:nvPr/>
          </p:nvCxnSpPr>
          <p:spPr>
            <a:xfrm flipV="1">
              <a:off x="4443701" y="3015741"/>
              <a:ext cx="223921" cy="525111"/>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2809946-B6F9-42E5-909B-33A492411045}"/>
                </a:ext>
              </a:extLst>
            </p:cNvPr>
            <p:cNvCxnSpPr>
              <a:endCxn id="13" idx="2"/>
            </p:cNvCxnSpPr>
            <p:nvPr/>
          </p:nvCxnSpPr>
          <p:spPr>
            <a:xfrm flipV="1">
              <a:off x="4585287" y="3015740"/>
              <a:ext cx="960432" cy="81975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9" name="Rectangle: Rounded Corners 15">
            <a:extLst>
              <a:ext uri="{FF2B5EF4-FFF2-40B4-BE49-F238E27FC236}">
                <a16:creationId xmlns:a16="http://schemas.microsoft.com/office/drawing/2014/main" id="{B9D377EA-42FE-4841-A165-FA8DA363A1B5}"/>
              </a:ext>
            </a:extLst>
          </p:cNvPr>
          <p:cNvSpPr/>
          <p:nvPr/>
        </p:nvSpPr>
        <p:spPr>
          <a:xfrm>
            <a:off x="1264390" y="1056691"/>
            <a:ext cx="6860436" cy="1834002"/>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4792" lvl="0" indent="-304792" defTabSz="1219170">
              <a:lnSpc>
                <a:spcPct val="90000"/>
              </a:lnSpc>
              <a:spcBef>
                <a:spcPts val="1333"/>
              </a:spcBef>
              <a:buSzPct val="114000"/>
              <a:buBlip>
                <a:blip r:embed="rId4"/>
              </a:buBlip>
              <a:defRPr/>
            </a:pPr>
            <a:r>
              <a:rPr lang="en-US" sz="1200" dirty="0">
                <a:solidFill>
                  <a:prstClr val="black"/>
                </a:solidFill>
                <a:latin typeface="Raleway"/>
                <a:cs typeface="Chalkboard SE Regular"/>
              </a:rPr>
              <a:t>Auto Scaling group contains a collection of EC2 instances that are exactly same.</a:t>
            </a:r>
          </a:p>
          <a:p>
            <a:pPr marL="304792" lvl="0" indent="-304792" defTabSz="1219170">
              <a:lnSpc>
                <a:spcPct val="90000"/>
              </a:lnSpc>
              <a:spcBef>
                <a:spcPts val="1333"/>
              </a:spcBef>
              <a:buSzPct val="114000"/>
              <a:buBlip>
                <a:blip r:embed="rId4"/>
              </a:buBlip>
              <a:defRPr/>
            </a:pPr>
            <a:r>
              <a:rPr lang="en-US" sz="1200" dirty="0">
                <a:solidFill>
                  <a:prstClr val="black"/>
                </a:solidFill>
                <a:latin typeface="Raleway"/>
                <a:cs typeface="Chalkboard SE Regular"/>
              </a:rPr>
              <a:t>While creating an Auto Scaling group, launch configuration must be specified.</a:t>
            </a:r>
          </a:p>
          <a:p>
            <a:pPr marL="304792" lvl="0" indent="-304792" defTabSz="1219170">
              <a:lnSpc>
                <a:spcPct val="90000"/>
              </a:lnSpc>
              <a:spcBef>
                <a:spcPts val="1333"/>
              </a:spcBef>
              <a:buSzPct val="114000"/>
              <a:buBlip>
                <a:blip r:embed="rId4"/>
              </a:buBlip>
              <a:defRPr/>
            </a:pPr>
            <a:r>
              <a:rPr lang="en-US" sz="1200" dirty="0">
                <a:solidFill>
                  <a:prstClr val="black"/>
                </a:solidFill>
                <a:latin typeface="Raleway"/>
                <a:cs typeface="Chalkboard SE Regular"/>
              </a:rPr>
              <a:t>After specifying, the launch configurations cannot be changed. </a:t>
            </a:r>
          </a:p>
          <a:p>
            <a:pPr marL="304792" lvl="0" indent="-304792" defTabSz="1219170">
              <a:lnSpc>
                <a:spcPct val="90000"/>
              </a:lnSpc>
              <a:spcBef>
                <a:spcPts val="1333"/>
              </a:spcBef>
              <a:buSzPct val="114000"/>
              <a:buBlip>
                <a:blip r:embed="rId4"/>
              </a:buBlip>
              <a:defRPr/>
            </a:pPr>
            <a:r>
              <a:rPr lang="en-US" sz="1200" dirty="0">
                <a:solidFill>
                  <a:prstClr val="black"/>
                </a:solidFill>
                <a:latin typeface="Raleway"/>
                <a:cs typeface="Chalkboard SE Regular"/>
              </a:rPr>
              <a:t>New instances are launched using new configuration.</a:t>
            </a:r>
          </a:p>
          <a:p>
            <a:pPr marL="304792" lvl="0" indent="-304792" defTabSz="1219170">
              <a:lnSpc>
                <a:spcPct val="90000"/>
              </a:lnSpc>
              <a:spcBef>
                <a:spcPts val="1333"/>
              </a:spcBef>
              <a:buSzPct val="114000"/>
              <a:buBlip>
                <a:blip r:embed="rId4"/>
              </a:buBlip>
              <a:defRPr/>
            </a:pPr>
            <a:r>
              <a:rPr lang="en-US" sz="1200" dirty="0">
                <a:solidFill>
                  <a:prstClr val="black"/>
                </a:solidFill>
                <a:latin typeface="Raleway"/>
                <a:cs typeface="Chalkboard SE Regular"/>
              </a:rPr>
              <a:t>EC2 instances are launched and terminated using scaling policies.</a:t>
            </a:r>
          </a:p>
        </p:txBody>
      </p:sp>
    </p:spTree>
    <p:extLst>
      <p:ext uri="{BB962C8B-B14F-4D97-AF65-F5344CB8AC3E}">
        <p14:creationId xmlns:p14="http://schemas.microsoft.com/office/powerpoint/2010/main" val="3822767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8-02-05 at 3.07.44 PM.png">
            <a:extLst>
              <a:ext uri="{FF2B5EF4-FFF2-40B4-BE49-F238E27FC236}">
                <a16:creationId xmlns:a16="http://schemas.microsoft.com/office/drawing/2014/main" id="{E294778B-7866-48EE-838E-AD80CA19E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12" y="2155371"/>
            <a:ext cx="8414376" cy="2391026"/>
          </a:xfrm>
          <a:prstGeom prst="rect">
            <a:avLst/>
          </a:prstGeom>
        </p:spPr>
      </p:pic>
      <p:sp>
        <p:nvSpPr>
          <p:cNvPr id="8" name="Content Placeholder 2">
            <a:extLst>
              <a:ext uri="{FF2B5EF4-FFF2-40B4-BE49-F238E27FC236}">
                <a16:creationId xmlns:a16="http://schemas.microsoft.com/office/drawing/2014/main" id="{604F5F85-FF9D-4E61-9A7E-758C56C21682}"/>
              </a:ext>
            </a:extLst>
          </p:cNvPr>
          <p:cNvSpPr txBox="1">
            <a:spLocks/>
          </p:cNvSpPr>
          <p:nvPr/>
        </p:nvSpPr>
        <p:spPr>
          <a:xfrm>
            <a:off x="345143" y="1076783"/>
            <a:ext cx="6920752" cy="434678"/>
          </a:xfrm>
          <a:prstGeom prst="rect">
            <a:avLst/>
          </a:prstGeom>
        </p:spPr>
        <p:txBody>
          <a:bodyPr>
            <a:noAutofit/>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marR="0" lvl="0" indent="0" algn="l" defTabSz="1219170" rtl="0" eaLnBrk="1" fontAlgn="auto" latinLnBrk="0" hangingPunct="1">
              <a:lnSpc>
                <a:spcPct val="150000"/>
              </a:lnSpc>
              <a:spcBef>
                <a:spcPts val="1333"/>
              </a:spcBef>
              <a:spcAft>
                <a:spcPts val="0"/>
              </a:spcAft>
              <a:buClrTx/>
              <a:buSzTx/>
              <a:buNone/>
              <a:tabLst/>
              <a:defRPr/>
            </a:pPr>
            <a:r>
              <a:rPr kumimoji="0" lang="en-US" sz="1600" b="1" i="0" u="none" strike="noStrike" kern="1200" cap="none" spc="0" normalizeH="0" baseline="0" noProof="0" dirty="0">
                <a:ln>
                  <a:noFill/>
                </a:ln>
                <a:solidFill>
                  <a:schemeClr val="accent2"/>
                </a:solidFill>
                <a:effectLst/>
                <a:uLnTx/>
                <a:uFillTx/>
                <a:latin typeface="Raleway"/>
                <a:ea typeface="+mn-ea"/>
                <a:cs typeface="Chalkboard SE Regular"/>
              </a:rPr>
              <a:t>Launch template </a:t>
            </a:r>
            <a:r>
              <a:rPr kumimoji="0" lang="en-US" sz="1600" b="0" i="0" u="none" strike="noStrike" kern="1200" cap="none" spc="0" normalizeH="0" baseline="0" noProof="0" dirty="0">
                <a:ln>
                  <a:noFill/>
                </a:ln>
                <a:solidFill>
                  <a:schemeClr val="accent2"/>
                </a:solidFill>
                <a:effectLst/>
                <a:uLnTx/>
                <a:uFillTx/>
                <a:latin typeface="Raleway"/>
                <a:ea typeface="+mn-ea"/>
                <a:cs typeface="Chalkboard SE Regular"/>
              </a:rPr>
              <a:t>can also be used with auto scaling groups.</a:t>
            </a:r>
          </a:p>
        </p:txBody>
      </p:sp>
      <p:sp>
        <p:nvSpPr>
          <p:cNvPr id="11" name="TextBox 10">
            <a:extLst>
              <a:ext uri="{FF2B5EF4-FFF2-40B4-BE49-F238E27FC236}">
                <a16:creationId xmlns:a16="http://schemas.microsoft.com/office/drawing/2014/main" id="{133FBEE1-DBC8-4980-9B74-C608AC7A4A5E}"/>
              </a:ext>
            </a:extLst>
          </p:cNvPr>
          <p:cNvSpPr txBox="1"/>
          <p:nvPr/>
        </p:nvSpPr>
        <p:spPr>
          <a:xfrm>
            <a:off x="176773" y="168938"/>
            <a:ext cx="3888244" cy="523220"/>
          </a:xfrm>
          <a:prstGeom prst="rect">
            <a:avLst/>
          </a:prstGeom>
          <a:noFill/>
        </p:spPr>
        <p:txBody>
          <a:bodyPr wrap="none" rtlCol="0">
            <a:spAutoFit/>
          </a:bodyPr>
          <a:lstStyle/>
          <a:p>
            <a:r>
              <a:rPr lang="en-US" sz="2800" b="1" dirty="0">
                <a:solidFill>
                  <a:schemeClr val="accent2"/>
                </a:solidFill>
              </a:rPr>
              <a:t>Configuration Templates</a:t>
            </a:r>
          </a:p>
        </p:txBody>
      </p:sp>
      <p:pic>
        <p:nvPicPr>
          <p:cNvPr id="9" name="Picture 8" descr="Screen Shot 2018-02-05 at 3.07.44 PM.png">
            <a:extLst>
              <a:ext uri="{FF2B5EF4-FFF2-40B4-BE49-F238E27FC236}">
                <a16:creationId xmlns:a16="http://schemas.microsoft.com/office/drawing/2014/main" id="{E294778B-7866-48EE-838E-AD80CA19E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143" y="1865400"/>
            <a:ext cx="8414376" cy="2391026"/>
          </a:xfrm>
          <a:prstGeom prst="rect">
            <a:avLst/>
          </a:prstGeom>
        </p:spPr>
      </p:pic>
    </p:spTree>
    <p:extLst>
      <p:ext uri="{BB962C8B-B14F-4D97-AF65-F5344CB8AC3E}">
        <p14:creationId xmlns:p14="http://schemas.microsoft.com/office/powerpoint/2010/main" val="1904530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DDF442A6-A77C-4E67-884B-4113810F737F}"/>
              </a:ext>
            </a:extLst>
          </p:cNvPr>
          <p:cNvSpPr/>
          <p:nvPr/>
        </p:nvSpPr>
        <p:spPr>
          <a:xfrm>
            <a:off x="526142" y="1260596"/>
            <a:ext cx="8418286" cy="3245562"/>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Content Placeholder 2">
            <a:extLst>
              <a:ext uri="{FF2B5EF4-FFF2-40B4-BE49-F238E27FC236}">
                <a16:creationId xmlns:a16="http://schemas.microsoft.com/office/drawing/2014/main" id="{F52EEB0C-ED9D-432A-A3A4-1D58F3A0272A}"/>
              </a:ext>
            </a:extLst>
          </p:cNvPr>
          <p:cNvSpPr txBox="1">
            <a:spLocks/>
          </p:cNvSpPr>
          <p:nvPr/>
        </p:nvSpPr>
        <p:spPr>
          <a:xfrm>
            <a:off x="805544" y="1422653"/>
            <a:ext cx="7881256" cy="2398932"/>
          </a:xfrm>
          <a:prstGeom prst="rect">
            <a:avLst/>
          </a:prstGeom>
        </p:spPr>
        <p:txBody>
          <a:bodyPr>
            <a:noAutofit/>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R="0" lvl="0" algn="l" defTabSz="1219170" rtl="0" eaLnBrk="1" fontAlgn="auto" latinLnBrk="0" hangingPunct="1">
              <a:lnSpc>
                <a:spcPct val="150000"/>
              </a:lnSpc>
              <a:spcBef>
                <a:spcPts val="1333"/>
              </a:spcBef>
              <a:spcAft>
                <a:spcPts val="0"/>
              </a:spcAft>
              <a:buClrTx/>
              <a:buSzPct val="114000"/>
              <a:buBlip>
                <a:blip r:embed="rId2"/>
              </a:buBlip>
              <a:tabLst/>
              <a:defRPr/>
            </a:pPr>
            <a:r>
              <a:rPr kumimoji="0" lang="en-US" sz="1200" b="1" i="0" u="none" strike="noStrike" kern="1200" cap="none" spc="0" normalizeH="0" baseline="0" noProof="0" dirty="0">
                <a:ln>
                  <a:noFill/>
                </a:ln>
                <a:solidFill>
                  <a:prstClr val="black"/>
                </a:solidFill>
                <a:effectLst/>
                <a:uLnTx/>
                <a:uFillTx/>
                <a:latin typeface="Raleway"/>
                <a:ea typeface="+mn-ea"/>
                <a:cs typeface="Chalkboard SE Regular"/>
              </a:rPr>
              <a:t>Launch configuration </a:t>
            </a:r>
            <a:r>
              <a:rPr kumimoji="0" lang="en-US" sz="1200" b="0" i="0" u="none" strike="noStrike" kern="1200" cap="none" spc="0" normalizeH="0" baseline="0" noProof="0" dirty="0">
                <a:ln>
                  <a:noFill/>
                </a:ln>
                <a:solidFill>
                  <a:prstClr val="black"/>
                </a:solidFill>
                <a:effectLst/>
                <a:uLnTx/>
                <a:uFillTx/>
                <a:latin typeface="Raleway"/>
                <a:ea typeface="+mn-ea"/>
                <a:cs typeface="Chalkboard SE Regular"/>
              </a:rPr>
              <a:t>is a template that is used to launch EC2 instances for Auto Scaling purpose. </a:t>
            </a:r>
          </a:p>
          <a:p>
            <a:pPr marR="0" lvl="0" algn="l" defTabSz="1219170" rtl="0" eaLnBrk="1" fontAlgn="auto" latinLnBrk="0" hangingPunct="1">
              <a:lnSpc>
                <a:spcPct val="150000"/>
              </a:lnSpc>
              <a:spcBef>
                <a:spcPts val="1333"/>
              </a:spcBef>
              <a:spcAft>
                <a:spcPts val="0"/>
              </a:spcAft>
              <a:buClrTx/>
              <a:buSzPct val="114000"/>
              <a:buBlip>
                <a:blip r:embed="rId2"/>
              </a:buBlip>
              <a:tabLst/>
              <a:defRPr/>
            </a:pPr>
            <a:r>
              <a:rPr kumimoji="0" lang="en-US" sz="1200" b="0" i="0" u="none" strike="noStrike" kern="1200" cap="none" spc="0" normalizeH="0" baseline="0" noProof="0" dirty="0">
                <a:ln>
                  <a:noFill/>
                </a:ln>
                <a:solidFill>
                  <a:prstClr val="black"/>
                </a:solidFill>
                <a:effectLst/>
                <a:uLnTx/>
                <a:uFillTx/>
                <a:latin typeface="Raleway"/>
                <a:ea typeface="+mn-ea"/>
                <a:cs typeface="Chalkboard SE Regular"/>
              </a:rPr>
              <a:t>Auto scaling groups (next topic) uses launch configuration to launch instances.</a:t>
            </a:r>
          </a:p>
          <a:p>
            <a:pPr marR="0" lvl="0" algn="l" defTabSz="1219170" rtl="0" eaLnBrk="1" fontAlgn="auto" latinLnBrk="0" hangingPunct="1">
              <a:lnSpc>
                <a:spcPct val="150000"/>
              </a:lnSpc>
              <a:spcBef>
                <a:spcPts val="1333"/>
              </a:spcBef>
              <a:spcAft>
                <a:spcPts val="0"/>
              </a:spcAft>
              <a:buClrTx/>
              <a:buSzPct val="114000"/>
              <a:buBlip>
                <a:blip r:embed="rId2"/>
              </a:buBlip>
              <a:tabLst/>
              <a:defRPr/>
            </a:pPr>
            <a:r>
              <a:rPr kumimoji="0" lang="en-US" sz="1200" b="0" i="0" u="none" strike="noStrike" kern="1200" cap="none" spc="0" normalizeH="0" baseline="0" noProof="0" dirty="0">
                <a:ln>
                  <a:noFill/>
                </a:ln>
                <a:solidFill>
                  <a:prstClr val="black"/>
                </a:solidFill>
                <a:effectLst/>
                <a:uLnTx/>
                <a:uFillTx/>
                <a:latin typeface="Raleway"/>
                <a:ea typeface="+mn-ea"/>
                <a:cs typeface="Chalkboard SE Regular"/>
              </a:rPr>
              <a:t>Launch Configuration cannot be modified after creation. </a:t>
            </a:r>
          </a:p>
          <a:p>
            <a:pPr marR="0" lvl="0" algn="l" defTabSz="1219170" rtl="0" eaLnBrk="1" fontAlgn="auto" latinLnBrk="0" hangingPunct="1">
              <a:lnSpc>
                <a:spcPct val="150000"/>
              </a:lnSpc>
              <a:spcBef>
                <a:spcPts val="1333"/>
              </a:spcBef>
              <a:spcAft>
                <a:spcPts val="0"/>
              </a:spcAft>
              <a:buClrTx/>
              <a:buSzPct val="114000"/>
              <a:buBlip>
                <a:blip r:embed="rId2"/>
              </a:buBlip>
              <a:tabLst/>
              <a:defRPr/>
            </a:pPr>
            <a:r>
              <a:rPr kumimoji="0" lang="en-US" sz="1200" b="0" i="0" u="none" strike="noStrike" kern="1200" cap="none" spc="0" normalizeH="0" baseline="0" noProof="0" dirty="0">
                <a:ln>
                  <a:noFill/>
                </a:ln>
                <a:solidFill>
                  <a:prstClr val="black"/>
                </a:solidFill>
                <a:effectLst/>
                <a:uLnTx/>
                <a:uFillTx/>
                <a:latin typeface="Raleway"/>
                <a:ea typeface="+mn-ea"/>
                <a:cs typeface="Chalkboard SE Regular"/>
              </a:rPr>
              <a:t>Can be created in two ways</a:t>
            </a:r>
          </a:p>
          <a:p>
            <a:pPr marR="0" lvl="1" algn="l" defTabSz="1219170" rtl="0" eaLnBrk="1" fontAlgn="auto" latinLnBrk="0" hangingPunct="1">
              <a:lnSpc>
                <a:spcPct val="150000"/>
              </a:lnSpc>
              <a:spcBef>
                <a:spcPts val="667"/>
              </a:spcBef>
              <a:spcAft>
                <a:spcPts val="0"/>
              </a:spcAft>
              <a:buClrTx/>
              <a:buSzPct val="114000"/>
              <a:buBlip>
                <a:blip r:embed="rId2"/>
              </a:buBlip>
              <a:tabLst/>
              <a:defRPr/>
            </a:pPr>
            <a:r>
              <a:rPr kumimoji="0" lang="en-US" sz="1200" b="0" i="0" u="none" strike="noStrike" kern="1200" cap="none" spc="0" normalizeH="0" baseline="0" noProof="0" dirty="0">
                <a:ln>
                  <a:noFill/>
                </a:ln>
                <a:solidFill>
                  <a:prstClr val="black"/>
                </a:solidFill>
                <a:effectLst/>
                <a:uLnTx/>
                <a:uFillTx/>
                <a:latin typeface="Raleway"/>
                <a:ea typeface="+mn-ea"/>
                <a:cs typeface="Chalkboard SE Regular"/>
              </a:rPr>
              <a:t>From scratch – Image ID, instance type, storage devices etc.</a:t>
            </a:r>
          </a:p>
          <a:p>
            <a:pPr marR="0" lvl="1" algn="l" defTabSz="1219170" rtl="0" eaLnBrk="1" fontAlgn="auto" latinLnBrk="0" hangingPunct="1">
              <a:lnSpc>
                <a:spcPct val="150000"/>
              </a:lnSpc>
              <a:spcBef>
                <a:spcPts val="667"/>
              </a:spcBef>
              <a:spcAft>
                <a:spcPts val="0"/>
              </a:spcAft>
              <a:buClrTx/>
              <a:buSzPct val="114000"/>
              <a:buBlip>
                <a:blip r:embed="rId2"/>
              </a:buBlip>
              <a:tabLst/>
              <a:defRPr/>
            </a:pPr>
            <a:r>
              <a:rPr kumimoji="0" lang="en-US" sz="1200" b="0" i="0" u="none" strike="noStrike" kern="1200" cap="none" spc="0" normalizeH="0" baseline="0" noProof="0" dirty="0">
                <a:ln>
                  <a:noFill/>
                </a:ln>
                <a:solidFill>
                  <a:prstClr val="black"/>
                </a:solidFill>
                <a:effectLst/>
                <a:uLnTx/>
                <a:uFillTx/>
                <a:latin typeface="Raleway"/>
                <a:ea typeface="+mn-ea"/>
                <a:cs typeface="Chalkboard SE Regular"/>
              </a:rPr>
              <a:t>From an EC2 instance – Attributes from the instance are copied over. Block device mapping of the AMI is included, any additional devices which were attached after launching the instances are not considered in the launch configuration.</a:t>
            </a:r>
          </a:p>
        </p:txBody>
      </p:sp>
      <p:sp>
        <p:nvSpPr>
          <p:cNvPr id="6" name="TextBox 5">
            <a:extLst>
              <a:ext uri="{FF2B5EF4-FFF2-40B4-BE49-F238E27FC236}">
                <a16:creationId xmlns:a16="http://schemas.microsoft.com/office/drawing/2014/main" id="{D97F4765-06B2-402C-8BEC-7861738DC66F}"/>
              </a:ext>
            </a:extLst>
          </p:cNvPr>
          <p:cNvSpPr txBox="1"/>
          <p:nvPr/>
        </p:nvSpPr>
        <p:spPr>
          <a:xfrm>
            <a:off x="176773" y="168938"/>
            <a:ext cx="3888244" cy="523220"/>
          </a:xfrm>
          <a:prstGeom prst="rect">
            <a:avLst/>
          </a:prstGeom>
          <a:noFill/>
        </p:spPr>
        <p:txBody>
          <a:bodyPr wrap="none" rtlCol="0">
            <a:spAutoFit/>
          </a:bodyPr>
          <a:lstStyle/>
          <a:p>
            <a:r>
              <a:rPr lang="en-US" sz="2800" b="1" dirty="0">
                <a:solidFill>
                  <a:schemeClr val="accent2"/>
                </a:solidFill>
              </a:rPr>
              <a:t>Configuration Templates</a:t>
            </a:r>
          </a:p>
        </p:txBody>
      </p:sp>
    </p:spTree>
    <p:extLst>
      <p:ext uri="{BB962C8B-B14F-4D97-AF65-F5344CB8AC3E}">
        <p14:creationId xmlns:p14="http://schemas.microsoft.com/office/powerpoint/2010/main" val="3701985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EE8AD41-FDF5-459F-85F6-CFC4EA70E4CC}"/>
              </a:ext>
            </a:extLst>
          </p:cNvPr>
          <p:cNvSpPr txBox="1"/>
          <p:nvPr/>
        </p:nvSpPr>
        <p:spPr>
          <a:xfrm>
            <a:off x="176773" y="168938"/>
            <a:ext cx="5194820" cy="523220"/>
          </a:xfrm>
          <a:prstGeom prst="rect">
            <a:avLst/>
          </a:prstGeom>
          <a:noFill/>
        </p:spPr>
        <p:txBody>
          <a:bodyPr wrap="none" rtlCol="0">
            <a:spAutoFit/>
          </a:bodyPr>
          <a:lstStyle/>
          <a:p>
            <a:r>
              <a:rPr lang="en-US" sz="2800" b="1" dirty="0">
                <a:solidFill>
                  <a:schemeClr val="accent2"/>
                </a:solidFill>
              </a:rPr>
              <a:t>Scaling Options (Dynamic Scaling)</a:t>
            </a:r>
          </a:p>
        </p:txBody>
      </p:sp>
      <p:grpSp>
        <p:nvGrpSpPr>
          <p:cNvPr id="2" name="Group 1"/>
          <p:cNvGrpSpPr/>
          <p:nvPr/>
        </p:nvGrpSpPr>
        <p:grpSpPr>
          <a:xfrm>
            <a:off x="1119465" y="962947"/>
            <a:ext cx="7386054" cy="1495875"/>
            <a:chOff x="1391608" y="981685"/>
            <a:chExt cx="7386054" cy="1495875"/>
          </a:xfrm>
        </p:grpSpPr>
        <p:sp>
          <p:nvSpPr>
            <p:cNvPr id="21" name="Rectangle: Rounded Corners 20">
              <a:extLst>
                <a:ext uri="{FF2B5EF4-FFF2-40B4-BE49-F238E27FC236}">
                  <a16:creationId xmlns:a16="http://schemas.microsoft.com/office/drawing/2014/main" id="{E3D4479D-DF1B-40B8-9EEE-A6B90B2A5D1D}"/>
                </a:ext>
              </a:extLst>
            </p:cNvPr>
            <p:cNvSpPr/>
            <p:nvPr/>
          </p:nvSpPr>
          <p:spPr>
            <a:xfrm>
              <a:off x="1391608" y="981685"/>
              <a:ext cx="7386054" cy="1477137"/>
            </a:xfrm>
            <a:prstGeom prst="roundRect">
              <a:avLst/>
            </a:prstGeom>
            <a:solidFill>
              <a:schemeClr val="bg1">
                <a:lumMod val="95000"/>
              </a:schemeClr>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Content Placeholder 2">
              <a:extLst>
                <a:ext uri="{FF2B5EF4-FFF2-40B4-BE49-F238E27FC236}">
                  <a16:creationId xmlns:a16="http://schemas.microsoft.com/office/drawing/2014/main" id="{0BDEBE5F-FFD6-466D-9A0A-B5EDE14EFAEB}"/>
                </a:ext>
              </a:extLst>
            </p:cNvPr>
            <p:cNvSpPr txBox="1">
              <a:spLocks/>
            </p:cNvSpPr>
            <p:nvPr/>
          </p:nvSpPr>
          <p:spPr>
            <a:xfrm>
              <a:off x="1545771" y="1000423"/>
              <a:ext cx="6834809" cy="1477137"/>
            </a:xfrm>
            <a:prstGeom prst="rect">
              <a:avLst/>
            </a:prstGeom>
          </p:spPr>
          <p:txBody>
            <a:bodyPr>
              <a:normAutofit/>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R="0" lvl="0" algn="l" defTabSz="1219170" rtl="0" eaLnBrk="1" fontAlgn="auto" latinLnBrk="0" hangingPunct="1">
                <a:lnSpc>
                  <a:spcPct val="90000"/>
                </a:lnSpc>
                <a:spcBef>
                  <a:spcPts val="1333"/>
                </a:spcBef>
                <a:spcAft>
                  <a:spcPts val="0"/>
                </a:spcAft>
                <a:buClrTx/>
                <a:buSzPct val="114000"/>
                <a:buBlip>
                  <a:blip r:embed="rId2"/>
                </a:buBlip>
                <a:tabLst/>
                <a:defRPr/>
              </a:pPr>
              <a:r>
                <a:rPr kumimoji="0" lang="en-US" sz="1200" b="0" i="0" u="none" strike="noStrike" kern="1200" cap="none" spc="0" normalizeH="0" baseline="0" noProof="0" dirty="0">
                  <a:ln>
                    <a:noFill/>
                  </a:ln>
                  <a:solidFill>
                    <a:prstClr val="black"/>
                  </a:solidFill>
                  <a:effectLst/>
                  <a:uLnTx/>
                  <a:uFillTx/>
                  <a:latin typeface="Raleway"/>
                  <a:ea typeface="+mn-ea"/>
                  <a:cs typeface="Chalkboard SE Regular"/>
                </a:rPr>
                <a:t>Scaling policies and Alarms.</a:t>
              </a:r>
            </a:p>
            <a:p>
              <a:pPr marR="0" lvl="1" algn="l" defTabSz="1219170" rtl="0" eaLnBrk="1" fontAlgn="auto" latinLnBrk="0" hangingPunct="1">
                <a:lnSpc>
                  <a:spcPct val="90000"/>
                </a:lnSpc>
                <a:spcBef>
                  <a:spcPts val="667"/>
                </a:spcBef>
                <a:spcAft>
                  <a:spcPts val="0"/>
                </a:spcAft>
                <a:buClrTx/>
                <a:buSzPct val="114000"/>
                <a:buBlip>
                  <a:blip r:embed="rId2"/>
                </a:buBlip>
                <a:tabLst/>
                <a:defRPr/>
              </a:pPr>
              <a:r>
                <a:rPr kumimoji="0" lang="en-US" sz="1200" b="0" i="0" u="none" strike="noStrike" kern="1200" cap="none" spc="0" normalizeH="0" baseline="0" noProof="0" dirty="0">
                  <a:ln>
                    <a:noFill/>
                  </a:ln>
                  <a:effectLst/>
                  <a:uLnTx/>
                  <a:uFillTx/>
                  <a:latin typeface="Raleway"/>
                  <a:ea typeface="+mn-ea"/>
                  <a:cs typeface="Chalkboard SE Regular"/>
                </a:rPr>
                <a:t>Scaling policies mention how to scale, and alarms decide when to scale.</a:t>
              </a:r>
            </a:p>
            <a:p>
              <a:pPr marR="0" lvl="1" algn="l" defTabSz="1219170" rtl="0" eaLnBrk="1" fontAlgn="auto" latinLnBrk="0" hangingPunct="1">
                <a:lnSpc>
                  <a:spcPct val="90000"/>
                </a:lnSpc>
                <a:spcBef>
                  <a:spcPts val="667"/>
                </a:spcBef>
                <a:spcAft>
                  <a:spcPts val="0"/>
                </a:spcAft>
                <a:buClrTx/>
                <a:buSzPct val="114000"/>
                <a:buBlip>
                  <a:blip r:embed="rId2"/>
                </a:buBlip>
                <a:tabLst/>
                <a:defRPr/>
              </a:pPr>
              <a:r>
                <a:rPr kumimoji="0" lang="en-US" sz="1200" b="0" i="0" u="none" strike="noStrike" kern="1200" cap="none" spc="0" normalizeH="0" baseline="0" noProof="0" dirty="0" err="1">
                  <a:ln>
                    <a:noFill/>
                  </a:ln>
                  <a:effectLst/>
                  <a:uLnTx/>
                  <a:uFillTx/>
                  <a:latin typeface="Raleway"/>
                  <a:ea typeface="+mn-ea"/>
                  <a:cs typeface="Chalkboard SE Regular"/>
                </a:rPr>
                <a:t>CloudWatch</a:t>
              </a:r>
              <a:r>
                <a:rPr kumimoji="0" lang="en-US" sz="1200" b="0" i="0" u="none" strike="noStrike" kern="1200" cap="none" spc="0" normalizeH="0" baseline="0" noProof="0" dirty="0">
                  <a:ln>
                    <a:noFill/>
                  </a:ln>
                  <a:effectLst/>
                  <a:uLnTx/>
                  <a:uFillTx/>
                  <a:latin typeface="Raleway"/>
                  <a:ea typeface="+mn-ea"/>
                  <a:cs typeface="Chalkboard SE Regular"/>
                </a:rPr>
                <a:t> alarms are set to monitor individual metrics, e.g. CPU Utilization etc.</a:t>
              </a:r>
            </a:p>
            <a:p>
              <a:pPr marR="0" lvl="1" algn="l" defTabSz="1219170" rtl="0" eaLnBrk="1" fontAlgn="auto" latinLnBrk="0" hangingPunct="1">
                <a:lnSpc>
                  <a:spcPct val="90000"/>
                </a:lnSpc>
                <a:spcBef>
                  <a:spcPts val="667"/>
                </a:spcBef>
                <a:spcAft>
                  <a:spcPts val="0"/>
                </a:spcAft>
                <a:buClrTx/>
                <a:buSzPct val="114000"/>
                <a:buBlip>
                  <a:blip r:embed="rId2"/>
                </a:buBlip>
                <a:tabLst/>
                <a:defRPr/>
              </a:pPr>
              <a:r>
                <a:rPr kumimoji="0" lang="en-US" sz="1200" b="0" i="0" u="none" strike="noStrike" kern="1200" cap="none" spc="0" normalizeH="0" baseline="0" noProof="0" dirty="0">
                  <a:ln>
                    <a:noFill/>
                  </a:ln>
                  <a:effectLst/>
                  <a:uLnTx/>
                  <a:uFillTx/>
                  <a:latin typeface="Raleway"/>
                  <a:ea typeface="+mn-ea"/>
                  <a:cs typeface="Chalkboard SE Regular"/>
                </a:rPr>
                <a:t>When the threshold is breached, scaling policies are executed.</a:t>
              </a:r>
            </a:p>
            <a:p>
              <a:pPr marR="0" lvl="0" algn="l" defTabSz="1219170" rtl="0" eaLnBrk="1" fontAlgn="auto" latinLnBrk="0" hangingPunct="1">
                <a:lnSpc>
                  <a:spcPct val="90000"/>
                </a:lnSpc>
                <a:spcBef>
                  <a:spcPts val="1333"/>
                </a:spcBef>
                <a:spcAft>
                  <a:spcPts val="0"/>
                </a:spcAft>
                <a:buClrTx/>
                <a:buSzPct val="114000"/>
                <a:buBlip>
                  <a:blip r:embed="rId2"/>
                </a:buBlip>
                <a:tabLst/>
                <a:defRPr/>
              </a:pPr>
              <a:r>
                <a:rPr kumimoji="0" lang="en-US" sz="1200" b="0" i="0" u="none" strike="noStrike" kern="1200" cap="none" spc="0" normalizeH="0" baseline="0" noProof="0" dirty="0">
                  <a:ln>
                    <a:noFill/>
                  </a:ln>
                  <a:solidFill>
                    <a:prstClr val="black"/>
                  </a:solidFill>
                  <a:effectLst/>
                  <a:uLnTx/>
                  <a:uFillTx/>
                  <a:latin typeface="Raleway"/>
                  <a:ea typeface="+mn-ea"/>
                  <a:cs typeface="Chalkboard SE Regular"/>
                </a:rPr>
                <a:t>Minimum, Maximum and Desired capacity. </a:t>
              </a:r>
            </a:p>
            <a:p>
              <a:pPr marR="0" lvl="0" algn="l" defTabSz="1219170" rtl="0" eaLnBrk="1" fontAlgn="auto" latinLnBrk="0" hangingPunct="1">
                <a:lnSpc>
                  <a:spcPct val="90000"/>
                </a:lnSpc>
                <a:spcBef>
                  <a:spcPts val="1333"/>
                </a:spcBef>
                <a:spcAft>
                  <a:spcPts val="0"/>
                </a:spcAft>
                <a:buClrTx/>
                <a:buSzPct val="114000"/>
                <a:buBlip>
                  <a:blip r:embed="rId2"/>
                </a:buBlip>
                <a:tabLst/>
                <a:defRPr/>
              </a:pPr>
              <a:endParaRPr kumimoji="0" lang="en-US" sz="1600" b="0" i="0" u="none" strike="noStrike" kern="1200" cap="none" spc="0" normalizeH="0" baseline="0" noProof="0" dirty="0">
                <a:ln>
                  <a:noFill/>
                </a:ln>
                <a:solidFill>
                  <a:prstClr val="black"/>
                </a:solidFill>
                <a:effectLst/>
                <a:uLnTx/>
                <a:uFillTx/>
                <a:latin typeface="Raleway"/>
                <a:ea typeface="+mn-ea"/>
                <a:cs typeface="Chalkboard SE Regular"/>
              </a:endParaRPr>
            </a:p>
          </p:txBody>
        </p:sp>
      </p:grpSp>
      <p:grpSp>
        <p:nvGrpSpPr>
          <p:cNvPr id="3" name="Group 2"/>
          <p:cNvGrpSpPr/>
          <p:nvPr/>
        </p:nvGrpSpPr>
        <p:grpSpPr>
          <a:xfrm>
            <a:off x="4040909" y="3925356"/>
            <a:ext cx="1300246" cy="866748"/>
            <a:chOff x="3573527" y="3357242"/>
            <a:chExt cx="2295886" cy="1530444"/>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527" y="3774424"/>
              <a:ext cx="1015290" cy="101529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8969" y="3357242"/>
              <a:ext cx="1530444" cy="1530444"/>
            </a:xfrm>
            <a:prstGeom prst="rect">
              <a:avLst/>
            </a:prstGeom>
          </p:spPr>
        </p:pic>
      </p:grpSp>
      <p:sp>
        <p:nvSpPr>
          <p:cNvPr id="11" name="Rectangle: Rounded Corners 17">
            <a:extLst>
              <a:ext uri="{FF2B5EF4-FFF2-40B4-BE49-F238E27FC236}">
                <a16:creationId xmlns:a16="http://schemas.microsoft.com/office/drawing/2014/main" id="{DAE12865-A7C4-4667-8EF5-311CC8AB319C}"/>
              </a:ext>
            </a:extLst>
          </p:cNvPr>
          <p:cNvSpPr/>
          <p:nvPr/>
        </p:nvSpPr>
        <p:spPr>
          <a:xfrm>
            <a:off x="671071" y="2939376"/>
            <a:ext cx="2444926" cy="740516"/>
          </a:xfrm>
          <a:prstGeom prst="roundRect">
            <a:avLst/>
          </a:prstGeom>
          <a:solidFill>
            <a:schemeClr val="accent4">
              <a:lumMod val="40000"/>
              <a:lumOff val="60000"/>
            </a:schemeClr>
          </a:solidFill>
          <a:ln w="19050">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accent4">
                    <a:lumMod val="75000"/>
                  </a:schemeClr>
                </a:solidFill>
                <a:effectLst/>
                <a:uLnTx/>
                <a:uFillTx/>
                <a:latin typeface="Raleway"/>
                <a:ea typeface="+mn-ea"/>
                <a:cs typeface="Chalkboard SE Regular"/>
              </a:rPr>
              <a:t>Scaling Policy: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chemeClr val="accent4">
                  <a:lumMod val="75000"/>
                </a:schemeClr>
              </a:solidFill>
              <a:effectLst/>
              <a:uLnTx/>
              <a:uFillTx/>
              <a:latin typeface="Raleway"/>
              <a:ea typeface="+mn-ea"/>
              <a:cs typeface="Chalkboard SE Regular"/>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accent4">
                    <a:lumMod val="75000"/>
                  </a:schemeClr>
                </a:solidFill>
                <a:effectLst/>
                <a:uLnTx/>
                <a:uFillTx/>
                <a:latin typeface="Raleway"/>
                <a:ea typeface="+mn-ea"/>
                <a:cs typeface="Chalkboard SE Regular"/>
              </a:rPr>
              <a:t>INCREASE 2 instances at a time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accent4">
                    <a:lumMod val="75000"/>
                  </a:schemeClr>
                </a:solidFill>
                <a:effectLst/>
                <a:uLnTx/>
                <a:uFillTx/>
                <a:latin typeface="Raleway"/>
                <a:ea typeface="+mn-ea"/>
                <a:cs typeface="Chalkboard SE Regular"/>
              </a:rPr>
              <a:t>DECREASE 1 instance at a time</a:t>
            </a:r>
          </a:p>
        </p:txBody>
      </p:sp>
      <p:sp>
        <p:nvSpPr>
          <p:cNvPr id="12" name="Rectangle: Rounded Corners 18">
            <a:extLst>
              <a:ext uri="{FF2B5EF4-FFF2-40B4-BE49-F238E27FC236}">
                <a16:creationId xmlns:a16="http://schemas.microsoft.com/office/drawing/2014/main" id="{1216EF46-A39A-4DAF-8758-C09CAB85630B}"/>
              </a:ext>
            </a:extLst>
          </p:cNvPr>
          <p:cNvSpPr/>
          <p:nvPr/>
        </p:nvSpPr>
        <p:spPr>
          <a:xfrm>
            <a:off x="3573527" y="2939376"/>
            <a:ext cx="2444926" cy="740516"/>
          </a:xfrm>
          <a:prstGeom prst="roundRect">
            <a:avLst/>
          </a:prstGeom>
          <a:solidFill>
            <a:schemeClr val="accent2">
              <a:lumMod val="40000"/>
              <a:lumOff val="60000"/>
            </a:schemeClr>
          </a:solidFill>
          <a:ln w="1905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accent2">
                    <a:lumMod val="75000"/>
                  </a:schemeClr>
                </a:solidFill>
                <a:effectLst/>
                <a:uLnTx/>
                <a:uFillTx/>
                <a:latin typeface="Raleway"/>
                <a:ea typeface="+mn-ea"/>
                <a:cs typeface="Chalkboard SE Regular"/>
              </a:rPr>
              <a:t>Alarm: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chemeClr val="accent2">
                  <a:lumMod val="75000"/>
                </a:schemeClr>
              </a:solidFill>
              <a:effectLst/>
              <a:uLnTx/>
              <a:uFillTx/>
              <a:latin typeface="Raleway"/>
              <a:ea typeface="+mn-ea"/>
              <a:cs typeface="Chalkboard SE Regular"/>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accent2">
                    <a:lumMod val="75000"/>
                  </a:schemeClr>
                </a:solidFill>
                <a:effectLst/>
                <a:uLnTx/>
                <a:uFillTx/>
                <a:latin typeface="Raleway"/>
                <a:ea typeface="+mn-ea"/>
                <a:cs typeface="Chalkboard SE Regular"/>
              </a:rPr>
              <a:t>IF CPU Utilization &gt; 80% for more than 10 mins, ring the bell</a:t>
            </a:r>
          </a:p>
        </p:txBody>
      </p:sp>
      <p:sp>
        <p:nvSpPr>
          <p:cNvPr id="13" name="Rectangle: Rounded Corners 19">
            <a:extLst>
              <a:ext uri="{FF2B5EF4-FFF2-40B4-BE49-F238E27FC236}">
                <a16:creationId xmlns:a16="http://schemas.microsoft.com/office/drawing/2014/main" id="{24F28460-7826-4FA4-94DA-35FEBCD66FD3}"/>
              </a:ext>
            </a:extLst>
          </p:cNvPr>
          <p:cNvSpPr/>
          <p:nvPr/>
        </p:nvSpPr>
        <p:spPr>
          <a:xfrm>
            <a:off x="6475983" y="2938201"/>
            <a:ext cx="2444926" cy="740516"/>
          </a:xfrm>
          <a:prstGeom prst="roundRect">
            <a:avLst/>
          </a:prstGeom>
          <a:solidFill>
            <a:schemeClr val="accent1">
              <a:lumMod val="40000"/>
              <a:lumOff val="60000"/>
            </a:schemeClr>
          </a:solid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accent1">
                    <a:lumMod val="50000"/>
                  </a:schemeClr>
                </a:solidFill>
                <a:effectLst/>
                <a:uLnTx/>
                <a:uFillTx/>
                <a:latin typeface="Raleway"/>
                <a:ea typeface="+mn-ea"/>
                <a:cs typeface="Chalkboard SE Regular"/>
              </a:rPr>
              <a:t>Minimum Capacity – 2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accent1">
                    <a:lumMod val="50000"/>
                  </a:schemeClr>
                </a:solidFill>
                <a:effectLst/>
                <a:uLnTx/>
                <a:uFillTx/>
                <a:latin typeface="Raleway"/>
                <a:ea typeface="+mn-ea"/>
                <a:cs typeface="Chalkboard SE Regular"/>
              </a:rPr>
              <a:t>Desired Capacity – 4</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accent1">
                    <a:lumMod val="50000"/>
                  </a:schemeClr>
                </a:solidFill>
                <a:effectLst/>
                <a:uLnTx/>
                <a:uFillTx/>
                <a:latin typeface="Raleway"/>
                <a:ea typeface="+mn-ea"/>
                <a:cs typeface="Chalkboard SE Regular"/>
              </a:rPr>
              <a:t>Maximum Capacity - 10</a:t>
            </a:r>
          </a:p>
        </p:txBody>
      </p:sp>
    </p:spTree>
    <p:extLst>
      <p:ext uri="{BB962C8B-B14F-4D97-AF65-F5344CB8AC3E}">
        <p14:creationId xmlns:p14="http://schemas.microsoft.com/office/powerpoint/2010/main" val="4079807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E3D4479D-DF1B-40B8-9EEE-A6B90B2A5D1D}"/>
              </a:ext>
            </a:extLst>
          </p:cNvPr>
          <p:cNvSpPr/>
          <p:nvPr/>
        </p:nvSpPr>
        <p:spPr>
          <a:xfrm>
            <a:off x="1327025" y="1049497"/>
            <a:ext cx="6754684" cy="1639273"/>
          </a:xfrm>
          <a:prstGeom prst="roundRect">
            <a:avLst/>
          </a:prstGeom>
          <a:solidFill>
            <a:schemeClr val="bg1">
              <a:lumMod val="95000"/>
            </a:schemeClr>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4792" lvl="0" indent="-304792" defTabSz="1219170">
              <a:lnSpc>
                <a:spcPct val="150000"/>
              </a:lnSpc>
              <a:spcBef>
                <a:spcPts val="1333"/>
              </a:spcBef>
              <a:buBlip>
                <a:blip r:embed="rId2"/>
              </a:buBlip>
              <a:defRPr/>
            </a:pPr>
            <a:endParaRPr lang="en-US" sz="1400" dirty="0">
              <a:solidFill>
                <a:prstClr val="black"/>
              </a:solidFill>
              <a:latin typeface="Raleway"/>
              <a:cs typeface="Chalkboard SE Regular"/>
            </a:endParaRPr>
          </a:p>
          <a:p>
            <a:pPr marL="304792" lvl="0" indent="-304792" defTabSz="1219170">
              <a:lnSpc>
                <a:spcPct val="150000"/>
              </a:lnSpc>
              <a:spcBef>
                <a:spcPts val="1333"/>
              </a:spcBef>
              <a:buBlip>
                <a:blip r:embed="rId2"/>
              </a:buBlip>
              <a:defRPr/>
            </a:pPr>
            <a:r>
              <a:rPr lang="en-US" sz="1400" dirty="0">
                <a:solidFill>
                  <a:prstClr val="black"/>
                </a:solidFill>
                <a:latin typeface="Raleway"/>
                <a:cs typeface="Chalkboard SE Regular"/>
              </a:rPr>
              <a:t>Scale based on a schedule – This type of a scaling method is used to scale at a given time and date.</a:t>
            </a:r>
          </a:p>
          <a:p>
            <a:pPr marL="304792" lvl="0" indent="-304792" defTabSz="1219170">
              <a:lnSpc>
                <a:spcPct val="150000"/>
              </a:lnSpc>
              <a:spcBef>
                <a:spcPts val="1333"/>
              </a:spcBef>
              <a:buBlip>
                <a:blip r:embed="rId2"/>
              </a:buBlip>
              <a:defRPr/>
            </a:pPr>
            <a:r>
              <a:rPr lang="en-US" sz="1400" dirty="0">
                <a:solidFill>
                  <a:prstClr val="black"/>
                </a:solidFill>
                <a:latin typeface="Raleway"/>
                <a:cs typeface="Chalkboard SE Regular"/>
              </a:rPr>
              <a:t>Scale based on a demand – Scaling occurs when the CPU utilization of the current running instances grow beyond a fixed usage limit.</a:t>
            </a:r>
          </a:p>
          <a:p>
            <a:pPr marL="304792" lvl="0" indent="-304792" defTabSz="1219170">
              <a:lnSpc>
                <a:spcPct val="150000"/>
              </a:lnSpc>
              <a:spcBef>
                <a:spcPts val="1333"/>
              </a:spcBef>
              <a:buBlip>
                <a:blip r:embed="rId2"/>
              </a:buBlip>
              <a:defRPr/>
            </a:pPr>
            <a:endParaRPr lang="en-US" sz="1800" dirty="0">
              <a:solidFill>
                <a:prstClr val="black"/>
              </a:solidFill>
              <a:latin typeface="Raleway"/>
              <a:cs typeface="Chalkboard SE Regular"/>
            </a:endParaRPr>
          </a:p>
        </p:txBody>
      </p:sp>
      <p:sp>
        <p:nvSpPr>
          <p:cNvPr id="16" name="TextBox 15">
            <a:extLst>
              <a:ext uri="{FF2B5EF4-FFF2-40B4-BE49-F238E27FC236}">
                <a16:creationId xmlns:a16="http://schemas.microsoft.com/office/drawing/2014/main" id="{FEE8AD41-FDF5-459F-85F6-CFC4EA70E4CC}"/>
              </a:ext>
            </a:extLst>
          </p:cNvPr>
          <p:cNvSpPr txBox="1"/>
          <p:nvPr/>
        </p:nvSpPr>
        <p:spPr>
          <a:xfrm>
            <a:off x="176773" y="168938"/>
            <a:ext cx="3425618" cy="523220"/>
          </a:xfrm>
          <a:prstGeom prst="rect">
            <a:avLst/>
          </a:prstGeom>
          <a:noFill/>
        </p:spPr>
        <p:txBody>
          <a:bodyPr wrap="none" rtlCol="0">
            <a:spAutoFit/>
          </a:bodyPr>
          <a:lstStyle/>
          <a:p>
            <a:r>
              <a:rPr lang="en-US" sz="2800" b="1" dirty="0">
                <a:solidFill>
                  <a:schemeClr val="accent2"/>
                </a:solidFill>
              </a:rPr>
              <a:t>Other Scaling Options</a:t>
            </a:r>
          </a:p>
        </p:txBody>
      </p:sp>
      <p:sp>
        <p:nvSpPr>
          <p:cNvPr id="9" name="Rectangle: Rounded Corners 8">
            <a:extLst>
              <a:ext uri="{FF2B5EF4-FFF2-40B4-BE49-F238E27FC236}">
                <a16:creationId xmlns:a16="http://schemas.microsoft.com/office/drawing/2014/main" id="{F33C93B5-EC0A-4DAE-AD33-423B9961E030}"/>
              </a:ext>
            </a:extLst>
          </p:cNvPr>
          <p:cNvSpPr/>
          <p:nvPr/>
        </p:nvSpPr>
        <p:spPr>
          <a:xfrm>
            <a:off x="1351694" y="3362520"/>
            <a:ext cx="2836472" cy="1034400"/>
          </a:xfrm>
          <a:prstGeom prst="roundRect">
            <a:avLst/>
          </a:prstGeom>
          <a:solidFill>
            <a:schemeClr val="accent4">
              <a:lumMod val="40000"/>
              <a:lumOff val="60000"/>
            </a:schemeClr>
          </a:solidFill>
          <a:ln w="19050">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accent4">
                    <a:lumMod val="75000"/>
                  </a:schemeClr>
                </a:solidFill>
                <a:effectLst/>
                <a:uLnTx/>
                <a:uFillTx/>
                <a:latin typeface="Raleway"/>
                <a:ea typeface="+mn-ea"/>
                <a:cs typeface="Chalkboard SE Regular"/>
              </a:rPr>
              <a:t>Scale based on schedule: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chemeClr val="accent4">
                  <a:lumMod val="75000"/>
                </a:schemeClr>
              </a:solidFill>
              <a:effectLst/>
              <a:uLnTx/>
              <a:uFillTx/>
              <a:latin typeface="Raleway"/>
              <a:ea typeface="+mn-ea"/>
              <a:cs typeface="Chalkboard SE Regular"/>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chemeClr val="accent4">
                    <a:lumMod val="75000"/>
                  </a:schemeClr>
                </a:solidFill>
                <a:effectLst/>
                <a:uLnTx/>
                <a:uFillTx/>
                <a:latin typeface="Raleway"/>
                <a:ea typeface="+mn-ea"/>
                <a:cs typeface="Chalkboard SE Regular"/>
              </a:rPr>
              <a:t>INCREASE the instances by 2 at 2:30 pm Today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chemeClr val="accent4">
                    <a:lumMod val="75000"/>
                  </a:schemeClr>
                </a:solidFill>
                <a:effectLst/>
                <a:uLnTx/>
                <a:uFillTx/>
                <a:latin typeface="Raleway"/>
                <a:ea typeface="+mn-ea"/>
                <a:cs typeface="Chalkboard SE Regular"/>
              </a:rPr>
              <a:t>DECREASE the instances by 1 at 12:00 am Tomorrow</a:t>
            </a:r>
          </a:p>
        </p:txBody>
      </p:sp>
      <p:sp>
        <p:nvSpPr>
          <p:cNvPr id="10" name="Rectangle: Rounded Corners 9">
            <a:extLst>
              <a:ext uri="{FF2B5EF4-FFF2-40B4-BE49-F238E27FC236}">
                <a16:creationId xmlns:a16="http://schemas.microsoft.com/office/drawing/2014/main" id="{87B75DAB-2A3C-4962-856F-082AE7663328}"/>
              </a:ext>
            </a:extLst>
          </p:cNvPr>
          <p:cNvSpPr/>
          <p:nvPr/>
        </p:nvSpPr>
        <p:spPr>
          <a:xfrm>
            <a:off x="5245238" y="3344975"/>
            <a:ext cx="2836472" cy="1034400"/>
          </a:xfrm>
          <a:prstGeom prst="roundRect">
            <a:avLst/>
          </a:prstGeom>
          <a:solidFill>
            <a:schemeClr val="accent2">
              <a:lumMod val="40000"/>
              <a:lumOff val="60000"/>
            </a:schemeClr>
          </a:solidFill>
          <a:ln w="1905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accent2">
                    <a:lumMod val="75000"/>
                  </a:schemeClr>
                </a:solidFill>
                <a:effectLst/>
                <a:uLnTx/>
                <a:uFillTx/>
                <a:latin typeface="Raleway"/>
                <a:cs typeface="Chalkboard SE Regular"/>
              </a:rPr>
              <a:t>Scale based on demand: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chemeClr val="accent2">
                  <a:lumMod val="75000"/>
                </a:schemeClr>
              </a:solidFill>
              <a:effectLst/>
              <a:uLnTx/>
              <a:uFillTx/>
              <a:latin typeface="Raleway"/>
              <a:cs typeface="Chalkboard SE Regular"/>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accent2">
                    <a:lumMod val="75000"/>
                  </a:schemeClr>
                </a:solidFill>
                <a:effectLst/>
                <a:uLnTx/>
                <a:uFillTx/>
                <a:latin typeface="Raleway"/>
                <a:cs typeface="Chalkboard SE Regular"/>
              </a:rPr>
              <a:t>IF CPU Utilization &gt; 80% for more than 10 mins</a:t>
            </a:r>
            <a:r>
              <a:rPr lang="en-US" sz="1050" dirty="0">
                <a:solidFill>
                  <a:schemeClr val="accent2">
                    <a:lumMod val="75000"/>
                  </a:schemeClr>
                </a:solidFill>
                <a:latin typeface="Raleway"/>
                <a:cs typeface="Chalkboard SE Regular"/>
              </a:rPr>
              <a:t>, INCREASE the instance by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accent2">
                    <a:lumMod val="75000"/>
                  </a:schemeClr>
                </a:solidFill>
                <a:effectLst/>
                <a:uLnTx/>
                <a:uFillTx/>
                <a:latin typeface="Raleway"/>
                <a:cs typeface="Chalkboard SE Regular"/>
              </a:rPr>
              <a:t>IF CPU Utilization &lt; 50% for more than 5 mins, DECREASE the instances by 2</a:t>
            </a:r>
          </a:p>
        </p:txBody>
      </p:sp>
    </p:spTree>
    <p:extLst>
      <p:ext uri="{BB962C8B-B14F-4D97-AF65-F5344CB8AC3E}">
        <p14:creationId xmlns:p14="http://schemas.microsoft.com/office/powerpoint/2010/main" val="2525825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3" y="2423696"/>
            <a:ext cx="4543862" cy="576956"/>
          </a:xfrm>
        </p:spPr>
        <p:txBody>
          <a:bodyPr anchor="ctr"/>
          <a:lstStyle/>
          <a:p>
            <a:pPr algn="ctr"/>
            <a:r>
              <a:rPr lang="en-US" dirty="0"/>
              <a:t>Scaling Policy</a:t>
            </a:r>
          </a:p>
        </p:txBody>
      </p:sp>
    </p:spTree>
    <p:extLst>
      <p:ext uri="{BB962C8B-B14F-4D97-AF65-F5344CB8AC3E}">
        <p14:creationId xmlns:p14="http://schemas.microsoft.com/office/powerpoint/2010/main" val="400153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C40CE731-76EE-4B6C-9CAA-7709AF830289}"/>
              </a:ext>
            </a:extLst>
          </p:cNvPr>
          <p:cNvGraphicFramePr/>
          <p:nvPr>
            <p:extLst>
              <p:ext uri="{D42A27DB-BD31-4B8C-83A1-F6EECF244321}">
                <p14:modId xmlns:p14="http://schemas.microsoft.com/office/powerpoint/2010/main" val="139685250"/>
              </p:ext>
            </p:extLst>
          </p:nvPr>
        </p:nvGraphicFramePr>
        <p:xfrm>
          <a:off x="457200" y="1733428"/>
          <a:ext cx="8229600" cy="3074176"/>
        </p:xfrm>
        <a:graphic>
          <a:graphicData uri="http://schemas.openxmlformats.org/drawingml/2006/chart">
            <c:chart xmlns:c="http://schemas.openxmlformats.org/drawingml/2006/chart" xmlns:r="http://schemas.openxmlformats.org/officeDocument/2006/relationships" r:id="rId2"/>
          </a:graphicData>
        </a:graphic>
      </p:graphicFrame>
      <p:sp>
        <p:nvSpPr>
          <p:cNvPr id="8" name="Flowchart: Connector 7">
            <a:extLst>
              <a:ext uri="{FF2B5EF4-FFF2-40B4-BE49-F238E27FC236}">
                <a16:creationId xmlns:a16="http://schemas.microsoft.com/office/drawing/2014/main" id="{5D41D185-B787-408E-B217-B7665752B9A8}"/>
              </a:ext>
            </a:extLst>
          </p:cNvPr>
          <p:cNvSpPr/>
          <p:nvPr/>
        </p:nvSpPr>
        <p:spPr>
          <a:xfrm>
            <a:off x="4132554" y="2471093"/>
            <a:ext cx="195604" cy="205618"/>
          </a:xfrm>
          <a:prstGeom prst="flowChartConnector">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sp>
        <p:nvSpPr>
          <p:cNvPr id="9" name="Flowchart: Connector 8">
            <a:extLst>
              <a:ext uri="{FF2B5EF4-FFF2-40B4-BE49-F238E27FC236}">
                <a16:creationId xmlns:a16="http://schemas.microsoft.com/office/drawing/2014/main" id="{43A940C3-290E-4F3D-9AFC-5FA4EB468703}"/>
              </a:ext>
            </a:extLst>
          </p:cNvPr>
          <p:cNvSpPr/>
          <p:nvPr/>
        </p:nvSpPr>
        <p:spPr>
          <a:xfrm>
            <a:off x="3258963" y="2547495"/>
            <a:ext cx="201408" cy="205618"/>
          </a:xfrm>
          <a:prstGeom prst="flowChartConnector">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sp>
        <p:nvSpPr>
          <p:cNvPr id="10" name="Flowchart: Connector 9">
            <a:extLst>
              <a:ext uri="{FF2B5EF4-FFF2-40B4-BE49-F238E27FC236}">
                <a16:creationId xmlns:a16="http://schemas.microsoft.com/office/drawing/2014/main" id="{BBA40B40-69E0-496C-81D2-811089CF0821}"/>
              </a:ext>
            </a:extLst>
          </p:cNvPr>
          <p:cNvSpPr/>
          <p:nvPr/>
        </p:nvSpPr>
        <p:spPr>
          <a:xfrm>
            <a:off x="5569759" y="2617678"/>
            <a:ext cx="201408" cy="212505"/>
          </a:xfrm>
          <a:prstGeom prst="flowChartConnector">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sp>
        <p:nvSpPr>
          <p:cNvPr id="11" name="Flowchart: Connector 10">
            <a:extLst>
              <a:ext uri="{FF2B5EF4-FFF2-40B4-BE49-F238E27FC236}">
                <a16:creationId xmlns:a16="http://schemas.microsoft.com/office/drawing/2014/main" id="{4879F1BB-EEBA-4B58-8C1E-A3B76FECCE8B}"/>
              </a:ext>
            </a:extLst>
          </p:cNvPr>
          <p:cNvSpPr/>
          <p:nvPr/>
        </p:nvSpPr>
        <p:spPr>
          <a:xfrm>
            <a:off x="5780305" y="2617679"/>
            <a:ext cx="195604" cy="213376"/>
          </a:xfrm>
          <a:prstGeom prst="flowChartConnector">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cxnSp>
        <p:nvCxnSpPr>
          <p:cNvPr id="12" name="Straight Arrow Connector 11">
            <a:extLst>
              <a:ext uri="{FF2B5EF4-FFF2-40B4-BE49-F238E27FC236}">
                <a16:creationId xmlns:a16="http://schemas.microsoft.com/office/drawing/2014/main" id="{248A616D-99D3-4D71-85C6-25C7DC52BC8A}"/>
              </a:ext>
            </a:extLst>
          </p:cNvPr>
          <p:cNvCxnSpPr>
            <a:cxnSpLocks/>
          </p:cNvCxnSpPr>
          <p:nvPr/>
        </p:nvCxnSpPr>
        <p:spPr>
          <a:xfrm flipV="1">
            <a:off x="5694381" y="2842775"/>
            <a:ext cx="0" cy="529649"/>
          </a:xfrm>
          <a:prstGeom prst="straightConnector1">
            <a:avLst/>
          </a:pr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6F450DBF-EC39-48D0-93DC-C05E30474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8963" y="3336396"/>
            <a:ext cx="544781" cy="529649"/>
          </a:xfrm>
          <a:prstGeom prst="rect">
            <a:avLst/>
          </a:prstGeom>
        </p:spPr>
      </p:pic>
      <p:pic>
        <p:nvPicPr>
          <p:cNvPr id="14" name="Picture 13">
            <a:extLst>
              <a:ext uri="{FF2B5EF4-FFF2-40B4-BE49-F238E27FC236}">
                <a16:creationId xmlns:a16="http://schemas.microsoft.com/office/drawing/2014/main" id="{CC2C6AC7-D8A3-4182-BE13-8AFBDE3E1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561" y="3344727"/>
            <a:ext cx="544781" cy="529649"/>
          </a:xfrm>
          <a:prstGeom prst="rect">
            <a:avLst/>
          </a:prstGeom>
        </p:spPr>
      </p:pic>
      <p:pic>
        <p:nvPicPr>
          <p:cNvPr id="15" name="Picture 14">
            <a:extLst>
              <a:ext uri="{FF2B5EF4-FFF2-40B4-BE49-F238E27FC236}">
                <a16:creationId xmlns:a16="http://schemas.microsoft.com/office/drawing/2014/main" id="{B99FE933-2E69-42D3-B7A0-60D96E654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1991" y="3349322"/>
            <a:ext cx="544781" cy="529649"/>
          </a:xfrm>
          <a:prstGeom prst="rect">
            <a:avLst/>
          </a:prstGeom>
        </p:spPr>
      </p:pic>
      <p:cxnSp>
        <p:nvCxnSpPr>
          <p:cNvPr id="16" name="Straight Arrow Connector 15">
            <a:extLst>
              <a:ext uri="{FF2B5EF4-FFF2-40B4-BE49-F238E27FC236}">
                <a16:creationId xmlns:a16="http://schemas.microsoft.com/office/drawing/2014/main" id="{E0782D77-B1CF-4FBC-946C-43D4897EE9BE}"/>
              </a:ext>
            </a:extLst>
          </p:cNvPr>
          <p:cNvCxnSpPr>
            <a:cxnSpLocks/>
          </p:cNvCxnSpPr>
          <p:nvPr/>
        </p:nvCxnSpPr>
        <p:spPr>
          <a:xfrm flipV="1">
            <a:off x="3531354" y="2617679"/>
            <a:ext cx="1" cy="727048"/>
          </a:xfrm>
          <a:prstGeom prst="straightConnector1">
            <a:avLst/>
          </a:prstGeom>
          <a:ln w="1905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7B15C7DF-3ABF-4BBF-9632-BAF9415E2509}"/>
              </a:ext>
            </a:extLst>
          </p:cNvPr>
          <p:cNvSpPr txBox="1"/>
          <p:nvPr/>
        </p:nvSpPr>
        <p:spPr>
          <a:xfrm>
            <a:off x="176773" y="168938"/>
            <a:ext cx="2175724" cy="523220"/>
          </a:xfrm>
          <a:prstGeom prst="rect">
            <a:avLst/>
          </a:prstGeom>
          <a:noFill/>
        </p:spPr>
        <p:txBody>
          <a:bodyPr wrap="none" rtlCol="0">
            <a:spAutoFit/>
          </a:bodyPr>
          <a:lstStyle/>
          <a:p>
            <a:r>
              <a:rPr lang="en-US" sz="2800" b="1" dirty="0">
                <a:solidFill>
                  <a:schemeClr val="accent2"/>
                </a:solidFill>
              </a:rPr>
              <a:t>Scaling Policy</a:t>
            </a:r>
            <a:endParaRPr lang="en-IN" sz="2800" b="1" dirty="0">
              <a:solidFill>
                <a:schemeClr val="accent2"/>
              </a:solidFill>
            </a:endParaRPr>
          </a:p>
        </p:txBody>
      </p:sp>
      <p:sp>
        <p:nvSpPr>
          <p:cNvPr id="17" name="Rectangle: Rounded Corners 17">
            <a:extLst>
              <a:ext uri="{FF2B5EF4-FFF2-40B4-BE49-F238E27FC236}">
                <a16:creationId xmlns:a16="http://schemas.microsoft.com/office/drawing/2014/main" id="{DAE12865-A7C4-4667-8EF5-311CC8AB319C}"/>
              </a:ext>
            </a:extLst>
          </p:cNvPr>
          <p:cNvSpPr/>
          <p:nvPr/>
        </p:nvSpPr>
        <p:spPr>
          <a:xfrm>
            <a:off x="457200" y="872294"/>
            <a:ext cx="2444926" cy="740516"/>
          </a:xfrm>
          <a:prstGeom prst="roundRect">
            <a:avLst/>
          </a:prstGeom>
          <a:solidFill>
            <a:schemeClr val="accent4"/>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bg1"/>
                </a:solidFill>
                <a:effectLst/>
                <a:uLnTx/>
                <a:uFillTx/>
                <a:latin typeface="Raleway"/>
                <a:ea typeface="+mn-ea"/>
                <a:cs typeface="Chalkboard SE Regular"/>
              </a:rPr>
              <a:t>Scaling Policy: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chemeClr val="bg1"/>
              </a:solidFill>
              <a:effectLst/>
              <a:uLnTx/>
              <a:uFillTx/>
              <a:latin typeface="Raleway"/>
              <a:ea typeface="+mn-ea"/>
              <a:cs typeface="Chalkboard SE Regular"/>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bg1"/>
                </a:solidFill>
                <a:effectLst/>
                <a:uLnTx/>
                <a:uFillTx/>
                <a:latin typeface="Raleway"/>
                <a:ea typeface="+mn-ea"/>
                <a:cs typeface="Chalkboard SE Regular"/>
              </a:rPr>
              <a:t>INCREASE 2 instances at a time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bg1"/>
                </a:solidFill>
                <a:effectLst/>
                <a:uLnTx/>
                <a:uFillTx/>
                <a:latin typeface="Raleway"/>
                <a:ea typeface="+mn-ea"/>
                <a:cs typeface="Chalkboard SE Regular"/>
              </a:rPr>
              <a:t>DECREASE 1 instance at a time</a:t>
            </a:r>
          </a:p>
        </p:txBody>
      </p:sp>
      <p:sp>
        <p:nvSpPr>
          <p:cNvPr id="18" name="Rectangle: Rounded Corners 18">
            <a:extLst>
              <a:ext uri="{FF2B5EF4-FFF2-40B4-BE49-F238E27FC236}">
                <a16:creationId xmlns:a16="http://schemas.microsoft.com/office/drawing/2014/main" id="{1216EF46-A39A-4DAF-8758-C09CAB85630B}"/>
              </a:ext>
            </a:extLst>
          </p:cNvPr>
          <p:cNvSpPr/>
          <p:nvPr/>
        </p:nvSpPr>
        <p:spPr>
          <a:xfrm>
            <a:off x="3359656" y="872294"/>
            <a:ext cx="2444926" cy="740516"/>
          </a:xfrm>
          <a:prstGeom prst="roundRect">
            <a:avLst/>
          </a:prstGeom>
          <a:solidFill>
            <a:schemeClr val="accent2"/>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bg1"/>
                </a:solidFill>
                <a:effectLst/>
                <a:uLnTx/>
                <a:uFillTx/>
                <a:latin typeface="Raleway"/>
                <a:ea typeface="+mn-ea"/>
                <a:cs typeface="Chalkboard SE Regular"/>
              </a:rPr>
              <a:t>Alarm: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chemeClr val="bg1"/>
              </a:solidFill>
              <a:effectLst/>
              <a:uLnTx/>
              <a:uFillTx/>
              <a:latin typeface="Raleway"/>
              <a:ea typeface="+mn-ea"/>
              <a:cs typeface="Chalkboard SE Regular"/>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Raleway"/>
                <a:ea typeface="+mn-ea"/>
                <a:cs typeface="Chalkboard SE Regular"/>
              </a:rPr>
              <a:t>IF CPU Utilization &gt; 80% for more than 10 mins, ring the bell</a:t>
            </a:r>
          </a:p>
        </p:txBody>
      </p:sp>
      <p:sp>
        <p:nvSpPr>
          <p:cNvPr id="19" name="Rectangle: Rounded Corners 19">
            <a:extLst>
              <a:ext uri="{FF2B5EF4-FFF2-40B4-BE49-F238E27FC236}">
                <a16:creationId xmlns:a16="http://schemas.microsoft.com/office/drawing/2014/main" id="{24F28460-7826-4FA4-94DA-35FEBCD66FD3}"/>
              </a:ext>
            </a:extLst>
          </p:cNvPr>
          <p:cNvSpPr/>
          <p:nvPr/>
        </p:nvSpPr>
        <p:spPr>
          <a:xfrm>
            <a:off x="6262112" y="871119"/>
            <a:ext cx="2444926" cy="740516"/>
          </a:xfrm>
          <a:prstGeom prst="roundRect">
            <a:avLst/>
          </a:prstGeom>
          <a:solidFill>
            <a:schemeClr val="accent1"/>
          </a:solidFill>
          <a:ln w="28575">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Raleway"/>
                <a:ea typeface="+mn-ea"/>
                <a:cs typeface="Chalkboard SE Regular"/>
              </a:rPr>
              <a:t>Minimum Capacity – 2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Raleway"/>
                <a:ea typeface="+mn-ea"/>
                <a:cs typeface="Chalkboard SE Regular"/>
              </a:rPr>
              <a:t>Desired Capacity – 4</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Raleway"/>
                <a:ea typeface="+mn-ea"/>
                <a:cs typeface="Chalkboard SE Regular"/>
              </a:rPr>
              <a:t>Maximum Capacity - 10</a:t>
            </a:r>
          </a:p>
        </p:txBody>
      </p:sp>
    </p:spTree>
    <p:extLst>
      <p:ext uri="{BB962C8B-B14F-4D97-AF65-F5344CB8AC3E}">
        <p14:creationId xmlns:p14="http://schemas.microsoft.com/office/powerpoint/2010/main" val="1603450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7B15C7DF-3ABF-4BBF-9632-BAF9415E2509}"/>
              </a:ext>
            </a:extLst>
          </p:cNvPr>
          <p:cNvSpPr txBox="1"/>
          <p:nvPr/>
        </p:nvSpPr>
        <p:spPr>
          <a:xfrm>
            <a:off x="176773" y="168938"/>
            <a:ext cx="2175724" cy="523220"/>
          </a:xfrm>
          <a:prstGeom prst="rect">
            <a:avLst/>
          </a:prstGeom>
          <a:noFill/>
        </p:spPr>
        <p:txBody>
          <a:bodyPr wrap="none" rtlCol="0">
            <a:spAutoFit/>
          </a:bodyPr>
          <a:lstStyle/>
          <a:p>
            <a:r>
              <a:rPr lang="en-US" sz="2800" b="1" dirty="0">
                <a:solidFill>
                  <a:schemeClr val="accent2"/>
                </a:solidFill>
              </a:rPr>
              <a:t>Scaling Policy</a:t>
            </a:r>
            <a:endParaRPr lang="en-IN" sz="2800" b="1" dirty="0">
              <a:solidFill>
                <a:schemeClr val="accent2"/>
              </a:solidFill>
            </a:endParaRPr>
          </a:p>
        </p:txBody>
      </p:sp>
      <p:grpSp>
        <p:nvGrpSpPr>
          <p:cNvPr id="17" name="Group 16">
            <a:extLst>
              <a:ext uri="{FF2B5EF4-FFF2-40B4-BE49-F238E27FC236}">
                <a16:creationId xmlns:a16="http://schemas.microsoft.com/office/drawing/2014/main" id="{04EB2449-6127-47C6-92B2-5DF62A7ED0D2}"/>
              </a:ext>
            </a:extLst>
          </p:cNvPr>
          <p:cNvGrpSpPr/>
          <p:nvPr/>
        </p:nvGrpSpPr>
        <p:grpSpPr>
          <a:xfrm>
            <a:off x="932329" y="1558838"/>
            <a:ext cx="7279341" cy="3064910"/>
            <a:chOff x="176773" y="972574"/>
            <a:chExt cx="8229600" cy="3723912"/>
          </a:xfrm>
        </p:grpSpPr>
        <p:graphicFrame>
          <p:nvGraphicFramePr>
            <p:cNvPr id="18" name="Chart 17">
              <a:extLst>
                <a:ext uri="{FF2B5EF4-FFF2-40B4-BE49-F238E27FC236}">
                  <a16:creationId xmlns:a16="http://schemas.microsoft.com/office/drawing/2014/main" id="{E1CCD303-6558-421C-81D0-A96B899F32C5}"/>
                </a:ext>
              </a:extLst>
            </p:cNvPr>
            <p:cNvGraphicFramePr/>
            <p:nvPr>
              <p:extLst>
                <p:ext uri="{D42A27DB-BD31-4B8C-83A1-F6EECF244321}">
                  <p14:modId xmlns:p14="http://schemas.microsoft.com/office/powerpoint/2010/main" val="809347311"/>
                </p:ext>
              </p:extLst>
            </p:nvPr>
          </p:nvGraphicFramePr>
          <p:xfrm>
            <a:off x="176773" y="972574"/>
            <a:ext cx="8229600" cy="3723912"/>
          </p:xfrm>
          <a:graphic>
            <a:graphicData uri="http://schemas.openxmlformats.org/drawingml/2006/chart">
              <c:chart xmlns:c="http://schemas.openxmlformats.org/drawingml/2006/chart" xmlns:r="http://schemas.openxmlformats.org/officeDocument/2006/relationships" r:id="rId2"/>
            </a:graphicData>
          </a:graphic>
        </p:graphicFrame>
        <p:sp>
          <p:nvSpPr>
            <p:cNvPr id="19" name="Flowchart: Connector 18">
              <a:extLst>
                <a:ext uri="{FF2B5EF4-FFF2-40B4-BE49-F238E27FC236}">
                  <a16:creationId xmlns:a16="http://schemas.microsoft.com/office/drawing/2014/main" id="{8FF995CB-5F2C-4F93-A296-AB9DDA4276A3}"/>
                </a:ext>
              </a:extLst>
            </p:cNvPr>
            <p:cNvSpPr/>
            <p:nvPr/>
          </p:nvSpPr>
          <p:spPr>
            <a:xfrm>
              <a:off x="7037406" y="2253354"/>
              <a:ext cx="149258" cy="159473"/>
            </a:xfrm>
            <a:prstGeom prst="flowChartConnector">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sp>
          <p:nvSpPr>
            <p:cNvPr id="20" name="Flowchart: Connector 19">
              <a:extLst>
                <a:ext uri="{FF2B5EF4-FFF2-40B4-BE49-F238E27FC236}">
                  <a16:creationId xmlns:a16="http://schemas.microsoft.com/office/drawing/2014/main" id="{5BE3243E-DAA0-45BF-B595-373C05A97C20}"/>
                </a:ext>
              </a:extLst>
            </p:cNvPr>
            <p:cNvSpPr/>
            <p:nvPr/>
          </p:nvSpPr>
          <p:spPr>
            <a:xfrm>
              <a:off x="3121080" y="2253354"/>
              <a:ext cx="149258" cy="159473"/>
            </a:xfrm>
            <a:prstGeom prst="flowChartConnector">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21" name="Picture 20">
              <a:extLst>
                <a:ext uri="{FF2B5EF4-FFF2-40B4-BE49-F238E27FC236}">
                  <a16:creationId xmlns:a16="http://schemas.microsoft.com/office/drawing/2014/main" id="{120EA0B3-612E-46C5-9D7F-C4F412AF9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769" y="2412827"/>
              <a:ext cx="544781" cy="529649"/>
            </a:xfrm>
            <a:prstGeom prst="rect">
              <a:avLst/>
            </a:prstGeom>
          </p:spPr>
        </p:pic>
      </p:grpSp>
    </p:spTree>
    <p:extLst>
      <p:ext uri="{BB962C8B-B14F-4D97-AF65-F5344CB8AC3E}">
        <p14:creationId xmlns:p14="http://schemas.microsoft.com/office/powerpoint/2010/main" val="285087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2279791" cy="523220"/>
          </a:xfrm>
          <a:prstGeom prst="rect">
            <a:avLst/>
          </a:prstGeom>
          <a:noFill/>
        </p:spPr>
        <p:txBody>
          <a:bodyPr wrap="none" rtlCol="0">
            <a:spAutoFit/>
          </a:bodyPr>
          <a:lstStyle/>
          <a:p>
            <a:r>
              <a:rPr lang="en-IN" sz="2800" b="1" dirty="0">
                <a:solidFill>
                  <a:schemeClr val="accent2"/>
                </a:solidFill>
              </a:rPr>
              <a:t>Load Balancer</a:t>
            </a:r>
          </a:p>
        </p:txBody>
      </p:sp>
      <p:grpSp>
        <p:nvGrpSpPr>
          <p:cNvPr id="3" name="Group 2"/>
          <p:cNvGrpSpPr/>
          <p:nvPr/>
        </p:nvGrpSpPr>
        <p:grpSpPr>
          <a:xfrm>
            <a:off x="878825" y="984958"/>
            <a:ext cx="7430762" cy="943988"/>
            <a:chOff x="620962" y="2303705"/>
            <a:chExt cx="2974371" cy="800612"/>
          </a:xfrm>
        </p:grpSpPr>
        <p:sp>
          <p:nvSpPr>
            <p:cNvPr id="7" name="Rectangle: Rounded Corners 6">
              <a:extLst>
                <a:ext uri="{FF2B5EF4-FFF2-40B4-BE49-F238E27FC236}">
                  <a16:creationId xmlns:a16="http://schemas.microsoft.com/office/drawing/2014/main" id="{2766FF6D-D0A9-44FE-A671-784C61DF3E10}"/>
                </a:ext>
              </a:extLst>
            </p:cNvPr>
            <p:cNvSpPr/>
            <p:nvPr/>
          </p:nvSpPr>
          <p:spPr>
            <a:xfrm>
              <a:off x="620962" y="2303705"/>
              <a:ext cx="2974371" cy="800612"/>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Content Placeholder 2">
              <a:extLst>
                <a:ext uri="{FF2B5EF4-FFF2-40B4-BE49-F238E27FC236}">
                  <a16:creationId xmlns:a16="http://schemas.microsoft.com/office/drawing/2014/main" id="{1235B0B5-6F80-41B7-82DC-B555D832DECE}"/>
                </a:ext>
              </a:extLst>
            </p:cNvPr>
            <p:cNvSpPr txBox="1">
              <a:spLocks/>
            </p:cNvSpPr>
            <p:nvPr/>
          </p:nvSpPr>
          <p:spPr>
            <a:xfrm>
              <a:off x="663177" y="2324249"/>
              <a:ext cx="2707770" cy="649559"/>
            </a:xfrm>
            <a:solidFill>
              <a:schemeClr val="bg1">
                <a:lumMod val="9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defTabSz="1219170">
                <a:lnSpc>
                  <a:spcPct val="150000"/>
                </a:lnSpc>
                <a:spcBef>
                  <a:spcPts val="1333"/>
                </a:spcBef>
                <a:buNone/>
              </a:pPr>
              <a:r>
                <a:rPr lang="en-US" sz="1200" dirty="0">
                  <a:solidFill>
                    <a:prstClr val="black"/>
                  </a:solidFill>
                  <a:latin typeface="Raleway"/>
                  <a:cs typeface="Chalkboard SE Regular"/>
                </a:rPr>
                <a:t>Load balancer is a service which uniformly distributes network traffic and workloads across multiple servers or cluster of servers. Load balancer increases the availability and fault tolerance of an application.</a:t>
              </a:r>
              <a:endParaRPr lang="en-IN" sz="1200" dirty="0">
                <a:solidFill>
                  <a:prstClr val="black"/>
                </a:solidFill>
                <a:latin typeface="Raleway"/>
                <a:cs typeface="Chalkboard SE Regular"/>
              </a:endParaRPr>
            </a:p>
          </p:txBody>
        </p:sp>
      </p:grpSp>
      <p:grpSp>
        <p:nvGrpSpPr>
          <p:cNvPr id="77" name="Group 76">
            <a:extLst>
              <a:ext uri="{FF2B5EF4-FFF2-40B4-BE49-F238E27FC236}">
                <a16:creationId xmlns:a16="http://schemas.microsoft.com/office/drawing/2014/main" id="{E19C06DD-F959-48D9-93C0-7B48EC57FB6B}"/>
              </a:ext>
            </a:extLst>
          </p:cNvPr>
          <p:cNvGrpSpPr/>
          <p:nvPr/>
        </p:nvGrpSpPr>
        <p:grpSpPr>
          <a:xfrm>
            <a:off x="1046836" y="2077661"/>
            <a:ext cx="7303080" cy="2742992"/>
            <a:chOff x="1046836" y="2077661"/>
            <a:chExt cx="7303080" cy="2742992"/>
          </a:xfrm>
        </p:grpSpPr>
        <p:sp>
          <p:nvSpPr>
            <p:cNvPr id="76" name="Rectangle: Rounded Corners 75">
              <a:extLst>
                <a:ext uri="{FF2B5EF4-FFF2-40B4-BE49-F238E27FC236}">
                  <a16:creationId xmlns:a16="http://schemas.microsoft.com/office/drawing/2014/main" id="{789A9482-A2F6-447A-96D3-228839826DAC}"/>
                </a:ext>
              </a:extLst>
            </p:cNvPr>
            <p:cNvSpPr/>
            <p:nvPr/>
          </p:nvSpPr>
          <p:spPr>
            <a:xfrm>
              <a:off x="3593432" y="2101516"/>
              <a:ext cx="4756484" cy="2719137"/>
            </a:xfrm>
            <a:prstGeom prst="roundRect">
              <a:avLst/>
            </a:prstGeom>
            <a:solidFill>
              <a:schemeClr val="bg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8" name="Group 47">
              <a:extLst>
                <a:ext uri="{FF2B5EF4-FFF2-40B4-BE49-F238E27FC236}">
                  <a16:creationId xmlns:a16="http://schemas.microsoft.com/office/drawing/2014/main" id="{BC3C851B-2BC5-4835-8C57-A73C5B46FCCE}"/>
                </a:ext>
              </a:extLst>
            </p:cNvPr>
            <p:cNvGrpSpPr/>
            <p:nvPr/>
          </p:nvGrpSpPr>
          <p:grpSpPr>
            <a:xfrm>
              <a:off x="1046836" y="2619985"/>
              <a:ext cx="1680322" cy="1524400"/>
              <a:chOff x="1534071" y="2047906"/>
              <a:chExt cx="2018453" cy="1831157"/>
            </a:xfrm>
          </p:grpSpPr>
          <p:pic>
            <p:nvPicPr>
              <p:cNvPr id="5" name="Picture 4">
                <a:extLst>
                  <a:ext uri="{FF2B5EF4-FFF2-40B4-BE49-F238E27FC236}">
                    <a16:creationId xmlns:a16="http://schemas.microsoft.com/office/drawing/2014/main" id="{CB73001D-CB11-42B4-A239-9A1EFABC9C22}"/>
                  </a:ext>
                </a:extLst>
              </p:cNvPr>
              <p:cNvPicPr>
                <a:picLocks noChangeAspect="1"/>
              </p:cNvPicPr>
              <p:nvPr/>
            </p:nvPicPr>
            <p:blipFill>
              <a:blip r:embed="rId2"/>
              <a:stretch>
                <a:fillRect/>
              </a:stretch>
            </p:blipFill>
            <p:spPr>
              <a:xfrm>
                <a:off x="2086940" y="2047906"/>
                <a:ext cx="1146318" cy="1146318"/>
              </a:xfrm>
              <a:prstGeom prst="rect">
                <a:avLst/>
              </a:prstGeom>
            </p:spPr>
          </p:pic>
          <p:grpSp>
            <p:nvGrpSpPr>
              <p:cNvPr id="46" name="Group 45">
                <a:extLst>
                  <a:ext uri="{FF2B5EF4-FFF2-40B4-BE49-F238E27FC236}">
                    <a16:creationId xmlns:a16="http://schemas.microsoft.com/office/drawing/2014/main" id="{83A800A6-C4EB-4F4C-804B-F2556D981097}"/>
                  </a:ext>
                </a:extLst>
              </p:cNvPr>
              <p:cNvGrpSpPr/>
              <p:nvPr/>
            </p:nvGrpSpPr>
            <p:grpSpPr>
              <a:xfrm>
                <a:off x="1534071" y="2621065"/>
                <a:ext cx="2018453" cy="1257998"/>
                <a:chOff x="3051705" y="2791326"/>
                <a:chExt cx="2018453" cy="1257998"/>
              </a:xfrm>
            </p:grpSpPr>
            <p:pic>
              <p:nvPicPr>
                <p:cNvPr id="8" name="Picture 7">
                  <a:extLst>
                    <a:ext uri="{FF2B5EF4-FFF2-40B4-BE49-F238E27FC236}">
                      <a16:creationId xmlns:a16="http://schemas.microsoft.com/office/drawing/2014/main" id="{D7F45C40-6EB8-41E0-B7E9-015C74CCD74D}"/>
                    </a:ext>
                  </a:extLst>
                </p:cNvPr>
                <p:cNvPicPr>
                  <a:picLocks noChangeAspect="1"/>
                </p:cNvPicPr>
                <p:nvPr/>
              </p:nvPicPr>
              <p:blipFill>
                <a:blip r:embed="rId3"/>
                <a:stretch>
                  <a:fillRect/>
                </a:stretch>
              </p:blipFill>
              <p:spPr>
                <a:xfrm>
                  <a:off x="3051705" y="3155677"/>
                  <a:ext cx="635276" cy="635276"/>
                </a:xfrm>
                <a:prstGeom prst="rect">
                  <a:avLst/>
                </a:prstGeom>
              </p:spPr>
            </p:pic>
            <p:pic>
              <p:nvPicPr>
                <p:cNvPr id="45" name="Picture 44">
                  <a:extLst>
                    <a:ext uri="{FF2B5EF4-FFF2-40B4-BE49-F238E27FC236}">
                      <a16:creationId xmlns:a16="http://schemas.microsoft.com/office/drawing/2014/main" id="{03D780A7-E959-4F98-BEBE-41E7959AF977}"/>
                    </a:ext>
                  </a:extLst>
                </p:cNvPr>
                <p:cNvPicPr>
                  <a:picLocks noChangeAspect="1"/>
                </p:cNvPicPr>
                <p:nvPr/>
              </p:nvPicPr>
              <p:blipFill>
                <a:blip r:embed="rId4"/>
                <a:stretch>
                  <a:fillRect/>
                </a:stretch>
              </p:blipFill>
              <p:spPr>
                <a:xfrm>
                  <a:off x="3572681" y="2791326"/>
                  <a:ext cx="1257998" cy="1257998"/>
                </a:xfrm>
                <a:prstGeom prst="rect">
                  <a:avLst/>
                </a:prstGeom>
              </p:spPr>
            </p:pic>
            <p:pic>
              <p:nvPicPr>
                <p:cNvPr id="43" name="Picture 42">
                  <a:extLst>
                    <a:ext uri="{FF2B5EF4-FFF2-40B4-BE49-F238E27FC236}">
                      <a16:creationId xmlns:a16="http://schemas.microsoft.com/office/drawing/2014/main" id="{A4513D12-5824-4C26-A705-ED9D10AFD518}"/>
                    </a:ext>
                  </a:extLst>
                </p:cNvPr>
                <p:cNvPicPr>
                  <a:picLocks noChangeAspect="1"/>
                </p:cNvPicPr>
                <p:nvPr/>
              </p:nvPicPr>
              <p:blipFill>
                <a:blip r:embed="rId5"/>
                <a:stretch>
                  <a:fillRect/>
                </a:stretch>
              </p:blipFill>
              <p:spPr>
                <a:xfrm>
                  <a:off x="4719538" y="3400449"/>
                  <a:ext cx="350620" cy="350620"/>
                </a:xfrm>
                <a:prstGeom prst="rect">
                  <a:avLst/>
                </a:prstGeom>
              </p:spPr>
            </p:pic>
          </p:grpSp>
        </p:grpSp>
        <p:pic>
          <p:nvPicPr>
            <p:cNvPr id="47" name="Content Placeholder 3" descr="Layer-4-7-icon-update.png">
              <a:extLst>
                <a:ext uri="{FF2B5EF4-FFF2-40B4-BE49-F238E27FC236}">
                  <a16:creationId xmlns:a16="http://schemas.microsoft.com/office/drawing/2014/main" id="{9D8F710B-A964-413B-AD15-87022DE71731}"/>
                </a:ext>
              </a:extLst>
            </p:cNvPr>
            <p:cNvPicPr>
              <a:picLocks noChangeAspect="1"/>
            </p:cNvPicPr>
            <p:nvPr/>
          </p:nvPicPr>
          <p:blipFill>
            <a:blip r:embed="rId6">
              <a:extLst>
                <a:ext uri="{28A0092B-C50C-407E-A947-70E740481C1C}">
                  <a14:useLocalDpi xmlns:a14="http://schemas.microsoft.com/office/drawing/2010/main" val="0"/>
                </a:ext>
              </a:extLst>
            </a:blip>
            <a:srcRect l="-57345" r="-57345"/>
            <a:stretch>
              <a:fillRect/>
            </a:stretch>
          </p:blipFill>
          <p:spPr>
            <a:xfrm>
              <a:off x="3475332" y="3070766"/>
              <a:ext cx="1600625" cy="710765"/>
            </a:xfrm>
            <a:prstGeom prst="rect">
              <a:avLst/>
            </a:prstGeom>
          </p:spPr>
        </p:pic>
        <p:grpSp>
          <p:nvGrpSpPr>
            <p:cNvPr id="63" name="Group 62">
              <a:extLst>
                <a:ext uri="{FF2B5EF4-FFF2-40B4-BE49-F238E27FC236}">
                  <a16:creationId xmlns:a16="http://schemas.microsoft.com/office/drawing/2014/main" id="{140CC02F-4BFF-4780-B48F-33BB6FAE36B3}"/>
                </a:ext>
              </a:extLst>
            </p:cNvPr>
            <p:cNvGrpSpPr/>
            <p:nvPr/>
          </p:nvGrpSpPr>
          <p:grpSpPr>
            <a:xfrm>
              <a:off x="6083252" y="2349946"/>
              <a:ext cx="1708484" cy="2321992"/>
              <a:chOff x="5614137" y="2239447"/>
              <a:chExt cx="1708484" cy="2321992"/>
            </a:xfrm>
          </p:grpSpPr>
          <p:sp>
            <p:nvSpPr>
              <p:cNvPr id="62" name="Rectangle 61">
                <a:extLst>
                  <a:ext uri="{FF2B5EF4-FFF2-40B4-BE49-F238E27FC236}">
                    <a16:creationId xmlns:a16="http://schemas.microsoft.com/office/drawing/2014/main" id="{D2F21825-78CE-4393-99C7-CDB164415934}"/>
                  </a:ext>
                </a:extLst>
              </p:cNvPr>
              <p:cNvSpPr/>
              <p:nvPr/>
            </p:nvSpPr>
            <p:spPr>
              <a:xfrm>
                <a:off x="5614137" y="2239447"/>
                <a:ext cx="1708484" cy="2321992"/>
              </a:xfrm>
              <a:prstGeom prst="rect">
                <a:avLst/>
              </a:prstGeom>
              <a:solidFill>
                <a:schemeClr val="bg1">
                  <a:lumMod val="95000"/>
                </a:schemeClr>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4" name="Group 53">
                <a:extLst>
                  <a:ext uri="{FF2B5EF4-FFF2-40B4-BE49-F238E27FC236}">
                    <a16:creationId xmlns:a16="http://schemas.microsoft.com/office/drawing/2014/main" id="{2F64B21A-80A9-4628-913E-9E636C92AA60}"/>
                  </a:ext>
                </a:extLst>
              </p:cNvPr>
              <p:cNvGrpSpPr/>
              <p:nvPr/>
            </p:nvGrpSpPr>
            <p:grpSpPr>
              <a:xfrm>
                <a:off x="5762100" y="2779263"/>
                <a:ext cx="1412559" cy="1242371"/>
                <a:chOff x="5885325" y="2426393"/>
                <a:chExt cx="1412559" cy="1242371"/>
              </a:xfrm>
            </p:grpSpPr>
            <p:pic>
              <p:nvPicPr>
                <p:cNvPr id="53" name="Picture 52">
                  <a:extLst>
                    <a:ext uri="{FF2B5EF4-FFF2-40B4-BE49-F238E27FC236}">
                      <a16:creationId xmlns:a16="http://schemas.microsoft.com/office/drawing/2014/main" id="{CEA625FE-128E-4896-A253-2DD23CA9E4DA}"/>
                    </a:ext>
                  </a:extLst>
                </p:cNvPr>
                <p:cNvPicPr>
                  <a:picLocks noChangeAspect="1"/>
                </p:cNvPicPr>
                <p:nvPr/>
              </p:nvPicPr>
              <p:blipFill>
                <a:blip r:embed="rId7"/>
                <a:stretch>
                  <a:fillRect/>
                </a:stretch>
              </p:blipFill>
              <p:spPr>
                <a:xfrm>
                  <a:off x="6214438" y="2949625"/>
                  <a:ext cx="754333" cy="719139"/>
                </a:xfrm>
                <a:prstGeom prst="rect">
                  <a:avLst/>
                </a:prstGeom>
              </p:spPr>
            </p:pic>
            <p:pic>
              <p:nvPicPr>
                <p:cNvPr id="52" name="Picture 51">
                  <a:extLst>
                    <a:ext uri="{FF2B5EF4-FFF2-40B4-BE49-F238E27FC236}">
                      <a16:creationId xmlns:a16="http://schemas.microsoft.com/office/drawing/2014/main" id="{E67E5598-3072-48BE-8A10-C94F158D4A42}"/>
                    </a:ext>
                  </a:extLst>
                </p:cNvPr>
                <p:cNvPicPr>
                  <a:picLocks noChangeAspect="1"/>
                </p:cNvPicPr>
                <p:nvPr/>
              </p:nvPicPr>
              <p:blipFill>
                <a:blip r:embed="rId7"/>
                <a:stretch>
                  <a:fillRect/>
                </a:stretch>
              </p:blipFill>
              <p:spPr>
                <a:xfrm>
                  <a:off x="6543551" y="2438933"/>
                  <a:ext cx="754333" cy="719139"/>
                </a:xfrm>
                <a:prstGeom prst="rect">
                  <a:avLst/>
                </a:prstGeom>
              </p:spPr>
            </p:pic>
            <p:pic>
              <p:nvPicPr>
                <p:cNvPr id="49" name="Picture 48">
                  <a:extLst>
                    <a:ext uri="{FF2B5EF4-FFF2-40B4-BE49-F238E27FC236}">
                      <a16:creationId xmlns:a16="http://schemas.microsoft.com/office/drawing/2014/main" id="{C0126E4E-058B-4D52-94A4-6CD035BBE8F6}"/>
                    </a:ext>
                  </a:extLst>
                </p:cNvPr>
                <p:cNvPicPr>
                  <a:picLocks noChangeAspect="1"/>
                </p:cNvPicPr>
                <p:nvPr/>
              </p:nvPicPr>
              <p:blipFill>
                <a:blip r:embed="rId7"/>
                <a:stretch>
                  <a:fillRect/>
                </a:stretch>
              </p:blipFill>
              <p:spPr>
                <a:xfrm>
                  <a:off x="5885325" y="2426393"/>
                  <a:ext cx="754333" cy="719139"/>
                </a:xfrm>
                <a:prstGeom prst="rect">
                  <a:avLst/>
                </a:prstGeom>
              </p:spPr>
            </p:pic>
          </p:grpSp>
        </p:grpSp>
        <p:cxnSp>
          <p:nvCxnSpPr>
            <p:cNvPr id="56" name="Straight Arrow Connector 55">
              <a:extLst>
                <a:ext uri="{FF2B5EF4-FFF2-40B4-BE49-F238E27FC236}">
                  <a16:creationId xmlns:a16="http://schemas.microsoft.com/office/drawing/2014/main" id="{D2A0F7DB-07E7-4D37-8544-F7DF4D93076B}"/>
                </a:ext>
              </a:extLst>
            </p:cNvPr>
            <p:cNvCxnSpPr>
              <a:cxnSpLocks/>
            </p:cNvCxnSpPr>
            <p:nvPr/>
          </p:nvCxnSpPr>
          <p:spPr>
            <a:xfrm>
              <a:off x="2654253" y="3027564"/>
              <a:ext cx="1211894" cy="33560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537D755-FFBA-4967-A26B-DD535448C08F}"/>
                </a:ext>
              </a:extLst>
            </p:cNvPr>
            <p:cNvCxnSpPr>
              <a:cxnSpLocks/>
            </p:cNvCxnSpPr>
            <p:nvPr/>
          </p:nvCxnSpPr>
          <p:spPr>
            <a:xfrm>
              <a:off x="2718238" y="3430190"/>
              <a:ext cx="1080331" cy="1579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E88A124-D246-4B67-9593-267D99DC76F4}"/>
                </a:ext>
              </a:extLst>
            </p:cNvPr>
            <p:cNvCxnSpPr/>
            <p:nvPr/>
          </p:nvCxnSpPr>
          <p:spPr>
            <a:xfrm flipV="1">
              <a:off x="2690553" y="3521392"/>
              <a:ext cx="1175594" cy="34744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063544C-D4E7-4744-864C-D485961339C9}"/>
                </a:ext>
              </a:extLst>
            </p:cNvPr>
            <p:cNvCxnSpPr>
              <a:cxnSpLocks/>
            </p:cNvCxnSpPr>
            <p:nvPr/>
          </p:nvCxnSpPr>
          <p:spPr>
            <a:xfrm flipV="1">
              <a:off x="4714613" y="2910571"/>
              <a:ext cx="1242182" cy="35130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8B4AAB7-C77F-47BB-B781-A182EEA46E3E}"/>
                </a:ext>
              </a:extLst>
            </p:cNvPr>
            <p:cNvCxnSpPr>
              <a:cxnSpLocks/>
            </p:cNvCxnSpPr>
            <p:nvPr/>
          </p:nvCxnSpPr>
          <p:spPr>
            <a:xfrm>
              <a:off x="4744901" y="3426148"/>
              <a:ext cx="1148504"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1BE55FF-83F3-4031-9714-2AD3A2058AF2}"/>
                </a:ext>
              </a:extLst>
            </p:cNvPr>
            <p:cNvCxnSpPr>
              <a:cxnSpLocks/>
            </p:cNvCxnSpPr>
            <p:nvPr/>
          </p:nvCxnSpPr>
          <p:spPr>
            <a:xfrm>
              <a:off x="4729957" y="3578233"/>
              <a:ext cx="1186264" cy="35939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WS CLOUD">
              <a:extLst>
                <a:ext uri="{FF2B5EF4-FFF2-40B4-BE49-F238E27FC236}">
                  <a16:creationId xmlns:a16="http://schemas.microsoft.com/office/drawing/2014/main" id="{AF5DC241-2604-4F43-9239-095ABAB95CBF}"/>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6250" r="95417"/>
                      </a14:imgEffect>
                    </a14:imgLayer>
                  </a14:imgProps>
                </a:ext>
                <a:ext uri="{28A0092B-C50C-407E-A947-70E740481C1C}">
                  <a14:useLocalDpi xmlns:a14="http://schemas.microsoft.com/office/drawing/2010/main" val="0"/>
                </a:ext>
              </a:extLst>
            </a:blip>
            <a:srcRect/>
            <a:stretch>
              <a:fillRect/>
            </a:stretch>
          </p:blipFill>
          <p:spPr bwMode="auto">
            <a:xfrm>
              <a:off x="3593432" y="2077661"/>
              <a:ext cx="782200" cy="7821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74511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Rounded Corners 56">
            <a:extLst>
              <a:ext uri="{FF2B5EF4-FFF2-40B4-BE49-F238E27FC236}">
                <a16:creationId xmlns:a16="http://schemas.microsoft.com/office/drawing/2014/main" id="{3B47399C-FEE8-4BD0-B8E4-62E4EEE5D926}"/>
              </a:ext>
            </a:extLst>
          </p:cNvPr>
          <p:cNvSpPr/>
          <p:nvPr/>
        </p:nvSpPr>
        <p:spPr>
          <a:xfrm>
            <a:off x="1111622" y="1432809"/>
            <a:ext cx="7020007" cy="816429"/>
          </a:xfrm>
          <a:prstGeom prst="roundRect">
            <a:avLst/>
          </a:prstGeom>
          <a:solidFill>
            <a:schemeClr val="bg1">
              <a:lumMod val="95000"/>
            </a:schemeClr>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1219170">
              <a:lnSpc>
                <a:spcPct val="170000"/>
              </a:lnSpc>
              <a:spcBef>
                <a:spcPts val="1333"/>
              </a:spcBef>
              <a:defRPr/>
            </a:pPr>
            <a:r>
              <a:rPr lang="en-US" sz="1200" dirty="0">
                <a:solidFill>
                  <a:prstClr val="black"/>
                </a:solidFill>
                <a:latin typeface="Raleway"/>
                <a:cs typeface="Chalkboard SE Regular"/>
              </a:rPr>
              <a:t>Cool-down period – Ensures that Auto Scaling does not launch or terminate any more instances until a specified time period is completed. Scaling activity is suspended until cool-down period is in effect.</a:t>
            </a:r>
          </a:p>
        </p:txBody>
      </p:sp>
      <p:sp>
        <p:nvSpPr>
          <p:cNvPr id="52" name="TextBox 51">
            <a:extLst>
              <a:ext uri="{FF2B5EF4-FFF2-40B4-BE49-F238E27FC236}">
                <a16:creationId xmlns:a16="http://schemas.microsoft.com/office/drawing/2014/main" id="{FF1F641F-E367-4DF2-908E-EF211112BDD4}"/>
              </a:ext>
            </a:extLst>
          </p:cNvPr>
          <p:cNvSpPr txBox="1"/>
          <p:nvPr/>
        </p:nvSpPr>
        <p:spPr>
          <a:xfrm>
            <a:off x="176773" y="168938"/>
            <a:ext cx="2175724" cy="523220"/>
          </a:xfrm>
          <a:prstGeom prst="rect">
            <a:avLst/>
          </a:prstGeom>
          <a:noFill/>
        </p:spPr>
        <p:txBody>
          <a:bodyPr wrap="none" rtlCol="0">
            <a:spAutoFit/>
          </a:bodyPr>
          <a:lstStyle/>
          <a:p>
            <a:r>
              <a:rPr lang="en-US" sz="2800" b="1" dirty="0">
                <a:solidFill>
                  <a:schemeClr val="accent2"/>
                </a:solidFill>
              </a:rPr>
              <a:t>Scaling Policy</a:t>
            </a:r>
            <a:endParaRPr lang="en-IN" sz="2800" b="1" dirty="0">
              <a:solidFill>
                <a:schemeClr val="accent2"/>
              </a:solidFill>
            </a:endParaRPr>
          </a:p>
        </p:txBody>
      </p:sp>
      <p:graphicFrame>
        <p:nvGraphicFramePr>
          <p:cNvPr id="55" name="Chart 54">
            <a:extLst>
              <a:ext uri="{FF2B5EF4-FFF2-40B4-BE49-F238E27FC236}">
                <a16:creationId xmlns:a16="http://schemas.microsoft.com/office/drawing/2014/main" id="{0DC2ACE4-D0F0-4B59-8BC4-AD1CD0F9E1A5}"/>
              </a:ext>
            </a:extLst>
          </p:cNvPr>
          <p:cNvGraphicFramePr/>
          <p:nvPr>
            <p:extLst>
              <p:ext uri="{D42A27DB-BD31-4B8C-83A1-F6EECF244321}">
                <p14:modId xmlns:p14="http://schemas.microsoft.com/office/powerpoint/2010/main" val="4061284580"/>
              </p:ext>
            </p:extLst>
          </p:nvPr>
        </p:nvGraphicFramePr>
        <p:xfrm>
          <a:off x="1631879" y="2427215"/>
          <a:ext cx="5880237" cy="2347920"/>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p:cNvSpPr/>
          <p:nvPr/>
        </p:nvSpPr>
        <p:spPr>
          <a:xfrm>
            <a:off x="147118" y="908595"/>
            <a:ext cx="3714479" cy="307777"/>
          </a:xfrm>
          <a:prstGeom prst="rect">
            <a:avLst/>
          </a:prstGeom>
        </p:spPr>
        <p:txBody>
          <a:bodyPr wrap="none">
            <a:spAutoFit/>
          </a:bodyPr>
          <a:lstStyle/>
          <a:p>
            <a:pPr algn="ctr"/>
            <a:r>
              <a:rPr lang="en-US" sz="1400" b="1" dirty="0">
                <a:solidFill>
                  <a:schemeClr val="accent2"/>
                </a:solidFill>
                <a:latin typeface="Raleway"/>
              </a:rPr>
              <a:t>Cool-down period - Simple Scaling Policy</a:t>
            </a:r>
            <a:endParaRPr lang="en-IN" sz="1400" b="1" dirty="0">
              <a:solidFill>
                <a:schemeClr val="accent2"/>
              </a:solidFill>
              <a:latin typeface="Raleway"/>
            </a:endParaRPr>
          </a:p>
        </p:txBody>
      </p:sp>
    </p:spTree>
    <p:extLst>
      <p:ext uri="{BB962C8B-B14F-4D97-AF65-F5344CB8AC3E}">
        <p14:creationId xmlns:p14="http://schemas.microsoft.com/office/powerpoint/2010/main" val="2889908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2D4B9C40-310B-47F9-8ED1-1646CD54E1CF}"/>
              </a:ext>
            </a:extLst>
          </p:cNvPr>
          <p:cNvSpPr txBox="1"/>
          <p:nvPr/>
        </p:nvSpPr>
        <p:spPr>
          <a:xfrm>
            <a:off x="176773" y="168938"/>
            <a:ext cx="2175724" cy="523220"/>
          </a:xfrm>
          <a:prstGeom prst="rect">
            <a:avLst/>
          </a:prstGeom>
          <a:noFill/>
        </p:spPr>
        <p:txBody>
          <a:bodyPr wrap="none" rtlCol="0">
            <a:spAutoFit/>
          </a:bodyPr>
          <a:lstStyle/>
          <a:p>
            <a:r>
              <a:rPr lang="en-US" sz="2800" b="1" dirty="0">
                <a:solidFill>
                  <a:schemeClr val="accent2"/>
                </a:solidFill>
              </a:rPr>
              <a:t>Scaling Policy</a:t>
            </a:r>
            <a:endParaRPr lang="en-IN" sz="2800" b="1" dirty="0">
              <a:solidFill>
                <a:schemeClr val="accent2"/>
              </a:solidFill>
            </a:endParaRPr>
          </a:p>
        </p:txBody>
      </p:sp>
      <p:sp>
        <p:nvSpPr>
          <p:cNvPr id="55" name="Content Placeholder 2">
            <a:extLst>
              <a:ext uri="{FF2B5EF4-FFF2-40B4-BE49-F238E27FC236}">
                <a16:creationId xmlns:a16="http://schemas.microsoft.com/office/drawing/2014/main" id="{0E906FF5-B803-4BEB-9621-885D3351CAB3}"/>
              </a:ext>
            </a:extLst>
          </p:cNvPr>
          <p:cNvSpPr txBox="1">
            <a:spLocks/>
          </p:cNvSpPr>
          <p:nvPr/>
        </p:nvSpPr>
        <p:spPr>
          <a:xfrm>
            <a:off x="409282" y="1436138"/>
            <a:ext cx="8400347" cy="3352170"/>
          </a:xfrm>
          <a:prstGeom prst="rect">
            <a:avLst/>
          </a:prstGeom>
        </p:spPr>
        <p:txBody>
          <a:bodyPr>
            <a:normAutofit/>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marR="0" lvl="0" indent="0" algn="l" defTabSz="1219170" rtl="0" eaLnBrk="1" fontAlgn="auto" latinLnBrk="0" hangingPunct="1">
              <a:lnSpc>
                <a:spcPct val="90000"/>
              </a:lnSpc>
              <a:spcBef>
                <a:spcPts val="1333"/>
              </a:spcBef>
              <a:spcAft>
                <a:spcPts val="0"/>
              </a:spcAft>
              <a:buClrTx/>
              <a:buSzTx/>
              <a:buNone/>
              <a:tabLst/>
              <a:defRPr/>
            </a:pPr>
            <a:r>
              <a:rPr kumimoji="0" lang="en-US" sz="1400" b="1" i="0" u="none" strike="noStrike" kern="1200" cap="none" spc="0" normalizeH="0" baseline="0" noProof="0" dirty="0">
                <a:ln>
                  <a:noFill/>
                </a:ln>
                <a:solidFill>
                  <a:prstClr val="black"/>
                </a:solidFill>
                <a:effectLst/>
                <a:uLnTx/>
                <a:uFillTx/>
                <a:latin typeface="Raleway"/>
                <a:ea typeface="+mn-ea"/>
                <a:cs typeface="Chalkboard SE Regular"/>
              </a:rPr>
              <a:t>Alarm: CPU &gt; 60%. Action: Add 2 Instances.</a:t>
            </a:r>
          </a:p>
          <a:p>
            <a:pPr marL="0" marR="0" lvl="0" indent="0" algn="l" defTabSz="1219170" rtl="0" eaLnBrk="1" fontAlgn="auto" latinLnBrk="0" hangingPunct="1">
              <a:lnSpc>
                <a:spcPct val="90000"/>
              </a:lnSpc>
              <a:spcBef>
                <a:spcPts val="1333"/>
              </a:spcBef>
              <a:spcAft>
                <a:spcPts val="0"/>
              </a:spcAft>
              <a:buClrTx/>
              <a:buSzTx/>
              <a:buFont typeface="Arial"/>
              <a:buNone/>
              <a:tabLst/>
              <a:defRPr/>
            </a:pPr>
            <a:endParaRPr kumimoji="0" lang="en-US" sz="1800" b="0" i="0" u="none" strike="noStrike" kern="1200" cap="none" spc="0" normalizeH="0" baseline="0" noProof="0" dirty="0">
              <a:ln>
                <a:noFill/>
              </a:ln>
              <a:solidFill>
                <a:prstClr val="black"/>
              </a:solidFill>
              <a:effectLst/>
              <a:uLnTx/>
              <a:uFillTx/>
              <a:latin typeface="Raleway"/>
              <a:ea typeface="+mn-ea"/>
              <a:cs typeface="Chalkboard SE Regular"/>
            </a:endParaRPr>
          </a:p>
          <a:p>
            <a:pPr marL="304792" marR="0" lvl="0" indent="-304792" algn="l" defTabSz="1219170" rtl="0" eaLnBrk="1" fontAlgn="auto" latinLnBrk="0" hangingPunct="1">
              <a:lnSpc>
                <a:spcPct val="90000"/>
              </a:lnSpc>
              <a:spcBef>
                <a:spcPts val="1333"/>
              </a:spcBef>
              <a:spcAft>
                <a:spcPts val="0"/>
              </a:spcAft>
              <a:buClrTx/>
              <a:buSzTx/>
              <a:buFont typeface="Arial"/>
              <a:buChar char="•"/>
              <a:tabLst/>
              <a:defRPr/>
            </a:pPr>
            <a:endParaRPr kumimoji="0" lang="en-US" sz="1800" b="0" i="0" u="none" strike="noStrike" kern="1200" cap="none" spc="0" normalizeH="0" baseline="0" noProof="0" dirty="0">
              <a:ln>
                <a:noFill/>
              </a:ln>
              <a:solidFill>
                <a:prstClr val="black"/>
              </a:solidFill>
              <a:effectLst/>
              <a:uLnTx/>
              <a:uFillTx/>
              <a:latin typeface="Raleway"/>
              <a:ea typeface="+mn-ea"/>
              <a:cs typeface="Chalkboard SE Regular"/>
            </a:endParaRPr>
          </a:p>
          <a:p>
            <a:pPr marL="304792" marR="0" lvl="0" indent="-304792" algn="l" defTabSz="1219170" rtl="0" eaLnBrk="1" fontAlgn="auto" latinLnBrk="0" hangingPunct="1">
              <a:lnSpc>
                <a:spcPct val="90000"/>
              </a:lnSpc>
              <a:spcBef>
                <a:spcPts val="1333"/>
              </a:spcBef>
              <a:spcAft>
                <a:spcPts val="0"/>
              </a:spcAft>
              <a:buClrTx/>
              <a:buSzTx/>
              <a:buFont typeface="Arial"/>
              <a:buChar char="•"/>
              <a:tabLst/>
              <a:defRPr/>
            </a:pPr>
            <a:endParaRPr kumimoji="0" lang="en-US" sz="1800" b="0" i="0" u="none" strike="noStrike" kern="1200" cap="none" spc="0" normalizeH="0" baseline="0" noProof="0" dirty="0">
              <a:ln>
                <a:noFill/>
              </a:ln>
              <a:solidFill>
                <a:prstClr val="black"/>
              </a:solidFill>
              <a:effectLst/>
              <a:uLnTx/>
              <a:uFillTx/>
              <a:latin typeface="Raleway"/>
              <a:ea typeface="+mn-ea"/>
              <a:cs typeface="Chalkboard SE Regular"/>
            </a:endParaRPr>
          </a:p>
          <a:p>
            <a:pPr marL="304792" marR="0" lvl="0" indent="-304792" algn="l" defTabSz="1219170" rtl="0" eaLnBrk="1" fontAlgn="auto" latinLnBrk="0" hangingPunct="1">
              <a:lnSpc>
                <a:spcPct val="90000"/>
              </a:lnSpc>
              <a:spcBef>
                <a:spcPts val="1333"/>
              </a:spcBef>
              <a:spcAft>
                <a:spcPts val="0"/>
              </a:spcAft>
              <a:buClrTx/>
              <a:buSzTx/>
              <a:buFont typeface="Arial"/>
              <a:buChar char="•"/>
              <a:tabLst/>
              <a:defRPr/>
            </a:pPr>
            <a:endParaRPr kumimoji="0" lang="en-US" sz="1800" b="0" i="0" u="none" strike="noStrike" kern="1200" cap="none" spc="0" normalizeH="0" baseline="0" noProof="0" dirty="0">
              <a:ln>
                <a:noFill/>
              </a:ln>
              <a:solidFill>
                <a:prstClr val="black"/>
              </a:solidFill>
              <a:effectLst/>
              <a:uLnTx/>
              <a:uFillTx/>
              <a:latin typeface="Raleway"/>
              <a:ea typeface="+mn-ea"/>
              <a:cs typeface="Chalkboard SE Regular"/>
            </a:endParaRPr>
          </a:p>
          <a:p>
            <a:pPr marL="304792" marR="0" lvl="0" indent="-304792" algn="l" defTabSz="1219170" rtl="0" eaLnBrk="1" fontAlgn="auto" latinLnBrk="0" hangingPunct="1">
              <a:lnSpc>
                <a:spcPct val="90000"/>
              </a:lnSpc>
              <a:spcBef>
                <a:spcPts val="1333"/>
              </a:spcBef>
              <a:spcAft>
                <a:spcPts val="0"/>
              </a:spcAft>
              <a:buClrTx/>
              <a:buSzTx/>
              <a:buFont typeface="Arial"/>
              <a:buChar char="•"/>
              <a:tabLst/>
              <a:defRPr/>
            </a:pPr>
            <a:endParaRPr kumimoji="0" lang="en-US" sz="1800" b="0" i="0" u="none" strike="noStrike" kern="1200" cap="none" spc="0" normalizeH="0" baseline="0" noProof="0" dirty="0">
              <a:ln>
                <a:noFill/>
              </a:ln>
              <a:solidFill>
                <a:prstClr val="black"/>
              </a:solidFill>
              <a:effectLst/>
              <a:uLnTx/>
              <a:uFillTx/>
              <a:latin typeface="Raleway"/>
              <a:ea typeface="+mn-ea"/>
              <a:cs typeface="Chalkboard SE Regular"/>
            </a:endParaRPr>
          </a:p>
          <a:p>
            <a:pPr marL="304792" marR="0" lvl="0" indent="-304792" algn="l" defTabSz="1219170" rtl="0" eaLnBrk="1" fontAlgn="auto" latinLnBrk="0" hangingPunct="1">
              <a:lnSpc>
                <a:spcPct val="90000"/>
              </a:lnSpc>
              <a:spcBef>
                <a:spcPts val="1333"/>
              </a:spcBef>
              <a:spcAft>
                <a:spcPts val="0"/>
              </a:spcAft>
              <a:buClrTx/>
              <a:buSzTx/>
              <a:buFont typeface="Arial"/>
              <a:buChar char="•"/>
              <a:tabLst/>
              <a:defRPr/>
            </a:pPr>
            <a:endParaRPr kumimoji="0" lang="en-US" sz="1800" b="0" i="0" u="none" strike="noStrike" kern="1200" cap="none" spc="0" normalizeH="0" baseline="0" noProof="0" dirty="0">
              <a:ln>
                <a:noFill/>
              </a:ln>
              <a:solidFill>
                <a:prstClr val="black"/>
              </a:solidFill>
              <a:effectLst/>
              <a:uLnTx/>
              <a:uFillTx/>
              <a:latin typeface="Raleway"/>
              <a:ea typeface="+mn-ea"/>
              <a:cs typeface="Chalkboard SE Regular"/>
            </a:endParaRPr>
          </a:p>
          <a:p>
            <a:pPr marL="304792" marR="0" lvl="0" indent="-304792" algn="l" defTabSz="1219170" rtl="0" eaLnBrk="1" fontAlgn="auto" latinLnBrk="0" hangingPunct="1">
              <a:lnSpc>
                <a:spcPct val="90000"/>
              </a:lnSpc>
              <a:spcBef>
                <a:spcPts val="1333"/>
              </a:spcBef>
              <a:spcAft>
                <a:spcPts val="0"/>
              </a:spcAft>
              <a:buClrTx/>
              <a:buSzTx/>
              <a:buFont typeface="Arial"/>
              <a:buChar char="•"/>
              <a:tabLst/>
              <a:defRPr/>
            </a:pPr>
            <a:endParaRPr kumimoji="0" lang="en-US" sz="1800" b="0" i="0" u="none" strike="noStrike" kern="1200" cap="none" spc="0" normalizeH="0" baseline="0" noProof="0" dirty="0">
              <a:ln>
                <a:noFill/>
              </a:ln>
              <a:solidFill>
                <a:prstClr val="black"/>
              </a:solidFill>
              <a:effectLst/>
              <a:uLnTx/>
              <a:uFillTx/>
              <a:latin typeface="Raleway"/>
              <a:ea typeface="+mn-ea"/>
              <a:cs typeface="Chalkboard SE Regular"/>
            </a:endParaRPr>
          </a:p>
          <a:p>
            <a:pPr marL="304792" marR="0" lvl="0" indent="-304792" algn="l" defTabSz="1219170" rtl="0" eaLnBrk="1" fontAlgn="auto" latinLnBrk="0" hangingPunct="1">
              <a:lnSpc>
                <a:spcPct val="90000"/>
              </a:lnSpc>
              <a:spcBef>
                <a:spcPts val="1333"/>
              </a:spcBef>
              <a:spcAft>
                <a:spcPts val="0"/>
              </a:spcAft>
              <a:buClrTx/>
              <a:buSzTx/>
              <a:buFont typeface="Arial"/>
              <a:buChar char="•"/>
              <a:tabLst/>
              <a:defRPr/>
            </a:pPr>
            <a:endParaRPr kumimoji="0" lang="en-US" sz="1800" b="0" i="0" u="none" strike="noStrike" kern="1200" cap="none" spc="0" normalizeH="0" baseline="0" noProof="0" dirty="0">
              <a:ln>
                <a:noFill/>
              </a:ln>
              <a:solidFill>
                <a:srgbClr val="008000"/>
              </a:solidFill>
              <a:effectLst/>
              <a:uLnTx/>
              <a:uFillTx/>
              <a:latin typeface="Raleway"/>
              <a:ea typeface="+mn-ea"/>
              <a:cs typeface="Chalkboard SE Regular"/>
            </a:endParaRPr>
          </a:p>
          <a:p>
            <a:pPr marL="304792" marR="0" lvl="0" indent="-304792" algn="l" defTabSz="1219170" rtl="0" eaLnBrk="1" fontAlgn="auto" latinLnBrk="0" hangingPunct="1">
              <a:lnSpc>
                <a:spcPct val="90000"/>
              </a:lnSpc>
              <a:spcBef>
                <a:spcPts val="1333"/>
              </a:spcBef>
              <a:spcAft>
                <a:spcPts val="0"/>
              </a:spcAft>
              <a:buClrTx/>
              <a:buSzTx/>
              <a:buFont typeface="Arial"/>
              <a:buChar char="•"/>
              <a:tabLst/>
              <a:defRPr/>
            </a:pPr>
            <a:endParaRPr kumimoji="0" lang="en-US" sz="1800" b="0" i="0" u="none" strike="noStrike" kern="1200" cap="none" spc="0" normalizeH="0" baseline="0" noProof="0" dirty="0">
              <a:ln>
                <a:noFill/>
              </a:ln>
              <a:solidFill>
                <a:srgbClr val="008000"/>
              </a:solidFill>
              <a:effectLst/>
              <a:uLnTx/>
              <a:uFillTx/>
              <a:latin typeface="Raleway"/>
              <a:ea typeface="+mn-ea"/>
              <a:cs typeface="Chalkboard SE Regular"/>
            </a:endParaRPr>
          </a:p>
          <a:p>
            <a:pPr marL="304792" marR="0" lvl="0" indent="-304792" algn="l" defTabSz="1219170" rtl="0" eaLnBrk="1" fontAlgn="auto" latinLnBrk="0" hangingPunct="1">
              <a:lnSpc>
                <a:spcPct val="90000"/>
              </a:lnSpc>
              <a:spcBef>
                <a:spcPts val="1333"/>
              </a:spcBef>
              <a:spcAft>
                <a:spcPts val="0"/>
              </a:spcAft>
              <a:buClrTx/>
              <a:buSzTx/>
              <a:buFont typeface="Arial"/>
              <a:buChar char="•"/>
              <a:tabLst/>
              <a:defRPr/>
            </a:pPr>
            <a:endParaRPr kumimoji="0" lang="en-US" sz="1800" b="0" i="0" u="none" strike="noStrike" kern="1200" cap="none" spc="0" normalizeH="0" baseline="0" noProof="0" dirty="0">
              <a:ln>
                <a:noFill/>
              </a:ln>
              <a:solidFill>
                <a:srgbClr val="008000"/>
              </a:solidFill>
              <a:effectLst/>
              <a:uLnTx/>
              <a:uFillTx/>
              <a:latin typeface="Raleway"/>
              <a:ea typeface="+mn-ea"/>
              <a:cs typeface="Chalkboard SE Regular"/>
            </a:endParaRPr>
          </a:p>
          <a:p>
            <a:pPr marL="0" marR="0" lvl="0" indent="0" algn="l" defTabSz="1219170" rtl="0" eaLnBrk="1" fontAlgn="auto" latinLnBrk="0" hangingPunct="1">
              <a:lnSpc>
                <a:spcPct val="90000"/>
              </a:lnSpc>
              <a:spcBef>
                <a:spcPts val="1333"/>
              </a:spcBef>
              <a:spcAft>
                <a:spcPts val="0"/>
              </a:spcAft>
              <a:buClrTx/>
              <a:buSzTx/>
              <a:buNone/>
              <a:tabLst/>
              <a:defRPr/>
            </a:pPr>
            <a:endParaRPr kumimoji="0" lang="en-US" sz="1800" b="0" i="0" u="none" strike="noStrike" kern="1200" cap="none" spc="0" normalizeH="0" baseline="0" noProof="0" dirty="0">
              <a:ln>
                <a:noFill/>
              </a:ln>
              <a:solidFill>
                <a:srgbClr val="008000"/>
              </a:solidFill>
              <a:effectLst/>
              <a:uLnTx/>
              <a:uFillTx/>
              <a:latin typeface="Raleway"/>
              <a:ea typeface="+mn-ea"/>
              <a:cs typeface="Chalkboard SE Regular"/>
            </a:endParaRPr>
          </a:p>
        </p:txBody>
      </p:sp>
      <p:graphicFrame>
        <p:nvGraphicFramePr>
          <p:cNvPr id="77" name="Table 76">
            <a:extLst>
              <a:ext uri="{FF2B5EF4-FFF2-40B4-BE49-F238E27FC236}">
                <a16:creationId xmlns:a16="http://schemas.microsoft.com/office/drawing/2014/main" id="{45E8F370-6BB7-45F6-9482-D3D6E0EE26DE}"/>
              </a:ext>
            </a:extLst>
          </p:cNvPr>
          <p:cNvGraphicFramePr>
            <a:graphicFrameLocks noGrp="1"/>
          </p:cNvGraphicFramePr>
          <p:nvPr>
            <p:extLst>
              <p:ext uri="{D42A27DB-BD31-4B8C-83A1-F6EECF244321}">
                <p14:modId xmlns:p14="http://schemas.microsoft.com/office/powerpoint/2010/main" val="1697320283"/>
              </p:ext>
            </p:extLst>
          </p:nvPr>
        </p:nvGraphicFramePr>
        <p:xfrm>
          <a:off x="7206263" y="1169438"/>
          <a:ext cx="1603366" cy="1219200"/>
        </p:xfrm>
        <a:graphic>
          <a:graphicData uri="http://schemas.openxmlformats.org/drawingml/2006/table">
            <a:tbl>
              <a:tblPr firstRow="1" bandRow="1">
                <a:tableStyleId>{F5AB1C69-6EDB-4FF4-983F-18BD219EF322}</a:tableStyleId>
              </a:tblPr>
              <a:tblGrid>
                <a:gridCol w="801683">
                  <a:extLst>
                    <a:ext uri="{9D8B030D-6E8A-4147-A177-3AD203B41FA5}">
                      <a16:colId xmlns:a16="http://schemas.microsoft.com/office/drawing/2014/main" val="1285815847"/>
                    </a:ext>
                  </a:extLst>
                </a:gridCol>
                <a:gridCol w="801683">
                  <a:extLst>
                    <a:ext uri="{9D8B030D-6E8A-4147-A177-3AD203B41FA5}">
                      <a16:colId xmlns:a16="http://schemas.microsoft.com/office/drawing/2014/main" val="3069373865"/>
                    </a:ext>
                  </a:extLst>
                </a:gridCol>
              </a:tblGrid>
              <a:tr h="236571">
                <a:tc>
                  <a:txBody>
                    <a:bodyPr/>
                    <a:lstStyle/>
                    <a:p>
                      <a:r>
                        <a:rPr lang="en-US" sz="1400" dirty="0">
                          <a:latin typeface="Chalkboard SE Regular"/>
                          <a:cs typeface="Chalkboard SE Regular"/>
                        </a:rPr>
                        <a:t>CPU</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latin typeface="Chalkboard SE Regular"/>
                          <a:cs typeface="Chalkboard SE Regular"/>
                        </a:rPr>
                        <a:t>Add</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957662186"/>
                  </a:ext>
                </a:extLst>
              </a:tr>
              <a:tr h="236571">
                <a:tc>
                  <a:txBody>
                    <a:bodyPr/>
                    <a:lstStyle/>
                    <a:p>
                      <a:r>
                        <a:rPr lang="en-US" sz="1400" dirty="0">
                          <a:latin typeface="Chalkboard SE Regular"/>
                          <a:cs typeface="Chalkboard SE Regular"/>
                        </a:rPr>
                        <a:t>&gt; 60%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latin typeface="Chalkboard SE Regular"/>
                          <a:cs typeface="Chalkboard SE Regular"/>
                        </a:rPr>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42667867"/>
                  </a:ext>
                </a:extLst>
              </a:tr>
              <a:tr h="236571">
                <a:tc>
                  <a:txBody>
                    <a:bodyPr/>
                    <a:lstStyle/>
                    <a:p>
                      <a:r>
                        <a:rPr lang="en-US" sz="1400" dirty="0">
                          <a:latin typeface="Chalkboard SE Regular"/>
                          <a:cs typeface="Chalkboard SE Regular"/>
                        </a:rPr>
                        <a:t>&gt; 75%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latin typeface="Chalkboard SE Regular"/>
                          <a:cs typeface="Chalkboard SE Regular"/>
                        </a:rPr>
                        <a:t>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785152719"/>
                  </a:ext>
                </a:extLst>
              </a:tr>
              <a:tr h="236571">
                <a:tc>
                  <a:txBody>
                    <a:bodyPr/>
                    <a:lstStyle/>
                    <a:p>
                      <a:r>
                        <a:rPr lang="en-US" sz="1400" dirty="0">
                          <a:latin typeface="Chalkboard SE Regular"/>
                          <a:cs typeface="Chalkboard SE Regular"/>
                        </a:rPr>
                        <a:t>&gt; 85%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latin typeface="Chalkboard SE Regular"/>
                          <a:cs typeface="Chalkboard SE Regular"/>
                        </a:rPr>
                        <a:t>4</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2407951306"/>
                  </a:ext>
                </a:extLst>
              </a:tr>
            </a:tbl>
          </a:graphicData>
        </a:graphic>
      </p:graphicFrame>
      <p:grpSp>
        <p:nvGrpSpPr>
          <p:cNvPr id="93" name="Group 92">
            <a:extLst>
              <a:ext uri="{FF2B5EF4-FFF2-40B4-BE49-F238E27FC236}">
                <a16:creationId xmlns:a16="http://schemas.microsoft.com/office/drawing/2014/main" id="{89635C29-D3A4-4FF2-9CAD-2BF23D680A08}"/>
              </a:ext>
            </a:extLst>
          </p:cNvPr>
          <p:cNvGrpSpPr/>
          <p:nvPr/>
        </p:nvGrpSpPr>
        <p:grpSpPr>
          <a:xfrm>
            <a:off x="712852" y="1908190"/>
            <a:ext cx="6313858" cy="2673068"/>
            <a:chOff x="812278" y="1230700"/>
            <a:chExt cx="7795966" cy="3601039"/>
          </a:xfrm>
        </p:grpSpPr>
        <p:cxnSp>
          <p:nvCxnSpPr>
            <p:cNvPr id="56" name="Straight Connector 55">
              <a:extLst>
                <a:ext uri="{FF2B5EF4-FFF2-40B4-BE49-F238E27FC236}">
                  <a16:creationId xmlns:a16="http://schemas.microsoft.com/office/drawing/2014/main" id="{C342094E-D0B3-445F-81CC-DF288B4BBDF0}"/>
                </a:ext>
              </a:extLst>
            </p:cNvPr>
            <p:cNvCxnSpPr>
              <a:cxnSpLocks/>
            </p:cNvCxnSpPr>
            <p:nvPr/>
          </p:nvCxnSpPr>
          <p:spPr>
            <a:xfrm flipV="1">
              <a:off x="1453300" y="4058741"/>
              <a:ext cx="725864" cy="772998"/>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B70370E8-ED39-4ED1-8731-56C55F4DB880}"/>
                </a:ext>
              </a:extLst>
            </p:cNvPr>
            <p:cNvCxnSpPr>
              <a:cxnSpLocks/>
            </p:cNvCxnSpPr>
            <p:nvPr/>
          </p:nvCxnSpPr>
          <p:spPr>
            <a:xfrm flipV="1">
              <a:off x="2169738" y="3936193"/>
              <a:ext cx="725863" cy="122548"/>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5E914BF4-1A6C-43FA-B3D9-FE239D4E1D5C}"/>
                </a:ext>
              </a:extLst>
            </p:cNvPr>
            <p:cNvCxnSpPr>
              <a:cxnSpLocks/>
            </p:cNvCxnSpPr>
            <p:nvPr/>
          </p:nvCxnSpPr>
          <p:spPr>
            <a:xfrm flipV="1">
              <a:off x="2905028" y="3210329"/>
              <a:ext cx="358219" cy="735292"/>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FC282802-BC89-47D8-94DB-35D3566A2290}"/>
                </a:ext>
              </a:extLst>
            </p:cNvPr>
            <p:cNvCxnSpPr>
              <a:cxnSpLocks/>
            </p:cNvCxnSpPr>
            <p:nvPr/>
          </p:nvCxnSpPr>
          <p:spPr>
            <a:xfrm>
              <a:off x="3263247" y="3210329"/>
              <a:ext cx="763571" cy="122548"/>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EF760852-AE7A-48E1-BBB3-7709EC12769B}"/>
                </a:ext>
              </a:extLst>
            </p:cNvPr>
            <p:cNvCxnSpPr>
              <a:cxnSpLocks/>
            </p:cNvCxnSpPr>
            <p:nvPr/>
          </p:nvCxnSpPr>
          <p:spPr>
            <a:xfrm flipV="1">
              <a:off x="4026817" y="2569306"/>
              <a:ext cx="537328" cy="763572"/>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D49A84A-F0CF-413D-8A18-F913D420FE7A}"/>
                </a:ext>
              </a:extLst>
            </p:cNvPr>
            <p:cNvSpPr txBox="1"/>
            <p:nvPr/>
          </p:nvSpPr>
          <p:spPr>
            <a:xfrm>
              <a:off x="812278" y="2761459"/>
              <a:ext cx="641023" cy="338554"/>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halkboard SE Regular"/>
                  <a:ea typeface="+mn-ea"/>
                  <a:cs typeface="Chalkboard SE Regular"/>
                </a:rPr>
                <a:t>60</a:t>
              </a:r>
            </a:p>
          </p:txBody>
        </p:sp>
        <p:cxnSp>
          <p:nvCxnSpPr>
            <p:cNvPr id="62" name="Straight Arrow Connector 61">
              <a:extLst>
                <a:ext uri="{FF2B5EF4-FFF2-40B4-BE49-F238E27FC236}">
                  <a16:creationId xmlns:a16="http://schemas.microsoft.com/office/drawing/2014/main" id="{09F6DD70-55A7-4518-A470-AD2DA5023086}"/>
                </a:ext>
              </a:extLst>
            </p:cNvPr>
            <p:cNvCxnSpPr>
              <a:cxnSpLocks/>
            </p:cNvCxnSpPr>
            <p:nvPr/>
          </p:nvCxnSpPr>
          <p:spPr>
            <a:xfrm flipV="1">
              <a:off x="1453300" y="1240126"/>
              <a:ext cx="0" cy="3582186"/>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3A8C376F-EE97-460F-BDE7-1F7AAF988180}"/>
                </a:ext>
              </a:extLst>
            </p:cNvPr>
            <p:cNvCxnSpPr>
              <a:cxnSpLocks/>
            </p:cNvCxnSpPr>
            <p:nvPr/>
          </p:nvCxnSpPr>
          <p:spPr>
            <a:xfrm>
              <a:off x="1453300" y="4831739"/>
              <a:ext cx="7154944" cy="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4545F42F-546D-4C4D-A854-BA140218D3FA}"/>
                </a:ext>
              </a:extLst>
            </p:cNvPr>
            <p:cNvCxnSpPr>
              <a:cxnSpLocks/>
              <a:stCxn id="61" idx="3"/>
            </p:cNvCxnSpPr>
            <p:nvPr/>
          </p:nvCxnSpPr>
          <p:spPr>
            <a:xfrm>
              <a:off x="1453301" y="2930736"/>
              <a:ext cx="7022969" cy="0"/>
            </a:xfrm>
            <a:prstGeom prst="line">
              <a:avLst/>
            </a:prstGeom>
            <a:ln w="19050">
              <a:solidFill>
                <a:srgbClr val="0000FF"/>
              </a:solidFill>
              <a:prstDash val="dash"/>
            </a:ln>
          </p:spPr>
          <p:style>
            <a:lnRef idx="2">
              <a:schemeClr val="accent1"/>
            </a:lnRef>
            <a:fillRef idx="0">
              <a:schemeClr val="accent1"/>
            </a:fillRef>
            <a:effectRef idx="1">
              <a:schemeClr val="accent1"/>
            </a:effectRef>
            <a:fontRef idx="minor">
              <a:schemeClr val="tx1"/>
            </a:fontRef>
          </p:style>
        </p:cxnSp>
        <p:sp>
          <p:nvSpPr>
            <p:cNvPr id="65" name="Flowchart: Connector 64">
              <a:extLst>
                <a:ext uri="{FF2B5EF4-FFF2-40B4-BE49-F238E27FC236}">
                  <a16:creationId xmlns:a16="http://schemas.microsoft.com/office/drawing/2014/main" id="{91C8477E-83B9-48C1-B76F-8E546811A4F5}"/>
                </a:ext>
              </a:extLst>
            </p:cNvPr>
            <p:cNvSpPr/>
            <p:nvPr/>
          </p:nvSpPr>
          <p:spPr>
            <a:xfrm>
              <a:off x="4205928" y="2777310"/>
              <a:ext cx="273377" cy="266549"/>
            </a:xfrm>
            <a:prstGeom prst="flowChartConnector">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grpSp>
          <p:nvGrpSpPr>
            <p:cNvPr id="66" name="Group 65">
              <a:extLst>
                <a:ext uri="{FF2B5EF4-FFF2-40B4-BE49-F238E27FC236}">
                  <a16:creationId xmlns:a16="http://schemas.microsoft.com/office/drawing/2014/main" id="{8F6415CC-FA6D-48F0-B79F-7CDFB087C954}"/>
                </a:ext>
              </a:extLst>
            </p:cNvPr>
            <p:cNvGrpSpPr/>
            <p:nvPr/>
          </p:nvGrpSpPr>
          <p:grpSpPr>
            <a:xfrm>
              <a:off x="4564145" y="1230700"/>
              <a:ext cx="2825684" cy="1338607"/>
              <a:chOff x="4044099" y="2441539"/>
              <a:chExt cx="2825684" cy="1338607"/>
            </a:xfrm>
          </p:grpSpPr>
          <p:cxnSp>
            <p:nvCxnSpPr>
              <p:cNvPr id="67" name="Straight Connector 66">
                <a:extLst>
                  <a:ext uri="{FF2B5EF4-FFF2-40B4-BE49-F238E27FC236}">
                    <a16:creationId xmlns:a16="http://schemas.microsoft.com/office/drawing/2014/main" id="{4B6D8740-AB1B-4027-B34B-1E877276A766}"/>
                  </a:ext>
                </a:extLst>
              </p:cNvPr>
              <p:cNvCxnSpPr>
                <a:cxnSpLocks/>
              </p:cNvCxnSpPr>
              <p:nvPr/>
            </p:nvCxnSpPr>
            <p:spPr>
              <a:xfrm flipV="1">
                <a:off x="4044099" y="3365366"/>
                <a:ext cx="1574276" cy="41478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5B35A844-C99A-4D5A-BFAB-8C3AC8D9CB4D}"/>
                  </a:ext>
                </a:extLst>
              </p:cNvPr>
              <p:cNvCxnSpPr>
                <a:cxnSpLocks/>
              </p:cNvCxnSpPr>
              <p:nvPr/>
            </p:nvCxnSpPr>
            <p:spPr>
              <a:xfrm flipV="1">
                <a:off x="5618375" y="2780904"/>
                <a:ext cx="527901" cy="584462"/>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B155BE81-DC7F-485A-B198-3C647C23E55D}"/>
                  </a:ext>
                </a:extLst>
              </p:cNvPr>
              <p:cNvCxnSpPr/>
              <p:nvPr/>
            </p:nvCxnSpPr>
            <p:spPr>
              <a:xfrm flipV="1">
                <a:off x="6136849" y="2441539"/>
                <a:ext cx="732934" cy="344366"/>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pic>
          <p:nvPicPr>
            <p:cNvPr id="70" name="Picture 69">
              <a:extLst>
                <a:ext uri="{FF2B5EF4-FFF2-40B4-BE49-F238E27FC236}">
                  <a16:creationId xmlns:a16="http://schemas.microsoft.com/office/drawing/2014/main" id="{86D6CA3D-7A13-4C85-A8C6-3310EF7C2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157" y="3843829"/>
              <a:ext cx="544781" cy="575047"/>
            </a:xfrm>
            <a:prstGeom prst="rect">
              <a:avLst/>
            </a:prstGeom>
          </p:spPr>
        </p:pic>
        <p:grpSp>
          <p:nvGrpSpPr>
            <p:cNvPr id="71" name="Group 70">
              <a:extLst>
                <a:ext uri="{FF2B5EF4-FFF2-40B4-BE49-F238E27FC236}">
                  <a16:creationId xmlns:a16="http://schemas.microsoft.com/office/drawing/2014/main" id="{CAAF2086-0CFD-436A-9D0B-400E235DAB52}"/>
                </a:ext>
              </a:extLst>
            </p:cNvPr>
            <p:cNvGrpSpPr/>
            <p:nvPr/>
          </p:nvGrpSpPr>
          <p:grpSpPr>
            <a:xfrm>
              <a:off x="5091829" y="3844168"/>
              <a:ext cx="1396920" cy="564959"/>
              <a:chOff x="5043340" y="5126962"/>
              <a:chExt cx="1396920" cy="564959"/>
            </a:xfrm>
          </p:grpSpPr>
          <p:pic>
            <p:nvPicPr>
              <p:cNvPr id="72" name="Picture 71">
                <a:extLst>
                  <a:ext uri="{FF2B5EF4-FFF2-40B4-BE49-F238E27FC236}">
                    <a16:creationId xmlns:a16="http://schemas.microsoft.com/office/drawing/2014/main" id="{94322A2D-0038-48AB-B396-5D7812712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3340" y="5126962"/>
                <a:ext cx="544781" cy="564959"/>
              </a:xfrm>
              <a:prstGeom prst="rect">
                <a:avLst/>
              </a:prstGeom>
            </p:spPr>
          </p:pic>
          <p:pic>
            <p:nvPicPr>
              <p:cNvPr id="73" name="Picture 72">
                <a:extLst>
                  <a:ext uri="{FF2B5EF4-FFF2-40B4-BE49-F238E27FC236}">
                    <a16:creationId xmlns:a16="http://schemas.microsoft.com/office/drawing/2014/main" id="{101038C2-ECA3-40B0-83E0-794F48DA6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479" y="5126962"/>
                <a:ext cx="544781" cy="564959"/>
              </a:xfrm>
              <a:prstGeom prst="rect">
                <a:avLst/>
              </a:prstGeom>
            </p:spPr>
          </p:pic>
        </p:grpSp>
        <p:grpSp>
          <p:nvGrpSpPr>
            <p:cNvPr id="74" name="Group 73">
              <a:extLst>
                <a:ext uri="{FF2B5EF4-FFF2-40B4-BE49-F238E27FC236}">
                  <a16:creationId xmlns:a16="http://schemas.microsoft.com/office/drawing/2014/main" id="{9A003561-6917-44E7-86C4-307A18A81D42}"/>
                </a:ext>
              </a:extLst>
            </p:cNvPr>
            <p:cNvGrpSpPr/>
            <p:nvPr/>
          </p:nvGrpSpPr>
          <p:grpSpPr>
            <a:xfrm>
              <a:off x="4139939" y="3237331"/>
              <a:ext cx="4468305" cy="1437281"/>
              <a:chOff x="4165807" y="4476495"/>
              <a:chExt cx="3945918" cy="1437281"/>
            </a:xfrm>
          </p:grpSpPr>
          <p:sp>
            <p:nvSpPr>
              <p:cNvPr id="75" name="Rectangle: Rounded Corners 74">
                <a:extLst>
                  <a:ext uri="{FF2B5EF4-FFF2-40B4-BE49-F238E27FC236}">
                    <a16:creationId xmlns:a16="http://schemas.microsoft.com/office/drawing/2014/main" id="{AC9BD2F1-4ABD-45A9-8AB3-AE41A6D5A3FC}"/>
                  </a:ext>
                </a:extLst>
              </p:cNvPr>
              <p:cNvSpPr/>
              <p:nvPr/>
            </p:nvSpPr>
            <p:spPr>
              <a:xfrm>
                <a:off x="4165807" y="4741320"/>
                <a:ext cx="3945918" cy="1172456"/>
              </a:xfrm>
              <a:prstGeom prst="roundRect">
                <a:avLst/>
              </a:prstGeom>
              <a:noFill/>
              <a:ln w="19050">
                <a:solidFill>
                  <a:srgbClr val="FF99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76" name="Picture 75">
                <a:extLst>
                  <a:ext uri="{FF2B5EF4-FFF2-40B4-BE49-F238E27FC236}">
                    <a16:creationId xmlns:a16="http://schemas.microsoft.com/office/drawing/2014/main" id="{20957B31-04FF-4CA9-8644-21B5E5F46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6375" y="4476495"/>
                <a:ext cx="544781" cy="529649"/>
              </a:xfrm>
              <a:prstGeom prst="rect">
                <a:avLst/>
              </a:prstGeom>
            </p:spPr>
          </p:pic>
        </p:grpSp>
        <p:grpSp>
          <p:nvGrpSpPr>
            <p:cNvPr id="78" name="Group 77">
              <a:extLst>
                <a:ext uri="{FF2B5EF4-FFF2-40B4-BE49-F238E27FC236}">
                  <a16:creationId xmlns:a16="http://schemas.microsoft.com/office/drawing/2014/main" id="{E82024A1-7482-4BD0-ADD8-0AA4CEB77200}"/>
                </a:ext>
              </a:extLst>
            </p:cNvPr>
            <p:cNvGrpSpPr/>
            <p:nvPr/>
          </p:nvGrpSpPr>
          <p:grpSpPr>
            <a:xfrm>
              <a:off x="6869633" y="3654655"/>
              <a:ext cx="1484243" cy="389945"/>
              <a:chOff x="6349586" y="4865494"/>
              <a:chExt cx="1484243" cy="389945"/>
            </a:xfrm>
          </p:grpSpPr>
          <p:pic>
            <p:nvPicPr>
              <p:cNvPr id="79" name="Picture 78">
                <a:extLst>
                  <a:ext uri="{FF2B5EF4-FFF2-40B4-BE49-F238E27FC236}">
                    <a16:creationId xmlns:a16="http://schemas.microsoft.com/office/drawing/2014/main" id="{0EAB6423-B977-46B3-B107-83A19050B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586" y="4865494"/>
                <a:ext cx="373019" cy="386835"/>
              </a:xfrm>
              <a:prstGeom prst="rect">
                <a:avLst/>
              </a:prstGeom>
            </p:spPr>
          </p:pic>
          <p:pic>
            <p:nvPicPr>
              <p:cNvPr id="80" name="Picture 79">
                <a:extLst>
                  <a:ext uri="{FF2B5EF4-FFF2-40B4-BE49-F238E27FC236}">
                    <a16:creationId xmlns:a16="http://schemas.microsoft.com/office/drawing/2014/main" id="{2AD19D82-51A3-4111-A68B-4276A9CD9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2610" y="4865494"/>
                <a:ext cx="373019" cy="386835"/>
              </a:xfrm>
              <a:prstGeom prst="rect">
                <a:avLst/>
              </a:prstGeom>
            </p:spPr>
          </p:pic>
          <p:pic>
            <p:nvPicPr>
              <p:cNvPr id="81" name="Picture 80">
                <a:extLst>
                  <a:ext uri="{FF2B5EF4-FFF2-40B4-BE49-F238E27FC236}">
                    <a16:creationId xmlns:a16="http://schemas.microsoft.com/office/drawing/2014/main" id="{5D27FDD7-5830-4BAE-836B-D8292C9BE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0810" y="4868604"/>
                <a:ext cx="373019" cy="386835"/>
              </a:xfrm>
              <a:prstGeom prst="rect">
                <a:avLst/>
              </a:prstGeom>
            </p:spPr>
          </p:pic>
        </p:grpSp>
        <p:grpSp>
          <p:nvGrpSpPr>
            <p:cNvPr id="82" name="Group 81">
              <a:extLst>
                <a:ext uri="{FF2B5EF4-FFF2-40B4-BE49-F238E27FC236}">
                  <a16:creationId xmlns:a16="http://schemas.microsoft.com/office/drawing/2014/main" id="{0B818629-3DC2-4AEA-86EB-8FBC6D841B7D}"/>
                </a:ext>
              </a:extLst>
            </p:cNvPr>
            <p:cNvGrpSpPr/>
            <p:nvPr/>
          </p:nvGrpSpPr>
          <p:grpSpPr>
            <a:xfrm>
              <a:off x="6753117" y="4130649"/>
              <a:ext cx="1734223" cy="389309"/>
              <a:chOff x="6233070" y="5341488"/>
              <a:chExt cx="1734223" cy="389309"/>
            </a:xfrm>
          </p:grpSpPr>
          <p:pic>
            <p:nvPicPr>
              <p:cNvPr id="83" name="Picture 82">
                <a:extLst>
                  <a:ext uri="{FF2B5EF4-FFF2-40B4-BE49-F238E27FC236}">
                    <a16:creationId xmlns:a16="http://schemas.microsoft.com/office/drawing/2014/main" id="{17B37F19-1821-4E99-BB61-444C55D77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070" y="5341488"/>
                <a:ext cx="373019" cy="386835"/>
              </a:xfrm>
              <a:prstGeom prst="rect">
                <a:avLst/>
              </a:prstGeom>
            </p:spPr>
          </p:pic>
          <p:pic>
            <p:nvPicPr>
              <p:cNvPr id="84" name="Picture 83">
                <a:extLst>
                  <a:ext uri="{FF2B5EF4-FFF2-40B4-BE49-F238E27FC236}">
                    <a16:creationId xmlns:a16="http://schemas.microsoft.com/office/drawing/2014/main" id="{154C3879-8FF4-4A82-9BBC-A40A7F779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778" y="5341488"/>
                <a:ext cx="373019" cy="386835"/>
              </a:xfrm>
              <a:prstGeom prst="rect">
                <a:avLst/>
              </a:prstGeom>
            </p:spPr>
          </p:pic>
          <p:pic>
            <p:nvPicPr>
              <p:cNvPr id="85" name="Picture 84">
                <a:extLst>
                  <a:ext uri="{FF2B5EF4-FFF2-40B4-BE49-F238E27FC236}">
                    <a16:creationId xmlns:a16="http://schemas.microsoft.com/office/drawing/2014/main" id="{B16B04C6-A5DB-46B8-9120-DBA093258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026" y="5341488"/>
                <a:ext cx="373019" cy="386835"/>
              </a:xfrm>
              <a:prstGeom prst="rect">
                <a:avLst/>
              </a:prstGeom>
            </p:spPr>
          </p:pic>
          <p:pic>
            <p:nvPicPr>
              <p:cNvPr id="86" name="Picture 85">
                <a:extLst>
                  <a:ext uri="{FF2B5EF4-FFF2-40B4-BE49-F238E27FC236}">
                    <a16:creationId xmlns:a16="http://schemas.microsoft.com/office/drawing/2014/main" id="{ED090114-60C5-4988-B371-C090C5446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274" y="5343962"/>
                <a:ext cx="373019" cy="386835"/>
              </a:xfrm>
              <a:prstGeom prst="rect">
                <a:avLst/>
              </a:prstGeom>
            </p:spPr>
          </p:pic>
        </p:grpSp>
        <p:sp>
          <p:nvSpPr>
            <p:cNvPr id="87" name="TextBox 86">
              <a:extLst>
                <a:ext uri="{FF2B5EF4-FFF2-40B4-BE49-F238E27FC236}">
                  <a16:creationId xmlns:a16="http://schemas.microsoft.com/office/drawing/2014/main" id="{E295AB28-1A4F-4E86-A663-F36F27255A0B}"/>
                </a:ext>
              </a:extLst>
            </p:cNvPr>
            <p:cNvSpPr txBox="1"/>
            <p:nvPr/>
          </p:nvSpPr>
          <p:spPr>
            <a:xfrm>
              <a:off x="812278" y="2226511"/>
              <a:ext cx="641023" cy="338554"/>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halkboard SE Regular"/>
                  <a:ea typeface="+mn-ea"/>
                  <a:cs typeface="Chalkboard SE Regular"/>
                </a:rPr>
                <a:t>75</a:t>
              </a:r>
            </a:p>
          </p:txBody>
        </p:sp>
        <p:cxnSp>
          <p:nvCxnSpPr>
            <p:cNvPr id="88" name="Straight Connector 87">
              <a:extLst>
                <a:ext uri="{FF2B5EF4-FFF2-40B4-BE49-F238E27FC236}">
                  <a16:creationId xmlns:a16="http://schemas.microsoft.com/office/drawing/2014/main" id="{22F736CE-13A0-4243-AA45-23D04D2C066B}"/>
                </a:ext>
              </a:extLst>
            </p:cNvPr>
            <p:cNvCxnSpPr>
              <a:cxnSpLocks/>
              <a:stCxn id="87" idx="3"/>
            </p:cNvCxnSpPr>
            <p:nvPr/>
          </p:nvCxnSpPr>
          <p:spPr>
            <a:xfrm>
              <a:off x="1453301" y="2395788"/>
              <a:ext cx="7022969" cy="0"/>
            </a:xfrm>
            <a:prstGeom prst="line">
              <a:avLst/>
            </a:prstGeom>
            <a:ln w="19050">
              <a:solidFill>
                <a:srgbClr val="0000FF"/>
              </a:solidFill>
              <a:prstDash val="dash"/>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E2A27778-B12D-4B54-8D9D-EE282371A76A}"/>
                </a:ext>
              </a:extLst>
            </p:cNvPr>
            <p:cNvSpPr txBox="1"/>
            <p:nvPr/>
          </p:nvSpPr>
          <p:spPr>
            <a:xfrm>
              <a:off x="812278" y="1643236"/>
              <a:ext cx="641023" cy="338554"/>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halkboard SE Regular"/>
                  <a:ea typeface="+mn-ea"/>
                  <a:cs typeface="Chalkboard SE Regular"/>
                </a:rPr>
                <a:t>85</a:t>
              </a:r>
            </a:p>
          </p:txBody>
        </p:sp>
        <p:cxnSp>
          <p:nvCxnSpPr>
            <p:cNvPr id="90" name="Straight Connector 89">
              <a:extLst>
                <a:ext uri="{FF2B5EF4-FFF2-40B4-BE49-F238E27FC236}">
                  <a16:creationId xmlns:a16="http://schemas.microsoft.com/office/drawing/2014/main" id="{0530BB65-C31B-43A7-9BA2-FC8417A1AC9F}"/>
                </a:ext>
              </a:extLst>
            </p:cNvPr>
            <p:cNvCxnSpPr>
              <a:cxnSpLocks/>
              <a:stCxn id="89" idx="3"/>
            </p:cNvCxnSpPr>
            <p:nvPr/>
          </p:nvCxnSpPr>
          <p:spPr>
            <a:xfrm>
              <a:off x="1453301" y="1812513"/>
              <a:ext cx="7022969" cy="0"/>
            </a:xfrm>
            <a:prstGeom prst="line">
              <a:avLst/>
            </a:prstGeom>
            <a:ln w="19050">
              <a:solidFill>
                <a:srgbClr val="FF0000"/>
              </a:solidFill>
              <a:prstDash val="dash"/>
            </a:ln>
          </p:spPr>
          <p:style>
            <a:lnRef idx="2">
              <a:schemeClr val="accent1"/>
            </a:lnRef>
            <a:fillRef idx="0">
              <a:schemeClr val="accent1"/>
            </a:fillRef>
            <a:effectRef idx="1">
              <a:schemeClr val="accent1"/>
            </a:effectRef>
            <a:fontRef idx="minor">
              <a:schemeClr val="tx1"/>
            </a:fontRef>
          </p:style>
        </p:cxnSp>
      </p:grpSp>
      <p:sp>
        <p:nvSpPr>
          <p:cNvPr id="2" name="Rectangle 1"/>
          <p:cNvSpPr/>
          <p:nvPr/>
        </p:nvSpPr>
        <p:spPr>
          <a:xfrm>
            <a:off x="414563" y="886167"/>
            <a:ext cx="1415773" cy="338554"/>
          </a:xfrm>
          <a:prstGeom prst="rect">
            <a:avLst/>
          </a:prstGeom>
        </p:spPr>
        <p:txBody>
          <a:bodyPr wrap="none">
            <a:spAutoFit/>
          </a:bodyPr>
          <a:lstStyle/>
          <a:p>
            <a:pPr algn="ctr"/>
            <a:r>
              <a:rPr lang="en-US" sz="1600" b="1" dirty="0">
                <a:solidFill>
                  <a:schemeClr val="accent2"/>
                </a:solidFill>
                <a:latin typeface="Raleway"/>
              </a:rPr>
              <a:t>Step Scaling</a:t>
            </a:r>
            <a:endParaRPr lang="en-IN" sz="1600" b="1" dirty="0">
              <a:solidFill>
                <a:schemeClr val="accent2"/>
              </a:solidFill>
              <a:latin typeface="Raleway"/>
            </a:endParaRPr>
          </a:p>
        </p:txBody>
      </p:sp>
    </p:spTree>
    <p:extLst>
      <p:ext uri="{BB962C8B-B14F-4D97-AF65-F5344CB8AC3E}">
        <p14:creationId xmlns:p14="http://schemas.microsoft.com/office/powerpoint/2010/main" val="4173683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84487" y="2419878"/>
            <a:ext cx="5369256" cy="576956"/>
          </a:xfrm>
        </p:spPr>
        <p:txBody>
          <a:bodyPr anchor="ctr"/>
          <a:lstStyle/>
          <a:p>
            <a:pPr algn="ctr"/>
            <a:r>
              <a:rPr lang="en-US" dirty="0"/>
              <a:t>Instance Termination</a:t>
            </a:r>
          </a:p>
        </p:txBody>
      </p:sp>
    </p:spTree>
    <p:extLst>
      <p:ext uri="{BB962C8B-B14F-4D97-AF65-F5344CB8AC3E}">
        <p14:creationId xmlns:p14="http://schemas.microsoft.com/office/powerpoint/2010/main" val="153225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2D4B9C40-310B-47F9-8ED1-1646CD54E1CF}"/>
              </a:ext>
            </a:extLst>
          </p:cNvPr>
          <p:cNvSpPr txBox="1"/>
          <p:nvPr/>
        </p:nvSpPr>
        <p:spPr>
          <a:xfrm>
            <a:off x="176773" y="168938"/>
            <a:ext cx="3318281" cy="523220"/>
          </a:xfrm>
          <a:prstGeom prst="rect">
            <a:avLst/>
          </a:prstGeom>
          <a:noFill/>
        </p:spPr>
        <p:txBody>
          <a:bodyPr wrap="none" rtlCol="0">
            <a:spAutoFit/>
          </a:bodyPr>
          <a:lstStyle/>
          <a:p>
            <a:r>
              <a:rPr lang="en-US" sz="2800" b="1" dirty="0">
                <a:solidFill>
                  <a:schemeClr val="accent2"/>
                </a:solidFill>
              </a:rPr>
              <a:t>Instance Termination</a:t>
            </a:r>
            <a:endParaRPr lang="en-IN" sz="2800" b="1" dirty="0">
              <a:solidFill>
                <a:schemeClr val="accent2"/>
              </a:solidFill>
            </a:endParaRPr>
          </a:p>
        </p:txBody>
      </p:sp>
      <p:grpSp>
        <p:nvGrpSpPr>
          <p:cNvPr id="2" name="Group 1">
            <a:extLst>
              <a:ext uri="{FF2B5EF4-FFF2-40B4-BE49-F238E27FC236}">
                <a16:creationId xmlns:a16="http://schemas.microsoft.com/office/drawing/2014/main" id="{28A264C0-7B2E-475E-81C6-203EE74D7B5A}"/>
              </a:ext>
            </a:extLst>
          </p:cNvPr>
          <p:cNvGrpSpPr/>
          <p:nvPr/>
        </p:nvGrpSpPr>
        <p:grpSpPr>
          <a:xfrm>
            <a:off x="1214716" y="1687377"/>
            <a:ext cx="6714565" cy="3232507"/>
            <a:chOff x="1981200" y="2562007"/>
            <a:chExt cx="8111511" cy="3868612"/>
          </a:xfrm>
        </p:grpSpPr>
        <p:sp>
          <p:nvSpPr>
            <p:cNvPr id="41" name="Flowchart: Terminator 40">
              <a:extLst>
                <a:ext uri="{FF2B5EF4-FFF2-40B4-BE49-F238E27FC236}">
                  <a16:creationId xmlns:a16="http://schemas.microsoft.com/office/drawing/2014/main" id="{D5CCEE5F-2BF5-4DF8-B8C2-F14F86728619}"/>
                </a:ext>
              </a:extLst>
            </p:cNvPr>
            <p:cNvSpPr/>
            <p:nvPr/>
          </p:nvSpPr>
          <p:spPr>
            <a:xfrm>
              <a:off x="1981200" y="2883041"/>
              <a:ext cx="1458186" cy="546652"/>
            </a:xfrm>
            <a:prstGeom prst="flowChartTerminator">
              <a:avLst/>
            </a:prstGeom>
            <a:solidFill>
              <a:srgbClr val="FF0000"/>
            </a:solidFill>
            <a:ln w="127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halkboard SE Regular"/>
                  <a:ea typeface="+mn-ea"/>
                  <a:cs typeface="Chalkboard SE Regular"/>
                </a:rPr>
                <a:t>SCALE IN</a:t>
              </a:r>
            </a:p>
          </p:txBody>
        </p:sp>
        <p:sp>
          <p:nvSpPr>
            <p:cNvPr id="42" name="Flowchart: Decision 41">
              <a:extLst>
                <a:ext uri="{FF2B5EF4-FFF2-40B4-BE49-F238E27FC236}">
                  <a16:creationId xmlns:a16="http://schemas.microsoft.com/office/drawing/2014/main" id="{7BA9AECF-310A-4CE2-A215-8DA81C81D83B}"/>
                </a:ext>
              </a:extLst>
            </p:cNvPr>
            <p:cNvSpPr/>
            <p:nvPr/>
          </p:nvSpPr>
          <p:spPr>
            <a:xfrm>
              <a:off x="4381372" y="2562007"/>
              <a:ext cx="2179335" cy="1188720"/>
            </a:xfrm>
            <a:prstGeom prst="flowChartDecision">
              <a:avLst/>
            </a:prstGeom>
            <a:solidFill>
              <a:srgbClr val="92D050"/>
            </a:solidFill>
            <a:ln w="12700" cap="flat" cmpd="sng" algn="ctr">
              <a:solidFill>
                <a:sysClr val="windowText" lastClr="000000"/>
              </a:solidFill>
              <a:prstDash val="solid"/>
            </a:ln>
            <a:effectLst>
              <a:outerShdw blurRad="40000" dist="23000" dir="5400000" rotWithShape="0">
                <a:srgbClr val="000000">
                  <a:alpha val="35000"/>
                </a:srgbClr>
              </a:outerShdw>
            </a:effectLst>
            <a:scene3d>
              <a:camera prst="orthographicFront"/>
              <a:lightRig rig="threePt" dir="t"/>
            </a:scene3d>
            <a:sp3d>
              <a:bevelT w="31750" h="0"/>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halkboard SE Regular"/>
                  <a:ea typeface="+mn-ea"/>
                  <a:cs typeface="Chalkboard SE Regular"/>
                </a:rPr>
                <a:t>Instances in Multiple AZs ??</a:t>
              </a:r>
            </a:p>
          </p:txBody>
        </p:sp>
        <p:sp>
          <p:nvSpPr>
            <p:cNvPr id="43" name="Flowchart: Process 42">
              <a:extLst>
                <a:ext uri="{FF2B5EF4-FFF2-40B4-BE49-F238E27FC236}">
                  <a16:creationId xmlns:a16="http://schemas.microsoft.com/office/drawing/2014/main" id="{5F025EDF-B354-4DCB-919B-359835784BB1}"/>
                </a:ext>
              </a:extLst>
            </p:cNvPr>
            <p:cNvSpPr/>
            <p:nvPr/>
          </p:nvSpPr>
          <p:spPr>
            <a:xfrm>
              <a:off x="8026167" y="2864355"/>
              <a:ext cx="2066544" cy="585216"/>
            </a:xfrm>
            <a:prstGeom prst="flowChartProcess">
              <a:avLst/>
            </a:prstGeom>
            <a:solidFill>
              <a:srgbClr val="FFFF99"/>
            </a:solidFill>
            <a:ln w="127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halkboard SE Regular"/>
                  <a:ea typeface="+mn-ea"/>
                  <a:cs typeface="Chalkboard SE Regular"/>
                </a:rPr>
                <a:t>Select AZ with most instances</a:t>
              </a:r>
            </a:p>
          </p:txBody>
        </p:sp>
        <p:sp>
          <p:nvSpPr>
            <p:cNvPr id="44" name="Flowchart: Process 43">
              <a:extLst>
                <a:ext uri="{FF2B5EF4-FFF2-40B4-BE49-F238E27FC236}">
                  <a16:creationId xmlns:a16="http://schemas.microsoft.com/office/drawing/2014/main" id="{7B781C02-F309-4693-99BD-EB86D9B56A7B}"/>
                </a:ext>
              </a:extLst>
            </p:cNvPr>
            <p:cNvSpPr/>
            <p:nvPr/>
          </p:nvSpPr>
          <p:spPr>
            <a:xfrm>
              <a:off x="4439587" y="4533425"/>
              <a:ext cx="2062902" cy="587720"/>
            </a:xfrm>
            <a:prstGeom prst="flowChartProcess">
              <a:avLst/>
            </a:prstGeom>
            <a:solidFill>
              <a:srgbClr val="FFFF99"/>
            </a:solidFill>
            <a:ln w="127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halkboard SE Regular"/>
                  <a:ea typeface="+mn-ea"/>
                  <a:cs typeface="Chalkboard SE Regular"/>
                </a:rPr>
                <a:t>Select instances with oldest launch configs</a:t>
              </a:r>
            </a:p>
          </p:txBody>
        </p:sp>
        <p:sp>
          <p:nvSpPr>
            <p:cNvPr id="45" name="Flowchart: Connector 44">
              <a:extLst>
                <a:ext uri="{FF2B5EF4-FFF2-40B4-BE49-F238E27FC236}">
                  <a16:creationId xmlns:a16="http://schemas.microsoft.com/office/drawing/2014/main" id="{C2528FCF-206E-4DB0-9805-31DDF26919B9}"/>
                </a:ext>
              </a:extLst>
            </p:cNvPr>
            <p:cNvSpPr/>
            <p:nvPr/>
          </p:nvSpPr>
          <p:spPr>
            <a:xfrm>
              <a:off x="5118199" y="5794514"/>
              <a:ext cx="705679" cy="636105"/>
            </a:xfrm>
            <a:prstGeom prst="flowChartConnector">
              <a:avLst/>
            </a:prstGeom>
            <a:solidFill>
              <a:srgbClr val="F79646">
                <a:lumMod val="60000"/>
                <a:lumOff val="40000"/>
              </a:srgbClr>
            </a:solidFill>
            <a:ln w="127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halkboard SE Regular"/>
                  <a:ea typeface="+mn-ea"/>
                  <a:cs typeface="Chalkboard SE Regular"/>
                </a:rPr>
                <a:t>A</a:t>
              </a:r>
            </a:p>
          </p:txBody>
        </p:sp>
        <p:cxnSp>
          <p:nvCxnSpPr>
            <p:cNvPr id="46" name="Straight Arrow Connector 45">
              <a:extLst>
                <a:ext uri="{FF2B5EF4-FFF2-40B4-BE49-F238E27FC236}">
                  <a16:creationId xmlns:a16="http://schemas.microsoft.com/office/drawing/2014/main" id="{40761D64-2316-432E-B96F-BA51D0516D8C}"/>
                </a:ext>
              </a:extLst>
            </p:cNvPr>
            <p:cNvCxnSpPr>
              <a:stCxn id="41" idx="3"/>
            </p:cNvCxnSpPr>
            <p:nvPr/>
          </p:nvCxnSpPr>
          <p:spPr>
            <a:xfrm>
              <a:off x="3439387" y="3156367"/>
              <a:ext cx="941985" cy="0"/>
            </a:xfrm>
            <a:prstGeom prst="straightConnector1">
              <a:avLst/>
            </a:prstGeom>
            <a:noFill/>
            <a:ln w="22225"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47" name="Straight Arrow Connector 46">
              <a:extLst>
                <a:ext uri="{FF2B5EF4-FFF2-40B4-BE49-F238E27FC236}">
                  <a16:creationId xmlns:a16="http://schemas.microsoft.com/office/drawing/2014/main" id="{DB160708-994D-417D-99CA-DF3A05043EAF}"/>
                </a:ext>
              </a:extLst>
            </p:cNvPr>
            <p:cNvCxnSpPr>
              <a:stCxn id="44" idx="2"/>
              <a:endCxn id="45" idx="0"/>
            </p:cNvCxnSpPr>
            <p:nvPr/>
          </p:nvCxnSpPr>
          <p:spPr>
            <a:xfrm>
              <a:off x="5471038" y="5121145"/>
              <a:ext cx="0" cy="673368"/>
            </a:xfrm>
            <a:prstGeom prst="straightConnector1">
              <a:avLst/>
            </a:prstGeom>
            <a:noFill/>
            <a:ln w="22225" cap="flat" cmpd="sng" algn="ctr">
              <a:solidFill>
                <a:sysClr val="windowText" lastClr="000000"/>
              </a:solidFill>
              <a:prstDash val="solid"/>
              <a:tailEnd type="triangle"/>
            </a:ln>
            <a:effectLst>
              <a:outerShdw blurRad="40000" dist="20000" dir="5400000" rotWithShape="0">
                <a:srgbClr val="000000">
                  <a:alpha val="38000"/>
                </a:srgbClr>
              </a:outerShdw>
            </a:effectLst>
          </p:spPr>
        </p:cxnSp>
        <p:grpSp>
          <p:nvGrpSpPr>
            <p:cNvPr id="48" name="Group 47">
              <a:extLst>
                <a:ext uri="{FF2B5EF4-FFF2-40B4-BE49-F238E27FC236}">
                  <a16:creationId xmlns:a16="http://schemas.microsoft.com/office/drawing/2014/main" id="{8C1DC49A-6CA3-40E4-8911-A542B563FE44}"/>
                </a:ext>
              </a:extLst>
            </p:cNvPr>
            <p:cNvGrpSpPr/>
            <p:nvPr/>
          </p:nvGrpSpPr>
          <p:grpSpPr>
            <a:xfrm>
              <a:off x="6560707" y="2997382"/>
              <a:ext cx="1465460" cy="307777"/>
              <a:chOff x="5036706" y="2997381"/>
              <a:chExt cx="1465460" cy="307777"/>
            </a:xfrm>
          </p:grpSpPr>
          <p:cxnSp>
            <p:nvCxnSpPr>
              <p:cNvPr id="49" name="Straight Arrow Connector 48">
                <a:extLst>
                  <a:ext uri="{FF2B5EF4-FFF2-40B4-BE49-F238E27FC236}">
                    <a16:creationId xmlns:a16="http://schemas.microsoft.com/office/drawing/2014/main" id="{48AFB66E-5109-44FA-8D1F-5590524A2F76}"/>
                  </a:ext>
                </a:extLst>
              </p:cNvPr>
              <p:cNvCxnSpPr>
                <a:cxnSpLocks/>
                <a:stCxn id="42" idx="3"/>
                <a:endCxn id="43" idx="1"/>
              </p:cNvCxnSpPr>
              <p:nvPr/>
            </p:nvCxnSpPr>
            <p:spPr>
              <a:xfrm>
                <a:off x="5036706" y="3156366"/>
                <a:ext cx="1465460" cy="596"/>
              </a:xfrm>
              <a:prstGeom prst="straightConnector1">
                <a:avLst/>
              </a:prstGeom>
              <a:noFill/>
              <a:ln w="22225"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
            <p:nvSpPr>
              <p:cNvPr id="50" name="TextBox 49">
                <a:extLst>
                  <a:ext uri="{FF2B5EF4-FFF2-40B4-BE49-F238E27FC236}">
                    <a16:creationId xmlns:a16="http://schemas.microsoft.com/office/drawing/2014/main" id="{29D60EC3-F0C2-4B50-819B-E535A7303BA9}"/>
                  </a:ext>
                </a:extLst>
              </p:cNvPr>
              <p:cNvSpPr txBox="1"/>
              <p:nvPr/>
            </p:nvSpPr>
            <p:spPr>
              <a:xfrm>
                <a:off x="5432034" y="2997381"/>
                <a:ext cx="595944" cy="307777"/>
              </a:xfrm>
              <a:prstGeom prst="rect">
                <a:avLst/>
              </a:prstGeom>
              <a:solidFill>
                <a:sysClr val="window" lastClr="FF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halkboard SE Regular"/>
                    <a:ea typeface="+mn-ea"/>
                    <a:cs typeface="Chalkboard SE Regular"/>
                  </a:rPr>
                  <a:t>YES</a:t>
                </a:r>
              </a:p>
            </p:txBody>
          </p:sp>
        </p:grpSp>
        <p:grpSp>
          <p:nvGrpSpPr>
            <p:cNvPr id="51" name="Group 50">
              <a:extLst>
                <a:ext uri="{FF2B5EF4-FFF2-40B4-BE49-F238E27FC236}">
                  <a16:creationId xmlns:a16="http://schemas.microsoft.com/office/drawing/2014/main" id="{0C78C40C-D5C0-44CB-BC89-FA1366395A9A}"/>
                </a:ext>
              </a:extLst>
            </p:cNvPr>
            <p:cNvGrpSpPr/>
            <p:nvPr/>
          </p:nvGrpSpPr>
          <p:grpSpPr>
            <a:xfrm>
              <a:off x="5167767" y="3750727"/>
              <a:ext cx="606545" cy="782698"/>
              <a:chOff x="3643766" y="3750727"/>
              <a:chExt cx="606545" cy="782698"/>
            </a:xfrm>
          </p:grpSpPr>
          <p:cxnSp>
            <p:nvCxnSpPr>
              <p:cNvPr id="52" name="Straight Arrow Connector 51">
                <a:extLst>
                  <a:ext uri="{FF2B5EF4-FFF2-40B4-BE49-F238E27FC236}">
                    <a16:creationId xmlns:a16="http://schemas.microsoft.com/office/drawing/2014/main" id="{53080783-EA9F-4C1A-B537-B319299E37F9}"/>
                  </a:ext>
                </a:extLst>
              </p:cNvPr>
              <p:cNvCxnSpPr>
                <a:stCxn id="42" idx="2"/>
                <a:endCxn id="44" idx="0"/>
              </p:cNvCxnSpPr>
              <p:nvPr/>
            </p:nvCxnSpPr>
            <p:spPr>
              <a:xfrm flipH="1">
                <a:off x="3947038" y="3750727"/>
                <a:ext cx="1" cy="782698"/>
              </a:xfrm>
              <a:prstGeom prst="straightConnector1">
                <a:avLst/>
              </a:prstGeom>
              <a:noFill/>
              <a:ln w="22225"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
            <p:nvSpPr>
              <p:cNvPr id="91" name="TextBox 90">
                <a:extLst>
                  <a:ext uri="{FF2B5EF4-FFF2-40B4-BE49-F238E27FC236}">
                    <a16:creationId xmlns:a16="http://schemas.microsoft.com/office/drawing/2014/main" id="{C05987B5-990E-41DC-B9E1-9A7B19FD3527}"/>
                  </a:ext>
                </a:extLst>
              </p:cNvPr>
              <p:cNvSpPr txBox="1"/>
              <p:nvPr/>
            </p:nvSpPr>
            <p:spPr>
              <a:xfrm>
                <a:off x="3643766" y="3977581"/>
                <a:ext cx="606545" cy="307777"/>
              </a:xfrm>
              <a:prstGeom prst="rect">
                <a:avLst/>
              </a:prstGeom>
              <a:solidFill>
                <a:sysClr val="window" lastClr="FF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halkboard SE Regular"/>
                    <a:ea typeface="+mn-ea"/>
                    <a:cs typeface="Chalkboard SE Regular"/>
                  </a:rPr>
                  <a:t>NO</a:t>
                </a:r>
              </a:p>
            </p:txBody>
          </p:sp>
        </p:grpSp>
        <p:cxnSp>
          <p:nvCxnSpPr>
            <p:cNvPr id="92" name="Straight Connector 91">
              <a:extLst>
                <a:ext uri="{FF2B5EF4-FFF2-40B4-BE49-F238E27FC236}">
                  <a16:creationId xmlns:a16="http://schemas.microsoft.com/office/drawing/2014/main" id="{EE8AFE2E-F7FA-44CA-B594-40A266A3EB7B}"/>
                </a:ext>
              </a:extLst>
            </p:cNvPr>
            <p:cNvCxnSpPr>
              <a:cxnSpLocks/>
              <a:stCxn id="43" idx="2"/>
            </p:cNvCxnSpPr>
            <p:nvPr/>
          </p:nvCxnSpPr>
          <p:spPr>
            <a:xfrm>
              <a:off x="9059439" y="3449571"/>
              <a:ext cx="0" cy="1377714"/>
            </a:xfrm>
            <a:prstGeom prst="line">
              <a:avLst/>
            </a:prstGeom>
            <a:noFill/>
            <a:ln w="22225"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94" name="Straight Arrow Connector 93">
              <a:extLst>
                <a:ext uri="{FF2B5EF4-FFF2-40B4-BE49-F238E27FC236}">
                  <a16:creationId xmlns:a16="http://schemas.microsoft.com/office/drawing/2014/main" id="{28E7D2CA-5E3C-4162-BCD3-30758C1CDD9A}"/>
                </a:ext>
              </a:extLst>
            </p:cNvPr>
            <p:cNvCxnSpPr>
              <a:cxnSpLocks/>
            </p:cNvCxnSpPr>
            <p:nvPr/>
          </p:nvCxnSpPr>
          <p:spPr>
            <a:xfrm flipH="1">
              <a:off x="6502489" y="4827285"/>
              <a:ext cx="2556950" cy="0"/>
            </a:xfrm>
            <a:prstGeom prst="straightConnector1">
              <a:avLst/>
            </a:prstGeom>
            <a:ln w="2222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3" name="TextBox 2">
            <a:extLst>
              <a:ext uri="{FF2B5EF4-FFF2-40B4-BE49-F238E27FC236}">
                <a16:creationId xmlns:a16="http://schemas.microsoft.com/office/drawing/2014/main" id="{4AFD3A63-75CD-4A41-B42A-015E645893F9}"/>
              </a:ext>
            </a:extLst>
          </p:cNvPr>
          <p:cNvSpPr txBox="1"/>
          <p:nvPr/>
        </p:nvSpPr>
        <p:spPr>
          <a:xfrm>
            <a:off x="4395617" y="4504087"/>
            <a:ext cx="1646633" cy="300082"/>
          </a:xfrm>
          <a:prstGeom prst="rect">
            <a:avLst/>
          </a:prstGeom>
          <a:noFill/>
        </p:spPr>
        <p:txBody>
          <a:bodyPr wrap="square" rtlCol="0">
            <a:spAutoFit/>
          </a:bodyPr>
          <a:lstStyle/>
          <a:p>
            <a:r>
              <a:rPr lang="en-US" dirty="0"/>
              <a:t>Connector</a:t>
            </a:r>
            <a:endParaRPr lang="en-IN" dirty="0"/>
          </a:p>
        </p:txBody>
      </p:sp>
    </p:spTree>
    <p:extLst>
      <p:ext uri="{BB962C8B-B14F-4D97-AF65-F5344CB8AC3E}">
        <p14:creationId xmlns:p14="http://schemas.microsoft.com/office/powerpoint/2010/main" val="1152143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62451AED-AC17-4AD6-A2FD-518D9F8CAD30}"/>
              </a:ext>
            </a:extLst>
          </p:cNvPr>
          <p:cNvGrpSpPr/>
          <p:nvPr/>
        </p:nvGrpSpPr>
        <p:grpSpPr>
          <a:xfrm>
            <a:off x="950259" y="1164267"/>
            <a:ext cx="7134666" cy="3479818"/>
            <a:chOff x="2100470" y="410431"/>
            <a:chExt cx="8932478" cy="5992100"/>
          </a:xfrm>
        </p:grpSpPr>
        <p:sp>
          <p:nvSpPr>
            <p:cNvPr id="34" name="Flowchart: Decision 33">
              <a:extLst>
                <a:ext uri="{FF2B5EF4-FFF2-40B4-BE49-F238E27FC236}">
                  <a16:creationId xmlns:a16="http://schemas.microsoft.com/office/drawing/2014/main" id="{DC9CEA85-855E-43E6-9EBA-2C36C8D0E2B2}"/>
                </a:ext>
              </a:extLst>
            </p:cNvPr>
            <p:cNvSpPr/>
            <p:nvPr/>
          </p:nvSpPr>
          <p:spPr>
            <a:xfrm>
              <a:off x="4061448" y="410431"/>
              <a:ext cx="2947645" cy="1507672"/>
            </a:xfrm>
            <a:prstGeom prst="flowChartDecision">
              <a:avLst/>
            </a:prstGeom>
            <a:solidFill>
              <a:srgbClr val="92D050"/>
            </a:solidFill>
            <a:ln w="127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halkboard SE Regular"/>
                  <a:ea typeface="+mn-ea"/>
                  <a:cs typeface="Chalkboard SE Regular"/>
                </a:rPr>
                <a:t>Multiple instances using oldest Launch Config ??</a:t>
              </a:r>
            </a:p>
          </p:txBody>
        </p:sp>
        <p:sp>
          <p:nvSpPr>
            <p:cNvPr id="35" name="Flowchart: Process 34">
              <a:extLst>
                <a:ext uri="{FF2B5EF4-FFF2-40B4-BE49-F238E27FC236}">
                  <a16:creationId xmlns:a16="http://schemas.microsoft.com/office/drawing/2014/main" id="{46F1BFC1-6D0C-49E8-95E1-82FD1076463A}"/>
                </a:ext>
              </a:extLst>
            </p:cNvPr>
            <p:cNvSpPr/>
            <p:nvPr/>
          </p:nvSpPr>
          <p:spPr>
            <a:xfrm>
              <a:off x="4404323" y="2740168"/>
              <a:ext cx="2261889" cy="587720"/>
            </a:xfrm>
            <a:prstGeom prst="flowChartProcess">
              <a:avLst/>
            </a:prstGeom>
            <a:solidFill>
              <a:srgbClr val="FFFF99"/>
            </a:solidFill>
            <a:ln w="127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halkboard SE Regular"/>
                  <a:ea typeface="+mn-ea"/>
                  <a:cs typeface="Chalkboard SE Regular"/>
                </a:rPr>
                <a:t>Select instances closest to next billing hour</a:t>
              </a:r>
            </a:p>
          </p:txBody>
        </p:sp>
        <p:sp>
          <p:nvSpPr>
            <p:cNvPr id="38" name="Flowchart: Decision 37">
              <a:extLst>
                <a:ext uri="{FF2B5EF4-FFF2-40B4-BE49-F238E27FC236}">
                  <a16:creationId xmlns:a16="http://schemas.microsoft.com/office/drawing/2014/main" id="{6DA16599-ED12-4E2C-BB36-7A17E64E2612}"/>
                </a:ext>
              </a:extLst>
            </p:cNvPr>
            <p:cNvSpPr/>
            <p:nvPr/>
          </p:nvSpPr>
          <p:spPr>
            <a:xfrm>
              <a:off x="4064724" y="3636647"/>
              <a:ext cx="2944368" cy="1508760"/>
            </a:xfrm>
            <a:prstGeom prst="flowChartDecision">
              <a:avLst/>
            </a:prstGeom>
            <a:solidFill>
              <a:srgbClr val="92D050"/>
            </a:solidFill>
            <a:ln w="12700" cap="flat" cmpd="sng" algn="ctr">
              <a:solidFill>
                <a:sysClr val="windowText" lastClr="000000"/>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halkboard SE Regular"/>
                  <a:ea typeface="+mn-ea"/>
                  <a:cs typeface="Chalkboard SE Regular"/>
                </a:rPr>
                <a:t>Multiple instances closest to next billing hour ??</a:t>
              </a:r>
            </a:p>
          </p:txBody>
        </p:sp>
        <p:sp>
          <p:nvSpPr>
            <p:cNvPr id="39" name="Flowchart: Connector 38">
              <a:extLst>
                <a:ext uri="{FF2B5EF4-FFF2-40B4-BE49-F238E27FC236}">
                  <a16:creationId xmlns:a16="http://schemas.microsoft.com/office/drawing/2014/main" id="{7F41E141-C33E-4023-AF44-D113AB83143D}"/>
                </a:ext>
              </a:extLst>
            </p:cNvPr>
            <p:cNvSpPr/>
            <p:nvPr/>
          </p:nvSpPr>
          <p:spPr>
            <a:xfrm>
              <a:off x="2100470" y="846215"/>
              <a:ext cx="705679" cy="636105"/>
            </a:xfrm>
            <a:prstGeom prst="flowChartConnector">
              <a:avLst/>
            </a:prstGeom>
            <a:solidFill>
              <a:srgbClr val="F79646">
                <a:lumMod val="60000"/>
                <a:lumOff val="40000"/>
              </a:srgbClr>
            </a:solidFill>
            <a:ln w="12700" cap="flat" cmpd="sng" algn="ctr">
              <a:solidFill>
                <a:sysClr val="windowText" lastClr="000000"/>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halkboard SE Regular"/>
                  <a:ea typeface="+mn-ea"/>
                  <a:cs typeface="Chalkboard SE Regular"/>
                </a:rPr>
                <a:t>A</a:t>
              </a:r>
            </a:p>
          </p:txBody>
        </p:sp>
        <p:sp>
          <p:nvSpPr>
            <p:cNvPr id="40" name="Flowchart: Terminator 39">
              <a:extLst>
                <a:ext uri="{FF2B5EF4-FFF2-40B4-BE49-F238E27FC236}">
                  <a16:creationId xmlns:a16="http://schemas.microsoft.com/office/drawing/2014/main" id="{61AAF817-F2F5-4F46-B962-092E8AA84D19}"/>
                </a:ext>
              </a:extLst>
            </p:cNvPr>
            <p:cNvSpPr/>
            <p:nvPr/>
          </p:nvSpPr>
          <p:spPr>
            <a:xfrm>
              <a:off x="8931682" y="5814811"/>
              <a:ext cx="1925326" cy="587720"/>
            </a:xfrm>
            <a:prstGeom prst="flowChartTerminator">
              <a:avLst/>
            </a:prstGeom>
            <a:solidFill>
              <a:srgbClr val="FF0000"/>
            </a:solidFill>
            <a:ln w="12700"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white"/>
                  </a:solidFill>
                  <a:effectLst/>
                  <a:uLnTx/>
                  <a:uFillTx/>
                  <a:latin typeface="Chalkboard SE Regular"/>
                  <a:ea typeface="+mn-ea"/>
                  <a:cs typeface="Chalkboard SE Regular"/>
                </a:rPr>
                <a:t>Terminate Instance</a:t>
              </a:r>
            </a:p>
          </p:txBody>
        </p:sp>
        <p:cxnSp>
          <p:nvCxnSpPr>
            <p:cNvPr id="41" name="Straight Arrow Connector 40">
              <a:extLst>
                <a:ext uri="{FF2B5EF4-FFF2-40B4-BE49-F238E27FC236}">
                  <a16:creationId xmlns:a16="http://schemas.microsoft.com/office/drawing/2014/main" id="{F1242458-22A7-4326-B4C4-87A49D570644}"/>
                </a:ext>
              </a:extLst>
            </p:cNvPr>
            <p:cNvCxnSpPr>
              <a:cxnSpLocks/>
              <a:stCxn id="39" idx="6"/>
              <a:endCxn id="34" idx="1"/>
            </p:cNvCxnSpPr>
            <p:nvPr/>
          </p:nvCxnSpPr>
          <p:spPr>
            <a:xfrm>
              <a:off x="2806149" y="1164267"/>
              <a:ext cx="1255299" cy="0"/>
            </a:xfrm>
            <a:prstGeom prst="straightConnector1">
              <a:avLst/>
            </a:prstGeom>
            <a:noFill/>
            <a:ln w="22225"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42" name="Straight Arrow Connector 41">
              <a:extLst>
                <a:ext uri="{FF2B5EF4-FFF2-40B4-BE49-F238E27FC236}">
                  <a16:creationId xmlns:a16="http://schemas.microsoft.com/office/drawing/2014/main" id="{B65FB537-9A54-4ED4-886E-813D8D31D496}"/>
                </a:ext>
              </a:extLst>
            </p:cNvPr>
            <p:cNvCxnSpPr>
              <a:cxnSpLocks/>
              <a:stCxn id="35" idx="2"/>
              <a:endCxn id="38" idx="0"/>
            </p:cNvCxnSpPr>
            <p:nvPr/>
          </p:nvCxnSpPr>
          <p:spPr>
            <a:xfrm>
              <a:off x="5535268" y="3327889"/>
              <a:ext cx="1641" cy="308759"/>
            </a:xfrm>
            <a:prstGeom prst="straightConnector1">
              <a:avLst/>
            </a:prstGeom>
            <a:noFill/>
            <a:ln w="22225"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43" name="Straight Arrow Connector 42">
              <a:extLst>
                <a:ext uri="{FF2B5EF4-FFF2-40B4-BE49-F238E27FC236}">
                  <a16:creationId xmlns:a16="http://schemas.microsoft.com/office/drawing/2014/main" id="{2034FEFE-D459-4200-8339-FF3E1D5418A4}"/>
                </a:ext>
              </a:extLst>
            </p:cNvPr>
            <p:cNvCxnSpPr>
              <a:cxnSpLocks/>
              <a:stCxn id="48" idx="2"/>
              <a:endCxn id="40" idx="0"/>
            </p:cNvCxnSpPr>
            <p:nvPr/>
          </p:nvCxnSpPr>
          <p:spPr>
            <a:xfrm flipH="1">
              <a:off x="9894345" y="4684888"/>
              <a:ext cx="7659" cy="1129923"/>
            </a:xfrm>
            <a:prstGeom prst="straightConnector1">
              <a:avLst/>
            </a:prstGeom>
            <a:noFill/>
            <a:ln w="22225" cap="flat" cmpd="sng" algn="ctr">
              <a:solidFill>
                <a:sysClr val="windowText" lastClr="000000"/>
              </a:solidFill>
              <a:prstDash val="solid"/>
              <a:tailEnd type="triangle"/>
            </a:ln>
            <a:effectLst>
              <a:outerShdw blurRad="40000" dist="20000" dir="5400000" rotWithShape="0">
                <a:srgbClr val="000000">
                  <a:alpha val="38000"/>
                </a:srgbClr>
              </a:outerShdw>
            </a:effectLst>
          </p:spPr>
        </p:cxnSp>
        <p:cxnSp>
          <p:nvCxnSpPr>
            <p:cNvPr id="44" name="Straight Arrow Connector 43">
              <a:extLst>
                <a:ext uri="{FF2B5EF4-FFF2-40B4-BE49-F238E27FC236}">
                  <a16:creationId xmlns:a16="http://schemas.microsoft.com/office/drawing/2014/main" id="{20397303-EB4A-4353-84D7-36B2DCAC0772}"/>
                </a:ext>
              </a:extLst>
            </p:cNvPr>
            <p:cNvCxnSpPr>
              <a:cxnSpLocks/>
              <a:endCxn id="48" idx="0"/>
            </p:cNvCxnSpPr>
            <p:nvPr/>
          </p:nvCxnSpPr>
          <p:spPr>
            <a:xfrm>
              <a:off x="9902004" y="1164268"/>
              <a:ext cx="0" cy="2932900"/>
            </a:xfrm>
            <a:prstGeom prst="straightConnector1">
              <a:avLst/>
            </a:prstGeom>
            <a:noFill/>
            <a:ln w="22225" cap="flat" cmpd="sng" algn="ctr">
              <a:solidFill>
                <a:sysClr val="windowText" lastClr="000000"/>
              </a:solidFill>
              <a:prstDash val="solid"/>
              <a:tailEnd type="triangle"/>
            </a:ln>
            <a:effectLst>
              <a:outerShdw blurRad="40000" dist="20000" dir="5400000" rotWithShape="0">
                <a:srgbClr val="000000">
                  <a:alpha val="38000"/>
                </a:srgbClr>
              </a:outerShdw>
            </a:effectLst>
          </p:spPr>
        </p:cxnSp>
        <p:grpSp>
          <p:nvGrpSpPr>
            <p:cNvPr id="45" name="Group 44">
              <a:extLst>
                <a:ext uri="{FF2B5EF4-FFF2-40B4-BE49-F238E27FC236}">
                  <a16:creationId xmlns:a16="http://schemas.microsoft.com/office/drawing/2014/main" id="{74C4248B-3AE5-493D-8C91-13678551746D}"/>
                </a:ext>
              </a:extLst>
            </p:cNvPr>
            <p:cNvGrpSpPr/>
            <p:nvPr/>
          </p:nvGrpSpPr>
          <p:grpSpPr>
            <a:xfrm>
              <a:off x="7009092" y="994991"/>
              <a:ext cx="2892912" cy="450481"/>
              <a:chOff x="5485092" y="994990"/>
              <a:chExt cx="1771906" cy="450481"/>
            </a:xfrm>
          </p:grpSpPr>
          <p:cxnSp>
            <p:nvCxnSpPr>
              <p:cNvPr id="53" name="Straight Connector 52">
                <a:extLst>
                  <a:ext uri="{FF2B5EF4-FFF2-40B4-BE49-F238E27FC236}">
                    <a16:creationId xmlns:a16="http://schemas.microsoft.com/office/drawing/2014/main" id="{B954CF3C-0C07-46E0-926D-BED93E0313A7}"/>
                  </a:ext>
                </a:extLst>
              </p:cNvPr>
              <p:cNvCxnSpPr>
                <a:cxnSpLocks/>
                <a:stCxn id="34" idx="3"/>
              </p:cNvCxnSpPr>
              <p:nvPr/>
            </p:nvCxnSpPr>
            <p:spPr>
              <a:xfrm>
                <a:off x="5485092" y="1164267"/>
                <a:ext cx="1771906" cy="0"/>
              </a:xfrm>
              <a:prstGeom prst="line">
                <a:avLst/>
              </a:prstGeom>
              <a:noFill/>
              <a:ln w="22225" cap="flat" cmpd="sng" algn="ctr">
                <a:solidFill>
                  <a:sysClr val="windowText" lastClr="000000"/>
                </a:solidFill>
                <a:prstDash val="solid"/>
              </a:ln>
              <a:effectLst>
                <a:outerShdw blurRad="40000" dist="20000" dir="5400000" rotWithShape="0">
                  <a:srgbClr val="000000">
                    <a:alpha val="38000"/>
                  </a:srgbClr>
                </a:outerShdw>
              </a:effectLst>
            </p:spPr>
          </p:cxnSp>
          <p:sp>
            <p:nvSpPr>
              <p:cNvPr id="54" name="TextBox 53">
                <a:extLst>
                  <a:ext uri="{FF2B5EF4-FFF2-40B4-BE49-F238E27FC236}">
                    <a16:creationId xmlns:a16="http://schemas.microsoft.com/office/drawing/2014/main" id="{B7505FB1-6E3F-4192-BA8B-0CD6F4D1BD05}"/>
                  </a:ext>
                </a:extLst>
              </p:cNvPr>
              <p:cNvSpPr txBox="1"/>
              <p:nvPr/>
            </p:nvSpPr>
            <p:spPr>
              <a:xfrm>
                <a:off x="6191699" y="994990"/>
                <a:ext cx="316994" cy="450481"/>
              </a:xfrm>
              <a:prstGeom prst="rect">
                <a:avLst/>
              </a:prstGeom>
              <a:solidFill>
                <a:sysClr val="window" lastClr="FF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halkboard SE Regular"/>
                    <a:ea typeface="+mn-ea"/>
                    <a:cs typeface="Chalkboard SE Regular"/>
                  </a:rPr>
                  <a:t>NO</a:t>
                </a:r>
                <a:endParaRPr kumimoji="0" lang="en-US" sz="1400" b="0" i="0" u="none" strike="noStrike" kern="0" cap="none" spc="0" normalizeH="0" baseline="0" noProof="0" dirty="0">
                  <a:ln>
                    <a:noFill/>
                  </a:ln>
                  <a:solidFill>
                    <a:prstClr val="black"/>
                  </a:solidFill>
                  <a:effectLst/>
                  <a:uLnTx/>
                  <a:uFillTx/>
                  <a:latin typeface="Chalkboard SE Regular"/>
                  <a:ea typeface="+mn-ea"/>
                  <a:cs typeface="Chalkboard SE Regular"/>
                </a:endParaRPr>
              </a:p>
            </p:txBody>
          </p:sp>
        </p:grpSp>
        <p:grpSp>
          <p:nvGrpSpPr>
            <p:cNvPr id="46" name="Group 45">
              <a:extLst>
                <a:ext uri="{FF2B5EF4-FFF2-40B4-BE49-F238E27FC236}">
                  <a16:creationId xmlns:a16="http://schemas.microsoft.com/office/drawing/2014/main" id="{95004487-222F-45F0-9E82-095889470333}"/>
                </a:ext>
              </a:extLst>
            </p:cNvPr>
            <p:cNvGrpSpPr/>
            <p:nvPr/>
          </p:nvGrpSpPr>
          <p:grpSpPr>
            <a:xfrm>
              <a:off x="7009092" y="4221751"/>
              <a:ext cx="1771906" cy="476980"/>
              <a:chOff x="5485092" y="4221750"/>
              <a:chExt cx="1771906" cy="476980"/>
            </a:xfrm>
          </p:grpSpPr>
          <p:cxnSp>
            <p:nvCxnSpPr>
              <p:cNvPr id="51" name="Straight Connector 50">
                <a:extLst>
                  <a:ext uri="{FF2B5EF4-FFF2-40B4-BE49-F238E27FC236}">
                    <a16:creationId xmlns:a16="http://schemas.microsoft.com/office/drawing/2014/main" id="{E7FE0A30-09C0-49D8-BF25-69657B7AA1B2}"/>
                  </a:ext>
                </a:extLst>
              </p:cNvPr>
              <p:cNvCxnSpPr>
                <a:cxnSpLocks/>
                <a:stCxn id="38" idx="3"/>
              </p:cNvCxnSpPr>
              <p:nvPr/>
            </p:nvCxnSpPr>
            <p:spPr>
              <a:xfrm>
                <a:off x="5485092" y="4391027"/>
                <a:ext cx="1771906" cy="0"/>
              </a:xfrm>
              <a:prstGeom prst="line">
                <a:avLst/>
              </a:prstGeom>
              <a:noFill/>
              <a:ln w="22225"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
            <p:nvSpPr>
              <p:cNvPr id="52" name="TextBox 51">
                <a:extLst>
                  <a:ext uri="{FF2B5EF4-FFF2-40B4-BE49-F238E27FC236}">
                    <a16:creationId xmlns:a16="http://schemas.microsoft.com/office/drawing/2014/main" id="{CE02BABE-45AF-4C98-9F92-67407EB8B369}"/>
                  </a:ext>
                </a:extLst>
              </p:cNvPr>
              <p:cNvSpPr txBox="1"/>
              <p:nvPr/>
            </p:nvSpPr>
            <p:spPr>
              <a:xfrm>
                <a:off x="6043306" y="4221750"/>
                <a:ext cx="595432" cy="476980"/>
              </a:xfrm>
              <a:prstGeom prst="rect">
                <a:avLst/>
              </a:prstGeom>
              <a:solidFill>
                <a:sysClr val="window" lastClr="FFFFFF"/>
              </a:solidFill>
              <a:ln w="22225" cap="flat" cmpd="sng" algn="ctr">
                <a:noFill/>
                <a:prstDash val="solid"/>
                <a:tailEnd type="triangle"/>
              </a:ln>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halkboard SE Regular"/>
                    <a:ea typeface="+mn-ea"/>
                    <a:cs typeface="Chalkboard SE Regular"/>
                  </a:rPr>
                  <a:t>YES</a:t>
                </a:r>
              </a:p>
            </p:txBody>
          </p:sp>
        </p:grpSp>
        <p:grpSp>
          <p:nvGrpSpPr>
            <p:cNvPr id="47" name="Group 46">
              <a:extLst>
                <a:ext uri="{FF2B5EF4-FFF2-40B4-BE49-F238E27FC236}">
                  <a16:creationId xmlns:a16="http://schemas.microsoft.com/office/drawing/2014/main" id="{47FF8AD9-C1B4-4C6A-AAE9-FABECD02B04E}"/>
                </a:ext>
              </a:extLst>
            </p:cNvPr>
            <p:cNvGrpSpPr/>
            <p:nvPr/>
          </p:nvGrpSpPr>
          <p:grpSpPr>
            <a:xfrm>
              <a:off x="5228004" y="1918104"/>
              <a:ext cx="614524" cy="822065"/>
              <a:chOff x="3704004" y="1918103"/>
              <a:chExt cx="614524" cy="822065"/>
            </a:xfrm>
          </p:grpSpPr>
          <p:cxnSp>
            <p:nvCxnSpPr>
              <p:cNvPr id="49" name="Straight Arrow Connector 48">
                <a:extLst>
                  <a:ext uri="{FF2B5EF4-FFF2-40B4-BE49-F238E27FC236}">
                    <a16:creationId xmlns:a16="http://schemas.microsoft.com/office/drawing/2014/main" id="{EA25292F-DF7B-441E-85E9-3A540D3A839E}"/>
                  </a:ext>
                </a:extLst>
              </p:cNvPr>
              <p:cNvCxnSpPr>
                <a:cxnSpLocks/>
                <a:stCxn id="34" idx="2"/>
                <a:endCxn id="35" idx="0"/>
              </p:cNvCxnSpPr>
              <p:nvPr/>
            </p:nvCxnSpPr>
            <p:spPr>
              <a:xfrm flipH="1">
                <a:off x="4011267" y="1918103"/>
                <a:ext cx="3" cy="822065"/>
              </a:xfrm>
              <a:prstGeom prst="straightConnector1">
                <a:avLst/>
              </a:prstGeom>
              <a:noFill/>
              <a:ln w="22225" cap="flat" cmpd="sng" algn="ctr">
                <a:solidFill>
                  <a:sysClr val="windowText" lastClr="000000"/>
                </a:solidFill>
                <a:prstDash val="solid"/>
                <a:tailEnd type="triangle"/>
              </a:ln>
              <a:effectLst>
                <a:outerShdw blurRad="40000" dist="20000" dir="5400000" rotWithShape="0">
                  <a:srgbClr val="000000">
                    <a:alpha val="38000"/>
                  </a:srgbClr>
                </a:outerShdw>
              </a:effectLst>
            </p:spPr>
          </p:cxnSp>
          <p:sp>
            <p:nvSpPr>
              <p:cNvPr id="50" name="TextBox 49">
                <a:extLst>
                  <a:ext uri="{FF2B5EF4-FFF2-40B4-BE49-F238E27FC236}">
                    <a16:creationId xmlns:a16="http://schemas.microsoft.com/office/drawing/2014/main" id="{4DBDBCB5-FF2D-42B6-9478-1360D40FCC0B}"/>
                  </a:ext>
                </a:extLst>
              </p:cNvPr>
              <p:cNvSpPr txBox="1"/>
              <p:nvPr/>
            </p:nvSpPr>
            <p:spPr>
              <a:xfrm>
                <a:off x="3704004" y="2084763"/>
                <a:ext cx="614524" cy="476981"/>
              </a:xfrm>
              <a:prstGeom prst="rect">
                <a:avLst/>
              </a:prstGeom>
              <a:solidFill>
                <a:sysClr val="window" lastClr="FFFFFF"/>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halkboard SE Regular"/>
                    <a:ea typeface="+mn-ea"/>
                    <a:cs typeface="Chalkboard SE Regular"/>
                  </a:rPr>
                  <a:t>YES</a:t>
                </a:r>
              </a:p>
            </p:txBody>
          </p:sp>
        </p:grpSp>
        <p:sp>
          <p:nvSpPr>
            <p:cNvPr id="48" name="Flowchart: Process 14">
              <a:extLst>
                <a:ext uri="{FF2B5EF4-FFF2-40B4-BE49-F238E27FC236}">
                  <a16:creationId xmlns:a16="http://schemas.microsoft.com/office/drawing/2014/main" id="{36B5344D-7144-4BB0-BBA4-DB4A75BE3A83}"/>
                </a:ext>
              </a:extLst>
            </p:cNvPr>
            <p:cNvSpPr/>
            <p:nvPr/>
          </p:nvSpPr>
          <p:spPr>
            <a:xfrm>
              <a:off x="8771059" y="4097168"/>
              <a:ext cx="2261889" cy="587720"/>
            </a:xfrm>
            <a:prstGeom prst="flowChartProcess">
              <a:avLst/>
            </a:prstGeom>
            <a:solidFill>
              <a:srgbClr val="FFFF99"/>
            </a:solidFill>
            <a:ln w="12700" cap="flat" cmpd="sng" algn="ctr">
              <a:solidFill>
                <a:sysClr val="windowText" lastClr="000000"/>
              </a:solidFill>
              <a:prstDash val="solid"/>
            </a:ln>
            <a:effectLst>
              <a:outerShdw blurRad="40000" dist="230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halkboard SE Regular"/>
                  <a:ea typeface="+mn-ea"/>
                  <a:cs typeface="Chalkboard SE Regular"/>
                </a:rPr>
                <a:t>Select instances at random</a:t>
              </a:r>
            </a:p>
          </p:txBody>
        </p:sp>
      </p:grpSp>
      <p:sp>
        <p:nvSpPr>
          <p:cNvPr id="55" name="TextBox 54">
            <a:extLst>
              <a:ext uri="{FF2B5EF4-FFF2-40B4-BE49-F238E27FC236}">
                <a16:creationId xmlns:a16="http://schemas.microsoft.com/office/drawing/2014/main" id="{6A11647B-33FC-4724-B377-F40FF0D29516}"/>
              </a:ext>
            </a:extLst>
          </p:cNvPr>
          <p:cNvSpPr txBox="1"/>
          <p:nvPr/>
        </p:nvSpPr>
        <p:spPr>
          <a:xfrm>
            <a:off x="176773" y="168938"/>
            <a:ext cx="3318281" cy="523220"/>
          </a:xfrm>
          <a:prstGeom prst="rect">
            <a:avLst/>
          </a:prstGeom>
          <a:noFill/>
        </p:spPr>
        <p:txBody>
          <a:bodyPr wrap="none" rtlCol="0">
            <a:spAutoFit/>
          </a:bodyPr>
          <a:lstStyle/>
          <a:p>
            <a:r>
              <a:rPr lang="en-US" sz="2800" b="1" dirty="0">
                <a:solidFill>
                  <a:schemeClr val="accent2"/>
                </a:solidFill>
              </a:rPr>
              <a:t>Instance Termination</a:t>
            </a:r>
            <a:endParaRPr lang="en-IN" sz="2800" b="1" dirty="0">
              <a:solidFill>
                <a:schemeClr val="accent2"/>
              </a:solidFill>
            </a:endParaRPr>
          </a:p>
        </p:txBody>
      </p:sp>
    </p:spTree>
    <p:extLst>
      <p:ext uri="{BB962C8B-B14F-4D97-AF65-F5344CB8AC3E}">
        <p14:creationId xmlns:p14="http://schemas.microsoft.com/office/powerpoint/2010/main" val="798730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D2D71E36-6712-4B29-92BF-42500729AF67}"/>
              </a:ext>
            </a:extLst>
          </p:cNvPr>
          <p:cNvSpPr txBox="1"/>
          <p:nvPr/>
        </p:nvSpPr>
        <p:spPr>
          <a:xfrm>
            <a:off x="176773" y="168938"/>
            <a:ext cx="3318281" cy="523220"/>
          </a:xfrm>
          <a:prstGeom prst="rect">
            <a:avLst/>
          </a:prstGeom>
          <a:noFill/>
        </p:spPr>
        <p:txBody>
          <a:bodyPr wrap="none" rtlCol="0">
            <a:spAutoFit/>
          </a:bodyPr>
          <a:lstStyle/>
          <a:p>
            <a:r>
              <a:rPr lang="en-US" sz="2800" b="1" dirty="0">
                <a:solidFill>
                  <a:schemeClr val="accent2"/>
                </a:solidFill>
              </a:rPr>
              <a:t>Instance Termination</a:t>
            </a:r>
            <a:endParaRPr lang="en-IN" sz="2800" b="1" dirty="0">
              <a:solidFill>
                <a:schemeClr val="accent2"/>
              </a:solidFill>
            </a:endParaRPr>
          </a:p>
        </p:txBody>
      </p:sp>
      <p:grpSp>
        <p:nvGrpSpPr>
          <p:cNvPr id="2" name="Group 1"/>
          <p:cNvGrpSpPr/>
          <p:nvPr/>
        </p:nvGrpSpPr>
        <p:grpSpPr>
          <a:xfrm>
            <a:off x="720825" y="951871"/>
            <a:ext cx="5404854" cy="3704179"/>
            <a:chOff x="429889" y="1107307"/>
            <a:chExt cx="8284222" cy="2761131"/>
          </a:xfrm>
        </p:grpSpPr>
        <p:sp>
          <p:nvSpPr>
            <p:cNvPr id="33" name="Rectangle: Rounded Corners 32">
              <a:extLst>
                <a:ext uri="{FF2B5EF4-FFF2-40B4-BE49-F238E27FC236}">
                  <a16:creationId xmlns:a16="http://schemas.microsoft.com/office/drawing/2014/main" id="{7255F3F3-C03E-44E3-91BA-BE35962B4E0E}"/>
                </a:ext>
              </a:extLst>
            </p:cNvPr>
            <p:cNvSpPr/>
            <p:nvPr/>
          </p:nvSpPr>
          <p:spPr>
            <a:xfrm>
              <a:off x="429889" y="1107308"/>
              <a:ext cx="8284222" cy="2761130"/>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Content Placeholder 2">
              <a:extLst>
                <a:ext uri="{FF2B5EF4-FFF2-40B4-BE49-F238E27FC236}">
                  <a16:creationId xmlns:a16="http://schemas.microsoft.com/office/drawing/2014/main" id="{9676763B-3087-44C5-B127-851F62B4B51E}"/>
                </a:ext>
              </a:extLst>
            </p:cNvPr>
            <p:cNvSpPr txBox="1">
              <a:spLocks/>
            </p:cNvSpPr>
            <p:nvPr/>
          </p:nvSpPr>
          <p:spPr>
            <a:xfrm>
              <a:off x="652853" y="1107307"/>
              <a:ext cx="7838294" cy="2761130"/>
            </a:xfrm>
            <a:prstGeom prst="rect">
              <a:avLst/>
            </a:prstGeom>
          </p:spPr>
          <p:txBody>
            <a:bodyPr>
              <a:normAutofit/>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R="0" lvl="0" algn="l" defTabSz="1219170" rtl="0" eaLnBrk="1" fontAlgn="auto" latinLnBrk="0" hangingPunct="1">
                <a:lnSpc>
                  <a:spcPct val="150000"/>
                </a:lnSpc>
                <a:spcBef>
                  <a:spcPts val="1333"/>
                </a:spcBef>
                <a:spcAft>
                  <a:spcPts val="0"/>
                </a:spcAft>
                <a:buClrTx/>
                <a:buSzTx/>
                <a:buBlip>
                  <a:blip r:embed="rId2"/>
                </a:buBlip>
                <a:tabLst/>
                <a:defRPr/>
              </a:pPr>
              <a:r>
                <a:rPr kumimoji="0" lang="en-US" sz="1600" b="0" i="0" u="none" strike="noStrike" kern="1200" cap="none" spc="0" normalizeH="0" baseline="0" noProof="0" dirty="0">
                  <a:ln>
                    <a:noFill/>
                  </a:ln>
                  <a:solidFill>
                    <a:prstClr val="black"/>
                  </a:solidFill>
                  <a:effectLst/>
                  <a:uLnTx/>
                  <a:uFillTx/>
                  <a:latin typeface="Raleway"/>
                  <a:ea typeface="+mn-ea"/>
                  <a:cs typeface="Chalkboard SE Regular"/>
                </a:rPr>
                <a:t>Termination Policies (Other than DEFAULT)</a:t>
              </a:r>
            </a:p>
            <a:p>
              <a:pPr marR="0" lvl="1" algn="l" defTabSz="1219170" rtl="0" eaLnBrk="1" fontAlgn="auto" latinLnBrk="0" hangingPunct="1">
                <a:lnSpc>
                  <a:spcPct val="150000"/>
                </a:lnSpc>
                <a:spcBef>
                  <a:spcPts val="667"/>
                </a:spcBef>
                <a:spcAft>
                  <a:spcPts val="0"/>
                </a:spcAft>
                <a:buClrTx/>
                <a:buSzTx/>
                <a:buBlip>
                  <a:blip r:embed="rId2"/>
                </a:buBlip>
                <a:tabLst/>
                <a:defRPr/>
              </a:pPr>
              <a:r>
                <a:rPr kumimoji="0" lang="en-US" sz="1600" b="0" i="0" u="none" strike="noStrike" kern="1200" cap="none" spc="0" normalizeH="0" baseline="0" noProof="0" dirty="0">
                  <a:ln>
                    <a:noFill/>
                  </a:ln>
                  <a:solidFill>
                    <a:prstClr val="black"/>
                  </a:solidFill>
                  <a:effectLst/>
                  <a:uLnTx/>
                  <a:uFillTx/>
                  <a:latin typeface="Raleway"/>
                  <a:ea typeface="+mn-ea"/>
                  <a:cs typeface="Chalkboard SE Regular"/>
                </a:rPr>
                <a:t>Oldest Instance</a:t>
              </a:r>
            </a:p>
            <a:p>
              <a:pPr marR="0" lvl="1" algn="l" defTabSz="1219170" rtl="0" eaLnBrk="1" fontAlgn="auto" latinLnBrk="0" hangingPunct="1">
                <a:lnSpc>
                  <a:spcPct val="150000"/>
                </a:lnSpc>
                <a:spcBef>
                  <a:spcPts val="667"/>
                </a:spcBef>
                <a:spcAft>
                  <a:spcPts val="0"/>
                </a:spcAft>
                <a:buClrTx/>
                <a:buSzTx/>
                <a:buBlip>
                  <a:blip r:embed="rId2"/>
                </a:buBlip>
                <a:tabLst/>
                <a:defRPr/>
              </a:pPr>
              <a:r>
                <a:rPr kumimoji="0" lang="en-US" sz="1600" b="0" i="0" u="none" strike="noStrike" kern="1200" cap="none" spc="0" normalizeH="0" baseline="0" noProof="0" dirty="0">
                  <a:ln>
                    <a:noFill/>
                  </a:ln>
                  <a:solidFill>
                    <a:prstClr val="black"/>
                  </a:solidFill>
                  <a:effectLst/>
                  <a:uLnTx/>
                  <a:uFillTx/>
                  <a:latin typeface="Raleway"/>
                  <a:ea typeface="+mn-ea"/>
                  <a:cs typeface="Chalkboard SE Regular"/>
                </a:rPr>
                <a:t>Newest Instance</a:t>
              </a:r>
            </a:p>
            <a:p>
              <a:pPr marR="0" lvl="1" algn="l" defTabSz="1219170" rtl="0" eaLnBrk="1" fontAlgn="auto" latinLnBrk="0" hangingPunct="1">
                <a:lnSpc>
                  <a:spcPct val="150000"/>
                </a:lnSpc>
                <a:spcBef>
                  <a:spcPts val="667"/>
                </a:spcBef>
                <a:spcAft>
                  <a:spcPts val="0"/>
                </a:spcAft>
                <a:buClrTx/>
                <a:buSzTx/>
                <a:buBlip>
                  <a:blip r:embed="rId2"/>
                </a:buBlip>
                <a:tabLst/>
                <a:defRPr/>
              </a:pPr>
              <a:r>
                <a:rPr kumimoji="0" lang="en-US" sz="1600" b="0" i="0" u="none" strike="noStrike" kern="1200" cap="none" spc="0" normalizeH="0" baseline="0" noProof="0" dirty="0">
                  <a:ln>
                    <a:noFill/>
                  </a:ln>
                  <a:solidFill>
                    <a:prstClr val="black"/>
                  </a:solidFill>
                  <a:effectLst/>
                  <a:uLnTx/>
                  <a:uFillTx/>
                  <a:latin typeface="Raleway"/>
                  <a:ea typeface="+mn-ea"/>
                  <a:cs typeface="Chalkboard SE Regular"/>
                </a:rPr>
                <a:t>Oldest Launch Configuration</a:t>
              </a:r>
            </a:p>
            <a:p>
              <a:pPr marR="0" lvl="1" algn="l" defTabSz="1219170" rtl="0" eaLnBrk="1" fontAlgn="auto" latinLnBrk="0" hangingPunct="1">
                <a:lnSpc>
                  <a:spcPct val="150000"/>
                </a:lnSpc>
                <a:spcBef>
                  <a:spcPts val="667"/>
                </a:spcBef>
                <a:spcAft>
                  <a:spcPts val="0"/>
                </a:spcAft>
                <a:buClrTx/>
                <a:buSzTx/>
                <a:buBlip>
                  <a:blip r:embed="rId2"/>
                </a:buBlip>
                <a:tabLst/>
                <a:defRPr/>
              </a:pPr>
              <a:r>
                <a:rPr kumimoji="0" lang="en-US" sz="1600" b="0" i="0" u="none" strike="noStrike" kern="1200" cap="none" spc="0" normalizeH="0" baseline="0" noProof="0" dirty="0">
                  <a:ln>
                    <a:noFill/>
                  </a:ln>
                  <a:solidFill>
                    <a:prstClr val="black"/>
                  </a:solidFill>
                  <a:effectLst/>
                  <a:uLnTx/>
                  <a:uFillTx/>
                  <a:latin typeface="Raleway"/>
                  <a:ea typeface="+mn-ea"/>
                  <a:cs typeface="Chalkboard SE Regular"/>
                </a:rPr>
                <a:t>Closest To Next Instance Hour</a:t>
              </a:r>
            </a:p>
            <a:p>
              <a:pPr marR="0" lvl="0" algn="l" defTabSz="1219170" rtl="0" eaLnBrk="1" fontAlgn="auto" latinLnBrk="0" hangingPunct="1">
                <a:lnSpc>
                  <a:spcPct val="150000"/>
                </a:lnSpc>
                <a:spcBef>
                  <a:spcPts val="1333"/>
                </a:spcBef>
                <a:spcAft>
                  <a:spcPts val="0"/>
                </a:spcAft>
                <a:buClrTx/>
                <a:buSzTx/>
                <a:buBlip>
                  <a:blip r:embed="rId2"/>
                </a:buBlip>
                <a:tabLst/>
                <a:defRPr/>
              </a:pPr>
              <a:r>
                <a:rPr kumimoji="0" lang="en-US" sz="1600" b="0" i="0" u="none" strike="noStrike" kern="1200" cap="none" spc="0" normalizeH="0" baseline="0" noProof="0" dirty="0">
                  <a:ln>
                    <a:noFill/>
                  </a:ln>
                  <a:solidFill>
                    <a:prstClr val="black"/>
                  </a:solidFill>
                  <a:effectLst/>
                  <a:uLnTx/>
                  <a:uFillTx/>
                  <a:latin typeface="Raleway"/>
                  <a:ea typeface="+mn-ea"/>
                  <a:cs typeface="Chalkboard SE Regular"/>
                </a:rPr>
                <a:t>Instance protection does not terminate an instance during a scale in event. Can be enabled at Auto Scaling group or individual instance level.</a:t>
              </a:r>
            </a:p>
          </p:txBody>
        </p:sp>
      </p:grpSp>
      <p:pic>
        <p:nvPicPr>
          <p:cNvPr id="7" name="Picture 6">
            <a:extLst>
              <a:ext uri="{FF2B5EF4-FFF2-40B4-BE49-F238E27FC236}">
                <a16:creationId xmlns:a16="http://schemas.microsoft.com/office/drawing/2014/main" id="{1D4D6F13-6172-41AA-A522-64445F48F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7153" y="2164504"/>
            <a:ext cx="927538" cy="954436"/>
          </a:xfrm>
          <a:prstGeom prst="rect">
            <a:avLst/>
          </a:prstGeom>
          <a:scene3d>
            <a:camera prst="orthographicFront"/>
            <a:lightRig rig="threePt" dir="t"/>
          </a:scene3d>
          <a:sp3d>
            <a:bevelT w="165100" prst="coolSlant"/>
          </a:sp3d>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265" y="2375795"/>
            <a:ext cx="652806" cy="652804"/>
          </a:xfrm>
          <a:prstGeom prst="rect">
            <a:avLst/>
          </a:prstGeom>
        </p:spPr>
      </p:pic>
    </p:spTree>
    <p:extLst>
      <p:ext uri="{BB962C8B-B14F-4D97-AF65-F5344CB8AC3E}">
        <p14:creationId xmlns:p14="http://schemas.microsoft.com/office/powerpoint/2010/main" val="2421836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E58A2D-FC29-489D-91D5-B379D0CFC0ED}"/>
              </a:ext>
            </a:extLst>
          </p:cNvPr>
          <p:cNvSpPr txBox="1"/>
          <p:nvPr/>
        </p:nvSpPr>
        <p:spPr>
          <a:xfrm>
            <a:off x="176773" y="168938"/>
            <a:ext cx="3006721" cy="523220"/>
          </a:xfrm>
          <a:prstGeom prst="rect">
            <a:avLst/>
          </a:prstGeom>
          <a:noFill/>
        </p:spPr>
        <p:txBody>
          <a:bodyPr wrap="none" rtlCol="0">
            <a:spAutoFit/>
          </a:bodyPr>
          <a:lstStyle/>
          <a:p>
            <a:r>
              <a:rPr lang="en-US" sz="2800" b="1" dirty="0">
                <a:solidFill>
                  <a:schemeClr val="accent2"/>
                </a:solidFill>
              </a:rPr>
              <a:t>Autoscaling Pricing</a:t>
            </a:r>
            <a:endParaRPr lang="en-IN" sz="2800" b="1" dirty="0">
              <a:solidFill>
                <a:schemeClr val="accent2"/>
              </a:solidFill>
            </a:endParaRPr>
          </a:p>
        </p:txBody>
      </p:sp>
      <p:sp>
        <p:nvSpPr>
          <p:cNvPr id="24" name="Content Placeholder 2">
            <a:extLst>
              <a:ext uri="{FF2B5EF4-FFF2-40B4-BE49-F238E27FC236}">
                <a16:creationId xmlns:a16="http://schemas.microsoft.com/office/drawing/2014/main" id="{2AE9FF80-D22E-4A5A-AD02-BBCC32FFBC2A}"/>
              </a:ext>
            </a:extLst>
          </p:cNvPr>
          <p:cNvSpPr txBox="1">
            <a:spLocks/>
          </p:cNvSpPr>
          <p:nvPr/>
        </p:nvSpPr>
        <p:spPr>
          <a:xfrm>
            <a:off x="543706" y="1246506"/>
            <a:ext cx="6645988" cy="1711848"/>
          </a:xfrm>
          <a:prstGeom prst="rect">
            <a:avLst/>
          </a:prstGeom>
        </p:spPr>
        <p:txBody>
          <a:bodyPr>
            <a:normAutofit fontScale="92500" lnSpcReduction="20000"/>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304792" marR="0" lvl="0" indent="-304792" algn="l" defTabSz="1219170" rtl="0" eaLnBrk="1" fontAlgn="auto" latinLnBrk="0" hangingPunct="1">
              <a:lnSpc>
                <a:spcPct val="200000"/>
              </a:lnSpc>
              <a:spcBef>
                <a:spcPts val="1333"/>
              </a:spcBef>
              <a:spcAft>
                <a:spcPts val="0"/>
              </a:spcAft>
              <a:buClrTx/>
              <a:buSzTx/>
              <a:buFont typeface="Arial"/>
              <a:buChar char="•"/>
              <a:tabLst/>
              <a:defRPr/>
            </a:pPr>
            <a:r>
              <a:rPr kumimoji="0" lang="en-US" sz="1600" b="0" i="0" u="none" strike="noStrike" kern="1200" cap="none" spc="0" normalizeH="0" baseline="0" noProof="0" dirty="0">
                <a:ln>
                  <a:noFill/>
                </a:ln>
                <a:solidFill>
                  <a:prstClr val="black"/>
                </a:solidFill>
                <a:effectLst/>
                <a:uLnTx/>
                <a:uFillTx/>
                <a:latin typeface="Raleway"/>
                <a:ea typeface="+mn-ea"/>
                <a:cs typeface="Chalkboard SE Regular"/>
              </a:rPr>
              <a:t>No Additional fees.</a:t>
            </a:r>
          </a:p>
          <a:p>
            <a:pPr marL="304792" marR="0" lvl="0" indent="-304792" algn="l" defTabSz="1219170" rtl="0" eaLnBrk="1" fontAlgn="auto" latinLnBrk="0" hangingPunct="1">
              <a:lnSpc>
                <a:spcPct val="200000"/>
              </a:lnSpc>
              <a:spcBef>
                <a:spcPts val="1333"/>
              </a:spcBef>
              <a:spcAft>
                <a:spcPts val="0"/>
              </a:spcAft>
              <a:buClrTx/>
              <a:buSzTx/>
              <a:buFont typeface="Arial"/>
              <a:buChar char="•"/>
              <a:tabLst/>
              <a:defRPr/>
            </a:pPr>
            <a:r>
              <a:rPr kumimoji="0" lang="en-US" sz="1600" b="0" i="0" u="none" strike="noStrike" kern="1200" cap="none" spc="0" normalizeH="0" baseline="0" noProof="0" dirty="0">
                <a:ln>
                  <a:noFill/>
                </a:ln>
                <a:solidFill>
                  <a:prstClr val="black"/>
                </a:solidFill>
                <a:effectLst/>
                <a:uLnTx/>
                <a:uFillTx/>
                <a:latin typeface="Raleway"/>
                <a:ea typeface="+mn-ea"/>
                <a:cs typeface="Chalkboard SE Regular"/>
              </a:rPr>
              <a:t>Underlying instances are charged hourly.</a:t>
            </a:r>
          </a:p>
          <a:p>
            <a:pPr marL="304792" marR="0" lvl="0" indent="-304792" algn="l" defTabSz="1219170" rtl="0" eaLnBrk="1" fontAlgn="auto" latinLnBrk="0" hangingPunct="1">
              <a:lnSpc>
                <a:spcPct val="200000"/>
              </a:lnSpc>
              <a:spcBef>
                <a:spcPts val="1333"/>
              </a:spcBef>
              <a:spcAft>
                <a:spcPts val="0"/>
              </a:spcAft>
              <a:buClrTx/>
              <a:buSzTx/>
              <a:buFont typeface="Arial"/>
              <a:buChar char="•"/>
              <a:tabLst/>
              <a:defRPr/>
            </a:pPr>
            <a:r>
              <a:rPr kumimoji="0" lang="en-US" sz="1600" b="0" i="0" u="none" strike="noStrike" kern="1200" cap="none" spc="0" normalizeH="0" baseline="0" noProof="0" dirty="0">
                <a:ln>
                  <a:noFill/>
                </a:ln>
                <a:solidFill>
                  <a:prstClr val="black"/>
                </a:solidFill>
                <a:effectLst/>
                <a:uLnTx/>
                <a:uFillTx/>
                <a:latin typeface="Raleway"/>
                <a:ea typeface="+mn-ea"/>
                <a:cs typeface="Chalkboard SE Regular"/>
              </a:rPr>
              <a:t>Visit https:</a:t>
            </a:r>
            <a:r>
              <a:rPr kumimoji="0" lang="en-US" sz="1600" b="0" i="0" u="none" strike="noStrike" kern="1200" cap="none" spc="0" normalizeH="0" baseline="0" noProof="0" dirty="0">
                <a:ln>
                  <a:noFill/>
                </a:ln>
                <a:solidFill>
                  <a:prstClr val="black"/>
                </a:solidFill>
                <a:effectLst/>
                <a:uLnTx/>
                <a:uFillTx/>
                <a:latin typeface="Raleway"/>
                <a:ea typeface="+mn-ea"/>
                <a:cs typeface="Chalkboard SE Regular"/>
                <a:hlinkClick r:id="rId2"/>
              </a:rPr>
              <a:t>//aws.amazon.com/autoscaling/pricing/ </a:t>
            </a:r>
            <a:r>
              <a:rPr kumimoji="0" lang="en-US" sz="1600" b="0" i="0" u="none" strike="noStrike" kern="1200" cap="none" spc="0" normalizeH="0" baseline="0" noProof="0" dirty="0">
                <a:ln>
                  <a:noFill/>
                </a:ln>
                <a:solidFill>
                  <a:prstClr val="black"/>
                </a:solidFill>
                <a:effectLst/>
                <a:uLnTx/>
                <a:uFillTx/>
                <a:latin typeface="Raleway"/>
                <a:ea typeface="+mn-ea"/>
                <a:cs typeface="Chalkboard SE Regular"/>
              </a:rPr>
              <a:t>for details.</a:t>
            </a:r>
          </a:p>
        </p:txBody>
      </p:sp>
    </p:spTree>
    <p:extLst>
      <p:ext uri="{BB962C8B-B14F-4D97-AF65-F5344CB8AC3E}">
        <p14:creationId xmlns:p14="http://schemas.microsoft.com/office/powerpoint/2010/main" val="4093181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459AD6-7A40-4D72-BD68-3D980EC94FB3}"/>
              </a:ext>
            </a:extLst>
          </p:cNvPr>
          <p:cNvSpPr txBox="1"/>
          <p:nvPr/>
        </p:nvSpPr>
        <p:spPr>
          <a:xfrm>
            <a:off x="176773" y="168938"/>
            <a:ext cx="4324710" cy="523220"/>
          </a:xfrm>
          <a:prstGeom prst="rect">
            <a:avLst/>
          </a:prstGeom>
          <a:noFill/>
        </p:spPr>
        <p:txBody>
          <a:bodyPr wrap="none" rtlCol="0">
            <a:spAutoFit/>
          </a:bodyPr>
          <a:lstStyle/>
          <a:p>
            <a:r>
              <a:rPr lang="en-US" sz="2800" b="1" dirty="0">
                <a:solidFill>
                  <a:schemeClr val="accent2"/>
                </a:solidFill>
              </a:rPr>
              <a:t>Autoscaling Design Patterns</a:t>
            </a:r>
            <a:endParaRPr lang="en-IN" sz="2800" b="1" dirty="0">
              <a:solidFill>
                <a:schemeClr val="accent2"/>
              </a:solidFill>
            </a:endParaRPr>
          </a:p>
        </p:txBody>
      </p:sp>
      <p:sp>
        <p:nvSpPr>
          <p:cNvPr id="9" name="Rectangle: Rounded Corners 8">
            <a:extLst>
              <a:ext uri="{FF2B5EF4-FFF2-40B4-BE49-F238E27FC236}">
                <a16:creationId xmlns:a16="http://schemas.microsoft.com/office/drawing/2014/main" id="{93D4B952-480E-40F6-B367-5EF686E7E427}"/>
              </a:ext>
            </a:extLst>
          </p:cNvPr>
          <p:cNvSpPr/>
          <p:nvPr/>
        </p:nvSpPr>
        <p:spPr>
          <a:xfrm>
            <a:off x="3330733" y="992001"/>
            <a:ext cx="2341499" cy="431100"/>
          </a:xfrm>
          <a:prstGeom prst="roundRect">
            <a:avLst/>
          </a:prstGeom>
          <a:solidFill>
            <a:schemeClr val="bg1"/>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Design Patterns</a:t>
            </a:r>
            <a:endParaRPr lang="en-IN" dirty="0">
              <a:solidFill>
                <a:schemeClr val="tx1"/>
              </a:solidFill>
            </a:endParaRPr>
          </a:p>
        </p:txBody>
      </p:sp>
      <p:grpSp>
        <p:nvGrpSpPr>
          <p:cNvPr id="10" name="Group 9">
            <a:extLst>
              <a:ext uri="{FF2B5EF4-FFF2-40B4-BE49-F238E27FC236}">
                <a16:creationId xmlns:a16="http://schemas.microsoft.com/office/drawing/2014/main" id="{A92B8845-EF65-4A97-93AF-DFAC5B8EA322}"/>
              </a:ext>
            </a:extLst>
          </p:cNvPr>
          <p:cNvGrpSpPr/>
          <p:nvPr/>
        </p:nvGrpSpPr>
        <p:grpSpPr>
          <a:xfrm>
            <a:off x="173376" y="2026024"/>
            <a:ext cx="8481005" cy="2242623"/>
            <a:chOff x="173376" y="2305892"/>
            <a:chExt cx="11841494" cy="2889236"/>
          </a:xfrm>
        </p:grpSpPr>
        <p:grpSp>
          <p:nvGrpSpPr>
            <p:cNvPr id="11" name="Group 10">
              <a:extLst>
                <a:ext uri="{FF2B5EF4-FFF2-40B4-BE49-F238E27FC236}">
                  <a16:creationId xmlns:a16="http://schemas.microsoft.com/office/drawing/2014/main" id="{9716F56E-8806-44E9-9141-BFBCD9EC3FF1}"/>
                </a:ext>
              </a:extLst>
            </p:cNvPr>
            <p:cNvGrpSpPr/>
            <p:nvPr/>
          </p:nvGrpSpPr>
          <p:grpSpPr>
            <a:xfrm>
              <a:off x="3341015" y="2305892"/>
              <a:ext cx="1105169" cy="1069296"/>
              <a:chOff x="2584930" y="2305892"/>
              <a:chExt cx="1105169" cy="1069296"/>
            </a:xfrm>
          </p:grpSpPr>
          <p:pic>
            <p:nvPicPr>
              <p:cNvPr id="45" name="Picture 44">
                <a:extLst>
                  <a:ext uri="{FF2B5EF4-FFF2-40B4-BE49-F238E27FC236}">
                    <a16:creationId xmlns:a16="http://schemas.microsoft.com/office/drawing/2014/main" id="{31936292-7AC2-4F95-84E2-D87FEAE3E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12" y="2305892"/>
                <a:ext cx="1031105" cy="1069296"/>
              </a:xfrm>
              <a:prstGeom prst="rect">
                <a:avLst/>
              </a:prstGeom>
              <a:noFill/>
            </p:spPr>
          </p:pic>
          <p:sp>
            <p:nvSpPr>
              <p:cNvPr id="46" name="TextBox 45">
                <a:extLst>
                  <a:ext uri="{FF2B5EF4-FFF2-40B4-BE49-F238E27FC236}">
                    <a16:creationId xmlns:a16="http://schemas.microsoft.com/office/drawing/2014/main" id="{FEECFBF1-3D6D-4148-8E9C-F29206C9186F}"/>
                  </a:ext>
                </a:extLst>
              </p:cNvPr>
              <p:cNvSpPr txBox="1"/>
              <p:nvPr/>
            </p:nvSpPr>
            <p:spPr>
              <a:xfrm>
                <a:off x="2584930" y="2560109"/>
                <a:ext cx="1105169" cy="59477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Raleway"/>
                    <a:ea typeface="+mn-ea"/>
                    <a:cs typeface="Chalkboard SE Regular"/>
                  </a:rPr>
                  <a:t>Front End</a:t>
                </a:r>
              </a:p>
            </p:txBody>
          </p:sp>
        </p:grpSp>
        <p:grpSp>
          <p:nvGrpSpPr>
            <p:cNvPr id="12" name="Group 11">
              <a:extLst>
                <a:ext uri="{FF2B5EF4-FFF2-40B4-BE49-F238E27FC236}">
                  <a16:creationId xmlns:a16="http://schemas.microsoft.com/office/drawing/2014/main" id="{463A937C-9646-47D1-B6F5-F9E456870E3E}"/>
                </a:ext>
              </a:extLst>
            </p:cNvPr>
            <p:cNvGrpSpPr/>
            <p:nvPr/>
          </p:nvGrpSpPr>
          <p:grpSpPr>
            <a:xfrm>
              <a:off x="7581006" y="2305892"/>
              <a:ext cx="1105169" cy="1069296"/>
              <a:chOff x="6931540" y="2305892"/>
              <a:chExt cx="1105169" cy="1069296"/>
            </a:xfrm>
          </p:grpSpPr>
          <p:pic>
            <p:nvPicPr>
              <p:cNvPr id="43" name="Picture 42">
                <a:extLst>
                  <a:ext uri="{FF2B5EF4-FFF2-40B4-BE49-F238E27FC236}">
                    <a16:creationId xmlns:a16="http://schemas.microsoft.com/office/drawing/2014/main" id="{E918E440-3E8D-422E-ABF8-AC4CF870A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810" y="2305892"/>
                <a:ext cx="1031105" cy="1069296"/>
              </a:xfrm>
              <a:prstGeom prst="rect">
                <a:avLst/>
              </a:prstGeom>
              <a:noFill/>
            </p:spPr>
          </p:pic>
          <p:sp>
            <p:nvSpPr>
              <p:cNvPr id="44" name="TextBox 43">
                <a:extLst>
                  <a:ext uri="{FF2B5EF4-FFF2-40B4-BE49-F238E27FC236}">
                    <a16:creationId xmlns:a16="http://schemas.microsoft.com/office/drawing/2014/main" id="{7DE23BA5-4E03-44F3-9994-6AE850AE30A4}"/>
                  </a:ext>
                </a:extLst>
              </p:cNvPr>
              <p:cNvSpPr txBox="1"/>
              <p:nvPr/>
            </p:nvSpPr>
            <p:spPr>
              <a:xfrm>
                <a:off x="6931540" y="2560454"/>
                <a:ext cx="1105169" cy="59477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Raleway"/>
                    <a:ea typeface="+mn-ea"/>
                    <a:cs typeface="Chalkboard SE Regular"/>
                  </a:rPr>
                  <a:t>Back End</a:t>
                </a:r>
              </a:p>
            </p:txBody>
          </p:sp>
        </p:grpSp>
        <p:grpSp>
          <p:nvGrpSpPr>
            <p:cNvPr id="13" name="Group 12">
              <a:extLst>
                <a:ext uri="{FF2B5EF4-FFF2-40B4-BE49-F238E27FC236}">
                  <a16:creationId xmlns:a16="http://schemas.microsoft.com/office/drawing/2014/main" id="{5ACDC84F-3690-4E90-8E3B-BB8F87609141}"/>
                </a:ext>
              </a:extLst>
            </p:cNvPr>
            <p:cNvGrpSpPr/>
            <p:nvPr/>
          </p:nvGrpSpPr>
          <p:grpSpPr>
            <a:xfrm>
              <a:off x="7581006" y="4125832"/>
              <a:ext cx="1105169" cy="1069296"/>
              <a:chOff x="6931540" y="2305892"/>
              <a:chExt cx="1105169" cy="1069296"/>
            </a:xfrm>
          </p:grpSpPr>
          <p:pic>
            <p:nvPicPr>
              <p:cNvPr id="41" name="Picture 40">
                <a:extLst>
                  <a:ext uri="{FF2B5EF4-FFF2-40B4-BE49-F238E27FC236}">
                    <a16:creationId xmlns:a16="http://schemas.microsoft.com/office/drawing/2014/main" id="{94AF9206-7911-4FE8-934C-E8A7351FB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810" y="2305892"/>
                <a:ext cx="1031105" cy="1069296"/>
              </a:xfrm>
              <a:prstGeom prst="rect">
                <a:avLst/>
              </a:prstGeom>
              <a:noFill/>
            </p:spPr>
          </p:pic>
          <p:sp>
            <p:nvSpPr>
              <p:cNvPr id="42" name="TextBox 41">
                <a:extLst>
                  <a:ext uri="{FF2B5EF4-FFF2-40B4-BE49-F238E27FC236}">
                    <a16:creationId xmlns:a16="http://schemas.microsoft.com/office/drawing/2014/main" id="{4E70497D-5F70-41BB-AF8C-C7118D80AE3F}"/>
                  </a:ext>
                </a:extLst>
              </p:cNvPr>
              <p:cNvSpPr txBox="1"/>
              <p:nvPr/>
            </p:nvSpPr>
            <p:spPr>
              <a:xfrm>
                <a:off x="6931540" y="2587391"/>
                <a:ext cx="1105169" cy="59477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Raleway"/>
                    <a:ea typeface="+mn-ea"/>
                    <a:cs typeface="Chalkboard SE Regular"/>
                  </a:rPr>
                  <a:t>Back End</a:t>
                </a:r>
              </a:p>
            </p:txBody>
          </p:sp>
        </p:grpSp>
        <p:pic>
          <p:nvPicPr>
            <p:cNvPr id="14" name="Picture 13">
              <a:extLst>
                <a:ext uri="{FF2B5EF4-FFF2-40B4-BE49-F238E27FC236}">
                  <a16:creationId xmlns:a16="http://schemas.microsoft.com/office/drawing/2014/main" id="{5748A415-3F63-45C4-AB8F-343612217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015" y="4125832"/>
              <a:ext cx="1031105" cy="1069296"/>
            </a:xfrm>
            <a:prstGeom prst="rect">
              <a:avLst/>
            </a:prstGeom>
            <a:noFill/>
          </p:spPr>
        </p:pic>
        <p:grpSp>
          <p:nvGrpSpPr>
            <p:cNvPr id="15" name="Group 14">
              <a:extLst>
                <a:ext uri="{FF2B5EF4-FFF2-40B4-BE49-F238E27FC236}">
                  <a16:creationId xmlns:a16="http://schemas.microsoft.com/office/drawing/2014/main" id="{C6761CE5-91DB-4B5B-AE1E-CA011044FB3A}"/>
                </a:ext>
              </a:extLst>
            </p:cNvPr>
            <p:cNvGrpSpPr/>
            <p:nvPr/>
          </p:nvGrpSpPr>
          <p:grpSpPr>
            <a:xfrm>
              <a:off x="9588568" y="3199351"/>
              <a:ext cx="2426302" cy="1069296"/>
              <a:chOff x="8997234" y="3199351"/>
              <a:chExt cx="2426302" cy="1069296"/>
            </a:xfrm>
          </p:grpSpPr>
          <p:cxnSp>
            <p:nvCxnSpPr>
              <p:cNvPr id="35" name="Straight Connector 34">
                <a:extLst>
                  <a:ext uri="{FF2B5EF4-FFF2-40B4-BE49-F238E27FC236}">
                    <a16:creationId xmlns:a16="http://schemas.microsoft.com/office/drawing/2014/main" id="{F0443941-E774-42CA-AF78-547BCEBF6FC2}"/>
                  </a:ext>
                </a:extLst>
              </p:cNvPr>
              <p:cNvCxnSpPr/>
              <p:nvPr/>
            </p:nvCxnSpPr>
            <p:spPr>
              <a:xfrm>
                <a:off x="9936825" y="3738556"/>
                <a:ext cx="536653" cy="447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36" name="Group 35">
                <a:extLst>
                  <a:ext uri="{FF2B5EF4-FFF2-40B4-BE49-F238E27FC236}">
                    <a16:creationId xmlns:a16="http://schemas.microsoft.com/office/drawing/2014/main" id="{7DF8A673-A674-4D70-9B77-36D5E4CDFDF2}"/>
                  </a:ext>
                </a:extLst>
              </p:cNvPr>
              <p:cNvGrpSpPr/>
              <p:nvPr/>
            </p:nvGrpSpPr>
            <p:grpSpPr>
              <a:xfrm>
                <a:off x="8997234" y="3199351"/>
                <a:ext cx="2426302" cy="1069296"/>
                <a:chOff x="8809554" y="2305892"/>
                <a:chExt cx="2426302" cy="1069296"/>
              </a:xfrm>
            </p:grpSpPr>
            <p:grpSp>
              <p:nvGrpSpPr>
                <p:cNvPr id="37" name="Group 36">
                  <a:extLst>
                    <a:ext uri="{FF2B5EF4-FFF2-40B4-BE49-F238E27FC236}">
                      <a16:creationId xmlns:a16="http://schemas.microsoft.com/office/drawing/2014/main" id="{A2160350-E896-4F82-A402-6835C0AB5A4F}"/>
                    </a:ext>
                  </a:extLst>
                </p:cNvPr>
                <p:cNvGrpSpPr/>
                <p:nvPr/>
              </p:nvGrpSpPr>
              <p:grpSpPr>
                <a:xfrm>
                  <a:off x="8809554" y="2305892"/>
                  <a:ext cx="1105169" cy="1069296"/>
                  <a:chOff x="6931540" y="2305892"/>
                  <a:chExt cx="1105169" cy="1069296"/>
                </a:xfrm>
              </p:grpSpPr>
              <p:pic>
                <p:nvPicPr>
                  <p:cNvPr id="39" name="Picture 38">
                    <a:extLst>
                      <a:ext uri="{FF2B5EF4-FFF2-40B4-BE49-F238E27FC236}">
                        <a16:creationId xmlns:a16="http://schemas.microsoft.com/office/drawing/2014/main" id="{04DEC770-05D0-49F6-A0C2-531EB566A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810" y="2305892"/>
                    <a:ext cx="1031105" cy="1069296"/>
                  </a:xfrm>
                  <a:prstGeom prst="rect">
                    <a:avLst/>
                  </a:prstGeom>
                  <a:noFill/>
                </p:spPr>
              </p:pic>
              <p:sp>
                <p:nvSpPr>
                  <p:cNvPr id="40" name="TextBox 39">
                    <a:extLst>
                      <a:ext uri="{FF2B5EF4-FFF2-40B4-BE49-F238E27FC236}">
                        <a16:creationId xmlns:a16="http://schemas.microsoft.com/office/drawing/2014/main" id="{3B055AA7-C41A-4254-B79D-559D79C13ABD}"/>
                      </a:ext>
                    </a:extLst>
                  </p:cNvPr>
                  <p:cNvSpPr txBox="1"/>
                  <p:nvPr/>
                </p:nvSpPr>
                <p:spPr>
                  <a:xfrm>
                    <a:off x="6931540" y="2675820"/>
                    <a:ext cx="1105169" cy="33704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Raleway"/>
                        <a:ea typeface="+mn-ea"/>
                        <a:cs typeface="Chalkboard SE Regular"/>
                      </a:rPr>
                      <a:t>Database</a:t>
                    </a:r>
                    <a:endParaRPr kumimoji="0" lang="en-US" sz="1400" b="1" i="0" u="none" strike="noStrike" kern="1200" cap="none" spc="0" normalizeH="0" baseline="0" noProof="0" dirty="0">
                      <a:ln>
                        <a:noFill/>
                      </a:ln>
                      <a:solidFill>
                        <a:prstClr val="black"/>
                      </a:solidFill>
                      <a:effectLst/>
                      <a:uLnTx/>
                      <a:uFillTx/>
                      <a:latin typeface="Raleway"/>
                      <a:ea typeface="+mn-ea"/>
                      <a:cs typeface="Chalkboard SE Regular"/>
                    </a:endParaRPr>
                  </a:p>
                </p:txBody>
              </p:sp>
            </p:grpSp>
            <p:sp>
              <p:nvSpPr>
                <p:cNvPr id="38" name="Can 21">
                  <a:extLst>
                    <a:ext uri="{FF2B5EF4-FFF2-40B4-BE49-F238E27FC236}">
                      <a16:creationId xmlns:a16="http://schemas.microsoft.com/office/drawing/2014/main" id="{E124E4C1-E3DA-44E3-8663-A94B3969B595}"/>
                    </a:ext>
                  </a:extLst>
                </p:cNvPr>
                <p:cNvSpPr/>
                <p:nvPr/>
              </p:nvSpPr>
              <p:spPr>
                <a:xfrm>
                  <a:off x="10285798" y="2480403"/>
                  <a:ext cx="950058" cy="738338"/>
                </a:xfrm>
                <a:prstGeom prst="can">
                  <a:avLst>
                    <a:gd name="adj" fmla="val 40307"/>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6" name="Straight Arrow Connector 15">
              <a:extLst>
                <a:ext uri="{FF2B5EF4-FFF2-40B4-BE49-F238E27FC236}">
                  <a16:creationId xmlns:a16="http://schemas.microsoft.com/office/drawing/2014/main" id="{4D03D07C-D566-4E09-8269-21111DE7D43E}"/>
                </a:ext>
              </a:extLst>
            </p:cNvPr>
            <p:cNvCxnSpPr>
              <a:cxnSpLocks/>
              <a:stCxn id="44" idx="3"/>
              <a:endCxn id="40" idx="1"/>
            </p:cNvCxnSpPr>
            <p:nvPr/>
          </p:nvCxnSpPr>
          <p:spPr>
            <a:xfrm>
              <a:off x="8686175" y="2857843"/>
              <a:ext cx="902392" cy="8799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01E0E676-F062-4137-9269-A82AB96EC157}"/>
                </a:ext>
              </a:extLst>
            </p:cNvPr>
            <p:cNvCxnSpPr>
              <a:stCxn id="41" idx="3"/>
              <a:endCxn id="40" idx="1"/>
            </p:cNvCxnSpPr>
            <p:nvPr/>
          </p:nvCxnSpPr>
          <p:spPr>
            <a:xfrm flipV="1">
              <a:off x="8654381" y="3737799"/>
              <a:ext cx="934186" cy="9226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1433C009-F5D1-42E7-8F1D-32F92ED46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612" y="3423097"/>
              <a:ext cx="453066" cy="543680"/>
            </a:xfrm>
            <a:prstGeom prst="rect">
              <a:avLst/>
            </a:prstGeom>
          </p:spPr>
        </p:pic>
        <p:cxnSp>
          <p:nvCxnSpPr>
            <p:cNvPr id="19" name="Straight Arrow Connector 18">
              <a:extLst>
                <a:ext uri="{FF2B5EF4-FFF2-40B4-BE49-F238E27FC236}">
                  <a16:creationId xmlns:a16="http://schemas.microsoft.com/office/drawing/2014/main" id="{5BDA18B8-7E93-422A-812B-2F10118BC186}"/>
                </a:ext>
              </a:extLst>
            </p:cNvPr>
            <p:cNvCxnSpPr>
              <a:stCxn id="18" idx="3"/>
              <a:endCxn id="46" idx="1"/>
            </p:cNvCxnSpPr>
            <p:nvPr/>
          </p:nvCxnSpPr>
          <p:spPr>
            <a:xfrm flipV="1">
              <a:off x="1408679" y="2857498"/>
              <a:ext cx="1932336" cy="8374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3D90172-6443-4699-8E63-0E34C7BCC0CE}"/>
                </a:ext>
              </a:extLst>
            </p:cNvPr>
            <p:cNvCxnSpPr>
              <a:cxnSpLocks/>
              <a:stCxn id="18" idx="3"/>
            </p:cNvCxnSpPr>
            <p:nvPr/>
          </p:nvCxnSpPr>
          <p:spPr>
            <a:xfrm>
              <a:off x="1408678" y="3694937"/>
              <a:ext cx="1903255" cy="9604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AA9C9D46-4E59-499E-B818-6BBC91564586}"/>
                </a:ext>
              </a:extLst>
            </p:cNvPr>
            <p:cNvCxnSpPr>
              <a:endCxn id="18" idx="1"/>
            </p:cNvCxnSpPr>
            <p:nvPr/>
          </p:nvCxnSpPr>
          <p:spPr>
            <a:xfrm>
              <a:off x="173376" y="3694937"/>
              <a:ext cx="782236" cy="0"/>
            </a:xfrm>
            <a:prstGeom prst="straightConnector1">
              <a:avLst/>
            </a:prstGeom>
            <a:ln>
              <a:solidFill>
                <a:schemeClr val="tx1">
                  <a:lumMod val="65000"/>
                  <a:lumOff val="35000"/>
                </a:schemeClr>
              </a:solidFill>
              <a:prstDash val="dash"/>
              <a:tailEnd type="arrow"/>
            </a:ln>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74E1D516-322E-4339-A0CE-9A2540FBD3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7490" y="3396097"/>
              <a:ext cx="404022" cy="484827"/>
            </a:xfrm>
            <a:prstGeom prst="rect">
              <a:avLst/>
            </a:prstGeom>
          </p:spPr>
        </p:pic>
        <p:cxnSp>
          <p:nvCxnSpPr>
            <p:cNvPr id="23" name="Straight Arrow Connector 22">
              <a:extLst>
                <a:ext uri="{FF2B5EF4-FFF2-40B4-BE49-F238E27FC236}">
                  <a16:creationId xmlns:a16="http://schemas.microsoft.com/office/drawing/2014/main" id="{B987AC78-BB16-4ADA-9A99-645A097F8AC0}"/>
                </a:ext>
              </a:extLst>
            </p:cNvPr>
            <p:cNvCxnSpPr>
              <a:cxnSpLocks/>
              <a:stCxn id="22" idx="3"/>
              <a:endCxn id="44" idx="1"/>
            </p:cNvCxnSpPr>
            <p:nvPr/>
          </p:nvCxnSpPr>
          <p:spPr>
            <a:xfrm flipV="1">
              <a:off x="5911513" y="2857843"/>
              <a:ext cx="1669493" cy="7806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DCE67C1F-D4B1-448E-B94E-EC7DB0E438A6}"/>
                </a:ext>
              </a:extLst>
            </p:cNvPr>
            <p:cNvCxnSpPr>
              <a:stCxn id="22" idx="3"/>
              <a:endCxn id="42" idx="1"/>
            </p:cNvCxnSpPr>
            <p:nvPr/>
          </p:nvCxnSpPr>
          <p:spPr>
            <a:xfrm>
              <a:off x="5911513" y="3638510"/>
              <a:ext cx="1669493" cy="10662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36">
              <a:extLst>
                <a:ext uri="{FF2B5EF4-FFF2-40B4-BE49-F238E27FC236}">
                  <a16:creationId xmlns:a16="http://schemas.microsoft.com/office/drawing/2014/main" id="{1020E4A3-1116-496E-8226-24AC12546FA1}"/>
                </a:ext>
              </a:extLst>
            </p:cNvPr>
            <p:cNvCxnSpPr>
              <a:stCxn id="46" idx="3"/>
              <a:endCxn id="22" idx="1"/>
            </p:cNvCxnSpPr>
            <p:nvPr/>
          </p:nvCxnSpPr>
          <p:spPr>
            <a:xfrm>
              <a:off x="4446184" y="2857498"/>
              <a:ext cx="1061306" cy="78101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38">
              <a:extLst>
                <a:ext uri="{FF2B5EF4-FFF2-40B4-BE49-F238E27FC236}">
                  <a16:creationId xmlns:a16="http://schemas.microsoft.com/office/drawing/2014/main" id="{4AFCDEB7-EFBA-4123-A4A3-FC612C213084}"/>
                </a:ext>
              </a:extLst>
            </p:cNvPr>
            <p:cNvCxnSpPr>
              <a:cxnSpLocks/>
              <a:endCxn id="22" idx="1"/>
            </p:cNvCxnSpPr>
            <p:nvPr/>
          </p:nvCxnSpPr>
          <p:spPr>
            <a:xfrm flipV="1">
              <a:off x="4417102" y="3638511"/>
              <a:ext cx="1090388" cy="101683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77ED6C2B-1CEE-43C1-813E-42E667DF73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6383" y="3266175"/>
              <a:ext cx="884217" cy="859657"/>
            </a:xfrm>
            <a:prstGeom prst="rect">
              <a:avLst/>
            </a:prstGeom>
          </p:spPr>
        </p:pic>
        <p:cxnSp>
          <p:nvCxnSpPr>
            <p:cNvPr id="28" name="Straight Arrow Connector 27">
              <a:extLst>
                <a:ext uri="{FF2B5EF4-FFF2-40B4-BE49-F238E27FC236}">
                  <a16:creationId xmlns:a16="http://schemas.microsoft.com/office/drawing/2014/main" id="{4C946F55-233D-45A7-9596-76E92079998C}"/>
                </a:ext>
              </a:extLst>
            </p:cNvPr>
            <p:cNvCxnSpPr>
              <a:stCxn id="18" idx="3"/>
              <a:endCxn id="27" idx="1"/>
            </p:cNvCxnSpPr>
            <p:nvPr/>
          </p:nvCxnSpPr>
          <p:spPr>
            <a:xfrm>
              <a:off x="1408678" y="3694937"/>
              <a:ext cx="497705" cy="106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CAE00BC8-BA5E-4FD4-812E-F8E285B4EDE4}"/>
                </a:ext>
              </a:extLst>
            </p:cNvPr>
            <p:cNvCxnSpPr>
              <a:stCxn id="27" idx="3"/>
            </p:cNvCxnSpPr>
            <p:nvPr/>
          </p:nvCxnSpPr>
          <p:spPr>
            <a:xfrm flipV="1">
              <a:off x="2790600" y="3266175"/>
              <a:ext cx="579497" cy="42982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7B613428-A1C4-45B6-A256-1E16D53FF49D}"/>
                </a:ext>
              </a:extLst>
            </p:cNvPr>
            <p:cNvCxnSpPr>
              <a:stCxn id="27" idx="3"/>
            </p:cNvCxnSpPr>
            <p:nvPr/>
          </p:nvCxnSpPr>
          <p:spPr>
            <a:xfrm>
              <a:off x="2790600" y="3696004"/>
              <a:ext cx="579497" cy="50193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31" name="Picture 30">
              <a:extLst>
                <a:ext uri="{FF2B5EF4-FFF2-40B4-BE49-F238E27FC236}">
                  <a16:creationId xmlns:a16="http://schemas.microsoft.com/office/drawing/2014/main" id="{E7FAAFB8-6DD0-4FD2-B866-429C975377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9217" y="3226858"/>
              <a:ext cx="884217" cy="859657"/>
            </a:xfrm>
            <a:prstGeom prst="rect">
              <a:avLst/>
            </a:prstGeom>
          </p:spPr>
        </p:pic>
        <p:cxnSp>
          <p:nvCxnSpPr>
            <p:cNvPr id="32" name="Straight Arrow Connector 31">
              <a:extLst>
                <a:ext uri="{FF2B5EF4-FFF2-40B4-BE49-F238E27FC236}">
                  <a16:creationId xmlns:a16="http://schemas.microsoft.com/office/drawing/2014/main" id="{7DF5C575-33A2-42AA-B615-EC9E42F68716}"/>
                </a:ext>
              </a:extLst>
            </p:cNvPr>
            <p:cNvCxnSpPr>
              <a:endCxn id="31" idx="1"/>
            </p:cNvCxnSpPr>
            <p:nvPr/>
          </p:nvCxnSpPr>
          <p:spPr>
            <a:xfrm>
              <a:off x="5911512" y="3655620"/>
              <a:ext cx="497705" cy="106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12A7420D-E5C6-4E28-A7C7-B0BE3559C77D}"/>
                </a:ext>
              </a:extLst>
            </p:cNvPr>
            <p:cNvCxnSpPr>
              <a:cxnSpLocks/>
              <a:stCxn id="31" idx="3"/>
            </p:cNvCxnSpPr>
            <p:nvPr/>
          </p:nvCxnSpPr>
          <p:spPr>
            <a:xfrm flipV="1">
              <a:off x="7293434" y="3318133"/>
              <a:ext cx="370330" cy="33855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6AED3ECB-34BC-441A-AFAD-1AC263A21631}"/>
                </a:ext>
              </a:extLst>
            </p:cNvPr>
            <p:cNvCxnSpPr>
              <a:stCxn id="31" idx="3"/>
            </p:cNvCxnSpPr>
            <p:nvPr/>
          </p:nvCxnSpPr>
          <p:spPr>
            <a:xfrm>
              <a:off x="7293434" y="3656687"/>
              <a:ext cx="442748" cy="50193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47" name="TextBox 46">
            <a:extLst>
              <a:ext uri="{FF2B5EF4-FFF2-40B4-BE49-F238E27FC236}">
                <a16:creationId xmlns:a16="http://schemas.microsoft.com/office/drawing/2014/main" id="{6C4DC085-647C-437F-B5A1-D93A9787C08C}"/>
              </a:ext>
            </a:extLst>
          </p:cNvPr>
          <p:cNvSpPr txBox="1"/>
          <p:nvPr/>
        </p:nvSpPr>
        <p:spPr>
          <a:xfrm>
            <a:off x="2398473" y="3650804"/>
            <a:ext cx="79153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Raleway"/>
                <a:ea typeface="+mn-ea"/>
                <a:cs typeface="Chalkboard SE Regular"/>
              </a:rPr>
              <a:t>Front End</a:t>
            </a:r>
          </a:p>
        </p:txBody>
      </p:sp>
    </p:spTree>
    <p:extLst>
      <p:ext uri="{BB962C8B-B14F-4D97-AF65-F5344CB8AC3E}">
        <p14:creationId xmlns:p14="http://schemas.microsoft.com/office/powerpoint/2010/main" val="3329820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2" y="2423696"/>
            <a:ext cx="5478114" cy="576956"/>
          </a:xfrm>
        </p:spPr>
        <p:txBody>
          <a:bodyPr anchor="ctr"/>
          <a:lstStyle/>
          <a:p>
            <a:pPr algn="ctr"/>
            <a:r>
              <a:rPr lang="en-US" dirty="0"/>
              <a:t>ELB &amp; AS Integration</a:t>
            </a:r>
          </a:p>
        </p:txBody>
      </p:sp>
    </p:spTree>
    <p:extLst>
      <p:ext uri="{BB962C8B-B14F-4D97-AF65-F5344CB8AC3E}">
        <p14:creationId xmlns:p14="http://schemas.microsoft.com/office/powerpoint/2010/main" val="42012373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4125" y="1560443"/>
            <a:ext cx="3796002" cy="2638901"/>
            <a:chOff x="249411" y="874643"/>
            <a:chExt cx="4093989" cy="2638901"/>
          </a:xfrm>
        </p:grpSpPr>
        <p:sp>
          <p:nvSpPr>
            <p:cNvPr id="25" name="Rectangle: Rounded Corners 24">
              <a:extLst>
                <a:ext uri="{FF2B5EF4-FFF2-40B4-BE49-F238E27FC236}">
                  <a16:creationId xmlns:a16="http://schemas.microsoft.com/office/drawing/2014/main" id="{6350EE20-2B33-4A12-9321-46DDD2D93EEA}"/>
                </a:ext>
              </a:extLst>
            </p:cNvPr>
            <p:cNvSpPr/>
            <p:nvPr/>
          </p:nvSpPr>
          <p:spPr>
            <a:xfrm>
              <a:off x="249411" y="874643"/>
              <a:ext cx="4093989" cy="2608093"/>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a:extLst>
                <a:ext uri="{FF2B5EF4-FFF2-40B4-BE49-F238E27FC236}">
                  <a16:creationId xmlns:a16="http://schemas.microsoft.com/office/drawing/2014/main" id="{D41472ED-38F4-49F6-9B08-2649FD2DC3B4}"/>
                </a:ext>
              </a:extLst>
            </p:cNvPr>
            <p:cNvSpPr txBox="1">
              <a:spLocks/>
            </p:cNvSpPr>
            <p:nvPr/>
          </p:nvSpPr>
          <p:spPr>
            <a:xfrm>
              <a:off x="434383" y="1080355"/>
              <a:ext cx="3581398" cy="2433189"/>
            </a:xfrm>
            <a:prstGeom prst="rect">
              <a:avLst/>
            </a:prstGeom>
          </p:spPr>
          <p:txBody>
            <a:bodyPr>
              <a:normAutofit/>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R="0" lvl="0" algn="l" defTabSz="1219170" rtl="0" eaLnBrk="1" fontAlgn="auto" latinLnBrk="0" hangingPunct="1">
                <a:lnSpc>
                  <a:spcPct val="90000"/>
                </a:lnSpc>
                <a:spcBef>
                  <a:spcPts val="1333"/>
                </a:spcBef>
                <a:spcAft>
                  <a:spcPts val="0"/>
                </a:spcAft>
                <a:buClrTx/>
                <a:buSzPct val="114000"/>
                <a:buBlip>
                  <a:blip r:embed="rId2"/>
                </a:buBlip>
                <a:tabLst/>
                <a:defRPr/>
              </a:pPr>
              <a:r>
                <a:rPr kumimoji="0" lang="en-US" sz="1200" b="1" i="0" u="none" strike="noStrike" kern="1200" cap="none" spc="0" normalizeH="0" baseline="0" noProof="0" dirty="0">
                  <a:ln>
                    <a:noFill/>
                  </a:ln>
                  <a:solidFill>
                    <a:prstClr val="black"/>
                  </a:solidFill>
                  <a:effectLst/>
                  <a:uLnTx/>
                  <a:uFillTx/>
                  <a:latin typeface="Raleway"/>
                  <a:ea typeface="+mn-ea"/>
                  <a:cs typeface="Chalkboard SE Regular"/>
                </a:rPr>
                <a:t>Auto Scaling:</a:t>
              </a:r>
              <a:r>
                <a:rPr kumimoji="0" lang="en-US" sz="1200" b="0" i="0" u="none" strike="noStrike" kern="1200" cap="none" spc="0" normalizeH="0" baseline="0" noProof="0" dirty="0">
                  <a:ln>
                    <a:noFill/>
                  </a:ln>
                  <a:solidFill>
                    <a:prstClr val="black"/>
                  </a:solidFill>
                  <a:effectLst/>
                  <a:uLnTx/>
                  <a:uFillTx/>
                  <a:latin typeface="Raleway"/>
                  <a:ea typeface="+mn-ea"/>
                  <a:cs typeface="Chalkboard SE Regular"/>
                </a:rPr>
                <a:t> Adds and removes capacity as per requirement.</a:t>
              </a:r>
            </a:p>
            <a:p>
              <a:pPr marR="0" lvl="0" algn="l" defTabSz="1219170" rtl="0" eaLnBrk="1" fontAlgn="auto" latinLnBrk="0" hangingPunct="1">
                <a:lnSpc>
                  <a:spcPct val="90000"/>
                </a:lnSpc>
                <a:spcBef>
                  <a:spcPts val="1333"/>
                </a:spcBef>
                <a:spcAft>
                  <a:spcPts val="0"/>
                </a:spcAft>
                <a:buClrTx/>
                <a:buSzPct val="114000"/>
                <a:buBlip>
                  <a:blip r:embed="rId2"/>
                </a:buBlip>
                <a:tabLst/>
                <a:defRPr/>
              </a:pPr>
              <a:r>
                <a:rPr kumimoji="0" lang="en-US" sz="1200" b="1" i="0" u="none" strike="noStrike" kern="1200" cap="none" spc="0" normalizeH="0" baseline="0" noProof="0" dirty="0">
                  <a:ln>
                    <a:noFill/>
                  </a:ln>
                  <a:solidFill>
                    <a:prstClr val="black"/>
                  </a:solidFill>
                  <a:effectLst/>
                  <a:uLnTx/>
                  <a:uFillTx/>
                  <a:latin typeface="Raleway"/>
                  <a:ea typeface="+mn-ea"/>
                  <a:cs typeface="Chalkboard SE Regular"/>
                </a:rPr>
                <a:t>Load Balancer:</a:t>
              </a:r>
              <a:r>
                <a:rPr kumimoji="0" lang="en-US" sz="1200" b="0" i="0" u="none" strike="noStrike" kern="1200" cap="none" spc="0" normalizeH="0" baseline="0" noProof="0" dirty="0">
                  <a:ln>
                    <a:noFill/>
                  </a:ln>
                  <a:solidFill>
                    <a:prstClr val="black"/>
                  </a:solidFill>
                  <a:effectLst/>
                  <a:uLnTx/>
                  <a:uFillTx/>
                  <a:latin typeface="Raleway"/>
                  <a:ea typeface="+mn-ea"/>
                  <a:cs typeface="Chalkboard SE Regular"/>
                </a:rPr>
                <a:t> Distributes incoming traffic evenly across all EC2 instances.</a:t>
              </a:r>
            </a:p>
            <a:p>
              <a:pPr marR="0" lvl="0" algn="l" defTabSz="1219170" rtl="0" eaLnBrk="1" fontAlgn="auto" latinLnBrk="0" hangingPunct="1">
                <a:lnSpc>
                  <a:spcPct val="90000"/>
                </a:lnSpc>
                <a:spcBef>
                  <a:spcPts val="1333"/>
                </a:spcBef>
                <a:spcAft>
                  <a:spcPts val="0"/>
                </a:spcAft>
                <a:buClrTx/>
                <a:buSzPct val="114000"/>
                <a:buBlip>
                  <a:blip r:embed="rId2"/>
                </a:buBlip>
                <a:tabLst/>
                <a:defRPr/>
              </a:pPr>
              <a:r>
                <a:rPr kumimoji="0" lang="en-US" sz="1200" b="0" i="0" u="none" strike="noStrike" kern="1200" cap="none" spc="0" normalizeH="0" baseline="0" noProof="0" dirty="0">
                  <a:ln>
                    <a:noFill/>
                  </a:ln>
                  <a:solidFill>
                    <a:prstClr val="black"/>
                  </a:solidFill>
                  <a:effectLst/>
                  <a:uLnTx/>
                  <a:uFillTx/>
                  <a:latin typeface="Raleway"/>
                  <a:ea typeface="+mn-ea"/>
                  <a:cs typeface="Chalkboard SE Regular"/>
                </a:rPr>
                <a:t>Putting ELB in front of AS makes sure that all incoming traffic are distributes across dynamically changing number of EC2 instances. </a:t>
              </a:r>
            </a:p>
            <a:p>
              <a:pPr marR="0" lvl="0" algn="l" defTabSz="1219170" rtl="0" eaLnBrk="1" fontAlgn="auto" latinLnBrk="0" hangingPunct="1">
                <a:lnSpc>
                  <a:spcPct val="90000"/>
                </a:lnSpc>
                <a:spcBef>
                  <a:spcPts val="1333"/>
                </a:spcBef>
                <a:spcAft>
                  <a:spcPts val="0"/>
                </a:spcAft>
                <a:buClrTx/>
                <a:buSzPct val="114000"/>
                <a:buBlip>
                  <a:blip r:embed="rId2"/>
                </a:buBlip>
                <a:tabLst/>
                <a:defRPr/>
              </a:pPr>
              <a:r>
                <a:rPr kumimoji="0" lang="en-US" sz="1200" b="0" i="0" u="none" strike="noStrike" kern="1200" cap="none" spc="0" normalizeH="0" baseline="0" noProof="0" dirty="0">
                  <a:ln>
                    <a:noFill/>
                  </a:ln>
                  <a:solidFill>
                    <a:prstClr val="black"/>
                  </a:solidFill>
                  <a:effectLst/>
                  <a:uLnTx/>
                  <a:uFillTx/>
                  <a:latin typeface="Raleway"/>
                  <a:ea typeface="+mn-ea"/>
                  <a:cs typeface="Chalkboard SE Regular"/>
                </a:rPr>
                <a:t>ELB is the point of contact between clients and backend ec2 instances.</a:t>
              </a:r>
              <a:endParaRPr kumimoji="0" lang="en-US" sz="1600" b="0" i="0" u="none" strike="noStrike" kern="1200" cap="none" spc="0" normalizeH="0" baseline="0" noProof="0" dirty="0">
                <a:ln>
                  <a:noFill/>
                </a:ln>
                <a:solidFill>
                  <a:prstClr val="black"/>
                </a:solidFill>
                <a:effectLst/>
                <a:uLnTx/>
                <a:uFillTx/>
                <a:latin typeface="Raleway"/>
                <a:ea typeface="+mn-ea"/>
                <a:cs typeface="Chalkboard SE Regular"/>
              </a:endParaRPr>
            </a:p>
            <a:p>
              <a:pPr marR="0" lvl="0" algn="l" defTabSz="1219170" rtl="0" eaLnBrk="1" fontAlgn="auto" latinLnBrk="0" hangingPunct="1">
                <a:lnSpc>
                  <a:spcPct val="90000"/>
                </a:lnSpc>
                <a:spcBef>
                  <a:spcPts val="1333"/>
                </a:spcBef>
                <a:spcAft>
                  <a:spcPts val="0"/>
                </a:spcAft>
                <a:buClrTx/>
                <a:buSzPct val="114000"/>
                <a:buBlip>
                  <a:blip r:embed="rId2"/>
                </a:buBlip>
                <a:tabLst/>
                <a:defRPr/>
              </a:pPr>
              <a:endParaRPr kumimoji="0" lang="en-US" sz="1600" b="0" i="0" u="none" strike="noStrike" kern="1200" cap="none" spc="0" normalizeH="0" baseline="0" noProof="0" dirty="0">
                <a:ln>
                  <a:noFill/>
                </a:ln>
                <a:solidFill>
                  <a:prstClr val="black"/>
                </a:solidFill>
                <a:effectLst/>
                <a:uLnTx/>
                <a:uFillTx/>
                <a:latin typeface="Raleway"/>
                <a:ea typeface="+mn-ea"/>
                <a:cs typeface="Chalkboard SE Regular"/>
              </a:endParaRPr>
            </a:p>
            <a:p>
              <a:pPr marR="0" lvl="0" algn="l" defTabSz="1219170" rtl="0" eaLnBrk="1" fontAlgn="auto" latinLnBrk="0" hangingPunct="1">
                <a:lnSpc>
                  <a:spcPct val="90000"/>
                </a:lnSpc>
                <a:spcBef>
                  <a:spcPts val="1333"/>
                </a:spcBef>
                <a:spcAft>
                  <a:spcPts val="0"/>
                </a:spcAft>
                <a:buClrTx/>
                <a:buSzPct val="114000"/>
                <a:buBlip>
                  <a:blip r:embed="rId2"/>
                </a:buBlip>
                <a:tabLst/>
                <a:defRPr/>
              </a:pPr>
              <a:endParaRPr kumimoji="0" lang="en-US" sz="1600" b="0" i="0" u="none" strike="noStrike" kern="1200" cap="none" spc="0" normalizeH="0" baseline="0" noProof="0" dirty="0">
                <a:ln>
                  <a:noFill/>
                </a:ln>
                <a:solidFill>
                  <a:prstClr val="black"/>
                </a:solidFill>
                <a:effectLst/>
                <a:uLnTx/>
                <a:uFillTx/>
                <a:latin typeface="Raleway"/>
                <a:ea typeface="+mn-ea"/>
                <a:cs typeface="Chalkboard SE Regular"/>
              </a:endParaRPr>
            </a:p>
            <a:p>
              <a:pPr marR="0" lvl="0" algn="l" defTabSz="1219170" rtl="0" eaLnBrk="1" fontAlgn="auto" latinLnBrk="0" hangingPunct="1">
                <a:lnSpc>
                  <a:spcPct val="90000"/>
                </a:lnSpc>
                <a:spcBef>
                  <a:spcPts val="1333"/>
                </a:spcBef>
                <a:spcAft>
                  <a:spcPts val="0"/>
                </a:spcAft>
                <a:buClrTx/>
                <a:buSzPct val="114000"/>
                <a:buBlip>
                  <a:blip r:embed="rId2"/>
                </a:buBlip>
                <a:tabLst/>
                <a:defRPr/>
              </a:pPr>
              <a:endParaRPr kumimoji="0" lang="en-US" sz="1600" b="0" i="0" u="none" strike="noStrike" kern="1200" cap="none" spc="0" normalizeH="0" baseline="0" noProof="0" dirty="0">
                <a:ln>
                  <a:noFill/>
                </a:ln>
                <a:solidFill>
                  <a:prstClr val="black"/>
                </a:solidFill>
                <a:effectLst/>
                <a:uLnTx/>
                <a:uFillTx/>
                <a:latin typeface="Raleway"/>
                <a:ea typeface="+mn-ea"/>
                <a:cs typeface="Chalkboard SE Regular"/>
              </a:endParaRPr>
            </a:p>
            <a:p>
              <a:pPr marR="0" lvl="0" algn="l" defTabSz="1219170" rtl="0" eaLnBrk="1" fontAlgn="auto" latinLnBrk="0" hangingPunct="1">
                <a:lnSpc>
                  <a:spcPct val="90000"/>
                </a:lnSpc>
                <a:spcBef>
                  <a:spcPts val="1333"/>
                </a:spcBef>
                <a:spcAft>
                  <a:spcPts val="0"/>
                </a:spcAft>
                <a:buClrTx/>
                <a:buSzPct val="114000"/>
                <a:buBlip>
                  <a:blip r:embed="rId2"/>
                </a:buBlip>
                <a:tabLst/>
                <a:defRPr/>
              </a:pPr>
              <a:endParaRPr kumimoji="0" lang="en-US" sz="1600" b="0" i="0" u="none" strike="noStrike" kern="1200" cap="none" spc="0" normalizeH="0" baseline="0" noProof="0" dirty="0">
                <a:ln>
                  <a:noFill/>
                </a:ln>
                <a:solidFill>
                  <a:prstClr val="black"/>
                </a:solidFill>
                <a:effectLst/>
                <a:uLnTx/>
                <a:uFillTx/>
                <a:latin typeface="Raleway"/>
                <a:ea typeface="+mn-ea"/>
                <a:cs typeface="Chalkboard SE Regular"/>
              </a:endParaRPr>
            </a:p>
            <a:p>
              <a:pPr marR="0" lvl="0" algn="l" defTabSz="1219170" rtl="0" eaLnBrk="1" fontAlgn="auto" latinLnBrk="0" hangingPunct="1">
                <a:lnSpc>
                  <a:spcPct val="90000"/>
                </a:lnSpc>
                <a:spcBef>
                  <a:spcPts val="1333"/>
                </a:spcBef>
                <a:spcAft>
                  <a:spcPts val="0"/>
                </a:spcAft>
                <a:buClrTx/>
                <a:buSzPct val="114000"/>
                <a:buBlip>
                  <a:blip r:embed="rId2"/>
                </a:buBlip>
                <a:tabLst/>
                <a:defRPr/>
              </a:pPr>
              <a:endParaRPr kumimoji="0" lang="en-US" sz="1600" b="0" i="0" u="none" strike="noStrike" kern="1200" cap="none" spc="0" normalizeH="0" baseline="0" noProof="0" dirty="0">
                <a:ln>
                  <a:noFill/>
                </a:ln>
                <a:solidFill>
                  <a:prstClr val="black"/>
                </a:solidFill>
                <a:effectLst/>
                <a:uLnTx/>
                <a:uFillTx/>
                <a:latin typeface="Raleway"/>
                <a:ea typeface="+mn-ea"/>
                <a:cs typeface="Chalkboard SE Regular"/>
              </a:endParaRPr>
            </a:p>
            <a:p>
              <a:pPr marR="0" lvl="0" algn="l" defTabSz="1219170" rtl="0" eaLnBrk="1" fontAlgn="auto" latinLnBrk="0" hangingPunct="1">
                <a:lnSpc>
                  <a:spcPct val="90000"/>
                </a:lnSpc>
                <a:spcBef>
                  <a:spcPts val="1333"/>
                </a:spcBef>
                <a:spcAft>
                  <a:spcPts val="0"/>
                </a:spcAft>
                <a:buClrTx/>
                <a:buSzPct val="114000"/>
                <a:buBlip>
                  <a:blip r:embed="rId2"/>
                </a:buBlip>
                <a:tabLst/>
                <a:defRPr/>
              </a:pPr>
              <a:endParaRPr kumimoji="0" lang="en-US" sz="1600" b="0" i="0" u="none" strike="noStrike" kern="1200" cap="none" spc="0" normalizeH="0" baseline="0" noProof="0" dirty="0">
                <a:ln>
                  <a:noFill/>
                </a:ln>
                <a:solidFill>
                  <a:prstClr val="black"/>
                </a:solidFill>
                <a:effectLst/>
                <a:uLnTx/>
                <a:uFillTx/>
                <a:latin typeface="Raleway"/>
                <a:ea typeface="+mn-ea"/>
                <a:cs typeface="Chalkboard SE Regular"/>
              </a:endParaRPr>
            </a:p>
          </p:txBody>
        </p:sp>
      </p:grpSp>
      <p:grpSp>
        <p:nvGrpSpPr>
          <p:cNvPr id="10" name="Group 9">
            <a:extLst>
              <a:ext uri="{FF2B5EF4-FFF2-40B4-BE49-F238E27FC236}">
                <a16:creationId xmlns:a16="http://schemas.microsoft.com/office/drawing/2014/main" id="{B9C8992D-EE9A-4E62-8BE4-8BAA0ADE45AE}"/>
              </a:ext>
            </a:extLst>
          </p:cNvPr>
          <p:cNvGrpSpPr/>
          <p:nvPr/>
        </p:nvGrpSpPr>
        <p:grpSpPr>
          <a:xfrm>
            <a:off x="4270498" y="1657752"/>
            <a:ext cx="4418006" cy="2541592"/>
            <a:chOff x="3682741" y="3202481"/>
            <a:chExt cx="4826524" cy="2983619"/>
          </a:xfrm>
        </p:grpSpPr>
        <p:pic>
          <p:nvPicPr>
            <p:cNvPr id="11" name="Picture 10">
              <a:extLst>
                <a:ext uri="{FF2B5EF4-FFF2-40B4-BE49-F238E27FC236}">
                  <a16:creationId xmlns:a16="http://schemas.microsoft.com/office/drawing/2014/main" id="{72EC4D2A-E4F6-4D27-A517-2D67E3482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613" y="3202482"/>
              <a:ext cx="544780" cy="653737"/>
            </a:xfrm>
            <a:prstGeom prst="rect">
              <a:avLst/>
            </a:prstGeom>
          </p:spPr>
        </p:pic>
        <p:pic>
          <p:nvPicPr>
            <p:cNvPr id="12" name="Picture 11">
              <a:extLst>
                <a:ext uri="{FF2B5EF4-FFF2-40B4-BE49-F238E27FC236}">
                  <a16:creationId xmlns:a16="http://schemas.microsoft.com/office/drawing/2014/main" id="{6887CC7E-2324-455C-997D-02A5F5B548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3614" y="4233147"/>
              <a:ext cx="544781" cy="529649"/>
            </a:xfrm>
            <a:prstGeom prst="rect">
              <a:avLst/>
            </a:prstGeom>
          </p:spPr>
        </p:pic>
        <p:grpSp>
          <p:nvGrpSpPr>
            <p:cNvPr id="13" name="Group 12">
              <a:extLst>
                <a:ext uri="{FF2B5EF4-FFF2-40B4-BE49-F238E27FC236}">
                  <a16:creationId xmlns:a16="http://schemas.microsoft.com/office/drawing/2014/main" id="{D51181DB-D083-4D29-8530-63A1FA4D037D}"/>
                </a:ext>
              </a:extLst>
            </p:cNvPr>
            <p:cNvGrpSpPr/>
            <p:nvPr/>
          </p:nvGrpSpPr>
          <p:grpSpPr>
            <a:xfrm>
              <a:off x="3682741" y="5281127"/>
              <a:ext cx="4826524" cy="904973"/>
              <a:chOff x="2158738" y="5599522"/>
              <a:chExt cx="4826524" cy="904973"/>
            </a:xfrm>
          </p:grpSpPr>
          <p:pic>
            <p:nvPicPr>
              <p:cNvPr id="20" name="Picture 19">
                <a:extLst>
                  <a:ext uri="{FF2B5EF4-FFF2-40B4-BE49-F238E27FC236}">
                    <a16:creationId xmlns:a16="http://schemas.microsoft.com/office/drawing/2014/main" id="{190C70F3-E593-4A83-856C-A329FACA2D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4829" y="5775387"/>
                <a:ext cx="544781" cy="564959"/>
              </a:xfrm>
              <a:prstGeom prst="rect">
                <a:avLst/>
              </a:prstGeom>
            </p:spPr>
          </p:pic>
          <p:pic>
            <p:nvPicPr>
              <p:cNvPr id="21" name="Picture 20">
                <a:extLst>
                  <a:ext uri="{FF2B5EF4-FFF2-40B4-BE49-F238E27FC236}">
                    <a16:creationId xmlns:a16="http://schemas.microsoft.com/office/drawing/2014/main" id="{72E949B5-AD2C-4FD0-9EC4-E97A1F84CE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4390" y="5775386"/>
                <a:ext cx="544781" cy="564959"/>
              </a:xfrm>
              <a:prstGeom prst="rect">
                <a:avLst/>
              </a:prstGeom>
            </p:spPr>
          </p:pic>
          <p:pic>
            <p:nvPicPr>
              <p:cNvPr id="22" name="Picture 21">
                <a:extLst>
                  <a:ext uri="{FF2B5EF4-FFF2-40B4-BE49-F238E27FC236}">
                    <a16:creationId xmlns:a16="http://schemas.microsoft.com/office/drawing/2014/main" id="{ED766406-C6C2-4DE5-91A4-03BA6DD556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951" y="5775385"/>
                <a:ext cx="544781" cy="564959"/>
              </a:xfrm>
              <a:prstGeom prst="rect">
                <a:avLst/>
              </a:prstGeom>
            </p:spPr>
          </p:pic>
          <p:pic>
            <p:nvPicPr>
              <p:cNvPr id="23" name="Picture 22">
                <a:extLst>
                  <a:ext uri="{FF2B5EF4-FFF2-40B4-BE49-F238E27FC236}">
                    <a16:creationId xmlns:a16="http://schemas.microsoft.com/office/drawing/2014/main" id="{74252B28-2B19-4110-A49D-4113F4C6C7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5268" y="5775387"/>
                <a:ext cx="544781" cy="564959"/>
              </a:xfrm>
              <a:prstGeom prst="rect">
                <a:avLst/>
              </a:prstGeom>
            </p:spPr>
          </p:pic>
          <p:sp>
            <p:nvSpPr>
              <p:cNvPr id="24" name="Rectangle 23">
                <a:extLst>
                  <a:ext uri="{FF2B5EF4-FFF2-40B4-BE49-F238E27FC236}">
                    <a16:creationId xmlns:a16="http://schemas.microsoft.com/office/drawing/2014/main" id="{4A609C76-451D-41F9-9FB7-310C4B22979D}"/>
                  </a:ext>
                </a:extLst>
              </p:cNvPr>
              <p:cNvSpPr/>
              <p:nvPr/>
            </p:nvSpPr>
            <p:spPr>
              <a:xfrm>
                <a:off x="2158738" y="5599522"/>
                <a:ext cx="4826524" cy="904973"/>
              </a:xfrm>
              <a:prstGeom prst="rect">
                <a:avLst/>
              </a:prstGeom>
              <a:noFill/>
              <a:ln w="19050">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grpSp>
        <p:cxnSp>
          <p:nvCxnSpPr>
            <p:cNvPr id="14" name="Straight Arrow Connector 13">
              <a:extLst>
                <a:ext uri="{FF2B5EF4-FFF2-40B4-BE49-F238E27FC236}">
                  <a16:creationId xmlns:a16="http://schemas.microsoft.com/office/drawing/2014/main" id="{2A24D35E-381B-43EF-A12F-5FE555C69602}"/>
                </a:ext>
              </a:extLst>
            </p:cNvPr>
            <p:cNvCxnSpPr>
              <a:stCxn id="12" idx="2"/>
            </p:cNvCxnSpPr>
            <p:nvPr/>
          </p:nvCxnSpPr>
          <p:spPr>
            <a:xfrm flipH="1">
              <a:off x="6096004" y="4762796"/>
              <a:ext cx="1" cy="518331"/>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8199687-8A9E-41BD-B0C6-CF51B2104FF7}"/>
                </a:ext>
              </a:extLst>
            </p:cNvPr>
            <p:cNvCxnSpPr>
              <a:cxnSpLocks/>
              <a:stCxn id="11" idx="2"/>
              <a:endCxn id="12" idx="0"/>
            </p:cNvCxnSpPr>
            <p:nvPr/>
          </p:nvCxnSpPr>
          <p:spPr>
            <a:xfrm>
              <a:off x="6096004" y="3856218"/>
              <a:ext cx="1" cy="37692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DB686176-E96B-4BC4-B920-7558C193B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788" y="3202481"/>
              <a:ext cx="544780" cy="653737"/>
            </a:xfrm>
            <a:prstGeom prst="rect">
              <a:avLst/>
            </a:prstGeom>
          </p:spPr>
        </p:pic>
        <p:cxnSp>
          <p:nvCxnSpPr>
            <p:cNvPr id="17" name="Straight Arrow Connector 16">
              <a:extLst>
                <a:ext uri="{FF2B5EF4-FFF2-40B4-BE49-F238E27FC236}">
                  <a16:creationId xmlns:a16="http://schemas.microsoft.com/office/drawing/2014/main" id="{4088CF45-BAB9-4CFE-A784-5528B47EB45D}"/>
                </a:ext>
              </a:extLst>
            </p:cNvPr>
            <p:cNvCxnSpPr>
              <a:cxnSpLocks/>
              <a:stCxn id="16" idx="2"/>
              <a:endCxn id="12" idx="1"/>
            </p:cNvCxnSpPr>
            <p:nvPr/>
          </p:nvCxnSpPr>
          <p:spPr>
            <a:xfrm>
              <a:off x="4891178" y="3856218"/>
              <a:ext cx="932436" cy="641754"/>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8426B326-6433-48F2-809D-D3C7F1509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2054" y="3202481"/>
              <a:ext cx="544780" cy="653737"/>
            </a:xfrm>
            <a:prstGeom prst="rect">
              <a:avLst/>
            </a:prstGeom>
          </p:spPr>
        </p:pic>
        <p:cxnSp>
          <p:nvCxnSpPr>
            <p:cNvPr id="19" name="Straight Arrow Connector 18">
              <a:extLst>
                <a:ext uri="{FF2B5EF4-FFF2-40B4-BE49-F238E27FC236}">
                  <a16:creationId xmlns:a16="http://schemas.microsoft.com/office/drawing/2014/main" id="{EDC97992-226A-4FCD-BF4C-545B6D24FBE6}"/>
                </a:ext>
              </a:extLst>
            </p:cNvPr>
            <p:cNvCxnSpPr>
              <a:cxnSpLocks/>
              <a:stCxn id="18" idx="2"/>
              <a:endCxn id="12" idx="3"/>
            </p:cNvCxnSpPr>
            <p:nvPr/>
          </p:nvCxnSpPr>
          <p:spPr>
            <a:xfrm flipH="1">
              <a:off x="6368395" y="3856218"/>
              <a:ext cx="1186049" cy="641754"/>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6" name="TextBox 25">
            <a:extLst>
              <a:ext uri="{FF2B5EF4-FFF2-40B4-BE49-F238E27FC236}">
                <a16:creationId xmlns:a16="http://schemas.microsoft.com/office/drawing/2014/main" id="{8F07101C-AD9D-424A-A9A7-25BB384406FC}"/>
              </a:ext>
            </a:extLst>
          </p:cNvPr>
          <p:cNvSpPr txBox="1"/>
          <p:nvPr/>
        </p:nvSpPr>
        <p:spPr>
          <a:xfrm>
            <a:off x="176773" y="168938"/>
            <a:ext cx="3249929" cy="523220"/>
          </a:xfrm>
          <a:prstGeom prst="rect">
            <a:avLst/>
          </a:prstGeom>
          <a:noFill/>
        </p:spPr>
        <p:txBody>
          <a:bodyPr wrap="none" rtlCol="0">
            <a:spAutoFit/>
          </a:bodyPr>
          <a:lstStyle/>
          <a:p>
            <a:r>
              <a:rPr lang="en-US" sz="2800" b="1" dirty="0">
                <a:solidFill>
                  <a:schemeClr val="accent2"/>
                </a:solidFill>
              </a:rPr>
              <a:t>ELB &amp; AS Integration</a:t>
            </a:r>
            <a:endParaRPr lang="en-IN" sz="2800" b="1" dirty="0">
              <a:solidFill>
                <a:schemeClr val="accent2"/>
              </a:solidFill>
            </a:endParaRPr>
          </a:p>
        </p:txBody>
      </p:sp>
    </p:spTree>
    <p:extLst>
      <p:ext uri="{BB962C8B-B14F-4D97-AF65-F5344CB8AC3E}">
        <p14:creationId xmlns:p14="http://schemas.microsoft.com/office/powerpoint/2010/main" val="172021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BBC679E4-C122-4726-AD6C-F49BD3EB3989}"/>
              </a:ext>
            </a:extLst>
          </p:cNvPr>
          <p:cNvSpPr txBox="1"/>
          <p:nvPr/>
        </p:nvSpPr>
        <p:spPr>
          <a:xfrm>
            <a:off x="176773" y="168938"/>
            <a:ext cx="3304879" cy="523220"/>
          </a:xfrm>
          <a:prstGeom prst="rect">
            <a:avLst/>
          </a:prstGeom>
          <a:noFill/>
        </p:spPr>
        <p:txBody>
          <a:bodyPr wrap="none" rtlCol="0">
            <a:spAutoFit/>
          </a:bodyPr>
          <a:lstStyle/>
          <a:p>
            <a:r>
              <a:rPr lang="en-US" sz="2800" b="1" dirty="0">
                <a:solidFill>
                  <a:schemeClr val="accent2"/>
                </a:solidFill>
              </a:rPr>
              <a:t>Elastic Load Balancer</a:t>
            </a:r>
          </a:p>
        </p:txBody>
      </p:sp>
      <p:grpSp>
        <p:nvGrpSpPr>
          <p:cNvPr id="2" name="Group 1"/>
          <p:cNvGrpSpPr/>
          <p:nvPr/>
        </p:nvGrpSpPr>
        <p:grpSpPr>
          <a:xfrm>
            <a:off x="437773" y="1439167"/>
            <a:ext cx="4008964" cy="3112953"/>
            <a:chOff x="502555" y="1868694"/>
            <a:chExt cx="4008964" cy="3112953"/>
          </a:xfrm>
        </p:grpSpPr>
        <p:sp>
          <p:nvSpPr>
            <p:cNvPr id="85" name="Rectangle: Rounded Corners 84">
              <a:extLst>
                <a:ext uri="{FF2B5EF4-FFF2-40B4-BE49-F238E27FC236}">
                  <a16:creationId xmlns:a16="http://schemas.microsoft.com/office/drawing/2014/main" id="{10641A45-4C69-41B3-8A81-4C61A1DF0BF4}"/>
                </a:ext>
              </a:extLst>
            </p:cNvPr>
            <p:cNvSpPr/>
            <p:nvPr/>
          </p:nvSpPr>
          <p:spPr>
            <a:xfrm>
              <a:off x="502555" y="1868694"/>
              <a:ext cx="4008964" cy="3112953"/>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Content Placeholder 2">
              <a:extLst>
                <a:ext uri="{FF2B5EF4-FFF2-40B4-BE49-F238E27FC236}">
                  <a16:creationId xmlns:a16="http://schemas.microsoft.com/office/drawing/2014/main" id="{301EBC48-F5B6-4CE0-BC77-70441BE60D93}"/>
                </a:ext>
              </a:extLst>
            </p:cNvPr>
            <p:cNvSpPr txBox="1">
              <a:spLocks/>
            </p:cNvSpPr>
            <p:nvPr/>
          </p:nvSpPr>
          <p:spPr>
            <a:xfrm>
              <a:off x="926494" y="2038856"/>
              <a:ext cx="3539675" cy="2772630"/>
            </a:xfrm>
            <a:ln w="28575">
              <a:solidFill>
                <a:schemeClr val="accent4"/>
              </a:solid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1219170">
                <a:lnSpc>
                  <a:spcPct val="150000"/>
                </a:lnSpc>
                <a:spcBef>
                  <a:spcPts val="1333"/>
                </a:spcBef>
                <a:buNone/>
              </a:pPr>
              <a:r>
                <a:rPr lang="en-IN" sz="1200" dirty="0">
                  <a:solidFill>
                    <a:prstClr val="black"/>
                  </a:solidFill>
                  <a:latin typeface="Raleway"/>
                  <a:cs typeface="Chalkboard SE Regular"/>
                </a:rPr>
                <a:t>Elastic Load Balancer (ELB) is a Load balancing service for the AWS deployments.</a:t>
              </a:r>
            </a:p>
            <a:p>
              <a:pPr marL="0" indent="0" defTabSz="1219170">
                <a:lnSpc>
                  <a:spcPct val="150000"/>
                </a:lnSpc>
                <a:spcBef>
                  <a:spcPts val="1333"/>
                </a:spcBef>
                <a:buNone/>
              </a:pPr>
              <a:r>
                <a:rPr lang="en-IN" sz="1200" dirty="0">
                  <a:solidFill>
                    <a:prstClr val="black"/>
                  </a:solidFill>
                  <a:latin typeface="Raleway"/>
                  <a:cs typeface="Chalkboard SE Regular"/>
                </a:rPr>
                <a:t>ELB scales the load balancer itself as necessary to handle the load.</a:t>
              </a:r>
            </a:p>
            <a:p>
              <a:pPr marL="0" indent="0" defTabSz="1219170">
                <a:lnSpc>
                  <a:spcPct val="150000"/>
                </a:lnSpc>
                <a:spcBef>
                  <a:spcPts val="1333"/>
                </a:spcBef>
                <a:buNone/>
              </a:pPr>
              <a:r>
                <a:rPr lang="en-IN" sz="1200" dirty="0">
                  <a:solidFill>
                    <a:prstClr val="black"/>
                  </a:solidFill>
                  <a:latin typeface="Raleway"/>
                  <a:cs typeface="Chalkboard SE Regular"/>
                </a:rPr>
                <a:t>Incoming traffic is distributed across EC2 instances in multiple Availability Zones.</a:t>
              </a:r>
            </a:p>
            <a:p>
              <a:pPr marL="0" indent="0" defTabSz="1219170">
                <a:lnSpc>
                  <a:spcPct val="150000"/>
                </a:lnSpc>
                <a:spcBef>
                  <a:spcPts val="1333"/>
                </a:spcBef>
                <a:buNone/>
              </a:pPr>
              <a:r>
                <a:rPr lang="en-IN" sz="1200" dirty="0">
                  <a:solidFill>
                    <a:prstClr val="black"/>
                  </a:solidFill>
                  <a:latin typeface="Raleway"/>
                  <a:cs typeface="Chalkboard SE Regular"/>
                </a:rPr>
                <a:t>Load balancer is the single point of contact for clients. </a:t>
              </a:r>
            </a:p>
          </p:txBody>
        </p:sp>
      </p:grpSp>
      <p:grpSp>
        <p:nvGrpSpPr>
          <p:cNvPr id="4" name="Group 3"/>
          <p:cNvGrpSpPr/>
          <p:nvPr/>
        </p:nvGrpSpPr>
        <p:grpSpPr>
          <a:xfrm>
            <a:off x="586024" y="1693372"/>
            <a:ext cx="228036" cy="2350649"/>
            <a:chOff x="586024" y="1693372"/>
            <a:chExt cx="228036" cy="2350649"/>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24" y="1693372"/>
              <a:ext cx="228036" cy="228036"/>
            </a:xfrm>
            <a:prstGeom prst="rect">
              <a:avLst/>
            </a:prstGeom>
          </p:spPr>
        </p:pic>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24" y="2411089"/>
              <a:ext cx="228036" cy="228036"/>
            </a:xfrm>
            <a:prstGeom prst="rect">
              <a:avLst/>
            </a:prstGeom>
          </p:spPr>
        </p:pic>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24" y="3128806"/>
              <a:ext cx="228036" cy="228036"/>
            </a:xfrm>
            <a:prstGeom prst="rect">
              <a:avLst/>
            </a:prstGeom>
          </p:spPr>
        </p:pic>
        <p:pic>
          <p:nvPicPr>
            <p:cNvPr id="44" name="Pictur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24" y="3815985"/>
              <a:ext cx="228036" cy="228036"/>
            </a:xfrm>
            <a:prstGeom prst="rect">
              <a:avLst/>
            </a:prstGeom>
          </p:spPr>
        </p:pic>
      </p:grpSp>
      <p:grpSp>
        <p:nvGrpSpPr>
          <p:cNvPr id="45" name="Group 44">
            <a:extLst>
              <a:ext uri="{FF2B5EF4-FFF2-40B4-BE49-F238E27FC236}">
                <a16:creationId xmlns:a16="http://schemas.microsoft.com/office/drawing/2014/main" id="{15AF0D35-4690-4179-A4CE-ADB6F613D8D6}"/>
              </a:ext>
            </a:extLst>
          </p:cNvPr>
          <p:cNvGrpSpPr/>
          <p:nvPr/>
        </p:nvGrpSpPr>
        <p:grpSpPr>
          <a:xfrm>
            <a:off x="4744683" y="2189745"/>
            <a:ext cx="3934238" cy="1477676"/>
            <a:chOff x="1046836" y="2077661"/>
            <a:chExt cx="7303080" cy="2742992"/>
          </a:xfrm>
        </p:grpSpPr>
        <p:sp>
          <p:nvSpPr>
            <p:cNvPr id="46" name="Rectangle: Rounded Corners 45">
              <a:extLst>
                <a:ext uri="{FF2B5EF4-FFF2-40B4-BE49-F238E27FC236}">
                  <a16:creationId xmlns:a16="http://schemas.microsoft.com/office/drawing/2014/main" id="{83D18CB8-2C41-473E-8BB7-6D9293587A92}"/>
                </a:ext>
              </a:extLst>
            </p:cNvPr>
            <p:cNvSpPr/>
            <p:nvPr/>
          </p:nvSpPr>
          <p:spPr>
            <a:xfrm>
              <a:off x="3593432" y="2101516"/>
              <a:ext cx="4756484" cy="2719137"/>
            </a:xfrm>
            <a:prstGeom prst="roundRect">
              <a:avLst/>
            </a:prstGeom>
            <a:solidFill>
              <a:schemeClr val="bg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7" name="Group 46">
              <a:extLst>
                <a:ext uri="{FF2B5EF4-FFF2-40B4-BE49-F238E27FC236}">
                  <a16:creationId xmlns:a16="http://schemas.microsoft.com/office/drawing/2014/main" id="{78CAA872-BE4D-4555-BEE7-1CBBD47322B6}"/>
                </a:ext>
              </a:extLst>
            </p:cNvPr>
            <p:cNvGrpSpPr/>
            <p:nvPr/>
          </p:nvGrpSpPr>
          <p:grpSpPr>
            <a:xfrm>
              <a:off x="1046836" y="2619985"/>
              <a:ext cx="1680322" cy="1524400"/>
              <a:chOff x="1534071" y="2047906"/>
              <a:chExt cx="2018453" cy="1831157"/>
            </a:xfrm>
          </p:grpSpPr>
          <p:pic>
            <p:nvPicPr>
              <p:cNvPr id="98" name="Picture 97">
                <a:extLst>
                  <a:ext uri="{FF2B5EF4-FFF2-40B4-BE49-F238E27FC236}">
                    <a16:creationId xmlns:a16="http://schemas.microsoft.com/office/drawing/2014/main" id="{FC622BA0-5878-41C9-82BB-8FE669AC851B}"/>
                  </a:ext>
                </a:extLst>
              </p:cNvPr>
              <p:cNvPicPr>
                <a:picLocks noChangeAspect="1"/>
              </p:cNvPicPr>
              <p:nvPr/>
            </p:nvPicPr>
            <p:blipFill>
              <a:blip r:embed="rId3"/>
              <a:stretch>
                <a:fillRect/>
              </a:stretch>
            </p:blipFill>
            <p:spPr>
              <a:xfrm>
                <a:off x="2086940" y="2047906"/>
                <a:ext cx="1146318" cy="1146318"/>
              </a:xfrm>
              <a:prstGeom prst="rect">
                <a:avLst/>
              </a:prstGeom>
            </p:spPr>
          </p:pic>
          <p:grpSp>
            <p:nvGrpSpPr>
              <p:cNvPr id="99" name="Group 98">
                <a:extLst>
                  <a:ext uri="{FF2B5EF4-FFF2-40B4-BE49-F238E27FC236}">
                    <a16:creationId xmlns:a16="http://schemas.microsoft.com/office/drawing/2014/main" id="{2EC50A7B-6FD6-4748-A085-60B844EBC829}"/>
                  </a:ext>
                </a:extLst>
              </p:cNvPr>
              <p:cNvGrpSpPr/>
              <p:nvPr/>
            </p:nvGrpSpPr>
            <p:grpSpPr>
              <a:xfrm>
                <a:off x="1534071" y="2621065"/>
                <a:ext cx="2018453" cy="1257998"/>
                <a:chOff x="3051705" y="2791326"/>
                <a:chExt cx="2018453" cy="1257998"/>
              </a:xfrm>
            </p:grpSpPr>
            <p:pic>
              <p:nvPicPr>
                <p:cNvPr id="100" name="Picture 99">
                  <a:extLst>
                    <a:ext uri="{FF2B5EF4-FFF2-40B4-BE49-F238E27FC236}">
                      <a16:creationId xmlns:a16="http://schemas.microsoft.com/office/drawing/2014/main" id="{647F26AD-76FD-4CC9-B365-A82BDFB6D032}"/>
                    </a:ext>
                  </a:extLst>
                </p:cNvPr>
                <p:cNvPicPr>
                  <a:picLocks noChangeAspect="1"/>
                </p:cNvPicPr>
                <p:nvPr/>
              </p:nvPicPr>
              <p:blipFill>
                <a:blip r:embed="rId4"/>
                <a:stretch>
                  <a:fillRect/>
                </a:stretch>
              </p:blipFill>
              <p:spPr>
                <a:xfrm>
                  <a:off x="3051705" y="3155677"/>
                  <a:ext cx="635276" cy="635276"/>
                </a:xfrm>
                <a:prstGeom prst="rect">
                  <a:avLst/>
                </a:prstGeom>
              </p:spPr>
            </p:pic>
            <p:pic>
              <p:nvPicPr>
                <p:cNvPr id="101" name="Picture 100">
                  <a:extLst>
                    <a:ext uri="{FF2B5EF4-FFF2-40B4-BE49-F238E27FC236}">
                      <a16:creationId xmlns:a16="http://schemas.microsoft.com/office/drawing/2014/main" id="{1184610D-02F3-473C-9AF0-11CFACE44FB0}"/>
                    </a:ext>
                  </a:extLst>
                </p:cNvPr>
                <p:cNvPicPr>
                  <a:picLocks noChangeAspect="1"/>
                </p:cNvPicPr>
                <p:nvPr/>
              </p:nvPicPr>
              <p:blipFill>
                <a:blip r:embed="rId5"/>
                <a:stretch>
                  <a:fillRect/>
                </a:stretch>
              </p:blipFill>
              <p:spPr>
                <a:xfrm>
                  <a:off x="3572681" y="2791326"/>
                  <a:ext cx="1257998" cy="1257998"/>
                </a:xfrm>
                <a:prstGeom prst="rect">
                  <a:avLst/>
                </a:prstGeom>
              </p:spPr>
            </p:pic>
            <p:pic>
              <p:nvPicPr>
                <p:cNvPr id="102" name="Picture 101">
                  <a:extLst>
                    <a:ext uri="{FF2B5EF4-FFF2-40B4-BE49-F238E27FC236}">
                      <a16:creationId xmlns:a16="http://schemas.microsoft.com/office/drawing/2014/main" id="{B2D66E1A-49DD-41AF-BB7E-B0EE688B4F81}"/>
                    </a:ext>
                  </a:extLst>
                </p:cNvPr>
                <p:cNvPicPr>
                  <a:picLocks noChangeAspect="1"/>
                </p:cNvPicPr>
                <p:nvPr/>
              </p:nvPicPr>
              <p:blipFill>
                <a:blip r:embed="rId6"/>
                <a:stretch>
                  <a:fillRect/>
                </a:stretch>
              </p:blipFill>
              <p:spPr>
                <a:xfrm>
                  <a:off x="4719538" y="3400449"/>
                  <a:ext cx="350620" cy="350620"/>
                </a:xfrm>
                <a:prstGeom prst="rect">
                  <a:avLst/>
                </a:prstGeom>
              </p:spPr>
            </p:pic>
          </p:grpSp>
        </p:grpSp>
        <p:pic>
          <p:nvPicPr>
            <p:cNvPr id="48" name="Content Placeholder 3" descr="Layer-4-7-icon-update.png">
              <a:extLst>
                <a:ext uri="{FF2B5EF4-FFF2-40B4-BE49-F238E27FC236}">
                  <a16:creationId xmlns:a16="http://schemas.microsoft.com/office/drawing/2014/main" id="{FFFC70F0-76B6-4C54-9D9C-0B24F60526EE}"/>
                </a:ext>
              </a:extLst>
            </p:cNvPr>
            <p:cNvPicPr>
              <a:picLocks noChangeAspect="1"/>
            </p:cNvPicPr>
            <p:nvPr/>
          </p:nvPicPr>
          <p:blipFill>
            <a:blip r:embed="rId7">
              <a:extLst>
                <a:ext uri="{28A0092B-C50C-407E-A947-70E740481C1C}">
                  <a14:useLocalDpi xmlns:a14="http://schemas.microsoft.com/office/drawing/2010/main" val="0"/>
                </a:ext>
              </a:extLst>
            </a:blip>
            <a:srcRect l="-57345" r="-57345"/>
            <a:stretch>
              <a:fillRect/>
            </a:stretch>
          </p:blipFill>
          <p:spPr>
            <a:xfrm>
              <a:off x="3475332" y="3070766"/>
              <a:ext cx="1600625" cy="710765"/>
            </a:xfrm>
            <a:prstGeom prst="rect">
              <a:avLst/>
            </a:prstGeom>
          </p:spPr>
        </p:pic>
        <p:grpSp>
          <p:nvGrpSpPr>
            <p:cNvPr id="49" name="Group 48">
              <a:extLst>
                <a:ext uri="{FF2B5EF4-FFF2-40B4-BE49-F238E27FC236}">
                  <a16:creationId xmlns:a16="http://schemas.microsoft.com/office/drawing/2014/main" id="{653AEEA9-F4FC-4E18-A846-8A0C65E7F22D}"/>
                </a:ext>
              </a:extLst>
            </p:cNvPr>
            <p:cNvGrpSpPr/>
            <p:nvPr/>
          </p:nvGrpSpPr>
          <p:grpSpPr>
            <a:xfrm>
              <a:off x="6083252" y="2349946"/>
              <a:ext cx="1708484" cy="2321992"/>
              <a:chOff x="5614137" y="2239447"/>
              <a:chExt cx="1708484" cy="2321992"/>
            </a:xfrm>
          </p:grpSpPr>
          <p:sp>
            <p:nvSpPr>
              <p:cNvPr id="93" name="Rectangle 92">
                <a:extLst>
                  <a:ext uri="{FF2B5EF4-FFF2-40B4-BE49-F238E27FC236}">
                    <a16:creationId xmlns:a16="http://schemas.microsoft.com/office/drawing/2014/main" id="{38BCBF06-113F-4C4C-994B-7B3F9D7EB014}"/>
                  </a:ext>
                </a:extLst>
              </p:cNvPr>
              <p:cNvSpPr/>
              <p:nvPr/>
            </p:nvSpPr>
            <p:spPr>
              <a:xfrm>
                <a:off x="5614137" y="2239447"/>
                <a:ext cx="1708484" cy="2321992"/>
              </a:xfrm>
              <a:prstGeom prst="rect">
                <a:avLst/>
              </a:prstGeom>
              <a:solidFill>
                <a:schemeClr val="bg1">
                  <a:lumMod val="95000"/>
                </a:schemeClr>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4" name="Group 93">
                <a:extLst>
                  <a:ext uri="{FF2B5EF4-FFF2-40B4-BE49-F238E27FC236}">
                    <a16:creationId xmlns:a16="http://schemas.microsoft.com/office/drawing/2014/main" id="{9188ED57-EDEE-4EEF-95EF-99260D2B71DA}"/>
                  </a:ext>
                </a:extLst>
              </p:cNvPr>
              <p:cNvGrpSpPr/>
              <p:nvPr/>
            </p:nvGrpSpPr>
            <p:grpSpPr>
              <a:xfrm>
                <a:off x="5762100" y="2779263"/>
                <a:ext cx="1412559" cy="1242371"/>
                <a:chOff x="5885325" y="2426393"/>
                <a:chExt cx="1412559" cy="1242371"/>
              </a:xfrm>
            </p:grpSpPr>
            <p:pic>
              <p:nvPicPr>
                <p:cNvPr id="95" name="Picture 94">
                  <a:extLst>
                    <a:ext uri="{FF2B5EF4-FFF2-40B4-BE49-F238E27FC236}">
                      <a16:creationId xmlns:a16="http://schemas.microsoft.com/office/drawing/2014/main" id="{67031D6F-D66E-4E19-85E6-F4DD0CB0B6E9}"/>
                    </a:ext>
                  </a:extLst>
                </p:cNvPr>
                <p:cNvPicPr>
                  <a:picLocks noChangeAspect="1"/>
                </p:cNvPicPr>
                <p:nvPr/>
              </p:nvPicPr>
              <p:blipFill>
                <a:blip r:embed="rId8"/>
                <a:stretch>
                  <a:fillRect/>
                </a:stretch>
              </p:blipFill>
              <p:spPr>
                <a:xfrm>
                  <a:off x="6214438" y="2949625"/>
                  <a:ext cx="754333" cy="719139"/>
                </a:xfrm>
                <a:prstGeom prst="rect">
                  <a:avLst/>
                </a:prstGeom>
              </p:spPr>
            </p:pic>
            <p:pic>
              <p:nvPicPr>
                <p:cNvPr id="96" name="Picture 95">
                  <a:extLst>
                    <a:ext uri="{FF2B5EF4-FFF2-40B4-BE49-F238E27FC236}">
                      <a16:creationId xmlns:a16="http://schemas.microsoft.com/office/drawing/2014/main" id="{CFD21A35-26F6-4CE7-8E17-7EB023D57648}"/>
                    </a:ext>
                  </a:extLst>
                </p:cNvPr>
                <p:cNvPicPr>
                  <a:picLocks noChangeAspect="1"/>
                </p:cNvPicPr>
                <p:nvPr/>
              </p:nvPicPr>
              <p:blipFill>
                <a:blip r:embed="rId8"/>
                <a:stretch>
                  <a:fillRect/>
                </a:stretch>
              </p:blipFill>
              <p:spPr>
                <a:xfrm>
                  <a:off x="6543551" y="2438933"/>
                  <a:ext cx="754333" cy="719139"/>
                </a:xfrm>
                <a:prstGeom prst="rect">
                  <a:avLst/>
                </a:prstGeom>
              </p:spPr>
            </p:pic>
            <p:pic>
              <p:nvPicPr>
                <p:cNvPr id="97" name="Picture 96">
                  <a:extLst>
                    <a:ext uri="{FF2B5EF4-FFF2-40B4-BE49-F238E27FC236}">
                      <a16:creationId xmlns:a16="http://schemas.microsoft.com/office/drawing/2014/main" id="{40A948DF-9F90-4E87-BB8E-FB16FB77AB54}"/>
                    </a:ext>
                  </a:extLst>
                </p:cNvPr>
                <p:cNvPicPr>
                  <a:picLocks noChangeAspect="1"/>
                </p:cNvPicPr>
                <p:nvPr/>
              </p:nvPicPr>
              <p:blipFill>
                <a:blip r:embed="rId8"/>
                <a:stretch>
                  <a:fillRect/>
                </a:stretch>
              </p:blipFill>
              <p:spPr>
                <a:xfrm>
                  <a:off x="5885325" y="2426393"/>
                  <a:ext cx="754333" cy="719139"/>
                </a:xfrm>
                <a:prstGeom prst="rect">
                  <a:avLst/>
                </a:prstGeom>
              </p:spPr>
            </p:pic>
          </p:grpSp>
        </p:grpSp>
        <p:cxnSp>
          <p:nvCxnSpPr>
            <p:cNvPr id="86" name="Straight Arrow Connector 85">
              <a:extLst>
                <a:ext uri="{FF2B5EF4-FFF2-40B4-BE49-F238E27FC236}">
                  <a16:creationId xmlns:a16="http://schemas.microsoft.com/office/drawing/2014/main" id="{B8F8B6E0-97D1-4193-8709-4D9AA4FB44B4}"/>
                </a:ext>
              </a:extLst>
            </p:cNvPr>
            <p:cNvCxnSpPr>
              <a:cxnSpLocks/>
            </p:cNvCxnSpPr>
            <p:nvPr/>
          </p:nvCxnSpPr>
          <p:spPr>
            <a:xfrm>
              <a:off x="2654253" y="3027564"/>
              <a:ext cx="1211894" cy="33560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E753045-AEBC-4457-9800-E08922EF89FD}"/>
                </a:ext>
              </a:extLst>
            </p:cNvPr>
            <p:cNvCxnSpPr>
              <a:cxnSpLocks/>
            </p:cNvCxnSpPr>
            <p:nvPr/>
          </p:nvCxnSpPr>
          <p:spPr>
            <a:xfrm>
              <a:off x="2718238" y="3430190"/>
              <a:ext cx="1080331" cy="1579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0AB8563-9D6E-4588-8FC2-ED57A484F9A1}"/>
                </a:ext>
              </a:extLst>
            </p:cNvPr>
            <p:cNvCxnSpPr/>
            <p:nvPr/>
          </p:nvCxnSpPr>
          <p:spPr>
            <a:xfrm flipV="1">
              <a:off x="2690553" y="3521392"/>
              <a:ext cx="1175594" cy="34744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D00DEC99-7A23-44E2-8164-C919B0CD77AD}"/>
                </a:ext>
              </a:extLst>
            </p:cNvPr>
            <p:cNvCxnSpPr>
              <a:cxnSpLocks/>
            </p:cNvCxnSpPr>
            <p:nvPr/>
          </p:nvCxnSpPr>
          <p:spPr>
            <a:xfrm flipV="1">
              <a:off x="4714613" y="2910571"/>
              <a:ext cx="1242182" cy="35130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1E998C2-0AC3-407B-B59D-F92C68BADECC}"/>
                </a:ext>
              </a:extLst>
            </p:cNvPr>
            <p:cNvCxnSpPr>
              <a:cxnSpLocks/>
            </p:cNvCxnSpPr>
            <p:nvPr/>
          </p:nvCxnSpPr>
          <p:spPr>
            <a:xfrm>
              <a:off x="4744901" y="3426148"/>
              <a:ext cx="1148504"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7CC87765-48CF-49AA-BD6B-C530050FB271}"/>
                </a:ext>
              </a:extLst>
            </p:cNvPr>
            <p:cNvCxnSpPr>
              <a:cxnSpLocks/>
            </p:cNvCxnSpPr>
            <p:nvPr/>
          </p:nvCxnSpPr>
          <p:spPr>
            <a:xfrm>
              <a:off x="4729957" y="3578233"/>
              <a:ext cx="1186264" cy="35939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92" name="Picture 4" descr="Image result for AWS CLOUD">
              <a:extLst>
                <a:ext uri="{FF2B5EF4-FFF2-40B4-BE49-F238E27FC236}">
                  <a16:creationId xmlns:a16="http://schemas.microsoft.com/office/drawing/2014/main" id="{0DAD6E53-48EE-415C-9BFB-19C53FB80709}"/>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0000" b="90000" l="6250" r="95417"/>
                      </a14:imgEffect>
                    </a14:imgLayer>
                  </a14:imgProps>
                </a:ext>
                <a:ext uri="{28A0092B-C50C-407E-A947-70E740481C1C}">
                  <a14:useLocalDpi xmlns:a14="http://schemas.microsoft.com/office/drawing/2010/main" val="0"/>
                </a:ext>
              </a:extLst>
            </a:blip>
            <a:srcRect/>
            <a:stretch>
              <a:fillRect/>
            </a:stretch>
          </p:blipFill>
          <p:spPr bwMode="auto">
            <a:xfrm>
              <a:off x="3593432" y="2077661"/>
              <a:ext cx="782200" cy="7821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12571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8F07101C-AD9D-424A-A9A7-25BB384406FC}"/>
              </a:ext>
            </a:extLst>
          </p:cNvPr>
          <p:cNvSpPr txBox="1"/>
          <p:nvPr/>
        </p:nvSpPr>
        <p:spPr>
          <a:xfrm>
            <a:off x="176773" y="168938"/>
            <a:ext cx="3249929" cy="523220"/>
          </a:xfrm>
          <a:prstGeom prst="rect">
            <a:avLst/>
          </a:prstGeom>
          <a:noFill/>
        </p:spPr>
        <p:txBody>
          <a:bodyPr wrap="none" rtlCol="0">
            <a:spAutoFit/>
          </a:bodyPr>
          <a:lstStyle/>
          <a:p>
            <a:r>
              <a:rPr lang="en-US" sz="2800" b="1" dirty="0">
                <a:solidFill>
                  <a:schemeClr val="accent2"/>
                </a:solidFill>
              </a:rPr>
              <a:t>ELB &amp; AS Integration</a:t>
            </a:r>
            <a:endParaRPr lang="en-IN" sz="2800" b="1" dirty="0">
              <a:solidFill>
                <a:schemeClr val="accent2"/>
              </a:solidFill>
            </a:endParaRPr>
          </a:p>
        </p:txBody>
      </p:sp>
      <p:grpSp>
        <p:nvGrpSpPr>
          <p:cNvPr id="2" name="Group 1"/>
          <p:cNvGrpSpPr/>
          <p:nvPr/>
        </p:nvGrpSpPr>
        <p:grpSpPr>
          <a:xfrm>
            <a:off x="682144" y="1231460"/>
            <a:ext cx="3451797" cy="2860833"/>
            <a:chOff x="335160" y="1070420"/>
            <a:chExt cx="3451797" cy="3305637"/>
          </a:xfrm>
        </p:grpSpPr>
        <p:sp>
          <p:nvSpPr>
            <p:cNvPr id="25" name="Rectangle: Rounded Corners 24">
              <a:extLst>
                <a:ext uri="{FF2B5EF4-FFF2-40B4-BE49-F238E27FC236}">
                  <a16:creationId xmlns:a16="http://schemas.microsoft.com/office/drawing/2014/main" id="{6350EE20-2B33-4A12-9321-46DDD2D93EEA}"/>
                </a:ext>
              </a:extLst>
            </p:cNvPr>
            <p:cNvSpPr/>
            <p:nvPr/>
          </p:nvSpPr>
          <p:spPr>
            <a:xfrm>
              <a:off x="335160" y="1070420"/>
              <a:ext cx="3451797" cy="3305637"/>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Content Placeholder 2">
              <a:extLst>
                <a:ext uri="{FF2B5EF4-FFF2-40B4-BE49-F238E27FC236}">
                  <a16:creationId xmlns:a16="http://schemas.microsoft.com/office/drawing/2014/main" id="{6487FFDE-9AC6-4422-A0C8-597335AD5B96}"/>
                </a:ext>
              </a:extLst>
            </p:cNvPr>
            <p:cNvSpPr txBox="1">
              <a:spLocks/>
            </p:cNvSpPr>
            <p:nvPr/>
          </p:nvSpPr>
          <p:spPr>
            <a:xfrm>
              <a:off x="637759" y="1195183"/>
              <a:ext cx="2996807" cy="3180874"/>
            </a:xfrm>
          </p:spPr>
          <p:txBody>
            <a:bodyPr>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buSzPct val="114000"/>
                <a:buBlip>
                  <a:blip r:embed="rId2"/>
                </a:buBlip>
              </a:pPr>
              <a:r>
                <a:rPr lang="en-US" sz="1600" dirty="0">
                  <a:latin typeface="Raleway"/>
                  <a:cs typeface="Chalkboard SE Regular"/>
                </a:rPr>
                <a:t>Load balancer automatically registers instances in the group.</a:t>
              </a:r>
            </a:p>
            <a:p>
              <a:pPr>
                <a:lnSpc>
                  <a:spcPct val="150000"/>
                </a:lnSpc>
                <a:buSzPct val="114000"/>
                <a:buBlip>
                  <a:blip r:embed="rId2"/>
                </a:buBlip>
              </a:pPr>
              <a:r>
                <a:rPr lang="en-US" sz="1600" dirty="0">
                  <a:latin typeface="Raleway"/>
                  <a:cs typeface="Chalkboard SE Regular"/>
                </a:rPr>
                <a:t>Health Checks </a:t>
              </a:r>
            </a:p>
            <a:p>
              <a:pPr lvl="1">
                <a:lnSpc>
                  <a:spcPct val="150000"/>
                </a:lnSpc>
                <a:buSzPct val="114000"/>
                <a:buBlip>
                  <a:blip r:embed="rId2"/>
                </a:buBlip>
              </a:pPr>
              <a:r>
                <a:rPr lang="en-US" sz="1600" dirty="0">
                  <a:latin typeface="Raleway"/>
                  <a:cs typeface="Chalkboard SE Regular"/>
                </a:rPr>
                <a:t>EC2 instance only – EC2 status checks are considered.</a:t>
              </a:r>
            </a:p>
            <a:p>
              <a:pPr lvl="1">
                <a:lnSpc>
                  <a:spcPct val="150000"/>
                </a:lnSpc>
                <a:buSzPct val="114000"/>
                <a:buBlip>
                  <a:blip r:embed="rId2"/>
                </a:buBlip>
              </a:pPr>
              <a:r>
                <a:rPr lang="en-US" sz="1600" dirty="0">
                  <a:latin typeface="Raleway"/>
                  <a:cs typeface="Chalkboard SE Regular"/>
                </a:rPr>
                <a:t>EC2 and ELB health checks – An instance is considered unhealthy if either of the health checks fail.</a:t>
              </a:r>
            </a:p>
          </p:txBody>
        </p:sp>
      </p:grpSp>
      <p:grpSp>
        <p:nvGrpSpPr>
          <p:cNvPr id="28" name="Group 27">
            <a:extLst>
              <a:ext uri="{FF2B5EF4-FFF2-40B4-BE49-F238E27FC236}">
                <a16:creationId xmlns:a16="http://schemas.microsoft.com/office/drawing/2014/main" id="{4C6EAE42-ABCC-4CE5-8921-A786034A9F94}"/>
              </a:ext>
            </a:extLst>
          </p:cNvPr>
          <p:cNvGrpSpPr/>
          <p:nvPr/>
        </p:nvGrpSpPr>
        <p:grpSpPr>
          <a:xfrm>
            <a:off x="4633482" y="1394057"/>
            <a:ext cx="3835504" cy="2783126"/>
            <a:chOff x="3734587" y="3443123"/>
            <a:chExt cx="4458767" cy="2910586"/>
          </a:xfrm>
        </p:grpSpPr>
        <p:grpSp>
          <p:nvGrpSpPr>
            <p:cNvPr id="29" name="Group 28">
              <a:extLst>
                <a:ext uri="{FF2B5EF4-FFF2-40B4-BE49-F238E27FC236}">
                  <a16:creationId xmlns:a16="http://schemas.microsoft.com/office/drawing/2014/main" id="{4BC55F51-332F-4796-BE1D-FA03FF1FE794}"/>
                </a:ext>
              </a:extLst>
            </p:cNvPr>
            <p:cNvGrpSpPr/>
            <p:nvPr/>
          </p:nvGrpSpPr>
          <p:grpSpPr>
            <a:xfrm>
              <a:off x="3734587" y="3443123"/>
              <a:ext cx="4458767" cy="653737"/>
              <a:chOff x="2210586" y="3443122"/>
              <a:chExt cx="4458767" cy="653737"/>
            </a:xfrm>
          </p:grpSpPr>
          <p:pic>
            <p:nvPicPr>
              <p:cNvPr id="37" name="Picture 36">
                <a:extLst>
                  <a:ext uri="{FF2B5EF4-FFF2-40B4-BE49-F238E27FC236}">
                    <a16:creationId xmlns:a16="http://schemas.microsoft.com/office/drawing/2014/main" id="{D28BBA68-C0D9-4595-BC17-7EFE3EB7C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163" y="3443122"/>
                <a:ext cx="544780" cy="653737"/>
              </a:xfrm>
              <a:prstGeom prst="rect">
                <a:avLst/>
              </a:prstGeom>
            </p:spPr>
          </p:pic>
          <p:pic>
            <p:nvPicPr>
              <p:cNvPr id="38" name="Picture 37">
                <a:extLst>
                  <a:ext uri="{FF2B5EF4-FFF2-40B4-BE49-F238E27FC236}">
                    <a16:creationId xmlns:a16="http://schemas.microsoft.com/office/drawing/2014/main" id="{DB3B5D39-D786-4F64-BE85-EB931E7EBE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4390" y="3505165"/>
                <a:ext cx="544781" cy="529649"/>
              </a:xfrm>
              <a:prstGeom prst="rect">
                <a:avLst/>
              </a:prstGeom>
            </p:spPr>
          </p:pic>
          <p:sp>
            <p:nvSpPr>
              <p:cNvPr id="39" name="TextBox 38">
                <a:extLst>
                  <a:ext uri="{FF2B5EF4-FFF2-40B4-BE49-F238E27FC236}">
                    <a16:creationId xmlns:a16="http://schemas.microsoft.com/office/drawing/2014/main" id="{E44FC936-A892-41F5-952E-400D26A68C8E}"/>
                  </a:ext>
                </a:extLst>
              </p:cNvPr>
              <p:cNvSpPr txBox="1"/>
              <p:nvPr/>
            </p:nvSpPr>
            <p:spPr>
              <a:xfrm>
                <a:off x="2210586" y="3600713"/>
                <a:ext cx="857839" cy="28968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2"/>
                    </a:solidFill>
                    <a:effectLst/>
                    <a:uLnTx/>
                    <a:uFillTx/>
                    <a:latin typeface="Raleway"/>
                    <a:ea typeface="+mn-ea"/>
                    <a:cs typeface="Chalkboard SE Regular"/>
                  </a:rPr>
                  <a:t>ELB</a:t>
                </a:r>
              </a:p>
            </p:txBody>
          </p:sp>
          <p:sp>
            <p:nvSpPr>
              <p:cNvPr id="40" name="TextBox 39">
                <a:extLst>
                  <a:ext uri="{FF2B5EF4-FFF2-40B4-BE49-F238E27FC236}">
                    <a16:creationId xmlns:a16="http://schemas.microsoft.com/office/drawing/2014/main" id="{D7FB2BA1-FF9E-4F24-AEB4-9CB5A5648DE0}"/>
                  </a:ext>
                </a:extLst>
              </p:cNvPr>
              <p:cNvSpPr txBox="1"/>
              <p:nvPr/>
            </p:nvSpPr>
            <p:spPr>
              <a:xfrm>
                <a:off x="5338199" y="3600713"/>
                <a:ext cx="1331154" cy="28968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accent2"/>
                    </a:solidFill>
                    <a:effectLst/>
                    <a:uLnTx/>
                    <a:uFillTx/>
                    <a:latin typeface="Raleway"/>
                    <a:ea typeface="+mn-ea"/>
                    <a:cs typeface="Chalkboard SE Regular"/>
                  </a:rPr>
                  <a:t>Auto Scaling</a:t>
                </a:r>
              </a:p>
            </p:txBody>
          </p:sp>
        </p:grpSp>
        <p:pic>
          <p:nvPicPr>
            <p:cNvPr id="30" name="Picture 29">
              <a:extLst>
                <a:ext uri="{FF2B5EF4-FFF2-40B4-BE49-F238E27FC236}">
                  <a16:creationId xmlns:a16="http://schemas.microsoft.com/office/drawing/2014/main" id="{00D2B1F6-6AF9-4489-AC78-8C17DC25E0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4941" y="5699973"/>
              <a:ext cx="544781" cy="564959"/>
            </a:xfrm>
            <a:prstGeom prst="rect">
              <a:avLst/>
            </a:prstGeom>
          </p:spPr>
        </p:pic>
        <p:pic>
          <p:nvPicPr>
            <p:cNvPr id="31" name="Picture 30">
              <a:extLst>
                <a:ext uri="{FF2B5EF4-FFF2-40B4-BE49-F238E27FC236}">
                  <a16:creationId xmlns:a16="http://schemas.microsoft.com/office/drawing/2014/main" id="{31E7D455-9E9A-4848-B064-D862211B54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8278" y="5699973"/>
              <a:ext cx="544781" cy="564959"/>
            </a:xfrm>
            <a:prstGeom prst="rect">
              <a:avLst/>
            </a:prstGeom>
          </p:spPr>
        </p:pic>
        <p:pic>
          <p:nvPicPr>
            <p:cNvPr id="32" name="Picture 31">
              <a:extLst>
                <a:ext uri="{FF2B5EF4-FFF2-40B4-BE49-F238E27FC236}">
                  <a16:creationId xmlns:a16="http://schemas.microsoft.com/office/drawing/2014/main" id="{F976D36D-11C2-4ACB-9630-A471B4DF41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2963" y="5699973"/>
              <a:ext cx="544781" cy="564959"/>
            </a:xfrm>
            <a:prstGeom prst="rect">
              <a:avLst/>
            </a:prstGeom>
          </p:spPr>
        </p:pic>
        <p:cxnSp>
          <p:nvCxnSpPr>
            <p:cNvPr id="33" name="Connector: Elbow 32">
              <a:extLst>
                <a:ext uri="{FF2B5EF4-FFF2-40B4-BE49-F238E27FC236}">
                  <a16:creationId xmlns:a16="http://schemas.microsoft.com/office/drawing/2014/main" id="{CD5BD3F5-1D67-469E-9F55-B25296D74AF2}"/>
                </a:ext>
              </a:extLst>
            </p:cNvPr>
            <p:cNvCxnSpPr>
              <a:stCxn id="31" idx="0"/>
            </p:cNvCxnSpPr>
            <p:nvPr/>
          </p:nvCxnSpPr>
          <p:spPr>
            <a:xfrm rot="16200000" flipV="1">
              <a:off x="4390056" y="4379359"/>
              <a:ext cx="1603113" cy="1038115"/>
            </a:xfrm>
            <a:prstGeom prst="bentConnector3">
              <a:avLst/>
            </a:prstGeom>
            <a:ln w="190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41AAF8B4-0E9E-4D1F-A422-2E15F70C00A3}"/>
                </a:ext>
              </a:extLst>
            </p:cNvPr>
            <p:cNvCxnSpPr>
              <a:endCxn id="38" idx="2"/>
            </p:cNvCxnSpPr>
            <p:nvPr/>
          </p:nvCxnSpPr>
          <p:spPr>
            <a:xfrm rot="5400000" flipH="1" flipV="1">
              <a:off x="5343145" y="4402336"/>
              <a:ext cx="1665158" cy="930114"/>
            </a:xfrm>
            <a:prstGeom prst="bentConnector3">
              <a:avLst>
                <a:gd name="adj1" fmla="val 48253"/>
              </a:avLst>
            </a:prstGeom>
            <a:ln w="190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CF8075F-BDB7-4D84-B3CE-BE6D32BE56EC}"/>
                </a:ext>
              </a:extLst>
            </p:cNvPr>
            <p:cNvCxnSpPr>
              <a:cxnSpLocks/>
            </p:cNvCxnSpPr>
            <p:nvPr/>
          </p:nvCxnSpPr>
          <p:spPr>
            <a:xfrm flipV="1">
              <a:off x="5343706" y="5533535"/>
              <a:ext cx="790395" cy="820174"/>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F90EAFE0-3532-4B01-99CC-59DC0E09326C}"/>
                </a:ext>
              </a:extLst>
            </p:cNvPr>
            <p:cNvCxnSpPr/>
            <p:nvPr/>
          </p:nvCxnSpPr>
          <p:spPr>
            <a:xfrm>
              <a:off x="5315470" y="5533535"/>
              <a:ext cx="780530" cy="820174"/>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22613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2" y="2423696"/>
            <a:ext cx="4812803" cy="576956"/>
          </a:xfrm>
        </p:spPr>
        <p:txBody>
          <a:bodyPr anchor="ctr"/>
          <a:lstStyle/>
          <a:p>
            <a:pPr algn="ctr"/>
            <a:r>
              <a:rPr lang="en-US" dirty="0"/>
              <a:t>Pre-Route53</a:t>
            </a:r>
          </a:p>
        </p:txBody>
      </p:sp>
    </p:spTree>
    <p:extLst>
      <p:ext uri="{BB962C8B-B14F-4D97-AF65-F5344CB8AC3E}">
        <p14:creationId xmlns:p14="http://schemas.microsoft.com/office/powerpoint/2010/main" val="7512255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6F724B5-7590-4B79-A8F5-591F673002AB}"/>
              </a:ext>
            </a:extLst>
          </p:cNvPr>
          <p:cNvSpPr/>
          <p:nvPr/>
        </p:nvSpPr>
        <p:spPr>
          <a:xfrm>
            <a:off x="1948070" y="976022"/>
            <a:ext cx="4968217" cy="578955"/>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9" name="TextBox 8">
            <a:extLst>
              <a:ext uri="{FF2B5EF4-FFF2-40B4-BE49-F238E27FC236}">
                <a16:creationId xmlns:a16="http://schemas.microsoft.com/office/drawing/2014/main" id="{770837E0-EFC9-4FC7-8336-5347211E6300}"/>
              </a:ext>
            </a:extLst>
          </p:cNvPr>
          <p:cNvSpPr txBox="1"/>
          <p:nvPr/>
        </p:nvSpPr>
        <p:spPr>
          <a:xfrm>
            <a:off x="176773" y="168938"/>
            <a:ext cx="2810834" cy="523220"/>
          </a:xfrm>
          <a:prstGeom prst="rect">
            <a:avLst/>
          </a:prstGeom>
          <a:noFill/>
        </p:spPr>
        <p:txBody>
          <a:bodyPr wrap="none" rtlCol="0">
            <a:spAutoFit/>
          </a:bodyPr>
          <a:lstStyle/>
          <a:p>
            <a:r>
              <a:rPr lang="en-US" sz="2800" b="1" dirty="0">
                <a:solidFill>
                  <a:srgbClr val="604878"/>
                </a:solidFill>
              </a:rPr>
              <a:t>What is Route53?</a:t>
            </a:r>
            <a:endParaRPr lang="en-IN" sz="2800" b="1" dirty="0">
              <a:solidFill>
                <a:srgbClr val="604878"/>
              </a:solidFill>
            </a:endParaRPr>
          </a:p>
        </p:txBody>
      </p:sp>
      <p:sp>
        <p:nvSpPr>
          <p:cNvPr id="3" name="Content Placeholder 2">
            <a:extLst>
              <a:ext uri="{FF2B5EF4-FFF2-40B4-BE49-F238E27FC236}">
                <a16:creationId xmlns:a16="http://schemas.microsoft.com/office/drawing/2014/main" id="{FFA15EDA-E0F3-4B6B-BAC3-D88F4A4ED0FC}"/>
              </a:ext>
            </a:extLst>
          </p:cNvPr>
          <p:cNvSpPr txBox="1">
            <a:spLocks/>
          </p:cNvSpPr>
          <p:nvPr/>
        </p:nvSpPr>
        <p:spPr>
          <a:xfrm>
            <a:off x="2087891" y="1031757"/>
            <a:ext cx="4968217" cy="523220"/>
          </a:xfr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200000"/>
              </a:lnSpc>
              <a:buFont typeface="Arial"/>
              <a:buNone/>
              <a:defRPr/>
            </a:pPr>
            <a:r>
              <a:rPr lang="en-IN" sz="1000" dirty="0">
                <a:solidFill>
                  <a:prstClr val="black"/>
                </a:solidFill>
                <a:latin typeface="Raleway"/>
                <a:cs typeface="Chalkboard SE Regular"/>
              </a:rPr>
              <a:t>Route53 is highly available and scalable Domain Name System provided by AWS.</a:t>
            </a:r>
          </a:p>
        </p:txBody>
      </p:sp>
      <p:grpSp>
        <p:nvGrpSpPr>
          <p:cNvPr id="2" name="Group 1">
            <a:extLst>
              <a:ext uri="{FF2B5EF4-FFF2-40B4-BE49-F238E27FC236}">
                <a16:creationId xmlns:a16="http://schemas.microsoft.com/office/drawing/2014/main" id="{77420DA4-869A-429C-8B0B-9AF055EADDE5}"/>
              </a:ext>
            </a:extLst>
          </p:cNvPr>
          <p:cNvGrpSpPr/>
          <p:nvPr/>
        </p:nvGrpSpPr>
        <p:grpSpPr>
          <a:xfrm>
            <a:off x="1629605" y="1891746"/>
            <a:ext cx="5884789" cy="2839382"/>
            <a:chOff x="1678889" y="1881705"/>
            <a:chExt cx="4167145" cy="2070136"/>
          </a:xfrm>
        </p:grpSpPr>
        <p:grpSp>
          <p:nvGrpSpPr>
            <p:cNvPr id="5" name="Group 4">
              <a:extLst>
                <a:ext uri="{FF2B5EF4-FFF2-40B4-BE49-F238E27FC236}">
                  <a16:creationId xmlns:a16="http://schemas.microsoft.com/office/drawing/2014/main" id="{C218CF7B-3B4E-4463-BD97-7BDBC0CB0862}"/>
                </a:ext>
              </a:extLst>
            </p:cNvPr>
            <p:cNvGrpSpPr/>
            <p:nvPr/>
          </p:nvGrpSpPr>
          <p:grpSpPr>
            <a:xfrm>
              <a:off x="1678889" y="1881705"/>
              <a:ext cx="3904146" cy="2070135"/>
              <a:chOff x="817292" y="2912882"/>
              <a:chExt cx="5205528" cy="2760180"/>
            </a:xfrm>
          </p:grpSpPr>
          <p:pic>
            <p:nvPicPr>
              <p:cNvPr id="6" name="Picture 5">
                <a:extLst>
                  <a:ext uri="{FF2B5EF4-FFF2-40B4-BE49-F238E27FC236}">
                    <a16:creationId xmlns:a16="http://schemas.microsoft.com/office/drawing/2014/main" id="{69489305-E510-4602-885A-36D3C6E23205}"/>
                  </a:ext>
                </a:extLst>
              </p:cNvPr>
              <p:cNvPicPr>
                <a:picLocks noChangeAspect="1"/>
              </p:cNvPicPr>
              <p:nvPr/>
            </p:nvPicPr>
            <p:blipFill>
              <a:blip r:embed="rId2"/>
              <a:stretch>
                <a:fillRect/>
              </a:stretch>
            </p:blipFill>
            <p:spPr>
              <a:xfrm>
                <a:off x="817292" y="3163570"/>
                <a:ext cx="716132" cy="716132"/>
              </a:xfrm>
              <a:prstGeom prst="rect">
                <a:avLst/>
              </a:prstGeom>
            </p:spPr>
          </p:pic>
          <p:pic>
            <p:nvPicPr>
              <p:cNvPr id="7" name="Picture 6">
                <a:extLst>
                  <a:ext uri="{FF2B5EF4-FFF2-40B4-BE49-F238E27FC236}">
                    <a16:creationId xmlns:a16="http://schemas.microsoft.com/office/drawing/2014/main" id="{83B901E4-9969-4E11-991A-2E910F40DB69}"/>
                  </a:ext>
                </a:extLst>
              </p:cNvPr>
              <p:cNvPicPr>
                <a:picLocks noChangeAspect="1"/>
              </p:cNvPicPr>
              <p:nvPr/>
            </p:nvPicPr>
            <p:blipFill>
              <a:blip r:embed="rId3"/>
              <a:stretch>
                <a:fillRect/>
              </a:stretch>
            </p:blipFill>
            <p:spPr>
              <a:xfrm>
                <a:off x="2446255" y="4952877"/>
                <a:ext cx="720185" cy="720185"/>
              </a:xfrm>
              <a:prstGeom prst="rect">
                <a:avLst/>
              </a:prstGeom>
            </p:spPr>
          </p:pic>
          <p:pic>
            <p:nvPicPr>
              <p:cNvPr id="8" name="Picture 7">
                <a:extLst>
                  <a:ext uri="{FF2B5EF4-FFF2-40B4-BE49-F238E27FC236}">
                    <a16:creationId xmlns:a16="http://schemas.microsoft.com/office/drawing/2014/main" id="{9FD321EA-619D-4EC9-BA31-5AD533FBA144}"/>
                  </a:ext>
                </a:extLst>
              </p:cNvPr>
              <p:cNvPicPr>
                <a:picLocks noChangeAspect="1"/>
              </p:cNvPicPr>
              <p:nvPr/>
            </p:nvPicPr>
            <p:blipFill>
              <a:blip r:embed="rId4"/>
              <a:stretch>
                <a:fillRect/>
              </a:stretch>
            </p:blipFill>
            <p:spPr>
              <a:xfrm>
                <a:off x="2446256" y="3159517"/>
                <a:ext cx="720185" cy="720185"/>
              </a:xfrm>
              <a:prstGeom prst="rect">
                <a:avLst/>
              </a:prstGeom>
            </p:spPr>
          </p:pic>
          <p:pic>
            <p:nvPicPr>
              <p:cNvPr id="10" name="Picture 9">
                <a:extLst>
                  <a:ext uri="{FF2B5EF4-FFF2-40B4-BE49-F238E27FC236}">
                    <a16:creationId xmlns:a16="http://schemas.microsoft.com/office/drawing/2014/main" id="{CA634A37-AAEF-471A-8BBF-79442F3ECED4}"/>
                  </a:ext>
                </a:extLst>
              </p:cNvPr>
              <p:cNvPicPr>
                <a:picLocks noChangeAspect="1"/>
              </p:cNvPicPr>
              <p:nvPr/>
            </p:nvPicPr>
            <p:blipFill>
              <a:blip r:embed="rId5"/>
              <a:stretch>
                <a:fillRect/>
              </a:stretch>
            </p:blipFill>
            <p:spPr>
              <a:xfrm>
                <a:off x="4059205" y="4952877"/>
                <a:ext cx="720185" cy="720185"/>
              </a:xfrm>
              <a:prstGeom prst="rect">
                <a:avLst/>
              </a:prstGeom>
            </p:spPr>
          </p:pic>
          <p:cxnSp>
            <p:nvCxnSpPr>
              <p:cNvPr id="11" name="Straight Arrow Connector 10">
                <a:extLst>
                  <a:ext uri="{FF2B5EF4-FFF2-40B4-BE49-F238E27FC236}">
                    <a16:creationId xmlns:a16="http://schemas.microsoft.com/office/drawing/2014/main" id="{D1DB11C6-6111-4DD3-945B-7B0391AB2160}"/>
                  </a:ext>
                </a:extLst>
              </p:cNvPr>
              <p:cNvCxnSpPr>
                <a:cxnSpLocks/>
                <a:stCxn id="6" idx="3"/>
                <a:endCxn id="8" idx="1"/>
              </p:cNvCxnSpPr>
              <p:nvPr/>
            </p:nvCxnSpPr>
            <p:spPr>
              <a:xfrm flipV="1">
                <a:off x="1533424" y="3519610"/>
                <a:ext cx="912832" cy="2026"/>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F4542DCC-83C9-4802-B176-ECD6705C4A2E}"/>
                  </a:ext>
                </a:extLst>
              </p:cNvPr>
              <p:cNvCxnSpPr>
                <a:cxnSpLocks/>
                <a:endCxn id="8" idx="3"/>
              </p:cNvCxnSpPr>
              <p:nvPr/>
            </p:nvCxnSpPr>
            <p:spPr>
              <a:xfrm flipH="1">
                <a:off x="3166441" y="3519609"/>
                <a:ext cx="1268871" cy="1"/>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02652AC-AACA-4267-AE16-196C7C2B34B7}"/>
                  </a:ext>
                </a:extLst>
              </p:cNvPr>
              <p:cNvCxnSpPr>
                <a:cxnSpLocks/>
                <a:endCxn id="10" idx="0"/>
              </p:cNvCxnSpPr>
              <p:nvPr/>
            </p:nvCxnSpPr>
            <p:spPr>
              <a:xfrm>
                <a:off x="4419298" y="3519609"/>
                <a:ext cx="0" cy="143326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DA1FE483-1654-43D5-A2FC-1EAB183737D9}"/>
                  </a:ext>
                </a:extLst>
              </p:cNvPr>
              <p:cNvCxnSpPr>
                <a:stCxn id="8" idx="2"/>
                <a:endCxn id="7" idx="0"/>
              </p:cNvCxnSpPr>
              <p:nvPr/>
            </p:nvCxnSpPr>
            <p:spPr>
              <a:xfrm flipH="1">
                <a:off x="2806348" y="3879702"/>
                <a:ext cx="1" cy="1073175"/>
              </a:xfrm>
              <a:prstGeom prst="straightConnector1">
                <a:avLst/>
              </a:prstGeom>
              <a:ln w="1905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832D990-2634-4DCF-9FA0-4D0CA1335066}"/>
                  </a:ext>
                </a:extLst>
              </p:cNvPr>
              <p:cNvCxnSpPr/>
              <p:nvPr/>
            </p:nvCxnSpPr>
            <p:spPr>
              <a:xfrm>
                <a:off x="2796922" y="2912882"/>
                <a:ext cx="3225898"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79F43CF-0162-4A73-A9D7-432294D1BADE}"/>
                  </a:ext>
                </a:extLst>
              </p:cNvPr>
              <p:cNvCxnSpPr/>
              <p:nvPr/>
            </p:nvCxnSpPr>
            <p:spPr>
              <a:xfrm>
                <a:off x="6013392" y="2912882"/>
                <a:ext cx="9428" cy="2039994"/>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81E2DF6-FF2A-4B3F-A4C7-25E4DFC8912C}"/>
                  </a:ext>
                </a:extLst>
              </p:cNvPr>
              <p:cNvCxnSpPr/>
              <p:nvPr/>
            </p:nvCxnSpPr>
            <p:spPr>
              <a:xfrm>
                <a:off x="2806349" y="2912882"/>
                <a:ext cx="0" cy="246635"/>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pic>
          <p:nvPicPr>
            <p:cNvPr id="21" name="Picture 20">
              <a:extLst>
                <a:ext uri="{FF2B5EF4-FFF2-40B4-BE49-F238E27FC236}">
                  <a16:creationId xmlns:a16="http://schemas.microsoft.com/office/drawing/2014/main" id="{2948600C-54B6-4ACE-B620-C665840F5D84}"/>
                </a:ext>
              </a:extLst>
            </p:cNvPr>
            <p:cNvPicPr>
              <a:picLocks noChangeAspect="1"/>
            </p:cNvPicPr>
            <p:nvPr/>
          </p:nvPicPr>
          <p:blipFill>
            <a:blip r:embed="rId6"/>
            <a:stretch>
              <a:fillRect/>
            </a:stretch>
          </p:blipFill>
          <p:spPr>
            <a:xfrm>
              <a:off x="5305895" y="3411702"/>
              <a:ext cx="540139" cy="540139"/>
            </a:xfrm>
            <a:prstGeom prst="rect">
              <a:avLst/>
            </a:prstGeom>
          </p:spPr>
        </p:pic>
        <p:pic>
          <p:nvPicPr>
            <p:cNvPr id="22" name="Picture 21">
              <a:extLst>
                <a:ext uri="{FF2B5EF4-FFF2-40B4-BE49-F238E27FC236}">
                  <a16:creationId xmlns:a16="http://schemas.microsoft.com/office/drawing/2014/main" id="{7B9B3F22-7082-4CD9-AC58-EDC8EF3DB8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54425" y="3407377"/>
              <a:ext cx="454853" cy="540139"/>
            </a:xfrm>
            <a:prstGeom prst="rect">
              <a:avLst/>
            </a:prstGeom>
          </p:spPr>
        </p:pic>
      </p:grpSp>
    </p:spTree>
    <p:extLst>
      <p:ext uri="{BB962C8B-B14F-4D97-AF65-F5344CB8AC3E}">
        <p14:creationId xmlns:p14="http://schemas.microsoft.com/office/powerpoint/2010/main" val="59864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Rounded Corners 82">
            <a:extLst>
              <a:ext uri="{FF2B5EF4-FFF2-40B4-BE49-F238E27FC236}">
                <a16:creationId xmlns:a16="http://schemas.microsoft.com/office/drawing/2014/main" id="{2CCA6CC8-E13E-4C67-857B-27F4A80FF2A5}"/>
              </a:ext>
            </a:extLst>
          </p:cNvPr>
          <p:cNvSpPr/>
          <p:nvPr/>
        </p:nvSpPr>
        <p:spPr>
          <a:xfrm>
            <a:off x="447471" y="1278482"/>
            <a:ext cx="2463466" cy="3696080"/>
          </a:xfrm>
          <a:prstGeom prst="roundRect">
            <a:avLst/>
          </a:prstGeom>
          <a:solidFill>
            <a:schemeClr val="bg1">
              <a:lumMod val="95000"/>
            </a:schemeClr>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3DE129F-9602-49FF-A2A9-F96AD6365CB2}"/>
              </a:ext>
            </a:extLst>
          </p:cNvPr>
          <p:cNvSpPr txBox="1"/>
          <p:nvPr/>
        </p:nvSpPr>
        <p:spPr>
          <a:xfrm>
            <a:off x="176773" y="168938"/>
            <a:ext cx="3469476" cy="523220"/>
          </a:xfrm>
          <a:prstGeom prst="rect">
            <a:avLst/>
          </a:prstGeom>
          <a:noFill/>
        </p:spPr>
        <p:txBody>
          <a:bodyPr wrap="none" rtlCol="0">
            <a:spAutoFit/>
          </a:bodyPr>
          <a:lstStyle/>
          <a:p>
            <a:r>
              <a:rPr lang="en-US" sz="2800" b="1" dirty="0">
                <a:solidFill>
                  <a:schemeClr val="accent2"/>
                </a:solidFill>
              </a:rPr>
              <a:t>Domain Name System</a:t>
            </a:r>
          </a:p>
        </p:txBody>
      </p:sp>
      <p:sp>
        <p:nvSpPr>
          <p:cNvPr id="82" name="Content Placeholder 2">
            <a:extLst>
              <a:ext uri="{FF2B5EF4-FFF2-40B4-BE49-F238E27FC236}">
                <a16:creationId xmlns:a16="http://schemas.microsoft.com/office/drawing/2014/main" id="{9C81D0EB-8EC4-41DA-91D2-6F4A8A0BEB16}"/>
              </a:ext>
            </a:extLst>
          </p:cNvPr>
          <p:cNvSpPr txBox="1">
            <a:spLocks/>
          </p:cNvSpPr>
          <p:nvPr/>
        </p:nvSpPr>
        <p:spPr>
          <a:xfrm>
            <a:off x="553103" y="1565095"/>
            <a:ext cx="2366033" cy="3199188"/>
          </a:xfrm>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200000"/>
              </a:lnSpc>
              <a:buBlip>
                <a:blip r:embed="rId3"/>
              </a:buBlip>
            </a:pPr>
            <a:r>
              <a:rPr lang="en-IN" sz="1050" dirty="0">
                <a:latin typeface="Raleway"/>
                <a:cs typeface="Chalkboard SE Regular"/>
                <a:hlinkClick r:id="rId4"/>
              </a:rPr>
              <a:t>www.amazon.com</a:t>
            </a:r>
            <a:r>
              <a:rPr lang="en-IN" sz="1050" dirty="0">
                <a:latin typeface="Raleway"/>
                <a:cs typeface="Chalkboard SE Regular"/>
              </a:rPr>
              <a:t>  – </a:t>
            </a:r>
          </a:p>
          <a:p>
            <a:pPr>
              <a:lnSpc>
                <a:spcPct val="200000"/>
              </a:lnSpc>
              <a:buBlip>
                <a:blip r:embed="rId3"/>
              </a:buBlip>
            </a:pPr>
            <a:r>
              <a:rPr lang="en-IN" sz="1050" dirty="0">
                <a:latin typeface="Raleway"/>
                <a:cs typeface="Chalkboard SE Regular"/>
              </a:rPr>
              <a:t>“com” – Top Level Domain Name. </a:t>
            </a:r>
          </a:p>
          <a:p>
            <a:pPr>
              <a:lnSpc>
                <a:spcPct val="200000"/>
              </a:lnSpc>
              <a:buBlip>
                <a:blip r:embed="rId3"/>
              </a:buBlip>
            </a:pPr>
            <a:r>
              <a:rPr lang="en-IN" sz="1050" dirty="0">
                <a:latin typeface="Raleway"/>
                <a:cs typeface="Chalkboard SE Regular"/>
              </a:rPr>
              <a:t>“amazon” – Domain Name.</a:t>
            </a:r>
          </a:p>
          <a:p>
            <a:pPr>
              <a:lnSpc>
                <a:spcPct val="200000"/>
              </a:lnSpc>
              <a:buBlip>
                <a:blip r:embed="rId3"/>
              </a:buBlip>
            </a:pPr>
            <a:r>
              <a:rPr lang="en-IN" sz="1050" dirty="0">
                <a:latin typeface="Raleway"/>
                <a:cs typeface="Chalkboard SE Regular"/>
              </a:rPr>
              <a:t>Domain Name System is an internet service that translates Domain Names into IP Addresses.</a:t>
            </a:r>
          </a:p>
          <a:p>
            <a:pPr>
              <a:lnSpc>
                <a:spcPct val="200000"/>
              </a:lnSpc>
              <a:buBlip>
                <a:blip r:embed="rId3"/>
              </a:buBlip>
            </a:pPr>
            <a:endParaRPr lang="en-IN" sz="1050" dirty="0">
              <a:latin typeface="Raleway"/>
              <a:cs typeface="Chalkboard SE Regular"/>
            </a:endParaRPr>
          </a:p>
          <a:p>
            <a:pPr>
              <a:lnSpc>
                <a:spcPct val="200000"/>
              </a:lnSpc>
              <a:buBlip>
                <a:blip r:embed="rId3"/>
              </a:buBlip>
            </a:pPr>
            <a:endParaRPr lang="en-IN" sz="1050" dirty="0">
              <a:latin typeface="Raleway"/>
              <a:cs typeface="Chalkboard SE Regular"/>
            </a:endParaRPr>
          </a:p>
        </p:txBody>
      </p:sp>
      <p:grpSp>
        <p:nvGrpSpPr>
          <p:cNvPr id="84" name="Group 83">
            <a:extLst>
              <a:ext uri="{FF2B5EF4-FFF2-40B4-BE49-F238E27FC236}">
                <a16:creationId xmlns:a16="http://schemas.microsoft.com/office/drawing/2014/main" id="{738C543E-B28D-4B7C-96AD-C57092377849}"/>
              </a:ext>
            </a:extLst>
          </p:cNvPr>
          <p:cNvGrpSpPr/>
          <p:nvPr/>
        </p:nvGrpSpPr>
        <p:grpSpPr>
          <a:xfrm>
            <a:off x="3136400" y="1588464"/>
            <a:ext cx="5825937" cy="3175819"/>
            <a:chOff x="1959403" y="2768677"/>
            <a:chExt cx="9409297" cy="3683135"/>
          </a:xfrm>
        </p:grpSpPr>
        <p:pic>
          <p:nvPicPr>
            <p:cNvPr id="85" name="Picture 84">
              <a:extLst>
                <a:ext uri="{FF2B5EF4-FFF2-40B4-BE49-F238E27FC236}">
                  <a16:creationId xmlns:a16="http://schemas.microsoft.com/office/drawing/2014/main" id="{9BCBC71E-01A8-44D0-9EA2-2ECEC42D6537}"/>
                </a:ext>
              </a:extLst>
            </p:cNvPr>
            <p:cNvPicPr>
              <a:picLocks noChangeAspect="1"/>
            </p:cNvPicPr>
            <p:nvPr/>
          </p:nvPicPr>
          <p:blipFill>
            <a:blip r:embed="rId5"/>
            <a:stretch>
              <a:fillRect/>
            </a:stretch>
          </p:blipFill>
          <p:spPr>
            <a:xfrm>
              <a:off x="2199932" y="3022209"/>
              <a:ext cx="998853" cy="998855"/>
            </a:xfrm>
            <a:prstGeom prst="rect">
              <a:avLst/>
            </a:prstGeom>
          </p:spPr>
        </p:pic>
        <p:pic>
          <p:nvPicPr>
            <p:cNvPr id="86" name="Picture 85">
              <a:extLst>
                <a:ext uri="{FF2B5EF4-FFF2-40B4-BE49-F238E27FC236}">
                  <a16:creationId xmlns:a16="http://schemas.microsoft.com/office/drawing/2014/main" id="{E9B52527-70CA-458D-A0F3-8E627603D0B2}"/>
                </a:ext>
              </a:extLst>
            </p:cNvPr>
            <p:cNvPicPr>
              <a:picLocks noChangeAspect="1"/>
            </p:cNvPicPr>
            <p:nvPr/>
          </p:nvPicPr>
          <p:blipFill>
            <a:blip r:embed="rId6"/>
            <a:stretch>
              <a:fillRect/>
            </a:stretch>
          </p:blipFill>
          <p:spPr>
            <a:xfrm>
              <a:off x="3970256" y="4952878"/>
              <a:ext cx="720186" cy="720186"/>
            </a:xfrm>
            <a:prstGeom prst="rect">
              <a:avLst/>
            </a:prstGeom>
          </p:spPr>
        </p:pic>
        <p:pic>
          <p:nvPicPr>
            <p:cNvPr id="87" name="Picture 86">
              <a:extLst>
                <a:ext uri="{FF2B5EF4-FFF2-40B4-BE49-F238E27FC236}">
                  <a16:creationId xmlns:a16="http://schemas.microsoft.com/office/drawing/2014/main" id="{2F7F024A-0B87-44F6-9B32-9754F81D24D2}"/>
                </a:ext>
              </a:extLst>
            </p:cNvPr>
            <p:cNvPicPr>
              <a:picLocks noChangeAspect="1"/>
            </p:cNvPicPr>
            <p:nvPr/>
          </p:nvPicPr>
          <p:blipFill>
            <a:blip r:embed="rId7"/>
            <a:stretch>
              <a:fillRect/>
            </a:stretch>
          </p:blipFill>
          <p:spPr>
            <a:xfrm>
              <a:off x="3828097" y="3017358"/>
              <a:ext cx="1004506" cy="1004505"/>
            </a:xfrm>
            <a:prstGeom prst="rect">
              <a:avLst/>
            </a:prstGeom>
          </p:spPr>
        </p:pic>
        <p:pic>
          <p:nvPicPr>
            <p:cNvPr id="88" name="Picture 87">
              <a:extLst>
                <a:ext uri="{FF2B5EF4-FFF2-40B4-BE49-F238E27FC236}">
                  <a16:creationId xmlns:a16="http://schemas.microsoft.com/office/drawing/2014/main" id="{9AF8311A-D591-4EE8-B25A-CE15C55274A9}"/>
                </a:ext>
              </a:extLst>
            </p:cNvPr>
            <p:cNvPicPr>
              <a:picLocks noChangeAspect="1"/>
            </p:cNvPicPr>
            <p:nvPr/>
          </p:nvPicPr>
          <p:blipFill>
            <a:blip r:embed="rId8"/>
            <a:stretch>
              <a:fillRect/>
            </a:stretch>
          </p:blipFill>
          <p:spPr>
            <a:xfrm>
              <a:off x="5583205" y="4952878"/>
              <a:ext cx="720186" cy="720186"/>
            </a:xfrm>
            <a:prstGeom prst="rect">
              <a:avLst/>
            </a:prstGeom>
          </p:spPr>
        </p:pic>
        <p:pic>
          <p:nvPicPr>
            <p:cNvPr id="89" name="Picture 88">
              <a:extLst>
                <a:ext uri="{FF2B5EF4-FFF2-40B4-BE49-F238E27FC236}">
                  <a16:creationId xmlns:a16="http://schemas.microsoft.com/office/drawing/2014/main" id="{1956015D-CF63-4761-BA8D-263563308E13}"/>
                </a:ext>
              </a:extLst>
            </p:cNvPr>
            <p:cNvPicPr>
              <a:picLocks noChangeAspect="1"/>
            </p:cNvPicPr>
            <p:nvPr/>
          </p:nvPicPr>
          <p:blipFill>
            <a:blip r:embed="rId9"/>
            <a:stretch>
              <a:fillRect/>
            </a:stretch>
          </p:blipFill>
          <p:spPr>
            <a:xfrm>
              <a:off x="7196157" y="4952877"/>
              <a:ext cx="720186" cy="720186"/>
            </a:xfrm>
            <a:prstGeom prst="rect">
              <a:avLst/>
            </a:prstGeom>
          </p:spPr>
        </p:pic>
        <p:sp>
          <p:nvSpPr>
            <p:cNvPr id="90" name="Rectangle 89">
              <a:extLst>
                <a:ext uri="{FF2B5EF4-FFF2-40B4-BE49-F238E27FC236}">
                  <a16:creationId xmlns:a16="http://schemas.microsoft.com/office/drawing/2014/main" id="{8038FE72-7957-4458-BD31-6CBCF41A379F}"/>
                </a:ext>
              </a:extLst>
            </p:cNvPr>
            <p:cNvSpPr/>
            <p:nvPr/>
          </p:nvSpPr>
          <p:spPr>
            <a:xfrm>
              <a:off x="1959403" y="4070349"/>
              <a:ext cx="1515995" cy="273378"/>
            </a:xfrm>
            <a:prstGeom prst="rect">
              <a:avLst/>
            </a:prstGeom>
            <a:solidFill>
              <a:schemeClr val="bg1"/>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accent2"/>
                  </a:solidFill>
                  <a:latin typeface="Raleway"/>
                  <a:cs typeface="Chalkboard SE Regular"/>
                </a:rPr>
                <a:t>Your Computer</a:t>
              </a:r>
            </a:p>
          </p:txBody>
        </p:sp>
        <p:cxnSp>
          <p:nvCxnSpPr>
            <p:cNvPr id="91" name="Straight Arrow Connector 90">
              <a:extLst>
                <a:ext uri="{FF2B5EF4-FFF2-40B4-BE49-F238E27FC236}">
                  <a16:creationId xmlns:a16="http://schemas.microsoft.com/office/drawing/2014/main" id="{D1E251FC-205D-4FD1-85F4-FA71B9A24FAF}"/>
                </a:ext>
              </a:extLst>
            </p:cNvPr>
            <p:cNvCxnSpPr>
              <a:cxnSpLocks/>
              <a:stCxn id="85" idx="3"/>
              <a:endCxn id="87" idx="1"/>
            </p:cNvCxnSpPr>
            <p:nvPr/>
          </p:nvCxnSpPr>
          <p:spPr>
            <a:xfrm flipV="1">
              <a:off x="3198785" y="3519611"/>
              <a:ext cx="629312" cy="2025"/>
            </a:xfrm>
            <a:prstGeom prst="straightConnector1">
              <a:avLst/>
            </a:prstGeom>
            <a:ln w="28575">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3601C791-FB75-4BB4-9DD5-CECA02A841D6}"/>
                </a:ext>
              </a:extLst>
            </p:cNvPr>
            <p:cNvCxnSpPr>
              <a:cxnSpLocks/>
              <a:endCxn id="87" idx="3"/>
            </p:cNvCxnSpPr>
            <p:nvPr/>
          </p:nvCxnSpPr>
          <p:spPr>
            <a:xfrm flipH="1">
              <a:off x="4832603" y="3519610"/>
              <a:ext cx="1126712" cy="1"/>
            </a:xfrm>
            <a:prstGeom prst="straightConnector1">
              <a:avLst/>
            </a:prstGeom>
            <a:ln w="28575">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B2F422DD-D527-4655-B430-FC26D966DA26}"/>
                </a:ext>
              </a:extLst>
            </p:cNvPr>
            <p:cNvCxnSpPr>
              <a:cxnSpLocks/>
              <a:endCxn id="88" idx="0"/>
            </p:cNvCxnSpPr>
            <p:nvPr/>
          </p:nvCxnSpPr>
          <p:spPr>
            <a:xfrm>
              <a:off x="5943298" y="3519609"/>
              <a:ext cx="0" cy="1433268"/>
            </a:xfrm>
            <a:prstGeom prst="straightConnector1">
              <a:avLst/>
            </a:prstGeom>
            <a:ln w="28575">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18CFC826-6445-4EC0-8D29-B29DB38C342F}"/>
                </a:ext>
              </a:extLst>
            </p:cNvPr>
            <p:cNvCxnSpPr>
              <a:stCxn id="87" idx="2"/>
              <a:endCxn id="86" idx="0"/>
            </p:cNvCxnSpPr>
            <p:nvPr/>
          </p:nvCxnSpPr>
          <p:spPr>
            <a:xfrm flipH="1">
              <a:off x="4330349" y="4021863"/>
              <a:ext cx="2" cy="931015"/>
            </a:xfrm>
            <a:prstGeom prst="straightConnector1">
              <a:avLst/>
            </a:prstGeom>
            <a:ln w="28575">
              <a:solidFill>
                <a:schemeClr val="accent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9617D12D-6153-4FC7-BA69-DB7D57E6F837}"/>
                </a:ext>
              </a:extLst>
            </p:cNvPr>
            <p:cNvCxnSpPr/>
            <p:nvPr/>
          </p:nvCxnSpPr>
          <p:spPr>
            <a:xfrm>
              <a:off x="4330349" y="2912883"/>
              <a:ext cx="0" cy="246635"/>
            </a:xfrm>
            <a:prstGeom prst="straightConnector1">
              <a:avLst/>
            </a:prstGeom>
            <a:ln w="28575">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527AFB2D-ED73-4285-8014-225868B60F7C}"/>
                </a:ext>
              </a:extLst>
            </p:cNvPr>
            <p:cNvCxnSpPr/>
            <p:nvPr/>
          </p:nvCxnSpPr>
          <p:spPr>
            <a:xfrm>
              <a:off x="4320922" y="2912882"/>
              <a:ext cx="3225898" cy="0"/>
            </a:xfrm>
            <a:prstGeom prst="line">
              <a:avLst/>
            </a:prstGeom>
            <a:ln w="28575">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6B6FF329-46CA-45B6-8904-B01CB914FE5F}"/>
                </a:ext>
              </a:extLst>
            </p:cNvPr>
            <p:cNvCxnSpPr>
              <a:endCxn id="89" idx="0"/>
            </p:cNvCxnSpPr>
            <p:nvPr/>
          </p:nvCxnSpPr>
          <p:spPr>
            <a:xfrm>
              <a:off x="7546820" y="2912882"/>
              <a:ext cx="9428" cy="2039994"/>
            </a:xfrm>
            <a:prstGeom prst="straightConnector1">
              <a:avLst/>
            </a:prstGeom>
            <a:ln w="28575">
              <a:solidFill>
                <a:schemeClr val="accent1"/>
              </a:solidFill>
              <a:tailEnd type="triangle"/>
            </a:ln>
          </p:spPr>
          <p:style>
            <a:lnRef idx="2">
              <a:schemeClr val="accent1"/>
            </a:lnRef>
            <a:fillRef idx="0">
              <a:schemeClr val="accent1"/>
            </a:fillRef>
            <a:effectRef idx="1">
              <a:schemeClr val="accent1"/>
            </a:effectRef>
            <a:fontRef idx="minor">
              <a:schemeClr val="tx1"/>
            </a:fontRef>
          </p:style>
        </p:cxnSp>
        <p:grpSp>
          <p:nvGrpSpPr>
            <p:cNvPr id="98" name="Group 97">
              <a:extLst>
                <a:ext uri="{FF2B5EF4-FFF2-40B4-BE49-F238E27FC236}">
                  <a16:creationId xmlns:a16="http://schemas.microsoft.com/office/drawing/2014/main" id="{F4ED3578-F596-4BBD-B709-C286F4B5F3E5}"/>
                </a:ext>
              </a:extLst>
            </p:cNvPr>
            <p:cNvGrpSpPr/>
            <p:nvPr/>
          </p:nvGrpSpPr>
          <p:grpSpPr>
            <a:xfrm>
              <a:off x="3544323" y="2768677"/>
              <a:ext cx="7824377" cy="3351230"/>
              <a:chOff x="2020322" y="2768676"/>
              <a:chExt cx="7824377" cy="3351230"/>
            </a:xfrm>
          </p:grpSpPr>
          <p:sp>
            <p:nvSpPr>
              <p:cNvPr id="110" name="Rectangle 109">
                <a:extLst>
                  <a:ext uri="{FF2B5EF4-FFF2-40B4-BE49-F238E27FC236}">
                    <a16:creationId xmlns:a16="http://schemas.microsoft.com/office/drawing/2014/main" id="{36CA1EAD-3236-4927-A916-8E3C3E4EA6B1}"/>
                  </a:ext>
                </a:extLst>
              </p:cNvPr>
              <p:cNvSpPr/>
              <p:nvPr/>
            </p:nvSpPr>
            <p:spPr>
              <a:xfrm>
                <a:off x="2020322" y="5846528"/>
                <a:ext cx="1423449" cy="273378"/>
              </a:xfrm>
              <a:prstGeom prst="rect">
                <a:avLst/>
              </a:prstGeom>
              <a:solidFill>
                <a:schemeClr val="bg1"/>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accent2"/>
                    </a:solidFill>
                    <a:latin typeface="Raleway"/>
                    <a:cs typeface="Chalkboard SE Regular"/>
                  </a:rPr>
                  <a:t>ROOT Server</a:t>
                </a:r>
              </a:p>
            </p:txBody>
          </p:sp>
          <p:sp>
            <p:nvSpPr>
              <p:cNvPr id="111" name="Oval 110">
                <a:extLst>
                  <a:ext uri="{FF2B5EF4-FFF2-40B4-BE49-F238E27FC236}">
                    <a16:creationId xmlns:a16="http://schemas.microsoft.com/office/drawing/2014/main" id="{0755C16C-222A-47E6-B9AB-69AE6D5A7197}"/>
                  </a:ext>
                </a:extLst>
              </p:cNvPr>
              <p:cNvSpPr/>
              <p:nvPr/>
            </p:nvSpPr>
            <p:spPr>
              <a:xfrm>
                <a:off x="6919947" y="2768676"/>
                <a:ext cx="2924752" cy="1125814"/>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n w="0">
                      <a:noFill/>
                    </a:ln>
                    <a:solidFill>
                      <a:schemeClr val="bg1"/>
                    </a:solidFill>
                    <a:effectLst>
                      <a:outerShdw blurRad="38100" dist="19050" dir="2700000" algn="tl" rotWithShape="0">
                        <a:schemeClr val="dk1">
                          <a:alpha val="40000"/>
                        </a:schemeClr>
                      </a:outerShdw>
                    </a:effectLst>
                    <a:latin typeface="Raleway"/>
                    <a:cs typeface="Chalkboard SE Regular"/>
                  </a:rPr>
                  <a:t>ROOT servers keep information about TLD servers.</a:t>
                </a:r>
              </a:p>
            </p:txBody>
          </p:sp>
        </p:grpSp>
        <p:grpSp>
          <p:nvGrpSpPr>
            <p:cNvPr id="99" name="Group 98">
              <a:extLst>
                <a:ext uri="{FF2B5EF4-FFF2-40B4-BE49-F238E27FC236}">
                  <a16:creationId xmlns:a16="http://schemas.microsoft.com/office/drawing/2014/main" id="{94CC1E6E-A800-4E17-8502-59CA3EE8A571}"/>
                </a:ext>
              </a:extLst>
            </p:cNvPr>
            <p:cNvGrpSpPr/>
            <p:nvPr/>
          </p:nvGrpSpPr>
          <p:grpSpPr>
            <a:xfrm>
              <a:off x="5231574" y="3749170"/>
              <a:ext cx="6120817" cy="2500801"/>
              <a:chOff x="3707573" y="3749170"/>
              <a:chExt cx="6120817" cy="2500801"/>
            </a:xfrm>
          </p:grpSpPr>
          <p:sp>
            <p:nvSpPr>
              <p:cNvPr id="108" name="Rectangle 107">
                <a:extLst>
                  <a:ext uri="{FF2B5EF4-FFF2-40B4-BE49-F238E27FC236}">
                    <a16:creationId xmlns:a16="http://schemas.microsoft.com/office/drawing/2014/main" id="{26684786-BB61-4A3B-A104-186D47CBF98F}"/>
                  </a:ext>
                </a:extLst>
              </p:cNvPr>
              <p:cNvSpPr/>
              <p:nvPr/>
            </p:nvSpPr>
            <p:spPr>
              <a:xfrm>
                <a:off x="3707573" y="5744073"/>
                <a:ext cx="1423448" cy="505898"/>
              </a:xfrm>
              <a:prstGeom prst="rect">
                <a:avLst/>
              </a:prstGeom>
              <a:solidFill>
                <a:schemeClr val="bg1"/>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1800"/>
                  </a:spcAft>
                </a:pPr>
                <a:r>
                  <a:rPr lang="en-US" sz="1000" b="1" dirty="0">
                    <a:solidFill>
                      <a:schemeClr val="accent2"/>
                    </a:solidFill>
                    <a:latin typeface="Raleway"/>
                    <a:cs typeface="Chalkboard SE Regular"/>
                  </a:rPr>
                  <a:t>TLD server for .com</a:t>
                </a:r>
              </a:p>
            </p:txBody>
          </p:sp>
          <p:sp>
            <p:nvSpPr>
              <p:cNvPr id="109" name="Oval 108">
                <a:extLst>
                  <a:ext uri="{FF2B5EF4-FFF2-40B4-BE49-F238E27FC236}">
                    <a16:creationId xmlns:a16="http://schemas.microsoft.com/office/drawing/2014/main" id="{69312C41-80C2-4BDD-B9EE-6869985D18CF}"/>
                  </a:ext>
                </a:extLst>
              </p:cNvPr>
              <p:cNvSpPr/>
              <p:nvPr/>
            </p:nvSpPr>
            <p:spPr>
              <a:xfrm>
                <a:off x="6903638" y="3749170"/>
                <a:ext cx="2924752" cy="1334116"/>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n w="0">
                      <a:noFill/>
                    </a:ln>
                    <a:solidFill>
                      <a:schemeClr val="bg1"/>
                    </a:solidFill>
                    <a:effectLst>
                      <a:outerShdw blurRad="38100" dist="19050" dir="2700000" algn="tl" rotWithShape="0">
                        <a:schemeClr val="dk1">
                          <a:alpha val="40000"/>
                        </a:schemeClr>
                      </a:outerShdw>
                    </a:effectLst>
                    <a:latin typeface="Raleway"/>
                    <a:cs typeface="Chalkboard SE Regular"/>
                  </a:rPr>
                  <a:t>TLD servers keep information about authoritative Name Servers.</a:t>
                </a:r>
              </a:p>
            </p:txBody>
          </p:sp>
        </p:grpSp>
        <p:grpSp>
          <p:nvGrpSpPr>
            <p:cNvPr id="100" name="Group 99">
              <a:extLst>
                <a:ext uri="{FF2B5EF4-FFF2-40B4-BE49-F238E27FC236}">
                  <a16:creationId xmlns:a16="http://schemas.microsoft.com/office/drawing/2014/main" id="{5CCE6478-96B9-461F-8E18-803B4DB8D298}"/>
                </a:ext>
              </a:extLst>
            </p:cNvPr>
            <p:cNvGrpSpPr/>
            <p:nvPr/>
          </p:nvGrpSpPr>
          <p:grpSpPr>
            <a:xfrm>
              <a:off x="6859382" y="4894311"/>
              <a:ext cx="4509318" cy="1557501"/>
              <a:chOff x="5325954" y="4884437"/>
              <a:chExt cx="4509318" cy="1557501"/>
            </a:xfrm>
          </p:grpSpPr>
          <p:sp>
            <p:nvSpPr>
              <p:cNvPr id="106" name="Rectangle 105">
                <a:extLst>
                  <a:ext uri="{FF2B5EF4-FFF2-40B4-BE49-F238E27FC236}">
                    <a16:creationId xmlns:a16="http://schemas.microsoft.com/office/drawing/2014/main" id="{5DF6EAEF-E335-42A3-998B-876290A5736D}"/>
                  </a:ext>
                </a:extLst>
              </p:cNvPr>
              <p:cNvSpPr/>
              <p:nvPr/>
            </p:nvSpPr>
            <p:spPr>
              <a:xfrm>
                <a:off x="5325954" y="5830910"/>
                <a:ext cx="1423448" cy="262373"/>
              </a:xfrm>
              <a:prstGeom prst="rect">
                <a:avLst/>
              </a:prstGeom>
              <a:solidFill>
                <a:schemeClr val="bg1"/>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1800"/>
                  </a:spcAft>
                </a:pPr>
                <a:r>
                  <a:rPr lang="en-US" sz="1000" b="1" dirty="0">
                    <a:solidFill>
                      <a:schemeClr val="accent2"/>
                    </a:solidFill>
                    <a:latin typeface="Raleway"/>
                    <a:cs typeface="Chalkboard SE Regular"/>
                  </a:rPr>
                  <a:t>DNS server</a:t>
                </a:r>
              </a:p>
            </p:txBody>
          </p:sp>
          <p:sp>
            <p:nvSpPr>
              <p:cNvPr id="107" name="Oval 106">
                <a:extLst>
                  <a:ext uri="{FF2B5EF4-FFF2-40B4-BE49-F238E27FC236}">
                    <a16:creationId xmlns:a16="http://schemas.microsoft.com/office/drawing/2014/main" id="{0F63586E-B675-46B8-8BE1-3C70F06EC96B}"/>
                  </a:ext>
                </a:extLst>
              </p:cNvPr>
              <p:cNvSpPr/>
              <p:nvPr/>
            </p:nvSpPr>
            <p:spPr>
              <a:xfrm>
                <a:off x="6910520" y="4884437"/>
                <a:ext cx="2924752" cy="1557501"/>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ln w="0">
                      <a:noFill/>
                    </a:ln>
                    <a:solidFill>
                      <a:schemeClr val="bg1"/>
                    </a:solidFill>
                    <a:effectLst>
                      <a:outerShdw blurRad="38100" dist="19050" dir="2700000" algn="tl" rotWithShape="0">
                        <a:schemeClr val="dk1">
                          <a:alpha val="40000"/>
                        </a:schemeClr>
                      </a:outerShdw>
                    </a:effectLst>
                    <a:latin typeface="Raleway"/>
                    <a:cs typeface="Chalkboard SE Regular"/>
                  </a:rPr>
                  <a:t>Name Servers contain information about IP addresses for individual domains.</a:t>
                </a:r>
              </a:p>
            </p:txBody>
          </p:sp>
        </p:grpSp>
        <p:sp>
          <p:nvSpPr>
            <p:cNvPr id="101" name="Oval 100">
              <a:extLst>
                <a:ext uri="{FF2B5EF4-FFF2-40B4-BE49-F238E27FC236}">
                  <a16:creationId xmlns:a16="http://schemas.microsoft.com/office/drawing/2014/main" id="{57F8227D-B2C0-42A8-9399-9E05E22D22EA}"/>
                </a:ext>
              </a:extLst>
            </p:cNvPr>
            <p:cNvSpPr/>
            <p:nvPr/>
          </p:nvSpPr>
          <p:spPr>
            <a:xfrm>
              <a:off x="2990354" y="3467793"/>
              <a:ext cx="201280" cy="107684"/>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latin typeface="Raleway"/>
                <a:cs typeface="Chalkboard SE Regular"/>
              </a:endParaRPr>
            </a:p>
          </p:txBody>
        </p:sp>
        <p:sp>
          <p:nvSpPr>
            <p:cNvPr id="102" name="Oval 101">
              <a:extLst>
                <a:ext uri="{FF2B5EF4-FFF2-40B4-BE49-F238E27FC236}">
                  <a16:creationId xmlns:a16="http://schemas.microsoft.com/office/drawing/2014/main" id="{354B6DEA-74A2-43A3-876F-5FB2A181C87D}"/>
                </a:ext>
              </a:extLst>
            </p:cNvPr>
            <p:cNvSpPr/>
            <p:nvPr/>
          </p:nvSpPr>
          <p:spPr>
            <a:xfrm>
              <a:off x="4274779" y="3802731"/>
              <a:ext cx="146686" cy="153943"/>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latin typeface="Raleway"/>
                <a:cs typeface="Chalkboard SE Regular"/>
              </a:endParaRPr>
            </a:p>
          </p:txBody>
        </p:sp>
        <p:sp>
          <p:nvSpPr>
            <p:cNvPr id="103" name="Oval 102">
              <a:extLst>
                <a:ext uri="{FF2B5EF4-FFF2-40B4-BE49-F238E27FC236}">
                  <a16:creationId xmlns:a16="http://schemas.microsoft.com/office/drawing/2014/main" id="{E839F2F4-27C4-4559-A5B7-6A2D7A761309}"/>
                </a:ext>
              </a:extLst>
            </p:cNvPr>
            <p:cNvSpPr/>
            <p:nvPr/>
          </p:nvSpPr>
          <p:spPr>
            <a:xfrm>
              <a:off x="4648953" y="3458485"/>
              <a:ext cx="162780" cy="170834"/>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latin typeface="Raleway"/>
                <a:cs typeface="Chalkboard SE Regular"/>
              </a:endParaRPr>
            </a:p>
          </p:txBody>
        </p:sp>
        <p:sp>
          <p:nvSpPr>
            <p:cNvPr id="104" name="Oval 103">
              <a:extLst>
                <a:ext uri="{FF2B5EF4-FFF2-40B4-BE49-F238E27FC236}">
                  <a16:creationId xmlns:a16="http://schemas.microsoft.com/office/drawing/2014/main" id="{5C6F4FB2-01A7-469F-8DE6-199209D1CDA0}"/>
                </a:ext>
              </a:extLst>
            </p:cNvPr>
            <p:cNvSpPr/>
            <p:nvPr/>
          </p:nvSpPr>
          <p:spPr>
            <a:xfrm>
              <a:off x="4257696" y="3104068"/>
              <a:ext cx="145308" cy="152497"/>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latin typeface="Raleway"/>
                <a:cs typeface="Chalkboard SE Regular"/>
              </a:endParaRPr>
            </a:p>
          </p:txBody>
        </p:sp>
        <p:sp>
          <p:nvSpPr>
            <p:cNvPr id="105" name="Rectangle 104">
              <a:extLst>
                <a:ext uri="{FF2B5EF4-FFF2-40B4-BE49-F238E27FC236}">
                  <a16:creationId xmlns:a16="http://schemas.microsoft.com/office/drawing/2014/main" id="{F3CFFB5B-3509-44AE-8FA6-7070D2B4ECCE}"/>
                </a:ext>
              </a:extLst>
            </p:cNvPr>
            <p:cNvSpPr/>
            <p:nvPr/>
          </p:nvSpPr>
          <p:spPr>
            <a:xfrm>
              <a:off x="2948036" y="4498278"/>
              <a:ext cx="1282398" cy="281136"/>
            </a:xfrm>
            <a:prstGeom prst="rect">
              <a:avLst/>
            </a:prstGeom>
            <a:solidFill>
              <a:schemeClr val="bg1"/>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accent2"/>
                  </a:solidFill>
                  <a:latin typeface="Raleway"/>
                  <a:cs typeface="Chalkboard SE Regular"/>
                </a:rPr>
                <a:t>ISP DNS Resolver</a:t>
              </a:r>
            </a:p>
          </p:txBody>
        </p:sp>
      </p:grpSp>
    </p:spTree>
    <p:extLst>
      <p:ext uri="{BB962C8B-B14F-4D97-AF65-F5344CB8AC3E}">
        <p14:creationId xmlns:p14="http://schemas.microsoft.com/office/powerpoint/2010/main" val="10607006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Rounded Corners 51">
            <a:extLst>
              <a:ext uri="{FF2B5EF4-FFF2-40B4-BE49-F238E27FC236}">
                <a16:creationId xmlns:a16="http://schemas.microsoft.com/office/drawing/2014/main" id="{681FCF7A-EA04-4F15-A94F-E3F8FB7C6F4D}"/>
              </a:ext>
            </a:extLst>
          </p:cNvPr>
          <p:cNvSpPr/>
          <p:nvPr/>
        </p:nvSpPr>
        <p:spPr>
          <a:xfrm>
            <a:off x="206761" y="1181536"/>
            <a:ext cx="8645177" cy="3356976"/>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a:extLst>
              <a:ext uri="{FF2B5EF4-FFF2-40B4-BE49-F238E27FC236}">
                <a16:creationId xmlns:a16="http://schemas.microsoft.com/office/drawing/2014/main" id="{675CD919-54B8-4CF7-B870-3A29B5BB68EB}"/>
              </a:ext>
            </a:extLst>
          </p:cNvPr>
          <p:cNvSpPr txBox="1"/>
          <p:nvPr/>
        </p:nvSpPr>
        <p:spPr>
          <a:xfrm>
            <a:off x="176773" y="168938"/>
            <a:ext cx="2322880" cy="523220"/>
          </a:xfrm>
          <a:prstGeom prst="rect">
            <a:avLst/>
          </a:prstGeom>
          <a:noFill/>
        </p:spPr>
        <p:txBody>
          <a:bodyPr wrap="none" rtlCol="0">
            <a:spAutoFit/>
          </a:bodyPr>
          <a:lstStyle/>
          <a:p>
            <a:r>
              <a:rPr lang="en-US" sz="2800" b="1" dirty="0">
                <a:solidFill>
                  <a:schemeClr val="accent2"/>
                </a:solidFill>
              </a:rPr>
              <a:t>DNS Hierarchy</a:t>
            </a:r>
          </a:p>
        </p:txBody>
      </p:sp>
      <p:grpSp>
        <p:nvGrpSpPr>
          <p:cNvPr id="40" name="Group 39">
            <a:extLst>
              <a:ext uri="{FF2B5EF4-FFF2-40B4-BE49-F238E27FC236}">
                <a16:creationId xmlns:a16="http://schemas.microsoft.com/office/drawing/2014/main" id="{A23F9976-DA6F-4FAC-B79C-179B6613AF6B}"/>
              </a:ext>
            </a:extLst>
          </p:cNvPr>
          <p:cNvGrpSpPr/>
          <p:nvPr/>
        </p:nvGrpSpPr>
        <p:grpSpPr>
          <a:xfrm>
            <a:off x="1513734" y="1404311"/>
            <a:ext cx="6521313" cy="2911426"/>
            <a:chOff x="1532735" y="1777036"/>
            <a:chExt cx="6521313" cy="2911426"/>
          </a:xfrm>
        </p:grpSpPr>
        <p:grpSp>
          <p:nvGrpSpPr>
            <p:cNvPr id="54" name="Group 53">
              <a:extLst>
                <a:ext uri="{FF2B5EF4-FFF2-40B4-BE49-F238E27FC236}">
                  <a16:creationId xmlns:a16="http://schemas.microsoft.com/office/drawing/2014/main" id="{3815F3B2-C0D7-4B12-9E54-8F1D3DFC4075}"/>
                </a:ext>
              </a:extLst>
            </p:cNvPr>
            <p:cNvGrpSpPr/>
            <p:nvPr/>
          </p:nvGrpSpPr>
          <p:grpSpPr>
            <a:xfrm>
              <a:off x="1621998" y="2690258"/>
              <a:ext cx="5014470" cy="395927"/>
              <a:chOff x="608029" y="2999295"/>
              <a:chExt cx="6685960" cy="527902"/>
            </a:xfrm>
          </p:grpSpPr>
          <p:sp>
            <p:nvSpPr>
              <p:cNvPr id="90" name="Oval 89">
                <a:extLst>
                  <a:ext uri="{FF2B5EF4-FFF2-40B4-BE49-F238E27FC236}">
                    <a16:creationId xmlns:a16="http://schemas.microsoft.com/office/drawing/2014/main" id="{303D5E37-3A0B-49DD-A332-C821E49258A2}"/>
                  </a:ext>
                </a:extLst>
              </p:cNvPr>
              <p:cNvSpPr/>
              <p:nvPr/>
            </p:nvSpPr>
            <p:spPr>
              <a:xfrm>
                <a:off x="608029" y="2999295"/>
                <a:ext cx="527901" cy="527902"/>
              </a:xfrm>
              <a:prstGeom prst="ellipse">
                <a:avLst/>
              </a:prstGeom>
              <a:solidFill>
                <a:srgbClr val="0066FF"/>
              </a:solid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latin typeface="Chalkboard SE Regular"/>
                  <a:cs typeface="Chalkboard SE Regular"/>
                </a:endParaRPr>
              </a:p>
            </p:txBody>
          </p:sp>
          <p:sp>
            <p:nvSpPr>
              <p:cNvPr id="91" name="Oval 90">
                <a:extLst>
                  <a:ext uri="{FF2B5EF4-FFF2-40B4-BE49-F238E27FC236}">
                    <a16:creationId xmlns:a16="http://schemas.microsoft.com/office/drawing/2014/main" id="{D263E5C5-8B27-4D3C-8F7C-9EDFBB263A35}"/>
                  </a:ext>
                </a:extLst>
              </p:cNvPr>
              <p:cNvSpPr/>
              <p:nvPr/>
            </p:nvSpPr>
            <p:spPr>
              <a:xfrm>
                <a:off x="2660714" y="2999295"/>
                <a:ext cx="527901" cy="527902"/>
              </a:xfrm>
              <a:prstGeom prst="ellipse">
                <a:avLst/>
              </a:prstGeom>
              <a:solidFill>
                <a:srgbClr val="0066FF"/>
              </a:solid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latin typeface="Chalkboard SE Regular"/>
                  <a:cs typeface="Chalkboard SE Regular"/>
                </a:endParaRPr>
              </a:p>
            </p:txBody>
          </p:sp>
          <p:sp>
            <p:nvSpPr>
              <p:cNvPr id="92" name="Oval 91">
                <a:extLst>
                  <a:ext uri="{FF2B5EF4-FFF2-40B4-BE49-F238E27FC236}">
                    <a16:creationId xmlns:a16="http://schemas.microsoft.com/office/drawing/2014/main" id="{C25278AD-5648-441C-9211-9964524C5A2E}"/>
                  </a:ext>
                </a:extLst>
              </p:cNvPr>
              <p:cNvSpPr/>
              <p:nvPr/>
            </p:nvSpPr>
            <p:spPr>
              <a:xfrm>
                <a:off x="6766088" y="2999295"/>
                <a:ext cx="527901" cy="527902"/>
              </a:xfrm>
              <a:prstGeom prst="ellipse">
                <a:avLst/>
              </a:prstGeom>
              <a:solidFill>
                <a:srgbClr val="0066FF"/>
              </a:solid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latin typeface="Chalkboard SE Regular"/>
                  <a:cs typeface="Chalkboard SE Regular"/>
                </a:endParaRPr>
              </a:p>
            </p:txBody>
          </p:sp>
          <p:sp>
            <p:nvSpPr>
              <p:cNvPr id="93" name="Oval 92">
                <a:extLst>
                  <a:ext uri="{FF2B5EF4-FFF2-40B4-BE49-F238E27FC236}">
                    <a16:creationId xmlns:a16="http://schemas.microsoft.com/office/drawing/2014/main" id="{1A2D1262-C819-4A27-8BDC-C138F46256A2}"/>
                  </a:ext>
                </a:extLst>
              </p:cNvPr>
              <p:cNvSpPr/>
              <p:nvPr/>
            </p:nvSpPr>
            <p:spPr>
              <a:xfrm>
                <a:off x="4713401" y="2999295"/>
                <a:ext cx="527901" cy="527902"/>
              </a:xfrm>
              <a:prstGeom prst="ellipse">
                <a:avLst/>
              </a:prstGeom>
              <a:solidFill>
                <a:srgbClr val="0066FF"/>
              </a:solid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latin typeface="Chalkboard SE Regular"/>
                  <a:cs typeface="Chalkboard SE Regular"/>
                </a:endParaRPr>
              </a:p>
            </p:txBody>
          </p:sp>
        </p:grpSp>
        <p:grpSp>
          <p:nvGrpSpPr>
            <p:cNvPr id="55" name="Group 54">
              <a:extLst>
                <a:ext uri="{FF2B5EF4-FFF2-40B4-BE49-F238E27FC236}">
                  <a16:creationId xmlns:a16="http://schemas.microsoft.com/office/drawing/2014/main" id="{4E6A6631-E88F-4BF8-A308-AE4BAAC7D059}"/>
                </a:ext>
              </a:extLst>
            </p:cNvPr>
            <p:cNvGrpSpPr/>
            <p:nvPr/>
          </p:nvGrpSpPr>
          <p:grpSpPr>
            <a:xfrm>
              <a:off x="3944527" y="1777036"/>
              <a:ext cx="3962793" cy="395927"/>
              <a:chOff x="3704734" y="1781666"/>
              <a:chExt cx="5283724" cy="527902"/>
            </a:xfrm>
          </p:grpSpPr>
          <p:sp>
            <p:nvSpPr>
              <p:cNvPr id="88" name="Oval 87">
                <a:extLst>
                  <a:ext uri="{FF2B5EF4-FFF2-40B4-BE49-F238E27FC236}">
                    <a16:creationId xmlns:a16="http://schemas.microsoft.com/office/drawing/2014/main" id="{712EAC4A-E4D4-4084-AA58-E69AF049AB7F}"/>
                  </a:ext>
                </a:extLst>
              </p:cNvPr>
              <p:cNvSpPr/>
              <p:nvPr/>
            </p:nvSpPr>
            <p:spPr>
              <a:xfrm>
                <a:off x="3704734" y="1781666"/>
                <a:ext cx="527901" cy="527902"/>
              </a:xfrm>
              <a:prstGeom prst="ellipse">
                <a:avLst/>
              </a:prstGeom>
              <a:solidFill>
                <a:schemeClr val="accent1"/>
              </a:solidFill>
              <a:ln w="158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latin typeface="Chalkboard SE Regular"/>
                  <a:cs typeface="Chalkboard SE Regular"/>
                </a:endParaRPr>
              </a:p>
            </p:txBody>
          </p:sp>
          <p:sp>
            <p:nvSpPr>
              <p:cNvPr id="89" name="Rectangle 88">
                <a:extLst>
                  <a:ext uri="{FF2B5EF4-FFF2-40B4-BE49-F238E27FC236}">
                    <a16:creationId xmlns:a16="http://schemas.microsoft.com/office/drawing/2014/main" id="{962BF6F8-519B-4093-A99A-54AE870EB54E}"/>
                  </a:ext>
                </a:extLst>
              </p:cNvPr>
              <p:cNvSpPr/>
              <p:nvPr/>
            </p:nvSpPr>
            <p:spPr>
              <a:xfrm>
                <a:off x="8055204" y="1875934"/>
                <a:ext cx="933254" cy="33936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ln w="0"/>
                    <a:solidFill>
                      <a:schemeClr val="accent2"/>
                    </a:solidFill>
                    <a:effectLst>
                      <a:outerShdw blurRad="38100" dist="19050" dir="2700000" algn="tl" rotWithShape="0">
                        <a:schemeClr val="dk1">
                          <a:alpha val="40000"/>
                        </a:schemeClr>
                      </a:outerShdw>
                    </a:effectLst>
                    <a:latin typeface="Chalkboard SE Regular"/>
                    <a:cs typeface="Chalkboard SE Regular"/>
                  </a:rPr>
                  <a:t>Root</a:t>
                </a:r>
                <a:endParaRPr lang="en-US" sz="1200" b="1" dirty="0">
                  <a:solidFill>
                    <a:schemeClr val="accent2"/>
                  </a:solidFill>
                  <a:latin typeface="Chalkboard SE Regular"/>
                  <a:cs typeface="Chalkboard SE Regular"/>
                </a:endParaRPr>
              </a:p>
            </p:txBody>
          </p:sp>
        </p:grpSp>
        <p:sp>
          <p:nvSpPr>
            <p:cNvPr id="56" name="Rectangle 55">
              <a:extLst>
                <a:ext uri="{FF2B5EF4-FFF2-40B4-BE49-F238E27FC236}">
                  <a16:creationId xmlns:a16="http://schemas.microsoft.com/office/drawing/2014/main" id="{AA74D196-B371-4805-842D-D0A8B9338F5B}"/>
                </a:ext>
              </a:extLst>
            </p:cNvPr>
            <p:cNvSpPr/>
            <p:nvPr/>
          </p:nvSpPr>
          <p:spPr>
            <a:xfrm>
              <a:off x="7207379" y="2743830"/>
              <a:ext cx="699941" cy="25452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ln w="0"/>
                  <a:solidFill>
                    <a:schemeClr val="accent2"/>
                  </a:solidFill>
                  <a:effectLst>
                    <a:outerShdw blurRad="38100" dist="19050" dir="2700000" algn="tl" rotWithShape="0">
                      <a:schemeClr val="dk1">
                        <a:alpha val="40000"/>
                      </a:schemeClr>
                    </a:outerShdw>
                  </a:effectLst>
                  <a:latin typeface="Chalkboard SE Regular"/>
                  <a:cs typeface="Chalkboard SE Regular"/>
                </a:rPr>
                <a:t>TLD</a:t>
              </a:r>
              <a:endParaRPr lang="en-US" sz="1200" b="1" dirty="0">
                <a:solidFill>
                  <a:schemeClr val="accent2"/>
                </a:solidFill>
                <a:latin typeface="Chalkboard SE Regular"/>
                <a:cs typeface="Chalkboard SE Regular"/>
              </a:endParaRPr>
            </a:p>
          </p:txBody>
        </p:sp>
        <p:grpSp>
          <p:nvGrpSpPr>
            <p:cNvPr id="57" name="Group 56">
              <a:extLst>
                <a:ext uri="{FF2B5EF4-FFF2-40B4-BE49-F238E27FC236}">
                  <a16:creationId xmlns:a16="http://schemas.microsoft.com/office/drawing/2014/main" id="{0D76356A-9106-4896-B5FC-DB66C0340937}"/>
                </a:ext>
              </a:extLst>
            </p:cNvPr>
            <p:cNvGrpSpPr/>
            <p:nvPr/>
          </p:nvGrpSpPr>
          <p:grpSpPr>
            <a:xfrm>
              <a:off x="1747492" y="4013545"/>
              <a:ext cx="6306556" cy="395927"/>
              <a:chOff x="775353" y="4763678"/>
              <a:chExt cx="8408741" cy="527902"/>
            </a:xfrm>
          </p:grpSpPr>
          <p:sp>
            <p:nvSpPr>
              <p:cNvPr id="84" name="Oval 83">
                <a:extLst>
                  <a:ext uri="{FF2B5EF4-FFF2-40B4-BE49-F238E27FC236}">
                    <a16:creationId xmlns:a16="http://schemas.microsoft.com/office/drawing/2014/main" id="{6F3A94AE-80C8-4274-B67F-93D5EC77F1D2}"/>
                  </a:ext>
                </a:extLst>
              </p:cNvPr>
              <p:cNvSpPr/>
              <p:nvPr/>
            </p:nvSpPr>
            <p:spPr>
              <a:xfrm>
                <a:off x="2660714" y="4763678"/>
                <a:ext cx="527901" cy="527902"/>
              </a:xfrm>
              <a:prstGeom prst="ellipse">
                <a:avLst/>
              </a:prstGeom>
              <a:solidFill>
                <a:schemeClr val="accent2"/>
              </a:solid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Chalkboard SE Regular"/>
                  <a:cs typeface="Chalkboard SE Regular"/>
                </a:endParaRPr>
              </a:p>
            </p:txBody>
          </p:sp>
          <p:sp>
            <p:nvSpPr>
              <p:cNvPr id="85" name="Oval 84">
                <a:extLst>
                  <a:ext uri="{FF2B5EF4-FFF2-40B4-BE49-F238E27FC236}">
                    <a16:creationId xmlns:a16="http://schemas.microsoft.com/office/drawing/2014/main" id="{3D9BD1F6-AFE3-4118-8F02-9CCE6B9F9498}"/>
                  </a:ext>
                </a:extLst>
              </p:cNvPr>
              <p:cNvSpPr/>
              <p:nvPr/>
            </p:nvSpPr>
            <p:spPr>
              <a:xfrm>
                <a:off x="775353" y="4763678"/>
                <a:ext cx="527901" cy="527902"/>
              </a:xfrm>
              <a:prstGeom prst="ellipse">
                <a:avLst/>
              </a:prstGeom>
              <a:solidFill>
                <a:schemeClr val="accent2"/>
              </a:solid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Chalkboard SE Regular"/>
                  <a:cs typeface="Chalkboard SE Regular"/>
                </a:endParaRPr>
              </a:p>
            </p:txBody>
          </p:sp>
          <p:sp>
            <p:nvSpPr>
              <p:cNvPr id="86" name="Oval 85">
                <a:extLst>
                  <a:ext uri="{FF2B5EF4-FFF2-40B4-BE49-F238E27FC236}">
                    <a16:creationId xmlns:a16="http://schemas.microsoft.com/office/drawing/2014/main" id="{939E8E01-2B29-478E-AE24-8EBC3E4811CB}"/>
                  </a:ext>
                </a:extLst>
              </p:cNvPr>
              <p:cNvSpPr/>
              <p:nvPr/>
            </p:nvSpPr>
            <p:spPr>
              <a:xfrm>
                <a:off x="4232634" y="4763678"/>
                <a:ext cx="527901" cy="527902"/>
              </a:xfrm>
              <a:prstGeom prst="ellipse">
                <a:avLst/>
              </a:prstGeom>
              <a:solidFill>
                <a:schemeClr val="accent2"/>
              </a:solid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latin typeface="Chalkboard SE Regular"/>
                  <a:cs typeface="Chalkboard SE Regular"/>
                </a:endParaRPr>
              </a:p>
            </p:txBody>
          </p:sp>
          <p:sp>
            <p:nvSpPr>
              <p:cNvPr id="87" name="Rectangle 86">
                <a:extLst>
                  <a:ext uri="{FF2B5EF4-FFF2-40B4-BE49-F238E27FC236}">
                    <a16:creationId xmlns:a16="http://schemas.microsoft.com/office/drawing/2014/main" id="{777F66FB-265C-49BD-9D2F-9E527227081A}"/>
                  </a:ext>
                </a:extLst>
              </p:cNvPr>
              <p:cNvSpPr/>
              <p:nvPr/>
            </p:nvSpPr>
            <p:spPr>
              <a:xfrm>
                <a:off x="8055203" y="4857946"/>
                <a:ext cx="1128891" cy="33936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ln w="0"/>
                    <a:solidFill>
                      <a:schemeClr val="accent2"/>
                    </a:solidFill>
                    <a:effectLst>
                      <a:outerShdw blurRad="38100" dist="19050" dir="2700000" algn="tl" rotWithShape="0">
                        <a:schemeClr val="dk1">
                          <a:alpha val="40000"/>
                        </a:schemeClr>
                      </a:outerShdw>
                    </a:effectLst>
                    <a:latin typeface="Chalkboard SE Regular"/>
                    <a:cs typeface="Chalkboard SE Regular"/>
                  </a:rPr>
                  <a:t>Domain</a:t>
                </a:r>
                <a:endParaRPr lang="en-US" sz="1200" b="1" dirty="0">
                  <a:solidFill>
                    <a:schemeClr val="accent2"/>
                  </a:solidFill>
                  <a:latin typeface="Chalkboard SE Regular"/>
                  <a:cs typeface="Chalkboard SE Regular"/>
                </a:endParaRPr>
              </a:p>
            </p:txBody>
          </p:sp>
        </p:grpSp>
        <p:grpSp>
          <p:nvGrpSpPr>
            <p:cNvPr id="58" name="Group 57">
              <a:extLst>
                <a:ext uri="{FF2B5EF4-FFF2-40B4-BE49-F238E27FC236}">
                  <a16:creationId xmlns:a16="http://schemas.microsoft.com/office/drawing/2014/main" id="{3761F682-8AFC-440D-B8F1-99D8032B81FF}"/>
                </a:ext>
              </a:extLst>
            </p:cNvPr>
            <p:cNvGrpSpPr/>
            <p:nvPr/>
          </p:nvGrpSpPr>
          <p:grpSpPr>
            <a:xfrm>
              <a:off x="5802196" y="3442045"/>
              <a:ext cx="1315040" cy="395927"/>
              <a:chOff x="6181625" y="4001678"/>
              <a:chExt cx="1753387" cy="527902"/>
            </a:xfrm>
          </p:grpSpPr>
          <p:sp>
            <p:nvSpPr>
              <p:cNvPr id="82" name="Oval 81">
                <a:extLst>
                  <a:ext uri="{FF2B5EF4-FFF2-40B4-BE49-F238E27FC236}">
                    <a16:creationId xmlns:a16="http://schemas.microsoft.com/office/drawing/2014/main" id="{AA5B9E50-1BA7-436B-88E3-D1795E1D58EB}"/>
                  </a:ext>
                </a:extLst>
              </p:cNvPr>
              <p:cNvSpPr/>
              <p:nvPr/>
            </p:nvSpPr>
            <p:spPr>
              <a:xfrm>
                <a:off x="6181625" y="4001678"/>
                <a:ext cx="527901" cy="527902"/>
              </a:xfrm>
              <a:prstGeom prst="ellipse">
                <a:avLst/>
              </a:prstGeom>
              <a:solidFill>
                <a:schemeClr val="accent3"/>
              </a:solid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latin typeface="Chalkboard SE Regular"/>
                  <a:cs typeface="Chalkboard SE Regular"/>
                </a:endParaRPr>
              </a:p>
            </p:txBody>
          </p:sp>
          <p:sp>
            <p:nvSpPr>
              <p:cNvPr id="83" name="Oval 82">
                <a:extLst>
                  <a:ext uri="{FF2B5EF4-FFF2-40B4-BE49-F238E27FC236}">
                    <a16:creationId xmlns:a16="http://schemas.microsoft.com/office/drawing/2014/main" id="{2DF49BCC-3B37-4A8C-9072-970D920AF660}"/>
                  </a:ext>
                </a:extLst>
              </p:cNvPr>
              <p:cNvSpPr/>
              <p:nvPr/>
            </p:nvSpPr>
            <p:spPr>
              <a:xfrm>
                <a:off x="7407111" y="4001678"/>
                <a:ext cx="527901" cy="527902"/>
              </a:xfrm>
              <a:prstGeom prst="ellipse">
                <a:avLst/>
              </a:prstGeom>
              <a:solidFill>
                <a:schemeClr val="accent3"/>
              </a:solidFill>
              <a:ln w="158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a:latin typeface="Chalkboard SE Regular"/>
                  <a:cs typeface="Chalkboard SE Regular"/>
                </a:endParaRPr>
              </a:p>
            </p:txBody>
          </p:sp>
        </p:grpSp>
        <p:grpSp>
          <p:nvGrpSpPr>
            <p:cNvPr id="59" name="Group 58">
              <a:extLst>
                <a:ext uri="{FF2B5EF4-FFF2-40B4-BE49-F238E27FC236}">
                  <a16:creationId xmlns:a16="http://schemas.microsoft.com/office/drawing/2014/main" id="{E86B6DC4-AA15-43D8-8C68-A7C94FEB4708}"/>
                </a:ext>
              </a:extLst>
            </p:cNvPr>
            <p:cNvGrpSpPr/>
            <p:nvPr/>
          </p:nvGrpSpPr>
          <p:grpSpPr>
            <a:xfrm>
              <a:off x="1923362" y="2732595"/>
              <a:ext cx="5193875" cy="294129"/>
              <a:chOff x="1009848" y="3055739"/>
              <a:chExt cx="6925166" cy="392172"/>
            </a:xfrm>
          </p:grpSpPr>
          <p:sp>
            <p:nvSpPr>
              <p:cNvPr id="78" name="TextBox 77">
                <a:extLst>
                  <a:ext uri="{FF2B5EF4-FFF2-40B4-BE49-F238E27FC236}">
                    <a16:creationId xmlns:a16="http://schemas.microsoft.com/office/drawing/2014/main" id="{7BDA8305-A77E-48A0-AC84-045A77CE47FF}"/>
                  </a:ext>
                </a:extLst>
              </p:cNvPr>
              <p:cNvSpPr txBox="1"/>
              <p:nvPr/>
            </p:nvSpPr>
            <p:spPr>
              <a:xfrm>
                <a:off x="3096704" y="3078579"/>
                <a:ext cx="772999" cy="369332"/>
              </a:xfrm>
              <a:prstGeom prst="rect">
                <a:avLst/>
              </a:prstGeom>
              <a:noFill/>
            </p:spPr>
            <p:txBody>
              <a:bodyPr wrap="square" rtlCol="0">
                <a:spAutoFit/>
              </a:bodyPr>
              <a:lstStyle/>
              <a:p>
                <a:pPr algn="ctr"/>
                <a:r>
                  <a:rPr lang="en-US" sz="1200" dirty="0">
                    <a:latin typeface="Chalkboard SE Regular"/>
                    <a:cs typeface="Chalkboard SE Regular"/>
                  </a:rPr>
                  <a:t>com</a:t>
                </a:r>
              </a:p>
            </p:txBody>
          </p:sp>
          <p:sp>
            <p:nvSpPr>
              <p:cNvPr id="79" name="TextBox 78">
                <a:extLst>
                  <a:ext uri="{FF2B5EF4-FFF2-40B4-BE49-F238E27FC236}">
                    <a16:creationId xmlns:a16="http://schemas.microsoft.com/office/drawing/2014/main" id="{9AED2127-F7FA-4975-8F16-796FE283E858}"/>
                  </a:ext>
                </a:extLst>
              </p:cNvPr>
              <p:cNvSpPr txBox="1"/>
              <p:nvPr/>
            </p:nvSpPr>
            <p:spPr>
              <a:xfrm>
                <a:off x="5151745" y="3078579"/>
                <a:ext cx="772999" cy="369332"/>
              </a:xfrm>
              <a:prstGeom prst="rect">
                <a:avLst/>
              </a:prstGeom>
              <a:noFill/>
            </p:spPr>
            <p:txBody>
              <a:bodyPr wrap="square" rtlCol="0">
                <a:spAutoFit/>
              </a:bodyPr>
              <a:lstStyle/>
              <a:p>
                <a:pPr algn="ctr"/>
                <a:r>
                  <a:rPr lang="en-US" sz="1200" dirty="0">
                    <a:latin typeface="Chalkboard SE Regular"/>
                    <a:cs typeface="Chalkboard SE Regular"/>
                  </a:rPr>
                  <a:t>org</a:t>
                </a:r>
              </a:p>
            </p:txBody>
          </p:sp>
          <p:sp>
            <p:nvSpPr>
              <p:cNvPr id="80" name="TextBox 79">
                <a:extLst>
                  <a:ext uri="{FF2B5EF4-FFF2-40B4-BE49-F238E27FC236}">
                    <a16:creationId xmlns:a16="http://schemas.microsoft.com/office/drawing/2014/main" id="{F5A2C946-92E0-455B-AFA8-3249498F312D}"/>
                  </a:ext>
                </a:extLst>
              </p:cNvPr>
              <p:cNvSpPr txBox="1"/>
              <p:nvPr/>
            </p:nvSpPr>
            <p:spPr>
              <a:xfrm>
                <a:off x="7162015" y="3055739"/>
                <a:ext cx="772999" cy="369332"/>
              </a:xfrm>
              <a:prstGeom prst="rect">
                <a:avLst/>
              </a:prstGeom>
              <a:noFill/>
            </p:spPr>
            <p:txBody>
              <a:bodyPr wrap="square" rtlCol="0">
                <a:spAutoFit/>
              </a:bodyPr>
              <a:lstStyle/>
              <a:p>
                <a:pPr algn="ctr"/>
                <a:r>
                  <a:rPr lang="en-US" sz="1200" dirty="0" err="1">
                    <a:latin typeface="Chalkboard SE Regular"/>
                    <a:cs typeface="Chalkboard SE Regular"/>
                  </a:rPr>
                  <a:t>gov</a:t>
                </a:r>
                <a:endParaRPr lang="en-US" sz="1200" dirty="0">
                  <a:latin typeface="Chalkboard SE Regular"/>
                  <a:cs typeface="Chalkboard SE Regular"/>
                </a:endParaRPr>
              </a:p>
            </p:txBody>
          </p:sp>
          <p:sp>
            <p:nvSpPr>
              <p:cNvPr id="81" name="TextBox 80">
                <a:extLst>
                  <a:ext uri="{FF2B5EF4-FFF2-40B4-BE49-F238E27FC236}">
                    <a16:creationId xmlns:a16="http://schemas.microsoft.com/office/drawing/2014/main" id="{50477A6A-3832-468E-AB4B-1AB1CD3FEF76}"/>
                  </a:ext>
                </a:extLst>
              </p:cNvPr>
              <p:cNvSpPr txBox="1"/>
              <p:nvPr/>
            </p:nvSpPr>
            <p:spPr>
              <a:xfrm>
                <a:off x="1009848" y="3055739"/>
                <a:ext cx="772999" cy="369332"/>
              </a:xfrm>
              <a:prstGeom prst="rect">
                <a:avLst/>
              </a:prstGeom>
              <a:noFill/>
            </p:spPr>
            <p:txBody>
              <a:bodyPr wrap="square" rtlCol="0">
                <a:spAutoFit/>
              </a:bodyPr>
              <a:lstStyle/>
              <a:p>
                <a:pPr algn="ctr"/>
                <a:r>
                  <a:rPr lang="en-US" sz="1200" dirty="0" err="1">
                    <a:latin typeface="Chalkboard SE Regular"/>
                    <a:cs typeface="Chalkboard SE Regular"/>
                  </a:rPr>
                  <a:t>edu</a:t>
                </a:r>
                <a:endParaRPr lang="en-US" sz="1200" dirty="0">
                  <a:latin typeface="Chalkboard SE Regular"/>
                  <a:cs typeface="Chalkboard SE Regular"/>
                </a:endParaRPr>
              </a:p>
            </p:txBody>
          </p:sp>
        </p:grpSp>
        <p:grpSp>
          <p:nvGrpSpPr>
            <p:cNvPr id="60" name="Group 59">
              <a:extLst>
                <a:ext uri="{FF2B5EF4-FFF2-40B4-BE49-F238E27FC236}">
                  <a16:creationId xmlns:a16="http://schemas.microsoft.com/office/drawing/2014/main" id="{8D240BE5-0454-44B8-88EC-AD66B4011569}"/>
                </a:ext>
              </a:extLst>
            </p:cNvPr>
            <p:cNvGrpSpPr/>
            <p:nvPr/>
          </p:nvGrpSpPr>
          <p:grpSpPr>
            <a:xfrm>
              <a:off x="1532735" y="4409463"/>
              <a:ext cx="3576590" cy="278999"/>
              <a:chOff x="489012" y="5291580"/>
              <a:chExt cx="4768786" cy="371999"/>
            </a:xfrm>
          </p:grpSpPr>
          <p:sp>
            <p:nvSpPr>
              <p:cNvPr id="75" name="TextBox 74">
                <a:extLst>
                  <a:ext uri="{FF2B5EF4-FFF2-40B4-BE49-F238E27FC236}">
                    <a16:creationId xmlns:a16="http://schemas.microsoft.com/office/drawing/2014/main" id="{FA661903-C1EE-4B85-911B-F26C58D0FA6D}"/>
                  </a:ext>
                </a:extLst>
              </p:cNvPr>
              <p:cNvSpPr txBox="1"/>
              <p:nvPr/>
            </p:nvSpPr>
            <p:spPr>
              <a:xfrm>
                <a:off x="489012" y="5291580"/>
                <a:ext cx="1100583" cy="369332"/>
              </a:xfrm>
              <a:prstGeom prst="rect">
                <a:avLst/>
              </a:prstGeom>
              <a:noFill/>
            </p:spPr>
            <p:txBody>
              <a:bodyPr wrap="square" rtlCol="0">
                <a:spAutoFit/>
              </a:bodyPr>
              <a:lstStyle/>
              <a:p>
                <a:pPr algn="ctr"/>
                <a:r>
                  <a:rPr lang="en-US" sz="1200" dirty="0">
                    <a:latin typeface="Chalkboard SE Regular"/>
                    <a:cs typeface="Chalkboard SE Regular"/>
                  </a:rPr>
                  <a:t>test.com</a:t>
                </a:r>
              </a:p>
            </p:txBody>
          </p:sp>
          <p:sp>
            <p:nvSpPr>
              <p:cNvPr id="76" name="TextBox 75">
                <a:extLst>
                  <a:ext uri="{FF2B5EF4-FFF2-40B4-BE49-F238E27FC236}">
                    <a16:creationId xmlns:a16="http://schemas.microsoft.com/office/drawing/2014/main" id="{00DB47E7-6638-4DC0-B8B0-4CEDC66A7F39}"/>
                  </a:ext>
                </a:extLst>
              </p:cNvPr>
              <p:cNvSpPr txBox="1"/>
              <p:nvPr/>
            </p:nvSpPr>
            <p:spPr>
              <a:xfrm>
                <a:off x="2163449" y="5294247"/>
                <a:ext cx="1522429" cy="369332"/>
              </a:xfrm>
              <a:prstGeom prst="rect">
                <a:avLst/>
              </a:prstGeom>
              <a:noFill/>
            </p:spPr>
            <p:txBody>
              <a:bodyPr wrap="square" rtlCol="0">
                <a:spAutoFit/>
              </a:bodyPr>
              <a:lstStyle/>
              <a:p>
                <a:pPr algn="ctr"/>
                <a:r>
                  <a:rPr lang="en-US" sz="1200" dirty="0">
                    <a:latin typeface="Chalkboard SE Regular"/>
                    <a:cs typeface="Chalkboard SE Regular"/>
                  </a:rPr>
                  <a:t>amazon.com</a:t>
                </a:r>
              </a:p>
            </p:txBody>
          </p:sp>
          <p:sp>
            <p:nvSpPr>
              <p:cNvPr id="77" name="TextBox 76">
                <a:extLst>
                  <a:ext uri="{FF2B5EF4-FFF2-40B4-BE49-F238E27FC236}">
                    <a16:creationId xmlns:a16="http://schemas.microsoft.com/office/drawing/2014/main" id="{BD2DDEF4-05E9-40B9-ADAA-7FDED85C0C40}"/>
                  </a:ext>
                </a:extLst>
              </p:cNvPr>
              <p:cNvSpPr txBox="1"/>
              <p:nvPr/>
            </p:nvSpPr>
            <p:spPr>
              <a:xfrm>
                <a:off x="3735369" y="5294245"/>
                <a:ext cx="1522429" cy="369332"/>
              </a:xfrm>
              <a:prstGeom prst="rect">
                <a:avLst/>
              </a:prstGeom>
              <a:noFill/>
            </p:spPr>
            <p:txBody>
              <a:bodyPr wrap="square" rtlCol="0">
                <a:spAutoFit/>
              </a:bodyPr>
              <a:lstStyle/>
              <a:p>
                <a:pPr algn="ctr"/>
                <a:r>
                  <a:rPr lang="en-US" sz="1200" dirty="0">
                    <a:latin typeface="Chalkboard SE Regular"/>
                    <a:cs typeface="Chalkboard SE Regular"/>
                  </a:rPr>
                  <a:t>example.com</a:t>
                </a:r>
              </a:p>
            </p:txBody>
          </p:sp>
        </p:grpSp>
        <p:grpSp>
          <p:nvGrpSpPr>
            <p:cNvPr id="61" name="Group 60">
              <a:extLst>
                <a:ext uri="{FF2B5EF4-FFF2-40B4-BE49-F238E27FC236}">
                  <a16:creationId xmlns:a16="http://schemas.microsoft.com/office/drawing/2014/main" id="{9500804E-F093-4B96-A118-0762621A4236}"/>
                </a:ext>
              </a:extLst>
            </p:cNvPr>
            <p:cNvGrpSpPr/>
            <p:nvPr/>
          </p:nvGrpSpPr>
          <p:grpSpPr>
            <a:xfrm>
              <a:off x="1819962" y="2114981"/>
              <a:ext cx="4618544" cy="575278"/>
              <a:chOff x="902613" y="2819975"/>
              <a:chExt cx="6158059" cy="767037"/>
            </a:xfrm>
          </p:grpSpPr>
          <p:cxnSp>
            <p:nvCxnSpPr>
              <p:cNvPr id="71" name="Straight Arrow Connector 70">
                <a:extLst>
                  <a:ext uri="{FF2B5EF4-FFF2-40B4-BE49-F238E27FC236}">
                    <a16:creationId xmlns:a16="http://schemas.microsoft.com/office/drawing/2014/main" id="{720391F8-A4B9-4862-8A76-CEB52ECE9C50}"/>
                  </a:ext>
                </a:extLst>
              </p:cNvPr>
              <p:cNvCxnSpPr>
                <a:stCxn id="88" idx="4"/>
                <a:endCxn id="91" idx="0"/>
              </p:cNvCxnSpPr>
              <p:nvPr/>
            </p:nvCxnSpPr>
            <p:spPr>
              <a:xfrm flipH="1">
                <a:off x="2955298" y="2897284"/>
                <a:ext cx="1044020" cy="689727"/>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3C3F41AC-C6B8-4552-9488-A39123ECAF54}"/>
                  </a:ext>
                </a:extLst>
              </p:cNvPr>
              <p:cNvCxnSpPr>
                <a:cxnSpLocks/>
                <a:stCxn id="88" idx="3"/>
                <a:endCxn id="90" idx="0"/>
              </p:cNvCxnSpPr>
              <p:nvPr/>
            </p:nvCxnSpPr>
            <p:spPr>
              <a:xfrm flipH="1">
                <a:off x="902613" y="2819975"/>
                <a:ext cx="2910064" cy="767036"/>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CCC8C572-4274-4AE0-A56E-F78BBE0F1E47}"/>
                  </a:ext>
                </a:extLst>
              </p:cNvPr>
              <p:cNvCxnSpPr>
                <a:stCxn id="88" idx="4"/>
                <a:endCxn id="93" idx="0"/>
              </p:cNvCxnSpPr>
              <p:nvPr/>
            </p:nvCxnSpPr>
            <p:spPr>
              <a:xfrm>
                <a:off x="3999319" y="2897285"/>
                <a:ext cx="1008667" cy="689727"/>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987B9C1D-6E24-4CEF-92D7-5532D4178E58}"/>
                  </a:ext>
                </a:extLst>
              </p:cNvPr>
              <p:cNvCxnSpPr>
                <a:cxnSpLocks/>
                <a:stCxn id="88" idx="5"/>
                <a:endCxn id="92" idx="0"/>
              </p:cNvCxnSpPr>
              <p:nvPr/>
            </p:nvCxnSpPr>
            <p:spPr>
              <a:xfrm>
                <a:off x="4185960" y="2819975"/>
                <a:ext cx="2874712" cy="767036"/>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2" name="Group 61">
              <a:extLst>
                <a:ext uri="{FF2B5EF4-FFF2-40B4-BE49-F238E27FC236}">
                  <a16:creationId xmlns:a16="http://schemas.microsoft.com/office/drawing/2014/main" id="{35A88227-11B1-46EF-B68C-59FE5F316AD3}"/>
                </a:ext>
              </a:extLst>
            </p:cNvPr>
            <p:cNvGrpSpPr/>
            <p:nvPr/>
          </p:nvGrpSpPr>
          <p:grpSpPr>
            <a:xfrm>
              <a:off x="1945455" y="3028203"/>
              <a:ext cx="2592961" cy="985344"/>
              <a:chOff x="1069939" y="4037603"/>
              <a:chExt cx="3457281" cy="1313791"/>
            </a:xfrm>
          </p:grpSpPr>
          <p:cxnSp>
            <p:nvCxnSpPr>
              <p:cNvPr id="68" name="Straight Arrow Connector 67">
                <a:extLst>
                  <a:ext uri="{FF2B5EF4-FFF2-40B4-BE49-F238E27FC236}">
                    <a16:creationId xmlns:a16="http://schemas.microsoft.com/office/drawing/2014/main" id="{73C71659-B5E4-48EC-8618-CBEC318776FC}"/>
                  </a:ext>
                </a:extLst>
              </p:cNvPr>
              <p:cNvCxnSpPr>
                <a:stCxn id="91" idx="4"/>
                <a:endCxn id="84" idx="0"/>
              </p:cNvCxnSpPr>
              <p:nvPr/>
            </p:nvCxnSpPr>
            <p:spPr>
              <a:xfrm>
                <a:off x="2955298" y="4114913"/>
                <a:ext cx="1" cy="1236479"/>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9B6665FF-4FEC-4DBF-AA4C-E3BB97B41AB8}"/>
                  </a:ext>
                </a:extLst>
              </p:cNvPr>
              <p:cNvCxnSpPr>
                <a:cxnSpLocks/>
                <a:stCxn id="91" idx="3"/>
                <a:endCxn id="85" idx="0"/>
              </p:cNvCxnSpPr>
              <p:nvPr/>
            </p:nvCxnSpPr>
            <p:spPr>
              <a:xfrm flipH="1">
                <a:off x="1069939" y="4037605"/>
                <a:ext cx="1698719" cy="1313789"/>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201B4065-D692-45F3-BA27-CC099AE6235B}"/>
                  </a:ext>
                </a:extLst>
              </p:cNvPr>
              <p:cNvCxnSpPr>
                <a:stCxn id="91" idx="5"/>
                <a:endCxn id="86" idx="0"/>
              </p:cNvCxnSpPr>
              <p:nvPr/>
            </p:nvCxnSpPr>
            <p:spPr>
              <a:xfrm>
                <a:off x="3141940" y="4037603"/>
                <a:ext cx="1385280" cy="1313789"/>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3" name="Group 62">
              <a:extLst>
                <a:ext uri="{FF2B5EF4-FFF2-40B4-BE49-F238E27FC236}">
                  <a16:creationId xmlns:a16="http://schemas.microsoft.com/office/drawing/2014/main" id="{79B80295-9FAD-452F-B70F-FA812398CF9D}"/>
                </a:ext>
              </a:extLst>
            </p:cNvPr>
            <p:cNvGrpSpPr/>
            <p:nvPr/>
          </p:nvGrpSpPr>
          <p:grpSpPr>
            <a:xfrm>
              <a:off x="6000158" y="3028203"/>
              <a:ext cx="919116" cy="413842"/>
              <a:chOff x="6476214" y="4037608"/>
              <a:chExt cx="1225488" cy="551789"/>
            </a:xfrm>
          </p:grpSpPr>
          <p:cxnSp>
            <p:nvCxnSpPr>
              <p:cNvPr id="66" name="Straight Arrow Connector 65">
                <a:extLst>
                  <a:ext uri="{FF2B5EF4-FFF2-40B4-BE49-F238E27FC236}">
                    <a16:creationId xmlns:a16="http://schemas.microsoft.com/office/drawing/2014/main" id="{2EE47E2B-604D-405B-AB2E-31A5CD372551}"/>
                  </a:ext>
                </a:extLst>
              </p:cNvPr>
              <p:cNvCxnSpPr>
                <a:stCxn id="92" idx="3"/>
                <a:endCxn id="82" idx="0"/>
              </p:cNvCxnSpPr>
              <p:nvPr/>
            </p:nvCxnSpPr>
            <p:spPr>
              <a:xfrm flipH="1">
                <a:off x="6476214" y="4037608"/>
                <a:ext cx="397820" cy="551789"/>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1F312B32-2F1C-4214-85A2-0EBF18DB74AF}"/>
                  </a:ext>
                </a:extLst>
              </p:cNvPr>
              <p:cNvCxnSpPr>
                <a:stCxn id="92" idx="5"/>
                <a:endCxn id="83" idx="0"/>
              </p:cNvCxnSpPr>
              <p:nvPr/>
            </p:nvCxnSpPr>
            <p:spPr>
              <a:xfrm>
                <a:off x="7247319" y="4037608"/>
                <a:ext cx="454383" cy="551789"/>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64" name="Oval 63">
              <a:extLst>
                <a:ext uri="{FF2B5EF4-FFF2-40B4-BE49-F238E27FC236}">
                  <a16:creationId xmlns:a16="http://schemas.microsoft.com/office/drawing/2014/main" id="{01F2BA52-128C-4637-ACC4-DA3F41B74027}"/>
                </a:ext>
              </a:extLst>
            </p:cNvPr>
            <p:cNvSpPr/>
            <p:nvPr/>
          </p:nvSpPr>
          <p:spPr>
            <a:xfrm>
              <a:off x="4124815" y="1777036"/>
              <a:ext cx="395926" cy="395927"/>
            </a:xfrm>
            <a:prstGeom prst="ellipse">
              <a:avLst/>
            </a:prstGeom>
            <a:solidFill>
              <a:schemeClr val="accent1"/>
            </a:solidFill>
            <a:ln w="158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latin typeface="Chalkboard SE Regular"/>
                <a:cs typeface="Chalkboard SE Regular"/>
              </a:endParaRPr>
            </a:p>
          </p:txBody>
        </p:sp>
        <p:sp>
          <p:nvSpPr>
            <p:cNvPr id="65" name="Oval 64">
              <a:extLst>
                <a:ext uri="{FF2B5EF4-FFF2-40B4-BE49-F238E27FC236}">
                  <a16:creationId xmlns:a16="http://schemas.microsoft.com/office/drawing/2014/main" id="{9E948658-460B-438E-AE37-745BC23EEB4B}"/>
                </a:ext>
              </a:extLst>
            </p:cNvPr>
            <p:cNvSpPr/>
            <p:nvPr/>
          </p:nvSpPr>
          <p:spPr>
            <a:xfrm>
              <a:off x="4347523" y="1777036"/>
              <a:ext cx="395926" cy="395927"/>
            </a:xfrm>
            <a:prstGeom prst="ellipse">
              <a:avLst/>
            </a:prstGeom>
            <a:solidFill>
              <a:schemeClr val="accent1"/>
            </a:solidFill>
            <a:ln w="158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13">
                <a:latin typeface="Chalkboard SE Regular"/>
                <a:cs typeface="Chalkboard SE Regular"/>
              </a:endParaRPr>
            </a:p>
          </p:txBody>
        </p:sp>
      </p:grpSp>
    </p:spTree>
    <p:extLst>
      <p:ext uri="{BB962C8B-B14F-4D97-AF65-F5344CB8AC3E}">
        <p14:creationId xmlns:p14="http://schemas.microsoft.com/office/powerpoint/2010/main" val="32145848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31640E-2F57-4E89-8F25-36166FCDBE43}"/>
              </a:ext>
            </a:extLst>
          </p:cNvPr>
          <p:cNvSpPr txBox="1"/>
          <p:nvPr/>
        </p:nvSpPr>
        <p:spPr>
          <a:xfrm>
            <a:off x="176773" y="168938"/>
            <a:ext cx="3376694" cy="523220"/>
          </a:xfrm>
          <a:prstGeom prst="rect">
            <a:avLst/>
          </a:prstGeom>
          <a:noFill/>
        </p:spPr>
        <p:txBody>
          <a:bodyPr wrap="none" rtlCol="0">
            <a:spAutoFit/>
          </a:bodyPr>
          <a:lstStyle/>
          <a:p>
            <a:r>
              <a:rPr lang="en-US" sz="2800" b="1" dirty="0">
                <a:solidFill>
                  <a:schemeClr val="accent2"/>
                </a:solidFill>
              </a:rPr>
              <a:t>Hosting your Website</a:t>
            </a:r>
          </a:p>
        </p:txBody>
      </p:sp>
      <p:sp>
        <p:nvSpPr>
          <p:cNvPr id="46" name="Rectangle: Rounded Corners 45">
            <a:extLst>
              <a:ext uri="{FF2B5EF4-FFF2-40B4-BE49-F238E27FC236}">
                <a16:creationId xmlns:a16="http://schemas.microsoft.com/office/drawing/2014/main" id="{C11F769E-16A1-450E-9DE4-0F6D06D88DAB}"/>
              </a:ext>
            </a:extLst>
          </p:cNvPr>
          <p:cNvSpPr/>
          <p:nvPr/>
        </p:nvSpPr>
        <p:spPr>
          <a:xfrm>
            <a:off x="249411" y="1210013"/>
            <a:ext cx="8645177" cy="3356976"/>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0" name="Picture 49">
            <a:extLst>
              <a:ext uri="{FF2B5EF4-FFF2-40B4-BE49-F238E27FC236}">
                <a16:creationId xmlns:a16="http://schemas.microsoft.com/office/drawing/2014/main" id="{638C2BE8-F517-446F-90CC-39EB4995F13C}"/>
              </a:ext>
            </a:extLst>
          </p:cNvPr>
          <p:cNvPicPr>
            <a:picLocks noChangeAspect="1"/>
          </p:cNvPicPr>
          <p:nvPr/>
        </p:nvPicPr>
        <p:blipFill>
          <a:blip r:embed="rId2"/>
          <a:stretch>
            <a:fillRect/>
          </a:stretch>
        </p:blipFill>
        <p:spPr>
          <a:xfrm>
            <a:off x="6265717" y="2527600"/>
            <a:ext cx="1003099" cy="1003099"/>
          </a:xfrm>
          <a:prstGeom prst="rect">
            <a:avLst/>
          </a:prstGeom>
        </p:spPr>
      </p:pic>
      <p:pic>
        <p:nvPicPr>
          <p:cNvPr id="51" name="Picture 50">
            <a:extLst>
              <a:ext uri="{FF2B5EF4-FFF2-40B4-BE49-F238E27FC236}">
                <a16:creationId xmlns:a16="http://schemas.microsoft.com/office/drawing/2014/main" id="{F15E8B61-D979-4668-A782-FAFE7183ABB8}"/>
              </a:ext>
            </a:extLst>
          </p:cNvPr>
          <p:cNvPicPr>
            <a:picLocks noChangeAspect="1"/>
          </p:cNvPicPr>
          <p:nvPr/>
        </p:nvPicPr>
        <p:blipFill>
          <a:blip r:embed="rId3"/>
          <a:stretch>
            <a:fillRect/>
          </a:stretch>
        </p:blipFill>
        <p:spPr>
          <a:xfrm>
            <a:off x="1743218" y="2461619"/>
            <a:ext cx="1135064" cy="1135064"/>
          </a:xfrm>
          <a:prstGeom prst="rect">
            <a:avLst/>
          </a:prstGeom>
        </p:spPr>
      </p:pic>
      <p:pic>
        <p:nvPicPr>
          <p:cNvPr id="52" name="Picture 51">
            <a:extLst>
              <a:ext uri="{FF2B5EF4-FFF2-40B4-BE49-F238E27FC236}">
                <a16:creationId xmlns:a16="http://schemas.microsoft.com/office/drawing/2014/main" id="{2D7F49C0-DD82-4D6D-8C5E-05CBCE689F11}"/>
              </a:ext>
            </a:extLst>
          </p:cNvPr>
          <p:cNvPicPr>
            <a:picLocks noChangeAspect="1"/>
          </p:cNvPicPr>
          <p:nvPr/>
        </p:nvPicPr>
        <p:blipFill>
          <a:blip r:embed="rId4"/>
          <a:stretch>
            <a:fillRect/>
          </a:stretch>
        </p:blipFill>
        <p:spPr>
          <a:xfrm>
            <a:off x="4069405" y="2527599"/>
            <a:ext cx="1005186" cy="1005186"/>
          </a:xfrm>
          <a:prstGeom prst="rect">
            <a:avLst/>
          </a:prstGeom>
        </p:spPr>
      </p:pic>
      <p:cxnSp>
        <p:nvCxnSpPr>
          <p:cNvPr id="53" name="Straight Arrow Connector 52">
            <a:extLst>
              <a:ext uri="{FF2B5EF4-FFF2-40B4-BE49-F238E27FC236}">
                <a16:creationId xmlns:a16="http://schemas.microsoft.com/office/drawing/2014/main" id="{32EE357B-BD32-4777-B836-0C38179DF073}"/>
              </a:ext>
            </a:extLst>
          </p:cNvPr>
          <p:cNvCxnSpPr>
            <a:cxnSpLocks/>
            <a:stCxn id="51" idx="3"/>
            <a:endCxn id="50" idx="1"/>
          </p:cNvCxnSpPr>
          <p:nvPr/>
        </p:nvCxnSpPr>
        <p:spPr>
          <a:xfrm flipV="1">
            <a:off x="2878281" y="3029150"/>
            <a:ext cx="3387435" cy="1"/>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07CD3EF1-676C-42CA-AA23-7BB0336EA9D2}"/>
              </a:ext>
            </a:extLst>
          </p:cNvPr>
          <p:cNvCxnSpPr/>
          <p:nvPr/>
        </p:nvCxnSpPr>
        <p:spPr>
          <a:xfrm>
            <a:off x="2878282" y="3029151"/>
            <a:ext cx="1191125" cy="0"/>
          </a:xfrm>
          <a:prstGeom prst="straightConnector1">
            <a:avLst/>
          </a:prstGeom>
          <a:ln w="190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A1B2E428-0090-4659-9B20-7D7149591014}"/>
              </a:ext>
            </a:extLst>
          </p:cNvPr>
          <p:cNvCxnSpPr/>
          <p:nvPr/>
        </p:nvCxnSpPr>
        <p:spPr>
          <a:xfrm>
            <a:off x="5074591" y="3029150"/>
            <a:ext cx="1191125" cy="0"/>
          </a:xfrm>
          <a:prstGeom prst="straightConnector1">
            <a:avLst/>
          </a:prstGeom>
          <a:ln w="19050">
            <a:solidFill>
              <a:srgbClr val="FF000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56" name="Table 55">
            <a:extLst>
              <a:ext uri="{FF2B5EF4-FFF2-40B4-BE49-F238E27FC236}">
                <a16:creationId xmlns:a16="http://schemas.microsoft.com/office/drawing/2014/main" id="{56E725A7-0F9E-4667-B862-8928D9D5905A}"/>
              </a:ext>
            </a:extLst>
          </p:cNvPr>
          <p:cNvGraphicFramePr>
            <a:graphicFrameLocks noGrp="1"/>
          </p:cNvGraphicFramePr>
          <p:nvPr>
            <p:extLst>
              <p:ext uri="{D42A27DB-BD31-4B8C-83A1-F6EECF244321}">
                <p14:modId xmlns:p14="http://schemas.microsoft.com/office/powerpoint/2010/main" val="2454176196"/>
              </p:ext>
            </p:extLst>
          </p:nvPr>
        </p:nvGraphicFramePr>
        <p:xfrm>
          <a:off x="3287598" y="3656683"/>
          <a:ext cx="2568800" cy="403860"/>
        </p:xfrm>
        <a:graphic>
          <a:graphicData uri="http://schemas.openxmlformats.org/drawingml/2006/table">
            <a:tbl>
              <a:tblPr firstRow="1" bandRow="1">
                <a:tableStyleId>{5C22544A-7EE6-4342-B048-85BDC9FD1C3A}</a:tableStyleId>
              </a:tblPr>
              <a:tblGrid>
                <a:gridCol w="1284400">
                  <a:extLst>
                    <a:ext uri="{9D8B030D-6E8A-4147-A177-3AD203B41FA5}">
                      <a16:colId xmlns:a16="http://schemas.microsoft.com/office/drawing/2014/main" val="3088616002"/>
                    </a:ext>
                  </a:extLst>
                </a:gridCol>
                <a:gridCol w="1284400">
                  <a:extLst>
                    <a:ext uri="{9D8B030D-6E8A-4147-A177-3AD203B41FA5}">
                      <a16:colId xmlns:a16="http://schemas.microsoft.com/office/drawing/2014/main" val="2202830155"/>
                    </a:ext>
                  </a:extLst>
                </a:gridCol>
              </a:tblGrid>
              <a:tr h="228600">
                <a:tc>
                  <a:txBody>
                    <a:bodyPr/>
                    <a:lstStyle/>
                    <a:p>
                      <a:r>
                        <a:rPr lang="en-US" sz="1100" dirty="0" err="1">
                          <a:latin typeface="Chalkboard SE Regular"/>
                          <a:cs typeface="Chalkboard SE Regular"/>
                        </a:rPr>
                        <a:t>www.example.com</a:t>
                      </a:r>
                      <a:endParaRPr lang="en-US" sz="1100" dirty="0">
                        <a:latin typeface="Chalkboard SE Regular"/>
                        <a:cs typeface="Chalkboard SE Regular"/>
                      </a:endParaRPr>
                    </a:p>
                  </a:txBody>
                  <a:tcPr marL="68580" marR="68580" marT="34290" marB="34290"/>
                </a:tc>
                <a:tc>
                  <a:txBody>
                    <a:bodyPr/>
                    <a:lstStyle/>
                    <a:p>
                      <a:r>
                        <a:rPr lang="en-US" sz="1100" b="1" kern="1200" dirty="0">
                          <a:solidFill>
                            <a:schemeClr val="lt1"/>
                          </a:solidFill>
                          <a:latin typeface="Chalkboard SE Regular"/>
                          <a:ea typeface="+mn-ea"/>
                          <a:cs typeface="Chalkboard SE Regular"/>
                        </a:rPr>
                        <a:t>10.20.30.40</a:t>
                      </a:r>
                    </a:p>
                  </a:txBody>
                  <a:tcPr marL="68580" marR="68580" marT="34290" marB="34290"/>
                </a:tc>
                <a:extLst>
                  <a:ext uri="{0D108BD9-81ED-4DB2-BD59-A6C34878D82A}">
                    <a16:rowId xmlns:a16="http://schemas.microsoft.com/office/drawing/2014/main" val="3955822594"/>
                  </a:ext>
                </a:extLst>
              </a:tr>
            </a:tbl>
          </a:graphicData>
        </a:graphic>
      </p:graphicFrame>
      <p:sp>
        <p:nvSpPr>
          <p:cNvPr id="57" name="Rectangle 56">
            <a:extLst>
              <a:ext uri="{FF2B5EF4-FFF2-40B4-BE49-F238E27FC236}">
                <a16:creationId xmlns:a16="http://schemas.microsoft.com/office/drawing/2014/main" id="{30A1CA9C-239B-480C-955A-EF0A48DBCB0A}"/>
              </a:ext>
            </a:extLst>
          </p:cNvPr>
          <p:cNvSpPr/>
          <p:nvPr/>
        </p:nvSpPr>
        <p:spPr>
          <a:xfrm>
            <a:off x="1063903" y="1327514"/>
            <a:ext cx="7016191" cy="938719"/>
          </a:xfrm>
          <a:prstGeom prst="rect">
            <a:avLst/>
          </a:prstGeom>
        </p:spPr>
        <p:txBody>
          <a:bodyPr wrap="square">
            <a:spAutoFit/>
          </a:bodyPr>
          <a:lstStyle/>
          <a:p>
            <a:r>
              <a:rPr lang="en-US" sz="1100" dirty="0">
                <a:latin typeface="Raleway"/>
                <a:cs typeface="Chalkboard SE Regular"/>
              </a:rPr>
              <a:t>Step 1 – Start up a server/host where web service will run (Say IP Address of the server is 10.20.30.40).</a:t>
            </a:r>
          </a:p>
          <a:p>
            <a:endParaRPr lang="en-US" sz="1100" dirty="0">
              <a:latin typeface="Raleway"/>
              <a:cs typeface="Chalkboard SE Regular"/>
            </a:endParaRPr>
          </a:p>
          <a:p>
            <a:r>
              <a:rPr lang="en-US" sz="1100" dirty="0">
                <a:latin typeface="Raleway"/>
                <a:cs typeface="Chalkboard SE Regular"/>
              </a:rPr>
              <a:t>Step 2 – Get a domain name from domain name providers like GoDaddy, </a:t>
            </a:r>
            <a:r>
              <a:rPr lang="en-US" sz="1100" dirty="0" err="1">
                <a:latin typeface="Raleway"/>
                <a:cs typeface="Chalkboard SE Regular"/>
              </a:rPr>
              <a:t>freenom</a:t>
            </a:r>
            <a:r>
              <a:rPr lang="en-US" sz="1100" dirty="0">
                <a:latin typeface="Raleway"/>
                <a:cs typeface="Chalkboard SE Regular"/>
              </a:rPr>
              <a:t> etc.</a:t>
            </a:r>
          </a:p>
          <a:p>
            <a:endParaRPr lang="en-US" sz="1100" dirty="0">
              <a:latin typeface="Raleway"/>
              <a:cs typeface="Chalkboard SE Regular"/>
            </a:endParaRPr>
          </a:p>
          <a:p>
            <a:r>
              <a:rPr lang="en-US" sz="1100" dirty="0">
                <a:latin typeface="Raleway"/>
                <a:cs typeface="Chalkboard SE Regular"/>
              </a:rPr>
              <a:t>Step 3 – Link Domain name with IP address from Step 1 using Domain Name Service/System.</a:t>
            </a:r>
          </a:p>
        </p:txBody>
      </p:sp>
    </p:spTree>
    <p:extLst>
      <p:ext uri="{BB962C8B-B14F-4D97-AF65-F5344CB8AC3E}">
        <p14:creationId xmlns:p14="http://schemas.microsoft.com/office/powerpoint/2010/main" val="40141943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0B9558EA-834D-4E98-BD5A-8103B4D95E9B}"/>
              </a:ext>
            </a:extLst>
          </p:cNvPr>
          <p:cNvSpPr/>
          <p:nvPr/>
        </p:nvSpPr>
        <p:spPr>
          <a:xfrm>
            <a:off x="457200" y="978434"/>
            <a:ext cx="8229600" cy="1271598"/>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Blip>
                <a:blip r:embed="rId2"/>
              </a:buBlip>
            </a:pPr>
            <a:r>
              <a:rPr lang="en-US" dirty="0">
                <a:solidFill>
                  <a:schemeClr val="tx1"/>
                </a:solidFill>
              </a:rPr>
              <a:t>Authoritative Name Server – Server component in Domain Name System (DNS) which holds actual DNS records like A Name, CNAME, Alias etc.</a:t>
            </a:r>
          </a:p>
          <a:p>
            <a:pPr marL="285750" indent="-285750">
              <a:buBlip>
                <a:blip r:embed="rId2"/>
              </a:buBlip>
            </a:pPr>
            <a:endParaRPr lang="en-US" dirty="0">
              <a:solidFill>
                <a:schemeClr val="tx1"/>
              </a:solidFill>
            </a:endParaRPr>
          </a:p>
          <a:p>
            <a:pPr marL="285750" indent="-285750">
              <a:buBlip>
                <a:blip r:embed="rId2"/>
              </a:buBlip>
            </a:pPr>
            <a:r>
              <a:rPr lang="en-US" dirty="0">
                <a:solidFill>
                  <a:schemeClr val="tx1"/>
                </a:solidFill>
              </a:rPr>
              <a:t>“A” NAME Record –  Maps Domain Name to IP Address of the backend host. “A” is for Address. A NAME record format is mentioned below:</a:t>
            </a:r>
          </a:p>
        </p:txBody>
      </p:sp>
      <p:sp>
        <p:nvSpPr>
          <p:cNvPr id="14" name="TextBox 13">
            <a:extLst>
              <a:ext uri="{FF2B5EF4-FFF2-40B4-BE49-F238E27FC236}">
                <a16:creationId xmlns:a16="http://schemas.microsoft.com/office/drawing/2014/main" id="{466A620B-17B1-44C8-8604-090ACB60B9A9}"/>
              </a:ext>
            </a:extLst>
          </p:cNvPr>
          <p:cNvSpPr txBox="1"/>
          <p:nvPr/>
        </p:nvSpPr>
        <p:spPr>
          <a:xfrm>
            <a:off x="176773" y="168938"/>
            <a:ext cx="2359557" cy="523220"/>
          </a:xfrm>
          <a:prstGeom prst="rect">
            <a:avLst/>
          </a:prstGeom>
          <a:noFill/>
        </p:spPr>
        <p:txBody>
          <a:bodyPr wrap="none" rtlCol="0">
            <a:spAutoFit/>
          </a:bodyPr>
          <a:lstStyle/>
          <a:p>
            <a:r>
              <a:rPr lang="en-US" sz="2800" b="1" dirty="0">
                <a:solidFill>
                  <a:schemeClr val="accent2"/>
                </a:solidFill>
              </a:rPr>
              <a:t>DNS Literature</a:t>
            </a:r>
          </a:p>
        </p:txBody>
      </p:sp>
      <p:graphicFrame>
        <p:nvGraphicFramePr>
          <p:cNvPr id="17" name="Table 16">
            <a:extLst>
              <a:ext uri="{FF2B5EF4-FFF2-40B4-BE49-F238E27FC236}">
                <a16:creationId xmlns:a16="http://schemas.microsoft.com/office/drawing/2014/main" id="{5C5D850C-F1A1-4129-94D3-ECFB0EE87E81}"/>
              </a:ext>
            </a:extLst>
          </p:cNvPr>
          <p:cNvGraphicFramePr>
            <a:graphicFrameLocks noGrp="1"/>
          </p:cNvGraphicFramePr>
          <p:nvPr>
            <p:extLst>
              <p:ext uri="{D42A27DB-BD31-4B8C-83A1-F6EECF244321}">
                <p14:modId xmlns:p14="http://schemas.microsoft.com/office/powerpoint/2010/main" val="479407855"/>
              </p:ext>
            </p:extLst>
          </p:nvPr>
        </p:nvGraphicFramePr>
        <p:xfrm>
          <a:off x="818147" y="2706063"/>
          <a:ext cx="7740314" cy="1343205"/>
        </p:xfrm>
        <a:graphic>
          <a:graphicData uri="http://schemas.openxmlformats.org/drawingml/2006/table">
            <a:tbl>
              <a:tblPr firstRow="1" bandRow="1">
                <a:tableStyleId>{00A15C55-8517-42AA-B614-E9B94910E393}</a:tableStyleId>
              </a:tblPr>
              <a:tblGrid>
                <a:gridCol w="1134477">
                  <a:extLst>
                    <a:ext uri="{9D8B030D-6E8A-4147-A177-3AD203B41FA5}">
                      <a16:colId xmlns:a16="http://schemas.microsoft.com/office/drawing/2014/main" val="164350052"/>
                    </a:ext>
                  </a:extLst>
                </a:gridCol>
                <a:gridCol w="2583874">
                  <a:extLst>
                    <a:ext uri="{9D8B030D-6E8A-4147-A177-3AD203B41FA5}">
                      <a16:colId xmlns:a16="http://schemas.microsoft.com/office/drawing/2014/main" val="3996763891"/>
                    </a:ext>
                  </a:extLst>
                </a:gridCol>
                <a:gridCol w="2850395">
                  <a:extLst>
                    <a:ext uri="{9D8B030D-6E8A-4147-A177-3AD203B41FA5}">
                      <a16:colId xmlns:a16="http://schemas.microsoft.com/office/drawing/2014/main" val="3138992186"/>
                    </a:ext>
                  </a:extLst>
                </a:gridCol>
                <a:gridCol w="1171568">
                  <a:extLst>
                    <a:ext uri="{9D8B030D-6E8A-4147-A177-3AD203B41FA5}">
                      <a16:colId xmlns:a16="http://schemas.microsoft.com/office/drawing/2014/main" val="1623512587"/>
                    </a:ext>
                  </a:extLst>
                </a:gridCol>
              </a:tblGrid>
              <a:tr h="289917">
                <a:tc>
                  <a:txBody>
                    <a:bodyPr/>
                    <a:lstStyle/>
                    <a:p>
                      <a:pPr algn="ctr"/>
                      <a:r>
                        <a:rPr lang="en-US" sz="1200" dirty="0"/>
                        <a:t>Type</a:t>
                      </a:r>
                      <a:endParaRPr lang="en-US" sz="1200" dirty="0">
                        <a:latin typeface="Chalkboard SE Regular"/>
                        <a:cs typeface="Chalkboard SE Regular"/>
                      </a:endParaRPr>
                    </a:p>
                  </a:txBody>
                  <a:tcPr marL="68580" marR="68580" marT="34290" marB="34290" anchor="ctr"/>
                </a:tc>
                <a:tc>
                  <a:txBody>
                    <a:bodyPr/>
                    <a:lstStyle/>
                    <a:p>
                      <a:pPr algn="ctr"/>
                      <a:r>
                        <a:rPr lang="en-US" sz="1200" dirty="0"/>
                        <a:t>Domain/Host Name</a:t>
                      </a:r>
                      <a:endParaRPr lang="en-US" sz="1200" dirty="0">
                        <a:latin typeface="Chalkboard SE Regular"/>
                        <a:cs typeface="Chalkboard SE Regular"/>
                      </a:endParaRPr>
                    </a:p>
                  </a:txBody>
                  <a:tcPr marL="68580" marR="68580" marT="34290" marB="34290" anchor="ctr"/>
                </a:tc>
                <a:tc>
                  <a:txBody>
                    <a:bodyPr/>
                    <a:lstStyle/>
                    <a:p>
                      <a:pPr algn="ctr"/>
                      <a:r>
                        <a:rPr lang="en-US" sz="1200" dirty="0"/>
                        <a:t>Address</a:t>
                      </a:r>
                      <a:endParaRPr lang="en-US" sz="1200" dirty="0">
                        <a:latin typeface="Chalkboard SE Regular"/>
                        <a:cs typeface="Chalkboard SE Regular"/>
                      </a:endParaRPr>
                    </a:p>
                  </a:txBody>
                  <a:tcPr marL="68580" marR="68580" marT="34290" marB="34290" anchor="ctr"/>
                </a:tc>
                <a:tc>
                  <a:txBody>
                    <a:bodyPr/>
                    <a:lstStyle/>
                    <a:p>
                      <a:pPr algn="ctr"/>
                      <a:r>
                        <a:rPr lang="en-US" sz="1200" dirty="0"/>
                        <a:t>TTL</a:t>
                      </a:r>
                      <a:endParaRPr lang="en-US" sz="1200" dirty="0">
                        <a:latin typeface="Chalkboard SE Regular"/>
                        <a:cs typeface="Chalkboard SE Regular"/>
                      </a:endParaRPr>
                    </a:p>
                  </a:txBody>
                  <a:tcPr marL="68580" marR="68580" marT="34290" marB="34290" anchor="ctr"/>
                </a:tc>
                <a:extLst>
                  <a:ext uri="{0D108BD9-81ED-4DB2-BD59-A6C34878D82A}">
                    <a16:rowId xmlns:a16="http://schemas.microsoft.com/office/drawing/2014/main" val="955660785"/>
                  </a:ext>
                </a:extLst>
              </a:tr>
              <a:tr h="307164">
                <a:tc>
                  <a:txBody>
                    <a:bodyPr/>
                    <a:lstStyle/>
                    <a:p>
                      <a:pPr algn="ctr"/>
                      <a:r>
                        <a:rPr lang="en-US" sz="1200" dirty="0"/>
                        <a:t>A</a:t>
                      </a:r>
                      <a:endParaRPr lang="en-US" sz="1200" dirty="0">
                        <a:latin typeface="Chalkboard SE Regular"/>
                        <a:cs typeface="Chalkboard SE Regular"/>
                      </a:endParaRPr>
                    </a:p>
                  </a:txBody>
                  <a:tcPr marL="68580" marR="68580" marT="34290" marB="34290" anchor="ctr"/>
                </a:tc>
                <a:tc>
                  <a:txBody>
                    <a:bodyPr/>
                    <a:lstStyle/>
                    <a:p>
                      <a:pPr algn="ctr"/>
                      <a:r>
                        <a:rPr lang="en-US" sz="1200" dirty="0"/>
                        <a:t>www.abc.com</a:t>
                      </a:r>
                      <a:endParaRPr lang="en-US" sz="1200" dirty="0">
                        <a:latin typeface="Chalkboard SE Regular"/>
                        <a:cs typeface="Chalkboard SE Regular"/>
                      </a:endParaRPr>
                    </a:p>
                  </a:txBody>
                  <a:tcPr marL="68580" marR="68580" marT="34290" marB="34290" anchor="ctr"/>
                </a:tc>
                <a:tc>
                  <a:txBody>
                    <a:bodyPr/>
                    <a:lstStyle/>
                    <a:p>
                      <a:pPr algn="ctr"/>
                      <a:r>
                        <a:rPr lang="en-US" sz="1200" dirty="0"/>
                        <a:t>101.202.30.40</a:t>
                      </a:r>
                      <a:endParaRPr lang="en-US" sz="1200" dirty="0">
                        <a:latin typeface="Chalkboard SE Regular"/>
                        <a:cs typeface="Chalkboard SE Regular"/>
                      </a:endParaRPr>
                    </a:p>
                  </a:txBody>
                  <a:tcPr marL="68580" marR="68580" marT="34290" marB="34290" anchor="ctr"/>
                </a:tc>
                <a:tc>
                  <a:txBody>
                    <a:bodyPr/>
                    <a:lstStyle/>
                    <a:p>
                      <a:pPr algn="ctr"/>
                      <a:r>
                        <a:rPr lang="en-US" sz="1200" dirty="0"/>
                        <a:t>60</a:t>
                      </a:r>
                      <a:endParaRPr lang="en-US" sz="1200" dirty="0">
                        <a:latin typeface="Chalkboard SE Regular"/>
                        <a:cs typeface="Chalkboard SE Regular"/>
                      </a:endParaRPr>
                    </a:p>
                  </a:txBody>
                  <a:tcPr marL="68580" marR="68580" marT="34290" marB="34290" anchor="ctr"/>
                </a:tc>
                <a:extLst>
                  <a:ext uri="{0D108BD9-81ED-4DB2-BD59-A6C34878D82A}">
                    <a16:rowId xmlns:a16="http://schemas.microsoft.com/office/drawing/2014/main" val="191332951"/>
                  </a:ext>
                </a:extLst>
              </a:tr>
              <a:tr h="373062">
                <a:tc>
                  <a:txBody>
                    <a:bodyPr/>
                    <a:lstStyle/>
                    <a:p>
                      <a:pPr algn="ctr"/>
                      <a:r>
                        <a:rPr lang="en-US" sz="1200" dirty="0"/>
                        <a:t>A</a:t>
                      </a:r>
                      <a:endParaRPr lang="en-US" sz="1200" dirty="0">
                        <a:latin typeface="Chalkboard SE Regular"/>
                        <a:cs typeface="Chalkboard SE Regular"/>
                      </a:endParaRPr>
                    </a:p>
                  </a:txBody>
                  <a:tcPr marL="68580" marR="68580" marT="34290" marB="34290" anchor="ctr"/>
                </a:tc>
                <a:tc>
                  <a:txBody>
                    <a:bodyPr/>
                    <a:lstStyle/>
                    <a:p>
                      <a:pPr algn="ctr"/>
                      <a:r>
                        <a:rPr lang="en-US" sz="1200" dirty="0"/>
                        <a:t>www.apple-orange.com</a:t>
                      </a:r>
                      <a:endParaRPr lang="en-US" sz="1200" dirty="0">
                        <a:latin typeface="Chalkboard SE Regular"/>
                        <a:cs typeface="Chalkboard SE Regular"/>
                      </a:endParaRPr>
                    </a:p>
                  </a:txBody>
                  <a:tcPr marL="68580" marR="68580" marT="34290" marB="34290" anchor="ctr"/>
                </a:tc>
                <a:tc>
                  <a:txBody>
                    <a:bodyPr/>
                    <a:lstStyle/>
                    <a:p>
                      <a:pPr algn="ctr"/>
                      <a:r>
                        <a:rPr lang="en-US" sz="1200" dirty="0"/>
                        <a:t>54.28.14.6</a:t>
                      </a:r>
                      <a:endParaRPr lang="en-US" sz="1200" dirty="0">
                        <a:latin typeface="Chalkboard SE Regular"/>
                        <a:cs typeface="Chalkboard SE Regular"/>
                      </a:endParaRPr>
                    </a:p>
                  </a:txBody>
                  <a:tcPr marL="68580" marR="68580" marT="34290" marB="34290" anchor="ctr"/>
                </a:tc>
                <a:tc>
                  <a:txBody>
                    <a:bodyPr/>
                    <a:lstStyle/>
                    <a:p>
                      <a:pPr algn="ctr"/>
                      <a:r>
                        <a:rPr lang="en-US" sz="1200" dirty="0"/>
                        <a:t>300</a:t>
                      </a:r>
                      <a:endParaRPr lang="en-US" sz="1200" dirty="0">
                        <a:latin typeface="Chalkboard SE Regular"/>
                        <a:cs typeface="Chalkboard SE Regular"/>
                      </a:endParaRPr>
                    </a:p>
                  </a:txBody>
                  <a:tcPr marL="68580" marR="68580" marT="34290" marB="34290" anchor="ctr"/>
                </a:tc>
                <a:extLst>
                  <a:ext uri="{0D108BD9-81ED-4DB2-BD59-A6C34878D82A}">
                    <a16:rowId xmlns:a16="http://schemas.microsoft.com/office/drawing/2014/main" val="3675208646"/>
                  </a:ext>
                </a:extLst>
              </a:tr>
              <a:tr h="373062">
                <a:tc>
                  <a:txBody>
                    <a:bodyPr/>
                    <a:lstStyle/>
                    <a:p>
                      <a:pPr algn="ctr"/>
                      <a:r>
                        <a:rPr lang="en-US" sz="1200" dirty="0"/>
                        <a:t>AAAA</a:t>
                      </a:r>
                      <a:endParaRPr lang="en-US" sz="1200" dirty="0">
                        <a:latin typeface="Chalkboard SE Regular"/>
                        <a:cs typeface="Chalkboard SE Regular"/>
                      </a:endParaRPr>
                    </a:p>
                  </a:txBody>
                  <a:tcPr marL="68580" marR="68580" marT="34290" marB="34290" anchor="ctr"/>
                </a:tc>
                <a:tc>
                  <a:txBody>
                    <a:bodyPr/>
                    <a:lstStyle/>
                    <a:p>
                      <a:pPr algn="ctr"/>
                      <a:r>
                        <a:rPr lang="en-US" sz="1200" dirty="0">
                          <a:hlinkClick r:id="rId3"/>
                        </a:rPr>
                        <a:t>www.example.com</a:t>
                      </a:r>
                      <a:endParaRPr lang="en-US" sz="1200" dirty="0">
                        <a:latin typeface="Chalkboard SE Regular"/>
                        <a:cs typeface="Chalkboard SE Regular"/>
                      </a:endParaRPr>
                    </a:p>
                  </a:txBody>
                  <a:tcPr marL="68580" marR="68580" marT="34290" marB="34290" anchor="ctr"/>
                </a:tc>
                <a:tc>
                  <a:txBody>
                    <a:bodyPr/>
                    <a:lstStyle/>
                    <a:p>
                      <a:pPr algn="ctr"/>
                      <a:r>
                        <a:rPr lang="is-IS" sz="1200" kern="1200" dirty="0"/>
                        <a:t>fe80::1cb2:373a:3dd1:8f46</a:t>
                      </a:r>
                      <a:endParaRPr lang="en-US" sz="1200" dirty="0">
                        <a:latin typeface="Chalkboard SE Regular"/>
                        <a:cs typeface="Chalkboard SE Regular"/>
                      </a:endParaRPr>
                    </a:p>
                  </a:txBody>
                  <a:tcPr marL="68580" marR="68580" marT="34290" marB="34290" anchor="ctr"/>
                </a:tc>
                <a:tc>
                  <a:txBody>
                    <a:bodyPr/>
                    <a:lstStyle/>
                    <a:p>
                      <a:pPr algn="ctr"/>
                      <a:r>
                        <a:rPr lang="en-US" sz="1200" kern="1200" dirty="0"/>
                        <a:t>600</a:t>
                      </a:r>
                      <a:endParaRPr lang="en-US" sz="1200" kern="1200" dirty="0">
                        <a:solidFill>
                          <a:schemeClr val="dk1"/>
                        </a:solidFill>
                        <a:latin typeface="Chalkboard SE Regular"/>
                        <a:ea typeface="+mn-ea"/>
                        <a:cs typeface="Chalkboard SE Regular"/>
                      </a:endParaRPr>
                    </a:p>
                  </a:txBody>
                  <a:tcPr marL="68580" marR="68580" marT="34290" marB="3429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532498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0B9558EA-834D-4E98-BD5A-8103B4D95E9B}"/>
              </a:ext>
            </a:extLst>
          </p:cNvPr>
          <p:cNvSpPr/>
          <p:nvPr/>
        </p:nvSpPr>
        <p:spPr>
          <a:xfrm>
            <a:off x="512575" y="1209393"/>
            <a:ext cx="8229600" cy="2199102"/>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66A620B-17B1-44C8-8604-090ACB60B9A9}"/>
              </a:ext>
            </a:extLst>
          </p:cNvPr>
          <p:cNvSpPr txBox="1"/>
          <p:nvPr/>
        </p:nvSpPr>
        <p:spPr>
          <a:xfrm>
            <a:off x="176773" y="168938"/>
            <a:ext cx="2359557" cy="523220"/>
          </a:xfrm>
          <a:prstGeom prst="rect">
            <a:avLst/>
          </a:prstGeom>
          <a:noFill/>
        </p:spPr>
        <p:txBody>
          <a:bodyPr wrap="none" rtlCol="0">
            <a:spAutoFit/>
          </a:bodyPr>
          <a:lstStyle/>
          <a:p>
            <a:r>
              <a:rPr lang="en-US" sz="2800" b="1" dirty="0">
                <a:solidFill>
                  <a:schemeClr val="accent2"/>
                </a:solidFill>
              </a:rPr>
              <a:t>DNS Literature</a:t>
            </a:r>
          </a:p>
        </p:txBody>
      </p:sp>
      <p:sp>
        <p:nvSpPr>
          <p:cNvPr id="7" name="Rectangle 6">
            <a:extLst>
              <a:ext uri="{FF2B5EF4-FFF2-40B4-BE49-F238E27FC236}">
                <a16:creationId xmlns:a16="http://schemas.microsoft.com/office/drawing/2014/main" id="{EA6A957E-1F4E-4CC5-8A52-6FFFA4391B5B}"/>
              </a:ext>
            </a:extLst>
          </p:cNvPr>
          <p:cNvSpPr/>
          <p:nvPr/>
        </p:nvSpPr>
        <p:spPr>
          <a:xfrm>
            <a:off x="667846" y="1378485"/>
            <a:ext cx="8118850" cy="2123658"/>
          </a:xfrm>
          <a:prstGeom prst="rect">
            <a:avLst/>
          </a:prstGeom>
        </p:spPr>
        <p:txBody>
          <a:bodyPr wrap="square">
            <a:spAutoFit/>
          </a:bodyPr>
          <a:lstStyle/>
          <a:p>
            <a:pPr marL="171450" indent="-171450">
              <a:buFont typeface="Arial" panose="020B0604020202020204" pitchFamily="34" charset="0"/>
              <a:buChar char="•"/>
            </a:pPr>
            <a:r>
              <a:rPr lang="en-IN" sz="1100" dirty="0">
                <a:latin typeface="Raleway"/>
                <a:cs typeface="Chalkboard SE Regular"/>
              </a:rPr>
              <a:t>CNAME (Canonical Name) Record – Maps one name to another name instead of an IP address. </a:t>
            </a:r>
          </a:p>
          <a:p>
            <a:pPr marL="171450" indent="-171450">
              <a:buFont typeface="Arial" panose="020B0604020202020204" pitchFamily="34" charset="0"/>
              <a:buChar char="•"/>
            </a:pPr>
            <a:endParaRPr lang="en-IN" sz="1100" dirty="0">
              <a:latin typeface="Raleway"/>
              <a:cs typeface="Chalkboard SE Regular"/>
            </a:endParaRPr>
          </a:p>
          <a:p>
            <a:pPr marL="171450" indent="-171450">
              <a:buFont typeface="Arial" panose="020B0604020202020204" pitchFamily="34" charset="0"/>
              <a:buChar char="•"/>
            </a:pPr>
            <a:endParaRPr lang="en-IN" sz="1100" dirty="0">
              <a:latin typeface="Raleway"/>
              <a:cs typeface="Chalkboard SE Regular"/>
            </a:endParaRPr>
          </a:p>
          <a:p>
            <a:pPr marL="171450" indent="-171450">
              <a:buFont typeface="Arial" panose="020B0604020202020204" pitchFamily="34" charset="0"/>
              <a:buChar char="•"/>
            </a:pPr>
            <a:endParaRPr lang="en-IN" sz="1100" dirty="0">
              <a:latin typeface="Raleway"/>
              <a:cs typeface="Chalkboard SE Regular"/>
            </a:endParaRPr>
          </a:p>
          <a:p>
            <a:pPr marL="171450" indent="-171450">
              <a:buFont typeface="Arial" panose="020B0604020202020204" pitchFamily="34" charset="0"/>
              <a:buChar char="•"/>
            </a:pPr>
            <a:endParaRPr lang="en-IN" sz="1100" dirty="0">
              <a:latin typeface="Raleway"/>
              <a:cs typeface="Chalkboard SE Regular"/>
            </a:endParaRPr>
          </a:p>
          <a:p>
            <a:pPr marL="171450" indent="-171450">
              <a:buFont typeface="Arial" panose="020B0604020202020204" pitchFamily="34" charset="0"/>
              <a:buChar char="•"/>
            </a:pPr>
            <a:endParaRPr lang="en-IN" sz="1100" dirty="0">
              <a:latin typeface="Raleway"/>
              <a:cs typeface="Chalkboard SE Regular"/>
            </a:endParaRPr>
          </a:p>
          <a:p>
            <a:pPr marL="171450" indent="-171450">
              <a:buFont typeface="Arial" panose="020B0604020202020204" pitchFamily="34" charset="0"/>
              <a:buChar char="•"/>
            </a:pPr>
            <a:endParaRPr lang="en-IN" sz="1100" dirty="0">
              <a:latin typeface="Raleway"/>
              <a:cs typeface="Chalkboard SE Regular"/>
            </a:endParaRPr>
          </a:p>
          <a:p>
            <a:pPr marL="171450" indent="-171450">
              <a:buFont typeface="Arial" panose="020B0604020202020204" pitchFamily="34" charset="0"/>
              <a:buChar char="•"/>
            </a:pPr>
            <a:endParaRPr lang="en-IN" sz="1100" dirty="0">
              <a:latin typeface="Raleway"/>
              <a:cs typeface="Chalkboard SE Regular"/>
            </a:endParaRPr>
          </a:p>
          <a:p>
            <a:pPr marL="171450" indent="-171450">
              <a:buFont typeface="Arial" panose="020B0604020202020204" pitchFamily="34" charset="0"/>
              <a:buChar char="•"/>
            </a:pPr>
            <a:endParaRPr lang="en-IN" sz="1100" dirty="0">
              <a:latin typeface="Raleway"/>
              <a:cs typeface="Chalkboard SE Regular"/>
            </a:endParaRPr>
          </a:p>
          <a:p>
            <a:pPr marL="171450" indent="-171450">
              <a:buFont typeface="Arial" panose="020B0604020202020204" pitchFamily="34" charset="0"/>
              <a:buChar char="•"/>
            </a:pPr>
            <a:endParaRPr lang="en-IN" sz="1100" dirty="0">
              <a:latin typeface="Raleway"/>
              <a:cs typeface="Chalkboard SE Regular"/>
            </a:endParaRPr>
          </a:p>
          <a:p>
            <a:pPr marL="171450" indent="-171450">
              <a:buFont typeface="Arial" panose="020B0604020202020204" pitchFamily="34" charset="0"/>
              <a:buChar char="•"/>
            </a:pPr>
            <a:r>
              <a:rPr lang="en-IN" sz="1100" dirty="0">
                <a:latin typeface="Raleway"/>
                <a:cs typeface="Chalkboard SE Regular"/>
              </a:rPr>
              <a:t>Alias Name is similar to </a:t>
            </a:r>
            <a:r>
              <a:rPr lang="en-IN" sz="1100" dirty="0" err="1">
                <a:latin typeface="Raleway"/>
                <a:cs typeface="Chalkboard SE Regular"/>
              </a:rPr>
              <a:t>CName</a:t>
            </a:r>
            <a:r>
              <a:rPr lang="en-IN" sz="1100" dirty="0">
                <a:latin typeface="Raleway"/>
                <a:cs typeface="Chalkboard SE Regular"/>
              </a:rPr>
              <a:t> record with a “little” difference. </a:t>
            </a:r>
          </a:p>
          <a:p>
            <a:pPr marL="171450" indent="-171450">
              <a:buFont typeface="Arial" panose="020B0604020202020204" pitchFamily="34" charset="0"/>
              <a:buChar char="•"/>
            </a:pPr>
            <a:endParaRPr lang="en-IN" sz="1100" dirty="0">
              <a:latin typeface="Raleway"/>
              <a:cs typeface="Chalkboard SE Regular"/>
            </a:endParaRPr>
          </a:p>
        </p:txBody>
      </p:sp>
      <p:graphicFrame>
        <p:nvGraphicFramePr>
          <p:cNvPr id="8" name="Table 7">
            <a:extLst>
              <a:ext uri="{FF2B5EF4-FFF2-40B4-BE49-F238E27FC236}">
                <a16:creationId xmlns:a16="http://schemas.microsoft.com/office/drawing/2014/main" id="{B7C642F4-14DD-40A1-B4FA-295EBE4AF286}"/>
              </a:ext>
            </a:extLst>
          </p:cNvPr>
          <p:cNvGraphicFramePr>
            <a:graphicFrameLocks noGrp="1"/>
          </p:cNvGraphicFramePr>
          <p:nvPr>
            <p:extLst>
              <p:ext uri="{D42A27DB-BD31-4B8C-83A1-F6EECF244321}">
                <p14:modId xmlns:p14="http://schemas.microsoft.com/office/powerpoint/2010/main" val="2396945630"/>
              </p:ext>
            </p:extLst>
          </p:nvPr>
        </p:nvGraphicFramePr>
        <p:xfrm>
          <a:off x="1570184" y="1781273"/>
          <a:ext cx="6003631" cy="1134780"/>
        </p:xfrm>
        <a:graphic>
          <a:graphicData uri="http://schemas.openxmlformats.org/drawingml/2006/table">
            <a:tbl>
              <a:tblPr firstRow="1" bandRow="1">
                <a:tableStyleId>{5C22544A-7EE6-4342-B048-85BDC9FD1C3A}</a:tableStyleId>
              </a:tblPr>
              <a:tblGrid>
                <a:gridCol w="975590">
                  <a:extLst>
                    <a:ext uri="{9D8B030D-6E8A-4147-A177-3AD203B41FA5}">
                      <a16:colId xmlns:a16="http://schemas.microsoft.com/office/drawing/2014/main" val="164350052"/>
                    </a:ext>
                  </a:extLst>
                </a:gridCol>
                <a:gridCol w="1868539">
                  <a:extLst>
                    <a:ext uri="{9D8B030D-6E8A-4147-A177-3AD203B41FA5}">
                      <a16:colId xmlns:a16="http://schemas.microsoft.com/office/drawing/2014/main" val="3996763891"/>
                    </a:ext>
                  </a:extLst>
                </a:gridCol>
                <a:gridCol w="2308866">
                  <a:extLst>
                    <a:ext uri="{9D8B030D-6E8A-4147-A177-3AD203B41FA5}">
                      <a16:colId xmlns:a16="http://schemas.microsoft.com/office/drawing/2014/main" val="3138992186"/>
                    </a:ext>
                  </a:extLst>
                </a:gridCol>
                <a:gridCol w="850636">
                  <a:extLst>
                    <a:ext uri="{9D8B030D-6E8A-4147-A177-3AD203B41FA5}">
                      <a16:colId xmlns:a16="http://schemas.microsoft.com/office/drawing/2014/main" val="1623512587"/>
                    </a:ext>
                  </a:extLst>
                </a:gridCol>
              </a:tblGrid>
              <a:tr h="283695">
                <a:tc>
                  <a:txBody>
                    <a:bodyPr/>
                    <a:lstStyle/>
                    <a:p>
                      <a:pPr algn="ctr"/>
                      <a:r>
                        <a:rPr lang="en-US" sz="1000" dirty="0">
                          <a:latin typeface="Raleway"/>
                          <a:cs typeface="Chalkboard SE Regular"/>
                        </a:rPr>
                        <a:t>Type</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Domain/Host Name</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Address</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TTL</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955660785"/>
                  </a:ext>
                </a:extLst>
              </a:tr>
              <a:tr h="283695">
                <a:tc>
                  <a:txBody>
                    <a:bodyPr/>
                    <a:lstStyle/>
                    <a:p>
                      <a:pPr algn="ctr"/>
                      <a:r>
                        <a:rPr lang="en-US" sz="1000" dirty="0">
                          <a:latin typeface="Raleway"/>
                          <a:cs typeface="Chalkboard SE Regular"/>
                        </a:rPr>
                        <a:t>CNAME</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www.fruits.com</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www.apple-orange.com</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300</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3675208646"/>
                  </a:ext>
                </a:extLst>
              </a:tr>
              <a:tr h="283695">
                <a:tc>
                  <a:txBody>
                    <a:bodyPr/>
                    <a:lstStyle/>
                    <a:p>
                      <a:pPr algn="ctr"/>
                      <a:r>
                        <a:rPr lang="en-US" sz="1000" dirty="0">
                          <a:latin typeface="Raleway"/>
                          <a:cs typeface="Chalkboard SE Regular"/>
                        </a:rPr>
                        <a:t>CNAME</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www.vegetables.com</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www.fruits.com</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600</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3099856823"/>
                  </a:ext>
                </a:extLst>
              </a:tr>
              <a:tr h="283695">
                <a:tc>
                  <a:txBody>
                    <a:bodyPr/>
                    <a:lstStyle/>
                    <a:p>
                      <a:pPr algn="ctr"/>
                      <a:r>
                        <a:rPr lang="en-US" sz="1000" dirty="0">
                          <a:latin typeface="Raleway"/>
                          <a:cs typeface="Chalkboard SE Regular"/>
                        </a:rPr>
                        <a:t>A</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www.apple-orange.com</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latin typeface="Raleway"/>
                          <a:cs typeface="Chalkboard SE Regular"/>
                        </a:rPr>
                        <a:t>54.28.14.6</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900</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559613952"/>
                  </a:ext>
                </a:extLst>
              </a:tr>
            </a:tbl>
          </a:graphicData>
        </a:graphic>
      </p:graphicFrame>
      <p:pic>
        <p:nvPicPr>
          <p:cNvPr id="9" name="Picture 8">
            <a:extLst>
              <a:ext uri="{FF2B5EF4-FFF2-40B4-BE49-F238E27FC236}">
                <a16:creationId xmlns:a16="http://schemas.microsoft.com/office/drawing/2014/main" id="{99D4443B-AEC0-4F3F-BB5D-3A7BC6D35988}"/>
              </a:ext>
            </a:extLst>
          </p:cNvPr>
          <p:cNvPicPr>
            <a:picLocks noChangeAspect="1"/>
          </p:cNvPicPr>
          <p:nvPr/>
        </p:nvPicPr>
        <p:blipFill>
          <a:blip r:embed="rId2"/>
          <a:stretch>
            <a:fillRect/>
          </a:stretch>
        </p:blipFill>
        <p:spPr>
          <a:xfrm>
            <a:off x="2912073" y="3883618"/>
            <a:ext cx="540139" cy="540139"/>
          </a:xfrm>
          <a:prstGeom prst="rect">
            <a:avLst/>
          </a:prstGeom>
        </p:spPr>
      </p:pic>
      <p:pic>
        <p:nvPicPr>
          <p:cNvPr id="10" name="Picture 9">
            <a:extLst>
              <a:ext uri="{FF2B5EF4-FFF2-40B4-BE49-F238E27FC236}">
                <a16:creationId xmlns:a16="http://schemas.microsoft.com/office/drawing/2014/main" id="{9C6750A5-B341-4FB8-AC86-CC43728411E6}"/>
              </a:ext>
            </a:extLst>
          </p:cNvPr>
          <p:cNvPicPr>
            <a:picLocks noChangeAspect="1"/>
          </p:cNvPicPr>
          <p:nvPr/>
        </p:nvPicPr>
        <p:blipFill>
          <a:blip r:embed="rId3"/>
          <a:stretch>
            <a:fillRect/>
          </a:stretch>
        </p:blipFill>
        <p:spPr>
          <a:xfrm>
            <a:off x="6002331" y="3881429"/>
            <a:ext cx="540139" cy="540139"/>
          </a:xfrm>
          <a:prstGeom prst="rect">
            <a:avLst/>
          </a:prstGeom>
        </p:spPr>
      </p:pic>
      <p:cxnSp>
        <p:nvCxnSpPr>
          <p:cNvPr id="11" name="Straight Arrow Connector 10">
            <a:extLst>
              <a:ext uri="{FF2B5EF4-FFF2-40B4-BE49-F238E27FC236}">
                <a16:creationId xmlns:a16="http://schemas.microsoft.com/office/drawing/2014/main" id="{7A99FFC5-E9A1-4483-8602-3289B3EF93DC}"/>
              </a:ext>
            </a:extLst>
          </p:cNvPr>
          <p:cNvCxnSpPr>
            <a:cxnSpLocks/>
          </p:cNvCxnSpPr>
          <p:nvPr/>
        </p:nvCxnSpPr>
        <p:spPr>
          <a:xfrm>
            <a:off x="3452212" y="4167067"/>
            <a:ext cx="2550119" cy="2189"/>
          </a:xfrm>
          <a:prstGeom prst="straightConnector1">
            <a:avLst/>
          </a:prstGeom>
          <a:ln w="190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6D16589A-05EB-471A-BF55-612C22CA946E}"/>
              </a:ext>
            </a:extLst>
          </p:cNvPr>
          <p:cNvCxnSpPr>
            <a:cxnSpLocks/>
          </p:cNvCxnSpPr>
          <p:nvPr/>
        </p:nvCxnSpPr>
        <p:spPr>
          <a:xfrm flipH="1" flipV="1">
            <a:off x="3452212" y="4169842"/>
            <a:ext cx="2558177" cy="13379"/>
          </a:xfrm>
          <a:prstGeom prst="straightConnector1">
            <a:avLst/>
          </a:prstGeom>
          <a:ln w="190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C78E2283-C1D7-4C6D-B329-A59DDA069145}"/>
              </a:ext>
            </a:extLst>
          </p:cNvPr>
          <p:cNvSpPr txBox="1"/>
          <p:nvPr/>
        </p:nvSpPr>
        <p:spPr>
          <a:xfrm>
            <a:off x="2298801" y="4400853"/>
            <a:ext cx="1766681" cy="276999"/>
          </a:xfrm>
          <a:prstGeom prst="rect">
            <a:avLst/>
          </a:prstGeom>
          <a:noFill/>
        </p:spPr>
        <p:txBody>
          <a:bodyPr wrap="square" rtlCol="0">
            <a:spAutoFit/>
          </a:bodyPr>
          <a:lstStyle/>
          <a:p>
            <a:pPr algn="ctr"/>
            <a:r>
              <a:rPr lang="en-US" sz="1200" dirty="0">
                <a:latin typeface="Chalkboard SE Regular"/>
                <a:cs typeface="Chalkboard SE Regular"/>
              </a:rPr>
              <a:t>www.vegetables.com</a:t>
            </a:r>
          </a:p>
        </p:txBody>
      </p:sp>
      <p:sp>
        <p:nvSpPr>
          <p:cNvPr id="19" name="TextBox 18">
            <a:extLst>
              <a:ext uri="{FF2B5EF4-FFF2-40B4-BE49-F238E27FC236}">
                <a16:creationId xmlns:a16="http://schemas.microsoft.com/office/drawing/2014/main" id="{AB4E6181-5CEC-4E89-BD7B-E0753CCDB543}"/>
              </a:ext>
            </a:extLst>
          </p:cNvPr>
          <p:cNvSpPr txBox="1"/>
          <p:nvPr/>
        </p:nvSpPr>
        <p:spPr>
          <a:xfrm>
            <a:off x="5568567" y="4423757"/>
            <a:ext cx="1423781" cy="276999"/>
          </a:xfrm>
          <a:prstGeom prst="rect">
            <a:avLst/>
          </a:prstGeom>
          <a:noFill/>
        </p:spPr>
        <p:txBody>
          <a:bodyPr wrap="square" rtlCol="0">
            <a:spAutoFit/>
          </a:bodyPr>
          <a:lstStyle/>
          <a:p>
            <a:pPr algn="ctr"/>
            <a:r>
              <a:rPr lang="en-US" sz="1200" dirty="0">
                <a:latin typeface="Chalkboard SE Regular"/>
                <a:cs typeface="Chalkboard SE Regular"/>
              </a:rPr>
              <a:t>www.fruits.com</a:t>
            </a:r>
          </a:p>
        </p:txBody>
      </p:sp>
    </p:spTree>
    <p:extLst>
      <p:ext uri="{BB962C8B-B14F-4D97-AF65-F5344CB8AC3E}">
        <p14:creationId xmlns:p14="http://schemas.microsoft.com/office/powerpoint/2010/main" val="37706730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0B9558EA-834D-4E98-BD5A-8103B4D95E9B}"/>
              </a:ext>
            </a:extLst>
          </p:cNvPr>
          <p:cNvSpPr/>
          <p:nvPr/>
        </p:nvSpPr>
        <p:spPr>
          <a:xfrm>
            <a:off x="1103441" y="1071002"/>
            <a:ext cx="6470374" cy="1590261"/>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7">
            <a:extLst>
              <a:ext uri="{FF2B5EF4-FFF2-40B4-BE49-F238E27FC236}">
                <a16:creationId xmlns:a16="http://schemas.microsoft.com/office/drawing/2014/main" id="{B7C642F4-14DD-40A1-B4FA-295EBE4AF286}"/>
              </a:ext>
            </a:extLst>
          </p:cNvPr>
          <p:cNvGraphicFramePr>
            <a:graphicFrameLocks noGrp="1"/>
          </p:cNvGraphicFramePr>
          <p:nvPr>
            <p:extLst>
              <p:ext uri="{D42A27DB-BD31-4B8C-83A1-F6EECF244321}">
                <p14:modId xmlns:p14="http://schemas.microsoft.com/office/powerpoint/2010/main" val="2012885872"/>
              </p:ext>
            </p:extLst>
          </p:nvPr>
        </p:nvGraphicFramePr>
        <p:xfrm>
          <a:off x="1356551" y="1298742"/>
          <a:ext cx="6003631" cy="1134780"/>
        </p:xfrm>
        <a:graphic>
          <a:graphicData uri="http://schemas.openxmlformats.org/drawingml/2006/table">
            <a:tbl>
              <a:tblPr firstRow="1" bandRow="1">
                <a:tableStyleId>{5C22544A-7EE6-4342-B048-85BDC9FD1C3A}</a:tableStyleId>
              </a:tblPr>
              <a:tblGrid>
                <a:gridCol w="975590">
                  <a:extLst>
                    <a:ext uri="{9D8B030D-6E8A-4147-A177-3AD203B41FA5}">
                      <a16:colId xmlns:a16="http://schemas.microsoft.com/office/drawing/2014/main" val="164350052"/>
                    </a:ext>
                  </a:extLst>
                </a:gridCol>
                <a:gridCol w="1868539">
                  <a:extLst>
                    <a:ext uri="{9D8B030D-6E8A-4147-A177-3AD203B41FA5}">
                      <a16:colId xmlns:a16="http://schemas.microsoft.com/office/drawing/2014/main" val="3996763891"/>
                    </a:ext>
                  </a:extLst>
                </a:gridCol>
                <a:gridCol w="2308866">
                  <a:extLst>
                    <a:ext uri="{9D8B030D-6E8A-4147-A177-3AD203B41FA5}">
                      <a16:colId xmlns:a16="http://schemas.microsoft.com/office/drawing/2014/main" val="3138992186"/>
                    </a:ext>
                  </a:extLst>
                </a:gridCol>
                <a:gridCol w="850636">
                  <a:extLst>
                    <a:ext uri="{9D8B030D-6E8A-4147-A177-3AD203B41FA5}">
                      <a16:colId xmlns:a16="http://schemas.microsoft.com/office/drawing/2014/main" val="1623512587"/>
                    </a:ext>
                  </a:extLst>
                </a:gridCol>
              </a:tblGrid>
              <a:tr h="283695">
                <a:tc>
                  <a:txBody>
                    <a:bodyPr/>
                    <a:lstStyle/>
                    <a:p>
                      <a:pPr algn="ctr"/>
                      <a:r>
                        <a:rPr lang="en-US" sz="1000" dirty="0">
                          <a:latin typeface="Raleway"/>
                          <a:cs typeface="Chalkboard SE Regular"/>
                        </a:rPr>
                        <a:t>Type</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Domain/Host Name</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Address</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TTL</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955660785"/>
                  </a:ext>
                </a:extLst>
              </a:tr>
              <a:tr h="283695">
                <a:tc>
                  <a:txBody>
                    <a:bodyPr/>
                    <a:lstStyle/>
                    <a:p>
                      <a:pPr algn="ctr"/>
                      <a:r>
                        <a:rPr lang="en-US" sz="1000" dirty="0">
                          <a:latin typeface="Raleway"/>
                          <a:cs typeface="Chalkboard SE Regular"/>
                        </a:rPr>
                        <a:t>CNAME</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www.fruits.com</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www.apple-orange.com</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300</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3675208646"/>
                  </a:ext>
                </a:extLst>
              </a:tr>
              <a:tr h="283695">
                <a:tc>
                  <a:txBody>
                    <a:bodyPr/>
                    <a:lstStyle/>
                    <a:p>
                      <a:pPr algn="ctr"/>
                      <a:r>
                        <a:rPr lang="en-US" sz="1000" dirty="0">
                          <a:latin typeface="Raleway"/>
                          <a:cs typeface="Chalkboard SE Regular"/>
                        </a:rPr>
                        <a:t>CNAME</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www.vegetables.com</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www.fruits.com</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600</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3099856823"/>
                  </a:ext>
                </a:extLst>
              </a:tr>
              <a:tr h="283695">
                <a:tc>
                  <a:txBody>
                    <a:bodyPr/>
                    <a:lstStyle/>
                    <a:p>
                      <a:pPr algn="ctr"/>
                      <a:r>
                        <a:rPr lang="en-US" sz="1000" dirty="0">
                          <a:latin typeface="Raleway"/>
                          <a:cs typeface="Chalkboard SE Regular"/>
                        </a:rPr>
                        <a:t>A</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www.apple-orange.com</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latin typeface="Raleway"/>
                          <a:cs typeface="Chalkboard SE Regular"/>
                        </a:rPr>
                        <a:t>54.28.14.6</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a:latin typeface="Raleway"/>
                          <a:cs typeface="Chalkboard SE Regular"/>
                        </a:rPr>
                        <a:t>900</a:t>
                      </a:r>
                    </a:p>
                  </a:txBody>
                  <a:tcPr marL="68580" marR="68580" marT="34290" marB="3429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559613952"/>
                  </a:ext>
                </a:extLst>
              </a:tr>
            </a:tbl>
          </a:graphicData>
        </a:graphic>
      </p:graphicFrame>
      <p:pic>
        <p:nvPicPr>
          <p:cNvPr id="16" name="Picture 15">
            <a:extLst>
              <a:ext uri="{FF2B5EF4-FFF2-40B4-BE49-F238E27FC236}">
                <a16:creationId xmlns:a16="http://schemas.microsoft.com/office/drawing/2014/main" id="{D8703A6A-4CD9-4E32-9E89-BF77432D106E}"/>
              </a:ext>
            </a:extLst>
          </p:cNvPr>
          <p:cNvPicPr>
            <a:picLocks noChangeAspect="1"/>
          </p:cNvPicPr>
          <p:nvPr/>
        </p:nvPicPr>
        <p:blipFill>
          <a:blip r:embed="rId2"/>
          <a:stretch>
            <a:fillRect/>
          </a:stretch>
        </p:blipFill>
        <p:spPr>
          <a:xfrm>
            <a:off x="2616792" y="3248623"/>
            <a:ext cx="680886" cy="680884"/>
          </a:xfrm>
          <a:prstGeom prst="rect">
            <a:avLst/>
          </a:prstGeom>
        </p:spPr>
      </p:pic>
      <p:pic>
        <p:nvPicPr>
          <p:cNvPr id="17" name="Picture 16">
            <a:extLst>
              <a:ext uri="{FF2B5EF4-FFF2-40B4-BE49-F238E27FC236}">
                <a16:creationId xmlns:a16="http://schemas.microsoft.com/office/drawing/2014/main" id="{6C62EA1C-067E-4F4A-8D81-18C002B1EE04}"/>
              </a:ext>
            </a:extLst>
          </p:cNvPr>
          <p:cNvPicPr>
            <a:picLocks noChangeAspect="1"/>
          </p:cNvPicPr>
          <p:nvPr/>
        </p:nvPicPr>
        <p:blipFill>
          <a:blip r:embed="rId3"/>
          <a:stretch>
            <a:fillRect/>
          </a:stretch>
        </p:blipFill>
        <p:spPr>
          <a:xfrm>
            <a:off x="5707050" y="3246434"/>
            <a:ext cx="680886" cy="680884"/>
          </a:xfrm>
          <a:prstGeom prst="rect">
            <a:avLst/>
          </a:prstGeom>
        </p:spPr>
      </p:pic>
      <p:sp>
        <p:nvSpPr>
          <p:cNvPr id="20" name="TextBox 19">
            <a:extLst>
              <a:ext uri="{FF2B5EF4-FFF2-40B4-BE49-F238E27FC236}">
                <a16:creationId xmlns:a16="http://schemas.microsoft.com/office/drawing/2014/main" id="{73B718E2-A69B-43A9-B4EE-C5456C816B13}"/>
              </a:ext>
            </a:extLst>
          </p:cNvPr>
          <p:cNvSpPr txBox="1"/>
          <p:nvPr/>
        </p:nvSpPr>
        <p:spPr>
          <a:xfrm>
            <a:off x="2059843" y="3969274"/>
            <a:ext cx="1794782" cy="276999"/>
          </a:xfrm>
          <a:prstGeom prst="rect">
            <a:avLst/>
          </a:prstGeom>
          <a:noFill/>
        </p:spPr>
        <p:txBody>
          <a:bodyPr wrap="square" rtlCol="0">
            <a:spAutoFit/>
          </a:bodyPr>
          <a:lstStyle/>
          <a:p>
            <a:pPr algn="ctr"/>
            <a:r>
              <a:rPr lang="en-US" sz="1200" dirty="0">
                <a:latin typeface="Chalkboard SE Regular"/>
                <a:cs typeface="Chalkboard SE Regular"/>
              </a:rPr>
              <a:t>www.fruits.com</a:t>
            </a:r>
          </a:p>
        </p:txBody>
      </p:sp>
      <p:sp>
        <p:nvSpPr>
          <p:cNvPr id="21" name="TextBox 20">
            <a:extLst>
              <a:ext uri="{FF2B5EF4-FFF2-40B4-BE49-F238E27FC236}">
                <a16:creationId xmlns:a16="http://schemas.microsoft.com/office/drawing/2014/main" id="{0CE6958B-57C6-441C-8E5B-5CF2474CAF4A}"/>
              </a:ext>
            </a:extLst>
          </p:cNvPr>
          <p:cNvSpPr txBox="1"/>
          <p:nvPr/>
        </p:nvSpPr>
        <p:spPr>
          <a:xfrm>
            <a:off x="5190957" y="4258765"/>
            <a:ext cx="1766590" cy="276999"/>
          </a:xfrm>
          <a:prstGeom prst="rect">
            <a:avLst/>
          </a:prstGeom>
          <a:noFill/>
        </p:spPr>
        <p:txBody>
          <a:bodyPr wrap="square" rtlCol="0">
            <a:spAutoFit/>
          </a:bodyPr>
          <a:lstStyle/>
          <a:p>
            <a:pPr algn="ctr"/>
            <a:r>
              <a:rPr lang="en-US" sz="1200" dirty="0">
                <a:latin typeface="Chalkboard SE Regular"/>
                <a:cs typeface="Chalkboard SE Regular"/>
              </a:rPr>
              <a:t>54.28.14.6</a:t>
            </a:r>
          </a:p>
        </p:txBody>
      </p:sp>
      <p:sp>
        <p:nvSpPr>
          <p:cNvPr id="22" name="TextBox 21">
            <a:extLst>
              <a:ext uri="{FF2B5EF4-FFF2-40B4-BE49-F238E27FC236}">
                <a16:creationId xmlns:a16="http://schemas.microsoft.com/office/drawing/2014/main" id="{FB02B2AB-1F0B-475E-A189-F9F56E32484F}"/>
              </a:ext>
            </a:extLst>
          </p:cNvPr>
          <p:cNvSpPr txBox="1"/>
          <p:nvPr/>
        </p:nvSpPr>
        <p:spPr>
          <a:xfrm>
            <a:off x="4955276" y="3981766"/>
            <a:ext cx="2237952" cy="276999"/>
          </a:xfrm>
          <a:prstGeom prst="rect">
            <a:avLst/>
          </a:prstGeom>
          <a:noFill/>
        </p:spPr>
        <p:txBody>
          <a:bodyPr wrap="square" rtlCol="0">
            <a:spAutoFit/>
          </a:bodyPr>
          <a:lstStyle/>
          <a:p>
            <a:pPr algn="ctr"/>
            <a:r>
              <a:rPr lang="en-US" sz="1200" dirty="0">
                <a:latin typeface="Chalkboard SE Regular"/>
                <a:cs typeface="Chalkboard SE Regular"/>
              </a:rPr>
              <a:t>www.apple-orange.com</a:t>
            </a:r>
          </a:p>
        </p:txBody>
      </p:sp>
      <p:sp>
        <p:nvSpPr>
          <p:cNvPr id="11" name="TextBox 10">
            <a:extLst>
              <a:ext uri="{FF2B5EF4-FFF2-40B4-BE49-F238E27FC236}">
                <a16:creationId xmlns:a16="http://schemas.microsoft.com/office/drawing/2014/main" id="{466A620B-17B1-44C8-8604-090ACB60B9A9}"/>
              </a:ext>
            </a:extLst>
          </p:cNvPr>
          <p:cNvSpPr txBox="1"/>
          <p:nvPr/>
        </p:nvSpPr>
        <p:spPr>
          <a:xfrm>
            <a:off x="176773" y="168938"/>
            <a:ext cx="2359557" cy="523220"/>
          </a:xfrm>
          <a:prstGeom prst="rect">
            <a:avLst/>
          </a:prstGeom>
          <a:noFill/>
        </p:spPr>
        <p:txBody>
          <a:bodyPr wrap="none" rtlCol="0">
            <a:spAutoFit/>
          </a:bodyPr>
          <a:lstStyle/>
          <a:p>
            <a:r>
              <a:rPr lang="en-US" sz="2800" b="1" dirty="0">
                <a:solidFill>
                  <a:schemeClr val="accent2"/>
                </a:solidFill>
              </a:rPr>
              <a:t>DNS Literature</a:t>
            </a:r>
          </a:p>
        </p:txBody>
      </p:sp>
    </p:spTree>
    <p:extLst>
      <p:ext uri="{BB962C8B-B14F-4D97-AF65-F5344CB8AC3E}">
        <p14:creationId xmlns:p14="http://schemas.microsoft.com/office/powerpoint/2010/main" val="5020964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66A620B-17B1-44C8-8604-090ACB60B9A9}"/>
              </a:ext>
            </a:extLst>
          </p:cNvPr>
          <p:cNvSpPr txBox="1"/>
          <p:nvPr/>
        </p:nvSpPr>
        <p:spPr>
          <a:xfrm>
            <a:off x="176773" y="168938"/>
            <a:ext cx="5063950" cy="523220"/>
          </a:xfrm>
          <a:prstGeom prst="rect">
            <a:avLst/>
          </a:prstGeom>
          <a:noFill/>
        </p:spPr>
        <p:txBody>
          <a:bodyPr wrap="none" rtlCol="0">
            <a:spAutoFit/>
          </a:bodyPr>
          <a:lstStyle/>
          <a:p>
            <a:r>
              <a:rPr lang="en-US" sz="2800" b="1" dirty="0">
                <a:solidFill>
                  <a:schemeClr val="accent2"/>
                </a:solidFill>
              </a:rPr>
              <a:t>Network Latency and Bandwidth</a:t>
            </a:r>
          </a:p>
        </p:txBody>
      </p:sp>
      <p:sp>
        <p:nvSpPr>
          <p:cNvPr id="11" name="Rectangle 10">
            <a:extLst>
              <a:ext uri="{FF2B5EF4-FFF2-40B4-BE49-F238E27FC236}">
                <a16:creationId xmlns:a16="http://schemas.microsoft.com/office/drawing/2014/main" id="{FB3253CE-A151-4828-A985-E34B5A548534}"/>
              </a:ext>
            </a:extLst>
          </p:cNvPr>
          <p:cNvSpPr/>
          <p:nvPr/>
        </p:nvSpPr>
        <p:spPr>
          <a:xfrm>
            <a:off x="534424" y="1103946"/>
            <a:ext cx="6605678" cy="276999"/>
          </a:xfrm>
          <a:prstGeom prst="rect">
            <a:avLst/>
          </a:prstGeom>
        </p:spPr>
        <p:txBody>
          <a:bodyPr wrap="square">
            <a:spAutoFit/>
          </a:bodyPr>
          <a:lstStyle/>
          <a:p>
            <a:r>
              <a:rPr lang="en-IN" sz="1200" b="1" dirty="0">
                <a:solidFill>
                  <a:schemeClr val="accent2"/>
                </a:solidFill>
                <a:latin typeface="Raleway"/>
                <a:cs typeface="Chalkboard SE Regular"/>
              </a:rPr>
              <a:t>Network Latency is the amount of time taken to deliver some amount of data over n/w.</a:t>
            </a:r>
          </a:p>
        </p:txBody>
      </p:sp>
      <p:grpSp>
        <p:nvGrpSpPr>
          <p:cNvPr id="12" name="Group 11">
            <a:extLst>
              <a:ext uri="{FF2B5EF4-FFF2-40B4-BE49-F238E27FC236}">
                <a16:creationId xmlns:a16="http://schemas.microsoft.com/office/drawing/2014/main" id="{9DC5CBAC-3619-4487-8781-5BFC0FBC78CE}"/>
              </a:ext>
            </a:extLst>
          </p:cNvPr>
          <p:cNvGrpSpPr/>
          <p:nvPr/>
        </p:nvGrpSpPr>
        <p:grpSpPr>
          <a:xfrm>
            <a:off x="715742" y="2133835"/>
            <a:ext cx="7442381" cy="2135102"/>
            <a:chOff x="850690" y="2641062"/>
            <a:chExt cx="7566918" cy="1708754"/>
          </a:xfrm>
        </p:grpSpPr>
        <p:sp>
          <p:nvSpPr>
            <p:cNvPr id="13" name="Cube 12">
              <a:extLst>
                <a:ext uri="{FF2B5EF4-FFF2-40B4-BE49-F238E27FC236}">
                  <a16:creationId xmlns:a16="http://schemas.microsoft.com/office/drawing/2014/main" id="{7DEC971B-5394-4DAC-A6F1-C5440F3B135A}"/>
                </a:ext>
              </a:extLst>
            </p:cNvPr>
            <p:cNvSpPr/>
            <p:nvPr/>
          </p:nvSpPr>
          <p:spPr>
            <a:xfrm>
              <a:off x="850690" y="2742860"/>
              <a:ext cx="1061543" cy="661684"/>
            </a:xfrm>
            <a:prstGeom prst="cub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b="1" dirty="0">
                  <a:solidFill>
                    <a:schemeClr val="bg1"/>
                  </a:solidFill>
                  <a:latin typeface="Raleway"/>
                  <a:cs typeface="Chalkboard SE Regular"/>
                </a:rPr>
                <a:t>Source</a:t>
              </a:r>
            </a:p>
          </p:txBody>
        </p:sp>
        <p:sp>
          <p:nvSpPr>
            <p:cNvPr id="19" name="Cube 18">
              <a:extLst>
                <a:ext uri="{FF2B5EF4-FFF2-40B4-BE49-F238E27FC236}">
                  <a16:creationId xmlns:a16="http://schemas.microsoft.com/office/drawing/2014/main" id="{C9F07BC0-8E6C-4D41-A6F0-1D9541042B81}"/>
                </a:ext>
              </a:extLst>
            </p:cNvPr>
            <p:cNvSpPr/>
            <p:nvPr/>
          </p:nvSpPr>
          <p:spPr>
            <a:xfrm>
              <a:off x="7356065" y="2742860"/>
              <a:ext cx="1061543" cy="661684"/>
            </a:xfrm>
            <a:prstGeom prst="cub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b="1" dirty="0">
                  <a:solidFill>
                    <a:schemeClr val="bg1"/>
                  </a:solidFill>
                  <a:latin typeface="Raleway"/>
                  <a:cs typeface="Chalkboard SE Regular"/>
                </a:rPr>
                <a:t>Destination</a:t>
              </a:r>
            </a:p>
          </p:txBody>
        </p:sp>
        <p:sp>
          <p:nvSpPr>
            <p:cNvPr id="23" name="Can 9">
              <a:extLst>
                <a:ext uri="{FF2B5EF4-FFF2-40B4-BE49-F238E27FC236}">
                  <a16:creationId xmlns:a16="http://schemas.microsoft.com/office/drawing/2014/main" id="{0E956CD7-C60A-4540-80F4-A91E3E7B859E}"/>
                </a:ext>
              </a:extLst>
            </p:cNvPr>
            <p:cNvSpPr/>
            <p:nvPr/>
          </p:nvSpPr>
          <p:spPr>
            <a:xfrm rot="16200000">
              <a:off x="4470555" y="351786"/>
              <a:ext cx="269021" cy="5531082"/>
            </a:xfrm>
            <a:prstGeom prst="can">
              <a:avLst>
                <a:gd name="adj" fmla="val 60135"/>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013" b="1">
                <a:solidFill>
                  <a:schemeClr val="bg1"/>
                </a:solidFill>
                <a:latin typeface="Raleway"/>
              </a:endParaRPr>
            </a:p>
          </p:txBody>
        </p:sp>
        <p:sp>
          <p:nvSpPr>
            <p:cNvPr id="24" name="Oval 23">
              <a:extLst>
                <a:ext uri="{FF2B5EF4-FFF2-40B4-BE49-F238E27FC236}">
                  <a16:creationId xmlns:a16="http://schemas.microsoft.com/office/drawing/2014/main" id="{7EC3A47E-C7F1-4712-9E1D-52584F396ADC}"/>
                </a:ext>
              </a:extLst>
            </p:cNvPr>
            <p:cNvSpPr/>
            <p:nvPr/>
          </p:nvSpPr>
          <p:spPr>
            <a:xfrm>
              <a:off x="1867222" y="3040984"/>
              <a:ext cx="138146" cy="145420"/>
            </a:xfrm>
            <a:prstGeom prst="ellipse">
              <a:avLst/>
            </a:prstGeom>
            <a:solidFill>
              <a:schemeClr val="accent3">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b="1">
                <a:solidFill>
                  <a:schemeClr val="bg1"/>
                </a:solidFill>
                <a:latin typeface="Raleway"/>
              </a:endParaRPr>
            </a:p>
          </p:txBody>
        </p:sp>
        <p:sp>
          <p:nvSpPr>
            <p:cNvPr id="25" name="Rounded Rectangle 13">
              <a:extLst>
                <a:ext uri="{FF2B5EF4-FFF2-40B4-BE49-F238E27FC236}">
                  <a16:creationId xmlns:a16="http://schemas.microsoft.com/office/drawing/2014/main" id="{F2ADD3B4-A73B-425B-9A47-63B2F7079B16}"/>
                </a:ext>
              </a:extLst>
            </p:cNvPr>
            <p:cNvSpPr/>
            <p:nvPr/>
          </p:nvSpPr>
          <p:spPr>
            <a:xfrm>
              <a:off x="7085614" y="3251839"/>
              <a:ext cx="521468" cy="210875"/>
            </a:xfrm>
            <a:prstGeom prst="roundRect">
              <a:avLst/>
            </a:prstGeom>
            <a:solidFill>
              <a:srgbClr val="77933C"/>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bg1"/>
                  </a:solidFill>
                  <a:latin typeface="Raleway"/>
                  <a:cs typeface="Chalkboard SE Regular"/>
                </a:rPr>
                <a:t>?</a:t>
              </a:r>
            </a:p>
          </p:txBody>
        </p:sp>
        <p:sp>
          <p:nvSpPr>
            <p:cNvPr id="26" name="Rectangle 25">
              <a:extLst>
                <a:ext uri="{FF2B5EF4-FFF2-40B4-BE49-F238E27FC236}">
                  <a16:creationId xmlns:a16="http://schemas.microsoft.com/office/drawing/2014/main" id="{F40C7B13-CCD1-41D1-82ED-B28BF983FD05}"/>
                </a:ext>
              </a:extLst>
            </p:cNvPr>
            <p:cNvSpPr/>
            <p:nvPr/>
          </p:nvSpPr>
          <p:spPr>
            <a:xfrm>
              <a:off x="4086217" y="2641062"/>
              <a:ext cx="1119710" cy="247223"/>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b="1" dirty="0">
                  <a:solidFill>
                    <a:schemeClr val="bg1"/>
                  </a:solidFill>
                  <a:latin typeface="Raleway"/>
                  <a:cs typeface="Chalkboard SE Regular"/>
                </a:rPr>
                <a:t>10 seconds</a:t>
              </a:r>
            </a:p>
          </p:txBody>
        </p:sp>
        <p:sp>
          <p:nvSpPr>
            <p:cNvPr id="27" name="Rectangle 26">
              <a:extLst>
                <a:ext uri="{FF2B5EF4-FFF2-40B4-BE49-F238E27FC236}">
                  <a16:creationId xmlns:a16="http://schemas.microsoft.com/office/drawing/2014/main" id="{DCE445A1-EEEF-4752-8DEB-78745386BA3B}"/>
                </a:ext>
              </a:extLst>
            </p:cNvPr>
            <p:cNvSpPr/>
            <p:nvPr/>
          </p:nvSpPr>
          <p:spPr>
            <a:xfrm>
              <a:off x="4086217" y="3438860"/>
              <a:ext cx="1119710" cy="247223"/>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b="1" dirty="0">
                  <a:solidFill>
                    <a:schemeClr val="bg1"/>
                  </a:solidFill>
                  <a:latin typeface="Raleway"/>
                  <a:cs typeface="Chalkboard SE Regular"/>
                </a:rPr>
                <a:t>5 seconds</a:t>
              </a:r>
            </a:p>
          </p:txBody>
        </p:sp>
        <p:sp>
          <p:nvSpPr>
            <p:cNvPr id="28" name="Rectangle 27">
              <a:extLst>
                <a:ext uri="{FF2B5EF4-FFF2-40B4-BE49-F238E27FC236}">
                  <a16:creationId xmlns:a16="http://schemas.microsoft.com/office/drawing/2014/main" id="{103448BE-C174-4DA7-AA85-B6BD01B1A32E}"/>
                </a:ext>
              </a:extLst>
            </p:cNvPr>
            <p:cNvSpPr/>
            <p:nvPr/>
          </p:nvSpPr>
          <p:spPr>
            <a:xfrm>
              <a:off x="3297819" y="3873105"/>
              <a:ext cx="2614491" cy="476711"/>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b="1" dirty="0">
                  <a:solidFill>
                    <a:schemeClr val="bg1"/>
                  </a:solidFill>
                  <a:latin typeface="Raleway"/>
                  <a:cs typeface="Chalkboard SE Regular"/>
                </a:rPr>
                <a:t>Latency = 10 + 5 = 15 seconds</a:t>
              </a:r>
            </a:p>
          </p:txBody>
        </p:sp>
      </p:grpSp>
      <p:cxnSp>
        <p:nvCxnSpPr>
          <p:cNvPr id="9" name="Straight Arrow Connector 8">
            <a:extLst>
              <a:ext uri="{FF2B5EF4-FFF2-40B4-BE49-F238E27FC236}">
                <a16:creationId xmlns:a16="http://schemas.microsoft.com/office/drawing/2014/main" id="{2A3EF89C-B98F-428A-9B41-84EEA4891015}"/>
              </a:ext>
            </a:extLst>
          </p:cNvPr>
          <p:cNvCxnSpPr>
            <a:stCxn id="23" idx="0"/>
            <a:endCxn id="26" idx="2"/>
          </p:cNvCxnSpPr>
          <p:nvPr/>
        </p:nvCxnSpPr>
        <p:spPr>
          <a:xfrm flipV="1">
            <a:off x="1890443" y="2442742"/>
            <a:ext cx="2558216" cy="286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627262F-97A1-43DB-A0B6-5B7AC9FE8342}"/>
              </a:ext>
            </a:extLst>
          </p:cNvPr>
          <p:cNvCxnSpPr>
            <a:stCxn id="26" idx="2"/>
            <a:endCxn id="27" idx="0"/>
          </p:cNvCxnSpPr>
          <p:nvPr/>
        </p:nvCxnSpPr>
        <p:spPr>
          <a:xfrm>
            <a:off x="4448659" y="2442742"/>
            <a:ext cx="0" cy="687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1E5446-5A23-477D-9B59-5D57300B3001}"/>
              </a:ext>
            </a:extLst>
          </p:cNvPr>
          <p:cNvCxnSpPr>
            <a:stCxn id="27" idx="0"/>
            <a:endCxn id="19" idx="2"/>
          </p:cNvCxnSpPr>
          <p:nvPr/>
        </p:nvCxnSpPr>
        <p:spPr>
          <a:xfrm flipV="1">
            <a:off x="4448659" y="2777770"/>
            <a:ext cx="2665392" cy="352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58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87266" y="2122137"/>
            <a:ext cx="5817423" cy="1087989"/>
          </a:xfrm>
        </p:spPr>
        <p:txBody>
          <a:bodyPr anchor="ctr"/>
          <a:lstStyle/>
          <a:p>
            <a:pPr algn="ctr"/>
            <a:r>
              <a:rPr lang="en-US" dirty="0"/>
              <a:t>Types of Elastic Load Balancer (ELB)</a:t>
            </a:r>
          </a:p>
        </p:txBody>
      </p:sp>
    </p:spTree>
    <p:extLst>
      <p:ext uri="{BB962C8B-B14F-4D97-AF65-F5344CB8AC3E}">
        <p14:creationId xmlns:p14="http://schemas.microsoft.com/office/powerpoint/2010/main" val="35971488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3" y="2423696"/>
            <a:ext cx="4561792" cy="576956"/>
          </a:xfrm>
          <a:prstGeom prst="rect">
            <a:avLst/>
          </a:prstGeom>
        </p:spPr>
        <p:txBody>
          <a:bodyPr anchor="ctr"/>
          <a:lstStyle/>
          <a:p>
            <a:pPr algn="ctr"/>
            <a:r>
              <a:rPr lang="en-US" dirty="0"/>
              <a:t>Routing Policy</a:t>
            </a:r>
          </a:p>
        </p:txBody>
      </p:sp>
    </p:spTree>
    <p:extLst>
      <p:ext uri="{BB962C8B-B14F-4D97-AF65-F5344CB8AC3E}">
        <p14:creationId xmlns:p14="http://schemas.microsoft.com/office/powerpoint/2010/main" val="21687657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Rounded Corners 109">
            <a:extLst>
              <a:ext uri="{FF2B5EF4-FFF2-40B4-BE49-F238E27FC236}">
                <a16:creationId xmlns:a16="http://schemas.microsoft.com/office/drawing/2014/main" id="{ACD0B636-8322-4C08-A96A-71B55AE64496}"/>
              </a:ext>
            </a:extLst>
          </p:cNvPr>
          <p:cNvSpPr/>
          <p:nvPr/>
        </p:nvSpPr>
        <p:spPr>
          <a:xfrm>
            <a:off x="266872" y="1232486"/>
            <a:ext cx="8610255" cy="3245180"/>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A447908-3988-43F6-A5AD-609373F75020}"/>
              </a:ext>
            </a:extLst>
          </p:cNvPr>
          <p:cNvSpPr txBox="1"/>
          <p:nvPr/>
        </p:nvSpPr>
        <p:spPr>
          <a:xfrm>
            <a:off x="176773" y="168938"/>
            <a:ext cx="2296591" cy="523220"/>
          </a:xfrm>
          <a:prstGeom prst="rect">
            <a:avLst/>
          </a:prstGeom>
          <a:noFill/>
        </p:spPr>
        <p:txBody>
          <a:bodyPr wrap="none" rtlCol="0">
            <a:spAutoFit/>
          </a:bodyPr>
          <a:lstStyle/>
          <a:p>
            <a:r>
              <a:rPr lang="en-US" sz="2800" b="1" dirty="0">
                <a:solidFill>
                  <a:schemeClr val="accent2"/>
                </a:solidFill>
              </a:rPr>
              <a:t>Routing Policy</a:t>
            </a:r>
            <a:endParaRPr lang="en-IN" sz="2800" b="1" dirty="0">
              <a:solidFill>
                <a:schemeClr val="accent2"/>
              </a:solidFill>
            </a:endParaRPr>
          </a:p>
        </p:txBody>
      </p:sp>
      <p:sp>
        <p:nvSpPr>
          <p:cNvPr id="47" name="Content Placeholder 2">
            <a:extLst>
              <a:ext uri="{FF2B5EF4-FFF2-40B4-BE49-F238E27FC236}">
                <a16:creationId xmlns:a16="http://schemas.microsoft.com/office/drawing/2014/main" id="{2EE76FCD-AE22-41AE-8CE8-D0413CBDB748}"/>
              </a:ext>
            </a:extLst>
          </p:cNvPr>
          <p:cNvSpPr txBox="1">
            <a:spLocks/>
          </p:cNvSpPr>
          <p:nvPr/>
        </p:nvSpPr>
        <p:spPr>
          <a:xfrm>
            <a:off x="830061" y="1362265"/>
            <a:ext cx="7792602" cy="2932044"/>
          </a:xfrm>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R="0" lvl="0" algn="l" defTabSz="914400" rtl="0" eaLnBrk="1" fontAlgn="auto" latinLnBrk="0" hangingPunct="1">
              <a:lnSpc>
                <a:spcPct val="100000"/>
              </a:lnSpc>
              <a:spcBef>
                <a:spcPts val="1000"/>
              </a:spcBef>
              <a:spcAft>
                <a:spcPts val="0"/>
              </a:spcAft>
              <a:buClrTx/>
              <a:buSzPct val="114000"/>
              <a:buBlip>
                <a:blip r:embed="rId3"/>
              </a:buBlip>
              <a:tabLst/>
              <a:defRPr/>
            </a:pPr>
            <a:r>
              <a:rPr kumimoji="0" lang="en-IN" sz="1000" b="1" i="0" u="none" strike="noStrike" kern="1200" cap="none" spc="0" normalizeH="0" baseline="0" noProof="0" dirty="0">
                <a:ln>
                  <a:noFill/>
                </a:ln>
                <a:solidFill>
                  <a:prstClr val="black"/>
                </a:solidFill>
                <a:effectLst/>
                <a:uLnTx/>
                <a:uFillTx/>
                <a:latin typeface="Raleway"/>
                <a:ea typeface="+mn-ea"/>
                <a:cs typeface="Chalkboard SE Regular"/>
              </a:rPr>
              <a:t>Public Hosted Zone </a:t>
            </a: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contains information about how traffic on the Internet should be routed for a Domain.</a:t>
            </a:r>
          </a:p>
          <a:p>
            <a:pPr marR="0" lvl="0" algn="l" defTabSz="914400" rtl="0" eaLnBrk="1" fontAlgn="auto" latinLnBrk="0" hangingPunct="1">
              <a:lnSpc>
                <a:spcPct val="100000"/>
              </a:lnSpc>
              <a:spcBef>
                <a:spcPts val="1000"/>
              </a:spcBef>
              <a:spcAft>
                <a:spcPts val="0"/>
              </a:spcAft>
              <a:buClrTx/>
              <a:buSzPct val="114000"/>
              <a:buBlip>
                <a:blip r:embed="rId3"/>
              </a:buBlip>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NS record set – Authoritative Name Servers for Domain Name.</a:t>
            </a:r>
          </a:p>
          <a:p>
            <a:pPr marR="0" lvl="0" algn="l" defTabSz="914400" rtl="0" eaLnBrk="1" fontAlgn="auto" latinLnBrk="0" hangingPunct="1">
              <a:lnSpc>
                <a:spcPct val="100000"/>
              </a:lnSpc>
              <a:spcBef>
                <a:spcPts val="1000"/>
              </a:spcBef>
              <a:spcAft>
                <a:spcPts val="0"/>
              </a:spcAft>
              <a:buClrTx/>
              <a:buSzPct val="114000"/>
              <a:buBlip>
                <a:blip r:embed="rId3"/>
              </a:buBlip>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SOA (Start of Authority) record set – Contains base DNS information about the Domain.</a:t>
            </a:r>
          </a:p>
          <a:p>
            <a:pPr marR="0" lvl="0" algn="l" defTabSz="914400" rtl="0" eaLnBrk="1" fontAlgn="auto" latinLnBrk="0" hangingPunct="1">
              <a:lnSpc>
                <a:spcPct val="100000"/>
              </a:lnSpc>
              <a:spcBef>
                <a:spcPts val="1000"/>
              </a:spcBef>
              <a:spcAft>
                <a:spcPts val="0"/>
              </a:spcAft>
              <a:buClrTx/>
              <a:buSzPct val="114000"/>
              <a:buBlip>
                <a:blip r:embed="rId3"/>
              </a:buBlip>
              <a:tabLst/>
              <a:defRPr/>
            </a:pPr>
            <a:endParaRPr kumimoji="0" lang="en-IN" sz="1000" b="0" i="0" u="none" strike="noStrike" kern="1200" cap="none" spc="0" normalizeH="0" baseline="0" noProof="0" dirty="0">
              <a:ln>
                <a:noFill/>
              </a:ln>
              <a:solidFill>
                <a:prstClr val="black"/>
              </a:solidFill>
              <a:effectLst/>
              <a:uLnTx/>
              <a:uFillTx/>
              <a:latin typeface="Raleway"/>
              <a:ea typeface="+mn-ea"/>
              <a:cs typeface="Chalkboard SE Regular"/>
            </a:endParaRPr>
          </a:p>
          <a:p>
            <a:pPr marR="0" lvl="0" algn="l" defTabSz="914400" rtl="0" eaLnBrk="1" fontAlgn="auto" latinLnBrk="0" hangingPunct="1">
              <a:lnSpc>
                <a:spcPct val="100000"/>
              </a:lnSpc>
              <a:spcBef>
                <a:spcPts val="1000"/>
              </a:spcBef>
              <a:spcAft>
                <a:spcPts val="0"/>
              </a:spcAft>
              <a:buClrTx/>
              <a:buSzPct val="114000"/>
              <a:buBlip>
                <a:blip r:embed="rId3"/>
              </a:buBlip>
              <a:tabLst/>
              <a:defRPr/>
            </a:pPr>
            <a:endParaRPr kumimoji="0" lang="en-IN" sz="1000" b="0" i="0" u="none" strike="noStrike" kern="1200" cap="none" spc="0" normalizeH="0" baseline="0" noProof="0" dirty="0">
              <a:ln>
                <a:noFill/>
              </a:ln>
              <a:solidFill>
                <a:prstClr val="black"/>
              </a:solidFill>
              <a:effectLst/>
              <a:uLnTx/>
              <a:uFillTx/>
              <a:latin typeface="Raleway"/>
              <a:ea typeface="+mn-ea"/>
              <a:cs typeface="Chalkboard SE Regular"/>
            </a:endParaRPr>
          </a:p>
          <a:p>
            <a:pPr marR="0" lvl="1" algn="l" defTabSz="914400" rtl="0" eaLnBrk="1" fontAlgn="auto" latinLnBrk="0" hangingPunct="1">
              <a:lnSpc>
                <a:spcPct val="100000"/>
              </a:lnSpc>
              <a:spcBef>
                <a:spcPts val="500"/>
              </a:spcBef>
              <a:spcAft>
                <a:spcPts val="0"/>
              </a:spcAft>
              <a:buClrTx/>
              <a:buSzPct val="114000"/>
              <a:buBlip>
                <a:blip r:embed="rId3"/>
              </a:buBlip>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ns-2048.awsdns-64.net: Host that created the SOA record.</a:t>
            </a:r>
          </a:p>
          <a:p>
            <a:pPr marR="0" lvl="1" algn="l" defTabSz="914400" rtl="0" eaLnBrk="1" fontAlgn="auto" latinLnBrk="0" hangingPunct="1">
              <a:lnSpc>
                <a:spcPct val="100000"/>
              </a:lnSpc>
              <a:spcBef>
                <a:spcPts val="500"/>
              </a:spcBef>
              <a:spcAft>
                <a:spcPts val="0"/>
              </a:spcAft>
              <a:buClrTx/>
              <a:buSzPct val="114000"/>
              <a:buBlip>
                <a:blip r:embed="rId3"/>
              </a:buBlip>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hostmaster.example.com: email address of the admin with “@” being replaced by “.”</a:t>
            </a:r>
          </a:p>
          <a:p>
            <a:pPr marR="0" lvl="1" algn="l" defTabSz="914400" rtl="0" eaLnBrk="1" fontAlgn="auto" latinLnBrk="0" hangingPunct="1">
              <a:lnSpc>
                <a:spcPct val="100000"/>
              </a:lnSpc>
              <a:spcBef>
                <a:spcPts val="500"/>
              </a:spcBef>
              <a:spcAft>
                <a:spcPts val="0"/>
              </a:spcAft>
              <a:buClrTx/>
              <a:buSzPct val="114000"/>
              <a:buBlip>
                <a:blip r:embed="rId3"/>
              </a:buBlip>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86400: Minimum TTL.</a:t>
            </a:r>
          </a:p>
          <a:p>
            <a:pPr marR="0" lvl="0" algn="l" defTabSz="914400" rtl="0" eaLnBrk="1" fontAlgn="auto" latinLnBrk="0" hangingPunct="1">
              <a:lnSpc>
                <a:spcPct val="100000"/>
              </a:lnSpc>
              <a:spcBef>
                <a:spcPts val="1000"/>
              </a:spcBef>
              <a:spcAft>
                <a:spcPts val="0"/>
              </a:spcAft>
              <a:buClrTx/>
              <a:buSzPct val="114000"/>
              <a:buBlip>
                <a:blip r:embed="rId3"/>
              </a:buBlip>
              <a:tabLst/>
              <a:defRPr/>
            </a:pPr>
            <a:r>
              <a:rPr kumimoji="0" lang="en-IN" sz="1000" b="1" i="0" u="none" strike="noStrike" kern="1200" cap="none" spc="0" normalizeH="0" baseline="0" noProof="0" dirty="0">
                <a:ln>
                  <a:noFill/>
                </a:ln>
                <a:solidFill>
                  <a:prstClr val="black"/>
                </a:solidFill>
                <a:effectLst/>
                <a:uLnTx/>
                <a:uFillTx/>
                <a:latin typeface="Raleway"/>
                <a:ea typeface="+mn-ea"/>
                <a:cs typeface="Chalkboard SE Regular"/>
              </a:rPr>
              <a:t>Private Hosted Zone </a:t>
            </a: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contains information about how to route traffic for a Domain within one or more VPCs.</a:t>
            </a:r>
          </a:p>
          <a:p>
            <a:pPr marR="0" lvl="1" algn="l" defTabSz="914400" rtl="0" eaLnBrk="1" fontAlgn="auto" latinLnBrk="0" hangingPunct="1">
              <a:lnSpc>
                <a:spcPct val="100000"/>
              </a:lnSpc>
              <a:spcBef>
                <a:spcPts val="500"/>
              </a:spcBef>
              <a:spcAft>
                <a:spcPts val="0"/>
              </a:spcAft>
              <a:buClrTx/>
              <a:buSzPct val="114000"/>
              <a:buBlip>
                <a:blip r:embed="rId3"/>
              </a:buBlip>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Note: To use Private hosted zones, following VPC settings have to be set to TRUE.</a:t>
            </a:r>
          </a:p>
          <a:p>
            <a:pPr marR="0" lvl="2" algn="l" defTabSz="914400" rtl="0" eaLnBrk="1" fontAlgn="auto" latinLnBrk="0" hangingPunct="1">
              <a:lnSpc>
                <a:spcPct val="100000"/>
              </a:lnSpc>
              <a:spcBef>
                <a:spcPts val="500"/>
              </a:spcBef>
              <a:spcAft>
                <a:spcPts val="0"/>
              </a:spcAft>
              <a:buClrTx/>
              <a:buSzPct val="114000"/>
              <a:buBlip>
                <a:blip r:embed="rId3"/>
              </a:buBlip>
              <a:tabLst/>
              <a:defRPr/>
            </a:pPr>
            <a:r>
              <a:rPr kumimoji="0" lang="en-IN" sz="1000" b="0" i="0" u="none" strike="noStrike" kern="1200" cap="none" spc="0" normalizeH="0" baseline="0" noProof="0" dirty="0" err="1">
                <a:ln>
                  <a:noFill/>
                </a:ln>
                <a:solidFill>
                  <a:prstClr val="black"/>
                </a:solidFill>
                <a:effectLst/>
                <a:uLnTx/>
                <a:uFillTx/>
                <a:latin typeface="Raleway"/>
                <a:ea typeface="+mn-ea"/>
                <a:cs typeface="Chalkboard SE Regular"/>
              </a:rPr>
              <a:t>enableDnsHostnames</a:t>
            </a:r>
            <a:endParaRPr kumimoji="0" lang="en-IN" sz="1000" b="0" i="0" u="none" strike="noStrike" kern="1200" cap="none" spc="0" normalizeH="0" baseline="0" noProof="0" dirty="0">
              <a:ln>
                <a:noFill/>
              </a:ln>
              <a:solidFill>
                <a:prstClr val="black"/>
              </a:solidFill>
              <a:effectLst/>
              <a:uLnTx/>
              <a:uFillTx/>
              <a:latin typeface="Raleway"/>
              <a:ea typeface="+mn-ea"/>
              <a:cs typeface="Chalkboard SE Regular"/>
            </a:endParaRPr>
          </a:p>
          <a:p>
            <a:pPr marR="0" lvl="2" algn="l" defTabSz="914400" rtl="0" eaLnBrk="1" fontAlgn="auto" latinLnBrk="0" hangingPunct="1">
              <a:lnSpc>
                <a:spcPct val="100000"/>
              </a:lnSpc>
              <a:spcBef>
                <a:spcPts val="500"/>
              </a:spcBef>
              <a:spcAft>
                <a:spcPts val="0"/>
              </a:spcAft>
              <a:buClrTx/>
              <a:buSzPct val="114000"/>
              <a:buBlip>
                <a:blip r:embed="rId3"/>
              </a:buBlip>
              <a:tabLst/>
              <a:defRPr/>
            </a:pPr>
            <a:r>
              <a:rPr kumimoji="0" lang="en-IN" sz="1000" b="0" i="0" u="none" strike="noStrike" kern="1200" cap="none" spc="0" normalizeH="0" baseline="0" noProof="0" dirty="0" err="1">
                <a:ln>
                  <a:noFill/>
                </a:ln>
                <a:solidFill>
                  <a:prstClr val="black"/>
                </a:solidFill>
                <a:effectLst/>
                <a:uLnTx/>
                <a:uFillTx/>
                <a:latin typeface="Raleway"/>
                <a:ea typeface="+mn-ea"/>
                <a:cs typeface="Chalkboard SE Regular"/>
              </a:rPr>
              <a:t>enableDnsSupport</a:t>
            </a:r>
            <a:endParaRPr kumimoji="0" lang="en-IN" sz="1000" b="0" i="0" u="none" strike="noStrike" kern="1200" cap="none" spc="0" normalizeH="0" baseline="0" noProof="0" dirty="0">
              <a:ln>
                <a:noFill/>
              </a:ln>
              <a:solidFill>
                <a:prstClr val="black"/>
              </a:solidFill>
              <a:effectLst/>
              <a:uLnTx/>
              <a:uFillTx/>
              <a:latin typeface="Raleway"/>
              <a:ea typeface="+mn-ea"/>
              <a:cs typeface="Chalkboard SE Regular"/>
            </a:endParaRPr>
          </a:p>
        </p:txBody>
      </p:sp>
      <p:sp>
        <p:nvSpPr>
          <p:cNvPr id="48" name="Rectangle: Rounded Corners 47">
            <a:extLst>
              <a:ext uri="{FF2B5EF4-FFF2-40B4-BE49-F238E27FC236}">
                <a16:creationId xmlns:a16="http://schemas.microsoft.com/office/drawing/2014/main" id="{A6FE4E96-AF01-4542-BE0D-9BB5E18501E8}"/>
              </a:ext>
            </a:extLst>
          </p:cNvPr>
          <p:cNvSpPr/>
          <p:nvPr/>
        </p:nvSpPr>
        <p:spPr>
          <a:xfrm>
            <a:off x="1463040" y="2289000"/>
            <a:ext cx="6117581" cy="3281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Raleway"/>
                <a:ea typeface="+mn-ea"/>
                <a:cs typeface="Chalkboard SE Regular"/>
              </a:rPr>
              <a:t>ns-2048.awsdns-64.net. </a:t>
            </a:r>
            <a:r>
              <a:rPr kumimoji="0" lang="en-US" sz="1200" b="0" i="0" u="none" strike="noStrike" kern="1200" cap="none" spc="0" normalizeH="0" baseline="0" noProof="0" dirty="0">
                <a:ln>
                  <a:noFill/>
                </a:ln>
                <a:solidFill>
                  <a:prstClr val="black"/>
                </a:solidFill>
                <a:effectLst/>
                <a:uLnTx/>
                <a:uFillTx/>
                <a:latin typeface="Raleway"/>
                <a:ea typeface="+mn-ea"/>
                <a:cs typeface="Chalkboard SE Regular"/>
              </a:rPr>
              <a:t>hostmaster.example.com.</a:t>
            </a:r>
            <a:r>
              <a:rPr kumimoji="0" lang="en-US" sz="1200" b="0" i="0" u="none" strike="noStrike" kern="1200" cap="none" spc="0" normalizeH="0" baseline="0" noProof="0" dirty="0">
                <a:ln>
                  <a:noFill/>
                </a:ln>
                <a:solidFill>
                  <a:prstClr val="white"/>
                </a:solidFill>
                <a:effectLst/>
                <a:uLnTx/>
                <a:uFillTx/>
                <a:latin typeface="Raleway"/>
                <a:ea typeface="+mn-ea"/>
                <a:cs typeface="Chalkboard SE Regular"/>
              </a:rPr>
              <a:t>   1   7200   900   1209600   86400</a:t>
            </a:r>
          </a:p>
        </p:txBody>
      </p:sp>
    </p:spTree>
    <p:extLst>
      <p:ext uri="{BB962C8B-B14F-4D97-AF65-F5344CB8AC3E}">
        <p14:creationId xmlns:p14="http://schemas.microsoft.com/office/powerpoint/2010/main" val="965593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61">
            <a:extLst>
              <a:ext uri="{FF2B5EF4-FFF2-40B4-BE49-F238E27FC236}">
                <a16:creationId xmlns:a16="http://schemas.microsoft.com/office/drawing/2014/main" id="{F2C7D25B-E123-4F59-BA5A-6618C94494EC}"/>
              </a:ext>
            </a:extLst>
          </p:cNvPr>
          <p:cNvSpPr/>
          <p:nvPr/>
        </p:nvSpPr>
        <p:spPr>
          <a:xfrm>
            <a:off x="163751" y="1585817"/>
            <a:ext cx="3185735" cy="571575"/>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A447908-3988-43F6-A5AD-609373F75020}"/>
              </a:ext>
            </a:extLst>
          </p:cNvPr>
          <p:cNvSpPr txBox="1"/>
          <p:nvPr/>
        </p:nvSpPr>
        <p:spPr>
          <a:xfrm>
            <a:off x="176773" y="168938"/>
            <a:ext cx="2296591" cy="523220"/>
          </a:xfrm>
          <a:prstGeom prst="rect">
            <a:avLst/>
          </a:prstGeom>
          <a:noFill/>
        </p:spPr>
        <p:txBody>
          <a:bodyPr wrap="none" rtlCol="0">
            <a:spAutoFit/>
          </a:bodyPr>
          <a:lstStyle/>
          <a:p>
            <a:r>
              <a:rPr lang="en-US" sz="2800" b="1" dirty="0">
                <a:solidFill>
                  <a:schemeClr val="accent2"/>
                </a:solidFill>
              </a:rPr>
              <a:t>Routing Policy</a:t>
            </a:r>
            <a:endParaRPr lang="en-IN" sz="2800" b="1" dirty="0">
              <a:solidFill>
                <a:schemeClr val="accent2"/>
              </a:solidFill>
            </a:endParaRPr>
          </a:p>
        </p:txBody>
      </p:sp>
      <p:sp>
        <p:nvSpPr>
          <p:cNvPr id="17" name="Content Placeholder 2">
            <a:extLst>
              <a:ext uri="{FF2B5EF4-FFF2-40B4-BE49-F238E27FC236}">
                <a16:creationId xmlns:a16="http://schemas.microsoft.com/office/drawing/2014/main" id="{91D00B1C-37BB-48C5-A906-375F20EA08A8}"/>
              </a:ext>
            </a:extLst>
          </p:cNvPr>
          <p:cNvSpPr txBox="1">
            <a:spLocks/>
          </p:cNvSpPr>
          <p:nvPr/>
        </p:nvSpPr>
        <p:spPr>
          <a:xfrm>
            <a:off x="163753" y="1669755"/>
            <a:ext cx="3271025" cy="403697"/>
          </a:xfrm>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None/>
              <a:tabLst/>
              <a:defRPr/>
            </a:pPr>
            <a:r>
              <a:rPr kumimoji="0" lang="en-IN" sz="1000" b="1" i="0" u="none" strike="noStrike" kern="1200" cap="none" spc="0" normalizeH="0" baseline="0" noProof="0" dirty="0">
                <a:ln>
                  <a:noFill/>
                </a:ln>
                <a:solidFill>
                  <a:prstClr val="black"/>
                </a:solidFill>
                <a:effectLst/>
                <a:uLnTx/>
                <a:uFillTx/>
                <a:latin typeface="Raleway"/>
                <a:ea typeface="+mn-ea"/>
                <a:cs typeface="Chalkboard SE Regular"/>
              </a:rPr>
              <a:t>Simple Routing Policy </a:t>
            </a: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 Single server performing the desired operation.</a:t>
            </a:r>
          </a:p>
        </p:txBody>
      </p:sp>
      <p:grpSp>
        <p:nvGrpSpPr>
          <p:cNvPr id="2" name="Group 1">
            <a:extLst>
              <a:ext uri="{FF2B5EF4-FFF2-40B4-BE49-F238E27FC236}">
                <a16:creationId xmlns:a16="http://schemas.microsoft.com/office/drawing/2014/main" id="{CB19A04E-8332-478E-89B0-0900DE1D514F}"/>
              </a:ext>
            </a:extLst>
          </p:cNvPr>
          <p:cNvGrpSpPr/>
          <p:nvPr/>
        </p:nvGrpSpPr>
        <p:grpSpPr>
          <a:xfrm>
            <a:off x="3555690" y="1188765"/>
            <a:ext cx="5319953" cy="3081131"/>
            <a:chOff x="1683717" y="1855810"/>
            <a:chExt cx="5277768" cy="2785010"/>
          </a:xfrm>
        </p:grpSpPr>
        <p:pic>
          <p:nvPicPr>
            <p:cNvPr id="18" name="Picture 17" descr="www.png">
              <a:extLst>
                <a:ext uri="{FF2B5EF4-FFF2-40B4-BE49-F238E27FC236}">
                  <a16:creationId xmlns:a16="http://schemas.microsoft.com/office/drawing/2014/main" id="{DB33A503-B7B2-45F0-B41A-FDD62F59E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717" y="1855810"/>
              <a:ext cx="875534" cy="875534"/>
            </a:xfrm>
            <a:prstGeom prst="rect">
              <a:avLst/>
            </a:prstGeom>
          </p:spPr>
        </p:pic>
        <p:grpSp>
          <p:nvGrpSpPr>
            <p:cNvPr id="19" name="Group 18">
              <a:extLst>
                <a:ext uri="{FF2B5EF4-FFF2-40B4-BE49-F238E27FC236}">
                  <a16:creationId xmlns:a16="http://schemas.microsoft.com/office/drawing/2014/main" id="{325D8511-0D48-41DE-9FE1-F5CFAAB4FA2E}"/>
                </a:ext>
              </a:extLst>
            </p:cNvPr>
            <p:cNvGrpSpPr/>
            <p:nvPr/>
          </p:nvGrpSpPr>
          <p:grpSpPr>
            <a:xfrm>
              <a:off x="5964043" y="2018747"/>
              <a:ext cx="743690" cy="829165"/>
              <a:chOff x="6428057" y="2691661"/>
              <a:chExt cx="991586" cy="1105552"/>
            </a:xfrm>
          </p:grpSpPr>
          <p:pic>
            <p:nvPicPr>
              <p:cNvPr id="20" name="Picture 19">
                <a:extLst>
                  <a:ext uri="{FF2B5EF4-FFF2-40B4-BE49-F238E27FC236}">
                    <a16:creationId xmlns:a16="http://schemas.microsoft.com/office/drawing/2014/main" id="{698699D9-4E94-4020-95CC-C7E7DE7F0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3151" y="2691661"/>
                <a:ext cx="732568" cy="869926"/>
              </a:xfrm>
              <a:prstGeom prst="rect">
                <a:avLst/>
              </a:prstGeom>
            </p:spPr>
          </p:pic>
          <p:sp>
            <p:nvSpPr>
              <p:cNvPr id="21" name="TextBox 20">
                <a:extLst>
                  <a:ext uri="{FF2B5EF4-FFF2-40B4-BE49-F238E27FC236}">
                    <a16:creationId xmlns:a16="http://schemas.microsoft.com/office/drawing/2014/main" id="{B1B86352-FBDF-4450-A642-1520BFA9EC72}"/>
                  </a:ext>
                </a:extLst>
              </p:cNvPr>
              <p:cNvSpPr txBox="1"/>
              <p:nvPr/>
            </p:nvSpPr>
            <p:spPr>
              <a:xfrm>
                <a:off x="6428057" y="3458659"/>
                <a:ext cx="991586" cy="338554"/>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halkboard SE Regular"/>
                    <a:ea typeface="+mn-ea"/>
                    <a:cs typeface="Chalkboard SE Regular"/>
                  </a:rPr>
                  <a:t>Route53</a:t>
                </a:r>
              </a:p>
            </p:txBody>
          </p:sp>
        </p:grpSp>
        <p:grpSp>
          <p:nvGrpSpPr>
            <p:cNvPr id="22" name="Group 21">
              <a:extLst>
                <a:ext uri="{FF2B5EF4-FFF2-40B4-BE49-F238E27FC236}">
                  <a16:creationId xmlns:a16="http://schemas.microsoft.com/office/drawing/2014/main" id="{B992F4DA-D643-486F-A9C7-C2C2E680B0D7}"/>
                </a:ext>
              </a:extLst>
            </p:cNvPr>
            <p:cNvGrpSpPr/>
            <p:nvPr/>
          </p:nvGrpSpPr>
          <p:grpSpPr>
            <a:xfrm>
              <a:off x="5896165" y="3143047"/>
              <a:ext cx="1065320" cy="1497773"/>
              <a:chOff x="6132902" y="2272770"/>
              <a:chExt cx="1420427" cy="1997030"/>
            </a:xfrm>
          </p:grpSpPr>
          <p:sp>
            <p:nvSpPr>
              <p:cNvPr id="23" name="Rectangle 22">
                <a:extLst>
                  <a:ext uri="{FF2B5EF4-FFF2-40B4-BE49-F238E27FC236}">
                    <a16:creationId xmlns:a16="http://schemas.microsoft.com/office/drawing/2014/main" id="{AAB0C10A-EAD2-42B2-B7BE-44DE4A97CD8B}"/>
                  </a:ext>
                </a:extLst>
              </p:cNvPr>
              <p:cNvSpPr/>
              <p:nvPr/>
            </p:nvSpPr>
            <p:spPr>
              <a:xfrm>
                <a:off x="6132902" y="2272770"/>
                <a:ext cx="1420427" cy="199703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sp>
            <p:nvSpPr>
              <p:cNvPr id="24" name="Rounded Rectangle 5">
                <a:extLst>
                  <a:ext uri="{FF2B5EF4-FFF2-40B4-BE49-F238E27FC236}">
                    <a16:creationId xmlns:a16="http://schemas.microsoft.com/office/drawing/2014/main" id="{86FA3016-AF73-44AD-B672-C51E58D31765}"/>
                  </a:ext>
                </a:extLst>
              </p:cNvPr>
              <p:cNvSpPr/>
              <p:nvPr/>
            </p:nvSpPr>
            <p:spPr>
              <a:xfrm>
                <a:off x="6358501" y="2540155"/>
                <a:ext cx="994299" cy="1504039"/>
              </a:xfrm>
              <a:prstGeom prst="roundRect">
                <a:avLst/>
              </a:prstGeom>
              <a:noFill/>
              <a:ln w="19050" cap="rnd">
                <a:solidFill>
                  <a:srgbClr val="FF66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25" name="Picture 24">
                <a:extLst>
                  <a:ext uri="{FF2B5EF4-FFF2-40B4-BE49-F238E27FC236}">
                    <a16:creationId xmlns:a16="http://schemas.microsoft.com/office/drawing/2014/main" id="{81AC025B-9741-4A9F-A1A2-BE43A5794E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9491" y="2947264"/>
                <a:ext cx="638771" cy="662430"/>
              </a:xfrm>
              <a:prstGeom prst="rect">
                <a:avLst/>
              </a:prstGeom>
            </p:spPr>
          </p:pic>
          <p:sp>
            <p:nvSpPr>
              <p:cNvPr id="26" name="TextBox 25">
                <a:extLst>
                  <a:ext uri="{FF2B5EF4-FFF2-40B4-BE49-F238E27FC236}">
                    <a16:creationId xmlns:a16="http://schemas.microsoft.com/office/drawing/2014/main" id="{AAF34DF8-5991-4564-853A-41BDA9BA9EF9}"/>
                  </a:ext>
                </a:extLst>
              </p:cNvPr>
              <p:cNvSpPr txBox="1"/>
              <p:nvPr/>
            </p:nvSpPr>
            <p:spPr>
              <a:xfrm>
                <a:off x="6358501" y="3579643"/>
                <a:ext cx="991586" cy="33855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halkboard SE Regular"/>
                    <a:ea typeface="+mn-ea"/>
                    <a:cs typeface="Chalkboard SE Regular"/>
                  </a:rPr>
                  <a:t>EC2</a:t>
                </a:r>
              </a:p>
            </p:txBody>
          </p:sp>
        </p:grpSp>
        <p:cxnSp>
          <p:nvCxnSpPr>
            <p:cNvPr id="27" name="Straight Arrow Connector 26">
              <a:extLst>
                <a:ext uri="{FF2B5EF4-FFF2-40B4-BE49-F238E27FC236}">
                  <a16:creationId xmlns:a16="http://schemas.microsoft.com/office/drawing/2014/main" id="{335F2630-EE4E-4C29-97CF-357DFCA1F0B3}"/>
                </a:ext>
              </a:extLst>
            </p:cNvPr>
            <p:cNvCxnSpPr/>
            <p:nvPr/>
          </p:nvCxnSpPr>
          <p:spPr>
            <a:xfrm>
              <a:off x="2559250" y="2406462"/>
              <a:ext cx="3672222" cy="0"/>
            </a:xfrm>
            <a:prstGeom prst="straightConnector1">
              <a:avLst/>
            </a:prstGeom>
            <a:ln w="1905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E23AEC8-6E52-466E-9740-77DE6FC8A4DE}"/>
                </a:ext>
              </a:extLst>
            </p:cNvPr>
            <p:cNvCxnSpPr/>
            <p:nvPr/>
          </p:nvCxnSpPr>
          <p:spPr>
            <a:xfrm flipH="1">
              <a:off x="2559250" y="2406462"/>
              <a:ext cx="3672222" cy="0"/>
            </a:xfrm>
            <a:prstGeom prst="straightConnector1">
              <a:avLst/>
            </a:prstGeom>
            <a:ln w="19050">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C4F5DC4F-4F5D-4418-9E3C-6F8E1C1B546A}"/>
                </a:ext>
              </a:extLst>
            </p:cNvPr>
            <p:cNvCxnSpPr>
              <a:endCxn id="25" idx="1"/>
            </p:cNvCxnSpPr>
            <p:nvPr/>
          </p:nvCxnSpPr>
          <p:spPr>
            <a:xfrm>
              <a:off x="2559250" y="2406462"/>
              <a:ext cx="3619356" cy="1490867"/>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692D384E-FEA5-42D8-91BC-15A4B3BFFC09}"/>
                </a:ext>
              </a:extLst>
            </p:cNvPr>
            <p:cNvCxnSpPr/>
            <p:nvPr/>
          </p:nvCxnSpPr>
          <p:spPr>
            <a:xfrm>
              <a:off x="2509117" y="2487932"/>
              <a:ext cx="3722355" cy="1535373"/>
            </a:xfrm>
            <a:prstGeom prst="straightConnector1">
              <a:avLst/>
            </a:prstGeom>
            <a:ln w="1905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694198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Rounded Corners 61">
            <a:extLst>
              <a:ext uri="{FF2B5EF4-FFF2-40B4-BE49-F238E27FC236}">
                <a16:creationId xmlns:a16="http://schemas.microsoft.com/office/drawing/2014/main" id="{F2C7D25B-E123-4F59-BA5A-6618C94494EC}"/>
              </a:ext>
            </a:extLst>
          </p:cNvPr>
          <p:cNvSpPr/>
          <p:nvPr/>
        </p:nvSpPr>
        <p:spPr>
          <a:xfrm>
            <a:off x="176773" y="2488123"/>
            <a:ext cx="3185735" cy="571575"/>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A447908-3988-43F6-A5AD-609373F75020}"/>
              </a:ext>
            </a:extLst>
          </p:cNvPr>
          <p:cNvSpPr txBox="1"/>
          <p:nvPr/>
        </p:nvSpPr>
        <p:spPr>
          <a:xfrm>
            <a:off x="176773" y="168938"/>
            <a:ext cx="2296591" cy="523220"/>
          </a:xfrm>
          <a:prstGeom prst="rect">
            <a:avLst/>
          </a:prstGeom>
          <a:noFill/>
        </p:spPr>
        <p:txBody>
          <a:bodyPr wrap="none" rtlCol="0">
            <a:spAutoFit/>
          </a:bodyPr>
          <a:lstStyle/>
          <a:p>
            <a:r>
              <a:rPr lang="en-US" sz="2800" b="1" dirty="0">
                <a:solidFill>
                  <a:schemeClr val="accent2"/>
                </a:solidFill>
              </a:rPr>
              <a:t>Routing Policy</a:t>
            </a:r>
            <a:endParaRPr lang="en-IN" sz="2800" b="1" dirty="0">
              <a:solidFill>
                <a:schemeClr val="accent2"/>
              </a:solidFill>
            </a:endParaRPr>
          </a:p>
        </p:txBody>
      </p:sp>
      <p:sp>
        <p:nvSpPr>
          <p:cNvPr id="17" name="Content Placeholder 2">
            <a:extLst>
              <a:ext uri="{FF2B5EF4-FFF2-40B4-BE49-F238E27FC236}">
                <a16:creationId xmlns:a16="http://schemas.microsoft.com/office/drawing/2014/main" id="{91D00B1C-37BB-48C5-A906-375F20EA08A8}"/>
              </a:ext>
            </a:extLst>
          </p:cNvPr>
          <p:cNvSpPr txBox="1">
            <a:spLocks/>
          </p:cNvSpPr>
          <p:nvPr/>
        </p:nvSpPr>
        <p:spPr>
          <a:xfrm>
            <a:off x="222133" y="2572062"/>
            <a:ext cx="3095013" cy="403697"/>
          </a:xfrm>
          <a:ln w="28575">
            <a:solidFill>
              <a:schemeClr val="accent4"/>
            </a:solid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defRPr/>
            </a:pPr>
            <a:r>
              <a:rPr kumimoji="0" lang="en-IN" sz="1000" b="1" i="0" u="none" strike="noStrike" kern="1200" cap="none" spc="0" normalizeH="0" baseline="0" noProof="0" dirty="0">
                <a:ln>
                  <a:noFill/>
                </a:ln>
                <a:solidFill>
                  <a:prstClr val="black"/>
                </a:solidFill>
                <a:effectLst/>
                <a:uLnTx/>
                <a:uFillTx/>
                <a:latin typeface="Raleway"/>
                <a:ea typeface="+mn-ea"/>
                <a:cs typeface="Chalkboard SE Regular"/>
              </a:rPr>
              <a:t>Failover Routing Policy </a:t>
            </a: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 </a:t>
            </a:r>
            <a:r>
              <a:rPr lang="en-IN" sz="1000" dirty="0">
                <a:solidFill>
                  <a:prstClr val="black"/>
                </a:solidFill>
                <a:latin typeface="Raleway"/>
                <a:cs typeface="Chalkboard SE Regular"/>
              </a:rPr>
              <a:t>Two servers performing the Active-Passive routing.</a:t>
            </a:r>
          </a:p>
          <a:p>
            <a:pPr marL="0" marR="0" lvl="0" indent="0" algn="l" defTabSz="914400" rtl="0" eaLnBrk="1" fontAlgn="auto" latinLnBrk="0" hangingPunct="1">
              <a:lnSpc>
                <a:spcPct val="100000"/>
              </a:lnSpc>
              <a:spcBef>
                <a:spcPts val="1000"/>
              </a:spcBef>
              <a:spcAft>
                <a:spcPts val="0"/>
              </a:spcAft>
              <a:buClrTx/>
              <a:buSzTx/>
              <a:buNone/>
              <a:tabLst/>
              <a:defRPr/>
            </a:pPr>
            <a:endParaRPr kumimoji="0" lang="en-IN" sz="1000" b="0" i="0" u="none" strike="noStrike" kern="1200" cap="none" spc="0" normalizeH="0" baseline="0" noProof="0" dirty="0">
              <a:ln>
                <a:noFill/>
              </a:ln>
              <a:solidFill>
                <a:prstClr val="black"/>
              </a:solidFill>
              <a:effectLst/>
              <a:uLnTx/>
              <a:uFillTx/>
              <a:latin typeface="Raleway"/>
              <a:ea typeface="+mn-ea"/>
              <a:cs typeface="Chalkboard SE Regular"/>
            </a:endParaRPr>
          </a:p>
        </p:txBody>
      </p:sp>
      <p:grpSp>
        <p:nvGrpSpPr>
          <p:cNvPr id="31" name="Group 30">
            <a:extLst>
              <a:ext uri="{FF2B5EF4-FFF2-40B4-BE49-F238E27FC236}">
                <a16:creationId xmlns:a16="http://schemas.microsoft.com/office/drawing/2014/main" id="{3C92DDDF-2505-4629-A2EB-1BFD4B51A68D}"/>
              </a:ext>
            </a:extLst>
          </p:cNvPr>
          <p:cNvGrpSpPr/>
          <p:nvPr/>
        </p:nvGrpSpPr>
        <p:grpSpPr>
          <a:xfrm>
            <a:off x="3869598" y="910858"/>
            <a:ext cx="5204925" cy="3586902"/>
            <a:chOff x="1683717" y="1373766"/>
            <a:chExt cx="6080459" cy="3586902"/>
          </a:xfrm>
        </p:grpSpPr>
        <p:pic>
          <p:nvPicPr>
            <p:cNvPr id="32" name="Picture 31" descr="www.png">
              <a:extLst>
                <a:ext uri="{FF2B5EF4-FFF2-40B4-BE49-F238E27FC236}">
                  <a16:creationId xmlns:a16="http://schemas.microsoft.com/office/drawing/2014/main" id="{FE61698E-9286-41B0-A3FA-331FB05E8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3717" y="2799052"/>
              <a:ext cx="875534" cy="875534"/>
            </a:xfrm>
            <a:prstGeom prst="rect">
              <a:avLst/>
            </a:prstGeom>
          </p:spPr>
        </p:pic>
        <p:grpSp>
          <p:nvGrpSpPr>
            <p:cNvPr id="33" name="Group 32">
              <a:extLst>
                <a:ext uri="{FF2B5EF4-FFF2-40B4-BE49-F238E27FC236}">
                  <a16:creationId xmlns:a16="http://schemas.microsoft.com/office/drawing/2014/main" id="{01139D8A-0478-473D-B629-88AB3076540B}"/>
                </a:ext>
              </a:extLst>
            </p:cNvPr>
            <p:cNvGrpSpPr/>
            <p:nvPr/>
          </p:nvGrpSpPr>
          <p:grpSpPr>
            <a:xfrm>
              <a:off x="5910382" y="3462895"/>
              <a:ext cx="1065320" cy="1497773"/>
              <a:chOff x="6132902" y="2272770"/>
              <a:chExt cx="1420427" cy="1997030"/>
            </a:xfrm>
          </p:grpSpPr>
          <p:sp>
            <p:nvSpPr>
              <p:cNvPr id="43" name="Rectangle 42">
                <a:extLst>
                  <a:ext uri="{FF2B5EF4-FFF2-40B4-BE49-F238E27FC236}">
                    <a16:creationId xmlns:a16="http://schemas.microsoft.com/office/drawing/2014/main" id="{87D54866-607D-469E-91BD-4950DF70F4C0}"/>
                  </a:ext>
                </a:extLst>
              </p:cNvPr>
              <p:cNvSpPr/>
              <p:nvPr/>
            </p:nvSpPr>
            <p:spPr>
              <a:xfrm>
                <a:off x="6132902" y="2272770"/>
                <a:ext cx="1420427" cy="199703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sp>
            <p:nvSpPr>
              <p:cNvPr id="44" name="Rounded Rectangle 5">
                <a:extLst>
                  <a:ext uri="{FF2B5EF4-FFF2-40B4-BE49-F238E27FC236}">
                    <a16:creationId xmlns:a16="http://schemas.microsoft.com/office/drawing/2014/main" id="{0A956C18-305D-4E69-98E8-326558592B1A}"/>
                  </a:ext>
                </a:extLst>
              </p:cNvPr>
              <p:cNvSpPr/>
              <p:nvPr/>
            </p:nvSpPr>
            <p:spPr>
              <a:xfrm>
                <a:off x="6358501" y="2540155"/>
                <a:ext cx="994299" cy="1504039"/>
              </a:xfrm>
              <a:prstGeom prst="roundRect">
                <a:avLst/>
              </a:prstGeom>
              <a:noFill/>
              <a:ln w="19050" cap="rnd">
                <a:solidFill>
                  <a:srgbClr val="FF66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45" name="Picture 44">
                <a:extLst>
                  <a:ext uri="{FF2B5EF4-FFF2-40B4-BE49-F238E27FC236}">
                    <a16:creationId xmlns:a16="http://schemas.microsoft.com/office/drawing/2014/main" id="{6A1DFBA7-F124-44CF-B46B-4C21B0A45F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491" y="2947264"/>
                <a:ext cx="638771" cy="662430"/>
              </a:xfrm>
              <a:prstGeom prst="rect">
                <a:avLst/>
              </a:prstGeom>
            </p:spPr>
          </p:pic>
          <p:sp>
            <p:nvSpPr>
              <p:cNvPr id="46" name="TextBox 45">
                <a:extLst>
                  <a:ext uri="{FF2B5EF4-FFF2-40B4-BE49-F238E27FC236}">
                    <a16:creationId xmlns:a16="http://schemas.microsoft.com/office/drawing/2014/main" id="{270D3794-144C-437A-B2B0-94605553FE9F}"/>
                  </a:ext>
                </a:extLst>
              </p:cNvPr>
              <p:cNvSpPr txBox="1"/>
              <p:nvPr/>
            </p:nvSpPr>
            <p:spPr>
              <a:xfrm>
                <a:off x="6358501" y="3579643"/>
                <a:ext cx="991586" cy="33855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halkboard SE Regular"/>
                    <a:ea typeface="+mn-ea"/>
                    <a:cs typeface="Chalkboard SE Regular"/>
                  </a:rPr>
                  <a:t>EC2</a:t>
                </a:r>
              </a:p>
            </p:txBody>
          </p:sp>
        </p:grpSp>
        <p:cxnSp>
          <p:nvCxnSpPr>
            <p:cNvPr id="34" name="Straight Arrow Connector 33">
              <a:extLst>
                <a:ext uri="{FF2B5EF4-FFF2-40B4-BE49-F238E27FC236}">
                  <a16:creationId xmlns:a16="http://schemas.microsoft.com/office/drawing/2014/main" id="{182DD605-EA32-46D9-8D72-9105EF6126B3}"/>
                </a:ext>
              </a:extLst>
            </p:cNvPr>
            <p:cNvCxnSpPr>
              <a:stCxn id="32" idx="3"/>
              <a:endCxn id="41" idx="1"/>
            </p:cNvCxnSpPr>
            <p:nvPr/>
          </p:nvCxnSpPr>
          <p:spPr>
            <a:xfrm flipV="1">
              <a:off x="2559251" y="2493328"/>
              <a:ext cx="3626990" cy="743491"/>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9C11B67-EF49-45E1-85D5-668186F04AF4}"/>
                </a:ext>
              </a:extLst>
            </p:cNvPr>
            <p:cNvCxnSpPr/>
            <p:nvPr/>
          </p:nvCxnSpPr>
          <p:spPr>
            <a:xfrm>
              <a:off x="2559251" y="3236819"/>
              <a:ext cx="3626990" cy="978205"/>
            </a:xfrm>
            <a:prstGeom prst="straightConnector1">
              <a:avLst/>
            </a:prstGeom>
            <a:ln w="19050">
              <a:solidFill>
                <a:schemeClr val="tx1"/>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6" name="Group 35">
              <a:extLst>
                <a:ext uri="{FF2B5EF4-FFF2-40B4-BE49-F238E27FC236}">
                  <a16:creationId xmlns:a16="http://schemas.microsoft.com/office/drawing/2014/main" id="{8E1F7D5C-1814-4169-8C02-C2C25A003F5F}"/>
                </a:ext>
              </a:extLst>
            </p:cNvPr>
            <p:cNvGrpSpPr/>
            <p:nvPr/>
          </p:nvGrpSpPr>
          <p:grpSpPr>
            <a:xfrm>
              <a:off x="5903800" y="1739045"/>
              <a:ext cx="1065320" cy="1497773"/>
              <a:chOff x="6132902" y="2272770"/>
              <a:chExt cx="1420427" cy="1997030"/>
            </a:xfrm>
          </p:grpSpPr>
          <p:sp>
            <p:nvSpPr>
              <p:cNvPr id="39" name="Rectangle 38">
                <a:extLst>
                  <a:ext uri="{FF2B5EF4-FFF2-40B4-BE49-F238E27FC236}">
                    <a16:creationId xmlns:a16="http://schemas.microsoft.com/office/drawing/2014/main" id="{F0B9DD19-F7F4-4D2C-9E27-1350776C7A1E}"/>
                  </a:ext>
                </a:extLst>
              </p:cNvPr>
              <p:cNvSpPr/>
              <p:nvPr/>
            </p:nvSpPr>
            <p:spPr>
              <a:xfrm>
                <a:off x="6132902" y="2272770"/>
                <a:ext cx="1420427" cy="199703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sp>
            <p:nvSpPr>
              <p:cNvPr id="40" name="Rounded Rectangle 26">
                <a:extLst>
                  <a:ext uri="{FF2B5EF4-FFF2-40B4-BE49-F238E27FC236}">
                    <a16:creationId xmlns:a16="http://schemas.microsoft.com/office/drawing/2014/main" id="{DB46BA7C-98E6-433F-8460-3F95BF1951DD}"/>
                  </a:ext>
                </a:extLst>
              </p:cNvPr>
              <p:cNvSpPr/>
              <p:nvPr/>
            </p:nvSpPr>
            <p:spPr>
              <a:xfrm>
                <a:off x="6358501" y="2540155"/>
                <a:ext cx="994299" cy="1504039"/>
              </a:xfrm>
              <a:prstGeom prst="roundRect">
                <a:avLst/>
              </a:prstGeom>
              <a:noFill/>
              <a:ln w="19050" cap="rnd">
                <a:solidFill>
                  <a:srgbClr val="FF66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41" name="Picture 40">
                <a:extLst>
                  <a:ext uri="{FF2B5EF4-FFF2-40B4-BE49-F238E27FC236}">
                    <a16:creationId xmlns:a16="http://schemas.microsoft.com/office/drawing/2014/main" id="{FFD345A6-3419-4376-A0A9-6F111F3DB4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491" y="2947264"/>
                <a:ext cx="638771" cy="662430"/>
              </a:xfrm>
              <a:prstGeom prst="rect">
                <a:avLst/>
              </a:prstGeom>
            </p:spPr>
          </p:pic>
          <p:sp>
            <p:nvSpPr>
              <p:cNvPr id="42" name="TextBox 41">
                <a:extLst>
                  <a:ext uri="{FF2B5EF4-FFF2-40B4-BE49-F238E27FC236}">
                    <a16:creationId xmlns:a16="http://schemas.microsoft.com/office/drawing/2014/main" id="{4E87CCC0-0AC6-421A-87ED-ACFF99650B81}"/>
                  </a:ext>
                </a:extLst>
              </p:cNvPr>
              <p:cNvSpPr txBox="1"/>
              <p:nvPr/>
            </p:nvSpPr>
            <p:spPr>
              <a:xfrm>
                <a:off x="6358501" y="3579643"/>
                <a:ext cx="991586" cy="33855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halkboard SE Regular"/>
                    <a:ea typeface="+mn-ea"/>
                    <a:cs typeface="Chalkboard SE Regular"/>
                  </a:rPr>
                  <a:t>EC2</a:t>
                </a:r>
              </a:p>
            </p:txBody>
          </p:sp>
        </p:grpSp>
        <p:sp>
          <p:nvSpPr>
            <p:cNvPr id="37" name="Multiply 31">
              <a:extLst>
                <a:ext uri="{FF2B5EF4-FFF2-40B4-BE49-F238E27FC236}">
                  <a16:creationId xmlns:a16="http://schemas.microsoft.com/office/drawing/2014/main" id="{EB0F0E62-545A-4DCE-BF36-65C251EDCC5D}"/>
                </a:ext>
              </a:extLst>
            </p:cNvPr>
            <p:cNvSpPr/>
            <p:nvPr/>
          </p:nvSpPr>
          <p:spPr>
            <a:xfrm>
              <a:off x="6671901" y="1501904"/>
              <a:ext cx="527607" cy="474284"/>
            </a:xfrm>
            <a:prstGeom prst="mathMultiply">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38" name="Picture 37" descr="checked-symbol.png">
              <a:extLst>
                <a:ext uri="{FF2B5EF4-FFF2-40B4-BE49-F238E27FC236}">
                  <a16:creationId xmlns:a16="http://schemas.microsoft.com/office/drawing/2014/main" id="{A7BEE97C-44F7-4C37-BE84-336101FB6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9508" y="1373766"/>
              <a:ext cx="564668" cy="564668"/>
            </a:xfrm>
            <a:prstGeom prst="rect">
              <a:avLst/>
            </a:prstGeom>
          </p:spPr>
        </p:pic>
      </p:grpSp>
    </p:spTree>
    <p:extLst>
      <p:ext uri="{BB962C8B-B14F-4D97-AF65-F5344CB8AC3E}">
        <p14:creationId xmlns:p14="http://schemas.microsoft.com/office/powerpoint/2010/main" val="6075068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A447908-3988-43F6-A5AD-609373F75020}"/>
              </a:ext>
            </a:extLst>
          </p:cNvPr>
          <p:cNvSpPr txBox="1"/>
          <p:nvPr/>
        </p:nvSpPr>
        <p:spPr>
          <a:xfrm>
            <a:off x="176773" y="168938"/>
            <a:ext cx="4005712" cy="523220"/>
          </a:xfrm>
          <a:prstGeom prst="rect">
            <a:avLst/>
          </a:prstGeom>
          <a:noFill/>
        </p:spPr>
        <p:txBody>
          <a:bodyPr wrap="none" rtlCol="0">
            <a:spAutoFit/>
          </a:bodyPr>
          <a:lstStyle/>
          <a:p>
            <a:r>
              <a:rPr lang="en-US" sz="2800" b="1" dirty="0">
                <a:solidFill>
                  <a:schemeClr val="accent2"/>
                </a:solidFill>
              </a:rPr>
              <a:t>Routing Policy - Weighted</a:t>
            </a:r>
          </a:p>
        </p:txBody>
      </p:sp>
      <p:sp>
        <p:nvSpPr>
          <p:cNvPr id="22" name="Content Placeholder 2">
            <a:extLst>
              <a:ext uri="{FF2B5EF4-FFF2-40B4-BE49-F238E27FC236}">
                <a16:creationId xmlns:a16="http://schemas.microsoft.com/office/drawing/2014/main" id="{661E2975-F98B-4647-B501-FEF3F1F6CBAA}"/>
              </a:ext>
            </a:extLst>
          </p:cNvPr>
          <p:cNvSpPr txBox="1">
            <a:spLocks/>
          </p:cNvSpPr>
          <p:nvPr/>
        </p:nvSpPr>
        <p:spPr>
          <a:xfrm>
            <a:off x="567732" y="1017097"/>
            <a:ext cx="6332145" cy="3664081"/>
          </a:xfr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R="0" lvl="0" algn="l" defTabSz="914400" rtl="0" eaLnBrk="1" fontAlgn="auto" latinLnBrk="0" hangingPunct="1">
              <a:lnSpc>
                <a:spcPct val="200000"/>
              </a:lnSpc>
              <a:spcBef>
                <a:spcPts val="1000"/>
              </a:spcBef>
              <a:spcAft>
                <a:spcPts val="0"/>
              </a:spcAft>
              <a:buClrTx/>
              <a:buSzTx/>
              <a:buBlip>
                <a:blip r:embed="rId3"/>
              </a:buBlip>
              <a:tabLst/>
              <a:defRPr/>
            </a:pPr>
            <a:r>
              <a:rPr kumimoji="0" lang="en-IN" sz="1100" b="0" i="0" u="none" strike="noStrike" kern="1200" cap="none" spc="0" normalizeH="0" baseline="0" noProof="0" dirty="0">
                <a:ln>
                  <a:noFill/>
                </a:ln>
                <a:solidFill>
                  <a:prstClr val="black"/>
                </a:solidFill>
                <a:effectLst/>
                <a:uLnTx/>
                <a:uFillTx/>
                <a:latin typeface="Raleway"/>
                <a:ea typeface="+mn-ea"/>
                <a:cs typeface="Chalkboard SE Regular"/>
              </a:rPr>
              <a:t>Associate multiple resources with the same DNS name and type.</a:t>
            </a:r>
          </a:p>
          <a:p>
            <a:pPr marR="0" lvl="0" algn="l" defTabSz="914400" rtl="0" eaLnBrk="1" fontAlgn="auto" latinLnBrk="0" hangingPunct="1">
              <a:lnSpc>
                <a:spcPct val="200000"/>
              </a:lnSpc>
              <a:spcBef>
                <a:spcPts val="1000"/>
              </a:spcBef>
              <a:spcAft>
                <a:spcPts val="0"/>
              </a:spcAft>
              <a:buClrTx/>
              <a:buSzTx/>
              <a:buBlip>
                <a:blip r:embed="rId3"/>
              </a:buBlip>
              <a:tabLst/>
              <a:defRPr/>
            </a:pPr>
            <a:r>
              <a:rPr kumimoji="0" lang="en-IN" sz="1100" b="0" i="0" u="none" strike="noStrike" kern="1200" cap="none" spc="0" normalizeH="0" baseline="0" noProof="0" dirty="0">
                <a:ln>
                  <a:noFill/>
                </a:ln>
                <a:solidFill>
                  <a:prstClr val="black"/>
                </a:solidFill>
                <a:effectLst/>
                <a:uLnTx/>
                <a:uFillTx/>
                <a:latin typeface="Raleway"/>
                <a:ea typeface="+mn-ea"/>
                <a:cs typeface="Chalkboard SE Regular"/>
              </a:rPr>
              <a:t>Each Record Set is given a Weight and Set ID. </a:t>
            </a:r>
          </a:p>
        </p:txBody>
      </p:sp>
      <p:grpSp>
        <p:nvGrpSpPr>
          <p:cNvPr id="23" name="Group 22">
            <a:extLst>
              <a:ext uri="{FF2B5EF4-FFF2-40B4-BE49-F238E27FC236}">
                <a16:creationId xmlns:a16="http://schemas.microsoft.com/office/drawing/2014/main" id="{C9BC5224-98F1-4624-A1CE-A1BF09D9F464}"/>
              </a:ext>
            </a:extLst>
          </p:cNvPr>
          <p:cNvGrpSpPr/>
          <p:nvPr/>
        </p:nvGrpSpPr>
        <p:grpSpPr>
          <a:xfrm>
            <a:off x="1296591" y="2283212"/>
            <a:ext cx="6874071" cy="2520065"/>
            <a:chOff x="1683717" y="2290759"/>
            <a:chExt cx="6874071" cy="2520065"/>
          </a:xfrm>
        </p:grpSpPr>
        <p:grpSp>
          <p:nvGrpSpPr>
            <p:cNvPr id="24" name="Group 23">
              <a:extLst>
                <a:ext uri="{FF2B5EF4-FFF2-40B4-BE49-F238E27FC236}">
                  <a16:creationId xmlns:a16="http://schemas.microsoft.com/office/drawing/2014/main" id="{2053235E-564E-4F64-BC35-ED8193C23238}"/>
                </a:ext>
              </a:extLst>
            </p:cNvPr>
            <p:cNvGrpSpPr/>
            <p:nvPr/>
          </p:nvGrpSpPr>
          <p:grpSpPr>
            <a:xfrm>
              <a:off x="5768102" y="2290759"/>
              <a:ext cx="761520" cy="2520065"/>
              <a:chOff x="6166802" y="3054344"/>
              <a:chExt cx="1015360" cy="3360087"/>
            </a:xfrm>
          </p:grpSpPr>
          <p:grpSp>
            <p:nvGrpSpPr>
              <p:cNvPr id="60" name="Group 59">
                <a:extLst>
                  <a:ext uri="{FF2B5EF4-FFF2-40B4-BE49-F238E27FC236}">
                    <a16:creationId xmlns:a16="http://schemas.microsoft.com/office/drawing/2014/main" id="{1DF2DD81-D8E0-4D3B-8B92-53D5D664517D}"/>
                  </a:ext>
                </a:extLst>
              </p:cNvPr>
              <p:cNvGrpSpPr/>
              <p:nvPr/>
            </p:nvGrpSpPr>
            <p:grpSpPr>
              <a:xfrm>
                <a:off x="6166802" y="3054344"/>
                <a:ext cx="1015360" cy="1441061"/>
                <a:chOff x="6132902" y="2272770"/>
                <a:chExt cx="1420427" cy="1997030"/>
              </a:xfrm>
            </p:grpSpPr>
            <p:sp>
              <p:nvSpPr>
                <p:cNvPr id="67" name="Rectangle 66">
                  <a:extLst>
                    <a:ext uri="{FF2B5EF4-FFF2-40B4-BE49-F238E27FC236}">
                      <a16:creationId xmlns:a16="http://schemas.microsoft.com/office/drawing/2014/main" id="{E31338C0-485F-4456-94BF-4CEC470D99B4}"/>
                    </a:ext>
                  </a:extLst>
                </p:cNvPr>
                <p:cNvSpPr/>
                <p:nvPr/>
              </p:nvSpPr>
              <p:spPr>
                <a:xfrm>
                  <a:off x="6132902" y="2272770"/>
                  <a:ext cx="1420427" cy="199703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sp>
              <p:nvSpPr>
                <p:cNvPr id="68" name="Rounded Rectangle 6">
                  <a:extLst>
                    <a:ext uri="{FF2B5EF4-FFF2-40B4-BE49-F238E27FC236}">
                      <a16:creationId xmlns:a16="http://schemas.microsoft.com/office/drawing/2014/main" id="{F1650D2B-2856-46F3-AC62-36239ED905AB}"/>
                    </a:ext>
                  </a:extLst>
                </p:cNvPr>
                <p:cNvSpPr/>
                <p:nvPr/>
              </p:nvSpPr>
              <p:spPr>
                <a:xfrm>
                  <a:off x="6358501" y="2540155"/>
                  <a:ext cx="994299" cy="1504039"/>
                </a:xfrm>
                <a:prstGeom prst="roundRect">
                  <a:avLst/>
                </a:prstGeom>
                <a:noFill/>
                <a:ln w="19050" cap="rnd">
                  <a:solidFill>
                    <a:srgbClr val="FF66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69" name="Picture 68">
                  <a:extLst>
                    <a:ext uri="{FF2B5EF4-FFF2-40B4-BE49-F238E27FC236}">
                      <a16:creationId xmlns:a16="http://schemas.microsoft.com/office/drawing/2014/main" id="{65053283-A9DE-4B54-9D0B-3A326D3E1A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491" y="2947264"/>
                  <a:ext cx="638771" cy="662430"/>
                </a:xfrm>
                <a:prstGeom prst="rect">
                  <a:avLst/>
                </a:prstGeom>
              </p:spPr>
            </p:pic>
            <p:sp>
              <p:nvSpPr>
                <p:cNvPr id="70" name="TextBox 69">
                  <a:extLst>
                    <a:ext uri="{FF2B5EF4-FFF2-40B4-BE49-F238E27FC236}">
                      <a16:creationId xmlns:a16="http://schemas.microsoft.com/office/drawing/2014/main" id="{A20693BD-ADC0-4CF8-9CFE-93C0284F0614}"/>
                    </a:ext>
                  </a:extLst>
                </p:cNvPr>
                <p:cNvSpPr txBox="1"/>
                <p:nvPr/>
              </p:nvSpPr>
              <p:spPr>
                <a:xfrm>
                  <a:off x="6358501" y="3579643"/>
                  <a:ext cx="991587" cy="51182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EC2</a:t>
                  </a:r>
                </a:p>
              </p:txBody>
            </p:sp>
          </p:grpSp>
          <p:grpSp>
            <p:nvGrpSpPr>
              <p:cNvPr id="61" name="Group 60">
                <a:extLst>
                  <a:ext uri="{FF2B5EF4-FFF2-40B4-BE49-F238E27FC236}">
                    <a16:creationId xmlns:a16="http://schemas.microsoft.com/office/drawing/2014/main" id="{655BD376-17AF-4288-A772-78BC780D1D8C}"/>
                  </a:ext>
                </a:extLst>
              </p:cNvPr>
              <p:cNvGrpSpPr/>
              <p:nvPr/>
            </p:nvGrpSpPr>
            <p:grpSpPr>
              <a:xfrm>
                <a:off x="6166802" y="4973370"/>
                <a:ext cx="1015360" cy="1441061"/>
                <a:chOff x="6132902" y="2272770"/>
                <a:chExt cx="1420427" cy="1997030"/>
              </a:xfrm>
            </p:grpSpPr>
            <p:sp>
              <p:nvSpPr>
                <p:cNvPr id="63" name="Rectangle 62">
                  <a:extLst>
                    <a:ext uri="{FF2B5EF4-FFF2-40B4-BE49-F238E27FC236}">
                      <a16:creationId xmlns:a16="http://schemas.microsoft.com/office/drawing/2014/main" id="{B5F13FE6-6443-48CC-97C6-6D8A0462D747}"/>
                    </a:ext>
                  </a:extLst>
                </p:cNvPr>
                <p:cNvSpPr/>
                <p:nvPr/>
              </p:nvSpPr>
              <p:spPr>
                <a:xfrm>
                  <a:off x="6132902" y="2272770"/>
                  <a:ext cx="1420427" cy="199703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sp>
              <p:nvSpPr>
                <p:cNvPr id="64" name="Rounded Rectangle 11">
                  <a:extLst>
                    <a:ext uri="{FF2B5EF4-FFF2-40B4-BE49-F238E27FC236}">
                      <a16:creationId xmlns:a16="http://schemas.microsoft.com/office/drawing/2014/main" id="{6BE6D08B-4713-4311-92A5-AA9519911779}"/>
                    </a:ext>
                  </a:extLst>
                </p:cNvPr>
                <p:cNvSpPr/>
                <p:nvPr/>
              </p:nvSpPr>
              <p:spPr>
                <a:xfrm>
                  <a:off x="6358501" y="2540155"/>
                  <a:ext cx="994299" cy="1504039"/>
                </a:xfrm>
                <a:prstGeom prst="roundRect">
                  <a:avLst/>
                </a:prstGeom>
                <a:noFill/>
                <a:ln w="19050" cap="rnd">
                  <a:solidFill>
                    <a:srgbClr val="FF66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65" name="Picture 64">
                  <a:extLst>
                    <a:ext uri="{FF2B5EF4-FFF2-40B4-BE49-F238E27FC236}">
                      <a16:creationId xmlns:a16="http://schemas.microsoft.com/office/drawing/2014/main" id="{745A8A84-317C-4D0F-881D-FB9A19344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491" y="2947264"/>
                  <a:ext cx="638771" cy="662430"/>
                </a:xfrm>
                <a:prstGeom prst="rect">
                  <a:avLst/>
                </a:prstGeom>
              </p:spPr>
            </p:pic>
            <p:sp>
              <p:nvSpPr>
                <p:cNvPr id="66" name="TextBox 65">
                  <a:extLst>
                    <a:ext uri="{FF2B5EF4-FFF2-40B4-BE49-F238E27FC236}">
                      <a16:creationId xmlns:a16="http://schemas.microsoft.com/office/drawing/2014/main" id="{1FAB57DE-89B1-498A-9DED-8A365652327E}"/>
                    </a:ext>
                  </a:extLst>
                </p:cNvPr>
                <p:cNvSpPr txBox="1"/>
                <p:nvPr/>
              </p:nvSpPr>
              <p:spPr>
                <a:xfrm>
                  <a:off x="6358501" y="3579643"/>
                  <a:ext cx="991587" cy="51182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EC2</a:t>
                  </a:r>
                </a:p>
              </p:txBody>
            </p:sp>
          </p:grpSp>
        </p:grpSp>
        <p:grpSp>
          <p:nvGrpSpPr>
            <p:cNvPr id="25" name="Group 24">
              <a:extLst>
                <a:ext uri="{FF2B5EF4-FFF2-40B4-BE49-F238E27FC236}">
                  <a16:creationId xmlns:a16="http://schemas.microsoft.com/office/drawing/2014/main" id="{4DFFAE0D-FF7B-482B-9E25-6EF1E3EBBCB9}"/>
                </a:ext>
              </a:extLst>
            </p:cNvPr>
            <p:cNvGrpSpPr/>
            <p:nvPr/>
          </p:nvGrpSpPr>
          <p:grpSpPr>
            <a:xfrm>
              <a:off x="1683717" y="2655796"/>
              <a:ext cx="6874071" cy="1802591"/>
              <a:chOff x="1683717" y="2655796"/>
              <a:chExt cx="6874071" cy="1802591"/>
            </a:xfrm>
          </p:grpSpPr>
          <p:grpSp>
            <p:nvGrpSpPr>
              <p:cNvPr id="26" name="Group 25">
                <a:extLst>
                  <a:ext uri="{FF2B5EF4-FFF2-40B4-BE49-F238E27FC236}">
                    <a16:creationId xmlns:a16="http://schemas.microsoft.com/office/drawing/2014/main" id="{D5C84D66-6809-4988-B5A1-4947E37ADD46}"/>
                  </a:ext>
                </a:extLst>
              </p:cNvPr>
              <p:cNvGrpSpPr/>
              <p:nvPr/>
            </p:nvGrpSpPr>
            <p:grpSpPr>
              <a:xfrm>
                <a:off x="6494668" y="2707271"/>
                <a:ext cx="925206" cy="1742086"/>
                <a:chOff x="7135557" y="3609694"/>
                <a:chExt cx="1233608" cy="2322781"/>
              </a:xfrm>
            </p:grpSpPr>
            <p:sp>
              <p:nvSpPr>
                <p:cNvPr id="58" name="TextBox 57">
                  <a:extLst>
                    <a:ext uri="{FF2B5EF4-FFF2-40B4-BE49-F238E27FC236}">
                      <a16:creationId xmlns:a16="http://schemas.microsoft.com/office/drawing/2014/main" id="{0989D472-6182-49D7-B874-1D11E375F9E0}"/>
                    </a:ext>
                  </a:extLst>
                </p:cNvPr>
                <p:cNvSpPr txBox="1"/>
                <p:nvPr/>
              </p:nvSpPr>
              <p:spPr>
                <a:xfrm>
                  <a:off x="7135557" y="3609694"/>
                  <a:ext cx="1233608"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Weight: 2</a:t>
                  </a:r>
                </a:p>
              </p:txBody>
            </p:sp>
            <p:sp>
              <p:nvSpPr>
                <p:cNvPr id="59" name="TextBox 58">
                  <a:extLst>
                    <a:ext uri="{FF2B5EF4-FFF2-40B4-BE49-F238E27FC236}">
                      <a16:creationId xmlns:a16="http://schemas.microsoft.com/office/drawing/2014/main" id="{F737579A-EF8B-4124-A957-5350EECC6DA0}"/>
                    </a:ext>
                  </a:extLst>
                </p:cNvPr>
                <p:cNvSpPr txBox="1"/>
                <p:nvPr/>
              </p:nvSpPr>
              <p:spPr>
                <a:xfrm>
                  <a:off x="7135557" y="5563143"/>
                  <a:ext cx="1233608"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Weight: 1</a:t>
                  </a:r>
                </a:p>
              </p:txBody>
            </p:sp>
          </p:grpSp>
          <p:pic>
            <p:nvPicPr>
              <p:cNvPr id="27" name="Picture 26" descr="www.png">
                <a:extLst>
                  <a:ext uri="{FF2B5EF4-FFF2-40B4-BE49-F238E27FC236}">
                    <a16:creationId xmlns:a16="http://schemas.microsoft.com/office/drawing/2014/main" id="{D7E70667-0E9F-4262-B00B-0F90C06188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3717" y="3014305"/>
                <a:ext cx="875534" cy="875534"/>
              </a:xfrm>
              <a:prstGeom prst="rect">
                <a:avLst/>
              </a:prstGeom>
            </p:spPr>
          </p:pic>
          <p:grpSp>
            <p:nvGrpSpPr>
              <p:cNvPr id="28" name="Group 27">
                <a:extLst>
                  <a:ext uri="{FF2B5EF4-FFF2-40B4-BE49-F238E27FC236}">
                    <a16:creationId xmlns:a16="http://schemas.microsoft.com/office/drawing/2014/main" id="{E1485703-A557-40F7-94B1-EA6DB140A267}"/>
                  </a:ext>
                </a:extLst>
              </p:cNvPr>
              <p:cNvGrpSpPr/>
              <p:nvPr/>
            </p:nvGrpSpPr>
            <p:grpSpPr>
              <a:xfrm>
                <a:off x="3437943" y="3251957"/>
                <a:ext cx="743917" cy="682356"/>
                <a:chOff x="6117872" y="2691661"/>
                <a:chExt cx="1496182" cy="1311399"/>
              </a:xfrm>
            </p:grpSpPr>
            <p:pic>
              <p:nvPicPr>
                <p:cNvPr id="56" name="Picture 55">
                  <a:extLst>
                    <a:ext uri="{FF2B5EF4-FFF2-40B4-BE49-F238E27FC236}">
                      <a16:creationId xmlns:a16="http://schemas.microsoft.com/office/drawing/2014/main" id="{D5EA4705-719D-4A38-A436-2E71580A16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3151" y="2691661"/>
                  <a:ext cx="732568" cy="869926"/>
                </a:xfrm>
                <a:prstGeom prst="rect">
                  <a:avLst/>
                </a:prstGeom>
              </p:spPr>
            </p:pic>
            <p:sp>
              <p:nvSpPr>
                <p:cNvPr id="57" name="TextBox 56">
                  <a:extLst>
                    <a:ext uri="{FF2B5EF4-FFF2-40B4-BE49-F238E27FC236}">
                      <a16:creationId xmlns:a16="http://schemas.microsoft.com/office/drawing/2014/main" id="{8E7B299E-41D2-42A7-BB68-44AD3EB4E90A}"/>
                    </a:ext>
                  </a:extLst>
                </p:cNvPr>
                <p:cNvSpPr txBox="1"/>
                <p:nvPr/>
              </p:nvSpPr>
              <p:spPr>
                <a:xfrm>
                  <a:off x="6117872" y="3470704"/>
                  <a:ext cx="1496182" cy="532356"/>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Route53</a:t>
                  </a:r>
                </a:p>
              </p:txBody>
            </p:sp>
          </p:grpSp>
          <p:cxnSp>
            <p:nvCxnSpPr>
              <p:cNvPr id="29" name="Straight Arrow Connector 28">
                <a:extLst>
                  <a:ext uri="{FF2B5EF4-FFF2-40B4-BE49-F238E27FC236}">
                    <a16:creationId xmlns:a16="http://schemas.microsoft.com/office/drawing/2014/main" id="{DCAA732A-3753-4760-8BA7-84B827FC6D0F}"/>
                  </a:ext>
                </a:extLst>
              </p:cNvPr>
              <p:cNvCxnSpPr/>
              <p:nvPr/>
            </p:nvCxnSpPr>
            <p:spPr>
              <a:xfrm>
                <a:off x="2496584" y="3478280"/>
                <a:ext cx="1290918" cy="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8364114-4BDC-43BC-A4DF-2D3A0EA9BD57}"/>
                  </a:ext>
                </a:extLst>
              </p:cNvPr>
              <p:cNvCxnSpPr>
                <a:stCxn id="56" idx="3"/>
                <a:endCxn id="69" idx="1"/>
              </p:cNvCxnSpPr>
              <p:nvPr/>
            </p:nvCxnSpPr>
            <p:spPr>
              <a:xfrm flipV="1">
                <a:off x="4023581" y="2835051"/>
                <a:ext cx="1946418" cy="643229"/>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E27D4E6C-F14E-4EE2-AE38-54AAE2607346}"/>
                  </a:ext>
                </a:extLst>
              </p:cNvPr>
              <p:cNvCxnSpPr>
                <a:endCxn id="65" idx="1"/>
              </p:cNvCxnSpPr>
              <p:nvPr/>
            </p:nvCxnSpPr>
            <p:spPr>
              <a:xfrm>
                <a:off x="4023581" y="3478280"/>
                <a:ext cx="1946418" cy="79604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B44BBC39-B36D-4F3F-AF8C-D7E32EEBE3A2}"/>
                  </a:ext>
                </a:extLst>
              </p:cNvPr>
              <p:cNvSpPr txBox="1"/>
              <p:nvPr/>
            </p:nvSpPr>
            <p:spPr>
              <a:xfrm>
                <a:off x="2759790" y="3201281"/>
                <a:ext cx="307063" cy="24820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13" b="0" i="0" u="none" strike="noStrike" kern="1200" cap="none" spc="0" normalizeH="0" baseline="0" noProof="0" dirty="0">
                    <a:ln>
                      <a:noFill/>
                    </a:ln>
                    <a:solidFill>
                      <a:prstClr val="black"/>
                    </a:solidFill>
                    <a:effectLst/>
                    <a:uLnTx/>
                    <a:uFillTx/>
                    <a:latin typeface="Chalkboard SE Regular"/>
                    <a:ea typeface="+mn-ea"/>
                    <a:cs typeface="Chalkboard SE Regular"/>
                  </a:rPr>
                  <a:t>1</a:t>
                </a:r>
              </a:p>
            </p:txBody>
          </p:sp>
          <p:sp>
            <p:nvSpPr>
              <p:cNvPr id="49" name="TextBox 48">
                <a:extLst>
                  <a:ext uri="{FF2B5EF4-FFF2-40B4-BE49-F238E27FC236}">
                    <a16:creationId xmlns:a16="http://schemas.microsoft.com/office/drawing/2014/main" id="{A5D67EFC-1CB0-4102-8AC7-641DE15F9F02}"/>
                  </a:ext>
                </a:extLst>
              </p:cNvPr>
              <p:cNvSpPr txBox="1"/>
              <p:nvPr/>
            </p:nvSpPr>
            <p:spPr>
              <a:xfrm>
                <a:off x="4580096" y="2960004"/>
                <a:ext cx="307063" cy="24820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13" b="0" i="0" u="none" strike="noStrike" kern="1200" cap="none" spc="0" normalizeH="0" baseline="0" noProof="0" dirty="0">
                    <a:ln>
                      <a:noFill/>
                    </a:ln>
                    <a:solidFill>
                      <a:prstClr val="black"/>
                    </a:solidFill>
                    <a:effectLst/>
                    <a:uLnTx/>
                    <a:uFillTx/>
                    <a:latin typeface="Chalkboard SE Regular"/>
                    <a:ea typeface="+mn-ea"/>
                    <a:cs typeface="Chalkboard SE Regular"/>
                  </a:rPr>
                  <a:t>1</a:t>
                </a:r>
              </a:p>
            </p:txBody>
          </p:sp>
          <p:sp>
            <p:nvSpPr>
              <p:cNvPr id="50" name="TextBox 49">
                <a:extLst>
                  <a:ext uri="{FF2B5EF4-FFF2-40B4-BE49-F238E27FC236}">
                    <a16:creationId xmlns:a16="http://schemas.microsoft.com/office/drawing/2014/main" id="{24425937-E330-47BD-B101-CFE70BD2723E}"/>
                  </a:ext>
                </a:extLst>
              </p:cNvPr>
              <p:cNvSpPr txBox="1"/>
              <p:nvPr/>
            </p:nvSpPr>
            <p:spPr>
              <a:xfrm>
                <a:off x="4774366" y="2903235"/>
                <a:ext cx="307063" cy="24820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13" b="0" i="0" u="none" strike="noStrike" kern="1200" cap="none" spc="0" normalizeH="0" baseline="0" noProof="0" dirty="0">
                    <a:ln>
                      <a:noFill/>
                    </a:ln>
                    <a:solidFill>
                      <a:prstClr val="black"/>
                    </a:solidFill>
                    <a:effectLst/>
                    <a:uLnTx/>
                    <a:uFillTx/>
                    <a:latin typeface="Chalkboard SE Regular"/>
                    <a:ea typeface="+mn-ea"/>
                    <a:cs typeface="Chalkboard SE Regular"/>
                  </a:rPr>
                  <a:t>2</a:t>
                </a:r>
              </a:p>
            </p:txBody>
          </p:sp>
          <p:sp>
            <p:nvSpPr>
              <p:cNvPr id="51" name="TextBox 50">
                <a:extLst>
                  <a:ext uri="{FF2B5EF4-FFF2-40B4-BE49-F238E27FC236}">
                    <a16:creationId xmlns:a16="http://schemas.microsoft.com/office/drawing/2014/main" id="{20E0200D-840D-48FD-9436-4D8835D58AE0}"/>
                  </a:ext>
                </a:extLst>
              </p:cNvPr>
              <p:cNvSpPr txBox="1"/>
              <p:nvPr/>
            </p:nvSpPr>
            <p:spPr>
              <a:xfrm>
                <a:off x="2952285" y="3197421"/>
                <a:ext cx="307063" cy="24820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13" b="0" i="0" u="none" strike="noStrike" kern="1200" cap="none" spc="0" normalizeH="0" baseline="0" noProof="0" dirty="0">
                    <a:ln>
                      <a:noFill/>
                    </a:ln>
                    <a:solidFill>
                      <a:prstClr val="black"/>
                    </a:solidFill>
                    <a:effectLst/>
                    <a:uLnTx/>
                    <a:uFillTx/>
                    <a:latin typeface="Chalkboard SE Regular"/>
                    <a:ea typeface="+mn-ea"/>
                    <a:cs typeface="Chalkboard SE Regular"/>
                  </a:rPr>
                  <a:t>2</a:t>
                </a:r>
              </a:p>
            </p:txBody>
          </p:sp>
          <p:sp>
            <p:nvSpPr>
              <p:cNvPr id="52" name="TextBox 51">
                <a:extLst>
                  <a:ext uri="{FF2B5EF4-FFF2-40B4-BE49-F238E27FC236}">
                    <a16:creationId xmlns:a16="http://schemas.microsoft.com/office/drawing/2014/main" id="{0D86EBE8-BCD0-41D4-A46F-52C25586DC42}"/>
                  </a:ext>
                </a:extLst>
              </p:cNvPr>
              <p:cNvSpPr txBox="1"/>
              <p:nvPr/>
            </p:nvSpPr>
            <p:spPr>
              <a:xfrm>
                <a:off x="3130881" y="3197457"/>
                <a:ext cx="307063" cy="24820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13" b="0" i="0" u="none" strike="noStrike" kern="1200" cap="none" spc="0" normalizeH="0" baseline="0" noProof="0" dirty="0">
                    <a:ln>
                      <a:noFill/>
                    </a:ln>
                    <a:solidFill>
                      <a:prstClr val="black"/>
                    </a:solidFill>
                    <a:effectLst/>
                    <a:uLnTx/>
                    <a:uFillTx/>
                    <a:latin typeface="Chalkboard SE Regular"/>
                    <a:ea typeface="+mn-ea"/>
                    <a:cs typeface="Chalkboard SE Regular"/>
                  </a:rPr>
                  <a:t>3</a:t>
                </a:r>
              </a:p>
            </p:txBody>
          </p:sp>
          <p:sp>
            <p:nvSpPr>
              <p:cNvPr id="53" name="TextBox 52">
                <a:extLst>
                  <a:ext uri="{FF2B5EF4-FFF2-40B4-BE49-F238E27FC236}">
                    <a16:creationId xmlns:a16="http://schemas.microsoft.com/office/drawing/2014/main" id="{2979058F-00C6-4A6F-A450-DA3E03F12C63}"/>
                  </a:ext>
                </a:extLst>
              </p:cNvPr>
              <p:cNvSpPr txBox="1"/>
              <p:nvPr/>
            </p:nvSpPr>
            <p:spPr>
              <a:xfrm>
                <a:off x="4733627" y="3818066"/>
                <a:ext cx="307063" cy="24820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13" b="0" i="0" u="none" strike="noStrike" kern="1200" cap="none" spc="0" normalizeH="0" baseline="0" noProof="0" dirty="0">
                    <a:ln>
                      <a:noFill/>
                    </a:ln>
                    <a:solidFill>
                      <a:prstClr val="black"/>
                    </a:solidFill>
                    <a:effectLst/>
                    <a:uLnTx/>
                    <a:uFillTx/>
                    <a:latin typeface="Chalkboard SE Regular"/>
                    <a:ea typeface="+mn-ea"/>
                    <a:cs typeface="Chalkboard SE Regular"/>
                  </a:rPr>
                  <a:t>3</a:t>
                </a:r>
              </a:p>
            </p:txBody>
          </p:sp>
          <p:sp>
            <p:nvSpPr>
              <p:cNvPr id="54" name="Rounded Rectangle 20">
                <a:extLst>
                  <a:ext uri="{FF2B5EF4-FFF2-40B4-BE49-F238E27FC236}">
                    <a16:creationId xmlns:a16="http://schemas.microsoft.com/office/drawing/2014/main" id="{ECA9E541-E2DD-43DE-8AFA-94A0F37471F0}"/>
                  </a:ext>
                </a:extLst>
              </p:cNvPr>
              <p:cNvSpPr/>
              <p:nvPr/>
            </p:nvSpPr>
            <p:spPr>
              <a:xfrm>
                <a:off x="7419874" y="2655796"/>
                <a:ext cx="1137914" cy="358508"/>
              </a:xfrm>
              <a:prstGeom prst="roundRect">
                <a:avLst/>
              </a:prstGeom>
              <a:solidFill>
                <a:srgbClr val="FD66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halkboard SE Regular"/>
                    <a:ea typeface="+mn-ea"/>
                    <a:cs typeface="Chalkboard SE Regular"/>
                  </a:rPr>
                  <a:t>2/(2+1)</a:t>
                </a:r>
              </a:p>
            </p:txBody>
          </p:sp>
          <p:sp>
            <p:nvSpPr>
              <p:cNvPr id="55" name="Rounded Rectangle 33">
                <a:extLst>
                  <a:ext uri="{FF2B5EF4-FFF2-40B4-BE49-F238E27FC236}">
                    <a16:creationId xmlns:a16="http://schemas.microsoft.com/office/drawing/2014/main" id="{7FEBEB0D-E720-4D4E-B077-2926565D1B59}"/>
                  </a:ext>
                </a:extLst>
              </p:cNvPr>
              <p:cNvSpPr/>
              <p:nvPr/>
            </p:nvSpPr>
            <p:spPr>
              <a:xfrm>
                <a:off x="7419874" y="4099879"/>
                <a:ext cx="1137914" cy="358508"/>
              </a:xfrm>
              <a:prstGeom prst="roundRect">
                <a:avLst/>
              </a:prstGeom>
              <a:solidFill>
                <a:srgbClr val="FD66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halkboard SE Regular"/>
                    <a:ea typeface="+mn-ea"/>
                    <a:cs typeface="Chalkboard SE Regular"/>
                  </a:rPr>
                  <a:t>1/(2+1)</a:t>
                </a:r>
              </a:p>
            </p:txBody>
          </p:sp>
        </p:grpSp>
      </p:grpSp>
    </p:spTree>
    <p:extLst>
      <p:ext uri="{BB962C8B-B14F-4D97-AF65-F5344CB8AC3E}">
        <p14:creationId xmlns:p14="http://schemas.microsoft.com/office/powerpoint/2010/main" val="14178974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A447908-3988-43F6-A5AD-609373F75020}"/>
              </a:ext>
            </a:extLst>
          </p:cNvPr>
          <p:cNvSpPr txBox="1"/>
          <p:nvPr/>
        </p:nvSpPr>
        <p:spPr>
          <a:xfrm>
            <a:off x="176773" y="168938"/>
            <a:ext cx="4690195" cy="523220"/>
          </a:xfrm>
          <a:prstGeom prst="rect">
            <a:avLst/>
          </a:prstGeom>
          <a:noFill/>
        </p:spPr>
        <p:txBody>
          <a:bodyPr wrap="none" rtlCol="0">
            <a:spAutoFit/>
          </a:bodyPr>
          <a:lstStyle/>
          <a:p>
            <a:r>
              <a:rPr lang="en-US" sz="2800" b="1" dirty="0">
                <a:solidFill>
                  <a:schemeClr val="accent2"/>
                </a:solidFill>
              </a:rPr>
              <a:t>Routing Policy - Latency Based</a:t>
            </a:r>
          </a:p>
        </p:txBody>
      </p:sp>
      <p:sp>
        <p:nvSpPr>
          <p:cNvPr id="37" name="Content Placeholder 2">
            <a:extLst>
              <a:ext uri="{FF2B5EF4-FFF2-40B4-BE49-F238E27FC236}">
                <a16:creationId xmlns:a16="http://schemas.microsoft.com/office/drawing/2014/main" id="{FDD48C71-A4E3-4428-B23A-00A2540482F6}"/>
              </a:ext>
            </a:extLst>
          </p:cNvPr>
          <p:cNvSpPr txBox="1">
            <a:spLocks/>
          </p:cNvSpPr>
          <p:nvPr/>
        </p:nvSpPr>
        <p:spPr>
          <a:xfrm>
            <a:off x="547292" y="1007089"/>
            <a:ext cx="8465745" cy="3664081"/>
          </a:xfr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1000"/>
              </a:spcBef>
              <a:spcAft>
                <a:spcPts val="0"/>
              </a:spcAft>
              <a:buClrTx/>
              <a:buSzTx/>
              <a:buBlip>
                <a:blip r:embed="rId3"/>
              </a:buBlip>
              <a:tabLst/>
              <a:defRPr/>
            </a:pPr>
            <a:r>
              <a:rPr kumimoji="0" lang="en-IN" sz="1050" b="0" i="0" u="none" strike="noStrike" kern="1200" cap="none" spc="0" normalizeH="0" baseline="0" noProof="0" dirty="0">
                <a:ln>
                  <a:noFill/>
                </a:ln>
                <a:solidFill>
                  <a:prstClr val="black"/>
                </a:solidFill>
                <a:effectLst/>
                <a:uLnTx/>
                <a:uFillTx/>
                <a:latin typeface="Raleway"/>
                <a:ea typeface="+mn-ea"/>
                <a:cs typeface="Chalkboard SE Regular"/>
              </a:rPr>
              <a:t>If an application is hosted on EC2 instances in multiple regions, user latency can be reduced by serving requests from the region where network latency is lowest.</a:t>
            </a:r>
          </a:p>
          <a:p>
            <a:pPr marR="0" lvl="0" algn="l" defTabSz="914400" rtl="0" eaLnBrk="1" fontAlgn="auto" latinLnBrk="0" hangingPunct="1">
              <a:lnSpc>
                <a:spcPct val="150000"/>
              </a:lnSpc>
              <a:spcBef>
                <a:spcPts val="1000"/>
              </a:spcBef>
              <a:spcAft>
                <a:spcPts val="0"/>
              </a:spcAft>
              <a:buClrTx/>
              <a:buSzTx/>
              <a:buBlip>
                <a:blip r:embed="rId3"/>
              </a:buBlip>
              <a:tabLst/>
              <a:defRPr/>
            </a:pPr>
            <a:r>
              <a:rPr kumimoji="0" lang="en-IN" sz="1050" b="0" i="0" u="none" strike="noStrike" kern="1200" cap="none" spc="0" normalizeH="0" baseline="0" noProof="0" dirty="0">
                <a:ln>
                  <a:noFill/>
                </a:ln>
                <a:solidFill>
                  <a:prstClr val="black"/>
                </a:solidFill>
                <a:effectLst/>
                <a:uLnTx/>
                <a:uFillTx/>
                <a:latin typeface="Raleway"/>
                <a:ea typeface="+mn-ea"/>
                <a:cs typeface="Chalkboard SE Regular"/>
              </a:rPr>
              <a:t>Create a latency resource record set for the Amazon EC2 resource in each region that hosts the application.</a:t>
            </a:r>
          </a:p>
          <a:p>
            <a:pPr marR="0" lvl="0" algn="l" defTabSz="914400" rtl="0" eaLnBrk="1" fontAlgn="auto" latinLnBrk="0" hangingPunct="1">
              <a:lnSpc>
                <a:spcPct val="150000"/>
              </a:lnSpc>
              <a:spcBef>
                <a:spcPts val="1000"/>
              </a:spcBef>
              <a:spcAft>
                <a:spcPts val="0"/>
              </a:spcAft>
              <a:buClrTx/>
              <a:buSzTx/>
              <a:buBlip>
                <a:blip r:embed="rId3"/>
              </a:buBlip>
              <a:tabLst/>
              <a:defRPr/>
            </a:pPr>
            <a:r>
              <a:rPr kumimoji="0" lang="en-IN" sz="1050" b="0" i="0" u="none" strike="noStrike" kern="1200" cap="none" spc="0" normalizeH="0" baseline="0" noProof="0" dirty="0">
                <a:ln>
                  <a:noFill/>
                </a:ln>
                <a:solidFill>
                  <a:prstClr val="black"/>
                </a:solidFill>
                <a:effectLst/>
                <a:uLnTx/>
                <a:uFillTx/>
                <a:latin typeface="Raleway"/>
                <a:ea typeface="+mn-ea"/>
                <a:cs typeface="Chalkboard SE Regular"/>
              </a:rPr>
              <a:t>Latency record sets can be created for both ELB and EC2 instances.</a:t>
            </a:r>
          </a:p>
          <a:p>
            <a:pPr marR="0" lvl="0" algn="l" defTabSz="914400" rtl="0" eaLnBrk="1" fontAlgn="auto" latinLnBrk="0" hangingPunct="1">
              <a:lnSpc>
                <a:spcPct val="150000"/>
              </a:lnSpc>
              <a:spcBef>
                <a:spcPts val="1000"/>
              </a:spcBef>
              <a:spcAft>
                <a:spcPts val="0"/>
              </a:spcAft>
              <a:buClrTx/>
              <a:buSzTx/>
              <a:buBlip>
                <a:blip r:embed="rId3"/>
              </a:buBlip>
              <a:tabLst/>
              <a:defRPr/>
            </a:pPr>
            <a:r>
              <a:rPr kumimoji="0" lang="en-IN" sz="1050" b="0" i="0" u="none" strike="noStrike" kern="1200" cap="none" spc="0" normalizeH="0" baseline="0" noProof="0" dirty="0">
                <a:ln>
                  <a:noFill/>
                </a:ln>
                <a:solidFill>
                  <a:prstClr val="black"/>
                </a:solidFill>
                <a:effectLst/>
                <a:uLnTx/>
                <a:uFillTx/>
                <a:latin typeface="Raleway"/>
                <a:ea typeface="+mn-ea"/>
                <a:cs typeface="Chalkboard SE Regular"/>
              </a:rPr>
              <a:t>Latency on the internet can change over time due to changes in routing or something else.</a:t>
            </a:r>
          </a:p>
        </p:txBody>
      </p:sp>
      <p:grpSp>
        <p:nvGrpSpPr>
          <p:cNvPr id="38" name="Group 37">
            <a:extLst>
              <a:ext uri="{FF2B5EF4-FFF2-40B4-BE49-F238E27FC236}">
                <a16:creationId xmlns:a16="http://schemas.microsoft.com/office/drawing/2014/main" id="{A9623C6B-1C5D-4298-90F3-6B45E08B2AE0}"/>
              </a:ext>
            </a:extLst>
          </p:cNvPr>
          <p:cNvGrpSpPr/>
          <p:nvPr/>
        </p:nvGrpSpPr>
        <p:grpSpPr>
          <a:xfrm>
            <a:off x="1558852" y="3195224"/>
            <a:ext cx="5804555" cy="1357795"/>
            <a:chOff x="1706993" y="3029629"/>
            <a:chExt cx="5804555" cy="1357795"/>
          </a:xfrm>
        </p:grpSpPr>
        <p:grpSp>
          <p:nvGrpSpPr>
            <p:cNvPr id="39" name="Group 38">
              <a:extLst>
                <a:ext uri="{FF2B5EF4-FFF2-40B4-BE49-F238E27FC236}">
                  <a16:creationId xmlns:a16="http://schemas.microsoft.com/office/drawing/2014/main" id="{4284EA36-9426-4238-99D5-AA0ABF94DA84}"/>
                </a:ext>
              </a:extLst>
            </p:cNvPr>
            <p:cNvGrpSpPr/>
            <p:nvPr/>
          </p:nvGrpSpPr>
          <p:grpSpPr>
            <a:xfrm>
              <a:off x="1706993" y="3029629"/>
              <a:ext cx="5804555" cy="1357795"/>
              <a:chOff x="751991" y="4039503"/>
              <a:chExt cx="7739406" cy="1810393"/>
            </a:xfrm>
          </p:grpSpPr>
          <p:grpSp>
            <p:nvGrpSpPr>
              <p:cNvPr id="75" name="Group 74">
                <a:extLst>
                  <a:ext uri="{FF2B5EF4-FFF2-40B4-BE49-F238E27FC236}">
                    <a16:creationId xmlns:a16="http://schemas.microsoft.com/office/drawing/2014/main" id="{CDBFFED5-7299-4A2B-B5AF-01CBC8650490}"/>
                  </a:ext>
                </a:extLst>
              </p:cNvPr>
              <p:cNvGrpSpPr/>
              <p:nvPr/>
            </p:nvGrpSpPr>
            <p:grpSpPr>
              <a:xfrm>
                <a:off x="751991" y="4039503"/>
                <a:ext cx="1261673" cy="1810393"/>
                <a:chOff x="751991" y="4039503"/>
                <a:chExt cx="1261673" cy="1810393"/>
              </a:xfrm>
            </p:grpSpPr>
            <p:grpSp>
              <p:nvGrpSpPr>
                <p:cNvPr id="82" name="Group 81">
                  <a:extLst>
                    <a:ext uri="{FF2B5EF4-FFF2-40B4-BE49-F238E27FC236}">
                      <a16:creationId xmlns:a16="http://schemas.microsoft.com/office/drawing/2014/main" id="{0AF6A564-10EA-49A0-9443-DBDCF665E2FD}"/>
                    </a:ext>
                  </a:extLst>
                </p:cNvPr>
                <p:cNvGrpSpPr/>
                <p:nvPr/>
              </p:nvGrpSpPr>
              <p:grpSpPr>
                <a:xfrm>
                  <a:off x="859250" y="4039503"/>
                  <a:ext cx="1015360" cy="1441061"/>
                  <a:chOff x="6132902" y="2272770"/>
                  <a:chExt cx="1420427" cy="1997030"/>
                </a:xfrm>
              </p:grpSpPr>
              <p:sp>
                <p:nvSpPr>
                  <p:cNvPr id="84" name="Rectangle 83">
                    <a:extLst>
                      <a:ext uri="{FF2B5EF4-FFF2-40B4-BE49-F238E27FC236}">
                        <a16:creationId xmlns:a16="http://schemas.microsoft.com/office/drawing/2014/main" id="{606A5912-2527-4C6F-B3B7-D6F576B5A7F0}"/>
                      </a:ext>
                    </a:extLst>
                  </p:cNvPr>
                  <p:cNvSpPr/>
                  <p:nvPr/>
                </p:nvSpPr>
                <p:spPr>
                  <a:xfrm>
                    <a:off x="6132902" y="2272770"/>
                    <a:ext cx="1420427" cy="199703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sp>
                <p:nvSpPr>
                  <p:cNvPr id="85" name="Rounded Rectangle 12">
                    <a:extLst>
                      <a:ext uri="{FF2B5EF4-FFF2-40B4-BE49-F238E27FC236}">
                        <a16:creationId xmlns:a16="http://schemas.microsoft.com/office/drawing/2014/main" id="{B87DC578-A878-433B-A8D3-6F09CC151D9F}"/>
                      </a:ext>
                    </a:extLst>
                  </p:cNvPr>
                  <p:cNvSpPr/>
                  <p:nvPr/>
                </p:nvSpPr>
                <p:spPr>
                  <a:xfrm>
                    <a:off x="6358501" y="2540155"/>
                    <a:ext cx="994299" cy="1504039"/>
                  </a:xfrm>
                  <a:prstGeom prst="roundRect">
                    <a:avLst/>
                  </a:prstGeom>
                  <a:noFill/>
                  <a:ln w="19050" cap="rnd">
                    <a:solidFill>
                      <a:srgbClr val="FF66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86" name="Picture 85">
                    <a:extLst>
                      <a:ext uri="{FF2B5EF4-FFF2-40B4-BE49-F238E27FC236}">
                        <a16:creationId xmlns:a16="http://schemas.microsoft.com/office/drawing/2014/main" id="{AECA14C4-6330-43FF-848B-2EAD4DBD4B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867" y="2947261"/>
                    <a:ext cx="638771" cy="662430"/>
                  </a:xfrm>
                  <a:prstGeom prst="rect">
                    <a:avLst/>
                  </a:prstGeom>
                </p:spPr>
              </p:pic>
            </p:grpSp>
            <p:sp>
              <p:nvSpPr>
                <p:cNvPr id="83" name="TextBox 82">
                  <a:extLst>
                    <a:ext uri="{FF2B5EF4-FFF2-40B4-BE49-F238E27FC236}">
                      <a16:creationId xmlns:a16="http://schemas.microsoft.com/office/drawing/2014/main" id="{F2BFF23C-1DA0-462F-9DCE-B05570338548}"/>
                    </a:ext>
                  </a:extLst>
                </p:cNvPr>
                <p:cNvSpPr txBox="1"/>
                <p:nvPr/>
              </p:nvSpPr>
              <p:spPr>
                <a:xfrm>
                  <a:off x="751991" y="5480564"/>
                  <a:ext cx="1261673"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N. Virginia</a:t>
                  </a:r>
                </a:p>
              </p:txBody>
            </p:sp>
          </p:grpSp>
          <p:grpSp>
            <p:nvGrpSpPr>
              <p:cNvPr id="76" name="Group 75">
                <a:extLst>
                  <a:ext uri="{FF2B5EF4-FFF2-40B4-BE49-F238E27FC236}">
                    <a16:creationId xmlns:a16="http://schemas.microsoft.com/office/drawing/2014/main" id="{A3F16B80-DCDB-4872-B26F-2F9CA999B047}"/>
                  </a:ext>
                </a:extLst>
              </p:cNvPr>
              <p:cNvGrpSpPr/>
              <p:nvPr/>
            </p:nvGrpSpPr>
            <p:grpSpPr>
              <a:xfrm>
                <a:off x="7229724" y="4039503"/>
                <a:ext cx="1261673" cy="1810393"/>
                <a:chOff x="7229724" y="4039503"/>
                <a:chExt cx="1261673" cy="1810393"/>
              </a:xfrm>
            </p:grpSpPr>
            <p:grpSp>
              <p:nvGrpSpPr>
                <p:cNvPr id="77" name="Group 76">
                  <a:extLst>
                    <a:ext uri="{FF2B5EF4-FFF2-40B4-BE49-F238E27FC236}">
                      <a16:creationId xmlns:a16="http://schemas.microsoft.com/office/drawing/2014/main" id="{88FBDC45-DA90-4CF8-8959-43D2F79ED196}"/>
                    </a:ext>
                  </a:extLst>
                </p:cNvPr>
                <p:cNvGrpSpPr/>
                <p:nvPr/>
              </p:nvGrpSpPr>
              <p:grpSpPr>
                <a:xfrm>
                  <a:off x="7328210" y="4039503"/>
                  <a:ext cx="1015360" cy="1441061"/>
                  <a:chOff x="6132902" y="2272770"/>
                  <a:chExt cx="1420427" cy="1997030"/>
                </a:xfrm>
              </p:grpSpPr>
              <p:sp>
                <p:nvSpPr>
                  <p:cNvPr id="79" name="Rectangle 78">
                    <a:extLst>
                      <a:ext uri="{FF2B5EF4-FFF2-40B4-BE49-F238E27FC236}">
                        <a16:creationId xmlns:a16="http://schemas.microsoft.com/office/drawing/2014/main" id="{0BBC90C5-EADC-42E6-878F-F6AA4A3BADBE}"/>
                      </a:ext>
                    </a:extLst>
                  </p:cNvPr>
                  <p:cNvSpPr/>
                  <p:nvPr/>
                </p:nvSpPr>
                <p:spPr>
                  <a:xfrm>
                    <a:off x="6132902" y="2272770"/>
                    <a:ext cx="1420427" cy="199703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sp>
                <p:nvSpPr>
                  <p:cNvPr id="80" name="Rounded Rectangle 8">
                    <a:extLst>
                      <a:ext uri="{FF2B5EF4-FFF2-40B4-BE49-F238E27FC236}">
                        <a16:creationId xmlns:a16="http://schemas.microsoft.com/office/drawing/2014/main" id="{099E21AA-B736-425C-A834-17D0224C26C9}"/>
                      </a:ext>
                    </a:extLst>
                  </p:cNvPr>
                  <p:cNvSpPr/>
                  <p:nvPr/>
                </p:nvSpPr>
                <p:spPr>
                  <a:xfrm>
                    <a:off x="6358501" y="2540155"/>
                    <a:ext cx="994299" cy="1504039"/>
                  </a:xfrm>
                  <a:prstGeom prst="roundRect">
                    <a:avLst/>
                  </a:prstGeom>
                  <a:noFill/>
                  <a:ln w="19050" cap="rnd">
                    <a:solidFill>
                      <a:srgbClr val="FF66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81" name="Picture 80">
                    <a:extLst>
                      <a:ext uri="{FF2B5EF4-FFF2-40B4-BE49-F238E27FC236}">
                        <a16:creationId xmlns:a16="http://schemas.microsoft.com/office/drawing/2014/main" id="{246AD162-D797-47C3-8A9F-F4E92F236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179" y="2947264"/>
                    <a:ext cx="638771" cy="662430"/>
                  </a:xfrm>
                  <a:prstGeom prst="rect">
                    <a:avLst/>
                  </a:prstGeom>
                </p:spPr>
              </p:pic>
            </p:grpSp>
            <p:sp>
              <p:nvSpPr>
                <p:cNvPr id="78" name="TextBox 77">
                  <a:extLst>
                    <a:ext uri="{FF2B5EF4-FFF2-40B4-BE49-F238E27FC236}">
                      <a16:creationId xmlns:a16="http://schemas.microsoft.com/office/drawing/2014/main" id="{AB31E333-B13B-417C-8182-58DC9742974B}"/>
                    </a:ext>
                  </a:extLst>
                </p:cNvPr>
                <p:cNvSpPr txBox="1"/>
                <p:nvPr/>
              </p:nvSpPr>
              <p:spPr>
                <a:xfrm>
                  <a:off x="7229724" y="5480564"/>
                  <a:ext cx="1261673"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Mumbai</a:t>
                  </a:r>
                </a:p>
              </p:txBody>
            </p:sp>
          </p:grpSp>
        </p:grpSp>
        <p:grpSp>
          <p:nvGrpSpPr>
            <p:cNvPr id="40" name="Group 39">
              <a:extLst>
                <a:ext uri="{FF2B5EF4-FFF2-40B4-BE49-F238E27FC236}">
                  <a16:creationId xmlns:a16="http://schemas.microsoft.com/office/drawing/2014/main" id="{E3EEA047-953E-4FE0-A6FE-F4DE48C850D6}"/>
                </a:ext>
              </a:extLst>
            </p:cNvPr>
            <p:cNvGrpSpPr/>
            <p:nvPr/>
          </p:nvGrpSpPr>
          <p:grpSpPr>
            <a:xfrm>
              <a:off x="4164999" y="3264359"/>
              <a:ext cx="946255" cy="675172"/>
              <a:chOff x="4539013" y="4308269"/>
              <a:chExt cx="1261673" cy="900228"/>
            </a:xfrm>
          </p:grpSpPr>
          <p:pic>
            <p:nvPicPr>
              <p:cNvPr id="73" name="Picture 72" descr="www.png">
                <a:extLst>
                  <a:ext uri="{FF2B5EF4-FFF2-40B4-BE49-F238E27FC236}">
                    <a16:creationId xmlns:a16="http://schemas.microsoft.com/office/drawing/2014/main" id="{F5AF4B13-EC9E-48B7-949B-71559C02F2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3481" y="4308269"/>
                <a:ext cx="645825" cy="645825"/>
              </a:xfrm>
              <a:prstGeom prst="rect">
                <a:avLst/>
              </a:prstGeom>
            </p:spPr>
          </p:pic>
          <p:sp>
            <p:nvSpPr>
              <p:cNvPr id="74" name="TextBox 73">
                <a:extLst>
                  <a:ext uri="{FF2B5EF4-FFF2-40B4-BE49-F238E27FC236}">
                    <a16:creationId xmlns:a16="http://schemas.microsoft.com/office/drawing/2014/main" id="{49E3F1A4-8444-4A39-98FF-33C1FE7A6ABC}"/>
                  </a:ext>
                </a:extLst>
              </p:cNvPr>
              <p:cNvSpPr txBox="1"/>
              <p:nvPr/>
            </p:nvSpPr>
            <p:spPr>
              <a:xfrm>
                <a:off x="4539013" y="4839165"/>
                <a:ext cx="1261673"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Singapore</a:t>
                </a:r>
              </a:p>
            </p:txBody>
          </p:sp>
        </p:grpSp>
        <p:cxnSp>
          <p:nvCxnSpPr>
            <p:cNvPr id="41" name="Straight Connector 40">
              <a:extLst>
                <a:ext uri="{FF2B5EF4-FFF2-40B4-BE49-F238E27FC236}">
                  <a16:creationId xmlns:a16="http://schemas.microsoft.com/office/drawing/2014/main" id="{C9C31F1C-C8B7-4C76-ADD8-13EB65D2D6F8}"/>
                </a:ext>
              </a:extLst>
            </p:cNvPr>
            <p:cNvCxnSpPr/>
            <p:nvPr/>
          </p:nvCxnSpPr>
          <p:spPr>
            <a:xfrm>
              <a:off x="2555224" y="3570026"/>
              <a:ext cx="1829391"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89C5FF62-36F3-461B-A30D-95C9B32D1EF9}"/>
                </a:ext>
              </a:extLst>
            </p:cNvPr>
            <p:cNvCxnSpPr/>
            <p:nvPr/>
          </p:nvCxnSpPr>
          <p:spPr>
            <a:xfrm flipH="1">
              <a:off x="4856452" y="3570026"/>
              <a:ext cx="1776440"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C9579DD2-CF45-4DD0-8604-3C585F9FFC8D}"/>
                </a:ext>
              </a:extLst>
            </p:cNvPr>
            <p:cNvSpPr txBox="1"/>
            <p:nvPr/>
          </p:nvSpPr>
          <p:spPr>
            <a:xfrm>
              <a:off x="3806309" y="3853774"/>
              <a:ext cx="1698246" cy="27699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Chalkboard SE Regular"/>
                  <a:ea typeface="+mn-ea"/>
                  <a:cs typeface="Chalkboard SE Regular"/>
                </a:rPr>
                <a:t>www.apple-orange.com</a:t>
              </a:r>
              <a:endPar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endParaRPr>
            </a:p>
          </p:txBody>
        </p:sp>
        <p:sp>
          <p:nvSpPr>
            <p:cNvPr id="44" name="TextBox 43">
              <a:extLst>
                <a:ext uri="{FF2B5EF4-FFF2-40B4-BE49-F238E27FC236}">
                  <a16:creationId xmlns:a16="http://schemas.microsoft.com/office/drawing/2014/main" id="{4EC5CE5A-9327-49B9-969F-865BD3BCAA2B}"/>
                </a:ext>
              </a:extLst>
            </p:cNvPr>
            <p:cNvSpPr txBox="1"/>
            <p:nvPr/>
          </p:nvSpPr>
          <p:spPr>
            <a:xfrm>
              <a:off x="5253869" y="3315153"/>
              <a:ext cx="827190" cy="27699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4.2 </a:t>
              </a:r>
              <a:r>
                <a:rPr kumimoji="0" lang="en-US" sz="1200" b="0" i="0" u="none" strike="noStrike" kern="1200" cap="none" spc="0" normalizeH="0" baseline="0" noProof="0" dirty="0" err="1">
                  <a:ln>
                    <a:noFill/>
                  </a:ln>
                  <a:solidFill>
                    <a:prstClr val="black"/>
                  </a:solidFill>
                  <a:effectLst/>
                  <a:uLnTx/>
                  <a:uFillTx/>
                  <a:latin typeface="Chalkboard SE Regular"/>
                  <a:ea typeface="+mn-ea"/>
                  <a:cs typeface="Chalkboard SE Regular"/>
                </a:rPr>
                <a:t>ms</a:t>
              </a:r>
              <a:endPar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endParaRPr>
            </a:p>
          </p:txBody>
        </p:sp>
        <p:sp>
          <p:nvSpPr>
            <p:cNvPr id="45" name="TextBox 44">
              <a:extLst>
                <a:ext uri="{FF2B5EF4-FFF2-40B4-BE49-F238E27FC236}">
                  <a16:creationId xmlns:a16="http://schemas.microsoft.com/office/drawing/2014/main" id="{8B925459-0978-419D-B4E8-C38F063696F5}"/>
                </a:ext>
              </a:extLst>
            </p:cNvPr>
            <p:cNvSpPr txBox="1"/>
            <p:nvPr/>
          </p:nvSpPr>
          <p:spPr>
            <a:xfrm>
              <a:off x="3011953" y="3315153"/>
              <a:ext cx="827190" cy="27699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6.8 </a:t>
              </a:r>
              <a:r>
                <a:rPr kumimoji="0" lang="en-US" sz="1200" b="0" i="0" u="none" strike="noStrike" kern="1200" cap="none" spc="0" normalizeH="0" baseline="0" noProof="0" dirty="0" err="1">
                  <a:ln>
                    <a:noFill/>
                  </a:ln>
                  <a:solidFill>
                    <a:prstClr val="black"/>
                  </a:solidFill>
                  <a:effectLst/>
                  <a:uLnTx/>
                  <a:uFillTx/>
                  <a:latin typeface="Chalkboard SE Regular"/>
                  <a:ea typeface="+mn-ea"/>
                  <a:cs typeface="Chalkboard SE Regular"/>
                </a:rPr>
                <a:t>ms</a:t>
              </a:r>
              <a:endPar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endParaRPr>
            </a:p>
          </p:txBody>
        </p:sp>
        <p:cxnSp>
          <p:nvCxnSpPr>
            <p:cNvPr id="46" name="Curved Connector 36">
              <a:extLst>
                <a:ext uri="{FF2B5EF4-FFF2-40B4-BE49-F238E27FC236}">
                  <a16:creationId xmlns:a16="http://schemas.microsoft.com/office/drawing/2014/main" id="{2E5AD6BF-0178-4C40-976B-26F282FD3D1B}"/>
                </a:ext>
              </a:extLst>
            </p:cNvPr>
            <p:cNvCxnSpPr/>
            <p:nvPr/>
          </p:nvCxnSpPr>
          <p:spPr>
            <a:xfrm>
              <a:off x="4862719" y="3570025"/>
              <a:ext cx="1776440" cy="346418"/>
            </a:xfrm>
            <a:prstGeom prst="curvedConnector3">
              <a:avLst/>
            </a:prstGeom>
            <a:ln w="19050">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62" name="Curved Connector 39">
              <a:extLst>
                <a:ext uri="{FF2B5EF4-FFF2-40B4-BE49-F238E27FC236}">
                  <a16:creationId xmlns:a16="http://schemas.microsoft.com/office/drawing/2014/main" id="{6D3DD31E-A5C2-4362-9BC1-8FF811FC268C}"/>
                </a:ext>
              </a:extLst>
            </p:cNvPr>
            <p:cNvCxnSpPr/>
            <p:nvPr/>
          </p:nvCxnSpPr>
          <p:spPr>
            <a:xfrm rot="10800000">
              <a:off x="2542691" y="3174341"/>
              <a:ext cx="1841924" cy="398261"/>
            </a:xfrm>
            <a:prstGeom prst="curvedConnector3">
              <a:avLst/>
            </a:prstGeom>
            <a:ln w="19050">
              <a:solidFill>
                <a:srgbClr val="0066FF"/>
              </a:solidFill>
              <a:tailEnd type="arrow"/>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4A66282C-3510-4DEC-A4B0-29ECD7B71E00}"/>
                </a:ext>
              </a:extLst>
            </p:cNvPr>
            <p:cNvSpPr txBox="1"/>
            <p:nvPr/>
          </p:nvSpPr>
          <p:spPr>
            <a:xfrm>
              <a:off x="3011953" y="3566905"/>
              <a:ext cx="827190" cy="27699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3.7 </a:t>
              </a:r>
              <a:r>
                <a:rPr kumimoji="0" lang="en-US" sz="1200" b="0" i="0" u="none" strike="noStrike" kern="1200" cap="none" spc="0" normalizeH="0" baseline="0" noProof="0" dirty="0" err="1">
                  <a:ln>
                    <a:noFill/>
                  </a:ln>
                  <a:solidFill>
                    <a:prstClr val="black"/>
                  </a:solidFill>
                  <a:effectLst/>
                  <a:uLnTx/>
                  <a:uFillTx/>
                  <a:latin typeface="Chalkboard SE Regular"/>
                  <a:ea typeface="+mn-ea"/>
                  <a:cs typeface="Chalkboard SE Regular"/>
                </a:rPr>
                <a:t>ms</a:t>
              </a:r>
              <a:endPar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endParaRPr>
            </a:p>
          </p:txBody>
        </p:sp>
        <p:sp>
          <p:nvSpPr>
            <p:cNvPr id="72" name="TextBox 71">
              <a:extLst>
                <a:ext uri="{FF2B5EF4-FFF2-40B4-BE49-F238E27FC236}">
                  <a16:creationId xmlns:a16="http://schemas.microsoft.com/office/drawing/2014/main" id="{8C31FBA3-3CBC-45A6-888E-482E7F044E9E}"/>
                </a:ext>
              </a:extLst>
            </p:cNvPr>
            <p:cNvSpPr txBox="1"/>
            <p:nvPr/>
          </p:nvSpPr>
          <p:spPr>
            <a:xfrm>
              <a:off x="5247603" y="3572602"/>
              <a:ext cx="827190" cy="27699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8.4 </a:t>
              </a:r>
              <a:r>
                <a:rPr kumimoji="0" lang="en-US" sz="1200" b="0" i="0" u="none" strike="noStrike" kern="1200" cap="none" spc="0" normalizeH="0" baseline="0" noProof="0" dirty="0" err="1">
                  <a:ln>
                    <a:noFill/>
                  </a:ln>
                  <a:solidFill>
                    <a:prstClr val="black"/>
                  </a:solidFill>
                  <a:effectLst/>
                  <a:uLnTx/>
                  <a:uFillTx/>
                  <a:latin typeface="Chalkboard SE Regular"/>
                  <a:ea typeface="+mn-ea"/>
                  <a:cs typeface="Chalkboard SE Regular"/>
                </a:rPr>
                <a:t>ms</a:t>
              </a:r>
              <a:endPar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endParaRPr>
            </a:p>
          </p:txBody>
        </p:sp>
      </p:grpSp>
    </p:spTree>
    <p:extLst>
      <p:ext uri="{BB962C8B-B14F-4D97-AF65-F5344CB8AC3E}">
        <p14:creationId xmlns:p14="http://schemas.microsoft.com/office/powerpoint/2010/main" val="1009365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A447908-3988-43F6-A5AD-609373F75020}"/>
              </a:ext>
            </a:extLst>
          </p:cNvPr>
          <p:cNvSpPr txBox="1"/>
          <p:nvPr/>
        </p:nvSpPr>
        <p:spPr>
          <a:xfrm>
            <a:off x="176773" y="168938"/>
            <a:ext cx="4690195" cy="523220"/>
          </a:xfrm>
          <a:prstGeom prst="rect">
            <a:avLst/>
          </a:prstGeom>
          <a:noFill/>
        </p:spPr>
        <p:txBody>
          <a:bodyPr wrap="none" rtlCol="0">
            <a:spAutoFit/>
          </a:bodyPr>
          <a:lstStyle/>
          <a:p>
            <a:r>
              <a:rPr lang="en-US" sz="2800" b="1" dirty="0">
                <a:solidFill>
                  <a:schemeClr val="accent2"/>
                </a:solidFill>
              </a:rPr>
              <a:t>Routing Policy - Latency Based</a:t>
            </a:r>
          </a:p>
        </p:txBody>
      </p:sp>
      <p:sp>
        <p:nvSpPr>
          <p:cNvPr id="37" name="Content Placeholder 2">
            <a:extLst>
              <a:ext uri="{FF2B5EF4-FFF2-40B4-BE49-F238E27FC236}">
                <a16:creationId xmlns:a16="http://schemas.microsoft.com/office/drawing/2014/main" id="{FDD48C71-A4E3-4428-B23A-00A2540482F6}"/>
              </a:ext>
            </a:extLst>
          </p:cNvPr>
          <p:cNvSpPr txBox="1">
            <a:spLocks/>
          </p:cNvSpPr>
          <p:nvPr/>
        </p:nvSpPr>
        <p:spPr>
          <a:xfrm>
            <a:off x="557939" y="1145589"/>
            <a:ext cx="8465745" cy="3664081"/>
          </a:xfr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1000"/>
              </a:spcBef>
              <a:spcAft>
                <a:spcPts val="0"/>
              </a:spcAft>
              <a:buClrTx/>
              <a:buSzTx/>
              <a:buBlip>
                <a:blip r:embed="rId3"/>
              </a:buBlip>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If an application is hosted on EC2 instances in multiple regions, user latency can be reduced by serving requests from the region where network latency is lowest.</a:t>
            </a:r>
          </a:p>
          <a:p>
            <a:pPr marR="0" lvl="0" algn="l" defTabSz="914400" rtl="0" eaLnBrk="1" fontAlgn="auto" latinLnBrk="0" hangingPunct="1">
              <a:lnSpc>
                <a:spcPct val="150000"/>
              </a:lnSpc>
              <a:spcBef>
                <a:spcPts val="1000"/>
              </a:spcBef>
              <a:spcAft>
                <a:spcPts val="0"/>
              </a:spcAft>
              <a:buClrTx/>
              <a:buSzTx/>
              <a:buBlip>
                <a:blip r:embed="rId3"/>
              </a:buBlip>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Create a latency resource record set for the Amazon EC2 resource in each region that hosts the application.</a:t>
            </a:r>
          </a:p>
          <a:p>
            <a:pPr marR="0" lvl="0" algn="l" defTabSz="914400" rtl="0" eaLnBrk="1" fontAlgn="auto" latinLnBrk="0" hangingPunct="1">
              <a:lnSpc>
                <a:spcPct val="150000"/>
              </a:lnSpc>
              <a:spcBef>
                <a:spcPts val="1000"/>
              </a:spcBef>
              <a:spcAft>
                <a:spcPts val="0"/>
              </a:spcAft>
              <a:buClrTx/>
              <a:buSzTx/>
              <a:buBlip>
                <a:blip r:embed="rId3"/>
              </a:buBlip>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Latency record sets can be created for both ELB and EC2 instances.</a:t>
            </a:r>
          </a:p>
          <a:p>
            <a:pPr marR="0" lvl="0" algn="l" defTabSz="914400" rtl="0" eaLnBrk="1" fontAlgn="auto" latinLnBrk="0" hangingPunct="1">
              <a:lnSpc>
                <a:spcPct val="150000"/>
              </a:lnSpc>
              <a:spcBef>
                <a:spcPts val="1000"/>
              </a:spcBef>
              <a:spcAft>
                <a:spcPts val="0"/>
              </a:spcAft>
              <a:buClrTx/>
              <a:buSzTx/>
              <a:buBlip>
                <a:blip r:embed="rId3"/>
              </a:buBlip>
              <a:tabLst/>
              <a:defRPr/>
            </a:pPr>
            <a:r>
              <a:rPr kumimoji="0" lang="en-IN" sz="1000" b="0" i="0" u="none" strike="noStrike" kern="1200" cap="none" spc="0" normalizeH="0" baseline="0" noProof="0" dirty="0">
                <a:ln>
                  <a:noFill/>
                </a:ln>
                <a:solidFill>
                  <a:prstClr val="black"/>
                </a:solidFill>
                <a:effectLst/>
                <a:uLnTx/>
                <a:uFillTx/>
                <a:latin typeface="Raleway"/>
                <a:ea typeface="+mn-ea"/>
                <a:cs typeface="Chalkboard SE Regular"/>
              </a:rPr>
              <a:t>Latency on the internet can change over time due to changes in routing or something else.</a:t>
            </a:r>
          </a:p>
        </p:txBody>
      </p:sp>
      <p:grpSp>
        <p:nvGrpSpPr>
          <p:cNvPr id="38" name="Group 37">
            <a:extLst>
              <a:ext uri="{FF2B5EF4-FFF2-40B4-BE49-F238E27FC236}">
                <a16:creationId xmlns:a16="http://schemas.microsoft.com/office/drawing/2014/main" id="{A9623C6B-1C5D-4298-90F3-6B45E08B2AE0}"/>
              </a:ext>
            </a:extLst>
          </p:cNvPr>
          <p:cNvGrpSpPr/>
          <p:nvPr/>
        </p:nvGrpSpPr>
        <p:grpSpPr>
          <a:xfrm>
            <a:off x="1558852" y="3195224"/>
            <a:ext cx="5804555" cy="1357795"/>
            <a:chOff x="1706993" y="3029629"/>
            <a:chExt cx="5804555" cy="1357795"/>
          </a:xfrm>
        </p:grpSpPr>
        <p:grpSp>
          <p:nvGrpSpPr>
            <p:cNvPr id="39" name="Group 38">
              <a:extLst>
                <a:ext uri="{FF2B5EF4-FFF2-40B4-BE49-F238E27FC236}">
                  <a16:creationId xmlns:a16="http://schemas.microsoft.com/office/drawing/2014/main" id="{4284EA36-9426-4238-99D5-AA0ABF94DA84}"/>
                </a:ext>
              </a:extLst>
            </p:cNvPr>
            <p:cNvGrpSpPr/>
            <p:nvPr/>
          </p:nvGrpSpPr>
          <p:grpSpPr>
            <a:xfrm>
              <a:off x="1706993" y="3029629"/>
              <a:ext cx="5804555" cy="1357795"/>
              <a:chOff x="751991" y="4039503"/>
              <a:chExt cx="7739406" cy="1810393"/>
            </a:xfrm>
          </p:grpSpPr>
          <p:grpSp>
            <p:nvGrpSpPr>
              <p:cNvPr id="75" name="Group 74">
                <a:extLst>
                  <a:ext uri="{FF2B5EF4-FFF2-40B4-BE49-F238E27FC236}">
                    <a16:creationId xmlns:a16="http://schemas.microsoft.com/office/drawing/2014/main" id="{CDBFFED5-7299-4A2B-B5AF-01CBC8650490}"/>
                  </a:ext>
                </a:extLst>
              </p:cNvPr>
              <p:cNvGrpSpPr/>
              <p:nvPr/>
            </p:nvGrpSpPr>
            <p:grpSpPr>
              <a:xfrm>
                <a:off x="751991" y="4039503"/>
                <a:ext cx="1261673" cy="1810393"/>
                <a:chOff x="751991" y="4039503"/>
                <a:chExt cx="1261673" cy="1810393"/>
              </a:xfrm>
            </p:grpSpPr>
            <p:grpSp>
              <p:nvGrpSpPr>
                <p:cNvPr id="82" name="Group 81">
                  <a:extLst>
                    <a:ext uri="{FF2B5EF4-FFF2-40B4-BE49-F238E27FC236}">
                      <a16:creationId xmlns:a16="http://schemas.microsoft.com/office/drawing/2014/main" id="{0AF6A564-10EA-49A0-9443-DBDCF665E2FD}"/>
                    </a:ext>
                  </a:extLst>
                </p:cNvPr>
                <p:cNvGrpSpPr/>
                <p:nvPr/>
              </p:nvGrpSpPr>
              <p:grpSpPr>
                <a:xfrm>
                  <a:off x="859250" y="4039503"/>
                  <a:ext cx="1015360" cy="1441061"/>
                  <a:chOff x="6132902" y="2272770"/>
                  <a:chExt cx="1420427" cy="1997030"/>
                </a:xfrm>
              </p:grpSpPr>
              <p:sp>
                <p:nvSpPr>
                  <p:cNvPr id="84" name="Rectangle 83">
                    <a:extLst>
                      <a:ext uri="{FF2B5EF4-FFF2-40B4-BE49-F238E27FC236}">
                        <a16:creationId xmlns:a16="http://schemas.microsoft.com/office/drawing/2014/main" id="{606A5912-2527-4C6F-B3B7-D6F576B5A7F0}"/>
                      </a:ext>
                    </a:extLst>
                  </p:cNvPr>
                  <p:cNvSpPr/>
                  <p:nvPr/>
                </p:nvSpPr>
                <p:spPr>
                  <a:xfrm>
                    <a:off x="6132902" y="2272770"/>
                    <a:ext cx="1420427" cy="199703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sp>
                <p:nvSpPr>
                  <p:cNvPr id="85" name="Rounded Rectangle 12">
                    <a:extLst>
                      <a:ext uri="{FF2B5EF4-FFF2-40B4-BE49-F238E27FC236}">
                        <a16:creationId xmlns:a16="http://schemas.microsoft.com/office/drawing/2014/main" id="{B87DC578-A878-433B-A8D3-6F09CC151D9F}"/>
                      </a:ext>
                    </a:extLst>
                  </p:cNvPr>
                  <p:cNvSpPr/>
                  <p:nvPr/>
                </p:nvSpPr>
                <p:spPr>
                  <a:xfrm>
                    <a:off x="6358501" y="2540155"/>
                    <a:ext cx="994299" cy="1504039"/>
                  </a:xfrm>
                  <a:prstGeom prst="roundRect">
                    <a:avLst/>
                  </a:prstGeom>
                  <a:noFill/>
                  <a:ln w="19050" cap="rnd">
                    <a:solidFill>
                      <a:srgbClr val="FF66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86" name="Picture 85">
                    <a:extLst>
                      <a:ext uri="{FF2B5EF4-FFF2-40B4-BE49-F238E27FC236}">
                        <a16:creationId xmlns:a16="http://schemas.microsoft.com/office/drawing/2014/main" id="{AECA14C4-6330-43FF-848B-2EAD4DBD4B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867" y="2947261"/>
                    <a:ext cx="638771" cy="662430"/>
                  </a:xfrm>
                  <a:prstGeom prst="rect">
                    <a:avLst/>
                  </a:prstGeom>
                </p:spPr>
              </p:pic>
            </p:grpSp>
            <p:sp>
              <p:nvSpPr>
                <p:cNvPr id="83" name="TextBox 82">
                  <a:extLst>
                    <a:ext uri="{FF2B5EF4-FFF2-40B4-BE49-F238E27FC236}">
                      <a16:creationId xmlns:a16="http://schemas.microsoft.com/office/drawing/2014/main" id="{F2BFF23C-1DA0-462F-9DCE-B05570338548}"/>
                    </a:ext>
                  </a:extLst>
                </p:cNvPr>
                <p:cNvSpPr txBox="1"/>
                <p:nvPr/>
              </p:nvSpPr>
              <p:spPr>
                <a:xfrm>
                  <a:off x="751991" y="5480564"/>
                  <a:ext cx="1261673"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N. Virginia</a:t>
                  </a:r>
                </a:p>
              </p:txBody>
            </p:sp>
          </p:grpSp>
          <p:grpSp>
            <p:nvGrpSpPr>
              <p:cNvPr id="76" name="Group 75">
                <a:extLst>
                  <a:ext uri="{FF2B5EF4-FFF2-40B4-BE49-F238E27FC236}">
                    <a16:creationId xmlns:a16="http://schemas.microsoft.com/office/drawing/2014/main" id="{A3F16B80-DCDB-4872-B26F-2F9CA999B047}"/>
                  </a:ext>
                </a:extLst>
              </p:cNvPr>
              <p:cNvGrpSpPr/>
              <p:nvPr/>
            </p:nvGrpSpPr>
            <p:grpSpPr>
              <a:xfrm>
                <a:off x="7229724" y="4039503"/>
                <a:ext cx="1261673" cy="1810393"/>
                <a:chOff x="7229724" y="4039503"/>
                <a:chExt cx="1261673" cy="1810393"/>
              </a:xfrm>
            </p:grpSpPr>
            <p:grpSp>
              <p:nvGrpSpPr>
                <p:cNvPr id="77" name="Group 76">
                  <a:extLst>
                    <a:ext uri="{FF2B5EF4-FFF2-40B4-BE49-F238E27FC236}">
                      <a16:creationId xmlns:a16="http://schemas.microsoft.com/office/drawing/2014/main" id="{88FBDC45-DA90-4CF8-8959-43D2F79ED196}"/>
                    </a:ext>
                  </a:extLst>
                </p:cNvPr>
                <p:cNvGrpSpPr/>
                <p:nvPr/>
              </p:nvGrpSpPr>
              <p:grpSpPr>
                <a:xfrm>
                  <a:off x="7328210" y="4039503"/>
                  <a:ext cx="1015360" cy="1441061"/>
                  <a:chOff x="6132902" y="2272770"/>
                  <a:chExt cx="1420427" cy="1997030"/>
                </a:xfrm>
              </p:grpSpPr>
              <p:sp>
                <p:nvSpPr>
                  <p:cNvPr id="79" name="Rectangle 78">
                    <a:extLst>
                      <a:ext uri="{FF2B5EF4-FFF2-40B4-BE49-F238E27FC236}">
                        <a16:creationId xmlns:a16="http://schemas.microsoft.com/office/drawing/2014/main" id="{0BBC90C5-EADC-42E6-878F-F6AA4A3BADBE}"/>
                      </a:ext>
                    </a:extLst>
                  </p:cNvPr>
                  <p:cNvSpPr/>
                  <p:nvPr/>
                </p:nvSpPr>
                <p:spPr>
                  <a:xfrm>
                    <a:off x="6132902" y="2272770"/>
                    <a:ext cx="1420427" cy="199703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sp>
                <p:nvSpPr>
                  <p:cNvPr id="80" name="Rounded Rectangle 8">
                    <a:extLst>
                      <a:ext uri="{FF2B5EF4-FFF2-40B4-BE49-F238E27FC236}">
                        <a16:creationId xmlns:a16="http://schemas.microsoft.com/office/drawing/2014/main" id="{099E21AA-B736-425C-A834-17D0224C26C9}"/>
                      </a:ext>
                    </a:extLst>
                  </p:cNvPr>
                  <p:cNvSpPr/>
                  <p:nvPr/>
                </p:nvSpPr>
                <p:spPr>
                  <a:xfrm>
                    <a:off x="6358501" y="2540155"/>
                    <a:ext cx="994299" cy="1504039"/>
                  </a:xfrm>
                  <a:prstGeom prst="roundRect">
                    <a:avLst/>
                  </a:prstGeom>
                  <a:noFill/>
                  <a:ln w="19050" cap="rnd">
                    <a:solidFill>
                      <a:srgbClr val="FF66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81" name="Picture 80">
                    <a:extLst>
                      <a:ext uri="{FF2B5EF4-FFF2-40B4-BE49-F238E27FC236}">
                        <a16:creationId xmlns:a16="http://schemas.microsoft.com/office/drawing/2014/main" id="{246AD162-D797-47C3-8A9F-F4E92F236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179" y="2947264"/>
                    <a:ext cx="638771" cy="662430"/>
                  </a:xfrm>
                  <a:prstGeom prst="rect">
                    <a:avLst/>
                  </a:prstGeom>
                </p:spPr>
              </p:pic>
            </p:grpSp>
            <p:sp>
              <p:nvSpPr>
                <p:cNvPr id="78" name="TextBox 77">
                  <a:extLst>
                    <a:ext uri="{FF2B5EF4-FFF2-40B4-BE49-F238E27FC236}">
                      <a16:creationId xmlns:a16="http://schemas.microsoft.com/office/drawing/2014/main" id="{AB31E333-B13B-417C-8182-58DC9742974B}"/>
                    </a:ext>
                  </a:extLst>
                </p:cNvPr>
                <p:cNvSpPr txBox="1"/>
                <p:nvPr/>
              </p:nvSpPr>
              <p:spPr>
                <a:xfrm>
                  <a:off x="7229724" y="5480564"/>
                  <a:ext cx="1261673"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Mumbai</a:t>
                  </a:r>
                </a:p>
              </p:txBody>
            </p:sp>
          </p:grpSp>
        </p:grpSp>
        <p:grpSp>
          <p:nvGrpSpPr>
            <p:cNvPr id="40" name="Group 39">
              <a:extLst>
                <a:ext uri="{FF2B5EF4-FFF2-40B4-BE49-F238E27FC236}">
                  <a16:creationId xmlns:a16="http://schemas.microsoft.com/office/drawing/2014/main" id="{E3EEA047-953E-4FE0-A6FE-F4DE48C850D6}"/>
                </a:ext>
              </a:extLst>
            </p:cNvPr>
            <p:cNvGrpSpPr/>
            <p:nvPr/>
          </p:nvGrpSpPr>
          <p:grpSpPr>
            <a:xfrm>
              <a:off x="4164999" y="3264359"/>
              <a:ext cx="946255" cy="675172"/>
              <a:chOff x="4539013" y="4308269"/>
              <a:chExt cx="1261673" cy="900228"/>
            </a:xfrm>
          </p:grpSpPr>
          <p:pic>
            <p:nvPicPr>
              <p:cNvPr id="73" name="Picture 72" descr="www.png">
                <a:extLst>
                  <a:ext uri="{FF2B5EF4-FFF2-40B4-BE49-F238E27FC236}">
                    <a16:creationId xmlns:a16="http://schemas.microsoft.com/office/drawing/2014/main" id="{F5AF4B13-EC9E-48B7-949B-71559C02F2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3481" y="4308269"/>
                <a:ext cx="645825" cy="645825"/>
              </a:xfrm>
              <a:prstGeom prst="rect">
                <a:avLst/>
              </a:prstGeom>
            </p:spPr>
          </p:pic>
          <p:sp>
            <p:nvSpPr>
              <p:cNvPr id="74" name="TextBox 73">
                <a:extLst>
                  <a:ext uri="{FF2B5EF4-FFF2-40B4-BE49-F238E27FC236}">
                    <a16:creationId xmlns:a16="http://schemas.microsoft.com/office/drawing/2014/main" id="{49E3F1A4-8444-4A39-98FF-33C1FE7A6ABC}"/>
                  </a:ext>
                </a:extLst>
              </p:cNvPr>
              <p:cNvSpPr txBox="1"/>
              <p:nvPr/>
            </p:nvSpPr>
            <p:spPr>
              <a:xfrm>
                <a:off x="4539013" y="4839165"/>
                <a:ext cx="1261673"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Singapore</a:t>
                </a:r>
              </a:p>
            </p:txBody>
          </p:sp>
        </p:grpSp>
        <p:cxnSp>
          <p:nvCxnSpPr>
            <p:cNvPr id="41" name="Straight Connector 40">
              <a:extLst>
                <a:ext uri="{FF2B5EF4-FFF2-40B4-BE49-F238E27FC236}">
                  <a16:creationId xmlns:a16="http://schemas.microsoft.com/office/drawing/2014/main" id="{C9C31F1C-C8B7-4C76-ADD8-13EB65D2D6F8}"/>
                </a:ext>
              </a:extLst>
            </p:cNvPr>
            <p:cNvCxnSpPr/>
            <p:nvPr/>
          </p:nvCxnSpPr>
          <p:spPr>
            <a:xfrm>
              <a:off x="2555224" y="3570026"/>
              <a:ext cx="1829391"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89C5FF62-36F3-461B-A30D-95C9B32D1EF9}"/>
                </a:ext>
              </a:extLst>
            </p:cNvPr>
            <p:cNvCxnSpPr/>
            <p:nvPr/>
          </p:nvCxnSpPr>
          <p:spPr>
            <a:xfrm flipH="1">
              <a:off x="4856452" y="3570026"/>
              <a:ext cx="1776440"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C9579DD2-CF45-4DD0-8604-3C585F9FFC8D}"/>
                </a:ext>
              </a:extLst>
            </p:cNvPr>
            <p:cNvSpPr txBox="1"/>
            <p:nvPr/>
          </p:nvSpPr>
          <p:spPr>
            <a:xfrm>
              <a:off x="3806309" y="3853774"/>
              <a:ext cx="1698246" cy="27699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Chalkboard SE Regular"/>
                  <a:ea typeface="+mn-ea"/>
                  <a:cs typeface="Chalkboard SE Regular"/>
                </a:rPr>
                <a:t>www.apple-orange.com</a:t>
              </a:r>
              <a:endPar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endParaRPr>
            </a:p>
          </p:txBody>
        </p:sp>
        <p:sp>
          <p:nvSpPr>
            <p:cNvPr id="44" name="TextBox 43">
              <a:extLst>
                <a:ext uri="{FF2B5EF4-FFF2-40B4-BE49-F238E27FC236}">
                  <a16:creationId xmlns:a16="http://schemas.microsoft.com/office/drawing/2014/main" id="{4EC5CE5A-9327-49B9-969F-865BD3BCAA2B}"/>
                </a:ext>
              </a:extLst>
            </p:cNvPr>
            <p:cNvSpPr txBox="1"/>
            <p:nvPr/>
          </p:nvSpPr>
          <p:spPr>
            <a:xfrm>
              <a:off x="5253869" y="3315153"/>
              <a:ext cx="827190" cy="27699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4.2 </a:t>
              </a:r>
              <a:r>
                <a:rPr kumimoji="0" lang="en-US" sz="1200" b="0" i="0" u="none" strike="noStrike" kern="1200" cap="none" spc="0" normalizeH="0" baseline="0" noProof="0" dirty="0" err="1">
                  <a:ln>
                    <a:noFill/>
                  </a:ln>
                  <a:solidFill>
                    <a:prstClr val="black"/>
                  </a:solidFill>
                  <a:effectLst/>
                  <a:uLnTx/>
                  <a:uFillTx/>
                  <a:latin typeface="Chalkboard SE Regular"/>
                  <a:ea typeface="+mn-ea"/>
                  <a:cs typeface="Chalkboard SE Regular"/>
                </a:rPr>
                <a:t>ms</a:t>
              </a:r>
              <a:endPar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endParaRPr>
            </a:p>
          </p:txBody>
        </p:sp>
        <p:sp>
          <p:nvSpPr>
            <p:cNvPr id="45" name="TextBox 44">
              <a:extLst>
                <a:ext uri="{FF2B5EF4-FFF2-40B4-BE49-F238E27FC236}">
                  <a16:creationId xmlns:a16="http://schemas.microsoft.com/office/drawing/2014/main" id="{8B925459-0978-419D-B4E8-C38F063696F5}"/>
                </a:ext>
              </a:extLst>
            </p:cNvPr>
            <p:cNvSpPr txBox="1"/>
            <p:nvPr/>
          </p:nvSpPr>
          <p:spPr>
            <a:xfrm>
              <a:off x="3011953" y="3315153"/>
              <a:ext cx="827190" cy="27699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6.8 </a:t>
              </a:r>
              <a:r>
                <a:rPr kumimoji="0" lang="en-US" sz="1200" b="0" i="0" u="none" strike="noStrike" kern="1200" cap="none" spc="0" normalizeH="0" baseline="0" noProof="0" dirty="0" err="1">
                  <a:ln>
                    <a:noFill/>
                  </a:ln>
                  <a:solidFill>
                    <a:prstClr val="black"/>
                  </a:solidFill>
                  <a:effectLst/>
                  <a:uLnTx/>
                  <a:uFillTx/>
                  <a:latin typeface="Chalkboard SE Regular"/>
                  <a:ea typeface="+mn-ea"/>
                  <a:cs typeface="Chalkboard SE Regular"/>
                </a:rPr>
                <a:t>ms</a:t>
              </a:r>
              <a:endPar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endParaRPr>
            </a:p>
          </p:txBody>
        </p:sp>
        <p:cxnSp>
          <p:nvCxnSpPr>
            <p:cNvPr id="46" name="Curved Connector 36">
              <a:extLst>
                <a:ext uri="{FF2B5EF4-FFF2-40B4-BE49-F238E27FC236}">
                  <a16:creationId xmlns:a16="http://schemas.microsoft.com/office/drawing/2014/main" id="{2E5AD6BF-0178-4C40-976B-26F282FD3D1B}"/>
                </a:ext>
              </a:extLst>
            </p:cNvPr>
            <p:cNvCxnSpPr/>
            <p:nvPr/>
          </p:nvCxnSpPr>
          <p:spPr>
            <a:xfrm>
              <a:off x="4862719" y="3570025"/>
              <a:ext cx="1776440" cy="346418"/>
            </a:xfrm>
            <a:prstGeom prst="curvedConnector3">
              <a:avLst/>
            </a:prstGeom>
            <a:ln w="19050">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62" name="Curved Connector 39">
              <a:extLst>
                <a:ext uri="{FF2B5EF4-FFF2-40B4-BE49-F238E27FC236}">
                  <a16:creationId xmlns:a16="http://schemas.microsoft.com/office/drawing/2014/main" id="{6D3DD31E-A5C2-4362-9BC1-8FF811FC268C}"/>
                </a:ext>
              </a:extLst>
            </p:cNvPr>
            <p:cNvCxnSpPr/>
            <p:nvPr/>
          </p:nvCxnSpPr>
          <p:spPr>
            <a:xfrm rot="10800000">
              <a:off x="2542691" y="3174341"/>
              <a:ext cx="1841924" cy="398261"/>
            </a:xfrm>
            <a:prstGeom prst="curvedConnector3">
              <a:avLst/>
            </a:prstGeom>
            <a:ln w="19050">
              <a:solidFill>
                <a:srgbClr val="0066FF"/>
              </a:solidFill>
              <a:tailEnd type="arrow"/>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4A66282C-3510-4DEC-A4B0-29ECD7B71E00}"/>
                </a:ext>
              </a:extLst>
            </p:cNvPr>
            <p:cNvSpPr txBox="1"/>
            <p:nvPr/>
          </p:nvSpPr>
          <p:spPr>
            <a:xfrm>
              <a:off x="3011953" y="3566905"/>
              <a:ext cx="827190" cy="27699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3.7 </a:t>
              </a:r>
              <a:r>
                <a:rPr kumimoji="0" lang="en-US" sz="1200" b="0" i="0" u="none" strike="noStrike" kern="1200" cap="none" spc="0" normalizeH="0" baseline="0" noProof="0" dirty="0" err="1">
                  <a:ln>
                    <a:noFill/>
                  </a:ln>
                  <a:solidFill>
                    <a:prstClr val="black"/>
                  </a:solidFill>
                  <a:effectLst/>
                  <a:uLnTx/>
                  <a:uFillTx/>
                  <a:latin typeface="Chalkboard SE Regular"/>
                  <a:ea typeface="+mn-ea"/>
                  <a:cs typeface="Chalkboard SE Regular"/>
                </a:rPr>
                <a:t>ms</a:t>
              </a:r>
              <a:endPar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endParaRPr>
            </a:p>
          </p:txBody>
        </p:sp>
        <p:sp>
          <p:nvSpPr>
            <p:cNvPr id="72" name="TextBox 71">
              <a:extLst>
                <a:ext uri="{FF2B5EF4-FFF2-40B4-BE49-F238E27FC236}">
                  <a16:creationId xmlns:a16="http://schemas.microsoft.com/office/drawing/2014/main" id="{8C31FBA3-3CBC-45A6-888E-482E7F044E9E}"/>
                </a:ext>
              </a:extLst>
            </p:cNvPr>
            <p:cNvSpPr txBox="1"/>
            <p:nvPr/>
          </p:nvSpPr>
          <p:spPr>
            <a:xfrm>
              <a:off x="5247603" y="3572602"/>
              <a:ext cx="827190" cy="27699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rPr>
                <a:t>8.4 </a:t>
              </a:r>
              <a:r>
                <a:rPr kumimoji="0" lang="en-US" sz="1200" b="0" i="0" u="none" strike="noStrike" kern="1200" cap="none" spc="0" normalizeH="0" baseline="0" noProof="0" dirty="0" err="1">
                  <a:ln>
                    <a:noFill/>
                  </a:ln>
                  <a:solidFill>
                    <a:prstClr val="black"/>
                  </a:solidFill>
                  <a:effectLst/>
                  <a:uLnTx/>
                  <a:uFillTx/>
                  <a:latin typeface="Chalkboard SE Regular"/>
                  <a:ea typeface="+mn-ea"/>
                  <a:cs typeface="Chalkboard SE Regular"/>
                </a:rPr>
                <a:t>ms</a:t>
              </a:r>
              <a:endParaRPr kumimoji="0" lang="en-US" sz="1200" b="0" i="0" u="none" strike="noStrike" kern="1200" cap="none" spc="0" normalizeH="0" baseline="0" noProof="0" dirty="0">
                <a:ln>
                  <a:noFill/>
                </a:ln>
                <a:solidFill>
                  <a:prstClr val="black"/>
                </a:solidFill>
                <a:effectLst/>
                <a:uLnTx/>
                <a:uFillTx/>
                <a:latin typeface="Chalkboard SE Regular"/>
                <a:ea typeface="+mn-ea"/>
                <a:cs typeface="Chalkboard SE Regular"/>
              </a:endParaRPr>
            </a:p>
          </p:txBody>
        </p:sp>
      </p:grpSp>
    </p:spTree>
    <p:extLst>
      <p:ext uri="{BB962C8B-B14F-4D97-AF65-F5344CB8AC3E}">
        <p14:creationId xmlns:p14="http://schemas.microsoft.com/office/powerpoint/2010/main" val="40638241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A447908-3988-43F6-A5AD-609373F75020}"/>
              </a:ext>
            </a:extLst>
          </p:cNvPr>
          <p:cNvSpPr txBox="1"/>
          <p:nvPr/>
        </p:nvSpPr>
        <p:spPr>
          <a:xfrm>
            <a:off x="176773" y="168938"/>
            <a:ext cx="4375044" cy="523220"/>
          </a:xfrm>
          <a:prstGeom prst="rect">
            <a:avLst/>
          </a:prstGeom>
          <a:noFill/>
        </p:spPr>
        <p:txBody>
          <a:bodyPr wrap="none" rtlCol="0">
            <a:spAutoFit/>
          </a:bodyPr>
          <a:lstStyle/>
          <a:p>
            <a:r>
              <a:rPr lang="en-US" sz="2800" b="1" dirty="0">
                <a:solidFill>
                  <a:schemeClr val="accent2"/>
                </a:solidFill>
              </a:rPr>
              <a:t>Routing Policy - </a:t>
            </a:r>
            <a:r>
              <a:rPr lang="en-US" sz="2800" b="1" dirty="0" err="1">
                <a:solidFill>
                  <a:schemeClr val="accent2"/>
                </a:solidFill>
              </a:rPr>
              <a:t>Geolocation</a:t>
            </a:r>
            <a:endParaRPr lang="en-US" sz="2800" b="1" dirty="0">
              <a:solidFill>
                <a:schemeClr val="accent2"/>
              </a:solidFill>
            </a:endParaRPr>
          </a:p>
        </p:txBody>
      </p:sp>
      <p:sp>
        <p:nvSpPr>
          <p:cNvPr id="32" name="Content Placeholder 2">
            <a:extLst>
              <a:ext uri="{FF2B5EF4-FFF2-40B4-BE49-F238E27FC236}">
                <a16:creationId xmlns:a16="http://schemas.microsoft.com/office/drawing/2014/main" id="{EE08D619-DC6C-46B5-9038-1F50D769246B}"/>
              </a:ext>
            </a:extLst>
          </p:cNvPr>
          <p:cNvSpPr txBox="1">
            <a:spLocks/>
          </p:cNvSpPr>
          <p:nvPr/>
        </p:nvSpPr>
        <p:spPr>
          <a:xfrm>
            <a:off x="557939" y="1000232"/>
            <a:ext cx="8465745" cy="3664081"/>
          </a:xfr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1000"/>
              </a:spcBef>
              <a:spcAft>
                <a:spcPts val="0"/>
              </a:spcAft>
              <a:buClrTx/>
              <a:buSzTx/>
              <a:buBlip>
                <a:blip r:embed="rId3"/>
              </a:buBlip>
              <a:tabLst/>
              <a:defRPr/>
            </a:pPr>
            <a:r>
              <a:rPr kumimoji="0" lang="en-IN" sz="1050" b="0" i="0" u="none" strike="noStrike" kern="1200" cap="none" spc="0" normalizeH="0" baseline="0" noProof="0" dirty="0">
                <a:ln>
                  <a:noFill/>
                </a:ln>
                <a:solidFill>
                  <a:prstClr val="black"/>
                </a:solidFill>
                <a:effectLst/>
                <a:uLnTx/>
                <a:uFillTx/>
                <a:latin typeface="Raleway"/>
                <a:ea typeface="+mn-ea"/>
                <a:cs typeface="Chalkboard SE Regular"/>
              </a:rPr>
              <a:t>Geolocation routing can be used to send traffic to resources based on the geographical location of the users. e.g. all queries from Europe can be routed to the IP address 10.20.30.40.</a:t>
            </a:r>
          </a:p>
          <a:p>
            <a:pPr marR="0" lvl="0" algn="l" defTabSz="914400" rtl="0" eaLnBrk="1" fontAlgn="auto" latinLnBrk="0" hangingPunct="1">
              <a:lnSpc>
                <a:spcPct val="150000"/>
              </a:lnSpc>
              <a:spcBef>
                <a:spcPts val="1000"/>
              </a:spcBef>
              <a:spcAft>
                <a:spcPts val="0"/>
              </a:spcAft>
              <a:buClrTx/>
              <a:buSzTx/>
              <a:buBlip>
                <a:blip r:embed="rId3"/>
              </a:buBlip>
              <a:tabLst/>
              <a:defRPr/>
            </a:pPr>
            <a:r>
              <a:rPr kumimoji="0" lang="en-IN" sz="1050" b="0" i="0" u="none" strike="noStrike" kern="1200" cap="none" spc="0" normalizeH="0" baseline="0" noProof="0" dirty="0">
                <a:ln>
                  <a:noFill/>
                </a:ln>
                <a:solidFill>
                  <a:prstClr val="black"/>
                </a:solidFill>
                <a:effectLst/>
                <a:uLnTx/>
                <a:uFillTx/>
                <a:latin typeface="Raleway"/>
                <a:ea typeface="+mn-ea"/>
                <a:cs typeface="Chalkboard SE Regular"/>
              </a:rPr>
              <a:t>Geolocation works by mapping IP addresses, irrespective of regions, to locations.</a:t>
            </a:r>
          </a:p>
        </p:txBody>
      </p:sp>
      <p:grpSp>
        <p:nvGrpSpPr>
          <p:cNvPr id="33" name="Group 32">
            <a:extLst>
              <a:ext uri="{FF2B5EF4-FFF2-40B4-BE49-F238E27FC236}">
                <a16:creationId xmlns:a16="http://schemas.microsoft.com/office/drawing/2014/main" id="{1E031B67-9416-4F95-8786-0A4F693D917A}"/>
              </a:ext>
            </a:extLst>
          </p:cNvPr>
          <p:cNvGrpSpPr/>
          <p:nvPr/>
        </p:nvGrpSpPr>
        <p:grpSpPr>
          <a:xfrm>
            <a:off x="1704377" y="2323746"/>
            <a:ext cx="5561104" cy="2299077"/>
            <a:chOff x="1677162" y="2312609"/>
            <a:chExt cx="6227492" cy="2558218"/>
          </a:xfrm>
        </p:grpSpPr>
        <p:grpSp>
          <p:nvGrpSpPr>
            <p:cNvPr id="34" name="Group 33">
              <a:extLst>
                <a:ext uri="{FF2B5EF4-FFF2-40B4-BE49-F238E27FC236}">
                  <a16:creationId xmlns:a16="http://schemas.microsoft.com/office/drawing/2014/main" id="{1F7B35E8-1F50-4406-BF5F-F2510236C683}"/>
                </a:ext>
              </a:extLst>
            </p:cNvPr>
            <p:cNvGrpSpPr/>
            <p:nvPr/>
          </p:nvGrpSpPr>
          <p:grpSpPr>
            <a:xfrm>
              <a:off x="5619262" y="2312609"/>
              <a:ext cx="2279126" cy="1131089"/>
              <a:chOff x="5968348" y="3083479"/>
              <a:chExt cx="3038835" cy="1508118"/>
            </a:xfrm>
          </p:grpSpPr>
          <p:grpSp>
            <p:nvGrpSpPr>
              <p:cNvPr id="70" name="Group 69">
                <a:extLst>
                  <a:ext uri="{FF2B5EF4-FFF2-40B4-BE49-F238E27FC236}">
                    <a16:creationId xmlns:a16="http://schemas.microsoft.com/office/drawing/2014/main" id="{715D18C1-1562-4CA1-B0D0-1DB6E0967FF8}"/>
                  </a:ext>
                </a:extLst>
              </p:cNvPr>
              <p:cNvGrpSpPr/>
              <p:nvPr/>
            </p:nvGrpSpPr>
            <p:grpSpPr>
              <a:xfrm>
                <a:off x="5968348" y="3083479"/>
                <a:ext cx="1166129" cy="1508118"/>
                <a:chOff x="6132902" y="2272770"/>
                <a:chExt cx="1420427" cy="1997030"/>
              </a:xfrm>
            </p:grpSpPr>
            <p:sp>
              <p:nvSpPr>
                <p:cNvPr id="88" name="Rectangle 87">
                  <a:extLst>
                    <a:ext uri="{FF2B5EF4-FFF2-40B4-BE49-F238E27FC236}">
                      <a16:creationId xmlns:a16="http://schemas.microsoft.com/office/drawing/2014/main" id="{74771489-3C80-4D14-93C5-F34D0DB71599}"/>
                    </a:ext>
                  </a:extLst>
                </p:cNvPr>
                <p:cNvSpPr/>
                <p:nvPr/>
              </p:nvSpPr>
              <p:spPr>
                <a:xfrm>
                  <a:off x="6132902" y="2272770"/>
                  <a:ext cx="1420427" cy="199703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sp>
              <p:nvSpPr>
                <p:cNvPr id="89" name="Rounded Rectangle 35">
                  <a:extLst>
                    <a:ext uri="{FF2B5EF4-FFF2-40B4-BE49-F238E27FC236}">
                      <a16:creationId xmlns:a16="http://schemas.microsoft.com/office/drawing/2014/main" id="{7110DDDF-8A72-4719-8483-19243AABF8FE}"/>
                    </a:ext>
                  </a:extLst>
                </p:cNvPr>
                <p:cNvSpPr/>
                <p:nvPr/>
              </p:nvSpPr>
              <p:spPr>
                <a:xfrm>
                  <a:off x="6358501" y="2540155"/>
                  <a:ext cx="994299" cy="1504039"/>
                </a:xfrm>
                <a:prstGeom prst="roundRect">
                  <a:avLst/>
                </a:prstGeom>
                <a:noFill/>
                <a:ln w="19050" cap="rnd">
                  <a:solidFill>
                    <a:srgbClr val="FF66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90" name="Picture 89">
                  <a:extLst>
                    <a:ext uri="{FF2B5EF4-FFF2-40B4-BE49-F238E27FC236}">
                      <a16:creationId xmlns:a16="http://schemas.microsoft.com/office/drawing/2014/main" id="{4D050871-20EC-41BD-BE19-872988367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022" y="2969394"/>
                  <a:ext cx="638771" cy="662430"/>
                </a:xfrm>
                <a:prstGeom prst="rect">
                  <a:avLst/>
                </a:prstGeom>
              </p:spPr>
            </p:pic>
          </p:grpSp>
          <p:sp>
            <p:nvSpPr>
              <p:cNvPr id="87" name="TextBox 86">
                <a:extLst>
                  <a:ext uri="{FF2B5EF4-FFF2-40B4-BE49-F238E27FC236}">
                    <a16:creationId xmlns:a16="http://schemas.microsoft.com/office/drawing/2014/main" id="{4E5E1EE1-F9FE-4660-88E0-0FAB46051F74}"/>
                  </a:ext>
                </a:extLst>
              </p:cNvPr>
              <p:cNvSpPr txBox="1"/>
              <p:nvPr/>
            </p:nvSpPr>
            <p:spPr>
              <a:xfrm>
                <a:off x="7143917" y="3419872"/>
                <a:ext cx="1863266" cy="76944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halkboard SE Regular"/>
                    <a:ea typeface="+mn-ea"/>
                    <a:cs typeface="Chalkboard SE Regular"/>
                  </a:rPr>
                  <a:t>Region: us-east-1</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halkboard SE Regular"/>
                    <a:ea typeface="+mn-ea"/>
                    <a:cs typeface="Chalkboard SE Regular"/>
                  </a:rPr>
                  <a:t>AZ: us-east-1b</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halkboard SE Regular"/>
                    <a:ea typeface="+mn-ea"/>
                    <a:cs typeface="Chalkboard SE Regular"/>
                  </a:rPr>
                  <a:t>IP: 10.20.30.40</a:t>
                </a:r>
              </a:p>
            </p:txBody>
          </p:sp>
        </p:grpSp>
        <p:grpSp>
          <p:nvGrpSpPr>
            <p:cNvPr id="35" name="Group 34">
              <a:extLst>
                <a:ext uri="{FF2B5EF4-FFF2-40B4-BE49-F238E27FC236}">
                  <a16:creationId xmlns:a16="http://schemas.microsoft.com/office/drawing/2014/main" id="{798CE3E4-7BD2-4142-9D05-E3B6E38CED5B}"/>
                </a:ext>
              </a:extLst>
            </p:cNvPr>
            <p:cNvGrpSpPr/>
            <p:nvPr/>
          </p:nvGrpSpPr>
          <p:grpSpPr>
            <a:xfrm>
              <a:off x="5619261" y="3739738"/>
              <a:ext cx="2285393" cy="1131089"/>
              <a:chOff x="5968348" y="4986318"/>
              <a:chExt cx="3047190" cy="1508118"/>
            </a:xfrm>
          </p:grpSpPr>
          <p:grpSp>
            <p:nvGrpSpPr>
              <p:cNvPr id="65" name="Group 64">
                <a:extLst>
                  <a:ext uri="{FF2B5EF4-FFF2-40B4-BE49-F238E27FC236}">
                    <a16:creationId xmlns:a16="http://schemas.microsoft.com/office/drawing/2014/main" id="{F8FE8599-925A-4105-84F7-6E46CCB48243}"/>
                  </a:ext>
                </a:extLst>
              </p:cNvPr>
              <p:cNvGrpSpPr/>
              <p:nvPr/>
            </p:nvGrpSpPr>
            <p:grpSpPr>
              <a:xfrm>
                <a:off x="5968348" y="4986318"/>
                <a:ext cx="1166129" cy="1508118"/>
                <a:chOff x="6132902" y="2272770"/>
                <a:chExt cx="1420427" cy="1997030"/>
              </a:xfrm>
            </p:grpSpPr>
            <p:sp>
              <p:nvSpPr>
                <p:cNvPr id="67" name="Rectangle 66">
                  <a:extLst>
                    <a:ext uri="{FF2B5EF4-FFF2-40B4-BE49-F238E27FC236}">
                      <a16:creationId xmlns:a16="http://schemas.microsoft.com/office/drawing/2014/main" id="{2265FC7C-F058-4F3B-B9AD-8BDC974A2C77}"/>
                    </a:ext>
                  </a:extLst>
                </p:cNvPr>
                <p:cNvSpPr/>
                <p:nvPr/>
              </p:nvSpPr>
              <p:spPr>
                <a:xfrm>
                  <a:off x="6132902" y="2272770"/>
                  <a:ext cx="1420427" cy="199703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sp>
              <p:nvSpPr>
                <p:cNvPr id="68" name="Rounded Rectangle 49">
                  <a:extLst>
                    <a:ext uri="{FF2B5EF4-FFF2-40B4-BE49-F238E27FC236}">
                      <a16:creationId xmlns:a16="http://schemas.microsoft.com/office/drawing/2014/main" id="{A7E6EBE4-4C63-41D1-8039-92F1D20F57E5}"/>
                    </a:ext>
                  </a:extLst>
                </p:cNvPr>
                <p:cNvSpPr/>
                <p:nvPr/>
              </p:nvSpPr>
              <p:spPr>
                <a:xfrm>
                  <a:off x="6358501" y="2540155"/>
                  <a:ext cx="994299" cy="1504039"/>
                </a:xfrm>
                <a:prstGeom prst="roundRect">
                  <a:avLst/>
                </a:prstGeom>
                <a:noFill/>
                <a:ln w="19050" cap="rnd">
                  <a:solidFill>
                    <a:srgbClr val="FF66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pic>
              <p:nvPicPr>
                <p:cNvPr id="69" name="Picture 68">
                  <a:extLst>
                    <a:ext uri="{FF2B5EF4-FFF2-40B4-BE49-F238E27FC236}">
                      <a16:creationId xmlns:a16="http://schemas.microsoft.com/office/drawing/2014/main" id="{774F82FC-8094-403D-A1DC-24CFE8FCED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846" y="2958329"/>
                  <a:ext cx="638771" cy="662430"/>
                </a:xfrm>
                <a:prstGeom prst="rect">
                  <a:avLst/>
                </a:prstGeom>
              </p:spPr>
            </p:pic>
          </p:grpSp>
          <p:sp>
            <p:nvSpPr>
              <p:cNvPr id="66" name="TextBox 65">
                <a:extLst>
                  <a:ext uri="{FF2B5EF4-FFF2-40B4-BE49-F238E27FC236}">
                    <a16:creationId xmlns:a16="http://schemas.microsoft.com/office/drawing/2014/main" id="{69B72D8A-8B76-4572-8E33-B8DE75F09BB9}"/>
                  </a:ext>
                </a:extLst>
              </p:cNvPr>
              <p:cNvSpPr txBox="1"/>
              <p:nvPr/>
            </p:nvSpPr>
            <p:spPr>
              <a:xfrm>
                <a:off x="7152272" y="5331069"/>
                <a:ext cx="1863266" cy="76944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halkboard SE Regular"/>
                    <a:ea typeface="+mn-ea"/>
                    <a:cs typeface="Chalkboard SE Regular"/>
                  </a:rPr>
                  <a:t>Region: us-east-1</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halkboard SE Regular"/>
                    <a:ea typeface="+mn-ea"/>
                    <a:cs typeface="Chalkboard SE Regular"/>
                  </a:rPr>
                  <a:t>AZ: us-east-1a</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halkboard SE Regular"/>
                    <a:ea typeface="+mn-ea"/>
                    <a:cs typeface="Chalkboard SE Regular"/>
                  </a:rPr>
                  <a:t>IP: 100.50.25.10</a:t>
                </a:r>
              </a:p>
            </p:txBody>
          </p:sp>
        </p:grpSp>
        <p:grpSp>
          <p:nvGrpSpPr>
            <p:cNvPr id="47" name="Group 46">
              <a:extLst>
                <a:ext uri="{FF2B5EF4-FFF2-40B4-BE49-F238E27FC236}">
                  <a16:creationId xmlns:a16="http://schemas.microsoft.com/office/drawing/2014/main" id="{64C1051F-CD8B-454A-9C35-E57D3A9D6D9C}"/>
                </a:ext>
              </a:extLst>
            </p:cNvPr>
            <p:cNvGrpSpPr/>
            <p:nvPr/>
          </p:nvGrpSpPr>
          <p:grpSpPr>
            <a:xfrm>
              <a:off x="1677162" y="2464052"/>
              <a:ext cx="946255" cy="652087"/>
              <a:chOff x="4539013" y="4308269"/>
              <a:chExt cx="1261673" cy="869450"/>
            </a:xfrm>
          </p:grpSpPr>
          <p:pic>
            <p:nvPicPr>
              <p:cNvPr id="63" name="Picture 62" descr="www.png">
                <a:extLst>
                  <a:ext uri="{FF2B5EF4-FFF2-40B4-BE49-F238E27FC236}">
                    <a16:creationId xmlns:a16="http://schemas.microsoft.com/office/drawing/2014/main" id="{E4A193F4-A220-4BD7-97BE-A4ED6981F9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3481" y="4308269"/>
                <a:ext cx="645825" cy="645825"/>
              </a:xfrm>
              <a:prstGeom prst="rect">
                <a:avLst/>
              </a:prstGeom>
            </p:spPr>
          </p:pic>
          <p:sp>
            <p:nvSpPr>
              <p:cNvPr id="64" name="TextBox 63">
                <a:extLst>
                  <a:ext uri="{FF2B5EF4-FFF2-40B4-BE49-F238E27FC236}">
                    <a16:creationId xmlns:a16="http://schemas.microsoft.com/office/drawing/2014/main" id="{1A79D4B4-B88C-4CE9-B9ED-88C7BE9B42C2}"/>
                  </a:ext>
                </a:extLst>
              </p:cNvPr>
              <p:cNvSpPr txBox="1"/>
              <p:nvPr/>
            </p:nvSpPr>
            <p:spPr>
              <a:xfrm>
                <a:off x="4539013" y="4839164"/>
                <a:ext cx="1261673" cy="33855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halkboard SE Regular"/>
                    <a:ea typeface="+mn-ea"/>
                    <a:cs typeface="Chalkboard SE Regular"/>
                  </a:rPr>
                  <a:t>UK</a:t>
                </a:r>
              </a:p>
            </p:txBody>
          </p:sp>
        </p:grpSp>
        <p:grpSp>
          <p:nvGrpSpPr>
            <p:cNvPr id="48" name="Group 47">
              <a:extLst>
                <a:ext uri="{FF2B5EF4-FFF2-40B4-BE49-F238E27FC236}">
                  <a16:creationId xmlns:a16="http://schemas.microsoft.com/office/drawing/2014/main" id="{DEFF4223-7433-4C81-8A34-689AE9688DEE}"/>
                </a:ext>
              </a:extLst>
            </p:cNvPr>
            <p:cNvGrpSpPr/>
            <p:nvPr/>
          </p:nvGrpSpPr>
          <p:grpSpPr>
            <a:xfrm>
              <a:off x="3649638" y="3147475"/>
              <a:ext cx="939989" cy="882163"/>
              <a:chOff x="3342184" y="4196632"/>
              <a:chExt cx="1253318" cy="1176217"/>
            </a:xfrm>
          </p:grpSpPr>
          <p:grpSp>
            <p:nvGrpSpPr>
              <p:cNvPr id="58" name="Group 57">
                <a:extLst>
                  <a:ext uri="{FF2B5EF4-FFF2-40B4-BE49-F238E27FC236}">
                    <a16:creationId xmlns:a16="http://schemas.microsoft.com/office/drawing/2014/main" id="{03DD05CB-73CD-4561-8662-86A01FE4E2BA}"/>
                  </a:ext>
                </a:extLst>
              </p:cNvPr>
              <p:cNvGrpSpPr/>
              <p:nvPr/>
            </p:nvGrpSpPr>
            <p:grpSpPr>
              <a:xfrm>
                <a:off x="3532935" y="4371402"/>
                <a:ext cx="962299" cy="810353"/>
                <a:chOff x="6226399" y="2691661"/>
                <a:chExt cx="1595447" cy="1338070"/>
              </a:xfrm>
            </p:grpSpPr>
            <p:pic>
              <p:nvPicPr>
                <p:cNvPr id="60" name="Picture 59">
                  <a:extLst>
                    <a:ext uri="{FF2B5EF4-FFF2-40B4-BE49-F238E27FC236}">
                      <a16:creationId xmlns:a16="http://schemas.microsoft.com/office/drawing/2014/main" id="{07FA0AB5-20A0-4B91-BB1F-F2678868C9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3151" y="2691661"/>
                  <a:ext cx="732568" cy="869926"/>
                </a:xfrm>
                <a:prstGeom prst="rect">
                  <a:avLst/>
                </a:prstGeom>
              </p:spPr>
            </p:pic>
            <p:sp>
              <p:nvSpPr>
                <p:cNvPr id="61" name="TextBox 60">
                  <a:extLst>
                    <a:ext uri="{FF2B5EF4-FFF2-40B4-BE49-F238E27FC236}">
                      <a16:creationId xmlns:a16="http://schemas.microsoft.com/office/drawing/2014/main" id="{6A27D3F3-D8FF-4400-9FF6-831318556706}"/>
                    </a:ext>
                  </a:extLst>
                </p:cNvPr>
                <p:cNvSpPr txBox="1"/>
                <p:nvPr/>
              </p:nvSpPr>
              <p:spPr>
                <a:xfrm>
                  <a:off x="6226399" y="3470703"/>
                  <a:ext cx="1595447" cy="559028"/>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halkboard SE Regular"/>
                      <a:ea typeface="+mn-ea"/>
                      <a:cs typeface="Chalkboard SE Regular"/>
                    </a:rPr>
                    <a:t>Route53</a:t>
                  </a:r>
                </a:p>
              </p:txBody>
            </p:sp>
          </p:grpSp>
          <p:sp>
            <p:nvSpPr>
              <p:cNvPr id="59" name="Oval 58">
                <a:extLst>
                  <a:ext uri="{FF2B5EF4-FFF2-40B4-BE49-F238E27FC236}">
                    <a16:creationId xmlns:a16="http://schemas.microsoft.com/office/drawing/2014/main" id="{0651F88D-64C9-4C29-A43F-1980B94656EC}"/>
                  </a:ext>
                </a:extLst>
              </p:cNvPr>
              <p:cNvSpPr/>
              <p:nvPr/>
            </p:nvSpPr>
            <p:spPr>
              <a:xfrm>
                <a:off x="3342184" y="4196632"/>
                <a:ext cx="1253318" cy="1176217"/>
              </a:xfrm>
              <a:prstGeom prst="ellipse">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halkboard SE Regular"/>
                  <a:ea typeface="+mn-ea"/>
                  <a:cs typeface="Chalkboard SE Regular"/>
                </a:endParaRPr>
              </a:p>
            </p:txBody>
          </p:sp>
        </p:grpSp>
        <p:grpSp>
          <p:nvGrpSpPr>
            <p:cNvPr id="49" name="Group 48">
              <a:extLst>
                <a:ext uri="{FF2B5EF4-FFF2-40B4-BE49-F238E27FC236}">
                  <a16:creationId xmlns:a16="http://schemas.microsoft.com/office/drawing/2014/main" id="{9261FF50-B08A-418A-94B9-4500783AC627}"/>
                </a:ext>
              </a:extLst>
            </p:cNvPr>
            <p:cNvGrpSpPr/>
            <p:nvPr/>
          </p:nvGrpSpPr>
          <p:grpSpPr>
            <a:xfrm>
              <a:off x="1677162" y="3969462"/>
              <a:ext cx="946255" cy="652087"/>
              <a:chOff x="4539013" y="4308269"/>
              <a:chExt cx="1261673" cy="869450"/>
            </a:xfrm>
          </p:grpSpPr>
          <p:pic>
            <p:nvPicPr>
              <p:cNvPr id="56" name="Picture 55" descr="www.png">
                <a:extLst>
                  <a:ext uri="{FF2B5EF4-FFF2-40B4-BE49-F238E27FC236}">
                    <a16:creationId xmlns:a16="http://schemas.microsoft.com/office/drawing/2014/main" id="{EC96C4BC-9993-4753-AA5A-7D0DB65BEB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3481" y="4308269"/>
                <a:ext cx="645825" cy="645825"/>
              </a:xfrm>
              <a:prstGeom prst="rect">
                <a:avLst/>
              </a:prstGeom>
            </p:spPr>
          </p:pic>
          <p:sp>
            <p:nvSpPr>
              <p:cNvPr id="57" name="TextBox 56">
                <a:extLst>
                  <a:ext uri="{FF2B5EF4-FFF2-40B4-BE49-F238E27FC236}">
                    <a16:creationId xmlns:a16="http://schemas.microsoft.com/office/drawing/2014/main" id="{395209F9-E51E-451F-8724-B4CA0DC9D886}"/>
                  </a:ext>
                </a:extLst>
              </p:cNvPr>
              <p:cNvSpPr txBox="1"/>
              <p:nvPr/>
            </p:nvSpPr>
            <p:spPr>
              <a:xfrm>
                <a:off x="4539013" y="4839164"/>
                <a:ext cx="1261673" cy="33855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halkboard SE Regular"/>
                    <a:ea typeface="+mn-ea"/>
                    <a:cs typeface="Chalkboard SE Regular"/>
                  </a:rPr>
                  <a:t>Japan</a:t>
                </a:r>
              </a:p>
            </p:txBody>
          </p:sp>
        </p:grpSp>
        <p:cxnSp>
          <p:nvCxnSpPr>
            <p:cNvPr id="50" name="Straight Arrow Connector 49">
              <a:extLst>
                <a:ext uri="{FF2B5EF4-FFF2-40B4-BE49-F238E27FC236}">
                  <a16:creationId xmlns:a16="http://schemas.microsoft.com/office/drawing/2014/main" id="{1DC457E4-D164-4E8F-838E-A85C8E5AE26C}"/>
                </a:ext>
              </a:extLst>
            </p:cNvPr>
            <p:cNvCxnSpPr>
              <a:endCxn id="59" idx="1"/>
            </p:cNvCxnSpPr>
            <p:nvPr/>
          </p:nvCxnSpPr>
          <p:spPr>
            <a:xfrm>
              <a:off x="2356081" y="2807541"/>
              <a:ext cx="1431215" cy="469124"/>
            </a:xfrm>
            <a:prstGeom prst="straightConnector1">
              <a:avLst/>
            </a:prstGeom>
            <a:ln w="15875">
              <a:solidFill>
                <a:srgbClr val="0066FF"/>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1618C08D-E04D-422C-B91F-4A6ACDD7C43E}"/>
                </a:ext>
              </a:extLst>
            </p:cNvPr>
            <p:cNvCxnSpPr>
              <a:stCxn id="59" idx="6"/>
              <a:endCxn id="67" idx="1"/>
            </p:cNvCxnSpPr>
            <p:nvPr/>
          </p:nvCxnSpPr>
          <p:spPr>
            <a:xfrm>
              <a:off x="4589626" y="3588556"/>
              <a:ext cx="1029635" cy="716727"/>
            </a:xfrm>
            <a:prstGeom prst="straightConnector1">
              <a:avLst/>
            </a:prstGeom>
            <a:ln w="15875">
              <a:solidFill>
                <a:srgbClr val="0066FF"/>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580710C4-90AC-4648-B436-6B4CAAA65160}"/>
                </a:ext>
              </a:extLst>
            </p:cNvPr>
            <p:cNvCxnSpPr>
              <a:stCxn id="59" idx="1"/>
              <a:endCxn id="59" idx="6"/>
            </p:cNvCxnSpPr>
            <p:nvPr/>
          </p:nvCxnSpPr>
          <p:spPr>
            <a:xfrm>
              <a:off x="3787296" y="3276664"/>
              <a:ext cx="802331" cy="311892"/>
            </a:xfrm>
            <a:prstGeom prst="line">
              <a:avLst/>
            </a:prstGeom>
            <a:ln w="15875" cap="rnd">
              <a:solidFill>
                <a:srgbClr val="0066FF"/>
              </a:solidFill>
              <a:prstDash val="dash"/>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14B477D4-E2C3-4FCC-9327-ADA51C8F1E96}"/>
                </a:ext>
              </a:extLst>
            </p:cNvPr>
            <p:cNvCxnSpPr/>
            <p:nvPr/>
          </p:nvCxnSpPr>
          <p:spPr>
            <a:xfrm flipV="1">
              <a:off x="2343550" y="3886314"/>
              <a:ext cx="1449152" cy="325334"/>
            </a:xfrm>
            <a:prstGeom prst="straightConnector1">
              <a:avLst/>
            </a:prstGeom>
            <a:ln w="15875">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0BD4C541-40E0-4BC4-86ED-4926BFF6BD39}"/>
                </a:ext>
              </a:extLst>
            </p:cNvPr>
            <p:cNvCxnSpPr>
              <a:stCxn id="59" idx="6"/>
              <a:endCxn id="88" idx="1"/>
            </p:cNvCxnSpPr>
            <p:nvPr/>
          </p:nvCxnSpPr>
          <p:spPr>
            <a:xfrm flipV="1">
              <a:off x="4589626" y="2878155"/>
              <a:ext cx="1029635" cy="710402"/>
            </a:xfrm>
            <a:prstGeom prst="straightConnector1">
              <a:avLst/>
            </a:prstGeom>
            <a:ln w="15875">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2AC65083-3055-4C13-B8B4-5A9B4904A12E}"/>
                </a:ext>
              </a:extLst>
            </p:cNvPr>
            <p:cNvCxnSpPr>
              <a:stCxn id="59" idx="3"/>
              <a:endCxn id="59" idx="6"/>
            </p:cNvCxnSpPr>
            <p:nvPr/>
          </p:nvCxnSpPr>
          <p:spPr>
            <a:xfrm flipV="1">
              <a:off x="3787296" y="3588557"/>
              <a:ext cx="802331" cy="311891"/>
            </a:xfrm>
            <a:prstGeom prst="line">
              <a:avLst/>
            </a:prstGeom>
            <a:ln w="15875" cap="rnd">
              <a:solidFill>
                <a:srgbClr val="008000"/>
              </a:solidFill>
              <a:prstDash val="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821653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3" y="2423696"/>
            <a:ext cx="4561792" cy="576956"/>
          </a:xfrm>
          <a:prstGeom prst="rect">
            <a:avLst/>
          </a:prstGeom>
        </p:spPr>
        <p:txBody>
          <a:bodyPr anchor="ctr"/>
          <a:lstStyle/>
          <a:p>
            <a:r>
              <a:rPr lang="en-US" dirty="0"/>
              <a:t>Quiz</a:t>
            </a:r>
          </a:p>
        </p:txBody>
      </p:sp>
    </p:spTree>
    <p:extLst>
      <p:ext uri="{BB962C8B-B14F-4D97-AF65-F5344CB8AC3E}">
        <p14:creationId xmlns:p14="http://schemas.microsoft.com/office/powerpoint/2010/main" val="30917047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854721" cy="523220"/>
          </a:xfrm>
          <a:prstGeom prst="rect">
            <a:avLst/>
          </a:prstGeom>
          <a:noFill/>
        </p:spPr>
        <p:txBody>
          <a:bodyPr wrap="none" rtlCol="0">
            <a:spAutoFit/>
          </a:bodyPr>
          <a:lstStyle/>
          <a:p>
            <a:r>
              <a:rPr lang="en-IN" sz="2800" b="1" dirty="0">
                <a:solidFill>
                  <a:srgbClr val="604878"/>
                </a:solidFill>
              </a:rPr>
              <a:t>Quiz</a:t>
            </a:r>
          </a:p>
        </p:txBody>
      </p:sp>
      <p:sp>
        <p:nvSpPr>
          <p:cNvPr id="3" name="TextBox 2"/>
          <p:cNvSpPr txBox="1"/>
          <p:nvPr/>
        </p:nvSpPr>
        <p:spPr>
          <a:xfrm>
            <a:off x="327260" y="903546"/>
            <a:ext cx="8106622" cy="369332"/>
          </a:xfrm>
          <a:prstGeom prst="rect">
            <a:avLst/>
          </a:prstGeom>
          <a:noFill/>
        </p:spPr>
        <p:txBody>
          <a:bodyPr wrap="square" rtlCol="0">
            <a:spAutoFit/>
          </a:bodyPr>
          <a:lstStyle/>
          <a:p>
            <a:r>
              <a:rPr lang="en-US" sz="1800" b="1" dirty="0">
                <a:solidFill>
                  <a:prstClr val="black"/>
                </a:solidFill>
              </a:rPr>
              <a:t>1. Application Load Balancer functions at which layer of OSI Model?</a:t>
            </a:r>
          </a:p>
        </p:txBody>
      </p:sp>
      <p:sp>
        <p:nvSpPr>
          <p:cNvPr id="6" name="Rounded Rectangle 5"/>
          <p:cNvSpPr/>
          <p:nvPr/>
        </p:nvSpPr>
        <p:spPr>
          <a:xfrm>
            <a:off x="531110" y="1725818"/>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A. 4</a:t>
            </a:r>
          </a:p>
        </p:txBody>
      </p:sp>
      <p:sp>
        <p:nvSpPr>
          <p:cNvPr id="8" name="Rounded Rectangle 7"/>
          <p:cNvSpPr/>
          <p:nvPr/>
        </p:nvSpPr>
        <p:spPr>
          <a:xfrm>
            <a:off x="531110" y="2270732"/>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B. 7</a:t>
            </a:r>
          </a:p>
        </p:txBody>
      </p:sp>
      <p:sp>
        <p:nvSpPr>
          <p:cNvPr id="7" name="Rounded Rectangle 6"/>
          <p:cNvSpPr/>
          <p:nvPr/>
        </p:nvSpPr>
        <p:spPr>
          <a:xfrm>
            <a:off x="531110" y="2815646"/>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A. 1</a:t>
            </a:r>
          </a:p>
        </p:txBody>
      </p:sp>
      <p:sp>
        <p:nvSpPr>
          <p:cNvPr id="9" name="Rounded Rectangle 8"/>
          <p:cNvSpPr/>
          <p:nvPr/>
        </p:nvSpPr>
        <p:spPr>
          <a:xfrm>
            <a:off x="531110" y="3360560"/>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B. 6</a:t>
            </a:r>
          </a:p>
        </p:txBody>
      </p:sp>
    </p:spTree>
    <p:extLst>
      <p:ext uri="{BB962C8B-B14F-4D97-AF65-F5344CB8AC3E}">
        <p14:creationId xmlns:p14="http://schemas.microsoft.com/office/powerpoint/2010/main" val="128522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7F148E1-1A4B-4E9C-BFCA-13BFF03668C9}"/>
              </a:ext>
            </a:extLst>
          </p:cNvPr>
          <p:cNvGrpSpPr/>
          <p:nvPr/>
        </p:nvGrpSpPr>
        <p:grpSpPr>
          <a:xfrm>
            <a:off x="1122948" y="1155263"/>
            <a:ext cx="6096000" cy="3657600"/>
            <a:chOff x="1122948" y="1155263"/>
            <a:chExt cx="6096000" cy="3657600"/>
          </a:xfrm>
        </p:grpSpPr>
        <p:sp>
          <p:nvSpPr>
            <p:cNvPr id="7" name="Partial Circle 6">
              <a:extLst>
                <a:ext uri="{FF2B5EF4-FFF2-40B4-BE49-F238E27FC236}">
                  <a16:creationId xmlns:a16="http://schemas.microsoft.com/office/drawing/2014/main" id="{FD4FA1A8-1489-4195-8E62-A3D8C8DFBF5E}"/>
                </a:ext>
              </a:extLst>
            </p:cNvPr>
            <p:cNvSpPr/>
            <p:nvPr/>
          </p:nvSpPr>
          <p:spPr>
            <a:xfrm>
              <a:off x="1122948" y="1155263"/>
              <a:ext cx="3657600" cy="3657600"/>
            </a:xfrm>
            <a:prstGeom prst="pie">
              <a:avLst>
                <a:gd name="adj1" fmla="val 5400000"/>
                <a:gd name="adj2" fmla="val 16200000"/>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81337DC8-31D4-4D13-A4D2-7403E8EBA05B}"/>
                </a:ext>
              </a:extLst>
            </p:cNvPr>
            <p:cNvSpPr/>
            <p:nvPr/>
          </p:nvSpPr>
          <p:spPr>
            <a:xfrm>
              <a:off x="2951748" y="1155263"/>
              <a:ext cx="4267200" cy="3657600"/>
            </a:xfrm>
            <a:custGeom>
              <a:avLst/>
              <a:gdLst>
                <a:gd name="connsiteX0" fmla="*/ 0 w 4267200"/>
                <a:gd name="connsiteY0" fmla="*/ 0 h 3657600"/>
                <a:gd name="connsiteX1" fmla="*/ 4267200 w 4267200"/>
                <a:gd name="connsiteY1" fmla="*/ 0 h 3657600"/>
                <a:gd name="connsiteX2" fmla="*/ 4267200 w 4267200"/>
                <a:gd name="connsiteY2" fmla="*/ 3657600 h 3657600"/>
                <a:gd name="connsiteX3" fmla="*/ 0 w 4267200"/>
                <a:gd name="connsiteY3" fmla="*/ 3657600 h 3657600"/>
                <a:gd name="connsiteX4" fmla="*/ 0 w 4267200"/>
                <a:gd name="connsiteY4" fmla="*/ 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200" h="3657600">
                  <a:moveTo>
                    <a:pt x="0" y="0"/>
                  </a:moveTo>
                  <a:lnTo>
                    <a:pt x="4267200" y="0"/>
                  </a:lnTo>
                  <a:lnTo>
                    <a:pt x="4267200" y="3657600"/>
                  </a:lnTo>
                  <a:lnTo>
                    <a:pt x="0" y="3657600"/>
                  </a:lnTo>
                  <a:lnTo>
                    <a:pt x="0" y="0"/>
                  </a:lnTo>
                  <a:close/>
                </a:path>
              </a:pathLst>
            </a:custGeom>
            <a:solidFill>
              <a:schemeClr val="accent2">
                <a:lumMod val="20000"/>
                <a:lumOff val="80000"/>
                <a:alpha val="90000"/>
              </a:schemeClr>
            </a:solidFill>
            <a:ln>
              <a:solidFill>
                <a:schemeClr val="accent2"/>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060" tIns="99060" rIns="2232660" bIns="2659378" numCol="1" spcCol="1270" anchor="ctr" anchorCtr="0">
              <a:noAutofit/>
            </a:bodyPr>
            <a:lstStyle/>
            <a:p>
              <a:pPr marL="0" lvl="0" indent="0" algn="ctr" defTabSz="1155700">
                <a:lnSpc>
                  <a:spcPct val="90000"/>
                </a:lnSpc>
                <a:spcBef>
                  <a:spcPct val="0"/>
                </a:spcBef>
                <a:spcAft>
                  <a:spcPct val="35000"/>
                </a:spcAft>
                <a:buNone/>
              </a:pPr>
              <a:r>
                <a:rPr lang="en-US" sz="2000" b="1" kern="1200" dirty="0"/>
                <a:t>Classic Load Balancer</a:t>
              </a:r>
              <a:endParaRPr lang="en-IN" sz="2000" b="1" kern="1200" dirty="0"/>
            </a:p>
          </p:txBody>
        </p:sp>
        <p:sp>
          <p:nvSpPr>
            <p:cNvPr id="9" name="Partial Circle 8">
              <a:extLst>
                <a:ext uri="{FF2B5EF4-FFF2-40B4-BE49-F238E27FC236}">
                  <a16:creationId xmlns:a16="http://schemas.microsoft.com/office/drawing/2014/main" id="{EA48710F-C2B3-4EFC-AF82-1AEFA53D759D}"/>
                </a:ext>
              </a:extLst>
            </p:cNvPr>
            <p:cNvSpPr/>
            <p:nvPr/>
          </p:nvSpPr>
          <p:spPr>
            <a:xfrm>
              <a:off x="1763029" y="2252546"/>
              <a:ext cx="2377437" cy="2377437"/>
            </a:xfrm>
            <a:prstGeom prst="pie">
              <a:avLst>
                <a:gd name="adj1" fmla="val 5400000"/>
                <a:gd name="adj2" fmla="val 162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EE80CC20-6C50-458D-9C72-23AE4FCF82EE}"/>
                </a:ext>
              </a:extLst>
            </p:cNvPr>
            <p:cNvSpPr/>
            <p:nvPr/>
          </p:nvSpPr>
          <p:spPr>
            <a:xfrm>
              <a:off x="2951748" y="2252546"/>
              <a:ext cx="4267200" cy="2377437"/>
            </a:xfrm>
            <a:custGeom>
              <a:avLst/>
              <a:gdLst>
                <a:gd name="connsiteX0" fmla="*/ 0 w 4267200"/>
                <a:gd name="connsiteY0" fmla="*/ 0 h 2377437"/>
                <a:gd name="connsiteX1" fmla="*/ 4267200 w 4267200"/>
                <a:gd name="connsiteY1" fmla="*/ 0 h 2377437"/>
                <a:gd name="connsiteX2" fmla="*/ 4267200 w 4267200"/>
                <a:gd name="connsiteY2" fmla="*/ 2377437 h 2377437"/>
                <a:gd name="connsiteX3" fmla="*/ 0 w 4267200"/>
                <a:gd name="connsiteY3" fmla="*/ 2377437 h 2377437"/>
                <a:gd name="connsiteX4" fmla="*/ 0 w 4267200"/>
                <a:gd name="connsiteY4" fmla="*/ 0 h 2377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200" h="2377437">
                  <a:moveTo>
                    <a:pt x="0" y="0"/>
                  </a:moveTo>
                  <a:lnTo>
                    <a:pt x="4267200" y="0"/>
                  </a:lnTo>
                  <a:lnTo>
                    <a:pt x="4267200" y="2377437"/>
                  </a:lnTo>
                  <a:lnTo>
                    <a:pt x="0" y="2377437"/>
                  </a:lnTo>
                  <a:lnTo>
                    <a:pt x="0" y="0"/>
                  </a:lnTo>
                  <a:close/>
                </a:path>
              </a:pathLst>
            </a:custGeom>
            <a:solidFill>
              <a:schemeClr val="accent1">
                <a:lumMod val="20000"/>
                <a:lumOff val="80000"/>
                <a:alpha val="90000"/>
              </a:schemeClr>
            </a:solidFill>
            <a:ln>
              <a:solidFill>
                <a:schemeClr val="accent1"/>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060" tIns="99060" rIns="2232660" bIns="1379219" numCol="1" spcCol="1270" anchor="ctr" anchorCtr="0">
              <a:noAutofit/>
            </a:bodyPr>
            <a:lstStyle/>
            <a:p>
              <a:pPr marL="0" lvl="0" indent="0" algn="ctr" defTabSz="1155700">
                <a:lnSpc>
                  <a:spcPct val="90000"/>
                </a:lnSpc>
                <a:spcBef>
                  <a:spcPct val="0"/>
                </a:spcBef>
                <a:spcAft>
                  <a:spcPct val="35000"/>
                </a:spcAft>
                <a:buNone/>
              </a:pPr>
              <a:r>
                <a:rPr lang="en-US" sz="2000" b="1" kern="1200" dirty="0"/>
                <a:t>Network Load Balancer</a:t>
              </a:r>
              <a:endParaRPr lang="en-IN" sz="2000" b="1" kern="1200" dirty="0"/>
            </a:p>
          </p:txBody>
        </p:sp>
        <p:sp>
          <p:nvSpPr>
            <p:cNvPr id="11" name="Partial Circle 10">
              <a:extLst>
                <a:ext uri="{FF2B5EF4-FFF2-40B4-BE49-F238E27FC236}">
                  <a16:creationId xmlns:a16="http://schemas.microsoft.com/office/drawing/2014/main" id="{607E5779-947B-4B9A-9BFF-7B46D9D19272}"/>
                </a:ext>
              </a:extLst>
            </p:cNvPr>
            <p:cNvSpPr/>
            <p:nvPr/>
          </p:nvSpPr>
          <p:spPr>
            <a:xfrm>
              <a:off x="2403108" y="3349825"/>
              <a:ext cx="1097278" cy="1097278"/>
            </a:xfrm>
            <a:prstGeom prst="pie">
              <a:avLst>
                <a:gd name="adj1" fmla="val 5400000"/>
                <a:gd name="adj2" fmla="val 16200000"/>
              </a:avLst>
            </a:pr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21CAC780-3B32-4AC2-AAF4-A0CF0561B5E8}"/>
                </a:ext>
              </a:extLst>
            </p:cNvPr>
            <p:cNvSpPr/>
            <p:nvPr/>
          </p:nvSpPr>
          <p:spPr>
            <a:xfrm>
              <a:off x="2951748" y="3349825"/>
              <a:ext cx="4267200" cy="1097278"/>
            </a:xfrm>
            <a:custGeom>
              <a:avLst/>
              <a:gdLst>
                <a:gd name="connsiteX0" fmla="*/ 0 w 4267200"/>
                <a:gd name="connsiteY0" fmla="*/ 0 h 1097278"/>
                <a:gd name="connsiteX1" fmla="*/ 4267200 w 4267200"/>
                <a:gd name="connsiteY1" fmla="*/ 0 h 1097278"/>
                <a:gd name="connsiteX2" fmla="*/ 4267200 w 4267200"/>
                <a:gd name="connsiteY2" fmla="*/ 1097278 h 1097278"/>
                <a:gd name="connsiteX3" fmla="*/ 0 w 4267200"/>
                <a:gd name="connsiteY3" fmla="*/ 1097278 h 1097278"/>
                <a:gd name="connsiteX4" fmla="*/ 0 w 4267200"/>
                <a:gd name="connsiteY4" fmla="*/ 0 h 1097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200" h="1097278">
                  <a:moveTo>
                    <a:pt x="0" y="0"/>
                  </a:moveTo>
                  <a:lnTo>
                    <a:pt x="4267200" y="0"/>
                  </a:lnTo>
                  <a:lnTo>
                    <a:pt x="4267200" y="1097278"/>
                  </a:lnTo>
                  <a:lnTo>
                    <a:pt x="0" y="1097278"/>
                  </a:lnTo>
                  <a:lnTo>
                    <a:pt x="0" y="0"/>
                  </a:lnTo>
                  <a:close/>
                </a:path>
              </a:pathLst>
            </a:custGeom>
            <a:solidFill>
              <a:schemeClr val="accent3">
                <a:lumMod val="20000"/>
                <a:lumOff val="80000"/>
                <a:alpha val="90000"/>
              </a:schemeClr>
            </a:solidFill>
            <a:ln>
              <a:solidFill>
                <a:schemeClr val="accent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060" tIns="99060" rIns="2232660" bIns="99060" numCol="1" spcCol="1270" anchor="ctr" anchorCtr="0">
              <a:noAutofit/>
            </a:bodyPr>
            <a:lstStyle/>
            <a:p>
              <a:pPr marL="0" lvl="0" indent="0" algn="ctr" defTabSz="1155700">
                <a:lnSpc>
                  <a:spcPct val="90000"/>
                </a:lnSpc>
                <a:spcBef>
                  <a:spcPct val="0"/>
                </a:spcBef>
                <a:spcAft>
                  <a:spcPct val="35000"/>
                </a:spcAft>
                <a:buNone/>
              </a:pPr>
              <a:r>
                <a:rPr lang="en-US" sz="2000" b="1" kern="1200" dirty="0"/>
                <a:t>Application Load Balancer</a:t>
              </a:r>
              <a:endParaRPr lang="en-IN" sz="2000" b="1" kern="1200" dirty="0"/>
            </a:p>
          </p:txBody>
        </p:sp>
        <p:sp>
          <p:nvSpPr>
            <p:cNvPr id="13" name="Freeform: Shape 12">
              <a:extLst>
                <a:ext uri="{FF2B5EF4-FFF2-40B4-BE49-F238E27FC236}">
                  <a16:creationId xmlns:a16="http://schemas.microsoft.com/office/drawing/2014/main" id="{A221501B-80C9-4F44-8795-B300F962539C}"/>
                </a:ext>
              </a:extLst>
            </p:cNvPr>
            <p:cNvSpPr/>
            <p:nvPr/>
          </p:nvSpPr>
          <p:spPr>
            <a:xfrm>
              <a:off x="5085348" y="1155263"/>
              <a:ext cx="2133600" cy="1097282"/>
            </a:xfrm>
            <a:custGeom>
              <a:avLst/>
              <a:gdLst>
                <a:gd name="connsiteX0" fmla="*/ 0 w 2133600"/>
                <a:gd name="connsiteY0" fmla="*/ 0 h 1097282"/>
                <a:gd name="connsiteX1" fmla="*/ 2133600 w 2133600"/>
                <a:gd name="connsiteY1" fmla="*/ 0 h 1097282"/>
                <a:gd name="connsiteX2" fmla="*/ 2133600 w 2133600"/>
                <a:gd name="connsiteY2" fmla="*/ 1097282 h 1097282"/>
                <a:gd name="connsiteX3" fmla="*/ 0 w 2133600"/>
                <a:gd name="connsiteY3" fmla="*/ 1097282 h 1097282"/>
                <a:gd name="connsiteX4" fmla="*/ 0 w 2133600"/>
                <a:gd name="connsiteY4" fmla="*/ 0 h 1097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3600" h="1097282">
                  <a:moveTo>
                    <a:pt x="0" y="0"/>
                  </a:moveTo>
                  <a:lnTo>
                    <a:pt x="2133600" y="0"/>
                  </a:lnTo>
                  <a:lnTo>
                    <a:pt x="2133600" y="1097282"/>
                  </a:lnTo>
                  <a:lnTo>
                    <a:pt x="0" y="1097282"/>
                  </a:lnTo>
                  <a:lnTo>
                    <a:pt x="0" y="0"/>
                  </a:lnTo>
                  <a:close/>
                </a:path>
              </a:pathLst>
            </a:custGeom>
            <a:noFill/>
            <a:ln>
              <a:no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7150" tIns="57150" rIns="57150" bIns="57150" numCol="1" spcCol="1270" anchor="ctr" anchorCtr="0">
              <a:noAutofit/>
            </a:bodyPr>
            <a:lstStyle/>
            <a:p>
              <a:pPr marL="0" lvl="1" algn="l" defTabSz="666750">
                <a:lnSpc>
                  <a:spcPct val="90000"/>
                </a:lnSpc>
                <a:spcBef>
                  <a:spcPct val="0"/>
                </a:spcBef>
                <a:spcAft>
                  <a:spcPct val="15000"/>
                </a:spcAft>
              </a:pPr>
              <a:r>
                <a:rPr lang="en-US" sz="1500" kern="1200" dirty="0">
                  <a:solidFill>
                    <a:schemeClr val="tx1">
                      <a:lumMod val="85000"/>
                      <a:lumOff val="15000"/>
                    </a:schemeClr>
                  </a:solidFill>
                </a:rPr>
                <a:t>It resembles traditional load balancing, but virtual devices replace the physical hardware.</a:t>
              </a:r>
              <a:endParaRPr lang="en-IN" sz="1500" kern="1200" dirty="0">
                <a:solidFill>
                  <a:schemeClr val="tx1">
                    <a:lumMod val="85000"/>
                    <a:lumOff val="15000"/>
                  </a:schemeClr>
                </a:solidFill>
              </a:endParaRPr>
            </a:p>
          </p:txBody>
        </p:sp>
        <p:sp>
          <p:nvSpPr>
            <p:cNvPr id="14" name="Freeform: Shape 13">
              <a:extLst>
                <a:ext uri="{FF2B5EF4-FFF2-40B4-BE49-F238E27FC236}">
                  <a16:creationId xmlns:a16="http://schemas.microsoft.com/office/drawing/2014/main" id="{9FEDC4EE-D4E3-4352-8820-0162F755E7E4}"/>
                </a:ext>
              </a:extLst>
            </p:cNvPr>
            <p:cNvSpPr/>
            <p:nvPr/>
          </p:nvSpPr>
          <p:spPr>
            <a:xfrm>
              <a:off x="5085348" y="2252546"/>
              <a:ext cx="2133600" cy="1097278"/>
            </a:xfrm>
            <a:custGeom>
              <a:avLst/>
              <a:gdLst>
                <a:gd name="connsiteX0" fmla="*/ 0 w 2133600"/>
                <a:gd name="connsiteY0" fmla="*/ 0 h 1097278"/>
                <a:gd name="connsiteX1" fmla="*/ 2133600 w 2133600"/>
                <a:gd name="connsiteY1" fmla="*/ 0 h 1097278"/>
                <a:gd name="connsiteX2" fmla="*/ 2133600 w 2133600"/>
                <a:gd name="connsiteY2" fmla="*/ 1097278 h 1097278"/>
                <a:gd name="connsiteX3" fmla="*/ 0 w 2133600"/>
                <a:gd name="connsiteY3" fmla="*/ 1097278 h 1097278"/>
                <a:gd name="connsiteX4" fmla="*/ 0 w 2133600"/>
                <a:gd name="connsiteY4" fmla="*/ 0 h 1097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3600" h="1097278">
                  <a:moveTo>
                    <a:pt x="0" y="0"/>
                  </a:moveTo>
                  <a:lnTo>
                    <a:pt x="2133600" y="0"/>
                  </a:lnTo>
                  <a:lnTo>
                    <a:pt x="2133600" y="1097278"/>
                  </a:lnTo>
                  <a:lnTo>
                    <a:pt x="0" y="1097278"/>
                  </a:lnTo>
                  <a:lnTo>
                    <a:pt x="0" y="0"/>
                  </a:lnTo>
                  <a:close/>
                </a:path>
              </a:pathLst>
            </a:custGeom>
            <a:noFill/>
            <a:ln>
              <a:no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7150" tIns="57150" rIns="57150" bIns="57150" numCol="1" spcCol="1270" anchor="ctr" anchorCtr="0">
              <a:noAutofit/>
            </a:bodyPr>
            <a:lstStyle/>
            <a:p>
              <a:pPr marL="0" lvl="1" algn="l" defTabSz="666750">
                <a:lnSpc>
                  <a:spcPct val="90000"/>
                </a:lnSpc>
                <a:spcBef>
                  <a:spcPct val="0"/>
                </a:spcBef>
                <a:spcAft>
                  <a:spcPct val="15000"/>
                </a:spcAft>
              </a:pPr>
              <a:r>
                <a:rPr lang="en-US" sz="1500" kern="1200" dirty="0">
                  <a:solidFill>
                    <a:schemeClr val="tx1">
                      <a:lumMod val="85000"/>
                      <a:lumOff val="15000"/>
                    </a:schemeClr>
                  </a:solidFill>
                </a:rPr>
                <a:t>This is used for handling sudden and violent site traffic. </a:t>
              </a:r>
              <a:endParaRPr lang="en-IN" sz="1500" kern="1200" dirty="0">
                <a:solidFill>
                  <a:schemeClr val="tx1">
                    <a:lumMod val="85000"/>
                    <a:lumOff val="15000"/>
                  </a:schemeClr>
                </a:solidFill>
              </a:endParaRPr>
            </a:p>
          </p:txBody>
        </p:sp>
        <p:sp>
          <p:nvSpPr>
            <p:cNvPr id="15" name="Freeform: Shape 14">
              <a:extLst>
                <a:ext uri="{FF2B5EF4-FFF2-40B4-BE49-F238E27FC236}">
                  <a16:creationId xmlns:a16="http://schemas.microsoft.com/office/drawing/2014/main" id="{8F99B286-82CD-4D1D-9636-849F912D3233}"/>
                </a:ext>
              </a:extLst>
            </p:cNvPr>
            <p:cNvSpPr/>
            <p:nvPr/>
          </p:nvSpPr>
          <p:spPr>
            <a:xfrm>
              <a:off x="5085348" y="3349825"/>
              <a:ext cx="2133600" cy="1097278"/>
            </a:xfrm>
            <a:custGeom>
              <a:avLst/>
              <a:gdLst>
                <a:gd name="connsiteX0" fmla="*/ 0 w 2133600"/>
                <a:gd name="connsiteY0" fmla="*/ 0 h 1097278"/>
                <a:gd name="connsiteX1" fmla="*/ 2133600 w 2133600"/>
                <a:gd name="connsiteY1" fmla="*/ 0 h 1097278"/>
                <a:gd name="connsiteX2" fmla="*/ 2133600 w 2133600"/>
                <a:gd name="connsiteY2" fmla="*/ 1097278 h 1097278"/>
                <a:gd name="connsiteX3" fmla="*/ 0 w 2133600"/>
                <a:gd name="connsiteY3" fmla="*/ 1097278 h 1097278"/>
                <a:gd name="connsiteX4" fmla="*/ 0 w 2133600"/>
                <a:gd name="connsiteY4" fmla="*/ 0 h 1097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3600" h="1097278">
                  <a:moveTo>
                    <a:pt x="0" y="0"/>
                  </a:moveTo>
                  <a:lnTo>
                    <a:pt x="2133600" y="0"/>
                  </a:lnTo>
                  <a:lnTo>
                    <a:pt x="2133600" y="1097278"/>
                  </a:lnTo>
                  <a:lnTo>
                    <a:pt x="0" y="1097278"/>
                  </a:lnTo>
                  <a:lnTo>
                    <a:pt x="0" y="0"/>
                  </a:lnTo>
                  <a:close/>
                </a:path>
              </a:pathLst>
            </a:custGeom>
            <a:noFill/>
            <a:ln>
              <a:no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7150" tIns="57150" rIns="57150" bIns="57150" numCol="1" spcCol="1270" anchor="ctr" anchorCtr="0">
              <a:noAutofit/>
            </a:bodyPr>
            <a:lstStyle/>
            <a:p>
              <a:pPr marL="0" lvl="1" algn="l" defTabSz="666750">
                <a:lnSpc>
                  <a:spcPct val="90000"/>
                </a:lnSpc>
                <a:spcBef>
                  <a:spcPct val="0"/>
                </a:spcBef>
                <a:spcAft>
                  <a:spcPct val="15000"/>
                </a:spcAft>
              </a:pPr>
              <a:r>
                <a:rPr lang="en-US" sz="1500" kern="1200" dirty="0">
                  <a:solidFill>
                    <a:schemeClr val="tx1">
                      <a:lumMod val="85000"/>
                      <a:lumOff val="15000"/>
                    </a:schemeClr>
                  </a:solidFill>
                </a:rPr>
                <a:t>Identifies the incoming traffic type and directs it to that specific resource.</a:t>
              </a:r>
              <a:endParaRPr lang="en-IN" sz="1500" kern="1200" dirty="0">
                <a:solidFill>
                  <a:schemeClr val="tx1">
                    <a:lumMod val="85000"/>
                    <a:lumOff val="15000"/>
                  </a:schemeClr>
                </a:solidFill>
              </a:endParaRPr>
            </a:p>
          </p:txBody>
        </p:sp>
      </p:grpSp>
      <p:sp>
        <p:nvSpPr>
          <p:cNvPr id="5" name="TextBox 4">
            <a:extLst>
              <a:ext uri="{FF2B5EF4-FFF2-40B4-BE49-F238E27FC236}">
                <a16:creationId xmlns:a16="http://schemas.microsoft.com/office/drawing/2014/main" id="{7E028116-0FE7-478F-855D-B29E2201300C}"/>
              </a:ext>
            </a:extLst>
          </p:cNvPr>
          <p:cNvSpPr txBox="1"/>
          <p:nvPr/>
        </p:nvSpPr>
        <p:spPr>
          <a:xfrm>
            <a:off x="185451" y="168938"/>
            <a:ext cx="5462521" cy="523220"/>
          </a:xfrm>
          <a:prstGeom prst="rect">
            <a:avLst/>
          </a:prstGeom>
          <a:noFill/>
        </p:spPr>
        <p:txBody>
          <a:bodyPr wrap="none" rtlCol="0">
            <a:spAutoFit/>
          </a:bodyPr>
          <a:lstStyle/>
          <a:p>
            <a:r>
              <a:rPr lang="en-US" sz="2800" b="1" dirty="0">
                <a:solidFill>
                  <a:schemeClr val="accent2"/>
                </a:solidFill>
              </a:rPr>
              <a:t>Types of Elastic Load Balancer (ELB)</a:t>
            </a:r>
          </a:p>
        </p:txBody>
      </p:sp>
    </p:spTree>
    <p:extLst>
      <p:ext uri="{BB962C8B-B14F-4D97-AF65-F5344CB8AC3E}">
        <p14:creationId xmlns:p14="http://schemas.microsoft.com/office/powerpoint/2010/main" val="3713292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854721" cy="523220"/>
          </a:xfrm>
          <a:prstGeom prst="rect">
            <a:avLst/>
          </a:prstGeom>
          <a:noFill/>
        </p:spPr>
        <p:txBody>
          <a:bodyPr wrap="none" rtlCol="0">
            <a:spAutoFit/>
          </a:bodyPr>
          <a:lstStyle/>
          <a:p>
            <a:r>
              <a:rPr lang="en-IN" sz="2800" b="1" dirty="0">
                <a:solidFill>
                  <a:srgbClr val="604878"/>
                </a:solidFill>
              </a:rPr>
              <a:t>Quiz</a:t>
            </a:r>
          </a:p>
        </p:txBody>
      </p:sp>
      <p:sp>
        <p:nvSpPr>
          <p:cNvPr id="3" name="TextBox 2"/>
          <p:cNvSpPr txBox="1"/>
          <p:nvPr/>
        </p:nvSpPr>
        <p:spPr>
          <a:xfrm>
            <a:off x="327260" y="903546"/>
            <a:ext cx="8106622" cy="369332"/>
          </a:xfrm>
          <a:prstGeom prst="rect">
            <a:avLst/>
          </a:prstGeom>
          <a:noFill/>
        </p:spPr>
        <p:txBody>
          <a:bodyPr wrap="square" rtlCol="0">
            <a:spAutoFit/>
          </a:bodyPr>
          <a:lstStyle/>
          <a:p>
            <a:r>
              <a:rPr lang="en-US" sz="1800" b="1" dirty="0">
                <a:solidFill>
                  <a:prstClr val="black"/>
                </a:solidFill>
              </a:rPr>
              <a:t>2. Network Load Balancer functions at which layer of OSI Model?</a:t>
            </a:r>
          </a:p>
        </p:txBody>
      </p:sp>
      <p:sp>
        <p:nvSpPr>
          <p:cNvPr id="10" name="Rounded Rectangle 9"/>
          <p:cNvSpPr/>
          <p:nvPr/>
        </p:nvSpPr>
        <p:spPr>
          <a:xfrm>
            <a:off x="531110" y="1725818"/>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A. 4</a:t>
            </a:r>
          </a:p>
        </p:txBody>
      </p:sp>
      <p:sp>
        <p:nvSpPr>
          <p:cNvPr id="11" name="Rounded Rectangle 10"/>
          <p:cNvSpPr/>
          <p:nvPr/>
        </p:nvSpPr>
        <p:spPr>
          <a:xfrm>
            <a:off x="531110" y="2270732"/>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B. 7</a:t>
            </a:r>
          </a:p>
        </p:txBody>
      </p:sp>
      <p:sp>
        <p:nvSpPr>
          <p:cNvPr id="12" name="Rounded Rectangle 11"/>
          <p:cNvSpPr/>
          <p:nvPr/>
        </p:nvSpPr>
        <p:spPr>
          <a:xfrm>
            <a:off x="531110" y="2815646"/>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A. 1</a:t>
            </a:r>
          </a:p>
        </p:txBody>
      </p:sp>
      <p:sp>
        <p:nvSpPr>
          <p:cNvPr id="13" name="Rounded Rectangle 12"/>
          <p:cNvSpPr/>
          <p:nvPr/>
        </p:nvSpPr>
        <p:spPr>
          <a:xfrm>
            <a:off x="531110" y="3360560"/>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B. 6</a:t>
            </a:r>
          </a:p>
        </p:txBody>
      </p:sp>
    </p:spTree>
    <p:extLst>
      <p:ext uri="{BB962C8B-B14F-4D97-AF65-F5344CB8AC3E}">
        <p14:creationId xmlns:p14="http://schemas.microsoft.com/office/powerpoint/2010/main" val="34349174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854721" cy="523220"/>
          </a:xfrm>
          <a:prstGeom prst="rect">
            <a:avLst/>
          </a:prstGeom>
          <a:noFill/>
        </p:spPr>
        <p:txBody>
          <a:bodyPr wrap="none" rtlCol="0">
            <a:spAutoFit/>
          </a:bodyPr>
          <a:lstStyle/>
          <a:p>
            <a:r>
              <a:rPr lang="en-IN" sz="2800" b="1" dirty="0">
                <a:solidFill>
                  <a:srgbClr val="604878"/>
                </a:solidFill>
              </a:rPr>
              <a:t>Quiz</a:t>
            </a:r>
          </a:p>
        </p:txBody>
      </p:sp>
      <p:sp>
        <p:nvSpPr>
          <p:cNvPr id="3" name="TextBox 2"/>
          <p:cNvSpPr txBox="1"/>
          <p:nvPr/>
        </p:nvSpPr>
        <p:spPr>
          <a:xfrm>
            <a:off x="327260" y="903546"/>
            <a:ext cx="8106622" cy="369332"/>
          </a:xfrm>
          <a:prstGeom prst="rect">
            <a:avLst/>
          </a:prstGeom>
          <a:noFill/>
        </p:spPr>
        <p:txBody>
          <a:bodyPr wrap="square" rtlCol="0">
            <a:spAutoFit/>
          </a:bodyPr>
          <a:lstStyle/>
          <a:p>
            <a:r>
              <a:rPr lang="en-US" sz="1800" b="1" dirty="0">
                <a:solidFill>
                  <a:prstClr val="black"/>
                </a:solidFill>
              </a:rPr>
              <a:t>4. In Autoscaling, Schedule scaling is based on CPU Utilization?</a:t>
            </a:r>
          </a:p>
        </p:txBody>
      </p:sp>
      <p:sp>
        <p:nvSpPr>
          <p:cNvPr id="6" name="Rounded Rectangle 5"/>
          <p:cNvSpPr/>
          <p:nvPr/>
        </p:nvSpPr>
        <p:spPr>
          <a:xfrm>
            <a:off x="531110" y="1725818"/>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A. True</a:t>
            </a:r>
          </a:p>
        </p:txBody>
      </p:sp>
      <p:sp>
        <p:nvSpPr>
          <p:cNvPr id="8" name="Rounded Rectangle 7"/>
          <p:cNvSpPr/>
          <p:nvPr/>
        </p:nvSpPr>
        <p:spPr>
          <a:xfrm>
            <a:off x="531110" y="2270732"/>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B. False</a:t>
            </a:r>
          </a:p>
        </p:txBody>
      </p:sp>
    </p:spTree>
    <p:extLst>
      <p:ext uri="{BB962C8B-B14F-4D97-AF65-F5344CB8AC3E}">
        <p14:creationId xmlns:p14="http://schemas.microsoft.com/office/powerpoint/2010/main" val="30801038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854721" cy="523220"/>
          </a:xfrm>
          <a:prstGeom prst="rect">
            <a:avLst/>
          </a:prstGeom>
          <a:noFill/>
        </p:spPr>
        <p:txBody>
          <a:bodyPr wrap="none" rtlCol="0">
            <a:spAutoFit/>
          </a:bodyPr>
          <a:lstStyle/>
          <a:p>
            <a:r>
              <a:rPr lang="en-IN" sz="2800" b="1" dirty="0">
                <a:solidFill>
                  <a:srgbClr val="604878"/>
                </a:solidFill>
              </a:rPr>
              <a:t>Quiz</a:t>
            </a:r>
          </a:p>
        </p:txBody>
      </p:sp>
      <p:sp>
        <p:nvSpPr>
          <p:cNvPr id="3" name="TextBox 2"/>
          <p:cNvSpPr txBox="1"/>
          <p:nvPr/>
        </p:nvSpPr>
        <p:spPr>
          <a:xfrm>
            <a:off x="327260" y="903546"/>
            <a:ext cx="8106622" cy="369332"/>
          </a:xfrm>
          <a:prstGeom prst="rect">
            <a:avLst/>
          </a:prstGeom>
          <a:noFill/>
        </p:spPr>
        <p:txBody>
          <a:bodyPr wrap="square" rtlCol="0">
            <a:spAutoFit/>
          </a:bodyPr>
          <a:lstStyle/>
          <a:p>
            <a:r>
              <a:rPr lang="en-US" sz="1800" b="1" dirty="0">
                <a:solidFill>
                  <a:prstClr val="black"/>
                </a:solidFill>
              </a:rPr>
              <a:t>5. Route53 Weighted Routing Policy is based on the latency.</a:t>
            </a:r>
          </a:p>
        </p:txBody>
      </p:sp>
      <p:sp>
        <p:nvSpPr>
          <p:cNvPr id="6" name="Rounded Rectangle 5"/>
          <p:cNvSpPr/>
          <p:nvPr/>
        </p:nvSpPr>
        <p:spPr>
          <a:xfrm>
            <a:off x="531110" y="1725818"/>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A. True</a:t>
            </a:r>
          </a:p>
        </p:txBody>
      </p:sp>
      <p:sp>
        <p:nvSpPr>
          <p:cNvPr id="8" name="Rounded Rectangle 7"/>
          <p:cNvSpPr/>
          <p:nvPr/>
        </p:nvSpPr>
        <p:spPr>
          <a:xfrm>
            <a:off x="531110" y="2270732"/>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B. False</a:t>
            </a:r>
          </a:p>
        </p:txBody>
      </p:sp>
    </p:spTree>
    <p:extLst>
      <p:ext uri="{BB962C8B-B14F-4D97-AF65-F5344CB8AC3E}">
        <p14:creationId xmlns:p14="http://schemas.microsoft.com/office/powerpoint/2010/main" val="20573166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854721" cy="523220"/>
          </a:xfrm>
          <a:prstGeom prst="rect">
            <a:avLst/>
          </a:prstGeom>
          <a:noFill/>
        </p:spPr>
        <p:txBody>
          <a:bodyPr wrap="none" rtlCol="0">
            <a:spAutoFit/>
          </a:bodyPr>
          <a:lstStyle/>
          <a:p>
            <a:r>
              <a:rPr lang="en-IN" sz="2800" b="1" dirty="0">
                <a:solidFill>
                  <a:srgbClr val="604878"/>
                </a:solidFill>
              </a:rPr>
              <a:t>Quiz</a:t>
            </a:r>
          </a:p>
        </p:txBody>
      </p:sp>
      <p:sp>
        <p:nvSpPr>
          <p:cNvPr id="3" name="TextBox 2"/>
          <p:cNvSpPr txBox="1"/>
          <p:nvPr/>
        </p:nvSpPr>
        <p:spPr>
          <a:xfrm>
            <a:off x="327260" y="903546"/>
            <a:ext cx="8106622" cy="369332"/>
          </a:xfrm>
          <a:prstGeom prst="rect">
            <a:avLst/>
          </a:prstGeom>
          <a:noFill/>
        </p:spPr>
        <p:txBody>
          <a:bodyPr wrap="square" rtlCol="0">
            <a:spAutoFit/>
          </a:bodyPr>
          <a:lstStyle/>
          <a:p>
            <a:r>
              <a:rPr lang="en-US" sz="1800" b="1" dirty="0">
                <a:solidFill>
                  <a:prstClr val="black"/>
                </a:solidFill>
              </a:rPr>
              <a:t>6. Route53 is allowed to create alias records.</a:t>
            </a:r>
          </a:p>
        </p:txBody>
      </p:sp>
      <p:sp>
        <p:nvSpPr>
          <p:cNvPr id="6" name="Rounded Rectangle 5"/>
          <p:cNvSpPr/>
          <p:nvPr/>
        </p:nvSpPr>
        <p:spPr>
          <a:xfrm>
            <a:off x="531110" y="1725818"/>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A. True</a:t>
            </a:r>
          </a:p>
        </p:txBody>
      </p:sp>
      <p:sp>
        <p:nvSpPr>
          <p:cNvPr id="8" name="Rounded Rectangle 7"/>
          <p:cNvSpPr/>
          <p:nvPr/>
        </p:nvSpPr>
        <p:spPr>
          <a:xfrm>
            <a:off x="531110" y="2270732"/>
            <a:ext cx="3020612" cy="469044"/>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prstClr val="black"/>
                </a:solidFill>
              </a:rPr>
              <a:t>B. False</a:t>
            </a:r>
          </a:p>
        </p:txBody>
      </p:sp>
    </p:spTree>
    <p:extLst>
      <p:ext uri="{BB962C8B-B14F-4D97-AF65-F5344CB8AC3E}">
        <p14:creationId xmlns:p14="http://schemas.microsoft.com/office/powerpoint/2010/main" val="30702189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2ADE01-946F-4052-90AD-2BE245388AA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02000" y="357456"/>
            <a:ext cx="2540000" cy="885422"/>
          </a:xfrm>
          <a:prstGeom prst="rect">
            <a:avLst/>
          </a:prstGeom>
        </p:spPr>
      </p:pic>
      <p:grpSp>
        <p:nvGrpSpPr>
          <p:cNvPr id="11" name="Group 10">
            <a:extLst>
              <a:ext uri="{FF2B5EF4-FFF2-40B4-BE49-F238E27FC236}">
                <a16:creationId xmlns:a16="http://schemas.microsoft.com/office/drawing/2014/main" id="{1B9B9199-166E-4BFD-9B85-5CA80213BE93}"/>
              </a:ext>
            </a:extLst>
          </p:cNvPr>
          <p:cNvGrpSpPr/>
          <p:nvPr/>
        </p:nvGrpSpPr>
        <p:grpSpPr>
          <a:xfrm>
            <a:off x="924894" y="1655664"/>
            <a:ext cx="7294211" cy="3083597"/>
            <a:chOff x="591670" y="2090218"/>
            <a:chExt cx="10706973" cy="4526327"/>
          </a:xfrm>
        </p:grpSpPr>
        <p:pic>
          <p:nvPicPr>
            <p:cNvPr id="12" name="Picture 11">
              <a:extLst>
                <a:ext uri="{FF2B5EF4-FFF2-40B4-BE49-F238E27FC236}">
                  <a16:creationId xmlns:a16="http://schemas.microsoft.com/office/drawing/2014/main" id="{8792E514-88A8-44EC-8F50-1004CFC1F2BD}"/>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663" b="10935"/>
            <a:stretch/>
          </p:blipFill>
          <p:spPr>
            <a:xfrm>
              <a:off x="591670" y="2090218"/>
              <a:ext cx="10652248" cy="4526327"/>
            </a:xfrm>
            <a:prstGeom prst="rect">
              <a:avLst/>
            </a:prstGeom>
          </p:spPr>
        </p:pic>
        <p:sp>
          <p:nvSpPr>
            <p:cNvPr id="13" name="TextBox 12">
              <a:extLst>
                <a:ext uri="{FF2B5EF4-FFF2-40B4-BE49-F238E27FC236}">
                  <a16:creationId xmlns:a16="http://schemas.microsoft.com/office/drawing/2014/main" id="{95982313-48B0-4D9B-8370-9FF41CF8F19E}"/>
                </a:ext>
              </a:extLst>
            </p:cNvPr>
            <p:cNvSpPr txBox="1"/>
            <p:nvPr/>
          </p:nvSpPr>
          <p:spPr>
            <a:xfrm>
              <a:off x="6880643" y="2451478"/>
              <a:ext cx="3122906" cy="440482"/>
            </a:xfrm>
            <a:prstGeom prst="rect">
              <a:avLst/>
            </a:prstGeom>
            <a:noFill/>
          </p:spPr>
          <p:txBody>
            <a:bodyPr wrap="none" rtlCol="0">
              <a:spAutoFit/>
            </a:bodyPr>
            <a:lstStyle/>
            <a:p>
              <a:r>
                <a:rPr lang="en-US" b="1" dirty="0">
                  <a:solidFill>
                    <a:schemeClr val="accent1"/>
                  </a:solidFill>
                  <a:latin typeface="Raleway"/>
                </a:rPr>
                <a:t>India : +91-7847955955</a:t>
              </a:r>
            </a:p>
          </p:txBody>
        </p:sp>
        <p:sp>
          <p:nvSpPr>
            <p:cNvPr id="14" name="TextBox 13">
              <a:extLst>
                <a:ext uri="{FF2B5EF4-FFF2-40B4-BE49-F238E27FC236}">
                  <a16:creationId xmlns:a16="http://schemas.microsoft.com/office/drawing/2014/main" id="{AF0135DA-139D-4BD1-8B64-8F332204EF55}"/>
                </a:ext>
              </a:extLst>
            </p:cNvPr>
            <p:cNvSpPr txBox="1"/>
            <p:nvPr/>
          </p:nvSpPr>
          <p:spPr>
            <a:xfrm>
              <a:off x="6880643" y="3152473"/>
              <a:ext cx="4260726" cy="440482"/>
            </a:xfrm>
            <a:prstGeom prst="rect">
              <a:avLst/>
            </a:prstGeom>
            <a:noFill/>
          </p:spPr>
          <p:txBody>
            <a:bodyPr wrap="none" rtlCol="0">
              <a:spAutoFit/>
            </a:bodyPr>
            <a:lstStyle/>
            <a:p>
              <a:r>
                <a:rPr lang="en-US" b="1" dirty="0">
                  <a:solidFill>
                    <a:schemeClr val="accent1"/>
                  </a:solidFill>
                  <a:latin typeface="Raleway"/>
                </a:rPr>
                <a:t>US : 1-800-216-8930 (TOLL FREE)</a:t>
              </a:r>
            </a:p>
          </p:txBody>
        </p:sp>
        <p:sp>
          <p:nvSpPr>
            <p:cNvPr id="15" name="TextBox 14">
              <a:extLst>
                <a:ext uri="{FF2B5EF4-FFF2-40B4-BE49-F238E27FC236}">
                  <a16:creationId xmlns:a16="http://schemas.microsoft.com/office/drawing/2014/main" id="{C5F3A766-3167-4485-A3B1-18C2C60B1D16}"/>
                </a:ext>
              </a:extLst>
            </p:cNvPr>
            <p:cNvSpPr txBox="1"/>
            <p:nvPr/>
          </p:nvSpPr>
          <p:spPr>
            <a:xfrm>
              <a:off x="6880643" y="4099242"/>
              <a:ext cx="3242911" cy="440482"/>
            </a:xfrm>
            <a:prstGeom prst="rect">
              <a:avLst/>
            </a:prstGeom>
            <a:noFill/>
          </p:spPr>
          <p:txBody>
            <a:bodyPr wrap="none" rtlCol="0">
              <a:spAutoFit/>
            </a:bodyPr>
            <a:lstStyle/>
            <a:p>
              <a:r>
                <a:rPr lang="en-US" b="1">
                  <a:solidFill>
                    <a:srgbClr val="7671B3"/>
                  </a:solidFill>
                  <a:latin typeface="Raleway"/>
                </a:rPr>
                <a:t>support@intellipaat.com</a:t>
              </a:r>
              <a:endParaRPr lang="en-US" b="1" dirty="0">
                <a:solidFill>
                  <a:srgbClr val="7671B3"/>
                </a:solidFill>
                <a:latin typeface="Raleway"/>
              </a:endParaRPr>
            </a:p>
          </p:txBody>
        </p:sp>
        <p:sp>
          <p:nvSpPr>
            <p:cNvPr id="16" name="TextBox 15">
              <a:extLst>
                <a:ext uri="{FF2B5EF4-FFF2-40B4-BE49-F238E27FC236}">
                  <a16:creationId xmlns:a16="http://schemas.microsoft.com/office/drawing/2014/main" id="{15A40A4E-660A-4A32-ADAE-5CA538731B75}"/>
                </a:ext>
              </a:extLst>
            </p:cNvPr>
            <p:cNvSpPr txBox="1"/>
            <p:nvPr/>
          </p:nvSpPr>
          <p:spPr>
            <a:xfrm>
              <a:off x="6880643" y="5486326"/>
              <a:ext cx="4418000" cy="440482"/>
            </a:xfrm>
            <a:prstGeom prst="rect">
              <a:avLst/>
            </a:prstGeom>
            <a:noFill/>
          </p:spPr>
          <p:txBody>
            <a:bodyPr wrap="none" rtlCol="0">
              <a:spAutoFit/>
            </a:bodyPr>
            <a:lstStyle/>
            <a:p>
              <a:r>
                <a:rPr lang="en-US" b="1" dirty="0">
                  <a:solidFill>
                    <a:srgbClr val="3C8478"/>
                  </a:solidFill>
                  <a:latin typeface="Raleway"/>
                </a:rPr>
                <a:t>24X7 Chat with our Course Advisor</a:t>
              </a:r>
            </a:p>
          </p:txBody>
        </p:sp>
      </p:grpSp>
    </p:spTree>
    <p:extLst>
      <p:ext uri="{BB962C8B-B14F-4D97-AF65-F5344CB8AC3E}">
        <p14:creationId xmlns:p14="http://schemas.microsoft.com/office/powerpoint/2010/main" val="361542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2B7A520D-FEA2-4087-A2EA-8F70A844DD39}"/>
              </a:ext>
            </a:extLst>
          </p:cNvPr>
          <p:cNvSpPr txBox="1"/>
          <p:nvPr/>
        </p:nvSpPr>
        <p:spPr>
          <a:xfrm>
            <a:off x="185451" y="168938"/>
            <a:ext cx="3342582" cy="523220"/>
          </a:xfrm>
          <a:prstGeom prst="rect">
            <a:avLst/>
          </a:prstGeom>
          <a:noFill/>
        </p:spPr>
        <p:txBody>
          <a:bodyPr wrap="none" rtlCol="0">
            <a:spAutoFit/>
          </a:bodyPr>
          <a:lstStyle/>
          <a:p>
            <a:r>
              <a:rPr lang="en-US" sz="2800" b="1" dirty="0">
                <a:solidFill>
                  <a:schemeClr val="accent2"/>
                </a:solidFill>
              </a:rPr>
              <a:t>Classic Load Balancer</a:t>
            </a:r>
          </a:p>
        </p:txBody>
      </p:sp>
      <p:grpSp>
        <p:nvGrpSpPr>
          <p:cNvPr id="6" name="Group 5"/>
          <p:cNvGrpSpPr/>
          <p:nvPr/>
        </p:nvGrpSpPr>
        <p:grpSpPr>
          <a:xfrm>
            <a:off x="174508" y="1480456"/>
            <a:ext cx="3043070" cy="3061541"/>
            <a:chOff x="174508" y="1728172"/>
            <a:chExt cx="3043070" cy="3061541"/>
          </a:xfrm>
        </p:grpSpPr>
        <p:sp>
          <p:nvSpPr>
            <p:cNvPr id="39" name="Rectangle: Rounded Corners 38">
              <a:extLst>
                <a:ext uri="{FF2B5EF4-FFF2-40B4-BE49-F238E27FC236}">
                  <a16:creationId xmlns:a16="http://schemas.microsoft.com/office/drawing/2014/main" id="{11A15DCD-2F2A-445D-AF0B-7E9E2865272D}"/>
                </a:ext>
              </a:extLst>
            </p:cNvPr>
            <p:cNvSpPr/>
            <p:nvPr/>
          </p:nvSpPr>
          <p:spPr>
            <a:xfrm>
              <a:off x="174508" y="1728172"/>
              <a:ext cx="2981135" cy="2887371"/>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Content Placeholder 2">
              <a:extLst>
                <a:ext uri="{FF2B5EF4-FFF2-40B4-BE49-F238E27FC236}">
                  <a16:creationId xmlns:a16="http://schemas.microsoft.com/office/drawing/2014/main" id="{A81FE8D6-D50E-4AAE-96B6-E1D672A2A6FC}"/>
                </a:ext>
              </a:extLst>
            </p:cNvPr>
            <p:cNvSpPr txBox="1">
              <a:spLocks/>
            </p:cNvSpPr>
            <p:nvPr/>
          </p:nvSpPr>
          <p:spPr>
            <a:xfrm>
              <a:off x="620480" y="1861548"/>
              <a:ext cx="2597098" cy="2928165"/>
            </a:xfrm>
            <a:ln w="28575">
              <a:solidFill>
                <a:schemeClr val="accent4"/>
              </a:solidFill>
            </a:ln>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1219170">
                <a:lnSpc>
                  <a:spcPct val="150000"/>
                </a:lnSpc>
                <a:spcBef>
                  <a:spcPts val="1333"/>
                </a:spcBef>
                <a:buNone/>
              </a:pPr>
              <a:r>
                <a:rPr lang="en-IN" sz="1200" dirty="0">
                  <a:solidFill>
                    <a:prstClr val="black"/>
                  </a:solidFill>
                  <a:latin typeface="Raleway"/>
                  <a:cs typeface="Chalkboard SE Regular"/>
                </a:rPr>
                <a:t>Distributes incoming application traffic across ec2 instances in multiple AZs. Functions at Layer 7 (OSI Model).</a:t>
              </a:r>
            </a:p>
            <a:p>
              <a:pPr marL="0" indent="0" defTabSz="1219170">
                <a:lnSpc>
                  <a:spcPct val="150000"/>
                </a:lnSpc>
                <a:spcBef>
                  <a:spcPts val="1333"/>
                </a:spcBef>
                <a:buNone/>
              </a:pPr>
              <a:r>
                <a:rPr lang="en-IN" sz="1200" dirty="0">
                  <a:solidFill>
                    <a:prstClr val="black"/>
                  </a:solidFill>
                  <a:latin typeface="Raleway"/>
                  <a:cs typeface="Chalkboard SE Regular"/>
                </a:rPr>
                <a:t>Routes traffic to healthy instances only. Evenly distributed.</a:t>
              </a:r>
            </a:p>
            <a:p>
              <a:pPr marL="0" indent="0" defTabSz="1219170">
                <a:lnSpc>
                  <a:spcPct val="150000"/>
                </a:lnSpc>
                <a:spcBef>
                  <a:spcPts val="1333"/>
                </a:spcBef>
                <a:buNone/>
              </a:pPr>
              <a:r>
                <a:rPr lang="en-IN" sz="1200" dirty="0">
                  <a:solidFill>
                    <a:prstClr val="black"/>
                  </a:solidFill>
                  <a:latin typeface="Raleway"/>
                  <a:cs typeface="Chalkboard SE Regular"/>
                </a:rPr>
                <a:t>Internet and Internal Facing Load Balancer.</a:t>
              </a:r>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493" y="2022377"/>
              <a:ext cx="228036" cy="228036"/>
            </a:xfrm>
            <a:prstGeom prst="rect">
              <a:avLst/>
            </a:prstGeom>
            <a:ln w="28575">
              <a:noFill/>
            </a:ln>
          </p:spPr>
        </p:pic>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77" y="3229775"/>
              <a:ext cx="228036" cy="228036"/>
            </a:xfrm>
            <a:prstGeom prst="rect">
              <a:avLst/>
            </a:prstGeom>
            <a:ln w="28575">
              <a:noFill/>
            </a:ln>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85" y="3947585"/>
              <a:ext cx="228036" cy="228036"/>
            </a:xfrm>
            <a:prstGeom prst="rect">
              <a:avLst/>
            </a:prstGeom>
            <a:ln w="28575">
              <a:noFill/>
            </a:ln>
          </p:spPr>
        </p:pic>
      </p:grpSp>
      <p:grpSp>
        <p:nvGrpSpPr>
          <p:cNvPr id="40" name="Group 39">
            <a:extLst>
              <a:ext uri="{FF2B5EF4-FFF2-40B4-BE49-F238E27FC236}">
                <a16:creationId xmlns:a16="http://schemas.microsoft.com/office/drawing/2014/main" id="{475B4EF3-12C7-4F86-89B7-442F40D49373}"/>
              </a:ext>
            </a:extLst>
          </p:cNvPr>
          <p:cNvGrpSpPr/>
          <p:nvPr/>
        </p:nvGrpSpPr>
        <p:grpSpPr>
          <a:xfrm>
            <a:off x="3377314" y="1382486"/>
            <a:ext cx="5447373" cy="3163625"/>
            <a:chOff x="1553815" y="2056622"/>
            <a:chExt cx="5751841" cy="3177600"/>
          </a:xfrm>
        </p:grpSpPr>
        <p:grpSp>
          <p:nvGrpSpPr>
            <p:cNvPr id="42" name="Group 41">
              <a:extLst>
                <a:ext uri="{FF2B5EF4-FFF2-40B4-BE49-F238E27FC236}">
                  <a16:creationId xmlns:a16="http://schemas.microsoft.com/office/drawing/2014/main" id="{65297CD0-00DF-4F0B-8F44-490E255F3F03}"/>
                </a:ext>
              </a:extLst>
            </p:cNvPr>
            <p:cNvGrpSpPr/>
            <p:nvPr/>
          </p:nvGrpSpPr>
          <p:grpSpPr>
            <a:xfrm>
              <a:off x="1553815" y="2607704"/>
              <a:ext cx="5751841" cy="1771133"/>
              <a:chOff x="569907" y="3303998"/>
              <a:chExt cx="7669120" cy="2361511"/>
            </a:xfrm>
          </p:grpSpPr>
          <p:sp>
            <p:nvSpPr>
              <p:cNvPr id="58" name="Rectangle 57">
                <a:extLst>
                  <a:ext uri="{FF2B5EF4-FFF2-40B4-BE49-F238E27FC236}">
                    <a16:creationId xmlns:a16="http://schemas.microsoft.com/office/drawing/2014/main" id="{5BF2218C-1D34-4272-9E0A-881ECB211ACB}"/>
                  </a:ext>
                </a:extLst>
              </p:cNvPr>
              <p:cNvSpPr/>
              <p:nvPr/>
            </p:nvSpPr>
            <p:spPr>
              <a:xfrm>
                <a:off x="1074656" y="3685880"/>
                <a:ext cx="7164371" cy="1979629"/>
              </a:xfrm>
              <a:prstGeom prst="rect">
                <a:avLst/>
              </a:prstGeom>
              <a:noFill/>
              <a:ln w="19050">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pic>
            <p:nvPicPr>
              <p:cNvPr id="59" name="Picture 58">
                <a:extLst>
                  <a:ext uri="{FF2B5EF4-FFF2-40B4-BE49-F238E27FC236}">
                    <a16:creationId xmlns:a16="http://schemas.microsoft.com/office/drawing/2014/main" id="{3562B8C8-CD3D-4470-9A3C-14154D4B9A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07" y="3303998"/>
                <a:ext cx="1059460" cy="691594"/>
              </a:xfrm>
              <a:prstGeom prst="rect">
                <a:avLst/>
              </a:prstGeom>
            </p:spPr>
          </p:pic>
        </p:grpSp>
        <p:sp>
          <p:nvSpPr>
            <p:cNvPr id="45" name="Rectangle 44">
              <a:extLst>
                <a:ext uri="{FF2B5EF4-FFF2-40B4-BE49-F238E27FC236}">
                  <a16:creationId xmlns:a16="http://schemas.microsoft.com/office/drawing/2014/main" id="{7F0FFCAF-E4A7-4249-BC80-8C221C82E676}"/>
                </a:ext>
              </a:extLst>
            </p:cNvPr>
            <p:cNvSpPr/>
            <p:nvPr/>
          </p:nvSpPr>
          <p:spPr>
            <a:xfrm>
              <a:off x="5538247" y="3057818"/>
              <a:ext cx="1074656" cy="1180707"/>
            </a:xfrm>
            <a:prstGeom prst="rect">
              <a:avLst/>
            </a:prstGeom>
            <a:noFill/>
            <a:ln w="15875">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sp>
          <p:nvSpPr>
            <p:cNvPr id="46" name="Rectangle 45">
              <a:extLst>
                <a:ext uri="{FF2B5EF4-FFF2-40B4-BE49-F238E27FC236}">
                  <a16:creationId xmlns:a16="http://schemas.microsoft.com/office/drawing/2014/main" id="{AC6C4343-197C-4A9C-A019-E28DEBE4FC2C}"/>
                </a:ext>
              </a:extLst>
            </p:cNvPr>
            <p:cNvSpPr/>
            <p:nvPr/>
          </p:nvSpPr>
          <p:spPr>
            <a:xfrm>
              <a:off x="2649885" y="3057818"/>
              <a:ext cx="1074656" cy="1180707"/>
            </a:xfrm>
            <a:prstGeom prst="rect">
              <a:avLst/>
            </a:prstGeom>
            <a:noFill/>
            <a:ln w="15875">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pic>
          <p:nvPicPr>
            <p:cNvPr id="47" name="Picture 46">
              <a:extLst>
                <a:ext uri="{FF2B5EF4-FFF2-40B4-BE49-F238E27FC236}">
                  <a16:creationId xmlns:a16="http://schemas.microsoft.com/office/drawing/2014/main" id="{0B93BB10-A1D0-4AAF-8D03-2657B6863D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9296" y="3282571"/>
              <a:ext cx="692718" cy="731202"/>
            </a:xfrm>
            <a:prstGeom prst="rect">
              <a:avLst/>
            </a:prstGeom>
          </p:spPr>
        </p:pic>
        <p:pic>
          <p:nvPicPr>
            <p:cNvPr id="48" name="Picture 47">
              <a:extLst>
                <a:ext uri="{FF2B5EF4-FFF2-40B4-BE49-F238E27FC236}">
                  <a16:creationId xmlns:a16="http://schemas.microsoft.com/office/drawing/2014/main" id="{1DFAF80C-F6FD-4457-A6EB-5F59060DFD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9216" y="3282571"/>
              <a:ext cx="692718" cy="731202"/>
            </a:xfrm>
            <a:prstGeom prst="rect">
              <a:avLst/>
            </a:prstGeom>
          </p:spPr>
        </p:pic>
        <p:pic>
          <p:nvPicPr>
            <p:cNvPr id="49" name="Picture 48">
              <a:extLst>
                <a:ext uri="{FF2B5EF4-FFF2-40B4-BE49-F238E27FC236}">
                  <a16:creationId xmlns:a16="http://schemas.microsoft.com/office/drawing/2014/main" id="{C0E1B2AD-A394-4D13-B673-EBDB207224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6030" y="2515096"/>
              <a:ext cx="751941" cy="781433"/>
            </a:xfrm>
            <a:prstGeom prst="rect">
              <a:avLst/>
            </a:prstGeom>
          </p:spPr>
        </p:pic>
        <p:grpSp>
          <p:nvGrpSpPr>
            <p:cNvPr id="50" name="Group 49">
              <a:extLst>
                <a:ext uri="{FF2B5EF4-FFF2-40B4-BE49-F238E27FC236}">
                  <a16:creationId xmlns:a16="http://schemas.microsoft.com/office/drawing/2014/main" id="{6D4E677E-09CC-4379-A9BC-03767399330E}"/>
                </a:ext>
              </a:extLst>
            </p:cNvPr>
            <p:cNvGrpSpPr/>
            <p:nvPr/>
          </p:nvGrpSpPr>
          <p:grpSpPr>
            <a:xfrm>
              <a:off x="2394410" y="2615938"/>
              <a:ext cx="4462412" cy="2618284"/>
              <a:chOff x="1668545" y="3299379"/>
              <a:chExt cx="5949883" cy="3491044"/>
            </a:xfrm>
          </p:grpSpPr>
          <p:sp>
            <p:nvSpPr>
              <p:cNvPr id="54" name="Rectangle: Rounded Corners 32">
                <a:extLst>
                  <a:ext uri="{FF2B5EF4-FFF2-40B4-BE49-F238E27FC236}">
                    <a16:creationId xmlns:a16="http://schemas.microsoft.com/office/drawing/2014/main" id="{75B1B87A-8A73-431A-8487-1BBB5EED143E}"/>
                  </a:ext>
                </a:extLst>
              </p:cNvPr>
              <p:cNvSpPr/>
              <p:nvPr/>
            </p:nvSpPr>
            <p:spPr>
              <a:xfrm>
                <a:off x="1668545" y="3299379"/>
                <a:ext cx="2083323" cy="2752627"/>
              </a:xfrm>
              <a:prstGeom prst="roundRect">
                <a:avLst/>
              </a:prstGeom>
              <a:noFill/>
              <a:ln w="28575">
                <a:solidFill>
                  <a:srgbClr val="FF99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sp>
            <p:nvSpPr>
              <p:cNvPr id="55" name="Rectangle: Rounded Corners 33">
                <a:extLst>
                  <a:ext uri="{FF2B5EF4-FFF2-40B4-BE49-F238E27FC236}">
                    <a16:creationId xmlns:a16="http://schemas.microsoft.com/office/drawing/2014/main" id="{D6EFEFEC-8A8A-4D71-9715-926DCF6B8F36}"/>
                  </a:ext>
                </a:extLst>
              </p:cNvPr>
              <p:cNvSpPr/>
              <p:nvPr/>
            </p:nvSpPr>
            <p:spPr>
              <a:xfrm>
                <a:off x="5535105" y="3299380"/>
                <a:ext cx="2083323" cy="2752627"/>
              </a:xfrm>
              <a:prstGeom prst="roundRect">
                <a:avLst/>
              </a:prstGeom>
              <a:noFill/>
              <a:ln w="28575">
                <a:solidFill>
                  <a:srgbClr val="FF99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sp>
            <p:nvSpPr>
              <p:cNvPr id="56" name="TextBox 55">
                <a:extLst>
                  <a:ext uri="{FF2B5EF4-FFF2-40B4-BE49-F238E27FC236}">
                    <a16:creationId xmlns:a16="http://schemas.microsoft.com/office/drawing/2014/main" id="{137F81D7-174E-4121-86C7-DD0C35859ED0}"/>
                  </a:ext>
                </a:extLst>
              </p:cNvPr>
              <p:cNvSpPr txBox="1"/>
              <p:nvPr/>
            </p:nvSpPr>
            <p:spPr>
              <a:xfrm>
                <a:off x="1755741" y="6089714"/>
                <a:ext cx="1908929" cy="700708"/>
              </a:xfrm>
              <a:prstGeom prst="rect">
                <a:avLst/>
              </a:prstGeom>
              <a:noFill/>
            </p:spPr>
            <p:txBody>
              <a:bodyPr wrap="square" rtlCol="0">
                <a:spAutoFit/>
              </a:bodyPr>
              <a:lstStyle/>
              <a:p>
                <a:pPr algn="ctr" defTabSz="914377"/>
                <a:r>
                  <a:rPr lang="en-US" sz="1400" b="1" dirty="0">
                    <a:solidFill>
                      <a:schemeClr val="accent4"/>
                    </a:solidFill>
                    <a:latin typeface="Chalkboard SE Regular"/>
                    <a:cs typeface="Chalkboard SE Regular"/>
                  </a:rPr>
                  <a:t>Availability Zone A</a:t>
                </a:r>
              </a:p>
            </p:txBody>
          </p:sp>
          <p:sp>
            <p:nvSpPr>
              <p:cNvPr id="57" name="TextBox 56">
                <a:extLst>
                  <a:ext uri="{FF2B5EF4-FFF2-40B4-BE49-F238E27FC236}">
                    <a16:creationId xmlns:a16="http://schemas.microsoft.com/office/drawing/2014/main" id="{8ED1F5D5-D8E9-405D-BE47-851F5DE60F74}"/>
                  </a:ext>
                </a:extLst>
              </p:cNvPr>
              <p:cNvSpPr txBox="1"/>
              <p:nvPr/>
            </p:nvSpPr>
            <p:spPr>
              <a:xfrm>
                <a:off x="5622301" y="6089715"/>
                <a:ext cx="1908929" cy="700708"/>
              </a:xfrm>
              <a:prstGeom prst="rect">
                <a:avLst/>
              </a:prstGeom>
              <a:noFill/>
            </p:spPr>
            <p:txBody>
              <a:bodyPr wrap="square" rtlCol="0">
                <a:spAutoFit/>
              </a:bodyPr>
              <a:lstStyle/>
              <a:p>
                <a:pPr algn="ctr" defTabSz="914377"/>
                <a:r>
                  <a:rPr lang="en-US" sz="1400" b="1" dirty="0">
                    <a:solidFill>
                      <a:schemeClr val="accent4"/>
                    </a:solidFill>
                    <a:latin typeface="Chalkboard SE Regular"/>
                    <a:cs typeface="Chalkboard SE Regular"/>
                  </a:rPr>
                  <a:t>Availability Zone B</a:t>
                </a:r>
              </a:p>
            </p:txBody>
          </p:sp>
        </p:grpSp>
        <p:cxnSp>
          <p:nvCxnSpPr>
            <p:cNvPr id="51" name="Straight Arrow Connector 50">
              <a:extLst>
                <a:ext uri="{FF2B5EF4-FFF2-40B4-BE49-F238E27FC236}">
                  <a16:creationId xmlns:a16="http://schemas.microsoft.com/office/drawing/2014/main" id="{1673F17C-2030-4E4A-A1D0-7E89BC027B6C}"/>
                </a:ext>
              </a:extLst>
            </p:cNvPr>
            <p:cNvCxnSpPr>
              <a:cxnSpLocks/>
              <a:endCxn id="49" idx="0"/>
            </p:cNvCxnSpPr>
            <p:nvPr/>
          </p:nvCxnSpPr>
          <p:spPr>
            <a:xfrm>
              <a:off x="4572001" y="2056622"/>
              <a:ext cx="0" cy="458474"/>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E1DF405B-CCE3-458B-B0FA-ABDC27B78848}"/>
                </a:ext>
              </a:extLst>
            </p:cNvPr>
            <p:cNvCxnSpPr>
              <a:cxnSpLocks/>
              <a:stCxn id="49" idx="1"/>
            </p:cNvCxnSpPr>
            <p:nvPr/>
          </p:nvCxnSpPr>
          <p:spPr>
            <a:xfrm flipH="1">
              <a:off x="3724541" y="2905813"/>
              <a:ext cx="471489" cy="418997"/>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F4DC398C-6800-4D29-AE7E-C4ED4B70CCDF}"/>
                </a:ext>
              </a:extLst>
            </p:cNvPr>
            <p:cNvCxnSpPr>
              <a:cxnSpLocks/>
            </p:cNvCxnSpPr>
            <p:nvPr/>
          </p:nvCxnSpPr>
          <p:spPr>
            <a:xfrm>
              <a:off x="4966161" y="2905813"/>
              <a:ext cx="572086" cy="379019"/>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2441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11A15DCD-2F2A-445D-AF0B-7E9E2865272D}"/>
              </a:ext>
            </a:extLst>
          </p:cNvPr>
          <p:cNvSpPr/>
          <p:nvPr/>
        </p:nvSpPr>
        <p:spPr>
          <a:xfrm>
            <a:off x="319186" y="1513114"/>
            <a:ext cx="2943587" cy="2917371"/>
          </a:xfrm>
          <a:prstGeom prst="roundRect">
            <a:avLst/>
          </a:prstGeom>
          <a:solidFill>
            <a:schemeClr val="bg1"/>
          </a:solidFill>
          <a:ln w="2857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1" name="TextBox 70">
            <a:extLst>
              <a:ext uri="{FF2B5EF4-FFF2-40B4-BE49-F238E27FC236}">
                <a16:creationId xmlns:a16="http://schemas.microsoft.com/office/drawing/2014/main" id="{2B7A520D-FEA2-4087-A2EA-8F70A844DD39}"/>
              </a:ext>
            </a:extLst>
          </p:cNvPr>
          <p:cNvSpPr txBox="1"/>
          <p:nvPr/>
        </p:nvSpPr>
        <p:spPr>
          <a:xfrm>
            <a:off x="185451" y="168938"/>
            <a:ext cx="3661002" cy="523220"/>
          </a:xfrm>
          <a:prstGeom prst="rect">
            <a:avLst/>
          </a:prstGeom>
          <a:noFill/>
        </p:spPr>
        <p:txBody>
          <a:bodyPr wrap="none" rtlCol="0">
            <a:spAutoFit/>
          </a:bodyPr>
          <a:lstStyle/>
          <a:p>
            <a:r>
              <a:rPr lang="en-US" sz="2800" b="1" dirty="0">
                <a:solidFill>
                  <a:schemeClr val="accent2"/>
                </a:solidFill>
              </a:rPr>
              <a:t>Network Load Balancer</a:t>
            </a:r>
          </a:p>
        </p:txBody>
      </p:sp>
      <p:sp>
        <p:nvSpPr>
          <p:cNvPr id="21" name="Content Placeholder 2">
            <a:extLst>
              <a:ext uri="{FF2B5EF4-FFF2-40B4-BE49-F238E27FC236}">
                <a16:creationId xmlns:a16="http://schemas.microsoft.com/office/drawing/2014/main" id="{A81FE8D6-D50E-4AAE-96B6-E1D672A2A6FC}"/>
              </a:ext>
            </a:extLst>
          </p:cNvPr>
          <p:cNvSpPr txBox="1">
            <a:spLocks/>
          </p:cNvSpPr>
          <p:nvPr/>
        </p:nvSpPr>
        <p:spPr>
          <a:xfrm>
            <a:off x="709241" y="1843203"/>
            <a:ext cx="2597098" cy="2394039"/>
          </a:xfrm>
        </p:spPr>
        <p:txBody>
          <a:bodyPr>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1219170">
              <a:lnSpc>
                <a:spcPct val="150000"/>
              </a:lnSpc>
              <a:spcBef>
                <a:spcPts val="1333"/>
              </a:spcBef>
              <a:buNone/>
            </a:pPr>
            <a:r>
              <a:rPr lang="en-IN" sz="1400" dirty="0">
                <a:solidFill>
                  <a:prstClr val="black"/>
                </a:solidFill>
                <a:latin typeface="Raleway"/>
                <a:cs typeface="Chalkboard SE Regular"/>
              </a:rPr>
              <a:t>Network load balancer functions at the 4</a:t>
            </a:r>
            <a:r>
              <a:rPr lang="en-IN" sz="1400" baseline="30000" dirty="0">
                <a:solidFill>
                  <a:prstClr val="black"/>
                </a:solidFill>
                <a:latin typeface="Raleway"/>
                <a:cs typeface="Chalkboard SE Regular"/>
              </a:rPr>
              <a:t>th</a:t>
            </a:r>
            <a:r>
              <a:rPr lang="en-IN" sz="1400" dirty="0">
                <a:solidFill>
                  <a:prstClr val="black"/>
                </a:solidFill>
                <a:latin typeface="Raleway"/>
                <a:cs typeface="Chalkboard SE Regular"/>
              </a:rPr>
              <a:t> layer of the OSI model </a:t>
            </a:r>
          </a:p>
          <a:p>
            <a:pPr marL="0" indent="0" defTabSz="1219170">
              <a:lnSpc>
                <a:spcPct val="150000"/>
              </a:lnSpc>
              <a:spcBef>
                <a:spcPts val="1333"/>
              </a:spcBef>
              <a:buNone/>
            </a:pPr>
            <a:r>
              <a:rPr lang="en-IN" sz="1400" dirty="0">
                <a:solidFill>
                  <a:prstClr val="black"/>
                </a:solidFill>
                <a:latin typeface="Raleway"/>
                <a:cs typeface="Chalkboard SE Regular"/>
              </a:rPr>
              <a:t>It can handle millions of requests per second and maintain low latency</a:t>
            </a:r>
          </a:p>
          <a:p>
            <a:pPr marL="0" indent="0" defTabSz="1219170">
              <a:lnSpc>
                <a:spcPct val="150000"/>
              </a:lnSpc>
              <a:spcBef>
                <a:spcPts val="1333"/>
              </a:spcBef>
              <a:buNone/>
            </a:pPr>
            <a:r>
              <a:rPr lang="en-IN" sz="1400" dirty="0">
                <a:solidFill>
                  <a:prstClr val="black"/>
                </a:solidFill>
                <a:latin typeface="Raleway"/>
                <a:cs typeface="Chalkboard SE Regular"/>
              </a:rPr>
              <a:t>Ideal for load balancing TCP traffic and also supports elastic or static Ip</a:t>
            </a:r>
          </a:p>
        </p:txBody>
      </p:sp>
      <p:grpSp>
        <p:nvGrpSpPr>
          <p:cNvPr id="22" name="Group 21">
            <a:extLst>
              <a:ext uri="{FF2B5EF4-FFF2-40B4-BE49-F238E27FC236}">
                <a16:creationId xmlns:a16="http://schemas.microsoft.com/office/drawing/2014/main" id="{475B4EF3-12C7-4F86-89B7-442F40D49373}"/>
              </a:ext>
            </a:extLst>
          </p:cNvPr>
          <p:cNvGrpSpPr/>
          <p:nvPr/>
        </p:nvGrpSpPr>
        <p:grpSpPr>
          <a:xfrm>
            <a:off x="3377314" y="1382486"/>
            <a:ext cx="5447373" cy="3163625"/>
            <a:chOff x="1553815" y="2056622"/>
            <a:chExt cx="5751841" cy="3177600"/>
          </a:xfrm>
        </p:grpSpPr>
        <p:grpSp>
          <p:nvGrpSpPr>
            <p:cNvPr id="23" name="Group 22">
              <a:extLst>
                <a:ext uri="{FF2B5EF4-FFF2-40B4-BE49-F238E27FC236}">
                  <a16:creationId xmlns:a16="http://schemas.microsoft.com/office/drawing/2014/main" id="{65297CD0-00DF-4F0B-8F44-490E255F3F03}"/>
                </a:ext>
              </a:extLst>
            </p:cNvPr>
            <p:cNvGrpSpPr/>
            <p:nvPr/>
          </p:nvGrpSpPr>
          <p:grpSpPr>
            <a:xfrm>
              <a:off x="1553815" y="2607704"/>
              <a:ext cx="5751841" cy="1771133"/>
              <a:chOff x="569907" y="3303998"/>
              <a:chExt cx="7669120" cy="2361511"/>
            </a:xfrm>
          </p:grpSpPr>
          <p:sp>
            <p:nvSpPr>
              <p:cNvPr id="37" name="Rectangle 36">
                <a:extLst>
                  <a:ext uri="{FF2B5EF4-FFF2-40B4-BE49-F238E27FC236}">
                    <a16:creationId xmlns:a16="http://schemas.microsoft.com/office/drawing/2014/main" id="{5BF2218C-1D34-4272-9E0A-881ECB211ACB}"/>
                  </a:ext>
                </a:extLst>
              </p:cNvPr>
              <p:cNvSpPr/>
              <p:nvPr/>
            </p:nvSpPr>
            <p:spPr>
              <a:xfrm>
                <a:off x="1074656" y="3685880"/>
                <a:ext cx="7164371" cy="1979629"/>
              </a:xfrm>
              <a:prstGeom prst="rect">
                <a:avLst/>
              </a:prstGeom>
              <a:noFill/>
              <a:ln w="19050">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pic>
            <p:nvPicPr>
              <p:cNvPr id="38" name="Picture 37">
                <a:extLst>
                  <a:ext uri="{FF2B5EF4-FFF2-40B4-BE49-F238E27FC236}">
                    <a16:creationId xmlns:a16="http://schemas.microsoft.com/office/drawing/2014/main" id="{3562B8C8-CD3D-4470-9A3C-14154D4B9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907" y="3303998"/>
                <a:ext cx="1059460" cy="691594"/>
              </a:xfrm>
              <a:prstGeom prst="rect">
                <a:avLst/>
              </a:prstGeom>
            </p:spPr>
          </p:pic>
        </p:grpSp>
        <p:sp>
          <p:nvSpPr>
            <p:cNvPr id="24" name="Rectangle 23">
              <a:extLst>
                <a:ext uri="{FF2B5EF4-FFF2-40B4-BE49-F238E27FC236}">
                  <a16:creationId xmlns:a16="http://schemas.microsoft.com/office/drawing/2014/main" id="{7F0FFCAF-E4A7-4249-BC80-8C221C82E676}"/>
                </a:ext>
              </a:extLst>
            </p:cNvPr>
            <p:cNvSpPr/>
            <p:nvPr/>
          </p:nvSpPr>
          <p:spPr>
            <a:xfrm>
              <a:off x="5538247" y="3057818"/>
              <a:ext cx="1074656" cy="1180707"/>
            </a:xfrm>
            <a:prstGeom prst="rect">
              <a:avLst/>
            </a:prstGeom>
            <a:noFill/>
            <a:ln w="15875">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sp>
          <p:nvSpPr>
            <p:cNvPr id="25" name="Rectangle 24">
              <a:extLst>
                <a:ext uri="{FF2B5EF4-FFF2-40B4-BE49-F238E27FC236}">
                  <a16:creationId xmlns:a16="http://schemas.microsoft.com/office/drawing/2014/main" id="{AC6C4343-197C-4A9C-A019-E28DEBE4FC2C}"/>
                </a:ext>
              </a:extLst>
            </p:cNvPr>
            <p:cNvSpPr/>
            <p:nvPr/>
          </p:nvSpPr>
          <p:spPr>
            <a:xfrm>
              <a:off x="2649885" y="3057818"/>
              <a:ext cx="1074656" cy="1180707"/>
            </a:xfrm>
            <a:prstGeom prst="rect">
              <a:avLst/>
            </a:prstGeom>
            <a:noFill/>
            <a:ln w="15875">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pic>
          <p:nvPicPr>
            <p:cNvPr id="26" name="Picture 25">
              <a:extLst>
                <a:ext uri="{FF2B5EF4-FFF2-40B4-BE49-F238E27FC236}">
                  <a16:creationId xmlns:a16="http://schemas.microsoft.com/office/drawing/2014/main" id="{0B93BB10-A1D0-4AAF-8D03-2657B6863D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9296" y="3282571"/>
              <a:ext cx="692718" cy="731202"/>
            </a:xfrm>
            <a:prstGeom prst="rect">
              <a:avLst/>
            </a:prstGeom>
          </p:spPr>
        </p:pic>
        <p:pic>
          <p:nvPicPr>
            <p:cNvPr id="27" name="Picture 26">
              <a:extLst>
                <a:ext uri="{FF2B5EF4-FFF2-40B4-BE49-F238E27FC236}">
                  <a16:creationId xmlns:a16="http://schemas.microsoft.com/office/drawing/2014/main" id="{1DFAF80C-F6FD-4457-A6EB-5F59060DFD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9216" y="3282571"/>
              <a:ext cx="692718" cy="731202"/>
            </a:xfrm>
            <a:prstGeom prst="rect">
              <a:avLst/>
            </a:prstGeom>
          </p:spPr>
        </p:pic>
        <p:pic>
          <p:nvPicPr>
            <p:cNvPr id="28" name="Picture 27">
              <a:extLst>
                <a:ext uri="{FF2B5EF4-FFF2-40B4-BE49-F238E27FC236}">
                  <a16:creationId xmlns:a16="http://schemas.microsoft.com/office/drawing/2014/main" id="{C0E1B2AD-A394-4D13-B673-EBDB20722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6030" y="2515096"/>
              <a:ext cx="751941" cy="781433"/>
            </a:xfrm>
            <a:prstGeom prst="rect">
              <a:avLst/>
            </a:prstGeom>
          </p:spPr>
        </p:pic>
        <p:grpSp>
          <p:nvGrpSpPr>
            <p:cNvPr id="29" name="Group 28">
              <a:extLst>
                <a:ext uri="{FF2B5EF4-FFF2-40B4-BE49-F238E27FC236}">
                  <a16:creationId xmlns:a16="http://schemas.microsoft.com/office/drawing/2014/main" id="{6D4E677E-09CC-4379-A9BC-03767399330E}"/>
                </a:ext>
              </a:extLst>
            </p:cNvPr>
            <p:cNvGrpSpPr/>
            <p:nvPr/>
          </p:nvGrpSpPr>
          <p:grpSpPr>
            <a:xfrm>
              <a:off x="2394410" y="2615938"/>
              <a:ext cx="4462412" cy="2618284"/>
              <a:chOff x="1668545" y="3299379"/>
              <a:chExt cx="5949883" cy="3491044"/>
            </a:xfrm>
          </p:grpSpPr>
          <p:sp>
            <p:nvSpPr>
              <p:cNvPr id="33" name="Rectangle: Rounded Corners 32">
                <a:extLst>
                  <a:ext uri="{FF2B5EF4-FFF2-40B4-BE49-F238E27FC236}">
                    <a16:creationId xmlns:a16="http://schemas.microsoft.com/office/drawing/2014/main" id="{75B1B87A-8A73-431A-8487-1BBB5EED143E}"/>
                  </a:ext>
                </a:extLst>
              </p:cNvPr>
              <p:cNvSpPr/>
              <p:nvPr/>
            </p:nvSpPr>
            <p:spPr>
              <a:xfrm>
                <a:off x="1668545" y="3299379"/>
                <a:ext cx="2083323" cy="2752627"/>
              </a:xfrm>
              <a:prstGeom prst="roundRect">
                <a:avLst/>
              </a:prstGeom>
              <a:noFill/>
              <a:ln w="28575">
                <a:solidFill>
                  <a:srgbClr val="FF99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sp>
            <p:nvSpPr>
              <p:cNvPr id="34" name="Rectangle: Rounded Corners 33">
                <a:extLst>
                  <a:ext uri="{FF2B5EF4-FFF2-40B4-BE49-F238E27FC236}">
                    <a16:creationId xmlns:a16="http://schemas.microsoft.com/office/drawing/2014/main" id="{D6EFEFEC-8A8A-4D71-9715-926DCF6B8F36}"/>
                  </a:ext>
                </a:extLst>
              </p:cNvPr>
              <p:cNvSpPr/>
              <p:nvPr/>
            </p:nvSpPr>
            <p:spPr>
              <a:xfrm>
                <a:off x="5535105" y="3299380"/>
                <a:ext cx="2083323" cy="2752627"/>
              </a:xfrm>
              <a:prstGeom prst="roundRect">
                <a:avLst/>
              </a:prstGeom>
              <a:noFill/>
              <a:ln w="28575">
                <a:solidFill>
                  <a:srgbClr val="FF99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defTabSz="914377"/>
                <a:endParaRPr lang="en-US" sz="1351">
                  <a:solidFill>
                    <a:prstClr val="white"/>
                  </a:solidFill>
                  <a:latin typeface="Chalkboard SE Regular"/>
                  <a:cs typeface="Chalkboard SE Regular"/>
                </a:endParaRPr>
              </a:p>
            </p:txBody>
          </p:sp>
          <p:sp>
            <p:nvSpPr>
              <p:cNvPr id="35" name="TextBox 34">
                <a:extLst>
                  <a:ext uri="{FF2B5EF4-FFF2-40B4-BE49-F238E27FC236}">
                    <a16:creationId xmlns:a16="http://schemas.microsoft.com/office/drawing/2014/main" id="{137F81D7-174E-4121-86C7-DD0C35859ED0}"/>
                  </a:ext>
                </a:extLst>
              </p:cNvPr>
              <p:cNvSpPr txBox="1"/>
              <p:nvPr/>
            </p:nvSpPr>
            <p:spPr>
              <a:xfrm>
                <a:off x="1755741" y="6089714"/>
                <a:ext cx="1908929" cy="700708"/>
              </a:xfrm>
              <a:prstGeom prst="rect">
                <a:avLst/>
              </a:prstGeom>
              <a:noFill/>
            </p:spPr>
            <p:txBody>
              <a:bodyPr wrap="square" rtlCol="0">
                <a:spAutoFit/>
              </a:bodyPr>
              <a:lstStyle/>
              <a:p>
                <a:pPr algn="ctr" defTabSz="914377"/>
                <a:r>
                  <a:rPr lang="en-US" sz="1400" b="1" dirty="0">
                    <a:solidFill>
                      <a:schemeClr val="accent4"/>
                    </a:solidFill>
                    <a:latin typeface="Chalkboard SE Regular"/>
                    <a:cs typeface="Chalkboard SE Regular"/>
                  </a:rPr>
                  <a:t>Availability Zone A</a:t>
                </a:r>
              </a:p>
            </p:txBody>
          </p:sp>
          <p:sp>
            <p:nvSpPr>
              <p:cNvPr id="36" name="TextBox 35">
                <a:extLst>
                  <a:ext uri="{FF2B5EF4-FFF2-40B4-BE49-F238E27FC236}">
                    <a16:creationId xmlns:a16="http://schemas.microsoft.com/office/drawing/2014/main" id="{8ED1F5D5-D8E9-405D-BE47-851F5DE60F74}"/>
                  </a:ext>
                </a:extLst>
              </p:cNvPr>
              <p:cNvSpPr txBox="1"/>
              <p:nvPr/>
            </p:nvSpPr>
            <p:spPr>
              <a:xfrm>
                <a:off x="5622301" y="6089715"/>
                <a:ext cx="1908929" cy="700708"/>
              </a:xfrm>
              <a:prstGeom prst="rect">
                <a:avLst/>
              </a:prstGeom>
              <a:noFill/>
            </p:spPr>
            <p:txBody>
              <a:bodyPr wrap="square" rtlCol="0">
                <a:spAutoFit/>
              </a:bodyPr>
              <a:lstStyle/>
              <a:p>
                <a:pPr algn="ctr" defTabSz="914377"/>
                <a:r>
                  <a:rPr lang="en-US" sz="1400" b="1" dirty="0">
                    <a:solidFill>
                      <a:schemeClr val="accent4"/>
                    </a:solidFill>
                    <a:latin typeface="Chalkboard SE Regular"/>
                    <a:cs typeface="Chalkboard SE Regular"/>
                  </a:rPr>
                  <a:t>Availability Zone B</a:t>
                </a:r>
              </a:p>
            </p:txBody>
          </p:sp>
        </p:grpSp>
        <p:cxnSp>
          <p:nvCxnSpPr>
            <p:cNvPr id="30" name="Straight Arrow Connector 29">
              <a:extLst>
                <a:ext uri="{FF2B5EF4-FFF2-40B4-BE49-F238E27FC236}">
                  <a16:creationId xmlns:a16="http://schemas.microsoft.com/office/drawing/2014/main" id="{1673F17C-2030-4E4A-A1D0-7E89BC027B6C}"/>
                </a:ext>
              </a:extLst>
            </p:cNvPr>
            <p:cNvCxnSpPr>
              <a:cxnSpLocks/>
              <a:endCxn id="28" idx="0"/>
            </p:cNvCxnSpPr>
            <p:nvPr/>
          </p:nvCxnSpPr>
          <p:spPr>
            <a:xfrm>
              <a:off x="4572001" y="2056622"/>
              <a:ext cx="0" cy="458474"/>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E1DF405B-CCE3-458B-B0FA-ABDC27B78848}"/>
                </a:ext>
              </a:extLst>
            </p:cNvPr>
            <p:cNvCxnSpPr>
              <a:cxnSpLocks/>
              <a:stCxn id="28" idx="1"/>
              <a:endCxn id="26" idx="3"/>
            </p:cNvCxnSpPr>
            <p:nvPr/>
          </p:nvCxnSpPr>
          <p:spPr>
            <a:xfrm flipH="1">
              <a:off x="3522014" y="2905813"/>
              <a:ext cx="674016" cy="742359"/>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F4DC398C-6800-4D29-AE7E-C4ED4B70CCDF}"/>
                </a:ext>
              </a:extLst>
            </p:cNvPr>
            <p:cNvCxnSpPr>
              <a:cxnSpLocks/>
              <a:stCxn id="28" idx="3"/>
              <a:endCxn id="27" idx="0"/>
            </p:cNvCxnSpPr>
            <p:nvPr/>
          </p:nvCxnSpPr>
          <p:spPr>
            <a:xfrm>
              <a:off x="4947971" y="2905813"/>
              <a:ext cx="1127604" cy="376758"/>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grpSp>
      <p:cxnSp>
        <p:nvCxnSpPr>
          <p:cNvPr id="43" name="Straight Arrow Connector 42">
            <a:extLst>
              <a:ext uri="{FF2B5EF4-FFF2-40B4-BE49-F238E27FC236}">
                <a16:creationId xmlns:a16="http://schemas.microsoft.com/office/drawing/2014/main" id="{F4DCDC90-C83D-46F4-9C2D-19A0698EE909}"/>
              </a:ext>
            </a:extLst>
          </p:cNvPr>
          <p:cNvCxnSpPr>
            <a:cxnSpLocks/>
            <a:stCxn id="28" idx="1"/>
          </p:cNvCxnSpPr>
          <p:nvPr/>
        </p:nvCxnSpPr>
        <p:spPr>
          <a:xfrm flipH="1">
            <a:off x="5009600" y="2227942"/>
            <a:ext cx="870066" cy="630693"/>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5A0147B1-AB76-4EE6-B2BE-3BC1EA8DDD76}"/>
              </a:ext>
            </a:extLst>
          </p:cNvPr>
          <p:cNvCxnSpPr>
            <a:cxnSpLocks/>
            <a:stCxn id="28" idx="1"/>
            <a:endCxn id="26" idx="0"/>
          </p:cNvCxnSpPr>
          <p:nvPr/>
        </p:nvCxnSpPr>
        <p:spPr>
          <a:xfrm flipH="1">
            <a:off x="4913303" y="2227942"/>
            <a:ext cx="966363" cy="375101"/>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A8CC95FD-ED57-4799-BB2C-C4875728356F}"/>
              </a:ext>
            </a:extLst>
          </p:cNvPr>
          <p:cNvCxnSpPr>
            <a:cxnSpLocks/>
            <a:stCxn id="28" idx="3"/>
          </p:cNvCxnSpPr>
          <p:nvPr/>
        </p:nvCxnSpPr>
        <p:spPr>
          <a:xfrm>
            <a:off x="6591804" y="2227942"/>
            <a:ext cx="874436" cy="598319"/>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0726028E-E2EE-42F8-BFC9-185D9D24995A}"/>
              </a:ext>
            </a:extLst>
          </p:cNvPr>
          <p:cNvCxnSpPr>
            <a:cxnSpLocks/>
            <a:stCxn id="28" idx="3"/>
            <a:endCxn id="27" idx="1"/>
          </p:cNvCxnSpPr>
          <p:nvPr/>
        </p:nvCxnSpPr>
        <p:spPr>
          <a:xfrm>
            <a:off x="6591804" y="2227942"/>
            <a:ext cx="739890" cy="739094"/>
          </a:xfrm>
          <a:prstGeom prst="straightConnector1">
            <a:avLst/>
          </a:prstGeom>
          <a:ln w="285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330" y="1961314"/>
            <a:ext cx="228036" cy="228036"/>
          </a:xfrm>
          <a:prstGeom prst="rect">
            <a:avLst/>
          </a:prstGeom>
        </p:spPr>
      </p:pic>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652" y="2578274"/>
            <a:ext cx="228036" cy="228036"/>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330" y="3471833"/>
            <a:ext cx="228036" cy="228036"/>
          </a:xfrm>
          <a:prstGeom prst="rect">
            <a:avLst/>
          </a:prstGeom>
        </p:spPr>
      </p:pic>
    </p:spTree>
    <p:extLst>
      <p:ext uri="{BB962C8B-B14F-4D97-AF65-F5344CB8AC3E}">
        <p14:creationId xmlns:p14="http://schemas.microsoft.com/office/powerpoint/2010/main" val="2660061748"/>
      </p:ext>
    </p:extLst>
  </p:cSld>
  <p:clrMapOvr>
    <a:masterClrMapping/>
  </p:clrMapOvr>
</p:sld>
</file>

<file path=ppt/theme/theme1.xml><?xml version="1.0" encoding="utf-8"?>
<a:theme xmlns:a="http://schemas.openxmlformats.org/drawingml/2006/main" name="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ear whitout slide number">
  <a:themeElements>
    <a:clrScheme name="Vitamin C">
      <a:dk1>
        <a:srgbClr val="000000"/>
      </a:dk1>
      <a:lt1>
        <a:srgbClr val="FFFFFF"/>
      </a:lt1>
      <a:dk2>
        <a:srgbClr val="202125"/>
      </a:dk2>
      <a:lt2>
        <a:srgbClr val="FFFCFF"/>
      </a:lt2>
      <a:accent1>
        <a:srgbClr val="004B62"/>
      </a:accent1>
      <a:accent2>
        <a:srgbClr val="22957B"/>
      </a:accent2>
      <a:accent3>
        <a:srgbClr val="C5E041"/>
      </a:accent3>
      <a:accent4>
        <a:srgbClr val="FEE419"/>
      </a:accent4>
      <a:accent5>
        <a:srgbClr val="FD7F00"/>
      </a:accent5>
      <a:accent6>
        <a:srgbClr val="EE3B42"/>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22262</TotalTime>
  <Words>2837</Words>
  <Application>Microsoft Office PowerPoint</Application>
  <PresentationFormat>On-screen Show (16:9)</PresentationFormat>
  <Paragraphs>546</Paragraphs>
  <Slides>74</Slides>
  <Notes>18</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74</vt:i4>
      </vt:variant>
    </vt:vector>
  </HeadingPairs>
  <TitlesOfParts>
    <vt:vector size="89" baseType="lpstr">
      <vt:lpstr>Arial</vt:lpstr>
      <vt:lpstr>Calibri</vt:lpstr>
      <vt:lpstr>Calibri Light</vt:lpstr>
      <vt:lpstr>Chalkboard SE Regular</vt:lpstr>
      <vt:lpstr>FontAwesome</vt:lpstr>
      <vt:lpstr>Gill Sans MT</vt:lpstr>
      <vt:lpstr>Lato</vt:lpstr>
      <vt:lpstr>Lato Regular</vt:lpstr>
      <vt:lpstr>Raleway</vt:lpstr>
      <vt:lpstr>Raleway Black</vt:lpstr>
      <vt:lpstr>Raleway Light</vt:lpstr>
      <vt:lpstr>Diseño personalizado</vt:lpstr>
      <vt:lpstr>Clear whitout slide number</vt:lpstr>
      <vt:lpstr>1_Diseño personalizado</vt:lpstr>
      <vt:lpstr>2_Diseño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richa goal</dc:creator>
  <cp:lastModifiedBy>intellipaat-chat</cp:lastModifiedBy>
  <cp:revision>889</cp:revision>
  <dcterms:created xsi:type="dcterms:W3CDTF">2016-05-27T21:17:44Z</dcterms:created>
  <dcterms:modified xsi:type="dcterms:W3CDTF">2020-01-02T10:08:43Z</dcterms:modified>
</cp:coreProperties>
</file>