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03" r:id="rId2"/>
    <p:sldMasterId id="2147483751" r:id="rId3"/>
    <p:sldMasterId id="2147483786" r:id="rId4"/>
  </p:sldMasterIdLst>
  <p:notesMasterIdLst>
    <p:notesMasterId r:id="rId65"/>
  </p:notesMasterIdLst>
  <p:handoutMasterIdLst>
    <p:handoutMasterId r:id="rId66"/>
  </p:handoutMasterIdLst>
  <p:sldIdLst>
    <p:sldId id="557" r:id="rId5"/>
    <p:sldId id="469" r:id="rId6"/>
    <p:sldId id="562" r:id="rId7"/>
    <p:sldId id="558" r:id="rId8"/>
    <p:sldId id="568" r:id="rId9"/>
    <p:sldId id="474" r:id="rId10"/>
    <p:sldId id="578" r:id="rId11"/>
    <p:sldId id="560" r:id="rId12"/>
    <p:sldId id="567" r:id="rId13"/>
    <p:sldId id="563" r:id="rId14"/>
    <p:sldId id="564" r:id="rId15"/>
    <p:sldId id="476" r:id="rId16"/>
    <p:sldId id="548" r:id="rId17"/>
    <p:sldId id="477" r:id="rId18"/>
    <p:sldId id="592" r:id="rId19"/>
    <p:sldId id="479" r:id="rId20"/>
    <p:sldId id="565" r:id="rId21"/>
    <p:sldId id="570" r:id="rId22"/>
    <p:sldId id="549" r:id="rId23"/>
    <p:sldId id="566" r:id="rId24"/>
    <p:sldId id="482" r:id="rId25"/>
    <p:sldId id="571" r:id="rId26"/>
    <p:sldId id="572" r:id="rId27"/>
    <p:sldId id="573" r:id="rId28"/>
    <p:sldId id="574" r:id="rId29"/>
    <p:sldId id="575" r:id="rId30"/>
    <p:sldId id="593" r:id="rId31"/>
    <p:sldId id="576" r:id="rId32"/>
    <p:sldId id="579" r:id="rId33"/>
    <p:sldId id="488" r:id="rId34"/>
    <p:sldId id="580" r:id="rId35"/>
    <p:sldId id="491" r:id="rId36"/>
    <p:sldId id="594" r:id="rId37"/>
    <p:sldId id="492" r:id="rId38"/>
    <p:sldId id="581" r:id="rId39"/>
    <p:sldId id="493" r:id="rId40"/>
    <p:sldId id="582" r:id="rId41"/>
    <p:sldId id="494" r:id="rId42"/>
    <p:sldId id="497" r:id="rId43"/>
    <p:sldId id="502" r:id="rId44"/>
    <p:sldId id="499" r:id="rId45"/>
    <p:sldId id="583" r:id="rId46"/>
    <p:sldId id="591" r:id="rId47"/>
    <p:sldId id="503" r:id="rId48"/>
    <p:sldId id="584" r:id="rId49"/>
    <p:sldId id="589" r:id="rId50"/>
    <p:sldId id="585" r:id="rId51"/>
    <p:sldId id="547" r:id="rId52"/>
    <p:sldId id="551" r:id="rId53"/>
    <p:sldId id="587" r:id="rId54"/>
    <p:sldId id="552" r:id="rId55"/>
    <p:sldId id="553" r:id="rId56"/>
    <p:sldId id="588" r:id="rId57"/>
    <p:sldId id="556" r:id="rId58"/>
    <p:sldId id="597" r:id="rId59"/>
    <p:sldId id="595" r:id="rId60"/>
    <p:sldId id="598" r:id="rId61"/>
    <p:sldId id="599" r:id="rId62"/>
    <p:sldId id="600" r:id="rId63"/>
    <p:sldId id="555" r:id="rId64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>
    <p:extLst/>
  </p:cmAuthor>
  <p:cmAuthor id="2" name="intellipaat" initials="i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E66"/>
    <a:srgbClr val="285680"/>
    <a:srgbClr val="F2F2F2"/>
    <a:srgbClr val="0070C0"/>
    <a:srgbClr val="604878"/>
    <a:srgbClr val="6B9F25"/>
    <a:srgbClr val="1B587C"/>
    <a:srgbClr val="F07F09"/>
    <a:srgbClr val="00CC9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3715" autoAdjust="0"/>
  </p:normalViewPr>
  <p:slideViewPr>
    <p:cSldViewPr snapToGrid="0" snapToObjects="1" showGuides="1">
      <p:cViewPr varScale="1">
        <p:scale>
          <a:sx n="92" d="100"/>
          <a:sy n="92" d="100"/>
        </p:scale>
        <p:origin x="696" y="84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01/04/2019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01/04/2019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37839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30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3787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34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21140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Welcome back to the forth module of data science.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4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5339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912509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7396915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271404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657629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2724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5584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377857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7631772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8891464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27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987865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7330322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8427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91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380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3080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694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483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037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4015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9400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6439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000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25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15028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9759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9840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37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2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9432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96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0303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7559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4169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2201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3163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5426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ear whitout 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145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763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310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00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0767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50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715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846033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6806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49584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9019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365966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04524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0235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077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42268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98855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92113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41318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82067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424069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679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044622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7978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88942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55018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18439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708857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50038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936410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0137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019823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01164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303923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064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09717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225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6538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8661273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35798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96999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10683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5380770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425943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427727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91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49841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293293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43107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27402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63880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276918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435307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197100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284221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228650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4315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949464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62688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554032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640724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768089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3331612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0326612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8960389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038346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949436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53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70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34" Type="http://schemas.openxmlformats.org/officeDocument/2006/relationships/slideLayout" Target="../slideLayouts/slideLayout78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9.xml"/><Relationship Id="rId33" Type="http://schemas.openxmlformats.org/officeDocument/2006/relationships/slideLayout" Target="../slideLayouts/slideLayout77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73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32" Type="http://schemas.openxmlformats.org/officeDocument/2006/relationships/slideLayout" Target="../slideLayouts/slideLayout76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72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31" Type="http://schemas.openxmlformats.org/officeDocument/2006/relationships/slideLayout" Target="../slideLayouts/slideLayout75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71.xml"/><Relationship Id="rId30" Type="http://schemas.openxmlformats.org/officeDocument/2006/relationships/slideLayout" Target="../slideLayouts/slideLayout74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26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99.xml"/><Relationship Id="rId34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103.xml"/><Relationship Id="rId33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98.xml"/><Relationship Id="rId29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102.xml"/><Relationship Id="rId32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1.xml"/><Relationship Id="rId28" Type="http://schemas.openxmlformats.org/officeDocument/2006/relationships/slideLayout" Target="../slideLayouts/slideLayout106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31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105.xml"/><Relationship Id="rId30" Type="http://schemas.openxmlformats.org/officeDocument/2006/relationships/slideLayout" Target="../slideLayouts/slideLayout108.xml"/><Relationship Id="rId35" Type="http://schemas.openxmlformats.org/officeDocument/2006/relationships/theme" Target="../theme/theme4.xml"/><Relationship Id="rId8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21" r:id="rId2"/>
    <p:sldLayoutId id="2147483720" r:id="rId3"/>
    <p:sldLayoutId id="2147483719" r:id="rId4"/>
    <p:sldLayoutId id="2147483713" r:id="rId5"/>
    <p:sldLayoutId id="2147483718" r:id="rId6"/>
    <p:sldLayoutId id="2147483717" r:id="rId7"/>
    <p:sldLayoutId id="2147483716" r:id="rId8"/>
    <p:sldLayoutId id="2147483715" r:id="rId9"/>
    <p:sldLayoutId id="2147483714" r:id="rId10"/>
    <p:sldLayoutId id="2147483711" r:id="rId11"/>
    <p:sldLayoutId id="2147483712" r:id="rId12"/>
    <p:sldLayoutId id="2147483727" r:id="rId13"/>
    <p:sldLayoutId id="2147483748" r:id="rId14"/>
    <p:sldLayoutId id="2147483750" r:id="rId15"/>
    <p:sldLayoutId id="2147483747" r:id="rId16"/>
    <p:sldLayoutId id="2147483749" r:id="rId17"/>
    <p:sldLayoutId id="2147483740" r:id="rId18"/>
    <p:sldLayoutId id="2147483741" r:id="rId19"/>
    <p:sldLayoutId id="2147483739" r:id="rId20"/>
    <p:sldLayoutId id="2147483746" r:id="rId21"/>
    <p:sldLayoutId id="2147483745" r:id="rId22"/>
    <p:sldLayoutId id="2147483742" r:id="rId23"/>
    <p:sldLayoutId id="2147483743" r:id="rId24"/>
    <p:sldLayoutId id="2147483744" r:id="rId25"/>
    <p:sldLayoutId id="2147483738" r:id="rId26"/>
    <p:sldLayoutId id="2147483737" r:id="rId27"/>
    <p:sldLayoutId id="2147483726" r:id="rId28"/>
    <p:sldLayoutId id="2147483722" r:id="rId29"/>
    <p:sldLayoutId id="2147483723" r:id="rId30"/>
    <p:sldLayoutId id="2147483725" r:id="rId31"/>
    <p:sldLayoutId id="2147483724" r:id="rId32"/>
    <p:sldLayoutId id="2147483735" r:id="rId33"/>
    <p:sldLayoutId id="214748373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AFB7C38-90C2-48D4-B3D5-4B1568A720BA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04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33" r:id="rId3"/>
    <p:sldLayoutId id="2147483729" r:id="rId4"/>
    <p:sldLayoutId id="2147483730" r:id="rId5"/>
    <p:sldLayoutId id="2147483731" r:id="rId6"/>
    <p:sldLayoutId id="2147483732" r:id="rId7"/>
    <p:sldLayoutId id="2147483821" r:id="rId8"/>
    <p:sldLayoutId id="2147483822" r:id="rId9"/>
    <p:sldLayoutId id="214748382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822" y="120416"/>
            <a:ext cx="1360574" cy="4742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F5EC8A57-5E1B-4C34-A2DD-78F62397725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2327" y="737420"/>
            <a:ext cx="8543069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  <p:sldLayoutId id="2147483783" r:id="rId32"/>
    <p:sldLayoutId id="2147483784" r:id="rId33"/>
    <p:sldLayoutId id="2147483785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0156" y="117562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EE7E92E-F808-481A-9BB4-1E4B270CEE6C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699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5.xml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2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5.xml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1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://bucket.s3-aws-region.amazonaws.com/object" TargetMode="External"/><Relationship Id="rId7" Type="http://schemas.openxmlformats.org/officeDocument/2006/relationships/image" Target="../media/image38.png"/><Relationship Id="rId2" Type="http://schemas.openxmlformats.org/officeDocument/2006/relationships/hyperlink" Target="http://bucket.s3.amazonaws.com/object" TargetMode="Externa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37.png"/><Relationship Id="rId5" Type="http://schemas.openxmlformats.org/officeDocument/2006/relationships/hyperlink" Target="http://s3-aws-region.amazonaws.com/bucket/object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s3.amazonaws.com/bucket/object" TargetMode="External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4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53.png"/><Relationship Id="rId5" Type="http://schemas.openxmlformats.org/officeDocument/2006/relationships/image" Target="../media/image27.png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s3/pricing/" TargetMode="External"/><Relationship Id="rId1" Type="http://schemas.openxmlformats.org/officeDocument/2006/relationships/slideLayout" Target="../slideLayouts/slideLayout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98A3099-A187-4BF2-BE9D-D87E2BB44A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7" y="511897"/>
            <a:ext cx="2351113" cy="819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187F909-BA92-49BB-80BD-A86CF92614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1718" y="694362"/>
            <a:ext cx="4544398" cy="3754776"/>
          </a:xfrm>
          <a:prstGeom prst="rect">
            <a:avLst/>
          </a:prstGeom>
        </p:spPr>
      </p:pic>
      <p:pic>
        <p:nvPicPr>
          <p:cNvPr id="6" name="Picture 4" descr="Image result for AWS">
            <a:extLst>
              <a:ext uri="{FF2B5EF4-FFF2-40B4-BE49-F238E27FC236}">
                <a16:creationId xmlns="" xmlns:a16="http://schemas.microsoft.com/office/drawing/2014/main" id="{0B67569E-8F17-4AF5-9571-D04FFAD94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09" y="2356275"/>
            <a:ext cx="1183341" cy="62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C6408F2C-9F6B-4D22-9001-0337E88785C0}"/>
              </a:ext>
            </a:extLst>
          </p:cNvPr>
          <p:cNvSpPr txBox="1">
            <a:spLocks/>
          </p:cNvSpPr>
          <p:nvPr/>
        </p:nvSpPr>
        <p:spPr>
          <a:xfrm>
            <a:off x="348716" y="2178229"/>
            <a:ext cx="5757341" cy="576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AWS Foundation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619D9DB8-83C1-43EC-A1DE-977B52288EDD}"/>
              </a:ext>
            </a:extLst>
          </p:cNvPr>
          <p:cNvSpPr txBox="1">
            <a:spLocks/>
          </p:cNvSpPr>
          <p:nvPr/>
        </p:nvSpPr>
        <p:spPr>
          <a:xfrm>
            <a:off x="348716" y="2896727"/>
            <a:ext cx="4163457" cy="4862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Storage – Simple Storage Service (S3)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8F4EE7B-BC78-4A84-9725-C7F2699AF9FA}"/>
              </a:ext>
            </a:extLst>
          </p:cNvPr>
          <p:cNvSpPr/>
          <p:nvPr/>
        </p:nvSpPr>
        <p:spPr>
          <a:xfrm>
            <a:off x="6559062" y="4864926"/>
            <a:ext cx="258493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Copyright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IntelliPaat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, All rights reserved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323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952" y="277335"/>
            <a:ext cx="4203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Raleway"/>
                <a:cs typeface="Chalkboard SE Regular"/>
              </a:rPr>
              <a:t>S3 Data Consistency Model</a:t>
            </a:r>
            <a:endParaRPr lang="en-US" sz="2400" b="1" dirty="0">
              <a:solidFill>
                <a:schemeClr val="accent2"/>
              </a:solidFill>
              <a:latin typeface="Raleway"/>
              <a:cs typeface="Chalkboard SE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9075" y="1173025"/>
            <a:ext cx="6203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b="1" dirty="0">
              <a:solidFill>
                <a:prstClr val="black"/>
              </a:solidFill>
              <a:latin typeface="Raleway"/>
              <a:cs typeface="Chalkboard SE Regular"/>
            </a:endParaRPr>
          </a:p>
          <a:p>
            <a:endParaRPr lang="en-US" sz="1200" b="1" dirty="0" smtClean="0">
              <a:solidFill>
                <a:prstClr val="black"/>
              </a:solidFill>
              <a:latin typeface="Raleway"/>
              <a:cs typeface="Chalkboard SE Regular"/>
            </a:endParaRPr>
          </a:p>
          <a:p>
            <a:endParaRPr lang="en-US" sz="1200" b="1" dirty="0">
              <a:solidFill>
                <a:prstClr val="black"/>
              </a:solidFill>
              <a:latin typeface="Raleway"/>
              <a:cs typeface="Chalkboard SE Regular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D402AFCB-9773-4B1D-93A3-439C1B2DEACD}"/>
              </a:ext>
            </a:extLst>
          </p:cNvPr>
          <p:cNvSpPr txBox="1">
            <a:spLocks/>
          </p:cNvSpPr>
          <p:nvPr/>
        </p:nvSpPr>
        <p:spPr>
          <a:xfrm>
            <a:off x="1398485" y="941534"/>
            <a:ext cx="6241641" cy="18223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prstClr val="black"/>
              </a:solidFill>
              <a:latin typeface="Raleway"/>
              <a:cs typeface="Chalkboard SE Regular"/>
            </a:endParaRPr>
          </a:p>
        </p:txBody>
      </p:sp>
      <p:grpSp>
        <p:nvGrpSpPr>
          <p:cNvPr id="18" name="Group 17"/>
          <p:cNvGrpSpPr/>
          <p:nvPr/>
        </p:nvGrpSpPr>
        <p:grpSpPr>
          <a:xfrm flipH="1">
            <a:off x="1683445" y="1173025"/>
            <a:ext cx="220882" cy="1486755"/>
            <a:chOff x="694716" y="1176834"/>
            <a:chExt cx="216863" cy="17190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117" y="1176834"/>
              <a:ext cx="215462" cy="21546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116" y="1757479"/>
              <a:ext cx="215462" cy="21546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115" y="2680381"/>
              <a:ext cx="215462" cy="21546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16" y="2249801"/>
              <a:ext cx="215462" cy="215462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921578" y="1004478"/>
            <a:ext cx="5580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 provides highly durable and available solution by replicating all data in multiple data centers in a region. </a:t>
            </a:r>
          </a:p>
          <a:p>
            <a:endParaRPr lang="en-US" dirty="0"/>
          </a:p>
          <a:p>
            <a:r>
              <a:rPr lang="en-US" dirty="0"/>
              <a:t>Data uploaded in a particular region never </a:t>
            </a:r>
            <a:r>
              <a:rPr lang="en-US" dirty="0" smtClean="0"/>
              <a:t>leaves </a:t>
            </a:r>
            <a:r>
              <a:rPr lang="en-US" dirty="0"/>
              <a:t>it.</a:t>
            </a:r>
          </a:p>
          <a:p>
            <a:endParaRPr lang="en-US" dirty="0"/>
          </a:p>
          <a:p>
            <a:r>
              <a:rPr lang="en-US" dirty="0"/>
              <a:t>Read-after-write consistency.</a:t>
            </a:r>
          </a:p>
          <a:p>
            <a:endParaRPr lang="en-US" dirty="0"/>
          </a:p>
          <a:p>
            <a:r>
              <a:rPr lang="en-US" dirty="0"/>
              <a:t>Eventual consistency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041017" y="407890"/>
            <a:ext cx="8443501" cy="3884785"/>
            <a:chOff x="1348751" y="-1846247"/>
            <a:chExt cx="11405926" cy="5247776"/>
          </a:xfrm>
        </p:grpSpPr>
        <p:sp>
          <p:nvSpPr>
            <p:cNvPr id="61" name="Arc 6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F10753E0-EEAC-40BB-B394-04C067401549}"/>
                </a:ext>
              </a:extLst>
            </p:cNvPr>
            <p:cNvSpPr/>
            <p:nvPr/>
          </p:nvSpPr>
          <p:spPr>
            <a:xfrm>
              <a:off x="1348751" y="1789904"/>
              <a:ext cx="1611625" cy="1611625"/>
            </a:xfrm>
            <a:prstGeom prst="arc">
              <a:avLst>
                <a:gd name="adj1" fmla="val 10802931"/>
                <a:gd name="adj2" fmla="val 5806"/>
              </a:avLst>
            </a:prstGeom>
            <a:noFill/>
            <a:ln w="254000" cap="flat" cmpd="sng" algn="ctr">
              <a:solidFill>
                <a:sysClr val="windowText" lastClr="000000">
                  <a:alpha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1652C72C-2EFA-46A2-BA21-2874D14B469F}"/>
                </a:ext>
              </a:extLst>
            </p:cNvPr>
            <p:cNvSpPr/>
            <p:nvPr/>
          </p:nvSpPr>
          <p:spPr>
            <a:xfrm>
              <a:off x="2960376" y="1789904"/>
              <a:ext cx="1611625" cy="1611625"/>
            </a:xfrm>
            <a:prstGeom prst="arc">
              <a:avLst>
                <a:gd name="adj1" fmla="val 15698"/>
                <a:gd name="adj2" fmla="val 10801070"/>
              </a:avLst>
            </a:prstGeom>
            <a:noFill/>
            <a:ln w="254000" cap="flat" cmpd="sng" algn="ctr">
              <a:solidFill>
                <a:sysClr val="windowText" lastClr="000000">
                  <a:alpha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3" name="Arc 6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FCF54EDB-F070-40CF-834A-FAD62138640C}"/>
                </a:ext>
              </a:extLst>
            </p:cNvPr>
            <p:cNvSpPr/>
            <p:nvPr/>
          </p:nvSpPr>
          <p:spPr>
            <a:xfrm>
              <a:off x="4572001" y="1789904"/>
              <a:ext cx="1611625" cy="1611625"/>
            </a:xfrm>
            <a:prstGeom prst="arc">
              <a:avLst>
                <a:gd name="adj1" fmla="val 10802931"/>
                <a:gd name="adj2" fmla="val 5806"/>
              </a:avLst>
            </a:prstGeom>
            <a:noFill/>
            <a:ln w="254000" cap="flat" cmpd="sng" algn="ctr">
              <a:solidFill>
                <a:sysClr val="windowText" lastClr="000000">
                  <a:alpha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4" name="Arc 6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04EC95D-4E10-4EE5-A949-5A7CCC65BD6A}"/>
                </a:ext>
              </a:extLst>
            </p:cNvPr>
            <p:cNvSpPr/>
            <p:nvPr/>
          </p:nvSpPr>
          <p:spPr>
            <a:xfrm>
              <a:off x="6183625" y="1789904"/>
              <a:ext cx="1611625" cy="1611625"/>
            </a:xfrm>
            <a:prstGeom prst="arc">
              <a:avLst>
                <a:gd name="adj1" fmla="val 15698"/>
                <a:gd name="adj2" fmla="val 10801070"/>
              </a:avLst>
            </a:prstGeom>
            <a:noFill/>
            <a:ln w="254000" cap="flat" cmpd="sng" algn="ctr">
              <a:solidFill>
                <a:sysClr val="windowText" lastClr="000000">
                  <a:alpha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5" name="Arc 6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330573F7-2D44-441D-857F-9A80BE7333D3}"/>
                </a:ext>
              </a:extLst>
            </p:cNvPr>
            <p:cNvSpPr/>
            <p:nvPr/>
          </p:nvSpPr>
          <p:spPr>
            <a:xfrm>
              <a:off x="1348751" y="1789904"/>
              <a:ext cx="1611625" cy="1611625"/>
            </a:xfrm>
            <a:prstGeom prst="arc">
              <a:avLst>
                <a:gd name="adj1" fmla="val 15698"/>
                <a:gd name="adj2" fmla="val 10801070"/>
              </a:avLst>
            </a:prstGeom>
            <a:noFill/>
            <a:ln w="254000" cap="flat" cmpd="sng" algn="ctr">
              <a:solidFill>
                <a:srgbClr val="3A5C84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C886DFC-0B0B-4E66-9D43-5D97D1530CEF}"/>
                </a:ext>
              </a:extLst>
            </p:cNvPr>
            <p:cNvSpPr/>
            <p:nvPr/>
          </p:nvSpPr>
          <p:spPr>
            <a:xfrm>
              <a:off x="2960376" y="1789904"/>
              <a:ext cx="1611625" cy="1611625"/>
            </a:xfrm>
            <a:prstGeom prst="arc">
              <a:avLst>
                <a:gd name="adj1" fmla="val 10802931"/>
                <a:gd name="adj2" fmla="val 5806"/>
              </a:avLst>
            </a:prstGeom>
            <a:noFill/>
            <a:ln w="254000" cap="flat" cmpd="sng" algn="ctr">
              <a:solidFill>
                <a:srgbClr val="F7931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7" name="Arc 6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372F37B-5C86-4631-92DA-78359228A5F2}"/>
                </a:ext>
              </a:extLst>
            </p:cNvPr>
            <p:cNvSpPr/>
            <p:nvPr/>
          </p:nvSpPr>
          <p:spPr>
            <a:xfrm>
              <a:off x="4572001" y="1789904"/>
              <a:ext cx="1611625" cy="1611625"/>
            </a:xfrm>
            <a:prstGeom prst="arc">
              <a:avLst>
                <a:gd name="adj1" fmla="val 15698"/>
                <a:gd name="adj2" fmla="val 10801070"/>
              </a:avLst>
            </a:prstGeom>
            <a:noFill/>
            <a:ln w="254000" cap="flat" cmpd="sng" algn="ctr">
              <a:solidFill>
                <a:srgbClr val="4CC1EF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8" name="Arc 6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E0CFEFD-D4C0-4ADF-89C7-47FB019AC089}"/>
                </a:ext>
              </a:extLst>
            </p:cNvPr>
            <p:cNvSpPr/>
            <p:nvPr/>
          </p:nvSpPr>
          <p:spPr>
            <a:xfrm>
              <a:off x="6183625" y="1789904"/>
              <a:ext cx="1611625" cy="1611625"/>
            </a:xfrm>
            <a:prstGeom prst="arc">
              <a:avLst>
                <a:gd name="adj1" fmla="val 10802931"/>
                <a:gd name="adj2" fmla="val 5806"/>
              </a:avLst>
            </a:prstGeom>
            <a:noFill/>
            <a:ln w="254000" cap="flat" cmpd="sng" algn="ctr">
              <a:solidFill>
                <a:srgbClr val="A2B969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0" name="Oval Callout 6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F22BFEF-18FC-4E07-A207-8BF2A32025B4}"/>
                </a:ext>
              </a:extLst>
            </p:cNvPr>
            <p:cNvSpPr/>
            <p:nvPr/>
          </p:nvSpPr>
          <p:spPr>
            <a:xfrm>
              <a:off x="6453046" y="2047855"/>
              <a:ext cx="1102353" cy="1081266"/>
            </a:xfrm>
            <a:prstGeom prst="wedgeEllipseCallout">
              <a:avLst>
                <a:gd name="adj1" fmla="val -183"/>
                <a:gd name="adj2" fmla="val 101654"/>
              </a:avLst>
            </a:prstGeom>
            <a:solidFill>
              <a:srgbClr val="A2B96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1" name="Oval Callout 7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D0EC112-F655-4FA4-897E-3F95387AF5BC}"/>
                </a:ext>
              </a:extLst>
            </p:cNvPr>
            <p:cNvSpPr/>
            <p:nvPr/>
          </p:nvSpPr>
          <p:spPr>
            <a:xfrm>
              <a:off x="3229799" y="2047855"/>
              <a:ext cx="1102353" cy="1081266"/>
            </a:xfrm>
            <a:prstGeom prst="wedgeEllipseCallout">
              <a:avLst>
                <a:gd name="adj1" fmla="val -183"/>
                <a:gd name="adj2" fmla="val 101654"/>
              </a:avLst>
            </a:prstGeom>
            <a:solidFill>
              <a:srgbClr val="F7931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2" name="Oval Callout 7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1288F12-032B-4A56-A95D-5B25BAF10FF5}"/>
                </a:ext>
              </a:extLst>
            </p:cNvPr>
            <p:cNvSpPr/>
            <p:nvPr/>
          </p:nvSpPr>
          <p:spPr>
            <a:xfrm>
              <a:off x="1605550" y="2063498"/>
              <a:ext cx="1102352" cy="1081267"/>
            </a:xfrm>
            <a:prstGeom prst="wedgeEllipseCallout">
              <a:avLst>
                <a:gd name="adj1" fmla="val -183"/>
                <a:gd name="adj2" fmla="val 101654"/>
              </a:avLst>
            </a:prstGeom>
            <a:solidFill>
              <a:srgbClr val="06395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3" name="Oval Callout 7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EE7959A-8308-4510-A957-3EF813B5DF1B}"/>
                </a:ext>
              </a:extLst>
            </p:cNvPr>
            <p:cNvSpPr/>
            <p:nvPr/>
          </p:nvSpPr>
          <p:spPr>
            <a:xfrm>
              <a:off x="4828800" y="2063498"/>
              <a:ext cx="1102352" cy="1081267"/>
            </a:xfrm>
            <a:prstGeom prst="wedgeEllipseCallout">
              <a:avLst>
                <a:gd name="adj1" fmla="val -183"/>
                <a:gd name="adj2" fmla="val 101654"/>
              </a:avLst>
            </a:prstGeom>
            <a:solidFill>
              <a:srgbClr val="4CC1E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83" name="Graphic 9" descr="Gauge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A251A1F-30D8-42FB-98E3-8D40FBA8D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2119551" y="-1846247"/>
              <a:ext cx="635126" cy="635125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99" y="3328848"/>
            <a:ext cx="737802" cy="73780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2068349" y="3371833"/>
            <a:ext cx="2488547" cy="1863704"/>
            <a:chOff x="1384868" y="3338498"/>
            <a:chExt cx="2488547" cy="186370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516" y="3338498"/>
              <a:ext cx="627518" cy="62751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384868" y="4425619"/>
              <a:ext cx="134463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accent4"/>
                  </a:solidFill>
                  <a:latin typeface="Raleway"/>
                </a:rPr>
                <a:t>Replication of Data in multiple Data Centers</a:t>
              </a:r>
              <a:endParaRPr lang="en-US" sz="1100" b="1" dirty="0">
                <a:solidFill>
                  <a:schemeClr val="accent4"/>
                </a:solidFill>
                <a:latin typeface="Raleway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528776" y="4432761"/>
              <a:ext cx="134463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accent4"/>
                  </a:solidFill>
                  <a:latin typeface="Raleway"/>
                </a:rPr>
                <a:t>Data </a:t>
              </a:r>
              <a:r>
                <a:rPr lang="en-US" sz="1100" b="1" dirty="0" smtClean="0">
                  <a:solidFill>
                    <a:schemeClr val="accent4"/>
                  </a:solidFill>
                  <a:latin typeface="Raleway"/>
                </a:rPr>
                <a:t>uploaded never leaves the data center</a:t>
              </a:r>
              <a:endParaRPr lang="en-US" sz="1100" b="1" dirty="0">
                <a:solidFill>
                  <a:schemeClr val="accent4"/>
                </a:solidFill>
                <a:latin typeface="Raleway"/>
              </a:endParaRPr>
            </a:p>
            <a:p>
              <a:endParaRPr lang="en-US" sz="1100" b="1" dirty="0">
                <a:solidFill>
                  <a:schemeClr val="accent4"/>
                </a:solidFill>
                <a:latin typeface="Raleway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02200" y="3409587"/>
            <a:ext cx="2578856" cy="1378668"/>
            <a:chOff x="3183948" y="3741723"/>
            <a:chExt cx="2578856" cy="137866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4708914" y="3741723"/>
              <a:ext cx="595320" cy="59532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4418165" y="4815116"/>
              <a:ext cx="13446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accent4"/>
                  </a:solidFill>
                  <a:latin typeface="Raleway"/>
                </a:rPr>
                <a:t>Read after write</a:t>
              </a:r>
              <a:endParaRPr lang="en-US" sz="1100" b="1" dirty="0">
                <a:solidFill>
                  <a:schemeClr val="accent4"/>
                </a:solidFill>
                <a:latin typeface="Raleway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183948" y="4858781"/>
              <a:ext cx="13446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00" b="1" dirty="0">
                <a:solidFill>
                  <a:schemeClr val="accent4"/>
                </a:solidFill>
                <a:latin typeface="Raleway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679130" y="3398185"/>
            <a:ext cx="1701202" cy="1390070"/>
            <a:chOff x="5913732" y="3749677"/>
            <a:chExt cx="1701202" cy="139007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730" y="3749677"/>
              <a:ext cx="601164" cy="60116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913732" y="4878137"/>
              <a:ext cx="17012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accent4"/>
                  </a:solidFill>
                  <a:latin typeface="Raleway"/>
                </a:rPr>
                <a:t>Eventual consistency</a:t>
              </a:r>
              <a:endParaRPr lang="en-US" sz="1100" b="1" dirty="0">
                <a:solidFill>
                  <a:schemeClr val="accent4"/>
                </a:solidFill>
                <a:latin typeface="Ralew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95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952" y="277335"/>
            <a:ext cx="4203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Raleway"/>
                <a:cs typeface="Chalkboard SE Regular"/>
              </a:rPr>
              <a:t>S3 Data Consistency Model</a:t>
            </a:r>
            <a:endParaRPr lang="en-US" sz="2400" b="1" dirty="0">
              <a:solidFill>
                <a:schemeClr val="accent2"/>
              </a:solidFill>
              <a:latin typeface="Raleway"/>
              <a:cs typeface="Chalkboard SE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9075" y="1173025"/>
            <a:ext cx="6203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b="1" dirty="0">
              <a:solidFill>
                <a:prstClr val="black"/>
              </a:solidFill>
              <a:latin typeface="Raleway"/>
              <a:cs typeface="Chalkboard SE Regular"/>
            </a:endParaRPr>
          </a:p>
          <a:p>
            <a:endParaRPr lang="en-US" sz="1200" b="1" dirty="0" smtClean="0">
              <a:solidFill>
                <a:prstClr val="black"/>
              </a:solidFill>
              <a:latin typeface="Raleway"/>
              <a:cs typeface="Chalkboard SE Regular"/>
            </a:endParaRPr>
          </a:p>
          <a:p>
            <a:endParaRPr lang="en-US" sz="1200" b="1" dirty="0">
              <a:solidFill>
                <a:prstClr val="black"/>
              </a:solidFill>
              <a:latin typeface="Raleway"/>
              <a:cs typeface="Chalkboard SE Regular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57101" y="-86500"/>
            <a:ext cx="9267672" cy="5353490"/>
            <a:chOff x="1965218" y="407890"/>
            <a:chExt cx="8519300" cy="4921192"/>
          </a:xfrm>
        </p:grpSpPr>
        <p:grpSp>
          <p:nvGrpSpPr>
            <p:cNvPr id="85" name="Group 84"/>
            <p:cNvGrpSpPr/>
            <p:nvPr/>
          </p:nvGrpSpPr>
          <p:grpSpPr>
            <a:xfrm>
              <a:off x="2041017" y="407890"/>
              <a:ext cx="8443501" cy="3884785"/>
              <a:chOff x="1348751" y="-1846247"/>
              <a:chExt cx="11405926" cy="5247776"/>
            </a:xfrm>
          </p:grpSpPr>
          <p:sp>
            <p:nvSpPr>
              <p:cNvPr id="61" name="Arc 6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F10753E0-EEAC-40BB-B394-04C067401549}"/>
                  </a:ext>
                </a:extLst>
              </p:cNvPr>
              <p:cNvSpPr/>
              <p:nvPr/>
            </p:nvSpPr>
            <p:spPr>
              <a:xfrm>
                <a:off x="1348751" y="1789904"/>
                <a:ext cx="1611625" cy="1611625"/>
              </a:xfrm>
              <a:prstGeom prst="arc">
                <a:avLst>
                  <a:gd name="adj1" fmla="val 10802931"/>
                  <a:gd name="adj2" fmla="val 5806"/>
                </a:avLst>
              </a:prstGeom>
              <a:noFill/>
              <a:ln w="254000" cap="flat" cmpd="sng" algn="ctr">
                <a:solidFill>
                  <a:sysClr val="windowText" lastClr="000000">
                    <a:alpha val="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1652C72C-2EFA-46A2-BA21-2874D14B469F}"/>
                  </a:ext>
                </a:extLst>
              </p:cNvPr>
              <p:cNvSpPr/>
              <p:nvPr/>
            </p:nvSpPr>
            <p:spPr>
              <a:xfrm>
                <a:off x="2960376" y="1789904"/>
                <a:ext cx="1611625" cy="1611625"/>
              </a:xfrm>
              <a:prstGeom prst="arc">
                <a:avLst>
                  <a:gd name="adj1" fmla="val 15698"/>
                  <a:gd name="adj2" fmla="val 10801070"/>
                </a:avLst>
              </a:prstGeom>
              <a:noFill/>
              <a:ln w="254000" cap="flat" cmpd="sng" algn="ctr">
                <a:solidFill>
                  <a:sysClr val="windowText" lastClr="000000">
                    <a:alpha val="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FCF54EDB-F070-40CF-834A-FAD62138640C}"/>
                  </a:ext>
                </a:extLst>
              </p:cNvPr>
              <p:cNvSpPr/>
              <p:nvPr/>
            </p:nvSpPr>
            <p:spPr>
              <a:xfrm>
                <a:off x="4572001" y="1789904"/>
                <a:ext cx="1611625" cy="1611625"/>
              </a:xfrm>
              <a:prstGeom prst="arc">
                <a:avLst>
                  <a:gd name="adj1" fmla="val 10802931"/>
                  <a:gd name="adj2" fmla="val 5806"/>
                </a:avLst>
              </a:prstGeom>
              <a:noFill/>
              <a:ln w="254000" cap="flat" cmpd="sng" algn="ctr">
                <a:solidFill>
                  <a:sysClr val="windowText" lastClr="000000">
                    <a:alpha val="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04EC95D-4E10-4EE5-A949-5A7CCC65BD6A}"/>
                  </a:ext>
                </a:extLst>
              </p:cNvPr>
              <p:cNvSpPr/>
              <p:nvPr/>
            </p:nvSpPr>
            <p:spPr>
              <a:xfrm>
                <a:off x="6183625" y="1789904"/>
                <a:ext cx="1611625" cy="1611625"/>
              </a:xfrm>
              <a:prstGeom prst="arc">
                <a:avLst>
                  <a:gd name="adj1" fmla="val 15698"/>
                  <a:gd name="adj2" fmla="val 10801070"/>
                </a:avLst>
              </a:prstGeom>
              <a:noFill/>
              <a:ln w="254000" cap="flat" cmpd="sng" algn="ctr">
                <a:solidFill>
                  <a:sysClr val="windowText" lastClr="000000">
                    <a:alpha val="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330573F7-2D44-441D-857F-9A80BE7333D3}"/>
                  </a:ext>
                </a:extLst>
              </p:cNvPr>
              <p:cNvSpPr/>
              <p:nvPr/>
            </p:nvSpPr>
            <p:spPr>
              <a:xfrm>
                <a:off x="1348751" y="1789904"/>
                <a:ext cx="1611625" cy="1611625"/>
              </a:xfrm>
              <a:prstGeom prst="arc">
                <a:avLst>
                  <a:gd name="adj1" fmla="val 15698"/>
                  <a:gd name="adj2" fmla="val 10801070"/>
                </a:avLst>
              </a:prstGeom>
              <a:noFill/>
              <a:ln w="254000" cap="flat" cmpd="sng" algn="ctr">
                <a:solidFill>
                  <a:srgbClr val="3A5C84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DC886DFC-0B0B-4E66-9D43-5D97D1530CEF}"/>
                  </a:ext>
                </a:extLst>
              </p:cNvPr>
              <p:cNvSpPr/>
              <p:nvPr/>
            </p:nvSpPr>
            <p:spPr>
              <a:xfrm>
                <a:off x="2960376" y="1789904"/>
                <a:ext cx="1611625" cy="1611625"/>
              </a:xfrm>
              <a:prstGeom prst="arc">
                <a:avLst>
                  <a:gd name="adj1" fmla="val 10802931"/>
                  <a:gd name="adj2" fmla="val 5806"/>
                </a:avLst>
              </a:prstGeom>
              <a:noFill/>
              <a:ln w="254000" cap="flat" cmpd="sng" algn="ctr">
                <a:solidFill>
                  <a:srgbClr val="F7931F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7" name="Arc 6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2372F37B-5C86-4631-92DA-78359228A5F2}"/>
                  </a:ext>
                </a:extLst>
              </p:cNvPr>
              <p:cNvSpPr/>
              <p:nvPr/>
            </p:nvSpPr>
            <p:spPr>
              <a:xfrm>
                <a:off x="4572001" y="1789904"/>
                <a:ext cx="1611625" cy="1611625"/>
              </a:xfrm>
              <a:prstGeom prst="arc">
                <a:avLst>
                  <a:gd name="adj1" fmla="val 15698"/>
                  <a:gd name="adj2" fmla="val 10801070"/>
                </a:avLst>
              </a:prstGeom>
              <a:noFill/>
              <a:ln w="254000" cap="flat" cmpd="sng" algn="ctr">
                <a:solidFill>
                  <a:srgbClr val="4CC1EF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E0CFEFD-D4C0-4ADF-89C7-47FB019AC089}"/>
                  </a:ext>
                </a:extLst>
              </p:cNvPr>
              <p:cNvSpPr/>
              <p:nvPr/>
            </p:nvSpPr>
            <p:spPr>
              <a:xfrm>
                <a:off x="6183625" y="1789904"/>
                <a:ext cx="1611625" cy="1611625"/>
              </a:xfrm>
              <a:prstGeom prst="arc">
                <a:avLst>
                  <a:gd name="adj1" fmla="val 10802931"/>
                  <a:gd name="adj2" fmla="val 5806"/>
                </a:avLst>
              </a:prstGeom>
              <a:noFill/>
              <a:ln w="254000" cap="flat" cmpd="sng" algn="ctr">
                <a:solidFill>
                  <a:srgbClr val="A2B969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0" name="Oval Callout 6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AF22BFEF-18FC-4E07-A207-8BF2A32025B4}"/>
                  </a:ext>
                </a:extLst>
              </p:cNvPr>
              <p:cNvSpPr/>
              <p:nvPr/>
            </p:nvSpPr>
            <p:spPr>
              <a:xfrm>
                <a:off x="6453046" y="2047855"/>
                <a:ext cx="1102353" cy="1081266"/>
              </a:xfrm>
              <a:prstGeom prst="wedgeEllipseCallout">
                <a:avLst>
                  <a:gd name="adj1" fmla="val -183"/>
                  <a:gd name="adj2" fmla="val 101654"/>
                </a:avLst>
              </a:prstGeom>
              <a:solidFill>
                <a:srgbClr val="A2B96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1" name="Oval Callout 7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D0EC112-F655-4FA4-897E-3F95387AF5BC}"/>
                  </a:ext>
                </a:extLst>
              </p:cNvPr>
              <p:cNvSpPr/>
              <p:nvPr/>
            </p:nvSpPr>
            <p:spPr>
              <a:xfrm>
                <a:off x="3229799" y="2047855"/>
                <a:ext cx="1102353" cy="1081266"/>
              </a:xfrm>
              <a:prstGeom prst="wedgeEllipseCallout">
                <a:avLst>
                  <a:gd name="adj1" fmla="val -183"/>
                  <a:gd name="adj2" fmla="val 101654"/>
                </a:avLst>
              </a:prstGeom>
              <a:solidFill>
                <a:srgbClr val="F7931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2" name="Oval Callout 7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D1288F12-032B-4A56-A95D-5B25BAF10FF5}"/>
                  </a:ext>
                </a:extLst>
              </p:cNvPr>
              <p:cNvSpPr/>
              <p:nvPr/>
            </p:nvSpPr>
            <p:spPr>
              <a:xfrm>
                <a:off x="1605550" y="2063498"/>
                <a:ext cx="1102352" cy="1081267"/>
              </a:xfrm>
              <a:prstGeom prst="wedgeEllipseCallout">
                <a:avLst>
                  <a:gd name="adj1" fmla="val -183"/>
                  <a:gd name="adj2" fmla="val 101654"/>
                </a:avLst>
              </a:prstGeom>
              <a:solidFill>
                <a:srgbClr val="06395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3" name="Oval Callout 72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5EE7959A-8308-4510-A957-3EF813B5DF1B}"/>
                  </a:ext>
                </a:extLst>
              </p:cNvPr>
              <p:cNvSpPr/>
              <p:nvPr/>
            </p:nvSpPr>
            <p:spPr>
              <a:xfrm>
                <a:off x="4828800" y="2063498"/>
                <a:ext cx="1102352" cy="1081267"/>
              </a:xfrm>
              <a:prstGeom prst="wedgeEllipseCallout">
                <a:avLst>
                  <a:gd name="adj1" fmla="val -183"/>
                  <a:gd name="adj2" fmla="val 101654"/>
                </a:avLst>
              </a:prstGeom>
              <a:solidFill>
                <a:srgbClr val="4CC1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pic>
            <p:nvPicPr>
              <p:cNvPr id="83" name="Graphic 9" descr="Gauge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6A251A1F-30D8-42FB-98E3-8D40FBA8D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lc="http://schemas.openxmlformats.org/drawingml/2006/lockedCanvas"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12119551" y="-1846247"/>
                <a:ext cx="635126" cy="635125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5499" y="3319459"/>
              <a:ext cx="737802" cy="737800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>
              <a:off x="1965218" y="3371833"/>
              <a:ext cx="2591678" cy="1957249"/>
              <a:chOff x="1281737" y="3338498"/>
              <a:chExt cx="2591678" cy="1957249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7516" y="3338498"/>
                <a:ext cx="627518" cy="627516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1281737" y="4525597"/>
                <a:ext cx="1268842" cy="551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accent4"/>
                    </a:solidFill>
                    <a:latin typeface="Raleway"/>
                  </a:rPr>
                  <a:t>Replication of Data in multiple Data Centers</a:t>
                </a:r>
                <a:endParaRPr lang="en-US" sz="1100" b="1" dirty="0">
                  <a:solidFill>
                    <a:schemeClr val="accent4"/>
                  </a:solidFill>
                  <a:latin typeface="Raleway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528776" y="4526306"/>
                <a:ext cx="134463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accent4"/>
                    </a:solidFill>
                    <a:latin typeface="Raleway"/>
                  </a:rPr>
                  <a:t>Data </a:t>
                </a:r>
                <a:r>
                  <a:rPr lang="en-US" sz="1100" b="1" dirty="0" smtClean="0">
                    <a:solidFill>
                      <a:schemeClr val="accent4"/>
                    </a:solidFill>
                    <a:latin typeface="Raleway"/>
                  </a:rPr>
                  <a:t>uploaded never leaves the data center</a:t>
                </a:r>
                <a:endParaRPr lang="en-US" sz="1100" b="1" dirty="0">
                  <a:solidFill>
                    <a:schemeClr val="accent4"/>
                  </a:solidFill>
                  <a:latin typeface="Raleway"/>
                </a:endParaRPr>
              </a:p>
              <a:p>
                <a:endParaRPr lang="en-US" sz="1100" b="1" dirty="0">
                  <a:solidFill>
                    <a:schemeClr val="accent4"/>
                  </a:solidFill>
                  <a:latin typeface="Raleway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202200" y="3409587"/>
              <a:ext cx="2588132" cy="1576358"/>
              <a:chOff x="3183948" y="3741723"/>
              <a:chExt cx="2588132" cy="1576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4708914" y="3741723"/>
                <a:ext cx="595320" cy="595322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4427441" y="4921989"/>
                <a:ext cx="1344639" cy="396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accent4"/>
                    </a:solidFill>
                    <a:latin typeface="Raleway"/>
                  </a:rPr>
                  <a:t>Read after write consistency</a:t>
                </a:r>
                <a:endParaRPr lang="en-US" sz="1100" b="1" dirty="0">
                  <a:solidFill>
                    <a:schemeClr val="accent4"/>
                  </a:solidFill>
                  <a:latin typeface="Raleway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183948" y="4858781"/>
                <a:ext cx="13446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00" b="1" dirty="0">
                  <a:solidFill>
                    <a:schemeClr val="accent4"/>
                  </a:solidFill>
                  <a:latin typeface="Raleway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679130" y="3398185"/>
              <a:ext cx="1701202" cy="1423066"/>
              <a:chOff x="5913732" y="3749677"/>
              <a:chExt cx="1701202" cy="142306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4730" y="3749677"/>
                <a:ext cx="601164" cy="60116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913732" y="4911133"/>
                <a:ext cx="17012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accent4"/>
                    </a:solidFill>
                    <a:latin typeface="Raleway"/>
                  </a:rPr>
                  <a:t>Eventual consistency</a:t>
                </a:r>
                <a:endParaRPr lang="en-US" sz="1100" b="1" dirty="0">
                  <a:solidFill>
                    <a:schemeClr val="accent4"/>
                  </a:solidFill>
                  <a:latin typeface="Raleway"/>
                </a:endParaRPr>
              </a:p>
            </p:txBody>
          </p:sp>
        </p:grpSp>
      </p:grpSp>
      <p:graphicFrame>
        <p:nvGraphicFramePr>
          <p:cNvPr id="37" name="Table 36">
            <a:extLst>
              <a:ext uri="{FF2B5EF4-FFF2-40B4-BE49-F238E27FC236}">
                <a16:creationId xmlns="" xmlns:a16="http://schemas.microsoft.com/office/drawing/2014/main" id="{4EC5A7E2-4AB3-4664-946A-F8F61B69E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518404"/>
              </p:ext>
            </p:extLst>
          </p:nvPr>
        </p:nvGraphicFramePr>
        <p:xfrm>
          <a:off x="1541922" y="1032734"/>
          <a:ext cx="5786652" cy="14325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93326">
                  <a:extLst>
                    <a:ext uri="{9D8B030D-6E8A-4147-A177-3AD203B41FA5}">
                      <a16:colId xmlns="" xmlns:a16="http://schemas.microsoft.com/office/drawing/2014/main" val="1645653977"/>
                    </a:ext>
                  </a:extLst>
                </a:gridCol>
                <a:gridCol w="2893326">
                  <a:extLst>
                    <a:ext uri="{9D8B030D-6E8A-4147-A177-3AD203B41FA5}">
                      <a16:colId xmlns="" xmlns:a16="http://schemas.microsoft.com/office/drawing/2014/main" val="3581437387"/>
                    </a:ext>
                  </a:extLst>
                </a:gridCol>
              </a:tblGrid>
              <a:tr h="27129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Consistent</a:t>
                      </a:r>
                      <a:r>
                        <a:rPr lang="en-US" sz="1400" baseline="0" dirty="0"/>
                        <a:t> Read</a:t>
                      </a:r>
                      <a:endParaRPr lang="en-US" sz="1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Eventual Consistent</a:t>
                      </a:r>
                      <a:r>
                        <a:rPr lang="en-US" sz="1400" baseline="0" dirty="0"/>
                        <a:t> Read</a:t>
                      </a:r>
                      <a:endParaRPr lang="en-US" sz="1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6182279"/>
                  </a:ext>
                </a:extLst>
              </a:tr>
              <a:tr h="264237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No stale reads</a:t>
                      </a:r>
                      <a:endParaRPr lang="en-US" sz="1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Stale reads are POSSIBLE</a:t>
                      </a:r>
                      <a:endParaRPr lang="en-US" sz="1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5645944"/>
                  </a:ext>
                </a:extLst>
              </a:tr>
              <a:tr h="264237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Higher comparative read latency</a:t>
                      </a:r>
                      <a:endParaRPr lang="en-US" sz="1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Lower comparative read latency</a:t>
                      </a:r>
                      <a:endParaRPr lang="en-US" sz="1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86277725"/>
                  </a:ext>
                </a:extLst>
              </a:tr>
              <a:tr h="45641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Read throughput is comparatively lower</a:t>
                      </a:r>
                      <a:endParaRPr lang="en-US" sz="1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Read throughput is highest</a:t>
                      </a:r>
                      <a:endParaRPr lang="en-US" sz="1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5642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276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="" xmlns:a16="http://schemas.microsoft.com/office/drawing/2014/main" id="{942E10AE-C720-4122-9CCC-722CF9828B31}"/>
              </a:ext>
            </a:extLst>
          </p:cNvPr>
          <p:cNvSpPr txBox="1">
            <a:spLocks/>
          </p:cNvSpPr>
          <p:nvPr/>
        </p:nvSpPr>
        <p:spPr>
          <a:xfrm>
            <a:off x="262570" y="174203"/>
            <a:ext cx="3280730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2400" b="1" dirty="0">
                <a:solidFill>
                  <a:schemeClr val="accent2"/>
                </a:solidFill>
                <a:latin typeface="Raleway"/>
                <a:cs typeface="Chalkboard SE Regular"/>
              </a:rPr>
              <a:t>Consistency Models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875E367F-CA1E-4195-AFBE-330F3B8EA33F}"/>
              </a:ext>
            </a:extLst>
          </p:cNvPr>
          <p:cNvSpPr txBox="1">
            <a:spLocks/>
          </p:cNvSpPr>
          <p:nvPr/>
        </p:nvSpPr>
        <p:spPr>
          <a:xfrm>
            <a:off x="262570" y="926709"/>
            <a:ext cx="5382757" cy="403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Raleway"/>
                <a:cs typeface="Chalkboard SE Regular"/>
              </a:rPr>
              <a:t>EVENTUAL consistency: </a:t>
            </a:r>
            <a:r>
              <a:rPr lang="en-US" sz="1600" dirty="0">
                <a:latin typeface="Raleway"/>
                <a:cs typeface="Chalkboard SE Regular"/>
              </a:rPr>
              <a:t>For </a:t>
            </a:r>
            <a:r>
              <a:rPr lang="en-US" sz="1600" b="1" dirty="0">
                <a:latin typeface="Raleway"/>
                <a:cs typeface="Chalkboard SE Regular"/>
              </a:rPr>
              <a:t>UPDATES </a:t>
            </a:r>
            <a:r>
              <a:rPr lang="en-US" sz="1600" dirty="0">
                <a:latin typeface="Raleway"/>
                <a:cs typeface="Chalkboard SE Regular"/>
              </a:rPr>
              <a:t>and </a:t>
            </a:r>
            <a:r>
              <a:rPr lang="en-US" sz="1600" b="1" dirty="0">
                <a:latin typeface="Raleway"/>
                <a:cs typeface="Chalkboard SE Regular"/>
              </a:rPr>
              <a:t>DELETES</a:t>
            </a:r>
            <a:r>
              <a:rPr lang="en-US" sz="1600" dirty="0">
                <a:latin typeface="Raleway"/>
                <a:cs typeface="Chalkboard SE Regular"/>
              </a:rPr>
              <a:t>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E618C577-F3AF-47E6-BA2F-B01D483D534A}"/>
              </a:ext>
            </a:extLst>
          </p:cNvPr>
          <p:cNvGrpSpPr/>
          <p:nvPr/>
        </p:nvGrpSpPr>
        <p:grpSpPr>
          <a:xfrm>
            <a:off x="2290102" y="1002323"/>
            <a:ext cx="5904329" cy="3468751"/>
            <a:chOff x="2290102" y="1677212"/>
            <a:chExt cx="7903705" cy="4928801"/>
          </a:xfrm>
        </p:grpSpPr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DE9CAA7B-198E-48BA-9045-B992C325E9BB}"/>
                </a:ext>
              </a:extLst>
            </p:cNvPr>
            <p:cNvGrpSpPr/>
            <p:nvPr/>
          </p:nvGrpSpPr>
          <p:grpSpPr>
            <a:xfrm>
              <a:off x="4662487" y="3660920"/>
              <a:ext cx="1047014" cy="1581942"/>
              <a:chOff x="3550806" y="2560260"/>
              <a:chExt cx="1047014" cy="1581942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="" xmlns:a16="http://schemas.microsoft.com/office/drawing/2014/main" id="{D110D546-E2FA-470A-9199-0085F59DB0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075" y="2560260"/>
                <a:ext cx="1017745" cy="1221294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E61FD417-6B9D-49B6-9453-1D00A998B4E2}"/>
                  </a:ext>
                </a:extLst>
              </p:cNvPr>
              <p:cNvSpPr txBox="1"/>
              <p:nvPr/>
            </p:nvSpPr>
            <p:spPr>
              <a:xfrm>
                <a:off x="3550806" y="3803648"/>
                <a:ext cx="10470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halkboard SE Regular"/>
                    <a:cs typeface="Chalkboard SE Regular"/>
                  </a:rPr>
                  <a:t>S3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F3E45A1D-1EF1-4EF7-AFC5-03D1A2429F65}"/>
                </a:ext>
              </a:extLst>
            </p:cNvPr>
            <p:cNvGrpSpPr/>
            <p:nvPr/>
          </p:nvGrpSpPr>
          <p:grpSpPr>
            <a:xfrm>
              <a:off x="7705155" y="2277509"/>
              <a:ext cx="2184410" cy="4010679"/>
              <a:chOff x="6181155" y="2376898"/>
              <a:chExt cx="2184410" cy="4010679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="" xmlns:a16="http://schemas.microsoft.com/office/drawing/2014/main" id="{FED1F106-C306-4949-8B12-BB3D97102C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2795" y="4002839"/>
                <a:ext cx="941128" cy="755591"/>
              </a:xfrm>
              <a:prstGeom prst="rect">
                <a:avLst/>
              </a:prstGeom>
            </p:spPr>
          </p:pic>
          <p:sp>
            <p:nvSpPr>
              <p:cNvPr id="34" name="Rectangle: Rounded Corners 33">
                <a:extLst>
                  <a:ext uri="{FF2B5EF4-FFF2-40B4-BE49-F238E27FC236}">
                    <a16:creationId xmlns="" xmlns:a16="http://schemas.microsoft.com/office/drawing/2014/main" id="{2135A958-367E-49A2-B886-58E02B5EC766}"/>
                  </a:ext>
                </a:extLst>
              </p:cNvPr>
              <p:cNvSpPr/>
              <p:nvPr/>
            </p:nvSpPr>
            <p:spPr>
              <a:xfrm>
                <a:off x="6181156" y="2376898"/>
                <a:ext cx="2184409" cy="1200959"/>
              </a:xfrm>
              <a:prstGeom prst="roundRect">
                <a:avLst/>
              </a:prstGeom>
              <a:noFill/>
              <a:ln w="19050" cap="rnd" cmpd="sng" algn="ctr">
                <a:solidFill>
                  <a:srgbClr val="F79646">
                    <a:lumMod val="75000"/>
                  </a:srgbClr>
                </a:solidFill>
                <a:prstDash val="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endParaRP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="" xmlns:a16="http://schemas.microsoft.com/office/drawing/2014/main" id="{59FE3C8D-D777-4B8A-BFF8-F7A932CE3BD5}"/>
                  </a:ext>
                </a:extLst>
              </p:cNvPr>
              <p:cNvSpPr/>
              <p:nvPr/>
            </p:nvSpPr>
            <p:spPr>
              <a:xfrm>
                <a:off x="6181156" y="3780156"/>
                <a:ext cx="2184409" cy="1200959"/>
              </a:xfrm>
              <a:prstGeom prst="roundRect">
                <a:avLst/>
              </a:prstGeom>
              <a:noFill/>
              <a:ln w="19050" cap="rnd" cmpd="sng" algn="ctr">
                <a:solidFill>
                  <a:srgbClr val="F79646">
                    <a:lumMod val="75000"/>
                  </a:srgbClr>
                </a:solidFill>
                <a:prstDash val="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="" xmlns:a16="http://schemas.microsoft.com/office/drawing/2014/main" id="{9AF33454-65DF-47C5-ABA6-B477E3BD8C53}"/>
                  </a:ext>
                </a:extLst>
              </p:cNvPr>
              <p:cNvSpPr/>
              <p:nvPr/>
            </p:nvSpPr>
            <p:spPr>
              <a:xfrm>
                <a:off x="6181155" y="5186618"/>
                <a:ext cx="2184409" cy="1200959"/>
              </a:xfrm>
              <a:prstGeom prst="roundRect">
                <a:avLst/>
              </a:prstGeom>
              <a:noFill/>
              <a:ln w="19050" cap="rnd" cmpd="sng" algn="ctr">
                <a:solidFill>
                  <a:srgbClr val="F79646">
                    <a:lumMod val="75000"/>
                  </a:srgbClr>
                </a:solidFill>
                <a:prstDash val="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endParaRPr>
              </a:p>
            </p:txBody>
          </p:sp>
          <p:pic>
            <p:nvPicPr>
              <p:cNvPr id="37" name="Picture 36">
                <a:extLst>
                  <a:ext uri="{FF2B5EF4-FFF2-40B4-BE49-F238E27FC236}">
                    <a16:creationId xmlns="" xmlns:a16="http://schemas.microsoft.com/office/drawing/2014/main" id="{C8E22BAC-DE20-4052-91E6-96C36F9636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2795" y="2597980"/>
                <a:ext cx="941128" cy="755591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="" xmlns:a16="http://schemas.microsoft.com/office/drawing/2014/main" id="{C1D6EAB9-D46C-4C2A-9B1D-98665A54E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2795" y="5409301"/>
                <a:ext cx="941128" cy="755591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A4B7AC78-54C7-4892-BDCB-B91D3F54EECC}"/>
                </a:ext>
              </a:extLst>
            </p:cNvPr>
            <p:cNvGrpSpPr/>
            <p:nvPr/>
          </p:nvGrpSpPr>
          <p:grpSpPr>
            <a:xfrm>
              <a:off x="7400911" y="1677212"/>
              <a:ext cx="2792896" cy="4928801"/>
              <a:chOff x="5876911" y="1726906"/>
              <a:chExt cx="2792896" cy="492880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id="{1993D7E0-9EEA-4060-BBC2-FDAB683CE28E}"/>
                  </a:ext>
                </a:extLst>
              </p:cNvPr>
              <p:cNvSpPr/>
              <p:nvPr/>
            </p:nvSpPr>
            <p:spPr>
              <a:xfrm>
                <a:off x="5876911" y="2105563"/>
                <a:ext cx="2792896" cy="4550144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7F67D0CC-9F7F-43F1-9ADF-4E0CBD828619}"/>
                  </a:ext>
                </a:extLst>
              </p:cNvPr>
              <p:cNvSpPr txBox="1"/>
              <p:nvPr/>
            </p:nvSpPr>
            <p:spPr>
              <a:xfrm>
                <a:off x="6681980" y="1726906"/>
                <a:ext cx="11827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Region</a:t>
                </a:r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756B76EF-2A12-4B7B-9D6F-248C8F564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90102" y="3772495"/>
              <a:ext cx="1008031" cy="1008031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="" xmlns:a16="http://schemas.microsoft.com/office/drawing/2014/main" id="{E6F491EC-85D6-4D8A-A860-6AE97D0D9C3E}"/>
                </a:ext>
              </a:extLst>
            </p:cNvPr>
            <p:cNvCxnSpPr>
              <a:stCxn id="39" idx="3"/>
              <a:endCxn id="37" idx="1"/>
            </p:cNvCxnSpPr>
            <p:nvPr/>
          </p:nvCxnSpPr>
          <p:spPr>
            <a:xfrm flipV="1">
              <a:off x="5709501" y="2876387"/>
              <a:ext cx="2617294" cy="1395181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="" xmlns:a16="http://schemas.microsoft.com/office/drawing/2014/main" id="{B26F0834-0AB4-406D-B146-1796ADFCED5F}"/>
                </a:ext>
              </a:extLst>
            </p:cNvPr>
            <p:cNvCxnSpPr>
              <a:stCxn id="39" idx="3"/>
              <a:endCxn id="33" idx="1"/>
            </p:cNvCxnSpPr>
            <p:nvPr/>
          </p:nvCxnSpPr>
          <p:spPr>
            <a:xfrm>
              <a:off x="5709501" y="4271567"/>
              <a:ext cx="2617294" cy="9678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DB8196BF-447C-4653-91F8-8F703AF8A651}"/>
                </a:ext>
              </a:extLst>
            </p:cNvPr>
            <p:cNvCxnSpPr>
              <a:stCxn id="21" idx="3"/>
              <a:endCxn id="39" idx="1"/>
            </p:cNvCxnSpPr>
            <p:nvPr/>
          </p:nvCxnSpPr>
          <p:spPr>
            <a:xfrm flipV="1">
              <a:off x="3298132" y="4271568"/>
              <a:ext cx="1393624" cy="4943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="" xmlns:a16="http://schemas.microsoft.com/office/drawing/2014/main" id="{BE8DAF44-89CB-4900-A47E-552AF4F8FDA1}"/>
                </a:ext>
              </a:extLst>
            </p:cNvPr>
            <p:cNvCxnSpPr>
              <a:stCxn id="39" idx="3"/>
              <a:endCxn id="38" idx="1"/>
            </p:cNvCxnSpPr>
            <p:nvPr/>
          </p:nvCxnSpPr>
          <p:spPr>
            <a:xfrm>
              <a:off x="5709501" y="4271567"/>
              <a:ext cx="2617294" cy="141614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357B432F-24B5-4ECE-8249-133E68480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9477" y="3997699"/>
              <a:ext cx="589277" cy="58927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="" xmlns:a16="http://schemas.microsoft.com/office/drawing/2014/main" id="{674D0360-4585-4340-96A5-ED151939F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4283" y="3963634"/>
              <a:ext cx="589277" cy="58927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0AA207C9-FB2A-44A8-A74F-5634CDD50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3896" y="3976929"/>
              <a:ext cx="589277" cy="58927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="" xmlns:a16="http://schemas.microsoft.com/office/drawing/2014/main" id="{BCB181BB-ACED-4873-8C21-88DCA804D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7714" y="3981872"/>
              <a:ext cx="589277" cy="589277"/>
            </a:xfrm>
            <a:prstGeom prst="rect">
              <a:avLst/>
            </a:prstGeom>
          </p:spPr>
        </p:pic>
        <p:sp>
          <p:nvSpPr>
            <p:cNvPr id="30" name="Flowchart: Connector 29">
              <a:extLst>
                <a:ext uri="{FF2B5EF4-FFF2-40B4-BE49-F238E27FC236}">
                  <a16:creationId xmlns="" xmlns:a16="http://schemas.microsoft.com/office/drawing/2014/main" id="{F4ECC011-2686-495F-B934-DAF93B53E6CF}"/>
                </a:ext>
              </a:extLst>
            </p:cNvPr>
            <p:cNvSpPr/>
            <p:nvPr/>
          </p:nvSpPr>
          <p:spPr>
            <a:xfrm>
              <a:off x="5074598" y="4122493"/>
              <a:ext cx="347870" cy="367748"/>
            </a:xfrm>
            <a:prstGeom prst="flowChartConnector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55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875E367F-CA1E-4195-AFBE-330F3B8EA33F}"/>
              </a:ext>
            </a:extLst>
          </p:cNvPr>
          <p:cNvSpPr txBox="1">
            <a:spLocks/>
          </p:cNvSpPr>
          <p:nvPr/>
        </p:nvSpPr>
        <p:spPr>
          <a:xfrm>
            <a:off x="262570" y="935328"/>
            <a:ext cx="5297262" cy="4796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Raleway"/>
                <a:cs typeface="Chalkboard SE Regular"/>
              </a:rPr>
              <a:t>EVENTUAL </a:t>
            </a:r>
            <a:r>
              <a:rPr lang="en-US" sz="1600" b="1" dirty="0">
                <a:latin typeface="Raleway"/>
                <a:cs typeface="Chalkboard SE Regular"/>
              </a:rPr>
              <a:t>consistency: </a:t>
            </a:r>
            <a:r>
              <a:rPr lang="en-US" sz="1600" dirty="0">
                <a:latin typeface="Raleway"/>
                <a:cs typeface="Chalkboard SE Regular"/>
              </a:rPr>
              <a:t>For </a:t>
            </a:r>
            <a:r>
              <a:rPr lang="en-US" sz="1600" b="1" dirty="0">
                <a:latin typeface="Raleway"/>
                <a:cs typeface="Chalkboard SE Regular"/>
              </a:rPr>
              <a:t>UPDATES </a:t>
            </a:r>
            <a:r>
              <a:rPr lang="en-US" sz="1600" dirty="0">
                <a:latin typeface="Raleway"/>
                <a:cs typeface="Chalkboard SE Regular"/>
              </a:rPr>
              <a:t>and </a:t>
            </a:r>
            <a:r>
              <a:rPr lang="en-US" sz="1600" b="1" dirty="0">
                <a:latin typeface="Raleway"/>
                <a:cs typeface="Chalkboard SE Regular"/>
              </a:rPr>
              <a:t>DELETES</a:t>
            </a:r>
            <a:r>
              <a:rPr lang="en-US" sz="1600" dirty="0">
                <a:latin typeface="Raleway"/>
                <a:cs typeface="Chalkboard SE Regular"/>
              </a:rPr>
              <a:t>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CD8A5D08-1C40-4832-84D9-3322540492EB}"/>
              </a:ext>
            </a:extLst>
          </p:cNvPr>
          <p:cNvGrpSpPr/>
          <p:nvPr/>
        </p:nvGrpSpPr>
        <p:grpSpPr>
          <a:xfrm>
            <a:off x="2298358" y="889687"/>
            <a:ext cx="5886786" cy="3715524"/>
            <a:chOff x="2290102" y="1677212"/>
            <a:chExt cx="7903705" cy="4928801"/>
          </a:xfrm>
        </p:grpSpPr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FEDAB81C-6EE7-42B4-AEEE-93A8FC4FB7A2}"/>
                </a:ext>
              </a:extLst>
            </p:cNvPr>
            <p:cNvGrpSpPr/>
            <p:nvPr/>
          </p:nvGrpSpPr>
          <p:grpSpPr>
            <a:xfrm>
              <a:off x="4662487" y="3660920"/>
              <a:ext cx="1047014" cy="1581942"/>
              <a:chOff x="3550806" y="2560260"/>
              <a:chExt cx="1047014" cy="1581942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="" xmlns:a16="http://schemas.microsoft.com/office/drawing/2014/main" id="{37673851-89C5-4163-A09E-C5D7020DD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075" y="2560260"/>
                <a:ext cx="1017745" cy="1221294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70B62440-A469-4250-8CE7-FB363452B6E8}"/>
                  </a:ext>
                </a:extLst>
              </p:cNvPr>
              <p:cNvSpPr txBox="1"/>
              <p:nvPr/>
            </p:nvSpPr>
            <p:spPr>
              <a:xfrm>
                <a:off x="3550806" y="3803648"/>
                <a:ext cx="10470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halkboard SE Regular"/>
                    <a:cs typeface="Chalkboard SE Regular"/>
                  </a:rPr>
                  <a:t>S3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8A4C0C35-C577-40CE-ABA7-9A55D20E3C08}"/>
                </a:ext>
              </a:extLst>
            </p:cNvPr>
            <p:cNvGrpSpPr/>
            <p:nvPr/>
          </p:nvGrpSpPr>
          <p:grpSpPr>
            <a:xfrm>
              <a:off x="7705155" y="2277509"/>
              <a:ext cx="2184410" cy="4010679"/>
              <a:chOff x="6181155" y="2376898"/>
              <a:chExt cx="2184410" cy="4010679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="" xmlns:a16="http://schemas.microsoft.com/office/drawing/2014/main" id="{E0E98CAD-9666-43AA-994C-73282C193F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2795" y="4002839"/>
                <a:ext cx="941128" cy="755591"/>
              </a:xfrm>
              <a:prstGeom prst="rect">
                <a:avLst/>
              </a:prstGeom>
            </p:spPr>
          </p:pic>
          <p:sp>
            <p:nvSpPr>
              <p:cNvPr id="56" name="Rectangle: Rounded Corners 55">
                <a:extLst>
                  <a:ext uri="{FF2B5EF4-FFF2-40B4-BE49-F238E27FC236}">
                    <a16:creationId xmlns="" xmlns:a16="http://schemas.microsoft.com/office/drawing/2014/main" id="{9BBB18F0-4F32-466A-B163-3E6E280276DD}"/>
                  </a:ext>
                </a:extLst>
              </p:cNvPr>
              <p:cNvSpPr/>
              <p:nvPr/>
            </p:nvSpPr>
            <p:spPr>
              <a:xfrm>
                <a:off x="6181156" y="2376898"/>
                <a:ext cx="2184409" cy="1200959"/>
              </a:xfrm>
              <a:prstGeom prst="roundRect">
                <a:avLst/>
              </a:prstGeom>
              <a:noFill/>
              <a:ln w="19050" cap="rnd" cmpd="sng" algn="ctr">
                <a:solidFill>
                  <a:srgbClr val="F79646">
                    <a:lumMod val="75000"/>
                  </a:srgbClr>
                </a:solidFill>
                <a:prstDash val="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endParaRP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="" xmlns:a16="http://schemas.microsoft.com/office/drawing/2014/main" id="{65EFBF83-7155-4202-9223-D40659FF5BF3}"/>
                  </a:ext>
                </a:extLst>
              </p:cNvPr>
              <p:cNvSpPr/>
              <p:nvPr/>
            </p:nvSpPr>
            <p:spPr>
              <a:xfrm>
                <a:off x="6181156" y="3780156"/>
                <a:ext cx="2184409" cy="1200959"/>
              </a:xfrm>
              <a:prstGeom prst="roundRect">
                <a:avLst/>
              </a:prstGeom>
              <a:noFill/>
              <a:ln w="19050" cap="rnd" cmpd="sng" algn="ctr">
                <a:solidFill>
                  <a:srgbClr val="F79646">
                    <a:lumMod val="75000"/>
                  </a:srgbClr>
                </a:solidFill>
                <a:prstDash val="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endParaRP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="" xmlns:a16="http://schemas.microsoft.com/office/drawing/2014/main" id="{7B764B89-D83E-4E29-8222-58079CF5831B}"/>
                  </a:ext>
                </a:extLst>
              </p:cNvPr>
              <p:cNvSpPr/>
              <p:nvPr/>
            </p:nvSpPr>
            <p:spPr>
              <a:xfrm>
                <a:off x="6181155" y="5186618"/>
                <a:ext cx="2184409" cy="1200959"/>
              </a:xfrm>
              <a:prstGeom prst="roundRect">
                <a:avLst/>
              </a:prstGeom>
              <a:noFill/>
              <a:ln w="19050" cap="rnd" cmpd="sng" algn="ctr">
                <a:solidFill>
                  <a:srgbClr val="F79646">
                    <a:lumMod val="75000"/>
                  </a:srgbClr>
                </a:solidFill>
                <a:prstDash val="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endParaRPr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="" xmlns:a16="http://schemas.microsoft.com/office/drawing/2014/main" id="{CC6E47E4-800B-4960-9B6C-CCACB5437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2795" y="2597980"/>
                <a:ext cx="941128" cy="755591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="" xmlns:a16="http://schemas.microsoft.com/office/drawing/2014/main" id="{D8EF9E38-AE02-41C5-91F6-54F99C404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2795" y="5409301"/>
                <a:ext cx="941128" cy="755591"/>
              </a:xfrm>
              <a:prstGeom prst="rect">
                <a:avLst/>
              </a:prstGeom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="" xmlns:a16="http://schemas.microsoft.com/office/drawing/2014/main" id="{EDDA0D55-7A9E-43DB-8D6B-9B21F614D4BE}"/>
                </a:ext>
              </a:extLst>
            </p:cNvPr>
            <p:cNvGrpSpPr/>
            <p:nvPr/>
          </p:nvGrpSpPr>
          <p:grpSpPr>
            <a:xfrm>
              <a:off x="7400911" y="1677212"/>
              <a:ext cx="2792896" cy="4928801"/>
              <a:chOff x="5876911" y="1726906"/>
              <a:chExt cx="2792896" cy="492880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="" xmlns:a16="http://schemas.microsoft.com/office/drawing/2014/main" id="{F9BA9E8F-0BD2-4046-B373-E59455ECA4B9}"/>
                  </a:ext>
                </a:extLst>
              </p:cNvPr>
              <p:cNvSpPr/>
              <p:nvPr/>
            </p:nvSpPr>
            <p:spPr>
              <a:xfrm>
                <a:off x="5876911" y="2105563"/>
                <a:ext cx="2792896" cy="4550144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C4FA8E06-616C-47AF-9C37-5EFEEEA32C6D}"/>
                  </a:ext>
                </a:extLst>
              </p:cNvPr>
              <p:cNvSpPr txBox="1"/>
              <p:nvPr/>
            </p:nvSpPr>
            <p:spPr>
              <a:xfrm>
                <a:off x="6681980" y="1726906"/>
                <a:ext cx="11827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Region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="" xmlns:a16="http://schemas.microsoft.com/office/drawing/2014/main" id="{44CF9B7C-8DDF-4BA1-8752-F3CEDCC3B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90102" y="3772495"/>
              <a:ext cx="1008031" cy="1008031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="" xmlns:a16="http://schemas.microsoft.com/office/drawing/2014/main" id="{A09EDD89-6D20-4D68-85F0-9A4B2F110774}"/>
                </a:ext>
              </a:extLst>
            </p:cNvPr>
            <p:cNvCxnSpPr>
              <a:stCxn id="61" idx="3"/>
              <a:endCxn id="59" idx="1"/>
            </p:cNvCxnSpPr>
            <p:nvPr/>
          </p:nvCxnSpPr>
          <p:spPr>
            <a:xfrm flipV="1">
              <a:off x="5709501" y="2876387"/>
              <a:ext cx="2617294" cy="1395181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="" xmlns:a16="http://schemas.microsoft.com/office/drawing/2014/main" id="{C2923951-F71A-4F63-AAAA-B7D9072FFA1F}"/>
                </a:ext>
              </a:extLst>
            </p:cNvPr>
            <p:cNvCxnSpPr>
              <a:stCxn id="45" idx="3"/>
              <a:endCxn id="61" idx="1"/>
            </p:cNvCxnSpPr>
            <p:nvPr/>
          </p:nvCxnSpPr>
          <p:spPr>
            <a:xfrm flipV="1">
              <a:off x="3298132" y="4271568"/>
              <a:ext cx="1393624" cy="4943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pic>
          <p:nvPicPr>
            <p:cNvPr id="48" name="Picture 47">
              <a:extLst>
                <a:ext uri="{FF2B5EF4-FFF2-40B4-BE49-F238E27FC236}">
                  <a16:creationId xmlns="" xmlns:a16="http://schemas.microsoft.com/office/drawing/2014/main" id="{5AF97959-3A32-4554-91C8-1774A7BF4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9477" y="3997699"/>
              <a:ext cx="589277" cy="589277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6EF4EE85-4BE4-448C-B231-5062AFCA3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4283" y="3963634"/>
              <a:ext cx="589277" cy="589277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="" xmlns:a16="http://schemas.microsoft.com/office/drawing/2014/main" id="{099BB91E-2B0B-4359-AA81-DE96F7829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3896" y="3976929"/>
              <a:ext cx="589277" cy="589277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="" xmlns:a16="http://schemas.microsoft.com/office/drawing/2014/main" id="{A1DCBB47-3A30-45D5-AA68-B678086C2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37714" y="3981872"/>
              <a:ext cx="589277" cy="589277"/>
            </a:xfrm>
            <a:prstGeom prst="rect">
              <a:avLst/>
            </a:prstGeom>
          </p:spPr>
        </p:pic>
        <p:sp>
          <p:nvSpPr>
            <p:cNvPr id="52" name="Flowchart: Connector 51">
              <a:extLst>
                <a:ext uri="{FF2B5EF4-FFF2-40B4-BE49-F238E27FC236}">
                  <a16:creationId xmlns="" xmlns:a16="http://schemas.microsoft.com/office/drawing/2014/main" id="{E4872F04-449C-492A-BDD9-BFA766D88EE1}"/>
                </a:ext>
              </a:extLst>
            </p:cNvPr>
            <p:cNvSpPr/>
            <p:nvPr/>
          </p:nvSpPr>
          <p:spPr>
            <a:xfrm>
              <a:off x="5074598" y="4122493"/>
              <a:ext cx="347870" cy="367748"/>
            </a:xfrm>
            <a:prstGeom prst="flowChartConnector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</p:grpSp>
      <p:sp>
        <p:nvSpPr>
          <p:cNvPr id="27" name="Title 1">
            <a:extLst>
              <a:ext uri="{FF2B5EF4-FFF2-40B4-BE49-F238E27FC236}">
                <a16:creationId xmlns="" xmlns:a16="http://schemas.microsoft.com/office/drawing/2014/main" id="{942E10AE-C720-4122-9CCC-722CF9828B31}"/>
              </a:ext>
            </a:extLst>
          </p:cNvPr>
          <p:cNvSpPr txBox="1">
            <a:spLocks/>
          </p:cNvSpPr>
          <p:nvPr/>
        </p:nvSpPr>
        <p:spPr>
          <a:xfrm>
            <a:off x="262570" y="174203"/>
            <a:ext cx="3280730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2400" b="1" dirty="0">
                <a:solidFill>
                  <a:schemeClr val="accent2"/>
                </a:solidFill>
                <a:latin typeface="Raleway"/>
                <a:cs typeface="Chalkboard SE Regular"/>
              </a:rPr>
              <a:t>Consistency Models</a:t>
            </a:r>
          </a:p>
        </p:txBody>
      </p:sp>
    </p:spTree>
    <p:extLst>
      <p:ext uri="{BB962C8B-B14F-4D97-AF65-F5344CB8AC3E}">
        <p14:creationId xmlns:p14="http://schemas.microsoft.com/office/powerpoint/2010/main" val="248238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B8AB1867-7E08-4970-ABC3-690799C214FD}"/>
              </a:ext>
            </a:extLst>
          </p:cNvPr>
          <p:cNvGrpSpPr/>
          <p:nvPr/>
        </p:nvGrpSpPr>
        <p:grpSpPr>
          <a:xfrm>
            <a:off x="2215662" y="990626"/>
            <a:ext cx="6006555" cy="3459267"/>
            <a:chOff x="2290102" y="1677212"/>
            <a:chExt cx="7903705" cy="4928801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11297203-A756-4B63-8365-115FF3ED65BD}"/>
                </a:ext>
              </a:extLst>
            </p:cNvPr>
            <p:cNvGrpSpPr/>
            <p:nvPr/>
          </p:nvGrpSpPr>
          <p:grpSpPr>
            <a:xfrm>
              <a:off x="4662487" y="3660920"/>
              <a:ext cx="1047014" cy="1581942"/>
              <a:chOff x="3550806" y="2560260"/>
              <a:chExt cx="1047014" cy="1581942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="" xmlns:a16="http://schemas.microsoft.com/office/drawing/2014/main" id="{2F129FAB-D957-446D-A045-38DB75DBD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075" y="2560260"/>
                <a:ext cx="1017745" cy="1221294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CB9152B9-1503-4AD6-B709-75C39C373E96}"/>
                  </a:ext>
                </a:extLst>
              </p:cNvPr>
              <p:cNvSpPr txBox="1"/>
              <p:nvPr/>
            </p:nvSpPr>
            <p:spPr>
              <a:xfrm>
                <a:off x="3550806" y="3803648"/>
                <a:ext cx="10470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halkboard SE Regular"/>
                    <a:cs typeface="Chalkboard SE Regular"/>
                  </a:rPr>
                  <a:t>S3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C8F080EE-8C40-4CC5-B8DB-14A5C11877EB}"/>
                </a:ext>
              </a:extLst>
            </p:cNvPr>
            <p:cNvGrpSpPr/>
            <p:nvPr/>
          </p:nvGrpSpPr>
          <p:grpSpPr>
            <a:xfrm>
              <a:off x="7705155" y="2277509"/>
              <a:ext cx="2184410" cy="4010679"/>
              <a:chOff x="6181155" y="2376898"/>
              <a:chExt cx="2184410" cy="4010679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="" xmlns:a16="http://schemas.microsoft.com/office/drawing/2014/main" id="{144548A0-68C3-40DE-9255-972246C77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2795" y="4002839"/>
                <a:ext cx="941128" cy="755591"/>
              </a:xfrm>
              <a:prstGeom prst="rect">
                <a:avLst/>
              </a:prstGeom>
            </p:spPr>
          </p:pic>
          <p:sp>
            <p:nvSpPr>
              <p:cNvPr id="20" name="Rectangle: Rounded Corners 19">
                <a:extLst>
                  <a:ext uri="{FF2B5EF4-FFF2-40B4-BE49-F238E27FC236}">
                    <a16:creationId xmlns="" xmlns:a16="http://schemas.microsoft.com/office/drawing/2014/main" id="{ED0EA99F-167A-4DE5-BA3D-B700A22AC04A}"/>
                  </a:ext>
                </a:extLst>
              </p:cNvPr>
              <p:cNvSpPr/>
              <p:nvPr/>
            </p:nvSpPr>
            <p:spPr>
              <a:xfrm>
                <a:off x="6181156" y="2376898"/>
                <a:ext cx="2184409" cy="1200959"/>
              </a:xfrm>
              <a:prstGeom prst="roundRect">
                <a:avLst/>
              </a:prstGeom>
              <a:noFill/>
              <a:ln w="19050" cap="rnd" cmpd="sng" algn="ctr">
                <a:solidFill>
                  <a:srgbClr val="F79646">
                    <a:lumMod val="75000"/>
                  </a:srgbClr>
                </a:solidFill>
                <a:prstDash val="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="" xmlns:a16="http://schemas.microsoft.com/office/drawing/2014/main" id="{BAF79EBC-1DDB-4DE7-953F-1656D27D80D7}"/>
                  </a:ext>
                </a:extLst>
              </p:cNvPr>
              <p:cNvSpPr/>
              <p:nvPr/>
            </p:nvSpPr>
            <p:spPr>
              <a:xfrm>
                <a:off x="6181156" y="3780156"/>
                <a:ext cx="2184409" cy="1200959"/>
              </a:xfrm>
              <a:prstGeom prst="roundRect">
                <a:avLst/>
              </a:prstGeom>
              <a:noFill/>
              <a:ln w="19050" cap="rnd" cmpd="sng" algn="ctr">
                <a:solidFill>
                  <a:srgbClr val="F79646">
                    <a:lumMod val="75000"/>
                  </a:srgbClr>
                </a:solidFill>
                <a:prstDash val="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endParaRP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="" xmlns:a16="http://schemas.microsoft.com/office/drawing/2014/main" id="{E1929262-D3FF-4A7D-B021-01DCA71D444A}"/>
                  </a:ext>
                </a:extLst>
              </p:cNvPr>
              <p:cNvSpPr/>
              <p:nvPr/>
            </p:nvSpPr>
            <p:spPr>
              <a:xfrm>
                <a:off x="6181155" y="5186618"/>
                <a:ext cx="2184409" cy="1200959"/>
              </a:xfrm>
              <a:prstGeom prst="roundRect">
                <a:avLst/>
              </a:prstGeom>
              <a:noFill/>
              <a:ln w="19050" cap="rnd" cmpd="sng" algn="ctr">
                <a:solidFill>
                  <a:srgbClr val="F79646">
                    <a:lumMod val="75000"/>
                  </a:srgbClr>
                </a:solidFill>
                <a:prstDash val="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endParaRP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="" xmlns:a16="http://schemas.microsoft.com/office/drawing/2014/main" id="{1738BDCA-0457-467E-B95F-790C10224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2795" y="2597980"/>
                <a:ext cx="941128" cy="755591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="" xmlns:a16="http://schemas.microsoft.com/office/drawing/2014/main" id="{C3359404-B64A-4DD6-A35B-A38F1E372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2795" y="5409301"/>
                <a:ext cx="941128" cy="755591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B3F75F4-B378-4774-93B6-A4F61FCF15A8}"/>
                </a:ext>
              </a:extLst>
            </p:cNvPr>
            <p:cNvGrpSpPr/>
            <p:nvPr/>
          </p:nvGrpSpPr>
          <p:grpSpPr>
            <a:xfrm>
              <a:off x="7400911" y="1677212"/>
              <a:ext cx="2792896" cy="4928801"/>
              <a:chOff x="5876911" y="1726906"/>
              <a:chExt cx="2792896" cy="492880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D6264C3E-0D35-4CDB-8693-96F9B5DA6A13}"/>
                  </a:ext>
                </a:extLst>
              </p:cNvPr>
              <p:cNvSpPr/>
              <p:nvPr/>
            </p:nvSpPr>
            <p:spPr>
              <a:xfrm>
                <a:off x="5876911" y="2105563"/>
                <a:ext cx="2792896" cy="4550144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D5176CFB-06DF-4931-92C9-290FDC438CB2}"/>
                  </a:ext>
                </a:extLst>
              </p:cNvPr>
              <p:cNvSpPr txBox="1"/>
              <p:nvPr/>
            </p:nvSpPr>
            <p:spPr>
              <a:xfrm>
                <a:off x="6681980" y="1726906"/>
                <a:ext cx="11827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Region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F5A357F7-FA8C-499C-890C-09D2801A5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90102" y="3772495"/>
              <a:ext cx="1008031" cy="100803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BC7AAEA8-2316-4F88-A3FF-C124FF8FA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5858" y="3986606"/>
              <a:ext cx="589277" cy="589277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="" xmlns:a16="http://schemas.microsoft.com/office/drawing/2014/main" id="{0B6D6424-127D-4928-9615-D3D4B78F35D7}"/>
                </a:ext>
              </a:extLst>
            </p:cNvPr>
            <p:cNvCxnSpPr>
              <a:stCxn id="25" idx="1"/>
              <a:endCxn id="9" idx="3"/>
            </p:cNvCxnSpPr>
            <p:nvPr/>
          </p:nvCxnSpPr>
          <p:spPr>
            <a:xfrm flipH="1">
              <a:off x="3298132" y="4271568"/>
              <a:ext cx="1393624" cy="494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43F8B5AE-A7DD-48DA-A63A-D5134D7AECC2}"/>
                </a:ext>
              </a:extLst>
            </p:cNvPr>
            <p:cNvCxnSpPr>
              <a:stCxn id="24" idx="1"/>
              <a:endCxn id="25" idx="3"/>
            </p:cNvCxnSpPr>
            <p:nvPr/>
          </p:nvCxnSpPr>
          <p:spPr>
            <a:xfrm flipH="1" flipV="1">
              <a:off x="5709501" y="4271567"/>
              <a:ext cx="2617294" cy="141614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26A7153C-C2D9-4C50-AAA6-A5C424D41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02720" y="5393068"/>
              <a:ext cx="589277" cy="589277"/>
            </a:xfrm>
            <a:prstGeom prst="rect">
              <a:avLst/>
            </a:prstGeom>
          </p:spPr>
        </p:pic>
        <p:cxnSp>
          <p:nvCxnSpPr>
            <p:cNvPr id="14" name="Connector: Curved 13">
              <a:extLst>
                <a:ext uri="{FF2B5EF4-FFF2-40B4-BE49-F238E27FC236}">
                  <a16:creationId xmlns="" xmlns:a16="http://schemas.microsoft.com/office/drawing/2014/main" id="{76B6A071-A3CC-456A-9638-503174A2EC3B}"/>
                </a:ext>
              </a:extLst>
            </p:cNvPr>
            <p:cNvCxnSpPr>
              <a:cxnSpLocks/>
            </p:cNvCxnSpPr>
            <p:nvPr/>
          </p:nvCxnSpPr>
          <p:spPr>
            <a:xfrm>
              <a:off x="9240735" y="2866709"/>
              <a:ext cx="12700" cy="1404859"/>
            </a:xfrm>
            <a:prstGeom prst="curvedConnector3">
              <a:avLst>
                <a:gd name="adj1" fmla="val 3678260"/>
              </a:avLst>
            </a:prstGeom>
            <a:noFill/>
            <a:ln w="19050" cap="flat" cmpd="sng" algn="ctr">
              <a:solidFill>
                <a:srgbClr val="00B05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6" name="Connector: Curved 15">
              <a:extLst>
                <a:ext uri="{FF2B5EF4-FFF2-40B4-BE49-F238E27FC236}">
                  <a16:creationId xmlns="" xmlns:a16="http://schemas.microsoft.com/office/drawing/2014/main" id="{A9FD43BD-BF73-45BA-B75A-B70B4C6C6BE7}"/>
                </a:ext>
              </a:extLst>
            </p:cNvPr>
            <p:cNvCxnSpPr>
              <a:cxnSpLocks/>
              <a:stCxn id="23" idx="3"/>
              <a:endCxn id="24" idx="3"/>
            </p:cNvCxnSpPr>
            <p:nvPr/>
          </p:nvCxnSpPr>
          <p:spPr>
            <a:xfrm>
              <a:off x="9267923" y="2876387"/>
              <a:ext cx="12700" cy="2811321"/>
            </a:xfrm>
            <a:prstGeom prst="curvedConnector3">
              <a:avLst>
                <a:gd name="adj1" fmla="val 6808693"/>
              </a:avLst>
            </a:prstGeom>
            <a:noFill/>
            <a:ln w="19050" cap="flat" cmpd="sng" algn="ctr">
              <a:solidFill>
                <a:srgbClr val="00B05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27" name="Title 1">
            <a:extLst>
              <a:ext uri="{FF2B5EF4-FFF2-40B4-BE49-F238E27FC236}">
                <a16:creationId xmlns="" xmlns:a16="http://schemas.microsoft.com/office/drawing/2014/main" id="{942E10AE-C720-4122-9CCC-722CF9828B31}"/>
              </a:ext>
            </a:extLst>
          </p:cNvPr>
          <p:cNvSpPr txBox="1">
            <a:spLocks/>
          </p:cNvSpPr>
          <p:nvPr/>
        </p:nvSpPr>
        <p:spPr>
          <a:xfrm>
            <a:off x="262570" y="174203"/>
            <a:ext cx="3280730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2400" b="1" dirty="0">
                <a:solidFill>
                  <a:schemeClr val="accent2"/>
                </a:solidFill>
                <a:latin typeface="Raleway"/>
                <a:cs typeface="Chalkboard SE Regular"/>
              </a:rPr>
              <a:t>Consistency Models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="" xmlns:a16="http://schemas.microsoft.com/office/drawing/2014/main" id="{875E367F-CA1E-4195-AFBE-330F3B8EA33F}"/>
              </a:ext>
            </a:extLst>
          </p:cNvPr>
          <p:cNvSpPr txBox="1">
            <a:spLocks/>
          </p:cNvSpPr>
          <p:nvPr/>
        </p:nvSpPr>
        <p:spPr>
          <a:xfrm>
            <a:off x="262570" y="935328"/>
            <a:ext cx="5297262" cy="4796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Raleway"/>
                <a:cs typeface="Chalkboard SE Regular"/>
              </a:rPr>
              <a:t>EVENTUAL </a:t>
            </a:r>
            <a:r>
              <a:rPr lang="en-US" sz="1600" b="1" dirty="0">
                <a:latin typeface="Raleway"/>
                <a:cs typeface="Chalkboard SE Regular"/>
              </a:rPr>
              <a:t>consistency: </a:t>
            </a:r>
            <a:r>
              <a:rPr lang="en-US" sz="1600" dirty="0">
                <a:latin typeface="Raleway"/>
                <a:cs typeface="Chalkboard SE Regular"/>
              </a:rPr>
              <a:t>For </a:t>
            </a:r>
            <a:r>
              <a:rPr lang="en-US" sz="1600" b="1" dirty="0">
                <a:latin typeface="Raleway"/>
                <a:cs typeface="Chalkboard SE Regular"/>
              </a:rPr>
              <a:t>UPDATES </a:t>
            </a:r>
            <a:r>
              <a:rPr lang="en-US" sz="1600" dirty="0">
                <a:latin typeface="Raleway"/>
                <a:cs typeface="Chalkboard SE Regular"/>
              </a:rPr>
              <a:t>and </a:t>
            </a:r>
            <a:r>
              <a:rPr lang="en-US" sz="1600" b="1" dirty="0">
                <a:latin typeface="Raleway"/>
                <a:cs typeface="Chalkboard SE Regular"/>
              </a:rPr>
              <a:t>DELETES</a:t>
            </a:r>
            <a:r>
              <a:rPr lang="en-US" sz="1600" dirty="0">
                <a:latin typeface="Raleway"/>
                <a:cs typeface="Chalkboard SE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014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08" y="2140528"/>
            <a:ext cx="7140165" cy="106794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3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568B3A40-8E0F-4163-8115-EA1A7E876ED8}"/>
              </a:ext>
            </a:extLst>
          </p:cNvPr>
          <p:cNvSpPr txBox="1">
            <a:spLocks/>
          </p:cNvSpPr>
          <p:nvPr/>
        </p:nvSpPr>
        <p:spPr>
          <a:xfrm>
            <a:off x="643494" y="1327165"/>
            <a:ext cx="8285162" cy="4035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Raleway"/>
                <a:cs typeface="Chalkboard SE Regular"/>
              </a:rPr>
              <a:t>	Concurrent </a:t>
            </a:r>
            <a:r>
              <a:rPr lang="en-US" sz="1600" dirty="0">
                <a:latin typeface="Raleway"/>
                <a:cs typeface="Chalkboard SE Regular"/>
              </a:rPr>
              <a:t>applications</a:t>
            </a:r>
          </a:p>
          <a:p>
            <a:endParaRPr lang="en-US" sz="1600" dirty="0">
              <a:latin typeface="Raleway"/>
              <a:cs typeface="Chalkboard SE Regular"/>
            </a:endParaRPr>
          </a:p>
          <a:p>
            <a:endParaRPr lang="en-US" sz="1600" dirty="0">
              <a:latin typeface="Raleway"/>
              <a:cs typeface="Chalkboard SE Regular"/>
            </a:endParaRPr>
          </a:p>
          <a:p>
            <a:endParaRPr lang="en-US" sz="1600" dirty="0">
              <a:latin typeface="Raleway"/>
              <a:cs typeface="Chalkboard SE Regular"/>
            </a:endParaRPr>
          </a:p>
          <a:p>
            <a:endParaRPr lang="en-US" sz="1600" dirty="0">
              <a:latin typeface="Raleway"/>
              <a:cs typeface="Chalkboard SE Regular"/>
            </a:endParaRPr>
          </a:p>
          <a:p>
            <a:endParaRPr lang="en-US" sz="1600" dirty="0">
              <a:latin typeface="Raleway"/>
              <a:cs typeface="Chalkboard SE Regular"/>
            </a:endParaRPr>
          </a:p>
          <a:p>
            <a:endParaRPr lang="en-US" sz="1600" dirty="0">
              <a:latin typeface="Raleway"/>
              <a:cs typeface="Chalkboard SE Regular"/>
            </a:endParaRPr>
          </a:p>
          <a:p>
            <a:endParaRPr lang="en-US" sz="1600" dirty="0">
              <a:latin typeface="Raleway"/>
              <a:cs typeface="Chalkboard SE Regular"/>
            </a:endParaRPr>
          </a:p>
          <a:p>
            <a:pPr marL="0" indent="0">
              <a:buNone/>
            </a:pPr>
            <a:r>
              <a:rPr lang="en-US" sz="1600" dirty="0" smtClean="0">
                <a:latin typeface="Raleway"/>
                <a:cs typeface="Chalkboard SE Regular"/>
              </a:rPr>
              <a:t>	W1 </a:t>
            </a:r>
            <a:r>
              <a:rPr lang="en-US" sz="1600" dirty="0">
                <a:latin typeface="Raleway"/>
                <a:cs typeface="Chalkboard SE Regular"/>
                <a:sym typeface="Wingdings" panose="05000000000000000000" pitchFamily="2" charset="2"/>
              </a:rPr>
              <a:t> Name: “EC2”, W2  Name: “EBS”</a:t>
            </a:r>
          </a:p>
          <a:p>
            <a:pPr marL="0" indent="0">
              <a:buNone/>
            </a:pPr>
            <a:r>
              <a:rPr lang="en-US" sz="1600" dirty="0" smtClean="0">
                <a:latin typeface="Raleway"/>
                <a:cs typeface="Chalkboard SE Regular"/>
                <a:sym typeface="Wingdings" panose="05000000000000000000" pitchFamily="2" charset="2"/>
              </a:rPr>
              <a:t>	R1 </a:t>
            </a:r>
            <a:r>
              <a:rPr lang="en-US" sz="1600" dirty="0">
                <a:latin typeface="Raleway"/>
                <a:cs typeface="Chalkboard SE Regular"/>
                <a:sym typeface="Wingdings" panose="05000000000000000000" pitchFamily="2" charset="2"/>
              </a:rPr>
              <a:t> consistent – Name: “EBS”, eventual – Name: “EBS” or “EC2” or Nothing.</a:t>
            </a:r>
          </a:p>
          <a:p>
            <a:pPr marL="0" indent="0">
              <a:buNone/>
            </a:pPr>
            <a:r>
              <a:rPr lang="en-US" sz="1600" dirty="0" smtClean="0">
                <a:latin typeface="Raleway"/>
                <a:cs typeface="Chalkboard SE Regular"/>
                <a:sym typeface="Wingdings" panose="05000000000000000000" pitchFamily="2" charset="2"/>
              </a:rPr>
              <a:t>	R2 </a:t>
            </a:r>
            <a:r>
              <a:rPr lang="en-US" sz="1600" dirty="0">
                <a:latin typeface="Raleway"/>
                <a:cs typeface="Chalkboard SE Regular"/>
                <a:sym typeface="Wingdings" panose="05000000000000000000" pitchFamily="2" charset="2"/>
              </a:rPr>
              <a:t> consistent – Name: “EBS”, eventual – Name: “EBS” or “EC2” or Nothing.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04403" y="2024129"/>
            <a:ext cx="7388179" cy="1348146"/>
            <a:chOff x="1031973" y="2082335"/>
            <a:chExt cx="7388179" cy="1348146"/>
          </a:xfrm>
        </p:grpSpPr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24CB95E9-1155-4CD4-A902-EEF151D6E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31974" y="2082335"/>
              <a:ext cx="0" cy="1273655"/>
            </a:xfrm>
            <a:prstGeom prst="line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0FAE9087-9EB7-4557-A2B8-C2054267E053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52" y="2097253"/>
              <a:ext cx="0" cy="1273655"/>
            </a:xfrm>
            <a:prstGeom prst="line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" name="Straight Arrow Connector 7">
              <a:extLst>
                <a:ext uri="{FF2B5EF4-FFF2-40B4-BE49-F238E27FC236}">
                  <a16:creationId xmlns="" xmlns:a16="http://schemas.microsoft.com/office/drawing/2014/main" id="{88E16E40-A78B-4E26-B1C0-40F83BC54051}"/>
                </a:ext>
              </a:extLst>
            </p:cNvPr>
            <p:cNvCxnSpPr>
              <a:cxnSpLocks/>
            </p:cNvCxnSpPr>
            <p:nvPr/>
          </p:nvCxnSpPr>
          <p:spPr>
            <a:xfrm>
              <a:off x="1031975" y="2857586"/>
              <a:ext cx="738817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/>
              </a:solidFill>
              <a:prstDash val="dash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97FE4B81-1CE9-462C-9607-E861A60CF4DB}"/>
                </a:ext>
              </a:extLst>
            </p:cNvPr>
            <p:cNvGrpSpPr/>
            <p:nvPr/>
          </p:nvGrpSpPr>
          <p:grpSpPr>
            <a:xfrm>
              <a:off x="1031973" y="2495406"/>
              <a:ext cx="1568342" cy="734050"/>
              <a:chOff x="924338" y="2631000"/>
              <a:chExt cx="1583092" cy="876423"/>
            </a:xfrm>
          </p:grpSpPr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D06C0143-5AB8-4BC3-ACAA-53C276E2416D}"/>
                  </a:ext>
                </a:extLst>
              </p:cNvPr>
              <p:cNvSpPr txBox="1"/>
              <p:nvPr/>
            </p:nvSpPr>
            <p:spPr>
              <a:xfrm>
                <a:off x="924338" y="2631000"/>
                <a:ext cx="1583092" cy="404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Application 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A4C29B86-3D7E-481A-80EF-D1229614C6F3}"/>
                  </a:ext>
                </a:extLst>
              </p:cNvPr>
              <p:cNvSpPr txBox="1"/>
              <p:nvPr/>
            </p:nvSpPr>
            <p:spPr>
              <a:xfrm>
                <a:off x="924338" y="3103205"/>
                <a:ext cx="1583092" cy="404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Application 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90E2F9B0-01A7-45FE-AE55-04E8D762B394}"/>
                </a:ext>
              </a:extLst>
            </p:cNvPr>
            <p:cNvGrpSpPr/>
            <p:nvPr/>
          </p:nvGrpSpPr>
          <p:grpSpPr>
            <a:xfrm>
              <a:off x="1813682" y="2145451"/>
              <a:ext cx="1490106" cy="283556"/>
              <a:chOff x="1706355" y="2289482"/>
              <a:chExt cx="1504121" cy="338554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="" xmlns:a16="http://schemas.microsoft.com/office/drawing/2014/main" id="{B641A85B-82D1-4E93-9B47-900185B3EC53}"/>
                  </a:ext>
                </a:extLst>
              </p:cNvPr>
              <p:cNvCxnSpPr/>
              <p:nvPr/>
            </p:nvCxnSpPr>
            <p:spPr>
              <a:xfrm>
                <a:off x="1706355" y="2453069"/>
                <a:ext cx="1504121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4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04024BF9-E20D-4681-8DDA-D8976A6536FB}"/>
                  </a:ext>
                </a:extLst>
              </p:cNvPr>
              <p:cNvSpPr txBox="1"/>
              <p:nvPr/>
            </p:nvSpPr>
            <p:spPr>
              <a:xfrm>
                <a:off x="2140224" y="2289482"/>
                <a:ext cx="513645" cy="338554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W1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49C58CE3-DCEB-42AA-B64A-508C9443F6C0}"/>
                </a:ext>
              </a:extLst>
            </p:cNvPr>
            <p:cNvGrpSpPr/>
            <p:nvPr/>
          </p:nvGrpSpPr>
          <p:grpSpPr>
            <a:xfrm>
              <a:off x="3560458" y="3061891"/>
              <a:ext cx="1490106" cy="283556"/>
              <a:chOff x="3433440" y="3205922"/>
              <a:chExt cx="1504121" cy="338554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="" xmlns:a16="http://schemas.microsoft.com/office/drawing/2014/main" id="{57903844-98D6-4D57-8676-5B400B9E16BB}"/>
                  </a:ext>
                </a:extLst>
              </p:cNvPr>
              <p:cNvCxnSpPr/>
              <p:nvPr/>
            </p:nvCxnSpPr>
            <p:spPr>
              <a:xfrm>
                <a:off x="3433440" y="3382762"/>
                <a:ext cx="1504121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4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BCF75968-91FD-450C-9E88-127F2AB5B22E}"/>
                  </a:ext>
                </a:extLst>
              </p:cNvPr>
              <p:cNvSpPr txBox="1"/>
              <p:nvPr/>
            </p:nvSpPr>
            <p:spPr>
              <a:xfrm>
                <a:off x="3895500" y="3205922"/>
                <a:ext cx="588173" cy="338554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W2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C6A417CF-4738-4C61-9623-C2AD01D85FF7}"/>
                </a:ext>
              </a:extLst>
            </p:cNvPr>
            <p:cNvGrpSpPr/>
            <p:nvPr/>
          </p:nvGrpSpPr>
          <p:grpSpPr>
            <a:xfrm>
              <a:off x="6094011" y="2139760"/>
              <a:ext cx="1490106" cy="283556"/>
              <a:chOff x="5986527" y="2283791"/>
              <a:chExt cx="1504121" cy="338554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="" xmlns:a16="http://schemas.microsoft.com/office/drawing/2014/main" id="{358AB9D5-80F7-454B-A3B1-63DA37DA3EEF}"/>
                  </a:ext>
                </a:extLst>
              </p:cNvPr>
              <p:cNvCxnSpPr/>
              <p:nvPr/>
            </p:nvCxnSpPr>
            <p:spPr>
              <a:xfrm>
                <a:off x="5986527" y="2453069"/>
                <a:ext cx="1504121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4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9FE7EFE3-5B2A-469A-AE03-86DE8BF758D0}"/>
                  </a:ext>
                </a:extLst>
              </p:cNvPr>
              <p:cNvSpPr txBox="1"/>
              <p:nvPr/>
            </p:nvSpPr>
            <p:spPr>
              <a:xfrm>
                <a:off x="6486975" y="2283791"/>
                <a:ext cx="492512" cy="338554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R1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90D9C8F6-784E-4761-B7E5-46AD1CF7449B}"/>
                </a:ext>
              </a:extLst>
            </p:cNvPr>
            <p:cNvGrpSpPr/>
            <p:nvPr/>
          </p:nvGrpSpPr>
          <p:grpSpPr>
            <a:xfrm>
              <a:off x="6356035" y="3146925"/>
              <a:ext cx="1490106" cy="283556"/>
              <a:chOff x="6248398" y="3290956"/>
              <a:chExt cx="1504121" cy="338554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="" xmlns:a16="http://schemas.microsoft.com/office/drawing/2014/main" id="{9376B564-49DD-4327-BE24-0703B2D5BA99}"/>
                  </a:ext>
                </a:extLst>
              </p:cNvPr>
              <p:cNvCxnSpPr/>
              <p:nvPr/>
            </p:nvCxnSpPr>
            <p:spPr>
              <a:xfrm>
                <a:off x="6248398" y="3460234"/>
                <a:ext cx="1504121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4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0B96B7DE-F2AA-4FA3-ABF6-13A9500995C1}"/>
                  </a:ext>
                </a:extLst>
              </p:cNvPr>
              <p:cNvSpPr txBox="1"/>
              <p:nvPr/>
            </p:nvSpPr>
            <p:spPr>
              <a:xfrm>
                <a:off x="6733231" y="3290956"/>
                <a:ext cx="492512" cy="338554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R2</a:t>
                </a:r>
              </a:p>
            </p:txBody>
          </p:sp>
        </p:grpSp>
        <p:sp>
          <p:nvSpPr>
            <p:cNvPr id="25" name="Flowchart: Connector 24">
              <a:extLst>
                <a:ext uri="{FF2B5EF4-FFF2-40B4-BE49-F238E27FC236}">
                  <a16:creationId xmlns="" xmlns:a16="http://schemas.microsoft.com/office/drawing/2014/main" id="{7661DDA4-E846-42F1-9767-5D919931659A}"/>
                </a:ext>
              </a:extLst>
            </p:cNvPr>
            <p:cNvSpPr/>
            <p:nvPr/>
          </p:nvSpPr>
          <p:spPr>
            <a:xfrm>
              <a:off x="1580281" y="2186830"/>
              <a:ext cx="196932" cy="181631"/>
            </a:xfrm>
            <a:prstGeom prst="flowChartConnector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="" xmlns:a16="http://schemas.microsoft.com/office/drawing/2014/main" id="{CE98CA28-D5EA-400E-AA5B-AB480967836D}"/>
                </a:ext>
              </a:extLst>
            </p:cNvPr>
            <p:cNvSpPr/>
            <p:nvPr/>
          </p:nvSpPr>
          <p:spPr>
            <a:xfrm>
              <a:off x="3284841" y="2182112"/>
              <a:ext cx="196932" cy="181631"/>
            </a:xfrm>
            <a:prstGeom prst="flowChartConnector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="" xmlns:a16="http://schemas.microsoft.com/office/drawing/2014/main" id="{22020C43-185B-418F-B135-C3BFC090FBFF}"/>
                </a:ext>
              </a:extLst>
            </p:cNvPr>
            <p:cNvSpPr/>
            <p:nvPr/>
          </p:nvSpPr>
          <p:spPr>
            <a:xfrm>
              <a:off x="5881174" y="2196974"/>
              <a:ext cx="196932" cy="181631"/>
            </a:xfrm>
            <a:prstGeom prst="flowChartConnector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="" xmlns:a16="http://schemas.microsoft.com/office/drawing/2014/main" id="{33E26C15-4C4E-4D67-BCBE-73DBE044419F}"/>
                </a:ext>
              </a:extLst>
            </p:cNvPr>
            <p:cNvSpPr/>
            <p:nvPr/>
          </p:nvSpPr>
          <p:spPr>
            <a:xfrm>
              <a:off x="7584117" y="2200609"/>
              <a:ext cx="196932" cy="181631"/>
            </a:xfrm>
            <a:prstGeom prst="flowChartConnector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="" xmlns:a16="http://schemas.microsoft.com/office/drawing/2014/main" id="{321BB526-1738-4048-B6D7-DAF4E460357A}"/>
                </a:ext>
              </a:extLst>
            </p:cNvPr>
            <p:cNvSpPr/>
            <p:nvPr/>
          </p:nvSpPr>
          <p:spPr>
            <a:xfrm>
              <a:off x="3341762" y="3116041"/>
              <a:ext cx="196932" cy="181631"/>
            </a:xfrm>
            <a:prstGeom prst="flowChartConnector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="" xmlns:a16="http://schemas.microsoft.com/office/drawing/2014/main" id="{8C2C85A3-B5A0-4E39-A5F5-B8DB6A18488F}"/>
                </a:ext>
              </a:extLst>
            </p:cNvPr>
            <p:cNvSpPr/>
            <p:nvPr/>
          </p:nvSpPr>
          <p:spPr>
            <a:xfrm>
              <a:off x="5042409" y="3116041"/>
              <a:ext cx="196932" cy="181631"/>
            </a:xfrm>
            <a:prstGeom prst="flowChartConnector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="" xmlns:a16="http://schemas.microsoft.com/office/drawing/2014/main" id="{2F3CBCF8-A267-4C3B-9B75-23DE350ACCBA}"/>
                </a:ext>
              </a:extLst>
            </p:cNvPr>
            <p:cNvSpPr/>
            <p:nvPr/>
          </p:nvSpPr>
          <p:spPr>
            <a:xfrm>
              <a:off x="6176296" y="3207774"/>
              <a:ext cx="196932" cy="181631"/>
            </a:xfrm>
            <a:prstGeom prst="flowChartConnector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90958B87-12BC-4DA2-8EC7-A73A4BAAE9ED}"/>
                </a:ext>
              </a:extLst>
            </p:cNvPr>
            <p:cNvSpPr/>
            <p:nvPr/>
          </p:nvSpPr>
          <p:spPr>
            <a:xfrm>
              <a:off x="7867905" y="3189277"/>
              <a:ext cx="196932" cy="181631"/>
            </a:xfrm>
            <a:prstGeom prst="flowChartConnector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</p:grpSp>
      <p:sp>
        <p:nvSpPr>
          <p:cNvPr id="33" name="Title 1">
            <a:extLst>
              <a:ext uri="{FF2B5EF4-FFF2-40B4-BE49-F238E27FC236}">
                <a16:creationId xmlns="" xmlns:a16="http://schemas.microsoft.com/office/drawing/2014/main" id="{942E10AE-C720-4122-9CCC-722CF9828B31}"/>
              </a:ext>
            </a:extLst>
          </p:cNvPr>
          <p:cNvSpPr txBox="1">
            <a:spLocks/>
          </p:cNvSpPr>
          <p:nvPr/>
        </p:nvSpPr>
        <p:spPr>
          <a:xfrm>
            <a:off x="262570" y="174203"/>
            <a:ext cx="3736262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2400" b="1" dirty="0">
                <a:solidFill>
                  <a:schemeClr val="accent2"/>
                </a:solidFill>
                <a:latin typeface="Raleway"/>
                <a:cs typeface="Chalkboard SE Regular"/>
              </a:rPr>
              <a:t>Consistency </a:t>
            </a:r>
            <a:r>
              <a:rPr lang="en-US" sz="2400" b="1" dirty="0" smtClean="0">
                <a:solidFill>
                  <a:schemeClr val="accent2"/>
                </a:solidFill>
                <a:latin typeface="Raleway"/>
                <a:cs typeface="Chalkboard SE Regular"/>
              </a:rPr>
              <a:t>Examples</a:t>
            </a:r>
            <a:endParaRPr lang="en-US" sz="2400" b="1" dirty="0">
              <a:solidFill>
                <a:schemeClr val="accent2"/>
              </a:solidFill>
              <a:latin typeface="Raleway"/>
              <a:cs typeface="Chalkboard SE Regular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950" y="1410958"/>
            <a:ext cx="219455" cy="18635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032" y="4306842"/>
            <a:ext cx="219455" cy="18635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950" y="4029350"/>
            <a:ext cx="219455" cy="18635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217" y="3693671"/>
            <a:ext cx="219455" cy="1863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570" y="882557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  <a:latin typeface="Raleway"/>
              </a:rPr>
              <a:t>Example 1</a:t>
            </a:r>
            <a:endParaRPr lang="en-US" sz="1400" b="1" dirty="0">
              <a:solidFill>
                <a:schemeClr val="accent2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17368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568B3A40-8E0F-4163-8115-EA1A7E876ED8}"/>
              </a:ext>
            </a:extLst>
          </p:cNvPr>
          <p:cNvSpPr txBox="1">
            <a:spLocks/>
          </p:cNvSpPr>
          <p:nvPr/>
        </p:nvSpPr>
        <p:spPr>
          <a:xfrm>
            <a:off x="1112685" y="1269590"/>
            <a:ext cx="7820618" cy="4035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Raleway"/>
                <a:cs typeface="Chalkboard SE Regular"/>
              </a:rPr>
              <a:t>Concurrent </a:t>
            </a:r>
            <a:r>
              <a:rPr lang="en-US" sz="1600" dirty="0">
                <a:latin typeface="Raleway"/>
                <a:cs typeface="Chalkboard SE Regular"/>
              </a:rPr>
              <a:t>applications</a:t>
            </a:r>
          </a:p>
          <a:p>
            <a:endParaRPr lang="en-US" sz="1600" dirty="0">
              <a:latin typeface="Raleway"/>
              <a:cs typeface="Chalkboard SE Regular"/>
            </a:endParaRPr>
          </a:p>
          <a:p>
            <a:endParaRPr lang="en-US" sz="1600" dirty="0">
              <a:latin typeface="Raleway"/>
              <a:cs typeface="Chalkboard SE Regular"/>
            </a:endParaRPr>
          </a:p>
          <a:p>
            <a:endParaRPr lang="en-US" sz="1600" dirty="0">
              <a:latin typeface="Raleway"/>
              <a:cs typeface="Chalkboard SE Regular"/>
            </a:endParaRPr>
          </a:p>
          <a:p>
            <a:endParaRPr lang="en-US" sz="1600" dirty="0">
              <a:latin typeface="Raleway"/>
              <a:cs typeface="Chalkboard SE Regular"/>
            </a:endParaRPr>
          </a:p>
          <a:p>
            <a:endParaRPr lang="en-US" sz="1600" dirty="0">
              <a:latin typeface="Raleway"/>
              <a:cs typeface="Chalkboard SE Regular"/>
            </a:endParaRPr>
          </a:p>
          <a:p>
            <a:pPr marL="0" indent="0">
              <a:buNone/>
            </a:pPr>
            <a:endParaRPr lang="en-US" sz="1600" dirty="0">
              <a:latin typeface="Raleway"/>
              <a:cs typeface="Chalkboard SE Regular"/>
            </a:endParaRPr>
          </a:p>
          <a:p>
            <a:pPr marL="0" indent="0">
              <a:buNone/>
            </a:pPr>
            <a:endParaRPr lang="en-US" sz="1600" dirty="0">
              <a:latin typeface="Raleway"/>
              <a:cs typeface="Chalkboard SE Regular"/>
            </a:endParaRPr>
          </a:p>
          <a:p>
            <a:pPr marL="0" indent="0">
              <a:buNone/>
            </a:pPr>
            <a:r>
              <a:rPr lang="en-US" sz="1600" dirty="0" smtClean="0">
                <a:latin typeface="Raleway"/>
                <a:cs typeface="Chalkboard SE Regular"/>
              </a:rPr>
              <a:t>W1 </a:t>
            </a:r>
            <a:r>
              <a:rPr lang="en-US" sz="1600" dirty="0">
                <a:latin typeface="Raleway"/>
                <a:cs typeface="Chalkboard SE Regular"/>
                <a:sym typeface="Wingdings" panose="05000000000000000000" pitchFamily="2" charset="2"/>
              </a:rPr>
              <a:t> Name: “EC2”, W2  Name: “EBS”</a:t>
            </a:r>
          </a:p>
          <a:p>
            <a:pPr marL="0" indent="0">
              <a:buNone/>
            </a:pPr>
            <a:r>
              <a:rPr lang="en-US" sz="1600" dirty="0" smtClean="0">
                <a:latin typeface="Raleway"/>
                <a:cs typeface="Chalkboard SE Regular"/>
                <a:sym typeface="Wingdings" panose="05000000000000000000" pitchFamily="2" charset="2"/>
              </a:rPr>
              <a:t>R1 </a:t>
            </a:r>
            <a:r>
              <a:rPr lang="en-US" sz="1600" dirty="0">
                <a:latin typeface="Raleway"/>
                <a:cs typeface="Chalkboard SE Regular"/>
                <a:sym typeface="Wingdings" panose="05000000000000000000" pitchFamily="2" charset="2"/>
              </a:rPr>
              <a:t> consistent – Name: “EBS” or “EC2”, eventual – Name: “EBS” or “</a:t>
            </a:r>
            <a:r>
              <a:rPr lang="en-US" sz="1600" dirty="0" smtClean="0">
                <a:latin typeface="Raleway"/>
                <a:cs typeface="Chalkboard SE Regular"/>
                <a:sym typeface="Wingdings" panose="05000000000000000000" pitchFamily="2" charset="2"/>
              </a:rPr>
              <a:t>EC2” or Nothing</a:t>
            </a:r>
            <a:r>
              <a:rPr lang="en-US" sz="1600" dirty="0">
                <a:latin typeface="Raleway"/>
                <a:cs typeface="Chalkboard SE Regular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Raleway"/>
                <a:cs typeface="Chalkboard SE Regular"/>
                <a:sym typeface="Wingdings" panose="05000000000000000000" pitchFamily="2" charset="2"/>
              </a:rPr>
              <a:t>R2 </a:t>
            </a:r>
            <a:r>
              <a:rPr lang="en-US" sz="1600" dirty="0">
                <a:latin typeface="Raleway"/>
                <a:cs typeface="Chalkboard SE Regular"/>
                <a:sym typeface="Wingdings" panose="05000000000000000000" pitchFamily="2" charset="2"/>
              </a:rPr>
              <a:t> consistent – Name: “EBS”, eventual – Name: “EBS” or “EC2” or Nothing.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04403" y="2024129"/>
            <a:ext cx="7388179" cy="1348146"/>
            <a:chOff x="1031973" y="2082335"/>
            <a:chExt cx="7388179" cy="1348146"/>
          </a:xfrm>
        </p:grpSpPr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24CB95E9-1155-4CD4-A902-EEF151D6E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31974" y="2082335"/>
              <a:ext cx="0" cy="1273655"/>
            </a:xfrm>
            <a:prstGeom prst="line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0FAE9087-9EB7-4557-A2B8-C2054267E053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52" y="2097253"/>
              <a:ext cx="0" cy="1273655"/>
            </a:xfrm>
            <a:prstGeom prst="line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" name="Straight Arrow Connector 7">
              <a:extLst>
                <a:ext uri="{FF2B5EF4-FFF2-40B4-BE49-F238E27FC236}">
                  <a16:creationId xmlns="" xmlns:a16="http://schemas.microsoft.com/office/drawing/2014/main" id="{88E16E40-A78B-4E26-B1C0-40F83BC54051}"/>
                </a:ext>
              </a:extLst>
            </p:cNvPr>
            <p:cNvCxnSpPr>
              <a:cxnSpLocks/>
            </p:cNvCxnSpPr>
            <p:nvPr/>
          </p:nvCxnSpPr>
          <p:spPr>
            <a:xfrm>
              <a:off x="1031975" y="2857586"/>
              <a:ext cx="738817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/>
              </a:solidFill>
              <a:prstDash val="dash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97FE4B81-1CE9-462C-9607-E861A60CF4DB}"/>
                </a:ext>
              </a:extLst>
            </p:cNvPr>
            <p:cNvGrpSpPr/>
            <p:nvPr/>
          </p:nvGrpSpPr>
          <p:grpSpPr>
            <a:xfrm>
              <a:off x="1031973" y="2495406"/>
              <a:ext cx="1568342" cy="734050"/>
              <a:chOff x="924338" y="2631000"/>
              <a:chExt cx="1583092" cy="876423"/>
            </a:xfrm>
          </p:grpSpPr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D06C0143-5AB8-4BC3-ACAA-53C276E2416D}"/>
                  </a:ext>
                </a:extLst>
              </p:cNvPr>
              <p:cNvSpPr txBox="1"/>
              <p:nvPr/>
            </p:nvSpPr>
            <p:spPr>
              <a:xfrm>
                <a:off x="924338" y="2631000"/>
                <a:ext cx="1583092" cy="404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Application 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A4C29B86-3D7E-481A-80EF-D1229614C6F3}"/>
                  </a:ext>
                </a:extLst>
              </p:cNvPr>
              <p:cNvSpPr txBox="1"/>
              <p:nvPr/>
            </p:nvSpPr>
            <p:spPr>
              <a:xfrm>
                <a:off x="924338" y="3103205"/>
                <a:ext cx="1583092" cy="404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Application 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90E2F9B0-01A7-45FE-AE55-04E8D762B394}"/>
                </a:ext>
              </a:extLst>
            </p:cNvPr>
            <p:cNvGrpSpPr/>
            <p:nvPr/>
          </p:nvGrpSpPr>
          <p:grpSpPr>
            <a:xfrm>
              <a:off x="1813682" y="2145451"/>
              <a:ext cx="1490106" cy="283556"/>
              <a:chOff x="1706355" y="2289482"/>
              <a:chExt cx="1504121" cy="338554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="" xmlns:a16="http://schemas.microsoft.com/office/drawing/2014/main" id="{B641A85B-82D1-4E93-9B47-900185B3EC53}"/>
                  </a:ext>
                </a:extLst>
              </p:cNvPr>
              <p:cNvCxnSpPr/>
              <p:nvPr/>
            </p:nvCxnSpPr>
            <p:spPr>
              <a:xfrm>
                <a:off x="1706355" y="2453069"/>
                <a:ext cx="1504121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4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04024BF9-E20D-4681-8DDA-D8976A6536FB}"/>
                  </a:ext>
                </a:extLst>
              </p:cNvPr>
              <p:cNvSpPr txBox="1"/>
              <p:nvPr/>
            </p:nvSpPr>
            <p:spPr>
              <a:xfrm>
                <a:off x="2140224" y="2289482"/>
                <a:ext cx="513645" cy="338554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W1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49C58CE3-DCEB-42AA-B64A-508C9443F6C0}"/>
                </a:ext>
              </a:extLst>
            </p:cNvPr>
            <p:cNvGrpSpPr/>
            <p:nvPr/>
          </p:nvGrpSpPr>
          <p:grpSpPr>
            <a:xfrm>
              <a:off x="3560458" y="3061891"/>
              <a:ext cx="1490106" cy="283556"/>
              <a:chOff x="3433440" y="3205922"/>
              <a:chExt cx="1504121" cy="338554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="" xmlns:a16="http://schemas.microsoft.com/office/drawing/2014/main" id="{57903844-98D6-4D57-8676-5B400B9E16BB}"/>
                  </a:ext>
                </a:extLst>
              </p:cNvPr>
              <p:cNvCxnSpPr/>
              <p:nvPr/>
            </p:nvCxnSpPr>
            <p:spPr>
              <a:xfrm>
                <a:off x="3433440" y="3382762"/>
                <a:ext cx="1504121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4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BCF75968-91FD-450C-9E88-127F2AB5B22E}"/>
                  </a:ext>
                </a:extLst>
              </p:cNvPr>
              <p:cNvSpPr txBox="1"/>
              <p:nvPr/>
            </p:nvSpPr>
            <p:spPr>
              <a:xfrm>
                <a:off x="3895500" y="3205922"/>
                <a:ext cx="588173" cy="338554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W2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C6A417CF-4738-4C61-9623-C2AD01D85FF7}"/>
                </a:ext>
              </a:extLst>
            </p:cNvPr>
            <p:cNvGrpSpPr/>
            <p:nvPr/>
          </p:nvGrpSpPr>
          <p:grpSpPr>
            <a:xfrm>
              <a:off x="6094011" y="2139760"/>
              <a:ext cx="1490106" cy="283556"/>
              <a:chOff x="5986527" y="2283791"/>
              <a:chExt cx="1504121" cy="338554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="" xmlns:a16="http://schemas.microsoft.com/office/drawing/2014/main" id="{358AB9D5-80F7-454B-A3B1-63DA37DA3EEF}"/>
                  </a:ext>
                </a:extLst>
              </p:cNvPr>
              <p:cNvCxnSpPr/>
              <p:nvPr/>
            </p:nvCxnSpPr>
            <p:spPr>
              <a:xfrm>
                <a:off x="5986527" y="2453069"/>
                <a:ext cx="1504121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4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9FE7EFE3-5B2A-469A-AE03-86DE8BF758D0}"/>
                  </a:ext>
                </a:extLst>
              </p:cNvPr>
              <p:cNvSpPr txBox="1"/>
              <p:nvPr/>
            </p:nvSpPr>
            <p:spPr>
              <a:xfrm>
                <a:off x="6486975" y="2283791"/>
                <a:ext cx="492512" cy="338554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R1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90D9C8F6-784E-4761-B7E5-46AD1CF7449B}"/>
                </a:ext>
              </a:extLst>
            </p:cNvPr>
            <p:cNvGrpSpPr/>
            <p:nvPr/>
          </p:nvGrpSpPr>
          <p:grpSpPr>
            <a:xfrm>
              <a:off x="6356035" y="3146925"/>
              <a:ext cx="1490106" cy="283556"/>
              <a:chOff x="6248398" y="3290956"/>
              <a:chExt cx="1504121" cy="338554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="" xmlns:a16="http://schemas.microsoft.com/office/drawing/2014/main" id="{9376B564-49DD-4327-BE24-0703B2D5BA99}"/>
                  </a:ext>
                </a:extLst>
              </p:cNvPr>
              <p:cNvCxnSpPr/>
              <p:nvPr/>
            </p:nvCxnSpPr>
            <p:spPr>
              <a:xfrm>
                <a:off x="6248398" y="3460234"/>
                <a:ext cx="1504121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4"/>
                </a:solidFill>
                <a:prstDash val="solid"/>
                <a:tailEnd type="triangle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0B96B7DE-F2AA-4FA3-ABF6-13A9500995C1}"/>
                  </a:ext>
                </a:extLst>
              </p:cNvPr>
              <p:cNvSpPr txBox="1"/>
              <p:nvPr/>
            </p:nvSpPr>
            <p:spPr>
              <a:xfrm>
                <a:off x="6733231" y="3290956"/>
                <a:ext cx="492512" cy="338554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R2</a:t>
                </a:r>
              </a:p>
            </p:txBody>
          </p:sp>
        </p:grpSp>
        <p:sp>
          <p:nvSpPr>
            <p:cNvPr id="25" name="Flowchart: Connector 24">
              <a:extLst>
                <a:ext uri="{FF2B5EF4-FFF2-40B4-BE49-F238E27FC236}">
                  <a16:creationId xmlns="" xmlns:a16="http://schemas.microsoft.com/office/drawing/2014/main" id="{7661DDA4-E846-42F1-9767-5D919931659A}"/>
                </a:ext>
              </a:extLst>
            </p:cNvPr>
            <p:cNvSpPr/>
            <p:nvPr/>
          </p:nvSpPr>
          <p:spPr>
            <a:xfrm>
              <a:off x="1580281" y="2186830"/>
              <a:ext cx="196932" cy="181631"/>
            </a:xfrm>
            <a:prstGeom prst="flowChartConnector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="" xmlns:a16="http://schemas.microsoft.com/office/drawing/2014/main" id="{CE98CA28-D5EA-400E-AA5B-AB480967836D}"/>
                </a:ext>
              </a:extLst>
            </p:cNvPr>
            <p:cNvSpPr/>
            <p:nvPr/>
          </p:nvSpPr>
          <p:spPr>
            <a:xfrm>
              <a:off x="3284841" y="2182112"/>
              <a:ext cx="196932" cy="181631"/>
            </a:xfrm>
            <a:prstGeom prst="flowChartConnector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="" xmlns:a16="http://schemas.microsoft.com/office/drawing/2014/main" id="{22020C43-185B-418F-B135-C3BFC090FBFF}"/>
                </a:ext>
              </a:extLst>
            </p:cNvPr>
            <p:cNvSpPr/>
            <p:nvPr/>
          </p:nvSpPr>
          <p:spPr>
            <a:xfrm>
              <a:off x="5881174" y="2196974"/>
              <a:ext cx="196932" cy="181631"/>
            </a:xfrm>
            <a:prstGeom prst="flowChartConnector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="" xmlns:a16="http://schemas.microsoft.com/office/drawing/2014/main" id="{33E26C15-4C4E-4D67-BCBE-73DBE044419F}"/>
                </a:ext>
              </a:extLst>
            </p:cNvPr>
            <p:cNvSpPr/>
            <p:nvPr/>
          </p:nvSpPr>
          <p:spPr>
            <a:xfrm>
              <a:off x="7584117" y="2200609"/>
              <a:ext cx="196932" cy="181631"/>
            </a:xfrm>
            <a:prstGeom prst="flowChartConnector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="" xmlns:a16="http://schemas.microsoft.com/office/drawing/2014/main" id="{321BB526-1738-4048-B6D7-DAF4E460357A}"/>
                </a:ext>
              </a:extLst>
            </p:cNvPr>
            <p:cNvSpPr/>
            <p:nvPr/>
          </p:nvSpPr>
          <p:spPr>
            <a:xfrm>
              <a:off x="3341762" y="3116041"/>
              <a:ext cx="196932" cy="181631"/>
            </a:xfrm>
            <a:prstGeom prst="flowChartConnector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="" xmlns:a16="http://schemas.microsoft.com/office/drawing/2014/main" id="{8C2C85A3-B5A0-4E39-A5F5-B8DB6A18488F}"/>
                </a:ext>
              </a:extLst>
            </p:cNvPr>
            <p:cNvSpPr/>
            <p:nvPr/>
          </p:nvSpPr>
          <p:spPr>
            <a:xfrm>
              <a:off x="5042409" y="3116041"/>
              <a:ext cx="196932" cy="181631"/>
            </a:xfrm>
            <a:prstGeom prst="flowChartConnector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="" xmlns:a16="http://schemas.microsoft.com/office/drawing/2014/main" id="{2F3CBCF8-A267-4C3B-9B75-23DE350ACCBA}"/>
                </a:ext>
              </a:extLst>
            </p:cNvPr>
            <p:cNvSpPr/>
            <p:nvPr/>
          </p:nvSpPr>
          <p:spPr>
            <a:xfrm>
              <a:off x="6176296" y="3207774"/>
              <a:ext cx="196932" cy="181631"/>
            </a:xfrm>
            <a:prstGeom prst="flowChartConnector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90958B87-12BC-4DA2-8EC7-A73A4BAAE9ED}"/>
                </a:ext>
              </a:extLst>
            </p:cNvPr>
            <p:cNvSpPr/>
            <p:nvPr/>
          </p:nvSpPr>
          <p:spPr>
            <a:xfrm>
              <a:off x="7867905" y="3189277"/>
              <a:ext cx="196932" cy="181631"/>
            </a:xfrm>
            <a:prstGeom prst="flowChartConnector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</p:grpSp>
      <p:sp>
        <p:nvSpPr>
          <p:cNvPr id="33" name="Title 1">
            <a:extLst>
              <a:ext uri="{FF2B5EF4-FFF2-40B4-BE49-F238E27FC236}">
                <a16:creationId xmlns="" xmlns:a16="http://schemas.microsoft.com/office/drawing/2014/main" id="{942E10AE-C720-4122-9CCC-722CF9828B31}"/>
              </a:ext>
            </a:extLst>
          </p:cNvPr>
          <p:cNvSpPr txBox="1">
            <a:spLocks/>
          </p:cNvSpPr>
          <p:nvPr/>
        </p:nvSpPr>
        <p:spPr>
          <a:xfrm>
            <a:off x="262570" y="174203"/>
            <a:ext cx="3736262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2400" b="1" dirty="0">
                <a:solidFill>
                  <a:schemeClr val="accent2"/>
                </a:solidFill>
                <a:latin typeface="Raleway"/>
                <a:cs typeface="Chalkboard SE Regular"/>
              </a:rPr>
              <a:t>Consistency </a:t>
            </a:r>
            <a:r>
              <a:rPr lang="en-US" sz="2400" b="1" dirty="0" smtClean="0">
                <a:solidFill>
                  <a:schemeClr val="accent2"/>
                </a:solidFill>
                <a:latin typeface="Raleway"/>
                <a:cs typeface="Chalkboard SE Regular"/>
              </a:rPr>
              <a:t>Examples</a:t>
            </a:r>
            <a:endParaRPr lang="en-US" sz="2400" b="1" dirty="0">
              <a:solidFill>
                <a:schemeClr val="accent2"/>
              </a:solidFill>
              <a:latin typeface="Raleway"/>
              <a:cs typeface="Chalkboard SE Regular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7776" y="1345842"/>
            <a:ext cx="220188" cy="3314667"/>
            <a:chOff x="784217" y="1410958"/>
            <a:chExt cx="220188" cy="3314667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950" y="1410958"/>
              <a:ext cx="219455" cy="18635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950" y="4539274"/>
              <a:ext cx="219455" cy="18635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950" y="4029350"/>
              <a:ext cx="219455" cy="18635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217" y="3693671"/>
              <a:ext cx="219455" cy="186351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03667" y="869045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  <a:latin typeface="Raleway"/>
              </a:rPr>
              <a:t>Example 2</a:t>
            </a:r>
            <a:endParaRPr lang="en-US" sz="1400" b="1" dirty="0">
              <a:solidFill>
                <a:schemeClr val="accent2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274145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08" y="2140528"/>
            <a:ext cx="7140165" cy="106794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25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9C3B3D98-B379-415D-8996-304C0B165F5F}"/>
              </a:ext>
            </a:extLst>
          </p:cNvPr>
          <p:cNvSpPr txBox="1">
            <a:spLocks/>
          </p:cNvSpPr>
          <p:nvPr/>
        </p:nvSpPr>
        <p:spPr>
          <a:xfrm>
            <a:off x="262570" y="174203"/>
            <a:ext cx="6239608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4000" b="1" dirty="0">
                <a:solidFill>
                  <a:prstClr val="black">
                    <a:lumMod val="50000"/>
                    <a:lumOff val="50000"/>
                  </a:prstClr>
                </a:solidFill>
                <a:latin typeface="Raleway"/>
                <a:cs typeface="Chalkboard SE Regular"/>
              </a:rPr>
              <a:t>Demo 1: Upload Files in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389D96-59F8-400A-AC77-44E76F4D5860}"/>
              </a:ext>
            </a:extLst>
          </p:cNvPr>
          <p:cNvSpPr txBox="1">
            <a:spLocks/>
          </p:cNvSpPr>
          <p:nvPr/>
        </p:nvSpPr>
        <p:spPr>
          <a:xfrm>
            <a:off x="975360" y="1179322"/>
            <a:ext cx="4500282" cy="1036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Raleway"/>
                <a:cs typeface="Chalkboard SE Regular"/>
              </a:rPr>
              <a:t>Let’s upload a few image and text files in S3.</a:t>
            </a:r>
          </a:p>
          <a:p>
            <a:endParaRPr lang="en-US" sz="1600" dirty="0">
              <a:latin typeface="Raleway"/>
              <a:cs typeface="Chalkboard SE Regular"/>
            </a:endParaRPr>
          </a:p>
          <a:p>
            <a:r>
              <a:rPr lang="en-US" sz="1600" dirty="0">
                <a:latin typeface="Raleway"/>
                <a:cs typeface="Chalkboard SE Regular"/>
              </a:rPr>
              <a:t>How to access those files.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75360" y="1249288"/>
            <a:ext cx="219455" cy="696275"/>
            <a:chOff x="784950" y="4029350"/>
            <a:chExt cx="219455" cy="696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950" y="4539274"/>
              <a:ext cx="219455" cy="18635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950" y="4029350"/>
              <a:ext cx="219455" cy="186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53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Placeholder 60">
            <a:extLst>
              <a:ext uri="{FF2B5EF4-FFF2-40B4-BE49-F238E27FC236}">
                <a16:creationId xmlns=""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4579" y="143326"/>
            <a:ext cx="4103688" cy="5769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017B166C-303B-4EC2-98D3-28163772970F}"/>
              </a:ext>
            </a:extLst>
          </p:cNvPr>
          <p:cNvGrpSpPr/>
          <p:nvPr/>
        </p:nvGrpSpPr>
        <p:grpSpPr>
          <a:xfrm>
            <a:off x="804812" y="952951"/>
            <a:ext cx="2231100" cy="491646"/>
            <a:chOff x="1639399" y="1466260"/>
            <a:chExt cx="3223103" cy="844730"/>
          </a:xfrm>
        </p:grpSpPr>
        <p:sp>
          <p:nvSpPr>
            <p:cNvPr id="22" name="Shape 1203">
              <a:extLst>
                <a:ext uri="{FF2B5EF4-FFF2-40B4-BE49-F238E27FC236}">
                  <a16:creationId xmlns="" xmlns:a16="http://schemas.microsoft.com/office/drawing/2014/main" id="{1F062BA4-22CE-4E01-A09A-B2631697CAA2}"/>
                </a:ext>
              </a:extLst>
            </p:cNvPr>
            <p:cNvSpPr/>
            <p:nvPr/>
          </p:nvSpPr>
          <p:spPr>
            <a:xfrm rot="16200000">
              <a:off x="1628900" y="1476759"/>
              <a:ext cx="733452" cy="71245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Calibri Light" panose="020F0302020204030204"/>
                <a:cs typeface="Helvetica"/>
                <a:sym typeface="Helvetic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54BA822D-8E89-42ED-BC41-E20830011279}"/>
                </a:ext>
              </a:extLst>
            </p:cNvPr>
            <p:cNvSpPr txBox="1"/>
            <p:nvPr/>
          </p:nvSpPr>
          <p:spPr>
            <a:xfrm>
              <a:off x="2483247" y="1628126"/>
              <a:ext cx="2379255" cy="68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Pre-S3: Online </a:t>
              </a:r>
              <a:r>
                <a:rPr lang="en-US" sz="1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Cloud Storage</a:t>
              </a:r>
              <a:endParaRPr 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Raleway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E00D39AC-9FD0-4FAD-B241-2C5429F722E0}"/>
                </a:ext>
              </a:extLst>
            </p:cNvPr>
            <p:cNvSpPr txBox="1"/>
            <p:nvPr/>
          </p:nvSpPr>
          <p:spPr>
            <a:xfrm>
              <a:off x="1814367" y="1615886"/>
              <a:ext cx="363230" cy="5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74D5384B-1822-4C6A-80F3-8741EB023B24}"/>
              </a:ext>
            </a:extLst>
          </p:cNvPr>
          <p:cNvGrpSpPr/>
          <p:nvPr/>
        </p:nvGrpSpPr>
        <p:grpSpPr>
          <a:xfrm>
            <a:off x="804812" y="1449720"/>
            <a:ext cx="2231100" cy="426881"/>
            <a:chOff x="1639399" y="1466260"/>
            <a:chExt cx="3223103" cy="733452"/>
          </a:xfrm>
        </p:grpSpPr>
        <p:sp>
          <p:nvSpPr>
            <p:cNvPr id="26" name="Shape 1203">
              <a:extLst>
                <a:ext uri="{FF2B5EF4-FFF2-40B4-BE49-F238E27FC236}">
                  <a16:creationId xmlns="" xmlns:a16="http://schemas.microsoft.com/office/drawing/2014/main" id="{14AE3CFD-7416-4C75-B052-E7DDF6902BCA}"/>
                </a:ext>
              </a:extLst>
            </p:cNvPr>
            <p:cNvSpPr/>
            <p:nvPr/>
          </p:nvSpPr>
          <p:spPr>
            <a:xfrm rot="16200000">
              <a:off x="1628900" y="1476759"/>
              <a:ext cx="733452" cy="7124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Calibri Light" panose="020F0302020204030204"/>
                <a:cs typeface="Helvetica"/>
                <a:sym typeface="Helvetic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23B60B72-161A-4557-9631-28774267F3F9}"/>
                </a:ext>
              </a:extLst>
            </p:cNvPr>
            <p:cNvSpPr txBox="1"/>
            <p:nvPr/>
          </p:nvSpPr>
          <p:spPr>
            <a:xfrm>
              <a:off x="2483247" y="1628126"/>
              <a:ext cx="2379255" cy="40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Pre-S3: API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7FEAAB9E-F4F1-4DCE-A28B-1790F52E584E}"/>
                </a:ext>
              </a:extLst>
            </p:cNvPr>
            <p:cNvSpPr txBox="1"/>
            <p:nvPr/>
          </p:nvSpPr>
          <p:spPr>
            <a:xfrm>
              <a:off x="1814367" y="1615886"/>
              <a:ext cx="363230" cy="5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72EA3AA2-3BDB-43E2-8CA7-D0B61D708BC3}"/>
              </a:ext>
            </a:extLst>
          </p:cNvPr>
          <p:cNvGrpSpPr/>
          <p:nvPr/>
        </p:nvGrpSpPr>
        <p:grpSpPr>
          <a:xfrm>
            <a:off x="804812" y="1938846"/>
            <a:ext cx="2231100" cy="426881"/>
            <a:chOff x="1639399" y="1466260"/>
            <a:chExt cx="3223103" cy="733452"/>
          </a:xfrm>
        </p:grpSpPr>
        <p:sp>
          <p:nvSpPr>
            <p:cNvPr id="30" name="Shape 1203">
              <a:extLst>
                <a:ext uri="{FF2B5EF4-FFF2-40B4-BE49-F238E27FC236}">
                  <a16:creationId xmlns="" xmlns:a16="http://schemas.microsoft.com/office/drawing/2014/main" id="{A6C7C43A-999A-4580-8551-EFF5569C0789}"/>
                </a:ext>
              </a:extLst>
            </p:cNvPr>
            <p:cNvSpPr/>
            <p:nvPr/>
          </p:nvSpPr>
          <p:spPr>
            <a:xfrm rot="16200000">
              <a:off x="1628900" y="1476759"/>
              <a:ext cx="733452" cy="7124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Calibri Light" panose="020F0302020204030204"/>
                <a:cs typeface="Helvetica"/>
                <a:sym typeface="Helvetic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8B629F8A-AA35-49B4-9625-9E7495600B05}"/>
                </a:ext>
              </a:extLst>
            </p:cNvPr>
            <p:cNvSpPr txBox="1"/>
            <p:nvPr/>
          </p:nvSpPr>
          <p:spPr>
            <a:xfrm>
              <a:off x="2483247" y="1628126"/>
              <a:ext cx="2379255" cy="40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S3 Introduction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6A92A778-4697-4AAB-8ECD-F3691129E291}"/>
                </a:ext>
              </a:extLst>
            </p:cNvPr>
            <p:cNvSpPr txBox="1"/>
            <p:nvPr/>
          </p:nvSpPr>
          <p:spPr>
            <a:xfrm>
              <a:off x="1814367" y="1615886"/>
              <a:ext cx="363230" cy="5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096E2F57-E732-4011-99B6-FCF4B2BCEDCD}"/>
              </a:ext>
            </a:extLst>
          </p:cNvPr>
          <p:cNvGrpSpPr/>
          <p:nvPr/>
        </p:nvGrpSpPr>
        <p:grpSpPr>
          <a:xfrm>
            <a:off x="804812" y="2435616"/>
            <a:ext cx="2231100" cy="426881"/>
            <a:chOff x="1639399" y="1466260"/>
            <a:chExt cx="3223103" cy="733452"/>
          </a:xfrm>
        </p:grpSpPr>
        <p:sp>
          <p:nvSpPr>
            <p:cNvPr id="43" name="Shape 1203">
              <a:extLst>
                <a:ext uri="{FF2B5EF4-FFF2-40B4-BE49-F238E27FC236}">
                  <a16:creationId xmlns="" xmlns:a16="http://schemas.microsoft.com/office/drawing/2014/main" id="{FF1E16CE-A560-4BFA-A2B9-97AFBC2D11D4}"/>
                </a:ext>
              </a:extLst>
            </p:cNvPr>
            <p:cNvSpPr/>
            <p:nvPr/>
          </p:nvSpPr>
          <p:spPr>
            <a:xfrm rot="16200000">
              <a:off x="1628900" y="1476759"/>
              <a:ext cx="733452" cy="71245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Calibri Light" panose="020F0302020204030204"/>
                <a:cs typeface="Helvetica"/>
                <a:sym typeface="Helvetic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9D291519-4E9F-4BF9-93FF-658B82ACF0A6}"/>
                </a:ext>
              </a:extLst>
            </p:cNvPr>
            <p:cNvSpPr txBox="1"/>
            <p:nvPr/>
          </p:nvSpPr>
          <p:spPr>
            <a:xfrm>
              <a:off x="2483247" y="1628126"/>
              <a:ext cx="2379255" cy="40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sz="1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S3 Consistency </a:t>
              </a:r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Models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31BC7DC1-B86F-4B7E-A046-660A84D86CF2}"/>
                </a:ext>
              </a:extLst>
            </p:cNvPr>
            <p:cNvSpPr txBox="1"/>
            <p:nvPr/>
          </p:nvSpPr>
          <p:spPr>
            <a:xfrm>
              <a:off x="1814367" y="1615886"/>
              <a:ext cx="363230" cy="5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EBFEF0DD-6F90-4624-9985-FBC9F865B475}"/>
              </a:ext>
            </a:extLst>
          </p:cNvPr>
          <p:cNvGrpSpPr/>
          <p:nvPr/>
        </p:nvGrpSpPr>
        <p:grpSpPr>
          <a:xfrm>
            <a:off x="804812" y="2936987"/>
            <a:ext cx="2231100" cy="426881"/>
            <a:chOff x="1639399" y="1466260"/>
            <a:chExt cx="3223103" cy="733452"/>
          </a:xfrm>
        </p:grpSpPr>
        <p:sp>
          <p:nvSpPr>
            <p:cNvPr id="51" name="Shape 1203">
              <a:extLst>
                <a:ext uri="{FF2B5EF4-FFF2-40B4-BE49-F238E27FC236}">
                  <a16:creationId xmlns="" xmlns:a16="http://schemas.microsoft.com/office/drawing/2014/main" id="{357EA3EA-A4FF-432C-9556-1937F2D2F5D5}"/>
                </a:ext>
              </a:extLst>
            </p:cNvPr>
            <p:cNvSpPr/>
            <p:nvPr/>
          </p:nvSpPr>
          <p:spPr>
            <a:xfrm rot="16200000">
              <a:off x="1628900" y="1476759"/>
              <a:ext cx="733452" cy="71245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Calibri Light" panose="020F0302020204030204"/>
                <a:cs typeface="Helvetica"/>
                <a:sym typeface="Helvetica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B0B3B066-1CC6-4E1D-B115-F547F344D9A0}"/>
                </a:ext>
              </a:extLst>
            </p:cNvPr>
            <p:cNvSpPr txBox="1"/>
            <p:nvPr/>
          </p:nvSpPr>
          <p:spPr>
            <a:xfrm>
              <a:off x="2483247" y="1628126"/>
              <a:ext cx="2379255" cy="40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sz="1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Examples</a:t>
              </a:r>
              <a:endParaRPr 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Raleway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33633D2B-3704-4D52-8DFF-1B81BD1EC447}"/>
                </a:ext>
              </a:extLst>
            </p:cNvPr>
            <p:cNvSpPr txBox="1"/>
            <p:nvPr/>
          </p:nvSpPr>
          <p:spPr>
            <a:xfrm>
              <a:off x="1814367" y="1615886"/>
              <a:ext cx="363230" cy="5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rPr>
                <a:t>5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C993BB1B-4A23-4BA9-BB3B-DD93B5B3D2B8}"/>
              </a:ext>
            </a:extLst>
          </p:cNvPr>
          <p:cNvGrpSpPr/>
          <p:nvPr/>
        </p:nvGrpSpPr>
        <p:grpSpPr>
          <a:xfrm>
            <a:off x="804812" y="3431633"/>
            <a:ext cx="2231100" cy="426881"/>
            <a:chOff x="1639399" y="1466260"/>
            <a:chExt cx="3223103" cy="733452"/>
          </a:xfrm>
        </p:grpSpPr>
        <p:sp>
          <p:nvSpPr>
            <p:cNvPr id="59" name="Shape 1203">
              <a:extLst>
                <a:ext uri="{FF2B5EF4-FFF2-40B4-BE49-F238E27FC236}">
                  <a16:creationId xmlns="" xmlns:a16="http://schemas.microsoft.com/office/drawing/2014/main" id="{168A8843-03DA-4A0C-B7FB-48786AC5978D}"/>
                </a:ext>
              </a:extLst>
            </p:cNvPr>
            <p:cNvSpPr/>
            <p:nvPr/>
          </p:nvSpPr>
          <p:spPr>
            <a:xfrm rot="16200000">
              <a:off x="1628900" y="1476759"/>
              <a:ext cx="733452" cy="712454"/>
            </a:xfrm>
            <a:prstGeom prst="rect">
              <a:avLst/>
            </a:prstGeom>
            <a:solidFill>
              <a:srgbClr val="3232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Calibri Light" panose="020F0302020204030204"/>
                <a:cs typeface="Helvetica"/>
                <a:sym typeface="Helvetica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47E9DEB9-403D-4736-8DF4-177F87F13225}"/>
                </a:ext>
              </a:extLst>
            </p:cNvPr>
            <p:cNvSpPr txBox="1"/>
            <p:nvPr/>
          </p:nvSpPr>
          <p:spPr>
            <a:xfrm>
              <a:off x="2483247" y="1628126"/>
              <a:ext cx="2379255" cy="437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Demo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DEC723C-A808-4AD7-B059-52FAFEF74840}"/>
                </a:ext>
              </a:extLst>
            </p:cNvPr>
            <p:cNvSpPr txBox="1"/>
            <p:nvPr/>
          </p:nvSpPr>
          <p:spPr>
            <a:xfrm>
              <a:off x="1814367" y="1615886"/>
              <a:ext cx="363230" cy="5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rPr>
                <a:t>6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75793B75-6393-4B30-924D-1B332169C91D}"/>
              </a:ext>
            </a:extLst>
          </p:cNvPr>
          <p:cNvGrpSpPr/>
          <p:nvPr/>
        </p:nvGrpSpPr>
        <p:grpSpPr>
          <a:xfrm>
            <a:off x="804812" y="3924244"/>
            <a:ext cx="2196951" cy="426881"/>
            <a:chOff x="1639399" y="1466260"/>
            <a:chExt cx="3173771" cy="733452"/>
          </a:xfrm>
        </p:grpSpPr>
        <p:sp>
          <p:nvSpPr>
            <p:cNvPr id="65" name="Shape 1203">
              <a:extLst>
                <a:ext uri="{FF2B5EF4-FFF2-40B4-BE49-F238E27FC236}">
                  <a16:creationId xmlns="" xmlns:a16="http://schemas.microsoft.com/office/drawing/2014/main" id="{6C8D8C89-F971-4652-A56F-C5390DB73FC8}"/>
                </a:ext>
              </a:extLst>
            </p:cNvPr>
            <p:cNvSpPr/>
            <p:nvPr/>
          </p:nvSpPr>
          <p:spPr>
            <a:xfrm rot="16200000">
              <a:off x="1628900" y="1476759"/>
              <a:ext cx="733452" cy="712454"/>
            </a:xfrm>
            <a:prstGeom prst="rect">
              <a:avLst/>
            </a:prstGeom>
            <a:solidFill>
              <a:srgbClr val="B45F0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Calibri Light" panose="020F0302020204030204"/>
                <a:cs typeface="Helvetica"/>
                <a:sym typeface="Helvetic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B26FC050-DBA0-43D3-8483-7EF760D3D6E8}"/>
                </a:ext>
              </a:extLst>
            </p:cNvPr>
            <p:cNvSpPr txBox="1"/>
            <p:nvPr/>
          </p:nvSpPr>
          <p:spPr>
            <a:xfrm>
              <a:off x="2433914" y="1606333"/>
              <a:ext cx="2379256" cy="409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Storage Hierarchy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BB847ABE-18C2-40A2-8702-A6A289EBE287}"/>
                </a:ext>
              </a:extLst>
            </p:cNvPr>
            <p:cNvSpPr txBox="1"/>
            <p:nvPr/>
          </p:nvSpPr>
          <p:spPr>
            <a:xfrm>
              <a:off x="1814367" y="1615886"/>
              <a:ext cx="363230" cy="5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68" name="Shape 1203">
            <a:extLst>
              <a:ext uri="{FF2B5EF4-FFF2-40B4-BE49-F238E27FC236}">
                <a16:creationId xmlns="" xmlns:a16="http://schemas.microsoft.com/office/drawing/2014/main" id="{D9CB5DE7-C0E9-4BD7-8BFF-ED507700AFB6}"/>
              </a:ext>
            </a:extLst>
          </p:cNvPr>
          <p:cNvSpPr/>
          <p:nvPr/>
        </p:nvSpPr>
        <p:spPr>
          <a:xfrm rot="16200000">
            <a:off x="3306866" y="3819141"/>
            <a:ext cx="426881" cy="493175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1F4E7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Calibri Light" panose="020F0302020204030204"/>
              <a:cs typeface="Helvetica"/>
              <a:sym typeface="Helvetic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9E7E7D95-9035-44D6-AB04-3AEEDBBB70F3}"/>
              </a:ext>
            </a:extLst>
          </p:cNvPr>
          <p:cNvSpPr txBox="1"/>
          <p:nvPr/>
        </p:nvSpPr>
        <p:spPr>
          <a:xfrm>
            <a:off x="3836980" y="3348164"/>
            <a:ext cx="1646971" cy="23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Raleway"/>
              </a:rPr>
              <a:t>Lifecycle Management</a:t>
            </a:r>
          </a:p>
        </p:txBody>
      </p:sp>
      <p:sp>
        <p:nvSpPr>
          <p:cNvPr id="71" name="Shape 1203">
            <a:extLst>
              <a:ext uri="{FF2B5EF4-FFF2-40B4-BE49-F238E27FC236}">
                <a16:creationId xmlns="" xmlns:a16="http://schemas.microsoft.com/office/drawing/2014/main" id="{220D2A05-103D-4DB7-9F4D-66C46062A4A4}"/>
              </a:ext>
            </a:extLst>
          </p:cNvPr>
          <p:cNvSpPr/>
          <p:nvPr/>
        </p:nvSpPr>
        <p:spPr>
          <a:xfrm rot="16200000">
            <a:off x="837960" y="4408421"/>
            <a:ext cx="426881" cy="493175"/>
          </a:xfrm>
          <a:prstGeom prst="rect">
            <a:avLst/>
          </a:prstGeom>
          <a:solidFill>
            <a:srgbClr val="32323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1F4E7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Calibri Light" panose="020F0302020204030204"/>
              <a:cs typeface="Helvetica"/>
              <a:sym typeface="Helvetic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F1B5AF66-724C-49D7-B7CA-F6FD3CBB2559}"/>
              </a:ext>
            </a:extLst>
          </p:cNvPr>
          <p:cNvSpPr txBox="1"/>
          <p:nvPr/>
        </p:nvSpPr>
        <p:spPr>
          <a:xfrm>
            <a:off x="1388941" y="4516478"/>
            <a:ext cx="1646971" cy="23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Raleway"/>
              </a:rPr>
              <a:t>Buckets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38B6D754-21B6-44D2-BF8A-7B540C855D38}"/>
              </a:ext>
            </a:extLst>
          </p:cNvPr>
          <p:cNvSpPr txBox="1"/>
          <p:nvPr/>
        </p:nvSpPr>
        <p:spPr>
          <a:xfrm>
            <a:off x="925929" y="4528652"/>
            <a:ext cx="251435" cy="291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8</a:t>
            </a:r>
          </a:p>
        </p:txBody>
      </p:sp>
      <p:sp>
        <p:nvSpPr>
          <p:cNvPr id="74" name="Shape 1203">
            <a:extLst>
              <a:ext uri="{FF2B5EF4-FFF2-40B4-BE49-F238E27FC236}">
                <a16:creationId xmlns="" xmlns:a16="http://schemas.microsoft.com/office/drawing/2014/main" id="{21126E5A-A7B8-4E5F-891E-89D496B9AF96}"/>
              </a:ext>
            </a:extLst>
          </p:cNvPr>
          <p:cNvSpPr/>
          <p:nvPr/>
        </p:nvSpPr>
        <p:spPr>
          <a:xfrm rot="16200000">
            <a:off x="3306865" y="1363989"/>
            <a:ext cx="426881" cy="493175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1F4E7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Calibri Light" panose="020F0302020204030204"/>
              <a:cs typeface="Helvetica"/>
              <a:sym typeface="Helvetic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5B0ED033-A5B8-4978-B82F-F8504F24144B}"/>
              </a:ext>
            </a:extLst>
          </p:cNvPr>
          <p:cNvSpPr txBox="1"/>
          <p:nvPr/>
        </p:nvSpPr>
        <p:spPr>
          <a:xfrm>
            <a:off x="3836980" y="983684"/>
            <a:ext cx="1646971" cy="25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Raleway"/>
              </a:rPr>
              <a:t>Demo </a:t>
            </a:r>
          </a:p>
        </p:txBody>
      </p:sp>
      <p:sp>
        <p:nvSpPr>
          <p:cNvPr id="77" name="Shape 1203">
            <a:extLst>
              <a:ext uri="{FF2B5EF4-FFF2-40B4-BE49-F238E27FC236}">
                <a16:creationId xmlns="" xmlns:a16="http://schemas.microsoft.com/office/drawing/2014/main" id="{B346CDAE-01B1-4FCD-8069-2A8E8361CE1B}"/>
              </a:ext>
            </a:extLst>
          </p:cNvPr>
          <p:cNvSpPr/>
          <p:nvPr/>
        </p:nvSpPr>
        <p:spPr>
          <a:xfrm rot="16200000">
            <a:off x="3306864" y="1853115"/>
            <a:ext cx="426881" cy="49317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1F4E7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Calibri Light" panose="020F0302020204030204"/>
              <a:cs typeface="Helvetica"/>
              <a:sym typeface="Helvetic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338A94DC-81DF-49B9-8A53-384930F1AA03}"/>
              </a:ext>
            </a:extLst>
          </p:cNvPr>
          <p:cNvSpPr txBox="1"/>
          <p:nvPr/>
        </p:nvSpPr>
        <p:spPr>
          <a:xfrm>
            <a:off x="3814052" y="1501615"/>
            <a:ext cx="1646970" cy="23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Raleway"/>
              </a:rPr>
              <a:t>Objects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D7A7670-67E8-49EC-897C-5A672BF8EE97}"/>
              </a:ext>
            </a:extLst>
          </p:cNvPr>
          <p:cNvSpPr txBox="1"/>
          <p:nvPr/>
        </p:nvSpPr>
        <p:spPr>
          <a:xfrm>
            <a:off x="3297537" y="1414893"/>
            <a:ext cx="343894" cy="291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10</a:t>
            </a:r>
          </a:p>
        </p:txBody>
      </p:sp>
      <p:sp>
        <p:nvSpPr>
          <p:cNvPr id="80" name="Shape 1203">
            <a:extLst>
              <a:ext uri="{FF2B5EF4-FFF2-40B4-BE49-F238E27FC236}">
                <a16:creationId xmlns="" xmlns:a16="http://schemas.microsoft.com/office/drawing/2014/main" id="{E3C0BD35-602F-4874-93C6-5EBEA92F6042}"/>
              </a:ext>
            </a:extLst>
          </p:cNvPr>
          <p:cNvSpPr/>
          <p:nvPr/>
        </p:nvSpPr>
        <p:spPr>
          <a:xfrm rot="16200000">
            <a:off x="3306865" y="2330511"/>
            <a:ext cx="426881" cy="493175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1F4E7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Calibri Light" panose="020F0302020204030204"/>
              <a:cs typeface="Helvetica"/>
              <a:sym typeface="Helvetic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5D70959A-86B7-454B-B504-C483E3CC9C87}"/>
              </a:ext>
            </a:extLst>
          </p:cNvPr>
          <p:cNvSpPr txBox="1"/>
          <p:nvPr/>
        </p:nvSpPr>
        <p:spPr>
          <a:xfrm>
            <a:off x="3814176" y="1899992"/>
            <a:ext cx="1646971" cy="397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Raleway"/>
              </a:rPr>
              <a:t>Metadata &amp; Storage Class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756CD506-3FFB-42B3-97B3-73D3B233D8C7}"/>
              </a:ext>
            </a:extLst>
          </p:cNvPr>
          <p:cNvSpPr txBox="1"/>
          <p:nvPr/>
        </p:nvSpPr>
        <p:spPr>
          <a:xfrm>
            <a:off x="3304687" y="1920911"/>
            <a:ext cx="343894" cy="291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11</a:t>
            </a:r>
          </a:p>
        </p:txBody>
      </p:sp>
      <p:sp>
        <p:nvSpPr>
          <p:cNvPr id="83" name="Shape 1203">
            <a:extLst>
              <a:ext uri="{FF2B5EF4-FFF2-40B4-BE49-F238E27FC236}">
                <a16:creationId xmlns="" xmlns:a16="http://schemas.microsoft.com/office/drawing/2014/main" id="{40B94F0A-FF6D-41E7-9FD6-33D53F45F891}"/>
              </a:ext>
            </a:extLst>
          </p:cNvPr>
          <p:cNvSpPr/>
          <p:nvPr/>
        </p:nvSpPr>
        <p:spPr>
          <a:xfrm rot="16200000">
            <a:off x="3306865" y="2834001"/>
            <a:ext cx="426881" cy="493175"/>
          </a:xfrm>
          <a:prstGeom prst="rect">
            <a:avLst/>
          </a:prstGeom>
          <a:solidFill>
            <a:srgbClr val="B45F0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1F4E7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Calibri Light" panose="020F0302020204030204"/>
              <a:cs typeface="Helvetica"/>
              <a:sym typeface="Helvetic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A38942F-42F9-4418-A36D-5F29CA400A78}"/>
              </a:ext>
            </a:extLst>
          </p:cNvPr>
          <p:cNvSpPr txBox="1"/>
          <p:nvPr/>
        </p:nvSpPr>
        <p:spPr>
          <a:xfrm>
            <a:off x="3814176" y="2459631"/>
            <a:ext cx="1646971" cy="23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Raleway"/>
              </a:rPr>
              <a:t>Versioning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EE5345F3-B083-4C28-850A-166E2C4AA9C5}"/>
              </a:ext>
            </a:extLst>
          </p:cNvPr>
          <p:cNvSpPr txBox="1"/>
          <p:nvPr/>
        </p:nvSpPr>
        <p:spPr>
          <a:xfrm>
            <a:off x="3312948" y="2421538"/>
            <a:ext cx="343894" cy="291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12</a:t>
            </a:r>
          </a:p>
        </p:txBody>
      </p:sp>
      <p:sp>
        <p:nvSpPr>
          <p:cNvPr id="86" name="Shape 1203">
            <a:extLst>
              <a:ext uri="{FF2B5EF4-FFF2-40B4-BE49-F238E27FC236}">
                <a16:creationId xmlns="" xmlns:a16="http://schemas.microsoft.com/office/drawing/2014/main" id="{C9F50E3D-C285-4FA5-8931-5BD056148A74}"/>
              </a:ext>
            </a:extLst>
          </p:cNvPr>
          <p:cNvSpPr/>
          <p:nvPr/>
        </p:nvSpPr>
        <p:spPr>
          <a:xfrm rot="16200000">
            <a:off x="3306865" y="3330963"/>
            <a:ext cx="426881" cy="493175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1F4E7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Calibri Light" panose="020F0302020204030204"/>
              <a:cs typeface="Helvetica"/>
              <a:sym typeface="Helvetic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83D5C8DF-1291-47AD-B9F0-14FBFC283B11}"/>
              </a:ext>
            </a:extLst>
          </p:cNvPr>
          <p:cNvSpPr txBox="1"/>
          <p:nvPr/>
        </p:nvSpPr>
        <p:spPr>
          <a:xfrm>
            <a:off x="3806497" y="2895864"/>
            <a:ext cx="1646971" cy="25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Raleway"/>
              </a:rPr>
              <a:t>Demo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DD44967-8856-48CC-A6E2-71DDC5FE663B}"/>
              </a:ext>
            </a:extLst>
          </p:cNvPr>
          <p:cNvSpPr txBox="1"/>
          <p:nvPr/>
        </p:nvSpPr>
        <p:spPr>
          <a:xfrm>
            <a:off x="3304687" y="2913435"/>
            <a:ext cx="343894" cy="291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13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2151166E-ED9E-438C-8BB5-272DFFAFFCF4}"/>
              </a:ext>
            </a:extLst>
          </p:cNvPr>
          <p:cNvSpPr txBox="1"/>
          <p:nvPr/>
        </p:nvSpPr>
        <p:spPr>
          <a:xfrm>
            <a:off x="3738507" y="3836532"/>
            <a:ext cx="1646971" cy="23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/>
            <a:r>
              <a:rPr 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Raleway"/>
              </a:rPr>
              <a:t>Storage Class Analysis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C50CD1A9-8EBA-43F4-952B-BA1E0BCDD7F8}"/>
              </a:ext>
            </a:extLst>
          </p:cNvPr>
          <p:cNvSpPr txBox="1"/>
          <p:nvPr/>
        </p:nvSpPr>
        <p:spPr>
          <a:xfrm>
            <a:off x="3312948" y="3916171"/>
            <a:ext cx="343894" cy="291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15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74633" y="4441567"/>
            <a:ext cx="2144317" cy="426881"/>
            <a:chOff x="5698172" y="913248"/>
            <a:chExt cx="2144317" cy="426881"/>
          </a:xfrm>
        </p:grpSpPr>
        <p:grpSp>
          <p:nvGrpSpPr>
            <p:cNvPr id="4" name="Group 3"/>
            <p:cNvGrpSpPr/>
            <p:nvPr/>
          </p:nvGrpSpPr>
          <p:grpSpPr>
            <a:xfrm>
              <a:off x="5698172" y="913248"/>
              <a:ext cx="2144317" cy="426881"/>
              <a:chOff x="5681650" y="923295"/>
              <a:chExt cx="2144317" cy="426881"/>
            </a:xfrm>
          </p:grpSpPr>
          <p:sp>
            <p:nvSpPr>
              <p:cNvPr id="89" name="Shape 1203">
                <a:extLst>
                  <a:ext uri="{FF2B5EF4-FFF2-40B4-BE49-F238E27FC236}">
                    <a16:creationId xmlns="" xmlns:a16="http://schemas.microsoft.com/office/drawing/2014/main" id="{19204924-DEF1-4AB2-85C0-A3E5CECBDEE9}"/>
                  </a:ext>
                </a:extLst>
              </p:cNvPr>
              <p:cNvSpPr/>
              <p:nvPr/>
            </p:nvSpPr>
            <p:spPr>
              <a:xfrm rot="16200000">
                <a:off x="5714797" y="890148"/>
                <a:ext cx="426881" cy="49317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1">
                    <a:solidFill>
                      <a:srgbClr val="1F4E7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kumimoji="0" lang="en-I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4E79"/>
                  </a:solidFill>
                  <a:effectLst/>
                  <a:uLnTx/>
                  <a:uFillTx/>
                  <a:latin typeface="Calibri Light" panose="020F0302020204030204"/>
                  <a:cs typeface="Helvetica"/>
                  <a:sym typeface="Helvetica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="" xmlns:a16="http://schemas.microsoft.com/office/drawing/2014/main" id="{34C7F81C-541D-40C7-B1ED-E2594FF5B66F}"/>
                  </a:ext>
                </a:extLst>
              </p:cNvPr>
              <p:cNvSpPr txBox="1"/>
              <p:nvPr/>
            </p:nvSpPr>
            <p:spPr>
              <a:xfrm>
                <a:off x="6178996" y="995935"/>
                <a:ext cx="1646971" cy="254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377"/>
                <a:r>
                  <a:rPr 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Raleway"/>
                  </a:rPr>
                  <a:t>Demo 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3A8784AD-86A5-4E0C-814D-A0CA43116B09}"/>
                </a:ext>
              </a:extLst>
            </p:cNvPr>
            <p:cNvSpPr txBox="1"/>
            <p:nvPr/>
          </p:nvSpPr>
          <p:spPr>
            <a:xfrm>
              <a:off x="5744558" y="982230"/>
              <a:ext cx="343894" cy="291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rPr>
                <a:t>16</a:t>
              </a:r>
            </a:p>
          </p:txBody>
        </p:sp>
      </p:grpSp>
      <p:sp>
        <p:nvSpPr>
          <p:cNvPr id="112" name="Shape 1203">
            <a:extLst>
              <a:ext uri="{FF2B5EF4-FFF2-40B4-BE49-F238E27FC236}">
                <a16:creationId xmlns="" xmlns:a16="http://schemas.microsoft.com/office/drawing/2014/main" id="{220D2A05-103D-4DB7-9F4D-66C46062A4A4}"/>
              </a:ext>
            </a:extLst>
          </p:cNvPr>
          <p:cNvSpPr/>
          <p:nvPr/>
        </p:nvSpPr>
        <p:spPr>
          <a:xfrm rot="16200000">
            <a:off x="3299806" y="875683"/>
            <a:ext cx="426881" cy="493175"/>
          </a:xfrm>
          <a:prstGeom prst="rect">
            <a:avLst/>
          </a:prstGeom>
          <a:solidFill>
            <a:srgbClr val="32323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1F4E7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1F4E79"/>
              </a:solidFill>
              <a:effectLst/>
              <a:uLnTx/>
              <a:uFillTx/>
              <a:latin typeface="Calibri Light" panose="020F0302020204030204"/>
              <a:cs typeface="Helvetica"/>
              <a:sym typeface="Helvetic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0AF036C8-6CDF-459F-89C2-5564DFE2634E}"/>
              </a:ext>
            </a:extLst>
          </p:cNvPr>
          <p:cNvSpPr txBox="1"/>
          <p:nvPr/>
        </p:nvSpPr>
        <p:spPr>
          <a:xfrm>
            <a:off x="3387528" y="957748"/>
            <a:ext cx="251435" cy="291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B084D155-09C6-456B-AB4C-2D18BC11DDB2}"/>
              </a:ext>
            </a:extLst>
          </p:cNvPr>
          <p:cNvSpPr txBox="1"/>
          <p:nvPr/>
        </p:nvSpPr>
        <p:spPr>
          <a:xfrm>
            <a:off x="3327527" y="3409650"/>
            <a:ext cx="343894" cy="291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14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92719" y="904799"/>
            <a:ext cx="2257438" cy="2856492"/>
            <a:chOff x="5665158" y="1379831"/>
            <a:chExt cx="2257438" cy="2856492"/>
          </a:xfrm>
        </p:grpSpPr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1FED267A-4BCF-42BB-9B51-33A935DB2DB9}"/>
                </a:ext>
              </a:extLst>
            </p:cNvPr>
            <p:cNvSpPr txBox="1"/>
            <p:nvPr/>
          </p:nvSpPr>
          <p:spPr>
            <a:xfrm>
              <a:off x="6119485" y="1407754"/>
              <a:ext cx="1803111" cy="238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Cross-Region Replication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665158" y="1379831"/>
              <a:ext cx="2160839" cy="2856492"/>
              <a:chOff x="5681650" y="1420064"/>
              <a:chExt cx="2160839" cy="2856492"/>
            </a:xfrm>
          </p:grpSpPr>
          <p:sp>
            <p:nvSpPr>
              <p:cNvPr id="92" name="Shape 1203">
                <a:extLst>
                  <a:ext uri="{FF2B5EF4-FFF2-40B4-BE49-F238E27FC236}">
                    <a16:creationId xmlns="" xmlns:a16="http://schemas.microsoft.com/office/drawing/2014/main" id="{D098953E-1C5A-4576-8F5F-FDA4E15AE1E8}"/>
                  </a:ext>
                </a:extLst>
              </p:cNvPr>
              <p:cNvSpPr/>
              <p:nvPr/>
            </p:nvSpPr>
            <p:spPr>
              <a:xfrm rot="16200000">
                <a:off x="5714797" y="1386917"/>
                <a:ext cx="426881" cy="49317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1">
                    <a:solidFill>
                      <a:srgbClr val="1F4E7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kumimoji="0" lang="en-I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4E79"/>
                  </a:solidFill>
                  <a:effectLst/>
                  <a:uLnTx/>
                  <a:uFillTx/>
                  <a:latin typeface="Calibri Light" panose="020F0302020204030204"/>
                  <a:cs typeface="Helvetica"/>
                  <a:sym typeface="Helvetica"/>
                </a:endParaRPr>
              </a:p>
            </p:txBody>
          </p:sp>
          <p:sp>
            <p:nvSpPr>
              <p:cNvPr id="95" name="Shape 1203">
                <a:extLst>
                  <a:ext uri="{FF2B5EF4-FFF2-40B4-BE49-F238E27FC236}">
                    <a16:creationId xmlns="" xmlns:a16="http://schemas.microsoft.com/office/drawing/2014/main" id="{B4D5AF87-7A19-492C-9B2C-E4EF408D9774}"/>
                  </a:ext>
                </a:extLst>
              </p:cNvPr>
              <p:cNvSpPr/>
              <p:nvPr/>
            </p:nvSpPr>
            <p:spPr>
              <a:xfrm rot="16200000">
                <a:off x="5714797" y="1876043"/>
                <a:ext cx="426881" cy="493175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1">
                    <a:solidFill>
                      <a:srgbClr val="1F4E7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kumimoji="0" lang="en-I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4E79"/>
                  </a:solidFill>
                  <a:effectLst/>
                  <a:uLnTx/>
                  <a:uFillTx/>
                  <a:latin typeface="Calibri Light" panose="020F0302020204030204"/>
                  <a:cs typeface="Helvetica"/>
                  <a:sym typeface="Helvetica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="" xmlns:a16="http://schemas.microsoft.com/office/drawing/2014/main" id="{0FE4EDE3-9530-4A82-BFBA-DCE8B3D5C9A9}"/>
                  </a:ext>
                </a:extLst>
              </p:cNvPr>
              <p:cNvSpPr txBox="1"/>
              <p:nvPr/>
            </p:nvSpPr>
            <p:spPr>
              <a:xfrm>
                <a:off x="5709211" y="1474121"/>
                <a:ext cx="343894" cy="291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/>
                    <a:ea typeface="+mn-ea"/>
                    <a:cs typeface="+mn-cs"/>
                  </a:rPr>
                  <a:t>17</a:t>
                </a:r>
              </a:p>
            </p:txBody>
          </p:sp>
          <p:sp>
            <p:nvSpPr>
              <p:cNvPr id="98" name="Shape 1203">
                <a:extLst>
                  <a:ext uri="{FF2B5EF4-FFF2-40B4-BE49-F238E27FC236}">
                    <a16:creationId xmlns="" xmlns:a16="http://schemas.microsoft.com/office/drawing/2014/main" id="{5A831E04-DE85-44DA-870D-0A1F805702F8}"/>
                  </a:ext>
                </a:extLst>
              </p:cNvPr>
              <p:cNvSpPr/>
              <p:nvPr/>
            </p:nvSpPr>
            <p:spPr>
              <a:xfrm rot="16200000">
                <a:off x="5714797" y="2353440"/>
                <a:ext cx="426881" cy="49317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1">
                    <a:solidFill>
                      <a:srgbClr val="1F4E7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kumimoji="0" lang="en-I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4E79"/>
                  </a:solidFill>
                  <a:effectLst/>
                  <a:uLnTx/>
                  <a:uFillTx/>
                  <a:latin typeface="Calibri Light" panose="020F0302020204030204"/>
                  <a:cs typeface="Helvetica"/>
                  <a:sym typeface="Helvetica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="" xmlns:a16="http://schemas.microsoft.com/office/drawing/2014/main" id="{B29F3AE8-1786-49F7-B4C3-94D3A8225F62}"/>
                  </a:ext>
                </a:extLst>
              </p:cNvPr>
              <p:cNvSpPr txBox="1"/>
              <p:nvPr/>
            </p:nvSpPr>
            <p:spPr>
              <a:xfrm>
                <a:off x="6136007" y="1997308"/>
                <a:ext cx="1646971" cy="238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377"/>
                <a:r>
                  <a:rPr 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Raleway"/>
                  </a:rPr>
                  <a:t>Data Encryption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="" xmlns:a16="http://schemas.microsoft.com/office/drawing/2014/main" id="{3E7687DD-7748-4D71-9177-6DA1AC6CFE8F}"/>
                  </a:ext>
                </a:extLst>
              </p:cNvPr>
              <p:cNvSpPr txBox="1"/>
              <p:nvPr/>
            </p:nvSpPr>
            <p:spPr>
              <a:xfrm>
                <a:off x="5709211" y="1976992"/>
                <a:ext cx="343894" cy="291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01" name="Shape 1203">
                <a:extLst>
                  <a:ext uri="{FF2B5EF4-FFF2-40B4-BE49-F238E27FC236}">
                    <a16:creationId xmlns="" xmlns:a16="http://schemas.microsoft.com/office/drawing/2014/main" id="{0DC446F9-7023-4675-980F-C78B86979E11}"/>
                  </a:ext>
                </a:extLst>
              </p:cNvPr>
              <p:cNvSpPr/>
              <p:nvPr/>
            </p:nvSpPr>
            <p:spPr>
              <a:xfrm rot="16200000">
                <a:off x="5714797" y="2856929"/>
                <a:ext cx="426881" cy="493175"/>
              </a:xfrm>
              <a:prstGeom prst="rect">
                <a:avLst/>
              </a:prstGeom>
              <a:solidFill>
                <a:srgbClr val="B45F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800" b="1">
                    <a:solidFill>
                      <a:srgbClr val="1F4E7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kumimoji="0" lang="en-I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4E79"/>
                  </a:solidFill>
                  <a:effectLst/>
                  <a:uLnTx/>
                  <a:uFillTx/>
                  <a:latin typeface="Calibri Light" panose="020F0302020204030204"/>
                  <a:cs typeface="Helvetica"/>
                  <a:sym typeface="Helvetica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="" xmlns:a16="http://schemas.microsoft.com/office/drawing/2014/main" id="{EC4ED968-35A1-49E5-B99B-753F00A3AC85}"/>
                  </a:ext>
                </a:extLst>
              </p:cNvPr>
              <p:cNvSpPr txBox="1"/>
              <p:nvPr/>
            </p:nvSpPr>
            <p:spPr>
              <a:xfrm>
                <a:off x="6136007" y="2342271"/>
                <a:ext cx="1646971" cy="238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377"/>
                <a:r>
                  <a:rPr 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Raleway"/>
                  </a:rPr>
                  <a:t>Server Access Logging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="" xmlns:a16="http://schemas.microsoft.com/office/drawing/2014/main" id="{B3D0F983-3513-4CFD-B464-C8B566E73846}"/>
                  </a:ext>
                </a:extLst>
              </p:cNvPr>
              <p:cNvSpPr txBox="1"/>
              <p:nvPr/>
            </p:nvSpPr>
            <p:spPr>
              <a:xfrm>
                <a:off x="5725733" y="2447398"/>
                <a:ext cx="343894" cy="291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aleway"/>
                    <a:ea typeface="+mn-ea"/>
                    <a:cs typeface="+mn-cs"/>
                  </a:rPr>
                  <a:t>19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5685821" y="3849675"/>
                <a:ext cx="2118000" cy="426881"/>
                <a:chOff x="6145490" y="3844102"/>
                <a:chExt cx="2460275" cy="495866"/>
              </a:xfrm>
            </p:grpSpPr>
            <p:sp>
              <p:nvSpPr>
                <p:cNvPr id="104" name="Shape 1203">
                  <a:extLst>
                    <a:ext uri="{FF2B5EF4-FFF2-40B4-BE49-F238E27FC236}">
                      <a16:creationId xmlns="" xmlns:a16="http://schemas.microsoft.com/office/drawing/2014/main" id="{F00449BE-F349-4F71-B965-FCBBDFD95403}"/>
                    </a:ext>
                  </a:extLst>
                </p:cNvPr>
                <p:cNvSpPr/>
                <p:nvPr/>
              </p:nvSpPr>
              <p:spPr>
                <a:xfrm rot="16200000">
                  <a:off x="6183994" y="3805598"/>
                  <a:ext cx="495866" cy="572874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2800" b="1">
                      <a:solidFill>
                        <a:srgbClr val="1F4E79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kumimoji="0" lang="en-I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E79"/>
                    </a:solidFill>
                    <a:effectLst/>
                    <a:uLnTx/>
                    <a:uFillTx/>
                    <a:latin typeface="Calibri Light" panose="020F0302020204030204"/>
                    <a:cs typeface="Helvetica"/>
                    <a:sym typeface="Helvetica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="" xmlns:a16="http://schemas.microsoft.com/office/drawing/2014/main" id="{08F590EE-2CC3-4CE8-B7D7-B2210889B101}"/>
                    </a:ext>
                  </a:extLst>
                </p:cNvPr>
                <p:cNvSpPr txBox="1"/>
                <p:nvPr/>
              </p:nvSpPr>
              <p:spPr>
                <a:xfrm>
                  <a:off x="6692639" y="3940827"/>
                  <a:ext cx="1913126" cy="3217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defTabSz="914377"/>
                  <a:r>
                    <a:rPr lang="en-US" sz="12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Raleway"/>
                    </a:rPr>
                    <a:t>S3 </a:t>
                  </a:r>
                  <a:r>
                    <a:rPr lang="en-US" sz="12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Raleway"/>
                    </a:rPr>
                    <a:t>Pricing</a:t>
                  </a:r>
                  <a:endParaRPr 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Raleway"/>
                  </a:endParaRPr>
                </a:p>
              </p:txBody>
            </p:sp>
          </p:grpSp>
          <p:sp>
            <p:nvSpPr>
              <p:cNvPr id="106" name="TextBox 105">
                <a:extLst>
                  <a:ext uri="{FF2B5EF4-FFF2-40B4-BE49-F238E27FC236}">
                    <a16:creationId xmlns="" xmlns:a16="http://schemas.microsoft.com/office/drawing/2014/main" id="{A85B7C2C-1633-4188-9505-02744845EF84}"/>
                  </a:ext>
                </a:extLst>
              </p:cNvPr>
              <p:cNvSpPr txBox="1"/>
              <p:nvPr/>
            </p:nvSpPr>
            <p:spPr>
              <a:xfrm>
                <a:off x="5756909" y="3466481"/>
                <a:ext cx="343894" cy="291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dirty="0">
                    <a:solidFill>
                      <a:prstClr val="white"/>
                    </a:solidFill>
                    <a:latin typeface="Raleway"/>
                  </a:rPr>
                  <a:t>20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endParaRPr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5685821" y="2998427"/>
                <a:ext cx="2156668" cy="791252"/>
                <a:chOff x="6145490" y="3420847"/>
                <a:chExt cx="2505192" cy="919121"/>
              </a:xfrm>
            </p:grpSpPr>
            <p:sp>
              <p:nvSpPr>
                <p:cNvPr id="108" name="Shape 1203">
                  <a:extLst>
                    <a:ext uri="{FF2B5EF4-FFF2-40B4-BE49-F238E27FC236}">
                      <a16:creationId xmlns="" xmlns:a16="http://schemas.microsoft.com/office/drawing/2014/main" id="{F00449BE-F349-4F71-B965-FCBBDFD95403}"/>
                    </a:ext>
                  </a:extLst>
                </p:cNvPr>
                <p:cNvSpPr/>
                <p:nvPr/>
              </p:nvSpPr>
              <p:spPr>
                <a:xfrm rot="16200000">
                  <a:off x="6183994" y="3805598"/>
                  <a:ext cx="495866" cy="572874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2800" b="1">
                      <a:solidFill>
                        <a:srgbClr val="1F4E79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 kumimoji="0" lang="en-I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E79"/>
                    </a:solidFill>
                    <a:effectLst/>
                    <a:uLnTx/>
                    <a:uFillTx/>
                    <a:latin typeface="Calibri Light" panose="020F0302020204030204"/>
                    <a:cs typeface="Helvetica"/>
                    <a:sym typeface="Helvetica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="" xmlns:a16="http://schemas.microsoft.com/office/drawing/2014/main" id="{08F590EE-2CC3-4CE8-B7D7-B2210889B101}"/>
                    </a:ext>
                  </a:extLst>
                </p:cNvPr>
                <p:cNvSpPr txBox="1"/>
                <p:nvPr/>
              </p:nvSpPr>
              <p:spPr>
                <a:xfrm>
                  <a:off x="6737556" y="3420847"/>
                  <a:ext cx="1913126" cy="295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defTabSz="914377"/>
                  <a:r>
                    <a:rPr lang="en-US" sz="12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Raleway"/>
                    </a:rPr>
                    <a:t>Demo </a:t>
                  </a:r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="" xmlns:a16="http://schemas.microsoft.com/office/drawing/2014/main" id="{B3D0F983-3513-4CFD-B464-C8B566E73846}"/>
                  </a:ext>
                </a:extLst>
              </p:cNvPr>
              <p:cNvSpPr txBox="1"/>
              <p:nvPr/>
            </p:nvSpPr>
            <p:spPr>
              <a:xfrm>
                <a:off x="5764551" y="2978176"/>
                <a:ext cx="354934" cy="291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dirty="0" smtClean="0">
                    <a:solidFill>
                      <a:prstClr val="white"/>
                    </a:solidFill>
                    <a:latin typeface="Raleway"/>
                  </a:rPr>
                  <a:t>20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="" xmlns:a16="http://schemas.microsoft.com/office/drawing/2014/main" id="{B3D0F983-3513-4CFD-B464-C8B566E73846}"/>
                  </a:ext>
                </a:extLst>
              </p:cNvPr>
              <p:cNvSpPr txBox="1"/>
              <p:nvPr/>
            </p:nvSpPr>
            <p:spPr>
              <a:xfrm>
                <a:off x="5744558" y="3921901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dirty="0" smtClean="0">
                    <a:solidFill>
                      <a:prstClr val="white"/>
                    </a:solidFill>
                    <a:latin typeface="Raleway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="" xmlns:a16="http://schemas.microsoft.com/office/drawing/2014/main" id="{08F590EE-2CC3-4CE8-B7D7-B2210889B101}"/>
                  </a:ext>
                </a:extLst>
              </p:cNvPr>
              <p:cNvSpPr txBox="1"/>
              <p:nvPr/>
            </p:nvSpPr>
            <p:spPr>
              <a:xfrm>
                <a:off x="6157068" y="3357891"/>
                <a:ext cx="1646971" cy="39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377"/>
                <a:r>
                  <a:rPr lang="en-US" sz="12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Raleway"/>
                  </a:rPr>
                  <a:t>Connect using VPC endpoint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="" xmlns:a16="http://schemas.microsoft.com/office/drawing/2014/main" id="{B3D0F983-3513-4CFD-B464-C8B566E73846}"/>
                  </a:ext>
                </a:extLst>
              </p:cNvPr>
              <p:cNvSpPr txBox="1"/>
              <p:nvPr/>
            </p:nvSpPr>
            <p:spPr>
              <a:xfrm>
                <a:off x="5742623" y="3398061"/>
                <a:ext cx="354934" cy="291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dirty="0" smtClean="0">
                    <a:solidFill>
                      <a:prstClr val="white"/>
                    </a:solidFill>
                    <a:latin typeface="Raleway"/>
                  </a:rPr>
                  <a:t>21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C993BB1B-4A23-4BA9-BB3B-DD93B5B3D2B8}"/>
              </a:ext>
            </a:extLst>
          </p:cNvPr>
          <p:cNvGrpSpPr/>
          <p:nvPr/>
        </p:nvGrpSpPr>
        <p:grpSpPr>
          <a:xfrm>
            <a:off x="5692719" y="3836532"/>
            <a:ext cx="2179368" cy="426881"/>
            <a:chOff x="1639399" y="1466260"/>
            <a:chExt cx="3148369" cy="733452"/>
          </a:xfrm>
        </p:grpSpPr>
        <p:sp>
          <p:nvSpPr>
            <p:cNvPr id="114" name="Shape 1203">
              <a:extLst>
                <a:ext uri="{FF2B5EF4-FFF2-40B4-BE49-F238E27FC236}">
                  <a16:creationId xmlns="" xmlns:a16="http://schemas.microsoft.com/office/drawing/2014/main" id="{168A8843-03DA-4A0C-B7FB-48786AC5978D}"/>
                </a:ext>
              </a:extLst>
            </p:cNvPr>
            <p:cNvSpPr/>
            <p:nvPr/>
          </p:nvSpPr>
          <p:spPr>
            <a:xfrm rot="16200000">
              <a:off x="1628900" y="1476759"/>
              <a:ext cx="733452" cy="712454"/>
            </a:xfrm>
            <a:prstGeom prst="rect">
              <a:avLst/>
            </a:prstGeom>
            <a:solidFill>
              <a:srgbClr val="3232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800" b="1">
                  <a:solidFill>
                    <a:srgbClr val="1F4E79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Calibri Light" panose="020F0302020204030204"/>
                <a:cs typeface="Helvetica"/>
                <a:sym typeface="Helvetica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47E9DEB9-403D-4736-8DF4-177F87F13225}"/>
                </a:ext>
              </a:extLst>
            </p:cNvPr>
            <p:cNvSpPr txBox="1"/>
            <p:nvPr/>
          </p:nvSpPr>
          <p:spPr>
            <a:xfrm>
              <a:off x="2408512" y="1613821"/>
              <a:ext cx="2379256" cy="475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sz="1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Raleway"/>
                </a:rPr>
                <a:t>Quiz</a:t>
              </a:r>
              <a:endParaRPr 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Raleway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3DEC723C-A808-4AD7-B059-52FAFEF74840}"/>
                </a:ext>
              </a:extLst>
            </p:cNvPr>
            <p:cNvSpPr txBox="1"/>
            <p:nvPr/>
          </p:nvSpPr>
          <p:spPr>
            <a:xfrm>
              <a:off x="1708862" y="1579192"/>
              <a:ext cx="595607" cy="581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rPr>
                <a:t>23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82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251" y="2423696"/>
            <a:ext cx="6402892" cy="576956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Storage Hierarchy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48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7984E0AE-8C89-4ED7-8F1D-A5B7AD25816B}"/>
              </a:ext>
            </a:extLst>
          </p:cNvPr>
          <p:cNvSpPr txBox="1"/>
          <p:nvPr/>
        </p:nvSpPr>
        <p:spPr>
          <a:xfrm>
            <a:off x="4936005" y="3835857"/>
            <a:ext cx="96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Objects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Raleway"/>
              <a:ea typeface="+mn-ea"/>
              <a:cs typeface="Chalkboard SE Regular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19714" y="1124587"/>
            <a:ext cx="3794388" cy="3164688"/>
            <a:chOff x="2936496" y="1589743"/>
            <a:chExt cx="3794388" cy="3164688"/>
          </a:xfrm>
        </p:grpSpPr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6ED09557-254E-44B1-AAF1-B8F57034B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496" y="2944518"/>
              <a:ext cx="359680" cy="38807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="" xmlns:a16="http://schemas.microsoft.com/office/drawing/2014/main" id="{F01C68BC-9779-464A-A9AD-3D3203F05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496" y="3660701"/>
              <a:ext cx="359680" cy="38807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id="{0E2DA786-CC72-4CD7-B1F8-539CB4336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496" y="2230506"/>
              <a:ext cx="359680" cy="388076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4F0E2DB9-DE1C-4FDB-AC09-A42B4AF4B81F}"/>
                </a:ext>
              </a:extLst>
            </p:cNvPr>
            <p:cNvGrpSpPr/>
            <p:nvPr/>
          </p:nvGrpSpPr>
          <p:grpSpPr>
            <a:xfrm>
              <a:off x="3971570" y="1589743"/>
              <a:ext cx="1385980" cy="640763"/>
              <a:chOff x="3210946" y="2245928"/>
              <a:chExt cx="1385980" cy="1022408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="" xmlns:a16="http://schemas.microsoft.com/office/drawing/2014/main" id="{219278B1-0B83-4CF3-86AA-7C7260C4E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0946" y="2245928"/>
                <a:ext cx="852007" cy="1022408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B09A9E06-2C36-45FF-B7D9-48603D26ECB7}"/>
                  </a:ext>
                </a:extLst>
              </p:cNvPr>
              <p:cNvSpPr txBox="1"/>
              <p:nvPr/>
            </p:nvSpPr>
            <p:spPr>
              <a:xfrm>
                <a:off x="4087879" y="2619671"/>
                <a:ext cx="509047" cy="4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S3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6477C778-C312-4A6C-830C-8D4039C4CFA9}"/>
                </a:ext>
              </a:extLst>
            </p:cNvPr>
            <p:cNvGrpSpPr/>
            <p:nvPr/>
          </p:nvGrpSpPr>
          <p:grpSpPr>
            <a:xfrm>
              <a:off x="3971569" y="2753630"/>
              <a:ext cx="1843053" cy="883562"/>
              <a:chOff x="3210945" y="3791459"/>
              <a:chExt cx="1843053" cy="883562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="" xmlns:a16="http://schemas.microsoft.com/office/drawing/2014/main" id="{7F2BFA60-CFC3-4145-863E-B50FB5AF43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0945" y="3791459"/>
                <a:ext cx="852007" cy="883562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4C4E8743-2B5E-42E9-82A6-E1D813DA3DD7}"/>
                  </a:ext>
                </a:extLst>
              </p:cNvPr>
              <p:cNvSpPr txBox="1"/>
              <p:nvPr/>
            </p:nvSpPr>
            <p:spPr>
              <a:xfrm>
                <a:off x="4087879" y="4073615"/>
                <a:ext cx="9661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Buckets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FC7E5A0F-F13B-4208-AE82-49E3C782E4D5}"/>
                </a:ext>
              </a:extLst>
            </p:cNvPr>
            <p:cNvGrpSpPr/>
            <p:nvPr/>
          </p:nvGrpSpPr>
          <p:grpSpPr>
            <a:xfrm>
              <a:off x="4030192" y="4124593"/>
              <a:ext cx="2700692" cy="629838"/>
              <a:chOff x="3210946" y="5363566"/>
              <a:chExt cx="3125999" cy="114215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="" xmlns:a16="http://schemas.microsoft.com/office/drawing/2014/main" id="{EF55A301-AF1E-4D23-8A3C-641052BE7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0946" y="5363566"/>
                <a:ext cx="852008" cy="114215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9D0FE146-FC83-4743-9FA5-540BA59C409A}"/>
                  </a:ext>
                </a:extLst>
              </p:cNvPr>
              <p:cNvSpPr txBox="1"/>
              <p:nvPr/>
            </p:nvSpPr>
            <p:spPr>
              <a:xfrm>
                <a:off x="4158125" y="5745365"/>
                <a:ext cx="2178820" cy="50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Buckets with objects</a:t>
                </a:r>
              </a:p>
            </p:txBody>
          </p:sp>
        </p:grpSp>
        <p:cxnSp>
          <p:nvCxnSpPr>
            <p:cNvPr id="62" name="Straight Arrow Connector 61">
              <a:extLst>
                <a:ext uri="{FF2B5EF4-FFF2-40B4-BE49-F238E27FC236}">
                  <a16:creationId xmlns="" xmlns:a16="http://schemas.microsoft.com/office/drawing/2014/main" id="{6B4B1F74-868B-4C99-BE66-30B13C624EA5}"/>
                </a:ext>
              </a:extLst>
            </p:cNvPr>
            <p:cNvCxnSpPr>
              <a:stCxn id="32" idx="2"/>
            </p:cNvCxnSpPr>
            <p:nvPr/>
          </p:nvCxnSpPr>
          <p:spPr>
            <a:xfrm>
              <a:off x="4397574" y="2230506"/>
              <a:ext cx="0" cy="5228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="" xmlns:a16="http://schemas.microsoft.com/office/drawing/2014/main" id="{E360A9F4-F2BF-455D-A745-DC697E3E517A}"/>
                </a:ext>
              </a:extLst>
            </p:cNvPr>
            <p:cNvCxnSpPr>
              <a:cxnSpLocks/>
              <a:stCxn id="35" idx="2"/>
              <a:endCxn id="38" idx="0"/>
            </p:cNvCxnSpPr>
            <p:nvPr/>
          </p:nvCxnSpPr>
          <p:spPr>
            <a:xfrm>
              <a:off x="4397573" y="3637192"/>
              <a:ext cx="663" cy="4874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942E10AE-C720-4122-9CCC-722CF9828B31}"/>
              </a:ext>
            </a:extLst>
          </p:cNvPr>
          <p:cNvSpPr txBox="1">
            <a:spLocks/>
          </p:cNvSpPr>
          <p:nvPr/>
        </p:nvSpPr>
        <p:spPr>
          <a:xfrm>
            <a:off x="262570" y="174203"/>
            <a:ext cx="3736262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2400" b="1" dirty="0">
                <a:solidFill>
                  <a:schemeClr val="accent2"/>
                </a:solidFill>
                <a:latin typeface="Raleway"/>
                <a:cs typeface="Chalkboard SE Regular"/>
              </a:rPr>
              <a:t>Storage Hierarchy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23203" y="1906965"/>
            <a:ext cx="3431453" cy="1822338"/>
            <a:chOff x="865153" y="2647161"/>
            <a:chExt cx="6241641" cy="1822338"/>
          </a:xfrm>
        </p:grpSpPr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xmlns="" id="{D402AFCB-9773-4B1D-93A3-439C1B2DEACD}"/>
                </a:ext>
              </a:extLst>
            </p:cNvPr>
            <p:cNvSpPr txBox="1">
              <a:spLocks/>
            </p:cNvSpPr>
            <p:nvPr/>
          </p:nvSpPr>
          <p:spPr>
            <a:xfrm>
              <a:off x="865153" y="2647161"/>
              <a:ext cx="6241641" cy="18223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4"/>
              </a:solidFill>
            </a:ln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prstClr val="black"/>
                </a:solidFill>
                <a:latin typeface="Raleway"/>
                <a:cs typeface="Chalkboard SE Regular"/>
              </a:endParaRPr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="" xmlns:a16="http://schemas.microsoft.com/office/drawing/2014/main" id="{19DEE683-F927-4729-A939-265AF1671F48}"/>
                </a:ext>
              </a:extLst>
            </p:cNvPr>
            <p:cNvSpPr txBox="1">
              <a:spLocks/>
            </p:cNvSpPr>
            <p:nvPr/>
          </p:nvSpPr>
          <p:spPr>
            <a:xfrm>
              <a:off x="2020155" y="2718781"/>
              <a:ext cx="5086639" cy="161322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304792" indent="-304792" algn="l" defTabSz="1219170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/>
                <a:buChar char="•"/>
                <a:defRPr sz="37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377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962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90000"/>
                </a:lnSpc>
                <a:spcBef>
                  <a:spcPts val="1333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  <a:p>
              <a:pPr marL="0" marR="0" lvl="0" indent="0" algn="l" defTabSz="1219170" rtl="0" eaLnBrk="1" fontAlgn="auto" latinLnBrk="0" hangingPunct="1">
                <a:lnSpc>
                  <a:spcPct val="90000"/>
                </a:lnSpc>
                <a:spcBef>
                  <a:spcPts val="1333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S3 follows a storage hierarchy in keeping data (documents, images, videos, files etc.). </a:t>
              </a:r>
            </a:p>
            <a:p>
              <a:pPr marL="0" marR="0" lvl="0" indent="0" algn="l" defTabSz="1219170" rtl="0" eaLnBrk="1" fontAlgn="auto" latinLnBrk="0" hangingPunct="1">
                <a:lnSpc>
                  <a:spcPct val="90000"/>
                </a:lnSpc>
                <a:spcBef>
                  <a:spcPts val="1333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Management console or S3 APIs can be used to manage buckets and objects.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88045" y="3070927"/>
              <a:ext cx="557221" cy="834346"/>
              <a:chOff x="703649" y="3960315"/>
              <a:chExt cx="557221" cy="834346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03649" y="4470239"/>
                <a:ext cx="557221" cy="324422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03649" y="3960315"/>
                <a:ext cx="557221" cy="32442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01985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08" y="2140528"/>
            <a:ext cx="2199471" cy="106794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Buckets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12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66332790-0064-4743-A673-88B33461EDD2}"/>
              </a:ext>
            </a:extLst>
          </p:cNvPr>
          <p:cNvCxnSpPr>
            <a:cxnSpLocks/>
          </p:cNvCxnSpPr>
          <p:nvPr/>
        </p:nvCxnSpPr>
        <p:spPr>
          <a:xfrm>
            <a:off x="3084723" y="748217"/>
            <a:ext cx="11017" cy="4395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267">
            <a:extLst>
              <a:ext uri="{FF2B5EF4-FFF2-40B4-BE49-F238E27FC236}">
                <a16:creationId xmlns="" xmlns:a16="http://schemas.microsoft.com/office/drawing/2014/main" id="{61B64E73-CBD2-4366-ADB2-8B7D961693DB}"/>
              </a:ext>
            </a:extLst>
          </p:cNvPr>
          <p:cNvSpPr/>
          <p:nvPr/>
        </p:nvSpPr>
        <p:spPr>
          <a:xfrm>
            <a:off x="304278" y="1513560"/>
            <a:ext cx="2432879" cy="452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accent1"/>
            </a:solidFill>
            <a:miter lim="400000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19" tIns="45719" rIns="45719" bIns="45719" numCol="1" anchor="ctr">
            <a:noAutofit/>
          </a:bodyPr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rgbClr val="1B587C"/>
                </a:solidFill>
                <a:latin typeface="Raleway"/>
              </a:rPr>
              <a:t>Bucket count &amp; restrictions</a:t>
            </a:r>
            <a:endParaRPr lang="en-US" sz="1400" b="1" dirty="0">
              <a:solidFill>
                <a:srgbClr val="1B587C"/>
              </a:solidFill>
              <a:latin typeface="Raleway"/>
            </a:endParaRPr>
          </a:p>
        </p:txBody>
      </p:sp>
      <p:sp>
        <p:nvSpPr>
          <p:cNvPr id="20" name="Shape 267">
            <a:extLst>
              <a:ext uri="{FF2B5EF4-FFF2-40B4-BE49-F238E27FC236}">
                <a16:creationId xmlns="" xmlns:a16="http://schemas.microsoft.com/office/drawing/2014/main" id="{5B4B6559-5D84-4B39-9F17-F2D89A58DB15}"/>
              </a:ext>
            </a:extLst>
          </p:cNvPr>
          <p:cNvSpPr/>
          <p:nvPr/>
        </p:nvSpPr>
        <p:spPr>
          <a:xfrm>
            <a:off x="314592" y="2738974"/>
            <a:ext cx="2423772" cy="452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19" tIns="45719" rIns="45719" bIns="45719" numCol="1" anchor="ctr">
            <a:noAutofit/>
          </a:bodyPr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rgbClr val="1B587C"/>
                </a:solidFill>
                <a:latin typeface="Raleway"/>
              </a:rPr>
              <a:t>Accessing Buckets</a:t>
            </a:r>
            <a:endParaRPr lang="en-US" sz="1400" b="1" dirty="0">
              <a:solidFill>
                <a:srgbClr val="1B587C"/>
              </a:solidFill>
              <a:latin typeface="Raleway"/>
            </a:endParaRPr>
          </a:p>
        </p:txBody>
      </p:sp>
      <p:sp>
        <p:nvSpPr>
          <p:cNvPr id="21" name="Shape 273">
            <a:extLst>
              <a:ext uri="{FF2B5EF4-FFF2-40B4-BE49-F238E27FC236}">
                <a16:creationId xmlns="" xmlns:a16="http://schemas.microsoft.com/office/drawing/2014/main" id="{95999801-4FD4-4249-BEC6-3A1E1337805A}"/>
              </a:ext>
            </a:extLst>
          </p:cNvPr>
          <p:cNvSpPr/>
          <p:nvPr/>
        </p:nvSpPr>
        <p:spPr>
          <a:xfrm>
            <a:off x="310321" y="3351681"/>
            <a:ext cx="2432879" cy="452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19" tIns="45719" rIns="45719" bIns="45719" numCol="1" anchor="ctr">
            <a:noAutofit/>
          </a:bodyPr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b="1" dirty="0" smtClean="0">
                <a:solidFill>
                  <a:srgbClr val="1B587C"/>
                </a:solidFill>
                <a:latin typeface="Raleway"/>
              </a:rPr>
              <a:t>Naming Convention</a:t>
            </a:r>
            <a:endParaRPr lang="en-US" sz="1400" b="1" dirty="0">
              <a:solidFill>
                <a:srgbClr val="1B587C"/>
              </a:solidFill>
              <a:latin typeface="Raleway"/>
            </a:endParaRPr>
          </a:p>
        </p:txBody>
      </p:sp>
      <p:sp>
        <p:nvSpPr>
          <p:cNvPr id="22" name="Shape 273">
            <a:extLst>
              <a:ext uri="{FF2B5EF4-FFF2-40B4-BE49-F238E27FC236}">
                <a16:creationId xmlns="" xmlns:a16="http://schemas.microsoft.com/office/drawing/2014/main" id="{8EB37250-3FE6-4889-A1F0-D24EA7A549AF}"/>
              </a:ext>
            </a:extLst>
          </p:cNvPr>
          <p:cNvSpPr/>
          <p:nvPr/>
        </p:nvSpPr>
        <p:spPr>
          <a:xfrm>
            <a:off x="304278" y="2126267"/>
            <a:ext cx="2423773" cy="452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19" tIns="45719" rIns="45719" bIns="45719" numCol="1" anchor="ctr">
            <a:noAutofit/>
          </a:bodyPr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rgbClr val="1B587C"/>
                </a:solidFill>
                <a:latin typeface="Raleway"/>
              </a:rPr>
              <a:t>Communicating using SDK</a:t>
            </a:r>
            <a:endParaRPr lang="en-US" sz="1400" b="1" dirty="0">
              <a:solidFill>
                <a:srgbClr val="1B587C"/>
              </a:solidFill>
              <a:latin typeface="Raleway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3D170E7E-8372-439D-AAAE-1523EC0FC6D8}"/>
              </a:ext>
            </a:extLst>
          </p:cNvPr>
          <p:cNvSpPr/>
          <p:nvPr/>
        </p:nvSpPr>
        <p:spPr>
          <a:xfrm>
            <a:off x="3677234" y="1230441"/>
            <a:ext cx="4742055" cy="11222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Raleway"/>
              </a:rPr>
              <a:t>By default, the maximum number of buckets that can be created per account is 100. For additional buckets, one can submit a service limit increase.</a:t>
            </a:r>
            <a:endParaRPr lang="en-IN" sz="1200" dirty="0">
              <a:solidFill>
                <a:srgbClr val="1B587C"/>
              </a:solidFill>
              <a:latin typeface="Raleway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942E10AE-C720-4122-9CCC-722CF9828B31}"/>
              </a:ext>
            </a:extLst>
          </p:cNvPr>
          <p:cNvSpPr txBox="1">
            <a:spLocks/>
          </p:cNvSpPr>
          <p:nvPr/>
        </p:nvSpPr>
        <p:spPr>
          <a:xfrm>
            <a:off x="262570" y="174203"/>
            <a:ext cx="1413830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2400" b="1" dirty="0" smtClean="0">
                <a:solidFill>
                  <a:schemeClr val="accent2"/>
                </a:solidFill>
                <a:latin typeface="Raleway"/>
                <a:cs typeface="Chalkboard SE Regular"/>
              </a:rPr>
              <a:t>Buckets</a:t>
            </a:r>
            <a:endParaRPr lang="en-US" sz="2400" b="1" dirty="0">
              <a:solidFill>
                <a:schemeClr val="accent2"/>
              </a:solidFill>
              <a:latin typeface="Raleway"/>
              <a:cs typeface="Chalkboard SE Regular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025801" y="3248177"/>
            <a:ext cx="4213181" cy="1092094"/>
            <a:chOff x="4025801" y="2898993"/>
            <a:chExt cx="4213181" cy="1092094"/>
          </a:xfrm>
        </p:grpSpPr>
        <p:grpSp>
          <p:nvGrpSpPr>
            <p:cNvPr id="12" name="Group 11"/>
            <p:cNvGrpSpPr/>
            <p:nvPr/>
          </p:nvGrpSpPr>
          <p:grpSpPr>
            <a:xfrm>
              <a:off x="4025801" y="2898993"/>
              <a:ext cx="4213181" cy="1092094"/>
              <a:chOff x="3888105" y="2838943"/>
              <a:chExt cx="4213181" cy="1092094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7F2BFA60-CFC3-4145-863E-B50FB5AF43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8105" y="2895262"/>
                <a:ext cx="852007" cy="883562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="" xmlns:a16="http://schemas.microsoft.com/office/drawing/2014/main" id="{7F2BFA60-CFC3-4145-863E-B50FB5AF43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808" y="2895262"/>
                <a:ext cx="852007" cy="883562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="" xmlns:a16="http://schemas.microsoft.com/office/drawing/2014/main" id="{7F2BFA60-CFC3-4145-863E-B50FB5AF43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6863" y="2895262"/>
                <a:ext cx="852007" cy="883562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7091" y="3305749"/>
                <a:ext cx="625288" cy="625288"/>
              </a:xfrm>
              <a:prstGeom prst="rect">
                <a:avLst/>
              </a:prstGeom>
            </p:spPr>
          </p:pic>
          <p:grpSp>
            <p:nvGrpSpPr>
              <p:cNvPr id="11" name="Group 10"/>
              <p:cNvGrpSpPr/>
              <p:nvPr/>
            </p:nvGrpSpPr>
            <p:grpSpPr>
              <a:xfrm>
                <a:off x="7211682" y="2838943"/>
                <a:ext cx="889604" cy="853071"/>
                <a:chOff x="7327802" y="2769913"/>
                <a:chExt cx="889604" cy="853071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92118" y="2769913"/>
                  <a:ext cx="625288" cy="625288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27802" y="3114977"/>
                  <a:ext cx="508007" cy="50800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" name="Group 16"/>
            <p:cNvGrpSpPr/>
            <p:nvPr/>
          </p:nvGrpSpPr>
          <p:grpSpPr>
            <a:xfrm>
              <a:off x="4151282" y="3344171"/>
              <a:ext cx="3109872" cy="329405"/>
              <a:chOff x="4151282" y="3270346"/>
              <a:chExt cx="3109872" cy="3294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649604" y="3270346"/>
                <a:ext cx="6115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Raleway"/>
                  </a:rPr>
                  <a:t>100</a:t>
                </a:r>
                <a:endParaRPr lang="en-US" sz="1400" b="1" dirty="0">
                  <a:latin typeface="Raleway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131079" y="3291974"/>
                <a:ext cx="6115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Raleway"/>
                  </a:rPr>
                  <a:t>2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151282" y="3277856"/>
                <a:ext cx="6115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Raleway"/>
                  </a:rPr>
                  <a:t>1</a:t>
                </a:r>
                <a:endParaRPr lang="en-US" sz="1400" b="1" dirty="0">
                  <a:latin typeface="Raleway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1384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32310" y="3320588"/>
            <a:ext cx="4686979" cy="5352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66332790-0064-4743-A673-88B33461EDD2}"/>
              </a:ext>
            </a:extLst>
          </p:cNvPr>
          <p:cNvCxnSpPr>
            <a:cxnSpLocks/>
          </p:cNvCxnSpPr>
          <p:nvPr/>
        </p:nvCxnSpPr>
        <p:spPr>
          <a:xfrm>
            <a:off x="3084723" y="748217"/>
            <a:ext cx="11017" cy="4395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267">
            <a:extLst>
              <a:ext uri="{FF2B5EF4-FFF2-40B4-BE49-F238E27FC236}">
                <a16:creationId xmlns="" xmlns:a16="http://schemas.microsoft.com/office/drawing/2014/main" id="{61B64E73-CBD2-4366-ADB2-8B7D961693DB}"/>
              </a:ext>
            </a:extLst>
          </p:cNvPr>
          <p:cNvSpPr/>
          <p:nvPr/>
        </p:nvSpPr>
        <p:spPr>
          <a:xfrm>
            <a:off x="304278" y="1513560"/>
            <a:ext cx="2432879" cy="452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19" tIns="45719" rIns="45719" bIns="45719" numCol="1" anchor="ctr">
            <a:noAutofit/>
          </a:bodyPr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rgbClr val="1B587C"/>
                </a:solidFill>
                <a:latin typeface="Raleway"/>
              </a:rPr>
              <a:t>Bucket count &amp; restrictions</a:t>
            </a:r>
            <a:endParaRPr lang="en-US" sz="1400" b="1" dirty="0">
              <a:solidFill>
                <a:srgbClr val="1B587C"/>
              </a:solidFill>
              <a:latin typeface="Raleway"/>
            </a:endParaRPr>
          </a:p>
        </p:txBody>
      </p:sp>
      <p:sp>
        <p:nvSpPr>
          <p:cNvPr id="20" name="Shape 267">
            <a:extLst>
              <a:ext uri="{FF2B5EF4-FFF2-40B4-BE49-F238E27FC236}">
                <a16:creationId xmlns="" xmlns:a16="http://schemas.microsoft.com/office/drawing/2014/main" id="{5B4B6559-5D84-4B39-9F17-F2D89A58DB15}"/>
              </a:ext>
            </a:extLst>
          </p:cNvPr>
          <p:cNvSpPr/>
          <p:nvPr/>
        </p:nvSpPr>
        <p:spPr>
          <a:xfrm>
            <a:off x="314592" y="2738974"/>
            <a:ext cx="2423772" cy="452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19" tIns="45719" rIns="45719" bIns="45719" numCol="1" anchor="ctr">
            <a:noAutofit/>
          </a:bodyPr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rgbClr val="1B587C"/>
                </a:solidFill>
                <a:latin typeface="Raleway"/>
              </a:rPr>
              <a:t>Accessing Buckets</a:t>
            </a:r>
            <a:endParaRPr lang="en-US" sz="1400" b="1" dirty="0">
              <a:solidFill>
                <a:srgbClr val="1B587C"/>
              </a:solidFill>
              <a:latin typeface="Raleway"/>
            </a:endParaRPr>
          </a:p>
        </p:txBody>
      </p:sp>
      <p:sp>
        <p:nvSpPr>
          <p:cNvPr id="21" name="Shape 273">
            <a:extLst>
              <a:ext uri="{FF2B5EF4-FFF2-40B4-BE49-F238E27FC236}">
                <a16:creationId xmlns="" xmlns:a16="http://schemas.microsoft.com/office/drawing/2014/main" id="{95999801-4FD4-4249-BEC6-3A1E1337805A}"/>
              </a:ext>
            </a:extLst>
          </p:cNvPr>
          <p:cNvSpPr/>
          <p:nvPr/>
        </p:nvSpPr>
        <p:spPr>
          <a:xfrm>
            <a:off x="310321" y="3351681"/>
            <a:ext cx="2432879" cy="452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19" tIns="45719" rIns="45719" bIns="45719" numCol="1" anchor="ctr">
            <a:noAutofit/>
          </a:bodyPr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b="1" dirty="0" smtClean="0">
                <a:solidFill>
                  <a:srgbClr val="1B587C"/>
                </a:solidFill>
                <a:latin typeface="Raleway"/>
              </a:rPr>
              <a:t>Naming Convention</a:t>
            </a:r>
            <a:endParaRPr lang="en-US" sz="1400" b="1" dirty="0">
              <a:solidFill>
                <a:srgbClr val="1B587C"/>
              </a:solidFill>
              <a:latin typeface="Raleway"/>
            </a:endParaRPr>
          </a:p>
        </p:txBody>
      </p:sp>
      <p:sp>
        <p:nvSpPr>
          <p:cNvPr id="22" name="Shape 273">
            <a:extLst>
              <a:ext uri="{FF2B5EF4-FFF2-40B4-BE49-F238E27FC236}">
                <a16:creationId xmlns="" xmlns:a16="http://schemas.microsoft.com/office/drawing/2014/main" id="{8EB37250-3FE6-4889-A1F0-D24EA7A549AF}"/>
              </a:ext>
            </a:extLst>
          </p:cNvPr>
          <p:cNvSpPr/>
          <p:nvPr/>
        </p:nvSpPr>
        <p:spPr>
          <a:xfrm>
            <a:off x="304278" y="2126267"/>
            <a:ext cx="2423773" cy="452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accent3"/>
            </a:solidFill>
            <a:miter lim="400000"/>
          </a:ln>
          <a:effectLst>
            <a:glow rad="101600">
              <a:schemeClr val="accent3"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19" tIns="45719" rIns="45719" bIns="45719" numCol="1" anchor="ctr">
            <a:noAutofit/>
          </a:bodyPr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rgbClr val="1B587C"/>
                </a:solidFill>
                <a:latin typeface="Raleway"/>
              </a:rPr>
              <a:t>Communicating using SDK</a:t>
            </a:r>
            <a:endParaRPr lang="en-US" sz="1400" b="1" dirty="0">
              <a:solidFill>
                <a:srgbClr val="1B587C"/>
              </a:solidFill>
              <a:latin typeface="Raleway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942E10AE-C720-4122-9CCC-722CF9828B31}"/>
              </a:ext>
            </a:extLst>
          </p:cNvPr>
          <p:cNvSpPr txBox="1">
            <a:spLocks/>
          </p:cNvSpPr>
          <p:nvPr/>
        </p:nvSpPr>
        <p:spPr>
          <a:xfrm>
            <a:off x="262570" y="174203"/>
            <a:ext cx="1413830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2400" b="1" dirty="0" smtClean="0">
                <a:solidFill>
                  <a:schemeClr val="accent2"/>
                </a:solidFill>
                <a:latin typeface="Raleway"/>
                <a:cs typeface="Chalkboard SE Regular"/>
              </a:rPr>
              <a:t>Buckets</a:t>
            </a:r>
            <a:endParaRPr lang="en-US" sz="2400" b="1" dirty="0">
              <a:solidFill>
                <a:schemeClr val="accent2"/>
              </a:solidFill>
              <a:latin typeface="Raleway"/>
              <a:cs typeface="Chalkboard SE Regular"/>
            </a:endParaRPr>
          </a:p>
        </p:txBody>
      </p:sp>
      <p:sp>
        <p:nvSpPr>
          <p:cNvPr id="11" name="Rectangle: Rounded Corners 2">
            <a:extLst>
              <a:ext uri="{FF2B5EF4-FFF2-40B4-BE49-F238E27FC236}">
                <a16:creationId xmlns="" xmlns:a16="http://schemas.microsoft.com/office/drawing/2014/main" id="{3D170E7E-8372-439D-AAAE-1523EC0FC6D8}"/>
              </a:ext>
            </a:extLst>
          </p:cNvPr>
          <p:cNvSpPr/>
          <p:nvPr/>
        </p:nvSpPr>
        <p:spPr>
          <a:xfrm>
            <a:off x="3677234" y="1230441"/>
            <a:ext cx="4742055" cy="11222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lnSpc>
                <a:spcPct val="90000"/>
              </a:lnSpc>
              <a:spcBef>
                <a:spcPts val="1333"/>
              </a:spcBef>
              <a:defRPr/>
            </a:pP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While using AWS SDKs, the client is created </a:t>
            </a:r>
            <a:r>
              <a:rPr lang="en-US" sz="1200" dirty="0" smtClean="0">
                <a:solidFill>
                  <a:prstClr val="black"/>
                </a:solidFill>
                <a:latin typeface="Raleway"/>
                <a:cs typeface="Chalkboard SE Regular"/>
              </a:rPr>
              <a:t>and 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then </a:t>
            </a:r>
            <a:r>
              <a:rPr lang="en-US" sz="1200" dirty="0" smtClean="0">
                <a:solidFill>
                  <a:prstClr val="black"/>
                </a:solidFill>
                <a:latin typeface="Raleway"/>
                <a:cs typeface="Chalkboard SE Regular"/>
              </a:rPr>
              <a:t>this client 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is used to send request to create bucket. The client is created by specifying an AWS region and then client uses endpoint to communicate with Amazon S3 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84723" y="2520601"/>
            <a:ext cx="1952224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lvl="1" defTabSz="1219170">
              <a:lnSpc>
                <a:spcPct val="90000"/>
              </a:lnSpc>
              <a:spcBef>
                <a:spcPts val="667"/>
              </a:spcBef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Raleway"/>
                <a:cs typeface="Chalkboard SE Regular"/>
              </a:rPr>
              <a:t>For Example:</a:t>
            </a:r>
            <a:endParaRPr lang="en-US" sz="1200" b="1" dirty="0">
              <a:solidFill>
                <a:schemeClr val="accent2"/>
              </a:solidFill>
              <a:latin typeface="Raleway"/>
              <a:cs typeface="Chalkboard SE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7234" y="2784403"/>
            <a:ext cx="5271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Raleway"/>
              </a:rPr>
              <a:t>If </a:t>
            </a:r>
            <a:r>
              <a:rPr lang="en-US" sz="1200" dirty="0">
                <a:latin typeface="Raleway"/>
              </a:rPr>
              <a:t>client is created by specifying the N. Virginia (Default region), then following </a:t>
            </a:r>
            <a:r>
              <a:rPr lang="en-US" sz="1200" dirty="0" smtClean="0">
                <a:latin typeface="Raleway"/>
              </a:rPr>
              <a:t>endpoint is </a:t>
            </a:r>
            <a:r>
              <a:rPr lang="en-US" sz="1200" dirty="0">
                <a:latin typeface="Raleway"/>
              </a:rPr>
              <a:t>used to communicate Amazon </a:t>
            </a:r>
            <a:r>
              <a:rPr lang="en-US" sz="1200" dirty="0" smtClean="0">
                <a:latin typeface="Raleway"/>
              </a:rPr>
              <a:t>S3: </a:t>
            </a:r>
            <a:endParaRPr lang="en-US" sz="1200" dirty="0">
              <a:latin typeface="Ralewa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2310" y="3438157"/>
            <a:ext cx="15521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s3.amazonaws.com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77234" y="3951107"/>
            <a:ext cx="17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Raleway"/>
                <a:cs typeface="Chalkboard SE Regular"/>
              </a:rPr>
              <a:t>For 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any other </a:t>
            </a:r>
            <a:r>
              <a:rPr lang="en-US" sz="1200" dirty="0" smtClean="0">
                <a:solidFill>
                  <a:prstClr val="black"/>
                </a:solidFill>
                <a:latin typeface="Raleway"/>
                <a:cs typeface="Chalkboard SE Regular"/>
              </a:rPr>
              <a:t>Region: 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3732310" y="4302626"/>
            <a:ext cx="4686979" cy="5352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58638" y="4430584"/>
            <a:ext cx="4572000" cy="2793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585" lvl="1" defTabSz="1219170">
              <a:lnSpc>
                <a:spcPct val="90000"/>
              </a:lnSpc>
              <a:spcBef>
                <a:spcPts val="667"/>
              </a:spcBef>
              <a:defRPr/>
            </a:pPr>
            <a:r>
              <a:rPr lang="en-US" dirty="0" smtClean="0">
                <a:solidFill>
                  <a:prstClr val="black"/>
                </a:solidFill>
                <a:cs typeface="Chalkboard SE Regular"/>
              </a:rPr>
              <a:t>– s3&lt;region&gt;.amazonaws.com</a:t>
            </a:r>
            <a:endParaRPr lang="en-US" dirty="0">
              <a:solidFill>
                <a:prstClr val="black"/>
              </a:solidFill>
              <a:cs typeface="Chalkboard S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71143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66332790-0064-4743-A673-88B33461EDD2}"/>
              </a:ext>
            </a:extLst>
          </p:cNvPr>
          <p:cNvCxnSpPr>
            <a:cxnSpLocks/>
          </p:cNvCxnSpPr>
          <p:nvPr/>
        </p:nvCxnSpPr>
        <p:spPr>
          <a:xfrm>
            <a:off x="3084723" y="748217"/>
            <a:ext cx="11017" cy="4395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267">
            <a:extLst>
              <a:ext uri="{FF2B5EF4-FFF2-40B4-BE49-F238E27FC236}">
                <a16:creationId xmlns="" xmlns:a16="http://schemas.microsoft.com/office/drawing/2014/main" id="{61B64E73-CBD2-4366-ADB2-8B7D961693DB}"/>
              </a:ext>
            </a:extLst>
          </p:cNvPr>
          <p:cNvSpPr/>
          <p:nvPr/>
        </p:nvSpPr>
        <p:spPr>
          <a:xfrm>
            <a:off x="304278" y="1513560"/>
            <a:ext cx="2432879" cy="452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19" tIns="45719" rIns="45719" bIns="45719" numCol="1" anchor="ctr">
            <a:noAutofit/>
          </a:bodyPr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rgbClr val="1B587C"/>
                </a:solidFill>
                <a:latin typeface="Raleway"/>
              </a:rPr>
              <a:t>Bucket count &amp; restrictions</a:t>
            </a:r>
            <a:endParaRPr lang="en-US" sz="1400" b="1" dirty="0">
              <a:solidFill>
                <a:srgbClr val="1B587C"/>
              </a:solidFill>
              <a:latin typeface="Raleway"/>
            </a:endParaRPr>
          </a:p>
        </p:txBody>
      </p:sp>
      <p:sp>
        <p:nvSpPr>
          <p:cNvPr id="20" name="Shape 267">
            <a:extLst>
              <a:ext uri="{FF2B5EF4-FFF2-40B4-BE49-F238E27FC236}">
                <a16:creationId xmlns="" xmlns:a16="http://schemas.microsoft.com/office/drawing/2014/main" id="{5B4B6559-5D84-4B39-9F17-F2D89A58DB15}"/>
              </a:ext>
            </a:extLst>
          </p:cNvPr>
          <p:cNvSpPr/>
          <p:nvPr/>
        </p:nvSpPr>
        <p:spPr>
          <a:xfrm>
            <a:off x="314592" y="2738974"/>
            <a:ext cx="2423772" cy="452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accent4"/>
            </a:solidFill>
            <a:miter lim="400000"/>
          </a:ln>
          <a:effectLst>
            <a:glow rad="101600">
              <a:schemeClr val="accent4"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19" tIns="45719" rIns="45719" bIns="45719" numCol="1" anchor="ctr">
            <a:noAutofit/>
          </a:bodyPr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rgbClr val="1B587C"/>
                </a:solidFill>
                <a:latin typeface="Raleway"/>
              </a:rPr>
              <a:t>Accessing Buckets</a:t>
            </a:r>
            <a:endParaRPr lang="en-US" sz="1400" b="1" dirty="0">
              <a:solidFill>
                <a:srgbClr val="1B587C"/>
              </a:solidFill>
              <a:latin typeface="Raleway"/>
            </a:endParaRPr>
          </a:p>
        </p:txBody>
      </p:sp>
      <p:sp>
        <p:nvSpPr>
          <p:cNvPr id="21" name="Shape 273">
            <a:extLst>
              <a:ext uri="{FF2B5EF4-FFF2-40B4-BE49-F238E27FC236}">
                <a16:creationId xmlns="" xmlns:a16="http://schemas.microsoft.com/office/drawing/2014/main" id="{95999801-4FD4-4249-BEC6-3A1E1337805A}"/>
              </a:ext>
            </a:extLst>
          </p:cNvPr>
          <p:cNvSpPr/>
          <p:nvPr/>
        </p:nvSpPr>
        <p:spPr>
          <a:xfrm>
            <a:off x="310321" y="3351681"/>
            <a:ext cx="2432879" cy="452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19" tIns="45719" rIns="45719" bIns="45719" numCol="1" anchor="ctr">
            <a:noAutofit/>
          </a:bodyPr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b="1" dirty="0" smtClean="0">
                <a:solidFill>
                  <a:srgbClr val="1B587C"/>
                </a:solidFill>
                <a:latin typeface="Raleway"/>
              </a:rPr>
              <a:t>Naming Convention</a:t>
            </a:r>
            <a:endParaRPr lang="en-US" sz="1400" b="1" dirty="0">
              <a:solidFill>
                <a:srgbClr val="1B587C"/>
              </a:solidFill>
              <a:latin typeface="Raleway"/>
            </a:endParaRPr>
          </a:p>
        </p:txBody>
      </p:sp>
      <p:sp>
        <p:nvSpPr>
          <p:cNvPr id="22" name="Shape 273">
            <a:extLst>
              <a:ext uri="{FF2B5EF4-FFF2-40B4-BE49-F238E27FC236}">
                <a16:creationId xmlns="" xmlns:a16="http://schemas.microsoft.com/office/drawing/2014/main" id="{8EB37250-3FE6-4889-A1F0-D24EA7A549AF}"/>
              </a:ext>
            </a:extLst>
          </p:cNvPr>
          <p:cNvSpPr/>
          <p:nvPr/>
        </p:nvSpPr>
        <p:spPr>
          <a:xfrm>
            <a:off x="304278" y="2126267"/>
            <a:ext cx="2423773" cy="452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19" tIns="45719" rIns="45719" bIns="45719" numCol="1" anchor="ctr">
            <a:noAutofit/>
          </a:bodyPr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rgbClr val="1B587C"/>
                </a:solidFill>
                <a:latin typeface="Raleway"/>
              </a:rPr>
              <a:t>Communicating using SDK</a:t>
            </a:r>
            <a:endParaRPr lang="en-US" sz="1400" b="1" dirty="0">
              <a:solidFill>
                <a:srgbClr val="1B587C"/>
              </a:solidFill>
              <a:latin typeface="Raleway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942E10AE-C720-4122-9CCC-722CF9828B31}"/>
              </a:ext>
            </a:extLst>
          </p:cNvPr>
          <p:cNvSpPr txBox="1">
            <a:spLocks/>
          </p:cNvSpPr>
          <p:nvPr/>
        </p:nvSpPr>
        <p:spPr>
          <a:xfrm>
            <a:off x="262570" y="174203"/>
            <a:ext cx="1413830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2400" b="1" dirty="0" smtClean="0">
                <a:solidFill>
                  <a:schemeClr val="accent2"/>
                </a:solidFill>
                <a:latin typeface="Raleway"/>
                <a:cs typeface="Chalkboard SE Regular"/>
              </a:rPr>
              <a:t>Buckets</a:t>
            </a:r>
            <a:endParaRPr lang="en-US" sz="2400" b="1" dirty="0">
              <a:solidFill>
                <a:schemeClr val="accent2"/>
              </a:solidFill>
              <a:latin typeface="Raleway"/>
              <a:cs typeface="Chalkboard SE Regular"/>
            </a:endParaRPr>
          </a:p>
        </p:txBody>
      </p:sp>
      <p:sp>
        <p:nvSpPr>
          <p:cNvPr id="11" name="Rectangle: Rounded Corners 2">
            <a:extLst>
              <a:ext uri="{FF2B5EF4-FFF2-40B4-BE49-F238E27FC236}">
                <a16:creationId xmlns="" xmlns:a16="http://schemas.microsoft.com/office/drawing/2014/main" id="{3D170E7E-8372-439D-AAAE-1523EC0FC6D8}"/>
              </a:ext>
            </a:extLst>
          </p:cNvPr>
          <p:cNvSpPr/>
          <p:nvPr/>
        </p:nvSpPr>
        <p:spPr>
          <a:xfrm>
            <a:off x="3766078" y="976178"/>
            <a:ext cx="4742055" cy="19456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1219170">
              <a:lnSpc>
                <a:spcPct val="90000"/>
              </a:lnSpc>
              <a:spcBef>
                <a:spcPts val="1333"/>
              </a:spcBef>
              <a:defRPr/>
            </a:pPr>
            <a:r>
              <a:rPr lang="en-US" sz="1200" b="1" dirty="0" smtClean="0">
                <a:solidFill>
                  <a:prstClr val="black"/>
                </a:solidFill>
                <a:latin typeface="Raleway"/>
                <a:cs typeface="Chalkboard SE Regular"/>
              </a:rPr>
              <a:t>Types </a:t>
            </a:r>
            <a:r>
              <a:rPr lang="en-US" sz="1200" b="1" dirty="0">
                <a:solidFill>
                  <a:prstClr val="black"/>
                </a:solidFill>
                <a:latin typeface="Raleway"/>
                <a:cs typeface="Chalkboard SE Regular"/>
              </a:rPr>
              <a:t>of URL to access buckets</a:t>
            </a:r>
          </a:p>
          <a:p>
            <a:pPr marL="609585" lvl="1" defTabSz="1219170">
              <a:lnSpc>
                <a:spcPct val="90000"/>
              </a:lnSpc>
              <a:spcBef>
                <a:spcPts val="667"/>
              </a:spcBef>
              <a:defRPr/>
            </a:pP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Virtual hosted style: 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  <a:hlinkClick r:id="rId2"/>
              </a:rPr>
              <a:t>http://bucket.s3.amazonaws.com/object 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OR 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  <a:hlinkClick r:id="rId3"/>
              </a:rPr>
              <a:t>http://bucket.s3-aws-region.amazonaws.com/object</a:t>
            </a:r>
            <a:endParaRPr lang="en-US" sz="1200" dirty="0">
              <a:solidFill>
                <a:prstClr val="black"/>
              </a:solidFill>
              <a:latin typeface="Raleway"/>
              <a:cs typeface="Chalkboard SE Regular"/>
            </a:endParaRPr>
          </a:p>
          <a:p>
            <a:pPr marL="609585" lvl="1" defTabSz="1219170">
              <a:lnSpc>
                <a:spcPct val="90000"/>
              </a:lnSpc>
              <a:spcBef>
                <a:spcPts val="667"/>
              </a:spcBef>
              <a:defRPr/>
            </a:pP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Path style: 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  <a:hlinkClick r:id="rId4"/>
              </a:rPr>
              <a:t>http://s3.amazonaws.com/bucket/object 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 OR  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  <a:hlinkClick r:id="rId5"/>
              </a:rPr>
              <a:t>http://s3-</a:t>
            </a:r>
            <a:r>
              <a:rPr lang="en-US" sz="1200" dirty="0">
                <a:solidFill>
                  <a:srgbClr val="FF0000"/>
                </a:solidFill>
                <a:latin typeface="Raleway"/>
                <a:cs typeface="Chalkboard SE Regular"/>
                <a:hlinkClick r:id="rId5"/>
              </a:rPr>
              <a:t>aws-region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  <a:hlinkClick r:id="rId5"/>
              </a:rPr>
              <a:t>.amazonaws.com/</a:t>
            </a:r>
            <a:r>
              <a:rPr lang="en-US" sz="1200" dirty="0">
                <a:solidFill>
                  <a:srgbClr val="FF0000"/>
                </a:solidFill>
                <a:latin typeface="Raleway"/>
                <a:cs typeface="Chalkboard SE Regular"/>
                <a:hlinkClick r:id="rId5"/>
              </a:rPr>
              <a:t>bucket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  <a:hlinkClick r:id="rId5"/>
              </a:rPr>
              <a:t>/object</a:t>
            </a:r>
            <a:endParaRPr lang="en-US" sz="1200" dirty="0">
              <a:solidFill>
                <a:prstClr val="black"/>
              </a:solidFill>
              <a:latin typeface="Raleway"/>
              <a:cs typeface="Chalkboard SE Regular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003518" y="3054379"/>
            <a:ext cx="2053498" cy="1687118"/>
            <a:chOff x="4181548" y="2562516"/>
            <a:chExt cx="2104573" cy="17290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155" y="3351681"/>
              <a:ext cx="890966" cy="89096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4925" y="3534480"/>
              <a:ext cx="473336" cy="47333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7F2BFA60-CFC3-4145-863E-B50FB5AF4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548" y="3474606"/>
              <a:ext cx="787812" cy="81699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93785" y="2562516"/>
              <a:ext cx="1368872" cy="1481782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4179702" y="1649619"/>
            <a:ext cx="231648" cy="786599"/>
            <a:chOff x="772756" y="4060663"/>
            <a:chExt cx="231648" cy="78659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949" y="4660911"/>
              <a:ext cx="219455" cy="18635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2756" y="4060663"/>
              <a:ext cx="219455" cy="186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9615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66332790-0064-4743-A673-88B33461EDD2}"/>
              </a:ext>
            </a:extLst>
          </p:cNvPr>
          <p:cNvCxnSpPr>
            <a:cxnSpLocks/>
          </p:cNvCxnSpPr>
          <p:nvPr/>
        </p:nvCxnSpPr>
        <p:spPr>
          <a:xfrm>
            <a:off x="3084723" y="748217"/>
            <a:ext cx="11017" cy="4395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267">
            <a:extLst>
              <a:ext uri="{FF2B5EF4-FFF2-40B4-BE49-F238E27FC236}">
                <a16:creationId xmlns="" xmlns:a16="http://schemas.microsoft.com/office/drawing/2014/main" id="{61B64E73-CBD2-4366-ADB2-8B7D961693DB}"/>
              </a:ext>
            </a:extLst>
          </p:cNvPr>
          <p:cNvSpPr/>
          <p:nvPr/>
        </p:nvSpPr>
        <p:spPr>
          <a:xfrm>
            <a:off x="304278" y="1513560"/>
            <a:ext cx="2432879" cy="452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19" tIns="45719" rIns="45719" bIns="45719" numCol="1" anchor="ctr">
            <a:noAutofit/>
          </a:bodyPr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rgbClr val="1B587C"/>
                </a:solidFill>
                <a:latin typeface="Raleway"/>
              </a:rPr>
              <a:t>Bucket count &amp; restrictions</a:t>
            </a:r>
            <a:endParaRPr lang="en-US" sz="1400" b="1" dirty="0">
              <a:solidFill>
                <a:srgbClr val="1B587C"/>
              </a:solidFill>
              <a:latin typeface="Raleway"/>
            </a:endParaRPr>
          </a:p>
        </p:txBody>
      </p:sp>
      <p:sp>
        <p:nvSpPr>
          <p:cNvPr id="20" name="Shape 267">
            <a:extLst>
              <a:ext uri="{FF2B5EF4-FFF2-40B4-BE49-F238E27FC236}">
                <a16:creationId xmlns="" xmlns:a16="http://schemas.microsoft.com/office/drawing/2014/main" id="{5B4B6559-5D84-4B39-9F17-F2D89A58DB15}"/>
              </a:ext>
            </a:extLst>
          </p:cNvPr>
          <p:cNvSpPr/>
          <p:nvPr/>
        </p:nvSpPr>
        <p:spPr>
          <a:xfrm>
            <a:off x="314592" y="2738974"/>
            <a:ext cx="2423772" cy="452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19" tIns="45719" rIns="45719" bIns="45719" numCol="1" anchor="ctr">
            <a:noAutofit/>
          </a:bodyPr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rgbClr val="1B587C"/>
                </a:solidFill>
                <a:latin typeface="Raleway"/>
              </a:rPr>
              <a:t>Accessing Buckets</a:t>
            </a:r>
            <a:endParaRPr lang="en-US" sz="1400" b="1" dirty="0">
              <a:solidFill>
                <a:srgbClr val="1B587C"/>
              </a:solidFill>
              <a:latin typeface="Raleway"/>
            </a:endParaRPr>
          </a:p>
        </p:txBody>
      </p:sp>
      <p:sp>
        <p:nvSpPr>
          <p:cNvPr id="21" name="Shape 273">
            <a:extLst>
              <a:ext uri="{FF2B5EF4-FFF2-40B4-BE49-F238E27FC236}">
                <a16:creationId xmlns="" xmlns:a16="http://schemas.microsoft.com/office/drawing/2014/main" id="{95999801-4FD4-4249-BEC6-3A1E1337805A}"/>
              </a:ext>
            </a:extLst>
          </p:cNvPr>
          <p:cNvSpPr/>
          <p:nvPr/>
        </p:nvSpPr>
        <p:spPr>
          <a:xfrm>
            <a:off x="310321" y="3351681"/>
            <a:ext cx="2432879" cy="452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accent2"/>
            </a:solidFill>
            <a:miter lim="400000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19" tIns="45719" rIns="45719" bIns="45719" numCol="1" anchor="ctr">
            <a:noAutofit/>
          </a:bodyPr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b="1" dirty="0" smtClean="0">
                <a:solidFill>
                  <a:srgbClr val="1B587C"/>
                </a:solidFill>
                <a:latin typeface="Raleway"/>
              </a:rPr>
              <a:t>Naming Convention</a:t>
            </a:r>
            <a:endParaRPr lang="en-US" sz="1400" b="1" dirty="0">
              <a:solidFill>
                <a:srgbClr val="1B587C"/>
              </a:solidFill>
              <a:latin typeface="Raleway"/>
            </a:endParaRPr>
          </a:p>
        </p:txBody>
      </p:sp>
      <p:sp>
        <p:nvSpPr>
          <p:cNvPr id="22" name="Shape 273">
            <a:extLst>
              <a:ext uri="{FF2B5EF4-FFF2-40B4-BE49-F238E27FC236}">
                <a16:creationId xmlns="" xmlns:a16="http://schemas.microsoft.com/office/drawing/2014/main" id="{8EB37250-3FE6-4889-A1F0-D24EA7A549AF}"/>
              </a:ext>
            </a:extLst>
          </p:cNvPr>
          <p:cNvSpPr/>
          <p:nvPr/>
        </p:nvSpPr>
        <p:spPr>
          <a:xfrm>
            <a:off x="304278" y="2126267"/>
            <a:ext cx="2423773" cy="452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19" tIns="45719" rIns="45719" bIns="45719" numCol="1" anchor="ctr">
            <a:noAutofit/>
          </a:bodyPr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rgbClr val="1B587C"/>
                </a:solidFill>
                <a:latin typeface="Raleway"/>
              </a:rPr>
              <a:t>Communicating using SDK</a:t>
            </a:r>
            <a:endParaRPr lang="en-US" sz="1400" b="1" dirty="0">
              <a:solidFill>
                <a:srgbClr val="1B587C"/>
              </a:solidFill>
              <a:latin typeface="Raleway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942E10AE-C720-4122-9CCC-722CF9828B31}"/>
              </a:ext>
            </a:extLst>
          </p:cNvPr>
          <p:cNvSpPr txBox="1">
            <a:spLocks/>
          </p:cNvSpPr>
          <p:nvPr/>
        </p:nvSpPr>
        <p:spPr>
          <a:xfrm>
            <a:off x="262570" y="174203"/>
            <a:ext cx="1413830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2400" b="1" dirty="0" smtClean="0">
                <a:solidFill>
                  <a:schemeClr val="accent2"/>
                </a:solidFill>
                <a:latin typeface="Raleway"/>
                <a:cs typeface="Chalkboard SE Regular"/>
              </a:rPr>
              <a:t>Buckets</a:t>
            </a:r>
            <a:endParaRPr lang="en-US" sz="2400" b="1" dirty="0">
              <a:solidFill>
                <a:schemeClr val="accent2"/>
              </a:solidFill>
              <a:latin typeface="Raleway"/>
              <a:cs typeface="Chalkboard SE Regular"/>
            </a:endParaRPr>
          </a:p>
        </p:txBody>
      </p:sp>
      <p:sp>
        <p:nvSpPr>
          <p:cNvPr id="11" name="Rectangle: Rounded Corners 2">
            <a:extLst>
              <a:ext uri="{FF2B5EF4-FFF2-40B4-BE49-F238E27FC236}">
                <a16:creationId xmlns="" xmlns:a16="http://schemas.microsoft.com/office/drawing/2014/main" id="{3D170E7E-8372-439D-AAAE-1523EC0FC6D8}"/>
              </a:ext>
            </a:extLst>
          </p:cNvPr>
          <p:cNvSpPr/>
          <p:nvPr/>
        </p:nvSpPr>
        <p:spPr>
          <a:xfrm>
            <a:off x="3677234" y="1230441"/>
            <a:ext cx="4742055" cy="11222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Raleway"/>
              </a:rPr>
              <a:t>Bucket names have to be Globally unique irrespective of which region they are created </a:t>
            </a:r>
            <a:r>
              <a:rPr lang="en-US" sz="1200" dirty="0" smtClean="0">
                <a:solidFill>
                  <a:prstClr val="black"/>
                </a:solidFill>
                <a:latin typeface="Raleway"/>
              </a:rPr>
              <a:t>in. As bucket can be accessed using URLs, it is recommended that bucket names follow DNS naming conventions, all letters should be in small.</a:t>
            </a:r>
            <a:endParaRPr lang="en-US" sz="1200" dirty="0">
              <a:solidFill>
                <a:prstClr val="black"/>
              </a:solidFill>
              <a:latin typeface="Raleway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850513" y="3085233"/>
            <a:ext cx="2518474" cy="1320272"/>
            <a:chOff x="4924726" y="3191858"/>
            <a:chExt cx="2119016" cy="111086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726" y="3191858"/>
              <a:ext cx="840932" cy="84093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7F2BFA60-CFC3-4145-863E-B50FB5AF4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9036" y="3558739"/>
              <a:ext cx="717412" cy="743982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646" y="3488949"/>
              <a:ext cx="813772" cy="813772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012355" y="3694236"/>
              <a:ext cx="422896" cy="338554"/>
            </a:xfrm>
            <a:prstGeom prst="rect">
              <a:avLst/>
            </a:prstGeom>
            <a:solidFill>
              <a:srgbClr val="E48E66"/>
            </a:solidFill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chemeClr val="accent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97641" y="3745794"/>
              <a:ext cx="946101" cy="25248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DNS Naming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155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08" y="2140528"/>
            <a:ext cx="2199471" cy="106794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18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="" xmlns:a16="http://schemas.microsoft.com/office/drawing/2014/main" id="{942E10AE-C720-4122-9CCC-722CF9828B31}"/>
              </a:ext>
            </a:extLst>
          </p:cNvPr>
          <p:cNvSpPr txBox="1">
            <a:spLocks/>
          </p:cNvSpPr>
          <p:nvPr/>
        </p:nvSpPr>
        <p:spPr>
          <a:xfrm>
            <a:off x="262570" y="174203"/>
            <a:ext cx="1413830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2400" b="1" dirty="0">
                <a:solidFill>
                  <a:schemeClr val="accent2"/>
                </a:solidFill>
                <a:latin typeface="Raleway"/>
                <a:cs typeface="Chalkboard SE Regular"/>
              </a:rPr>
              <a:t>Objects</a:t>
            </a:r>
          </a:p>
        </p:txBody>
      </p:sp>
      <p:sp>
        <p:nvSpPr>
          <p:cNvPr id="26" name="Rectangle: Rounded Corners 2">
            <a:extLst>
              <a:ext uri="{FF2B5EF4-FFF2-40B4-BE49-F238E27FC236}">
                <a16:creationId xmlns="" xmlns:a16="http://schemas.microsoft.com/office/drawing/2014/main" id="{3D170E7E-8372-439D-AAAE-1523EC0FC6D8}"/>
              </a:ext>
            </a:extLst>
          </p:cNvPr>
          <p:cNvSpPr/>
          <p:nvPr/>
        </p:nvSpPr>
        <p:spPr>
          <a:xfrm>
            <a:off x="5659206" y="1077028"/>
            <a:ext cx="3282813" cy="36099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1219170">
              <a:lnSpc>
                <a:spcPct val="90000"/>
              </a:lnSpc>
              <a:spcBef>
                <a:spcPts val="1333"/>
              </a:spcBef>
              <a:defRPr/>
            </a:pPr>
            <a:endParaRPr lang="en-US" sz="1200" dirty="0">
              <a:solidFill>
                <a:prstClr val="black"/>
              </a:solidFill>
              <a:latin typeface="Raleway"/>
              <a:cs typeface="Chalkboard SE Regular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C6B9A977-C3D1-492D-B6B5-F6F4620825A9}"/>
              </a:ext>
            </a:extLst>
          </p:cNvPr>
          <p:cNvSpPr txBox="1">
            <a:spLocks/>
          </p:cNvSpPr>
          <p:nvPr/>
        </p:nvSpPr>
        <p:spPr>
          <a:xfrm>
            <a:off x="6124773" y="1377378"/>
            <a:ext cx="2841969" cy="332806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Raleway"/>
                <a:cs typeface="Chalkboard SE Regular"/>
              </a:rPr>
              <a:t>Objects are videos, images, documents etc. which are stored inside of buckets.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Raleway"/>
                <a:cs typeface="Chalkboard SE Regular"/>
              </a:rPr>
              <a:t>While creating a bucket a name is given, “name” is the object key.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Raleway"/>
                <a:cs typeface="Chalkboard SE Regular"/>
              </a:rPr>
              <a:t>There cannot be any sub-bucket or sub-folder inside of a bucket (physically, however folders can be created on the console which provides a logical hierarchy only, which are used as prefixes in the object key.)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6639" y="2895486"/>
            <a:ext cx="200953" cy="18635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6639" y="2338872"/>
            <a:ext cx="200953" cy="18635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6639" y="1465285"/>
            <a:ext cx="200953" cy="18635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3482" y="3041410"/>
            <a:ext cx="200953" cy="18635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2538" y="1033410"/>
            <a:ext cx="200953" cy="18635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912F585-E4EC-4682-BDDB-39948C0AA513}"/>
              </a:ext>
            </a:extLst>
          </p:cNvPr>
          <p:cNvGrpSpPr/>
          <p:nvPr/>
        </p:nvGrpSpPr>
        <p:grpSpPr>
          <a:xfrm>
            <a:off x="330220" y="952318"/>
            <a:ext cx="5154883" cy="3419189"/>
            <a:chOff x="3041674" y="2891463"/>
            <a:chExt cx="5979813" cy="3561528"/>
          </a:xfrm>
        </p:grpSpPr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B3AFA992-8B98-4653-AC66-B11A8D5509B8}"/>
                </a:ext>
              </a:extLst>
            </p:cNvPr>
            <p:cNvGrpSpPr/>
            <p:nvPr/>
          </p:nvGrpSpPr>
          <p:grpSpPr>
            <a:xfrm>
              <a:off x="3041674" y="3425785"/>
              <a:ext cx="2773778" cy="3027206"/>
              <a:chOff x="1508246" y="3520053"/>
              <a:chExt cx="2773778" cy="3027206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="" xmlns:a16="http://schemas.microsoft.com/office/drawing/2014/main" id="{EE9AD8DA-B377-487D-B09E-9A4E827DA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4414" y="3520053"/>
                <a:ext cx="503141" cy="521774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07D0E775-5D96-4F22-BF74-13CBDA40166B}"/>
                  </a:ext>
                </a:extLst>
              </p:cNvPr>
              <p:cNvSpPr txBox="1"/>
              <p:nvPr/>
            </p:nvSpPr>
            <p:spPr>
              <a:xfrm>
                <a:off x="2107653" y="4025536"/>
                <a:ext cx="2174371" cy="320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4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my-s3-bucket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="" xmlns:a16="http://schemas.microsoft.com/office/drawing/2014/main" id="{EE9AD8DA-B377-487D-B09E-9A4E827DA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5008" y="5721186"/>
                <a:ext cx="503141" cy="521774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07D0E775-5D96-4F22-BF74-13CBDA40166B}"/>
                  </a:ext>
                </a:extLst>
              </p:cNvPr>
              <p:cNvSpPr txBox="1"/>
              <p:nvPr/>
            </p:nvSpPr>
            <p:spPr>
              <a:xfrm>
                <a:off x="1508246" y="6226669"/>
                <a:ext cx="2174371" cy="320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4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my-s3-bucket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81596B56-A6AF-427D-9EA3-9074715D4926}"/>
                </a:ext>
              </a:extLst>
            </p:cNvPr>
            <p:cNvGrpSpPr/>
            <p:nvPr/>
          </p:nvGrpSpPr>
          <p:grpSpPr>
            <a:xfrm>
              <a:off x="5081819" y="3492634"/>
              <a:ext cx="2990580" cy="2917098"/>
              <a:chOff x="3981553" y="3612534"/>
              <a:chExt cx="2990580" cy="2917098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="" xmlns:a16="http://schemas.microsoft.com/office/drawing/2014/main" id="{CB253575-463E-43B1-86A2-5FAFE26D9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9822" y="3612534"/>
                <a:ext cx="448363" cy="388076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7D68A497-292C-4ADC-9BAC-7B50E14DF439}"/>
                  </a:ext>
                </a:extLst>
              </p:cNvPr>
              <p:cNvSpPr txBox="1"/>
              <p:nvPr/>
            </p:nvSpPr>
            <p:spPr>
              <a:xfrm>
                <a:off x="4878840" y="3982097"/>
                <a:ext cx="1310326" cy="320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4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myobject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Raleway"/>
                  <a:cs typeface="Chalkboard SE Regular"/>
                </a:endParaRP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="" xmlns:a16="http://schemas.microsoft.com/office/drawing/2014/main" id="{CB253575-463E-43B1-86A2-5FAFE26D9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0234" y="5811049"/>
                <a:ext cx="448363" cy="388076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7D68A497-292C-4ADC-9BAC-7B50E14DF439}"/>
                  </a:ext>
                </a:extLst>
              </p:cNvPr>
              <p:cNvSpPr txBox="1"/>
              <p:nvPr/>
            </p:nvSpPr>
            <p:spPr>
              <a:xfrm>
                <a:off x="5661807" y="6209044"/>
                <a:ext cx="1310326" cy="320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4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myobject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Raleway"/>
                  <a:cs typeface="Chalkboard SE Regular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7D68A497-292C-4ADC-9BAC-7B50E14DF439}"/>
                  </a:ext>
                </a:extLst>
              </p:cNvPr>
              <p:cNvSpPr txBox="1"/>
              <p:nvPr/>
            </p:nvSpPr>
            <p:spPr>
              <a:xfrm>
                <a:off x="3981553" y="6209044"/>
                <a:ext cx="1310326" cy="320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accent4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myfolder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Raleway"/>
                  <a:cs typeface="Chalkboard SE Regular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A5611072-C03F-49FA-8847-AF3493864FB6}"/>
                </a:ext>
              </a:extLst>
            </p:cNvPr>
            <p:cNvSpPr txBox="1"/>
            <p:nvPr/>
          </p:nvSpPr>
          <p:spPr>
            <a:xfrm>
              <a:off x="3293973" y="2891463"/>
              <a:ext cx="5727514" cy="320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When</a:t>
              </a:r>
              <a:r>
                <a:rPr kumimoji="0" lang="en-US" sz="1400" b="1" u="none" strike="noStrike" kern="1200" cap="none" spc="0" normalizeH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 there is no folder and object resides in the bucket</a:t>
              </a:r>
              <a:endPara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A5611072-C03F-49FA-8847-AF3493864FB6}"/>
                </a:ext>
              </a:extLst>
            </p:cNvPr>
            <p:cNvSpPr txBox="1"/>
            <p:nvPr/>
          </p:nvSpPr>
          <p:spPr>
            <a:xfrm>
              <a:off x="3291506" y="5012579"/>
              <a:ext cx="5727514" cy="545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When</a:t>
              </a:r>
              <a:r>
                <a:rPr kumimoji="0" lang="en-US" sz="1400" b="1" u="none" strike="noStrike" kern="1200" cap="none" spc="0" normalizeH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 there is a folder on console, folder name is used as prefix with object key.</a:t>
              </a:r>
              <a:endPara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98495" y="2320504"/>
            <a:ext cx="4564059" cy="509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457200">
              <a:defRPr/>
            </a:pPr>
            <a:r>
              <a:rPr lang="en-US" sz="1200" dirty="0">
                <a:solidFill>
                  <a:srgbClr val="1F497D"/>
                </a:solidFill>
                <a:latin typeface="Raleway"/>
                <a:cs typeface="Chalkboard SE Regular"/>
              </a:rPr>
              <a:t>http://my-s3-bucket.s3.amazonaws.com/</a:t>
            </a:r>
            <a:r>
              <a:rPr lang="en-US" sz="1200" b="1" dirty="0">
                <a:solidFill>
                  <a:srgbClr val="1F497D"/>
                </a:solidFill>
                <a:latin typeface="Raleway"/>
                <a:cs typeface="Chalkboard SE Regular"/>
              </a:rPr>
              <a:t>myobject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8495" y="4504874"/>
            <a:ext cx="4564059" cy="509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457200">
              <a:defRPr/>
            </a:pPr>
            <a:r>
              <a:rPr lang="en-US" sz="1200" dirty="0">
                <a:solidFill>
                  <a:srgbClr val="1F497D"/>
                </a:solidFill>
                <a:latin typeface="Raleway"/>
              </a:rPr>
              <a:t>http://my-s3-bucket.s3.amazonaws.com/myfolder/</a:t>
            </a:r>
            <a:r>
              <a:rPr lang="en-US" sz="1200" b="1" dirty="0">
                <a:solidFill>
                  <a:srgbClr val="1F497D"/>
                </a:solidFill>
                <a:latin typeface="Raleway"/>
              </a:rPr>
              <a:t>myobject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27564" y="1715745"/>
            <a:ext cx="1066288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861" y="3556020"/>
            <a:ext cx="463572" cy="463572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1438958" y="3828094"/>
            <a:ext cx="76567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971034" y="3828094"/>
            <a:ext cx="76567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938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150920"/>
            <a:ext cx="7140165" cy="1067943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dirty="0"/>
              <a:t>Metadata &amp; Storage Class</a:t>
            </a:r>
          </a:p>
        </p:txBody>
      </p:sp>
    </p:spTree>
    <p:extLst>
      <p:ext uri="{BB962C8B-B14F-4D97-AF65-F5344CB8AC3E}">
        <p14:creationId xmlns:p14="http://schemas.microsoft.com/office/powerpoint/2010/main" val="377225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08" y="2140528"/>
            <a:ext cx="7140165" cy="1067943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Pre-S3</a:t>
            </a:r>
            <a:r>
              <a:rPr lang="en-US" dirty="0"/>
              <a:t>: Online </a:t>
            </a:r>
            <a:r>
              <a:rPr lang="en-US" dirty="0" smtClean="0"/>
              <a:t>Cloud Storage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38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705F355D-2629-4979-AEB8-C15993B29420}"/>
              </a:ext>
            </a:extLst>
          </p:cNvPr>
          <p:cNvSpPr txBox="1">
            <a:spLocks/>
          </p:cNvSpPr>
          <p:nvPr/>
        </p:nvSpPr>
        <p:spPr>
          <a:xfrm>
            <a:off x="555233" y="1139416"/>
            <a:ext cx="8033533" cy="31051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Raleway"/>
                <a:cs typeface="Chalkboard SE Regular"/>
              </a:rPr>
              <a:t>Object metadata – for each object S3 maintains a set of system metadata. 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1400" dirty="0">
                <a:latin typeface="Raleway"/>
                <a:cs typeface="Chalkboard SE Regular"/>
              </a:rPr>
              <a:t>Date: Current date and time.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1400" dirty="0">
                <a:latin typeface="Raleway"/>
                <a:cs typeface="Chalkboard SE Regular"/>
              </a:rPr>
              <a:t>Content-length: Object size in bytes.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1400" dirty="0">
                <a:latin typeface="Raleway"/>
                <a:cs typeface="Chalkboard SE Regular"/>
              </a:rPr>
              <a:t>Last-modified: Object creation or last modified date.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1400" dirty="0">
                <a:latin typeface="Raleway"/>
                <a:cs typeface="Chalkboard SE Regular"/>
              </a:rPr>
              <a:t>x-</a:t>
            </a:r>
            <a:r>
              <a:rPr lang="en-US" sz="1400" dirty="0" err="1">
                <a:latin typeface="Raleway"/>
                <a:cs typeface="Chalkboard SE Regular"/>
              </a:rPr>
              <a:t>amz</a:t>
            </a:r>
            <a:r>
              <a:rPr lang="en-US" sz="1400" dirty="0">
                <a:latin typeface="Raleway"/>
                <a:cs typeface="Chalkboard SE Regular"/>
              </a:rPr>
              <a:t>-server-side-encryption: whether encryption is enabled or not.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1400" dirty="0">
                <a:latin typeface="Raleway"/>
                <a:cs typeface="Chalkboard SE Regular"/>
              </a:rPr>
              <a:t>x-</a:t>
            </a:r>
            <a:r>
              <a:rPr lang="en-US" sz="1400" dirty="0" err="1">
                <a:latin typeface="Raleway"/>
                <a:cs typeface="Chalkboard SE Regular"/>
              </a:rPr>
              <a:t>amz</a:t>
            </a:r>
            <a:r>
              <a:rPr lang="en-US" sz="1400" dirty="0">
                <a:latin typeface="Raleway"/>
                <a:cs typeface="Chalkboard SE Regular"/>
              </a:rPr>
              <a:t>-version-id: object version.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1400" dirty="0">
                <a:latin typeface="Raleway"/>
                <a:cs typeface="Chalkboard SE Regular"/>
              </a:rPr>
              <a:t>x-</a:t>
            </a:r>
            <a:r>
              <a:rPr lang="en-US" sz="1400" dirty="0" err="1">
                <a:latin typeface="Raleway"/>
                <a:cs typeface="Chalkboard SE Regular"/>
              </a:rPr>
              <a:t>amz</a:t>
            </a:r>
            <a:r>
              <a:rPr lang="en-US" sz="1400" dirty="0">
                <a:latin typeface="Raleway"/>
                <a:cs typeface="Chalkboard SE Regular"/>
              </a:rPr>
              <a:t>-delete-marker: Whether the object is a delete marker in case of versioning.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1400" dirty="0">
                <a:latin typeface="Raleway"/>
                <a:cs typeface="Chalkboard SE Regular"/>
              </a:rPr>
              <a:t>x-storage-class: Storage class associated with the object.</a:t>
            </a:r>
          </a:p>
          <a:p>
            <a:pPr marL="0" indent="0">
              <a:buNone/>
            </a:pPr>
            <a:r>
              <a:rPr lang="en-US" sz="1400" dirty="0">
                <a:latin typeface="Raleway"/>
                <a:cs typeface="Chalkboard SE Regular"/>
              </a:rPr>
              <a:t>Storage Class – each object has a storage class associated with it.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1400" dirty="0">
                <a:latin typeface="Raleway"/>
                <a:cs typeface="Chalkboard SE Regular"/>
              </a:rPr>
              <a:t>STANDARD: For frequently accessed data. 11 9s of durability, 4 9s of availability.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1400" dirty="0">
                <a:latin typeface="Raleway"/>
                <a:cs typeface="Chalkboard SE Regular"/>
              </a:rPr>
              <a:t>STANDARD IA: For less frequently real-time accessed data. 11 9s of durability, 3 9s of availability.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1400" dirty="0">
                <a:latin typeface="Raleway"/>
                <a:cs typeface="Chalkboard SE Regular"/>
              </a:rPr>
              <a:t>REDUCED REDUNDANCY: For non-critical, reproducible data with lower levels of redundancy than Standard storage class. 4 9s of durability and 4 9s of availability.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942E10AE-C720-4122-9CCC-722CF9828B31}"/>
              </a:ext>
            </a:extLst>
          </p:cNvPr>
          <p:cNvSpPr txBox="1">
            <a:spLocks/>
          </p:cNvSpPr>
          <p:nvPr/>
        </p:nvSpPr>
        <p:spPr>
          <a:xfrm>
            <a:off x="262570" y="174203"/>
            <a:ext cx="4255642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2400" b="1" dirty="0">
                <a:solidFill>
                  <a:schemeClr val="accent2"/>
                </a:solidFill>
                <a:latin typeface="Raleway"/>
                <a:cs typeface="Chalkboard SE Regular"/>
              </a:rPr>
              <a:t>Metadata &amp; Storage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4280" y="1146015"/>
            <a:ext cx="200953" cy="186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4280" y="3312272"/>
            <a:ext cx="200953" cy="18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9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508" y="2140529"/>
            <a:ext cx="7140165" cy="106794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3776696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EC326C45-8A84-403D-BEA6-703FF1A7C578}"/>
              </a:ext>
            </a:extLst>
          </p:cNvPr>
          <p:cNvSpPr txBox="1"/>
          <p:nvPr/>
        </p:nvSpPr>
        <p:spPr>
          <a:xfrm>
            <a:off x="1481416" y="2446241"/>
            <a:ext cx="1396214" cy="276999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cs typeface="Chalkboard SE Regular"/>
              </a:rPr>
              <a:t>GET my-object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6FBFCE8-84C8-4B55-8F36-7F0C0EB2FC2C}"/>
              </a:ext>
            </a:extLst>
          </p:cNvPr>
          <p:cNvSpPr txBox="1"/>
          <p:nvPr/>
        </p:nvSpPr>
        <p:spPr>
          <a:xfrm>
            <a:off x="4186045" y="2439993"/>
            <a:ext cx="1651071" cy="276999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cs typeface="Chalkboard SE Regular"/>
              </a:rPr>
              <a:t>GET my-object, v1.1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C74FD4E7-ABA2-4CB0-818C-703B302F0940}"/>
              </a:ext>
            </a:extLst>
          </p:cNvPr>
          <p:cNvSpPr/>
          <p:nvPr/>
        </p:nvSpPr>
        <p:spPr>
          <a:xfrm>
            <a:off x="1018061" y="3944930"/>
            <a:ext cx="2194191" cy="3959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v1.1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A355C918-C76A-488B-BA82-B5D13BAE4F8E}"/>
              </a:ext>
            </a:extLst>
          </p:cNvPr>
          <p:cNvGrpSpPr/>
          <p:nvPr/>
        </p:nvGrpSpPr>
        <p:grpSpPr>
          <a:xfrm>
            <a:off x="1018062" y="4383481"/>
            <a:ext cx="2194191" cy="695637"/>
            <a:chOff x="876999" y="5660591"/>
            <a:chExt cx="2194191" cy="695637"/>
          </a:xfrm>
        </p:grpSpPr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9ADDB2C0-19EC-426A-8A7B-6795D2A1AF6D}"/>
                </a:ext>
              </a:extLst>
            </p:cNvPr>
            <p:cNvSpPr/>
            <p:nvPr/>
          </p:nvSpPr>
          <p:spPr>
            <a:xfrm>
              <a:off x="876999" y="5660591"/>
              <a:ext cx="2194191" cy="39592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v1.0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5BFAD325-7AEC-4E69-9D89-33EBF4866A43}"/>
                </a:ext>
              </a:extLst>
            </p:cNvPr>
            <p:cNvSpPr txBox="1"/>
            <p:nvPr/>
          </p:nvSpPr>
          <p:spPr>
            <a:xfrm>
              <a:off x="1084541" y="6079229"/>
              <a:ext cx="1779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my-object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D291E2E4-89F1-46E6-BEDE-BEA576C51933}"/>
              </a:ext>
            </a:extLst>
          </p:cNvPr>
          <p:cNvSpPr/>
          <p:nvPr/>
        </p:nvSpPr>
        <p:spPr>
          <a:xfrm>
            <a:off x="1018060" y="3488616"/>
            <a:ext cx="2194191" cy="395926"/>
          </a:xfrm>
          <a:prstGeom prst="rect">
            <a:avLst/>
          </a:prstGeom>
          <a:solidFill>
            <a:srgbClr val="6B9F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v1.2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5E3BE6D1-6F71-438F-9B73-AC39E13D6903}"/>
              </a:ext>
            </a:extLst>
          </p:cNvPr>
          <p:cNvCxnSpPr>
            <a:cxnSpLocks/>
          </p:cNvCxnSpPr>
          <p:nvPr/>
        </p:nvCxnSpPr>
        <p:spPr>
          <a:xfrm flipH="1">
            <a:off x="3212253" y="4552758"/>
            <a:ext cx="17993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1F5FE94E-39A3-4C9F-8F49-F323D73D6E6A}"/>
              </a:ext>
            </a:extLst>
          </p:cNvPr>
          <p:cNvSpPr txBox="1"/>
          <p:nvPr/>
        </p:nvSpPr>
        <p:spPr>
          <a:xfrm>
            <a:off x="5011576" y="4383481"/>
            <a:ext cx="217554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PUT/INSERT my-object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D12EE827-638B-4D19-8C21-766809779A0D}"/>
              </a:ext>
            </a:extLst>
          </p:cNvPr>
          <p:cNvCxnSpPr>
            <a:cxnSpLocks/>
          </p:cNvCxnSpPr>
          <p:nvPr/>
        </p:nvCxnSpPr>
        <p:spPr>
          <a:xfrm flipH="1">
            <a:off x="3212253" y="4115223"/>
            <a:ext cx="17993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4D76D8A8-D5B4-49E7-A831-27E21DE0C514}"/>
              </a:ext>
            </a:extLst>
          </p:cNvPr>
          <p:cNvSpPr txBox="1"/>
          <p:nvPr/>
        </p:nvSpPr>
        <p:spPr>
          <a:xfrm>
            <a:off x="5011576" y="3945946"/>
            <a:ext cx="217554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PUT/INSERT my-object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30027D48-DC9D-4186-97A6-03E151F1EB92}"/>
              </a:ext>
            </a:extLst>
          </p:cNvPr>
          <p:cNvCxnSpPr>
            <a:cxnSpLocks/>
          </p:cNvCxnSpPr>
          <p:nvPr/>
        </p:nvCxnSpPr>
        <p:spPr>
          <a:xfrm flipH="1">
            <a:off x="3212253" y="3656375"/>
            <a:ext cx="17993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151857F3-60E0-44C3-9F4C-ED438F979A6F}"/>
              </a:ext>
            </a:extLst>
          </p:cNvPr>
          <p:cNvSpPr txBox="1"/>
          <p:nvPr/>
        </p:nvSpPr>
        <p:spPr>
          <a:xfrm>
            <a:off x="5011576" y="3487098"/>
            <a:ext cx="217554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PUT/INSERT my-object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A3F2075F-688F-47C5-8F11-FF9A7BD62F8B}"/>
              </a:ext>
            </a:extLst>
          </p:cNvPr>
          <p:cNvSpPr txBox="1"/>
          <p:nvPr/>
        </p:nvSpPr>
        <p:spPr>
          <a:xfrm>
            <a:off x="5011576" y="3032795"/>
            <a:ext cx="217554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DELETE my-object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E37C46F8-753D-485E-8476-11F1C5CC59A9}"/>
              </a:ext>
            </a:extLst>
          </p:cNvPr>
          <p:cNvSpPr/>
          <p:nvPr/>
        </p:nvSpPr>
        <p:spPr>
          <a:xfrm>
            <a:off x="1018063" y="3034974"/>
            <a:ext cx="2194191" cy="395926"/>
          </a:xfrm>
          <a:prstGeom prst="rect">
            <a:avLst/>
          </a:prstGeom>
          <a:solidFill>
            <a:srgbClr val="F07F0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DEL Marker on v1.2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="" xmlns:a16="http://schemas.microsoft.com/office/drawing/2014/main" id="{0A449686-170D-40E2-90D6-B71BC58F9EBE}"/>
              </a:ext>
            </a:extLst>
          </p:cNvPr>
          <p:cNvCxnSpPr>
            <a:cxnSpLocks/>
          </p:cNvCxnSpPr>
          <p:nvPr/>
        </p:nvCxnSpPr>
        <p:spPr>
          <a:xfrm flipH="1">
            <a:off x="3212253" y="3202072"/>
            <a:ext cx="17993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="" xmlns:a16="http://schemas.microsoft.com/office/drawing/2014/main" id="{793A5AF9-544C-4799-9927-2D5B904D26F0}"/>
              </a:ext>
            </a:extLst>
          </p:cNvPr>
          <p:cNvSpPr/>
          <p:nvPr/>
        </p:nvSpPr>
        <p:spPr>
          <a:xfrm>
            <a:off x="1692740" y="4255283"/>
            <a:ext cx="844826" cy="24847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v1.0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="" xmlns:a16="http://schemas.microsoft.com/office/drawing/2014/main" id="{E0DD285D-AB6B-4EC5-824B-875B19B52462}"/>
              </a:ext>
            </a:extLst>
          </p:cNvPr>
          <p:cNvSpPr/>
          <p:nvPr/>
        </p:nvSpPr>
        <p:spPr>
          <a:xfrm>
            <a:off x="1692740" y="3797979"/>
            <a:ext cx="844826" cy="24847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v1.1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n-ea"/>
              <a:cs typeface="Chalkboard SE Regular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="" xmlns:a16="http://schemas.microsoft.com/office/drawing/2014/main" id="{CF21276E-581B-4012-B35B-096E9852CAFD}"/>
              </a:ext>
            </a:extLst>
          </p:cNvPr>
          <p:cNvSpPr/>
          <p:nvPr/>
        </p:nvSpPr>
        <p:spPr>
          <a:xfrm>
            <a:off x="1692740" y="3339197"/>
            <a:ext cx="844826" cy="24847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v1.2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="" xmlns:a16="http://schemas.microsoft.com/office/drawing/2014/main" id="{B27B5437-7E16-471A-A7D6-19E20B02635C}"/>
              </a:ext>
            </a:extLst>
          </p:cNvPr>
          <p:cNvSpPr/>
          <p:nvPr/>
        </p:nvSpPr>
        <p:spPr>
          <a:xfrm>
            <a:off x="1516321" y="2865438"/>
            <a:ext cx="1197665" cy="2484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Not Found</a:t>
            </a:r>
          </a:p>
        </p:txBody>
      </p:sp>
      <p:sp>
        <p:nvSpPr>
          <p:cNvPr id="27" name="Title 1">
            <a:extLst>
              <a:ext uri="{FF2B5EF4-FFF2-40B4-BE49-F238E27FC236}">
                <a16:creationId xmlns="" xmlns:a16="http://schemas.microsoft.com/office/drawing/2014/main" id="{942E10AE-C720-4122-9CCC-722CF9828B31}"/>
              </a:ext>
            </a:extLst>
          </p:cNvPr>
          <p:cNvSpPr txBox="1">
            <a:spLocks/>
          </p:cNvSpPr>
          <p:nvPr/>
        </p:nvSpPr>
        <p:spPr>
          <a:xfrm>
            <a:off x="262570" y="174203"/>
            <a:ext cx="1845929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2400" b="1" dirty="0">
                <a:solidFill>
                  <a:schemeClr val="accent2"/>
                </a:solidFill>
                <a:latin typeface="Raleway"/>
                <a:cs typeface="Chalkboard SE Regular"/>
              </a:rPr>
              <a:t>Versioning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5568" y="997377"/>
            <a:ext cx="7149386" cy="1122268"/>
            <a:chOff x="908304" y="574486"/>
            <a:chExt cx="7149386" cy="1122268"/>
          </a:xfrm>
        </p:grpSpPr>
        <p:sp>
          <p:nvSpPr>
            <p:cNvPr id="24" name="Rectangle: Rounded Corners 2">
              <a:extLst>
                <a:ext uri="{FF2B5EF4-FFF2-40B4-BE49-F238E27FC236}">
                  <a16:creationId xmlns="" xmlns:a16="http://schemas.microsoft.com/office/drawing/2014/main" id="{3D170E7E-8372-439D-AAAE-1523EC0FC6D8}"/>
                </a:ext>
              </a:extLst>
            </p:cNvPr>
            <p:cNvSpPr/>
            <p:nvPr/>
          </p:nvSpPr>
          <p:spPr>
            <a:xfrm>
              <a:off x="908304" y="574486"/>
              <a:ext cx="7149386" cy="112226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prstClr val="black"/>
                </a:solidFill>
                <a:latin typeface="Raleway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="" xmlns:a16="http://schemas.microsoft.com/office/drawing/2014/main" id="{A0C3A501-BEA4-49EA-B511-0B739ADC9A4B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737008"/>
              <a:ext cx="6686090" cy="827287"/>
            </a:xfrm>
            <a:prstGeom prst="rect">
              <a:avLst/>
            </a:prstGeom>
          </p:spPr>
          <p:txBody>
            <a:bodyPr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latin typeface="Raleway"/>
                  <a:cs typeface="Chalkboard SE Regular"/>
                </a:rPr>
                <a:t>Versioning enables to keep multiple versions of the same object in one bucket.</a:t>
              </a:r>
            </a:p>
            <a:p>
              <a:pPr marL="0" indent="0">
                <a:buNone/>
              </a:pPr>
              <a:r>
                <a:rPr lang="en-US" sz="1200" dirty="0">
                  <a:latin typeface="Raleway"/>
                  <a:cs typeface="Chalkboard SE Regular"/>
                </a:rPr>
                <a:t>Versioning has to be enabled explicitly. Each object has a version ID.</a:t>
              </a:r>
            </a:p>
            <a:p>
              <a:pPr marL="0" indent="0">
                <a:buNone/>
              </a:pPr>
              <a:r>
                <a:rPr lang="en-US" sz="1200" dirty="0">
                  <a:latin typeface="Raleway"/>
                  <a:cs typeface="Chalkboard SE Regular"/>
                </a:rPr>
                <a:t>Existing objects are not overwritten</a:t>
              </a:r>
              <a:r>
                <a:rPr lang="en-US" sz="1200" dirty="0" smtClean="0">
                  <a:latin typeface="Raleway"/>
                  <a:cs typeface="Chalkboard SE Regular"/>
                </a:rPr>
                <a:t>.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0421" y="1300019"/>
              <a:ext cx="171178" cy="15874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87567" y="1021486"/>
              <a:ext cx="171178" cy="15874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85534" y="753180"/>
              <a:ext cx="171178" cy="158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95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508" y="2140529"/>
            <a:ext cx="7140165" cy="106794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10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16="http://schemas.microsoft.com/office/drawing/2014/main" id="{E67FED21-5186-450C-A46A-65A666C6DE84}"/>
              </a:ext>
            </a:extLst>
          </p:cNvPr>
          <p:cNvSpPr txBox="1">
            <a:spLocks/>
          </p:cNvSpPr>
          <p:nvPr/>
        </p:nvSpPr>
        <p:spPr>
          <a:xfrm>
            <a:off x="228600" y="244478"/>
            <a:ext cx="4514850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aleway"/>
                <a:ea typeface="+mj-ea"/>
                <a:cs typeface="Chalkboard SE Regular"/>
              </a:rPr>
              <a:t>Demo 3: Objects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E0569FDA-5DA0-4052-BACF-FD79F3C340B7}"/>
              </a:ext>
            </a:extLst>
          </p:cNvPr>
          <p:cNvSpPr txBox="1">
            <a:spLocks/>
          </p:cNvSpPr>
          <p:nvPr/>
        </p:nvSpPr>
        <p:spPr>
          <a:xfrm>
            <a:off x="609600" y="1028700"/>
            <a:ext cx="8077200" cy="365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Upload a few objects in the bucket “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aws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-foundation-bucket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” created earlier.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Set permission to everyone for both buckets and objects.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Check storage class for the object created.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Enable versioning in the bucket.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Add a “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application:AWS-3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”and “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Content-type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” metadata in one of the objects.</a:t>
            </a:r>
          </a:p>
        </p:txBody>
      </p:sp>
    </p:spTree>
    <p:extLst>
      <p:ext uri="{BB962C8B-B14F-4D97-AF65-F5344CB8AC3E}">
        <p14:creationId xmlns:p14="http://schemas.microsoft.com/office/powerpoint/2010/main" val="2123375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08" y="2140528"/>
            <a:ext cx="7140165" cy="106794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3600841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E0AF4DD0-E542-4897-9C9A-874901D16A35}"/>
              </a:ext>
            </a:extLst>
          </p:cNvPr>
          <p:cNvSpPr txBox="1">
            <a:spLocks/>
          </p:cNvSpPr>
          <p:nvPr/>
        </p:nvSpPr>
        <p:spPr>
          <a:xfrm>
            <a:off x="463370" y="1090509"/>
            <a:ext cx="8116816" cy="2909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Lifecycle management works at bucket level, enables to perform an action to objects based on rules.</a:t>
            </a: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Actions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Chalkboard SE Regular"/>
            </a:endParaRPr>
          </a:p>
          <a:p>
            <a:pPr marR="0" lvl="1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Blip>
                <a:blip r:embed="rId2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Transition – Objects are transitioned from one storage class to another.</a:t>
            </a:r>
          </a:p>
          <a:p>
            <a:pPr marR="0" lvl="2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Blip>
                <a:blip r:embed="rId2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STANDARD or REDUCED REDUNDANCY to STANDARD_IA.</a:t>
            </a:r>
          </a:p>
          <a:p>
            <a:pPr marR="0" lvl="2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Blip>
                <a:blip r:embed="rId2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STANDARD to GLACIER.</a:t>
            </a:r>
          </a:p>
          <a:p>
            <a:pPr marR="0" lvl="2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Blip>
                <a:blip r:embed="rId2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Objects must be stored for at least 30 days in the current storage class before transitioning.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Chalkboard SE Regular"/>
            </a:endParaRPr>
          </a:p>
          <a:p>
            <a:pPr marR="0" lvl="1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Blip>
                <a:blip r:embed="rId2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Expiration – Objects are expired and deleted.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Chalkboard SE Regular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942E10AE-C720-4122-9CCC-722CF9828B31}"/>
              </a:ext>
            </a:extLst>
          </p:cNvPr>
          <p:cNvSpPr txBox="1">
            <a:spLocks/>
          </p:cNvSpPr>
          <p:nvPr/>
        </p:nvSpPr>
        <p:spPr>
          <a:xfrm>
            <a:off x="262570" y="174203"/>
            <a:ext cx="3685486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2400" b="1" dirty="0">
                <a:solidFill>
                  <a:schemeClr val="accent2"/>
                </a:solidFill>
                <a:latin typeface="Raleway"/>
                <a:cs typeface="Chalkboard SE Regular"/>
              </a:rPr>
              <a:t>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3004131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08" y="2140528"/>
            <a:ext cx="7140165" cy="106794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Storage Class Analysis</a:t>
            </a:r>
          </a:p>
        </p:txBody>
      </p:sp>
    </p:spTree>
    <p:extLst>
      <p:ext uri="{BB962C8B-B14F-4D97-AF65-F5344CB8AC3E}">
        <p14:creationId xmlns:p14="http://schemas.microsoft.com/office/powerpoint/2010/main" val="3893934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B8F1E1FE-C4FC-4849-8AB9-D4BFBBBE6E6C}"/>
              </a:ext>
            </a:extLst>
          </p:cNvPr>
          <p:cNvSpPr txBox="1">
            <a:spLocks/>
          </p:cNvSpPr>
          <p:nvPr/>
        </p:nvSpPr>
        <p:spPr>
          <a:xfrm>
            <a:off x="359462" y="1150090"/>
            <a:ext cx="8239416" cy="3362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Provides storage access patterns which can help to decide when data/objects should be transitioned.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Chalkboard SE Regular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Maximum 1000 storage class filtered analysis per bucket.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Chalkboard SE Regular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Analysis patterns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Blip>
                <a:blip r:embed="rId2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Analyze entire content of a bucket.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Blip>
                <a:blip r:embed="rId2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Analyze objects grouped by tags or prefixes.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Chalkboard SE Regular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Storage class analysis observes the access patterns of a filtered object data set for 30 days or longer to gather enough information for the analysis, a message is displayed in the Amazon S3 console.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Blip>
                <a:blip r:embed="rId2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How much of data was retrieved out of total storage.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Blip>
                <a:blip r:embed="rId2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What percentage of storage was retrieved.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Blip>
                <a:blip r:embed="rId2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How much of storage is infrequently accessed.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Blip>
                <a:blip r:embed="rId2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rPr>
              <a:t>Data can be exported for future analysis.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942E10AE-C720-4122-9CCC-722CF9828B31}"/>
              </a:ext>
            </a:extLst>
          </p:cNvPr>
          <p:cNvSpPr txBox="1">
            <a:spLocks/>
          </p:cNvSpPr>
          <p:nvPr/>
        </p:nvSpPr>
        <p:spPr>
          <a:xfrm>
            <a:off x="262570" y="173061"/>
            <a:ext cx="3685486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2400" b="1" dirty="0">
                <a:solidFill>
                  <a:schemeClr val="accent2"/>
                </a:solidFill>
                <a:latin typeface="Raleway"/>
                <a:cs typeface="Chalkboard SE Regular"/>
              </a:rPr>
              <a:t>Storage Class Analysis</a:t>
            </a:r>
          </a:p>
        </p:txBody>
      </p:sp>
    </p:spTree>
    <p:extLst>
      <p:ext uri="{BB962C8B-B14F-4D97-AF65-F5344CB8AC3E}">
        <p14:creationId xmlns:p14="http://schemas.microsoft.com/office/powerpoint/2010/main" val="2023547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2-13 at 12.49.16 PM.png">
            <a:extLst>
              <a:ext uri="{FF2B5EF4-FFF2-40B4-BE49-F238E27FC236}">
                <a16:creationId xmlns="" xmlns:a16="http://schemas.microsoft.com/office/drawing/2014/main" id="{B43F0298-D5FA-4437-B3C7-5291DABD6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61" y="1610055"/>
            <a:ext cx="3875894" cy="1816826"/>
          </a:xfrm>
          <a:prstGeom prst="rect">
            <a:avLst/>
          </a:prstGeom>
        </p:spPr>
      </p:pic>
      <p:pic>
        <p:nvPicPr>
          <p:cNvPr id="5" name="Picture 4" descr="Screen Shot 2018-02-13 at 12.49.39 PM.png">
            <a:extLst>
              <a:ext uri="{FF2B5EF4-FFF2-40B4-BE49-F238E27FC236}">
                <a16:creationId xmlns="" xmlns:a16="http://schemas.microsoft.com/office/drawing/2014/main" id="{BA056AAE-5041-435F-9D24-21E005D9C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07" y="1941768"/>
            <a:ext cx="3930341" cy="2579126"/>
          </a:xfrm>
          <a:prstGeom prst="rect">
            <a:avLst/>
          </a:prstGeom>
        </p:spPr>
      </p:pic>
      <p:pic>
        <p:nvPicPr>
          <p:cNvPr id="6" name="Picture 5" descr="Screen Shot 2018-02-13 at 12.49.26 PM.png">
            <a:extLst>
              <a:ext uri="{FF2B5EF4-FFF2-40B4-BE49-F238E27FC236}">
                <a16:creationId xmlns="" xmlns:a16="http://schemas.microsoft.com/office/drawing/2014/main" id="{3A01EA8B-8563-4E3B-A24C-C1E683CD4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61" y="3426881"/>
            <a:ext cx="3875894" cy="149440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942E10AE-C720-4122-9CCC-722CF9828B31}"/>
              </a:ext>
            </a:extLst>
          </p:cNvPr>
          <p:cNvSpPr txBox="1">
            <a:spLocks/>
          </p:cNvSpPr>
          <p:nvPr/>
        </p:nvSpPr>
        <p:spPr>
          <a:xfrm>
            <a:off x="262570" y="173061"/>
            <a:ext cx="3685486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2400" b="1" dirty="0">
                <a:solidFill>
                  <a:schemeClr val="accent2"/>
                </a:solidFill>
                <a:latin typeface="Raleway"/>
                <a:cs typeface="Chalkboard SE Regular"/>
              </a:rPr>
              <a:t>Storage Class Analysis</a:t>
            </a:r>
          </a:p>
        </p:txBody>
      </p:sp>
    </p:spTree>
    <p:extLst>
      <p:ext uri="{BB962C8B-B14F-4D97-AF65-F5344CB8AC3E}">
        <p14:creationId xmlns:p14="http://schemas.microsoft.com/office/powerpoint/2010/main" val="319727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9C4A2417-069D-4994-BF51-A46A0C0FA023}"/>
              </a:ext>
            </a:extLst>
          </p:cNvPr>
          <p:cNvSpPr txBox="1">
            <a:spLocks/>
          </p:cNvSpPr>
          <p:nvPr/>
        </p:nvSpPr>
        <p:spPr>
          <a:xfrm>
            <a:off x="205153" y="314368"/>
            <a:ext cx="3428959" cy="42092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>
              <a:defRPr/>
            </a:pPr>
            <a:r>
              <a:rPr lang="en-US" sz="2800" b="1" dirty="0">
                <a:solidFill>
                  <a:schemeClr val="accent2"/>
                </a:solidFill>
                <a:latin typeface="Raleway"/>
                <a:cs typeface="Chalkboard SE Regular"/>
              </a:rPr>
              <a:t>Online Cloud Storage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32587" y="2423986"/>
            <a:ext cx="5255896" cy="2157459"/>
            <a:chOff x="1883562" y="2532092"/>
            <a:chExt cx="5255896" cy="2157459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B408F963-4DB1-4238-9DC7-54D267C82FEF}"/>
                </a:ext>
              </a:extLst>
            </p:cNvPr>
            <p:cNvGrpSpPr/>
            <p:nvPr/>
          </p:nvGrpSpPr>
          <p:grpSpPr>
            <a:xfrm>
              <a:off x="2608083" y="2532092"/>
              <a:ext cx="1389500" cy="480198"/>
              <a:chOff x="4554178" y="4112553"/>
              <a:chExt cx="3079072" cy="107578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="" xmlns:a16="http://schemas.microsoft.com/office/drawing/2014/main" id="{E33D5F13-78CC-4B22-AA26-03FF26C550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57463" y="4112553"/>
                <a:ext cx="1075787" cy="1075787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FB99FBFE-53DF-43ED-96C3-EF293942F036}"/>
                  </a:ext>
                </a:extLst>
              </p:cNvPr>
              <p:cNvSpPr txBox="1"/>
              <p:nvPr/>
            </p:nvSpPr>
            <p:spPr>
              <a:xfrm>
                <a:off x="4554178" y="4224628"/>
                <a:ext cx="2003285" cy="672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Dropbox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13F23B28-1F64-46FC-AE2F-6B87D18AD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0232" y="3148742"/>
              <a:ext cx="524318" cy="5186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CB321D4B-AFC7-4A25-95E6-06849358142E}"/>
                </a:ext>
              </a:extLst>
            </p:cNvPr>
            <p:cNvSpPr txBox="1"/>
            <p:nvPr/>
          </p:nvSpPr>
          <p:spPr>
            <a:xfrm>
              <a:off x="5778597" y="3258019"/>
              <a:ext cx="136086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Raleway"/>
                  <a:cs typeface="Chalkboard SE Regular"/>
                </a:rPr>
                <a:t>Google Drive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6D13CB51-0ED1-4393-96A2-509B230FA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2723" y="3201066"/>
              <a:ext cx="628692" cy="41397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B1517770-2C46-4A57-9738-830A5037E3F8}"/>
                </a:ext>
              </a:extLst>
            </p:cNvPr>
            <p:cNvSpPr txBox="1"/>
            <p:nvPr/>
          </p:nvSpPr>
          <p:spPr>
            <a:xfrm>
              <a:off x="1883562" y="3258019"/>
              <a:ext cx="9874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Raleway"/>
                  <a:cs typeface="Chalkboard SE Regular"/>
                </a:rPr>
                <a:t>OneDrive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ADCD7F39-2B9B-4C80-AAA2-D26F8A028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0648" y="2533660"/>
              <a:ext cx="581296" cy="57498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2ED77D2-C320-4307-B8C1-B8B10E029D46}"/>
                </a:ext>
              </a:extLst>
            </p:cNvPr>
            <p:cNvSpPr txBox="1"/>
            <p:nvPr/>
          </p:nvSpPr>
          <p:spPr>
            <a:xfrm>
              <a:off x="5139920" y="2533660"/>
              <a:ext cx="78289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4"/>
                  </a:solidFill>
                  <a:latin typeface="Raleway"/>
                  <a:cs typeface="Chalkboard SE Regular"/>
                </a:rPr>
                <a:t>iCloud</a:t>
              </a:r>
              <a:endParaRPr lang="en-US" b="1" dirty="0">
                <a:solidFill>
                  <a:schemeClr val="accent4"/>
                </a:solidFill>
                <a:latin typeface="Raleway"/>
                <a:cs typeface="Chalkboard SE Regular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4118" y="3217811"/>
              <a:ext cx="1471740" cy="1471740"/>
            </a:xfrm>
            <a:prstGeom prst="rect">
              <a:avLst/>
            </a:prstGeom>
          </p:spPr>
        </p:pic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D402AFCB-9773-4B1D-93A3-439C1B2DEACD}"/>
              </a:ext>
            </a:extLst>
          </p:cNvPr>
          <p:cNvSpPr txBox="1">
            <a:spLocks/>
          </p:cNvSpPr>
          <p:nvPr/>
        </p:nvSpPr>
        <p:spPr>
          <a:xfrm>
            <a:off x="1242445" y="1148784"/>
            <a:ext cx="6269925" cy="6845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685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Raleway"/>
                <a:cs typeface="Chalkboard SE Regular"/>
              </a:rPr>
              <a:t>Upload </a:t>
            </a:r>
            <a:r>
              <a:rPr lang="en-US" sz="1400" dirty="0">
                <a:solidFill>
                  <a:prstClr val="black"/>
                </a:solidFill>
                <a:latin typeface="Raleway"/>
                <a:cs typeface="Chalkboard SE Regular"/>
              </a:rPr>
              <a:t>files, folders, images, songs, videos from a machine and access it from anywhere in the world. </a:t>
            </a:r>
          </a:p>
        </p:txBody>
      </p:sp>
    </p:spTree>
    <p:extLst>
      <p:ext uri="{BB962C8B-B14F-4D97-AF65-F5344CB8AC3E}">
        <p14:creationId xmlns:p14="http://schemas.microsoft.com/office/powerpoint/2010/main" val="2844613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A50A3871-D051-4589-9794-F7DD344C4E4D}"/>
              </a:ext>
            </a:extLst>
          </p:cNvPr>
          <p:cNvGrpSpPr/>
          <p:nvPr/>
        </p:nvGrpSpPr>
        <p:grpSpPr>
          <a:xfrm>
            <a:off x="602013" y="1959210"/>
            <a:ext cx="4196592" cy="1464154"/>
            <a:chOff x="2700498" y="4396583"/>
            <a:chExt cx="5694034" cy="2002819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AFE1AE1F-85A1-4131-A878-4792544424B2}"/>
                </a:ext>
              </a:extLst>
            </p:cNvPr>
            <p:cNvGrpSpPr/>
            <p:nvPr/>
          </p:nvGrpSpPr>
          <p:grpSpPr>
            <a:xfrm>
              <a:off x="2700498" y="4396583"/>
              <a:ext cx="1709530" cy="2002819"/>
              <a:chOff x="1242392" y="3533277"/>
              <a:chExt cx="1709530" cy="2002819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="" xmlns:a16="http://schemas.microsoft.com/office/drawing/2014/main" id="{15A12E6D-707C-45B1-B405-95F39A08671D}"/>
                  </a:ext>
                </a:extLst>
              </p:cNvPr>
              <p:cNvSpPr/>
              <p:nvPr/>
            </p:nvSpPr>
            <p:spPr>
              <a:xfrm>
                <a:off x="1242392" y="3846097"/>
                <a:ext cx="1709530" cy="1689999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endParaRP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="" xmlns:a16="http://schemas.microsoft.com/office/drawing/2014/main" id="{AA5C8072-B733-4BF6-B9CF-7A9629DE75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4232" y="3533277"/>
                <a:ext cx="521367" cy="62564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="" xmlns:a16="http://schemas.microsoft.com/office/drawing/2014/main" id="{67E4372E-F162-406B-85AB-48A246E84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854" y="4569248"/>
                <a:ext cx="543745" cy="563883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5F40F799-D5CE-4995-8CEC-2FE7A09BF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4533" y="4709403"/>
              <a:ext cx="1689999" cy="1689999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="" xmlns:a16="http://schemas.microsoft.com/office/drawing/2014/main" id="{DD9E7AA9-0F47-4AAE-AB36-D3C3F03D977C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4410029" y="5554402"/>
              <a:ext cx="2474843" cy="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942E10AE-C720-4122-9CCC-722CF9828B31}"/>
              </a:ext>
            </a:extLst>
          </p:cNvPr>
          <p:cNvSpPr txBox="1">
            <a:spLocks/>
          </p:cNvSpPr>
          <p:nvPr/>
        </p:nvSpPr>
        <p:spPr>
          <a:xfrm>
            <a:off x="262570" y="217030"/>
            <a:ext cx="3685486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2400" b="1" dirty="0">
                <a:solidFill>
                  <a:schemeClr val="accent2"/>
                </a:solidFill>
                <a:latin typeface="Raleway"/>
                <a:cs typeface="Chalkboard SE Regular"/>
              </a:rPr>
              <a:t>Inventory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53781" y="1298906"/>
            <a:ext cx="3542984" cy="2784763"/>
            <a:chOff x="4947416" y="1209828"/>
            <a:chExt cx="3542984" cy="2784763"/>
          </a:xfrm>
        </p:grpSpPr>
        <p:sp>
          <p:nvSpPr>
            <p:cNvPr id="13" name="Rectangle: Rounded Corners 2">
              <a:extLst>
                <a:ext uri="{FF2B5EF4-FFF2-40B4-BE49-F238E27FC236}">
                  <a16:creationId xmlns="" xmlns:a16="http://schemas.microsoft.com/office/drawing/2014/main" id="{3D170E7E-8372-439D-AAAE-1523EC0FC6D8}"/>
                </a:ext>
              </a:extLst>
            </p:cNvPr>
            <p:cNvSpPr/>
            <p:nvPr/>
          </p:nvSpPr>
          <p:spPr>
            <a:xfrm>
              <a:off x="4947416" y="1209828"/>
              <a:ext cx="3542984" cy="27847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1219170">
                <a:lnSpc>
                  <a:spcPct val="90000"/>
                </a:lnSpc>
                <a:spcBef>
                  <a:spcPts val="1333"/>
                </a:spcBef>
                <a:defRPr/>
              </a:pPr>
              <a:endParaRPr lang="en-US" sz="1200" dirty="0">
                <a:solidFill>
                  <a:prstClr val="black"/>
                </a:solidFill>
                <a:latin typeface="Raleway"/>
                <a:cs typeface="Chalkboard SE Regular"/>
              </a:endParaRP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="" xmlns:a16="http://schemas.microsoft.com/office/drawing/2014/main" id="{66CD9B8A-99C6-4E6A-AEA1-D263A4DF7D7E}"/>
                </a:ext>
              </a:extLst>
            </p:cNvPr>
            <p:cNvSpPr txBox="1">
              <a:spLocks/>
            </p:cNvSpPr>
            <p:nvPr/>
          </p:nvSpPr>
          <p:spPr>
            <a:xfrm>
              <a:off x="5457872" y="1438940"/>
              <a:ext cx="2969197" cy="23563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Inventory provides report for Objects and its metadata on a daily or weekly basis in a comma separated output file.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Metadata output is configurable.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Source bucket – Which inventory is created for.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Destination bucket – Where inventory is stored in.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3781" y="2783204"/>
              <a:ext cx="171178" cy="15874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3781" y="2317331"/>
              <a:ext cx="171178" cy="15874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3781" y="1540814"/>
              <a:ext cx="171178" cy="15874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3781" y="3376265"/>
              <a:ext cx="171178" cy="158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1018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0DAC0F-4369-4C44-85F5-19956560166B}"/>
              </a:ext>
            </a:extLst>
          </p:cNvPr>
          <p:cNvSpPr txBox="1">
            <a:spLocks/>
          </p:cNvSpPr>
          <p:nvPr/>
        </p:nvSpPr>
        <p:spPr>
          <a:xfrm>
            <a:off x="262570" y="174203"/>
            <a:ext cx="6239608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4000" b="1" dirty="0">
                <a:solidFill>
                  <a:prstClr val="black">
                    <a:lumMod val="50000"/>
                    <a:lumOff val="50000"/>
                  </a:prstClr>
                </a:solidFill>
                <a:latin typeface="Raleway"/>
                <a:cs typeface="Chalkboard SE Regular"/>
              </a:rPr>
              <a:t>Demo 4: Lifecycle Management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aleway"/>
              <a:ea typeface="+mj-ea"/>
              <a:cs typeface="Chalkboard SE Regula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93BE53-4AAB-444F-ABAE-FEA753E65E96}"/>
              </a:ext>
            </a:extLst>
          </p:cNvPr>
          <p:cNvSpPr txBox="1">
            <a:spLocks/>
          </p:cNvSpPr>
          <p:nvPr/>
        </p:nvSpPr>
        <p:spPr>
          <a:xfrm>
            <a:off x="262570" y="1128982"/>
            <a:ext cx="8547322" cy="3601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Raleway"/>
                <a:cs typeface="Chalkboard SE Regular"/>
              </a:rPr>
              <a:t>Setup Lifecycle management for only a few objects in a bucket.</a:t>
            </a:r>
          </a:p>
          <a:p>
            <a:endParaRPr lang="en-US" sz="1800">
              <a:latin typeface="Raleway"/>
              <a:cs typeface="Chalkboard SE Regular"/>
            </a:endParaRPr>
          </a:p>
          <a:p>
            <a:r>
              <a:rPr lang="en-US" sz="1800">
                <a:latin typeface="Raleway"/>
                <a:cs typeface="Chalkboard SE Regular"/>
              </a:rPr>
              <a:t>Setup Lifecycle management for objects with tag “Training”.</a:t>
            </a:r>
            <a:endParaRPr lang="en-US" sz="1800" dirty="0">
              <a:latin typeface="Raleway"/>
              <a:cs typeface="Chalkboard S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72447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08" y="2140528"/>
            <a:ext cx="7140165" cy="106794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Cross-Region Replication</a:t>
            </a:r>
          </a:p>
        </p:txBody>
      </p:sp>
    </p:spTree>
    <p:extLst>
      <p:ext uri="{BB962C8B-B14F-4D97-AF65-F5344CB8AC3E}">
        <p14:creationId xmlns:p14="http://schemas.microsoft.com/office/powerpoint/2010/main" val="2181809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9BE2F44-1A49-4853-8D50-A61C9DCB12FD}"/>
              </a:ext>
            </a:extLst>
          </p:cNvPr>
          <p:cNvSpPr txBox="1">
            <a:spLocks/>
          </p:cNvSpPr>
          <p:nvPr/>
        </p:nvSpPr>
        <p:spPr>
          <a:xfrm>
            <a:off x="245521" y="945573"/>
            <a:ext cx="8573524" cy="36892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Raleway"/>
              <a:cs typeface="Chalkboard SE Regular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7068" y="3518933"/>
            <a:ext cx="8201015" cy="1611358"/>
            <a:chOff x="1255806" y="340111"/>
            <a:chExt cx="8201015" cy="1611358"/>
          </a:xfrm>
        </p:grpSpPr>
        <p:grpSp>
          <p:nvGrpSpPr>
            <p:cNvPr id="2" name="Group 1"/>
            <p:cNvGrpSpPr/>
            <p:nvPr/>
          </p:nvGrpSpPr>
          <p:grpSpPr>
            <a:xfrm>
              <a:off x="1255806" y="340111"/>
              <a:ext cx="8201015" cy="1611358"/>
              <a:chOff x="938504" y="1973838"/>
              <a:chExt cx="8201015" cy="161135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="" xmlns:a16="http://schemas.microsoft.com/office/drawing/2014/main" id="{DB301F9E-FA34-453E-8DDF-3A4503251171}"/>
                  </a:ext>
                </a:extLst>
              </p:cNvPr>
              <p:cNvGrpSpPr/>
              <p:nvPr/>
            </p:nvGrpSpPr>
            <p:grpSpPr>
              <a:xfrm>
                <a:off x="938504" y="1973838"/>
                <a:ext cx="1178351" cy="1611358"/>
                <a:chOff x="942680" y="3384223"/>
                <a:chExt cx="1178351" cy="1611358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="" xmlns:a16="http://schemas.microsoft.com/office/drawing/2014/main" id="{47B3F371-9BFD-4DE1-969A-8AD4A579D4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9982" y="3762157"/>
                  <a:ext cx="543745" cy="563883"/>
                </a:xfrm>
                <a:prstGeom prst="rect">
                  <a:avLst/>
                </a:prstGeom>
              </p:spPr>
            </p:pic>
            <p:sp>
              <p:nvSpPr>
                <p:cNvPr id="8" name="Rectangle 7">
                  <a:extLst>
                    <a:ext uri="{FF2B5EF4-FFF2-40B4-BE49-F238E27FC236}">
                      <a16:creationId xmlns="" xmlns:a16="http://schemas.microsoft.com/office/drawing/2014/main" id="{83992A7D-8549-4DC8-901B-68F3C2487D6F}"/>
                    </a:ext>
                  </a:extLst>
                </p:cNvPr>
                <p:cNvSpPr/>
                <p:nvPr/>
              </p:nvSpPr>
              <p:spPr>
                <a:xfrm>
                  <a:off x="942680" y="3384223"/>
                  <a:ext cx="1178351" cy="1319752"/>
                </a:xfrm>
                <a:prstGeom prst="rect">
                  <a:avLst/>
                </a:prstGeom>
                <a:noFill/>
                <a:ln w="15875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halkboard SE Regular"/>
                    <a:ea typeface="+mn-ea"/>
                    <a:cs typeface="Chalkboard SE Regular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="" xmlns:a16="http://schemas.microsoft.com/office/drawing/2014/main" id="{625818EC-B298-4FEC-992F-2F5447782383}"/>
                    </a:ext>
                  </a:extLst>
                </p:cNvPr>
                <p:cNvSpPr txBox="1"/>
                <p:nvPr/>
              </p:nvSpPr>
              <p:spPr>
                <a:xfrm>
                  <a:off x="1036946" y="4718582"/>
                  <a:ext cx="9898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2"/>
                      </a:solidFill>
                      <a:effectLst/>
                      <a:uLnTx/>
                      <a:uFillTx/>
                      <a:latin typeface="Raleway"/>
                      <a:ea typeface="+mn-ea"/>
                      <a:cs typeface="Chalkboard SE Regular"/>
                    </a:rPr>
                    <a:t>Oregon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="" xmlns:a16="http://schemas.microsoft.com/office/drawing/2014/main" id="{D29AC5DB-5A68-4FC1-8A68-5FA7AC0D9174}"/>
                  </a:ext>
                </a:extLst>
              </p:cNvPr>
              <p:cNvGrpSpPr/>
              <p:nvPr/>
            </p:nvGrpSpPr>
            <p:grpSpPr>
              <a:xfrm>
                <a:off x="2470291" y="2321673"/>
                <a:ext cx="989815" cy="912135"/>
                <a:chOff x="3429909" y="3707082"/>
                <a:chExt cx="989815" cy="912135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="" xmlns:a16="http://schemas.microsoft.com/office/drawing/2014/main" id="{E425890C-4D01-4C49-946B-433F17A745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64134" y="3707082"/>
                  <a:ext cx="521367" cy="625640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="" xmlns:a16="http://schemas.microsoft.com/office/drawing/2014/main" id="{E4899B49-4B0E-4A7E-A912-F6E23A950448}"/>
                    </a:ext>
                  </a:extLst>
                </p:cNvPr>
                <p:cNvSpPr txBox="1"/>
                <p:nvPr/>
              </p:nvSpPr>
              <p:spPr>
                <a:xfrm>
                  <a:off x="3429909" y="4342218"/>
                  <a:ext cx="9898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2"/>
                      </a:solidFill>
                      <a:effectLst/>
                      <a:uLnTx/>
                      <a:uFillTx/>
                      <a:latin typeface="Raleway"/>
                      <a:ea typeface="+mn-ea"/>
                      <a:cs typeface="Chalkboard SE Regular"/>
                    </a:rPr>
                    <a:t>S3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="" xmlns:a16="http://schemas.microsoft.com/office/drawing/2014/main" id="{A64947B4-402E-47CC-8B12-4032B7E0C47E}"/>
                  </a:ext>
                </a:extLst>
              </p:cNvPr>
              <p:cNvGrpSpPr/>
              <p:nvPr/>
            </p:nvGrpSpPr>
            <p:grpSpPr>
              <a:xfrm>
                <a:off x="3837715" y="1973838"/>
                <a:ext cx="1178351" cy="1611358"/>
                <a:chOff x="5728602" y="3348087"/>
                <a:chExt cx="1178351" cy="1611358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="" xmlns:a16="http://schemas.microsoft.com/office/drawing/2014/main" id="{E680D146-E040-4960-8030-C7C3969662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5904" y="3726021"/>
                  <a:ext cx="543745" cy="563883"/>
                </a:xfrm>
                <a:prstGeom prst="rect">
                  <a:avLst/>
                </a:prstGeom>
              </p:spPr>
            </p:pic>
            <p:sp>
              <p:nvSpPr>
                <p:cNvPr id="15" name="Rectangle 14">
                  <a:extLst>
                    <a:ext uri="{FF2B5EF4-FFF2-40B4-BE49-F238E27FC236}">
                      <a16:creationId xmlns="" xmlns:a16="http://schemas.microsoft.com/office/drawing/2014/main" id="{C39A6A6F-D545-4D14-A5F0-06FAB5AA629F}"/>
                    </a:ext>
                  </a:extLst>
                </p:cNvPr>
                <p:cNvSpPr/>
                <p:nvPr/>
              </p:nvSpPr>
              <p:spPr>
                <a:xfrm>
                  <a:off x="5728602" y="3348087"/>
                  <a:ext cx="1178351" cy="1319752"/>
                </a:xfrm>
                <a:prstGeom prst="rect">
                  <a:avLst/>
                </a:prstGeom>
                <a:noFill/>
                <a:ln w="15875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halkboard SE Regular"/>
                    <a:ea typeface="+mn-ea"/>
                    <a:cs typeface="Chalkboard SE Regular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="" xmlns:a16="http://schemas.microsoft.com/office/drawing/2014/main" id="{7454DF95-F91C-4E73-98D5-FE289A9BFED8}"/>
                    </a:ext>
                  </a:extLst>
                </p:cNvPr>
                <p:cNvSpPr txBox="1"/>
                <p:nvPr/>
              </p:nvSpPr>
              <p:spPr>
                <a:xfrm>
                  <a:off x="5822868" y="4682446"/>
                  <a:ext cx="9898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2"/>
                      </a:solidFill>
                      <a:effectLst/>
                      <a:uLnTx/>
                      <a:uFillTx/>
                      <a:latin typeface="Raleway"/>
                      <a:ea typeface="+mn-ea"/>
                      <a:cs typeface="Chalkboard SE Regular"/>
                    </a:rPr>
                    <a:t>Tokyo</a:t>
                  </a: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="" xmlns:a16="http://schemas.microsoft.com/office/drawing/2014/main" id="{99564131-8657-468F-BD1B-A83EC5009A86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2116855" y="2633713"/>
                <a:ext cx="587661" cy="7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="" xmlns:a16="http://schemas.microsoft.com/office/drawing/2014/main" id="{43E33FA1-ACB2-47F4-81B3-6597D53F5FFD}"/>
                  </a:ext>
                </a:extLst>
              </p:cNvPr>
              <p:cNvCxnSpPr>
                <a:cxnSpLocks/>
                <a:stCxn id="11" idx="3"/>
                <a:endCxn id="15" idx="1"/>
              </p:cNvCxnSpPr>
              <p:nvPr/>
            </p:nvCxnSpPr>
            <p:spPr>
              <a:xfrm flipV="1">
                <a:off x="3225882" y="2633713"/>
                <a:ext cx="611832" cy="7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="" xmlns:a16="http://schemas.microsoft.com/office/drawing/2014/main" id="{7C5AB234-F3C8-4FBB-8C7C-A32475DE9C9B}"/>
                  </a:ext>
                </a:extLst>
              </p:cNvPr>
              <p:cNvGrpSpPr/>
              <p:nvPr/>
            </p:nvGrpSpPr>
            <p:grpSpPr>
              <a:xfrm>
                <a:off x="5434618" y="2321673"/>
                <a:ext cx="989815" cy="912135"/>
                <a:chOff x="3429909" y="3707082"/>
                <a:chExt cx="989815" cy="912135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="" xmlns:a16="http://schemas.microsoft.com/office/drawing/2014/main" id="{437E478B-A9D3-4B1C-A727-57E5912ED2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64134" y="3707082"/>
                  <a:ext cx="521367" cy="625640"/>
                </a:xfrm>
                <a:prstGeom prst="rect">
                  <a:avLst/>
                </a:prstGeom>
              </p:spPr>
            </p:pic>
            <p:sp>
              <p:nvSpPr>
                <p:cNvPr id="22" name="TextBox 21">
                  <a:extLst>
                    <a:ext uri="{FF2B5EF4-FFF2-40B4-BE49-F238E27FC236}">
                      <a16:creationId xmlns="" xmlns:a16="http://schemas.microsoft.com/office/drawing/2014/main" id="{E6E1FC20-C19A-4641-AD81-4D331D9C3A33}"/>
                    </a:ext>
                  </a:extLst>
                </p:cNvPr>
                <p:cNvSpPr txBox="1"/>
                <p:nvPr/>
              </p:nvSpPr>
              <p:spPr>
                <a:xfrm>
                  <a:off x="3429909" y="4342218"/>
                  <a:ext cx="9898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2"/>
                      </a:solidFill>
                      <a:effectLst/>
                      <a:uLnTx/>
                      <a:uFillTx/>
                      <a:latin typeface="Raleway"/>
                      <a:ea typeface="+mn-ea"/>
                      <a:cs typeface="Chalkboard SE Regular"/>
                    </a:rPr>
                    <a:t>S3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="" xmlns:a16="http://schemas.microsoft.com/office/drawing/2014/main" id="{386B0404-04AB-4392-B3CB-27604E3D254B}"/>
                  </a:ext>
                </a:extLst>
              </p:cNvPr>
              <p:cNvGrpSpPr/>
              <p:nvPr/>
            </p:nvGrpSpPr>
            <p:grpSpPr>
              <a:xfrm>
                <a:off x="6954304" y="1996601"/>
                <a:ext cx="2185215" cy="1319752"/>
                <a:chOff x="5728602" y="3348087"/>
                <a:chExt cx="2185215" cy="1319752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="" xmlns:a16="http://schemas.microsoft.com/office/drawing/2014/main" id="{56D723A6-C337-4862-91BE-E6A7CD6BAE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5904" y="3726021"/>
                  <a:ext cx="543745" cy="563883"/>
                </a:xfrm>
                <a:prstGeom prst="rect">
                  <a:avLst/>
                </a:prstGeom>
              </p:spPr>
            </p:pic>
            <p:sp>
              <p:nvSpPr>
                <p:cNvPr id="25" name="Rectangle 24">
                  <a:extLst>
                    <a:ext uri="{FF2B5EF4-FFF2-40B4-BE49-F238E27FC236}">
                      <a16:creationId xmlns="" xmlns:a16="http://schemas.microsoft.com/office/drawing/2014/main" id="{AABCD1BB-A8CB-40B5-980A-FC1E5DB8FBD3}"/>
                    </a:ext>
                  </a:extLst>
                </p:cNvPr>
                <p:cNvSpPr/>
                <p:nvPr/>
              </p:nvSpPr>
              <p:spPr>
                <a:xfrm>
                  <a:off x="5728602" y="3348087"/>
                  <a:ext cx="1178351" cy="1319752"/>
                </a:xfrm>
                <a:prstGeom prst="rect">
                  <a:avLst/>
                </a:prstGeom>
                <a:noFill/>
                <a:ln w="15875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halkboard SE Regular"/>
                    <a:ea typeface="+mn-ea"/>
                    <a:cs typeface="Chalkboard SE Regular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="" xmlns:a16="http://schemas.microsoft.com/office/drawing/2014/main" id="{A0EE8F16-897D-44FF-8B73-C988BAD52BB3}"/>
                    </a:ext>
                  </a:extLst>
                </p:cNvPr>
                <p:cNvSpPr txBox="1"/>
                <p:nvPr/>
              </p:nvSpPr>
              <p:spPr>
                <a:xfrm>
                  <a:off x="6924002" y="3838685"/>
                  <a:ext cx="9898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2"/>
                      </a:solidFill>
                      <a:effectLst/>
                      <a:uLnTx/>
                      <a:uFillTx/>
                      <a:latin typeface="Raleway"/>
                      <a:ea typeface="+mn-ea"/>
                      <a:cs typeface="Chalkboard SE Regular"/>
                    </a:rPr>
                    <a:t>Mumbai</a:t>
                  </a:r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="" xmlns:a16="http://schemas.microsoft.com/office/drawing/2014/main" id="{BDB78A8F-924E-476B-936A-9C253ED59CAA}"/>
                  </a:ext>
                </a:extLst>
              </p:cNvPr>
              <p:cNvCxnSpPr>
                <a:cxnSpLocks/>
                <a:stCxn id="15" idx="3"/>
                <a:endCxn id="21" idx="1"/>
              </p:cNvCxnSpPr>
              <p:nvPr/>
            </p:nvCxnSpPr>
            <p:spPr>
              <a:xfrm>
                <a:off x="5016066" y="2633713"/>
                <a:ext cx="652777" cy="7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="" xmlns:a16="http://schemas.microsoft.com/office/drawing/2014/main" id="{2B939457-91A6-40F7-B1E5-8D891F1959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2300" y="2633713"/>
                <a:ext cx="744955" cy="15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Flowchart: Connector 28">
              <a:extLst>
                <a:ext uri="{FF2B5EF4-FFF2-40B4-BE49-F238E27FC236}">
                  <a16:creationId xmlns="" xmlns:a16="http://schemas.microsoft.com/office/drawing/2014/main" id="{C4AC73AC-EC17-4CBF-9F4D-137DADDAF334}"/>
                </a:ext>
              </a:extLst>
            </p:cNvPr>
            <p:cNvSpPr/>
            <p:nvPr/>
          </p:nvSpPr>
          <p:spPr>
            <a:xfrm>
              <a:off x="1752335" y="1309541"/>
              <a:ext cx="208722" cy="188419"/>
            </a:xfrm>
            <a:prstGeom prst="flowChartConnector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="" xmlns:a16="http://schemas.microsoft.com/office/drawing/2014/main" id="{B6850179-66CD-476F-B1EB-83F595924D3C}"/>
                </a:ext>
              </a:extLst>
            </p:cNvPr>
            <p:cNvSpPr/>
            <p:nvPr/>
          </p:nvSpPr>
          <p:spPr>
            <a:xfrm>
              <a:off x="4654959" y="1296535"/>
              <a:ext cx="208722" cy="188419"/>
            </a:xfrm>
            <a:prstGeom prst="flowChartConnector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="" xmlns:a16="http://schemas.microsoft.com/office/drawing/2014/main" id="{942E10AE-C720-4122-9CCC-722CF9828B31}"/>
              </a:ext>
            </a:extLst>
          </p:cNvPr>
          <p:cNvSpPr txBox="1">
            <a:spLocks/>
          </p:cNvSpPr>
          <p:nvPr/>
        </p:nvSpPr>
        <p:spPr>
          <a:xfrm>
            <a:off x="262570" y="217030"/>
            <a:ext cx="4137308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2400" b="1" dirty="0">
                <a:solidFill>
                  <a:schemeClr val="accent2"/>
                </a:solidFill>
                <a:latin typeface="Raleway"/>
                <a:cs typeface="Chalkboard SE Regular"/>
              </a:rPr>
              <a:t>Cross-Region Replication</a:t>
            </a:r>
          </a:p>
        </p:txBody>
      </p:sp>
      <p:sp>
        <p:nvSpPr>
          <p:cNvPr id="33" name="Rectangle: Rounded Corners 2">
            <a:extLst>
              <a:ext uri="{FF2B5EF4-FFF2-40B4-BE49-F238E27FC236}">
                <a16:creationId xmlns="" xmlns:a16="http://schemas.microsoft.com/office/drawing/2014/main" id="{3D170E7E-8372-439D-AAAE-1523EC0FC6D8}"/>
              </a:ext>
            </a:extLst>
          </p:cNvPr>
          <p:cNvSpPr/>
          <p:nvPr/>
        </p:nvSpPr>
        <p:spPr>
          <a:xfrm>
            <a:off x="431704" y="1032284"/>
            <a:ext cx="8451244" cy="25346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defTabSz="1219170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Raleway"/>
              <a:cs typeface="Chalkboard SE Regular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="" xmlns:a16="http://schemas.microsoft.com/office/drawing/2014/main" id="{39BE2F44-1A49-4853-8D50-A61C9DCB12FD}"/>
              </a:ext>
            </a:extLst>
          </p:cNvPr>
          <p:cNvSpPr txBox="1">
            <a:spLocks/>
          </p:cNvSpPr>
          <p:nvPr/>
        </p:nvSpPr>
        <p:spPr>
          <a:xfrm>
            <a:off x="991334" y="1238146"/>
            <a:ext cx="7222711" cy="246365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Raleway"/>
                <a:cs typeface="Chalkboard SE Regular"/>
              </a:rPr>
              <a:t>Cross-region replication - Automatic asynchronous replication of objects to a different region. Subset of objects can also be replicated using prefix matches.</a:t>
            </a:r>
          </a:p>
          <a:p>
            <a:pPr marL="0" indent="0">
              <a:buNone/>
            </a:pPr>
            <a:r>
              <a:rPr lang="en-US" sz="1200" dirty="0">
                <a:latin typeface="Raleway"/>
                <a:cs typeface="Chalkboard SE Regular"/>
              </a:rPr>
              <a:t>Versioning should be enabled for CRR to work. </a:t>
            </a:r>
          </a:p>
          <a:p>
            <a:pPr marL="0" indent="0">
              <a:buNone/>
            </a:pPr>
            <a:r>
              <a:rPr lang="en-US" sz="1200" dirty="0">
                <a:latin typeface="Raleway"/>
                <a:cs typeface="Chalkboard SE Regular"/>
              </a:rPr>
              <a:t>Source bucket or its objects can be replicated to only one target </a:t>
            </a:r>
            <a:r>
              <a:rPr lang="en-US" sz="1200" dirty="0" smtClean="0">
                <a:latin typeface="Raleway"/>
                <a:cs typeface="Chalkboard SE Regular"/>
              </a:rPr>
              <a:t>bucket.</a:t>
            </a:r>
            <a:endParaRPr lang="en-US" sz="1200" dirty="0">
              <a:latin typeface="Raleway"/>
              <a:cs typeface="Chalkboard SE Regular"/>
            </a:endParaRPr>
          </a:p>
          <a:p>
            <a:pPr marL="0" indent="0">
              <a:buNone/>
            </a:pPr>
            <a:r>
              <a:rPr lang="en-US" sz="1200" dirty="0">
                <a:latin typeface="Raleway"/>
                <a:cs typeface="Chalkboard SE Regular"/>
              </a:rPr>
              <a:t>Deletion of specific object version is not replicated over to the other region.</a:t>
            </a:r>
          </a:p>
          <a:p>
            <a:pPr marL="0" indent="0">
              <a:buNone/>
            </a:pPr>
            <a:r>
              <a:rPr lang="en-US" sz="1200" dirty="0">
                <a:latin typeface="Raleway"/>
                <a:cs typeface="Chalkboard SE Regular"/>
              </a:rPr>
              <a:t>Existing objects of a bucket are not replicated (if replication is enabled later on).</a:t>
            </a:r>
          </a:p>
          <a:p>
            <a:pPr marL="0" indent="0">
              <a:buNone/>
            </a:pPr>
            <a:r>
              <a:rPr lang="en-US" sz="1200" dirty="0">
                <a:latin typeface="Raleway"/>
                <a:cs typeface="Chalkboard SE Regular"/>
              </a:rPr>
              <a:t>Lifecycle management actions are not replicated.</a:t>
            </a:r>
          </a:p>
          <a:p>
            <a:pPr marL="0" indent="0">
              <a:buNone/>
            </a:pPr>
            <a:r>
              <a:rPr lang="en-US" sz="1200" dirty="0">
                <a:latin typeface="Raleway"/>
                <a:cs typeface="Chalkboard SE Regular"/>
              </a:rPr>
              <a:t>Replicated objects are not replicated to other region</a:t>
            </a:r>
            <a:r>
              <a:rPr lang="en-US" sz="1200" dirty="0" smtClean="0">
                <a:latin typeface="Raleway"/>
                <a:cs typeface="Chalkboard SE Regular"/>
              </a:rPr>
              <a:t>.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6253" y="1346863"/>
            <a:ext cx="171178" cy="15874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6253" y="1740813"/>
            <a:ext cx="171178" cy="15874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6253" y="2055017"/>
            <a:ext cx="171178" cy="15874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6253" y="2351353"/>
            <a:ext cx="171178" cy="15874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6253" y="2652037"/>
            <a:ext cx="171178" cy="15874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6253" y="2934095"/>
            <a:ext cx="171178" cy="15874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6253" y="3216153"/>
            <a:ext cx="171178" cy="15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2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2F23A432-0DB7-4C5C-A6A5-53F0C25C17D4}"/>
              </a:ext>
            </a:extLst>
          </p:cNvPr>
          <p:cNvSpPr txBox="1">
            <a:spLocks/>
          </p:cNvSpPr>
          <p:nvPr/>
        </p:nvSpPr>
        <p:spPr>
          <a:xfrm>
            <a:off x="396677" y="1610055"/>
            <a:ext cx="7866185" cy="1837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Raleway"/>
              <a:cs typeface="Chalkboard SE Regular"/>
            </a:endParaRPr>
          </a:p>
          <a:p>
            <a:endParaRPr lang="en-US" sz="1800" dirty="0">
              <a:latin typeface="Raleway"/>
              <a:cs typeface="Chalkboard SE Regular"/>
            </a:endParaRPr>
          </a:p>
          <a:p>
            <a:endParaRPr lang="en-US" sz="1800" dirty="0">
              <a:latin typeface="Raleway"/>
              <a:cs typeface="Chalkboard SE Regular"/>
            </a:endParaRPr>
          </a:p>
          <a:p>
            <a:endParaRPr lang="en-US" sz="1800" dirty="0">
              <a:latin typeface="Raleway"/>
              <a:cs typeface="Chalkboard SE Regular"/>
            </a:endParaRPr>
          </a:p>
          <a:p>
            <a:endParaRPr lang="en-US" sz="1800" dirty="0">
              <a:latin typeface="Raleway"/>
              <a:cs typeface="Chalkboard SE Regular"/>
            </a:endParaRPr>
          </a:p>
          <a:p>
            <a:endParaRPr lang="en-US" sz="1800" dirty="0">
              <a:latin typeface="Raleway"/>
              <a:cs typeface="Chalkboard SE Regular"/>
            </a:endParaRPr>
          </a:p>
          <a:p>
            <a:endParaRPr lang="en-US" sz="1800" dirty="0">
              <a:latin typeface="Raleway"/>
              <a:cs typeface="Chalkboard SE Regular"/>
            </a:endParaRP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endParaRPr lang="en-US" sz="1800" dirty="0">
              <a:latin typeface="Raleway"/>
              <a:cs typeface="Chalkboard SE Regular"/>
            </a:endParaRP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endParaRPr lang="en-US" sz="1800" dirty="0">
              <a:latin typeface="Raleway"/>
              <a:cs typeface="Chalkboard SE Regular"/>
            </a:endParaRP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endParaRPr lang="en-US" sz="1800" dirty="0">
              <a:latin typeface="Raleway"/>
              <a:cs typeface="Chalkboard SE Regular"/>
            </a:endParaRP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endParaRPr lang="en-US" sz="1800" dirty="0">
              <a:latin typeface="Raleway"/>
              <a:cs typeface="Chalkboard SE Regular"/>
            </a:endParaRPr>
          </a:p>
          <a:p>
            <a:endParaRPr lang="en-US" sz="1800" dirty="0">
              <a:latin typeface="Raleway"/>
              <a:cs typeface="Chalkboard SE Regular"/>
            </a:endParaRPr>
          </a:p>
          <a:p>
            <a:pPr lvl="1"/>
            <a:endParaRPr lang="en-US" sz="1800" dirty="0">
              <a:latin typeface="Raleway"/>
              <a:cs typeface="Chalkboard SE Regular"/>
            </a:endParaRPr>
          </a:p>
          <a:p>
            <a:pPr lvl="1"/>
            <a:endParaRPr lang="en-US" sz="1800" dirty="0">
              <a:latin typeface="Raleway"/>
              <a:cs typeface="Chalkboard SE Regular"/>
            </a:endParaRPr>
          </a:p>
          <a:p>
            <a:endParaRPr lang="en-US" sz="1800" dirty="0">
              <a:latin typeface="Raleway"/>
              <a:cs typeface="Chalkboard SE Regular"/>
            </a:endParaRPr>
          </a:p>
          <a:p>
            <a:endParaRPr lang="en-US" sz="1800" dirty="0">
              <a:latin typeface="Raleway"/>
              <a:cs typeface="Chalkboard SE Regular"/>
            </a:endParaRPr>
          </a:p>
          <a:p>
            <a:pPr marL="0" indent="0">
              <a:buFont typeface="Arial"/>
              <a:buNone/>
            </a:pPr>
            <a:endParaRPr lang="en-US" sz="1800" dirty="0">
              <a:latin typeface="Raleway"/>
              <a:cs typeface="Chalkboard SE Regular"/>
            </a:endParaRPr>
          </a:p>
          <a:p>
            <a:pPr marL="0" indent="0">
              <a:buFont typeface="Arial"/>
              <a:buNone/>
            </a:pPr>
            <a:endParaRPr lang="en-US" sz="1800" dirty="0">
              <a:latin typeface="Raleway"/>
              <a:cs typeface="Chalkboard SE Regular"/>
            </a:endParaRPr>
          </a:p>
          <a:p>
            <a:pPr marL="0" indent="0">
              <a:buFont typeface="Arial"/>
              <a:buNone/>
            </a:pPr>
            <a:endParaRPr lang="en-US" sz="1800" dirty="0">
              <a:latin typeface="Raleway"/>
              <a:cs typeface="Chalkboard SE Regular"/>
            </a:endParaRPr>
          </a:p>
          <a:p>
            <a:pPr marL="0" indent="0">
              <a:buFont typeface="Arial"/>
              <a:buNone/>
            </a:pPr>
            <a:endParaRPr lang="en-US" sz="1800" dirty="0">
              <a:latin typeface="Raleway"/>
              <a:cs typeface="Chalkboard SE Regular"/>
            </a:endParaRPr>
          </a:p>
          <a:p>
            <a:pPr marL="0" indent="0">
              <a:buFont typeface="Arial"/>
              <a:buNone/>
            </a:pPr>
            <a:endParaRPr lang="en-US" sz="1800" dirty="0">
              <a:latin typeface="Raleway"/>
              <a:cs typeface="Chalkboard SE Regular"/>
            </a:endParaRPr>
          </a:p>
          <a:p>
            <a:pPr marL="0" indent="0">
              <a:buFont typeface="Arial"/>
              <a:buNone/>
            </a:pPr>
            <a:endParaRPr lang="en-US" sz="1800" dirty="0">
              <a:latin typeface="Raleway"/>
              <a:cs typeface="Chalkboard SE Regular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942E10AE-C720-4122-9CCC-722CF9828B31}"/>
              </a:ext>
            </a:extLst>
          </p:cNvPr>
          <p:cNvSpPr txBox="1">
            <a:spLocks/>
          </p:cNvSpPr>
          <p:nvPr/>
        </p:nvSpPr>
        <p:spPr>
          <a:xfrm>
            <a:off x="262570" y="217030"/>
            <a:ext cx="4137308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2400" b="1" dirty="0">
                <a:solidFill>
                  <a:schemeClr val="accent2"/>
                </a:solidFill>
                <a:latin typeface="Raleway"/>
                <a:cs typeface="Chalkboard SE Regular"/>
              </a:rPr>
              <a:t>Cross-Region Replication</a:t>
            </a:r>
          </a:p>
        </p:txBody>
      </p:sp>
      <p:sp>
        <p:nvSpPr>
          <p:cNvPr id="7" name="Rectangle: Rounded Corners 2">
            <a:extLst>
              <a:ext uri="{FF2B5EF4-FFF2-40B4-BE49-F238E27FC236}">
                <a16:creationId xmlns="" xmlns:a16="http://schemas.microsoft.com/office/drawing/2014/main" id="{3D170E7E-8372-439D-AAAE-1523EC0FC6D8}"/>
              </a:ext>
            </a:extLst>
          </p:cNvPr>
          <p:cNvSpPr/>
          <p:nvPr/>
        </p:nvSpPr>
        <p:spPr>
          <a:xfrm>
            <a:off x="1485064" y="1248877"/>
            <a:ext cx="3388271" cy="5195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lnSpc>
                <a:spcPct val="90000"/>
              </a:lnSpc>
              <a:spcBef>
                <a:spcPts val="1333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Raleway"/>
                <a:cs typeface="Chalkboard SE Regular"/>
              </a:rPr>
              <a:t>Compliance Requirements</a:t>
            </a:r>
          </a:p>
        </p:txBody>
      </p:sp>
      <p:sp>
        <p:nvSpPr>
          <p:cNvPr id="13" name="Rectangle: Rounded Corners 2">
            <a:extLst>
              <a:ext uri="{FF2B5EF4-FFF2-40B4-BE49-F238E27FC236}">
                <a16:creationId xmlns="" xmlns:a16="http://schemas.microsoft.com/office/drawing/2014/main" id="{3D170E7E-8372-439D-AAAE-1523EC0FC6D8}"/>
              </a:ext>
            </a:extLst>
          </p:cNvPr>
          <p:cNvSpPr/>
          <p:nvPr/>
        </p:nvSpPr>
        <p:spPr>
          <a:xfrm>
            <a:off x="1485064" y="2046766"/>
            <a:ext cx="3388271" cy="5195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lnSpc>
                <a:spcPct val="90000"/>
              </a:lnSpc>
              <a:spcBef>
                <a:spcPts val="1333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Raleway"/>
                <a:cs typeface="Chalkboard SE Regular"/>
              </a:rPr>
              <a:t>Latency</a:t>
            </a:r>
          </a:p>
        </p:txBody>
      </p:sp>
      <p:sp>
        <p:nvSpPr>
          <p:cNvPr id="14" name="Rectangle: Rounded Corners 2">
            <a:extLst>
              <a:ext uri="{FF2B5EF4-FFF2-40B4-BE49-F238E27FC236}">
                <a16:creationId xmlns="" xmlns:a16="http://schemas.microsoft.com/office/drawing/2014/main" id="{3D170E7E-8372-439D-AAAE-1523EC0FC6D8}"/>
              </a:ext>
            </a:extLst>
          </p:cNvPr>
          <p:cNvSpPr/>
          <p:nvPr/>
        </p:nvSpPr>
        <p:spPr>
          <a:xfrm>
            <a:off x="1485064" y="3602880"/>
            <a:ext cx="3388271" cy="5195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lnSpc>
                <a:spcPct val="90000"/>
              </a:lnSpc>
              <a:spcBef>
                <a:spcPts val="1333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Raleway"/>
                <a:cs typeface="Chalkboard SE Regular"/>
              </a:rPr>
              <a:t>Ownership</a:t>
            </a:r>
          </a:p>
        </p:txBody>
      </p:sp>
      <p:sp>
        <p:nvSpPr>
          <p:cNvPr id="17" name="Rectangle: Rounded Corners 2">
            <a:extLst>
              <a:ext uri="{FF2B5EF4-FFF2-40B4-BE49-F238E27FC236}">
                <a16:creationId xmlns="" xmlns:a16="http://schemas.microsoft.com/office/drawing/2014/main" id="{3D170E7E-8372-439D-AAAE-1523EC0FC6D8}"/>
              </a:ext>
            </a:extLst>
          </p:cNvPr>
          <p:cNvSpPr/>
          <p:nvPr/>
        </p:nvSpPr>
        <p:spPr>
          <a:xfrm>
            <a:off x="1485064" y="2820324"/>
            <a:ext cx="3388271" cy="5195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lnSpc>
                <a:spcPct val="90000"/>
              </a:lnSpc>
              <a:spcBef>
                <a:spcPts val="1333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Raleway"/>
                <a:cs typeface="Chalkboard SE Regular"/>
              </a:rPr>
              <a:t>Operational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6E02E1FD-E84B-4EA6-A484-6DB904AF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82" y="1358587"/>
            <a:ext cx="300082" cy="3000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6E02E1FD-E84B-4EA6-A484-6DB904AF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82" y="2140388"/>
            <a:ext cx="300082" cy="3000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6E02E1FD-E84B-4EA6-A484-6DB904AF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82" y="2930034"/>
            <a:ext cx="300082" cy="3000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6E02E1FD-E84B-4EA6-A484-6DB904AF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82" y="3670428"/>
            <a:ext cx="300082" cy="300082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6036836" y="1624713"/>
            <a:ext cx="2615964" cy="2062260"/>
            <a:chOff x="6035881" y="1540620"/>
            <a:chExt cx="2615964" cy="2062260"/>
          </a:xfrm>
        </p:grpSpPr>
        <p:grpSp>
          <p:nvGrpSpPr>
            <p:cNvPr id="41" name="Group 40"/>
            <p:cNvGrpSpPr/>
            <p:nvPr/>
          </p:nvGrpSpPr>
          <p:grpSpPr>
            <a:xfrm>
              <a:off x="6035881" y="1540620"/>
              <a:ext cx="2615964" cy="2062260"/>
              <a:chOff x="6324793" y="1768380"/>
              <a:chExt cx="2038140" cy="160674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4793" y="1768380"/>
                <a:ext cx="1606740" cy="160674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6704" y="1963316"/>
                <a:ext cx="491974" cy="491974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5224" y="2714978"/>
                <a:ext cx="491974" cy="491974"/>
              </a:xfrm>
              <a:prstGeom prst="rect">
                <a:avLst/>
              </a:prstGeom>
            </p:spPr>
          </p:pic>
          <p:sp>
            <p:nvSpPr>
              <p:cNvPr id="39" name="Curved Down Arrow 38"/>
              <p:cNvSpPr/>
              <p:nvPr/>
            </p:nvSpPr>
            <p:spPr>
              <a:xfrm rot="2475530">
                <a:off x="7077781" y="1980244"/>
                <a:ext cx="1285152" cy="431532"/>
              </a:xfrm>
              <a:prstGeom prst="curvedDownArrow">
                <a:avLst>
                  <a:gd name="adj1" fmla="val 30253"/>
                  <a:gd name="adj2" fmla="val 52136"/>
                  <a:gd name="adj3" fmla="val 25000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Curved Down Arrow 39"/>
            <p:cNvSpPr/>
            <p:nvPr/>
          </p:nvSpPr>
          <p:spPr>
            <a:xfrm rot="13149725">
              <a:off x="6479304" y="2833314"/>
              <a:ext cx="1277755" cy="506120"/>
            </a:xfrm>
            <a:prstGeom prst="curvedDownArrow">
              <a:avLst>
                <a:gd name="adj1" fmla="val 30253"/>
                <a:gd name="adj2" fmla="val 52136"/>
                <a:gd name="adj3" fmla="val 250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6072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08" y="2140528"/>
            <a:ext cx="7140165" cy="106794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Data Encryption</a:t>
            </a:r>
          </a:p>
        </p:txBody>
      </p:sp>
    </p:spTree>
    <p:extLst>
      <p:ext uri="{BB962C8B-B14F-4D97-AF65-F5344CB8AC3E}">
        <p14:creationId xmlns:p14="http://schemas.microsoft.com/office/powerpoint/2010/main" val="3034301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6054ABC-4E9B-470D-99C2-E72CE781BF21}"/>
              </a:ext>
            </a:extLst>
          </p:cNvPr>
          <p:cNvSpPr txBox="1">
            <a:spLocks/>
          </p:cNvSpPr>
          <p:nvPr/>
        </p:nvSpPr>
        <p:spPr>
          <a:xfrm>
            <a:off x="265145" y="918451"/>
            <a:ext cx="8591109" cy="4397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Raleway"/>
                <a:cs typeface="Chalkboard SE Regular"/>
              </a:rPr>
              <a:t>Encryption can be done for done data in transit and data at rest when</a:t>
            </a:r>
            <a:r>
              <a:rPr lang="en-US" sz="1400" b="1" dirty="0" smtClean="0">
                <a:solidFill>
                  <a:schemeClr val="accent2"/>
                </a:solidFill>
                <a:latin typeface="Raleway"/>
                <a:cs typeface="Chalkboard SE Regular"/>
              </a:rPr>
              <a:t>.</a:t>
            </a:r>
            <a:endParaRPr lang="en-US" sz="1400" b="1" dirty="0">
              <a:solidFill>
                <a:schemeClr val="accent2"/>
              </a:solidFill>
              <a:latin typeface="Raleway"/>
              <a:cs typeface="Chalkboard SE Regular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752425" y="3842079"/>
            <a:ext cx="5957462" cy="1036676"/>
            <a:chOff x="1169423" y="4029880"/>
            <a:chExt cx="5957462" cy="1036676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92B2513D-753D-4623-A38A-42B903EE4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073" y="4105459"/>
              <a:ext cx="604763" cy="72571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0A5A6D63-D00D-4B33-96A4-A00B2856D3F4}"/>
                </a:ext>
              </a:extLst>
            </p:cNvPr>
            <p:cNvSpPr txBox="1"/>
            <p:nvPr/>
          </p:nvSpPr>
          <p:spPr>
            <a:xfrm>
              <a:off x="5986241" y="4068072"/>
              <a:ext cx="1140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ABC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3D2D2CBC-9512-4DD8-8C26-0A500FC7B788}"/>
                </a:ext>
              </a:extLst>
            </p:cNvPr>
            <p:cNvSpPr txBox="1"/>
            <p:nvPr/>
          </p:nvSpPr>
          <p:spPr>
            <a:xfrm>
              <a:off x="5986241" y="4487200"/>
              <a:ext cx="1140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%$#@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624CB149-88A8-49A8-B162-98758CE3FD0F}"/>
                </a:ext>
              </a:extLst>
            </p:cNvPr>
            <p:cNvSpPr txBox="1"/>
            <p:nvPr/>
          </p:nvSpPr>
          <p:spPr>
            <a:xfrm>
              <a:off x="2006766" y="4058349"/>
              <a:ext cx="9524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^#!~ +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/>
                <a:ea typeface="+mn-ea"/>
                <a:cs typeface="Chalkboard SE Regular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="" xmlns:a16="http://schemas.microsoft.com/office/drawing/2014/main" id="{03FB2A65-BA21-42D0-9BE7-C1CA545E9FB5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 flipV="1">
              <a:off x="3855836" y="4465414"/>
              <a:ext cx="1600685" cy="290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D437B00A-80AB-4FB5-8812-6614FA0E6439}"/>
                </a:ext>
              </a:extLst>
            </p:cNvPr>
            <p:cNvGrpSpPr/>
            <p:nvPr/>
          </p:nvGrpSpPr>
          <p:grpSpPr>
            <a:xfrm>
              <a:off x="1169423" y="4029880"/>
              <a:ext cx="1175225" cy="963716"/>
              <a:chOff x="1523835" y="5701657"/>
              <a:chExt cx="1234721" cy="103163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="" xmlns:a16="http://schemas.microsoft.com/office/drawing/2014/main" id="{04CC7B33-411E-4F66-9B8A-6D9AF90CF2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5436" y="5701657"/>
                <a:ext cx="731520" cy="73152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16F6FC0A-4485-4B0B-BAC2-C48AD5AFEDCE}"/>
                  </a:ext>
                </a:extLst>
              </p:cNvPr>
              <p:cNvSpPr txBox="1"/>
              <p:nvPr/>
            </p:nvSpPr>
            <p:spPr>
              <a:xfrm>
                <a:off x="1523835" y="6394739"/>
                <a:ext cx="12347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Client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6F63E14C-2D2C-4F65-A56B-30CF9FBE0129}"/>
                </a:ext>
              </a:extLst>
            </p:cNvPr>
            <p:cNvGrpSpPr/>
            <p:nvPr/>
          </p:nvGrpSpPr>
          <p:grpSpPr>
            <a:xfrm>
              <a:off x="4762748" y="4099655"/>
              <a:ext cx="1917266" cy="966901"/>
              <a:chOff x="5480714" y="5149702"/>
              <a:chExt cx="1917266" cy="96690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E3D6868D-604F-4457-9160-7B67D0226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4487" y="5149702"/>
                <a:ext cx="529721" cy="73152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142DC306-B56E-44EF-BBE3-63F5501EBCA2}"/>
                  </a:ext>
                </a:extLst>
              </p:cNvPr>
              <p:cNvSpPr txBox="1"/>
              <p:nvPr/>
            </p:nvSpPr>
            <p:spPr>
              <a:xfrm>
                <a:off x="5480714" y="5854993"/>
                <a:ext cx="19172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aleway"/>
                    <a:ea typeface="+mn-ea"/>
                    <a:cs typeface="Chalkboard SE Regular"/>
                  </a:rPr>
                  <a:t>AWS Data Center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1B1CE879-6CDA-4D29-AA49-75B812BD19F8}"/>
                </a:ext>
              </a:extLst>
            </p:cNvPr>
            <p:cNvSpPr txBox="1"/>
            <p:nvPr/>
          </p:nvSpPr>
          <p:spPr>
            <a:xfrm>
              <a:off x="1505606" y="4099655"/>
              <a:ext cx="6186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Chalkboard SE Regular"/>
                </a:rPr>
                <a:t>XYZ</a:t>
              </a:r>
            </a:p>
          </p:txBody>
        </p:sp>
      </p:grp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942E10AE-C720-4122-9CCC-722CF9828B31}"/>
              </a:ext>
            </a:extLst>
          </p:cNvPr>
          <p:cNvSpPr txBox="1">
            <a:spLocks/>
          </p:cNvSpPr>
          <p:nvPr/>
        </p:nvSpPr>
        <p:spPr>
          <a:xfrm>
            <a:off x="262570" y="217030"/>
            <a:ext cx="2523661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2400" b="1" dirty="0">
                <a:solidFill>
                  <a:schemeClr val="accent2"/>
                </a:solidFill>
                <a:latin typeface="Raleway"/>
                <a:cs typeface="Chalkboard SE Regular"/>
              </a:rPr>
              <a:t>Data Encryption</a:t>
            </a:r>
          </a:p>
        </p:txBody>
      </p:sp>
      <p:sp>
        <p:nvSpPr>
          <p:cNvPr id="18" name="Rectangle: Rounded Corners 2">
            <a:extLst>
              <a:ext uri="{FF2B5EF4-FFF2-40B4-BE49-F238E27FC236}">
                <a16:creationId xmlns="" xmlns:a16="http://schemas.microsoft.com/office/drawing/2014/main" id="{3D170E7E-8372-439D-AAAE-1523EC0FC6D8}"/>
              </a:ext>
            </a:extLst>
          </p:cNvPr>
          <p:cNvSpPr/>
          <p:nvPr/>
        </p:nvSpPr>
        <p:spPr>
          <a:xfrm>
            <a:off x="483305" y="1304702"/>
            <a:ext cx="3908013" cy="243767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1219170">
              <a:lnSpc>
                <a:spcPct val="90000"/>
              </a:lnSpc>
              <a:spcBef>
                <a:spcPts val="1333"/>
              </a:spcBef>
              <a:defRPr/>
            </a:pPr>
            <a:endParaRPr lang="en-US" sz="1200" dirty="0">
              <a:solidFill>
                <a:prstClr val="black"/>
              </a:solidFill>
              <a:latin typeface="Raleway"/>
              <a:cs typeface="Chalkboard SE Regular"/>
            </a:endParaRPr>
          </a:p>
        </p:txBody>
      </p:sp>
      <p:sp>
        <p:nvSpPr>
          <p:cNvPr id="19" name="Rectangle: Rounded Corners 2">
            <a:extLst>
              <a:ext uri="{FF2B5EF4-FFF2-40B4-BE49-F238E27FC236}">
                <a16:creationId xmlns="" xmlns:a16="http://schemas.microsoft.com/office/drawing/2014/main" id="{3D170E7E-8372-439D-AAAE-1523EC0FC6D8}"/>
              </a:ext>
            </a:extLst>
          </p:cNvPr>
          <p:cNvSpPr/>
          <p:nvPr/>
        </p:nvSpPr>
        <p:spPr>
          <a:xfrm>
            <a:off x="4958968" y="1326555"/>
            <a:ext cx="3908013" cy="24772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lnSpc>
                <a:spcPct val="90000"/>
              </a:lnSpc>
              <a:spcBef>
                <a:spcPts val="1333"/>
              </a:spcBef>
              <a:defRPr/>
            </a:pPr>
            <a:endParaRPr lang="en-US" sz="1400" dirty="0">
              <a:solidFill>
                <a:prstClr val="black"/>
              </a:solidFill>
              <a:latin typeface="Raleway"/>
              <a:cs typeface="Chalkboard SE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3437" y="1672435"/>
            <a:ext cx="3706338" cy="192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170">
              <a:lnSpc>
                <a:spcPct val="90000"/>
              </a:lnSpc>
              <a:spcBef>
                <a:spcPts val="1333"/>
              </a:spcBef>
              <a:defRPr/>
            </a:pPr>
            <a:r>
              <a:rPr lang="en-US" sz="1200" dirty="0" smtClean="0">
                <a:solidFill>
                  <a:prstClr val="black"/>
                </a:solidFill>
                <a:latin typeface="Raleway"/>
                <a:cs typeface="Chalkboard SE Regular"/>
              </a:rPr>
              <a:t>S3 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encrypts data at the object level as it writes to disks in its data centers and decrypts it when accessed. “x-</a:t>
            </a:r>
            <a:r>
              <a:rPr lang="en-US" sz="1200" dirty="0" err="1">
                <a:solidFill>
                  <a:prstClr val="black"/>
                </a:solidFill>
                <a:latin typeface="Raleway"/>
                <a:cs typeface="Chalkboard SE Regular"/>
              </a:rPr>
              <a:t>amz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-server-side-encryption-</a:t>
            </a:r>
            <a:r>
              <a:rPr lang="en-US" sz="1200" dirty="0" smtClean="0">
                <a:solidFill>
                  <a:prstClr val="black"/>
                </a:solidFill>
                <a:latin typeface="Raleway"/>
                <a:cs typeface="Chalkboard SE Regular"/>
              </a:rPr>
              <a:t>”</a:t>
            </a:r>
          </a:p>
          <a:p>
            <a:pPr lvl="0" defTabSz="1219170">
              <a:lnSpc>
                <a:spcPct val="90000"/>
              </a:lnSpc>
              <a:spcBef>
                <a:spcPts val="1333"/>
              </a:spcBef>
              <a:defRPr/>
            </a:pPr>
            <a:r>
              <a:rPr lang="en-US" sz="1200" dirty="0" smtClean="0">
                <a:solidFill>
                  <a:prstClr val="black"/>
                </a:solidFill>
                <a:latin typeface="Raleway"/>
                <a:cs typeface="Chalkboard SE Regular"/>
              </a:rPr>
              <a:t>SSE-S3 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 x-amz-server-side-encryption:AES-256</a:t>
            </a:r>
          </a:p>
          <a:p>
            <a:pPr lvl="0" defTabSz="1219170">
              <a:lnSpc>
                <a:spcPct val="90000"/>
              </a:lnSpc>
              <a:spcBef>
                <a:spcPts val="1333"/>
              </a:spcBef>
              <a:defRPr/>
            </a:pP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SSE-KMS  x-</a:t>
            </a:r>
            <a:r>
              <a:rPr lang="en-US" sz="1200" dirty="0" err="1">
                <a:solidFill>
                  <a:prstClr val="black"/>
                </a:solidFill>
                <a:latin typeface="Raleway"/>
                <a:cs typeface="Chalkboard SE Regular"/>
              </a:rPr>
              <a:t>amz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-server-side-encryption-</a:t>
            </a:r>
            <a:r>
              <a:rPr lang="en-US" sz="1200" dirty="0" err="1">
                <a:solidFill>
                  <a:prstClr val="black"/>
                </a:solidFill>
                <a:latin typeface="Raleway"/>
                <a:cs typeface="Chalkboard SE Regular"/>
              </a:rPr>
              <a:t>aws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-</a:t>
            </a:r>
            <a:r>
              <a:rPr lang="en-US" sz="1200" dirty="0" err="1">
                <a:solidFill>
                  <a:prstClr val="black"/>
                </a:solidFill>
                <a:latin typeface="Raleway"/>
                <a:cs typeface="Chalkboard SE Regular"/>
              </a:rPr>
              <a:t>kms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-key-id:&lt;</a:t>
            </a:r>
            <a:r>
              <a:rPr lang="en-US" sz="1200" dirty="0" err="1">
                <a:solidFill>
                  <a:prstClr val="black"/>
                </a:solidFill>
                <a:latin typeface="Raleway"/>
                <a:cs typeface="Chalkboard SE Regular"/>
              </a:rPr>
              <a:t>kms_key_id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&gt;</a:t>
            </a:r>
          </a:p>
          <a:p>
            <a:pPr lvl="0" defTabSz="1219170">
              <a:lnSpc>
                <a:spcPct val="90000"/>
              </a:lnSpc>
              <a:spcBef>
                <a:spcPts val="1333"/>
              </a:spcBef>
              <a:defRPr/>
            </a:pP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SSE-C  customer algorithm, customer key and customer key MD are passed.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484" y="1364300"/>
            <a:ext cx="250988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170">
              <a:lnSpc>
                <a:spcPct val="90000"/>
              </a:lnSpc>
              <a:spcBef>
                <a:spcPts val="1333"/>
              </a:spcBef>
              <a:defRPr/>
            </a:pPr>
            <a:r>
              <a:rPr lang="en-US" sz="1400" b="1">
                <a:solidFill>
                  <a:prstClr val="black"/>
                </a:solidFill>
                <a:latin typeface="Raleway"/>
                <a:cs typeface="Chalkboard SE Regular"/>
              </a:rPr>
              <a:t>Server side encryption</a:t>
            </a:r>
            <a:r>
              <a:rPr lang="en-US" sz="1400">
                <a:solidFill>
                  <a:prstClr val="black"/>
                </a:solidFill>
                <a:latin typeface="Raleway"/>
                <a:cs typeface="Chalkboard SE Regular"/>
              </a:rPr>
              <a:t> </a:t>
            </a:r>
            <a:endParaRPr lang="en-US" sz="1400" dirty="0">
              <a:solidFill>
                <a:prstClr val="black"/>
              </a:solidFill>
              <a:latin typeface="Raleway"/>
              <a:cs typeface="Chalkboard SE Regular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1532" y="2724700"/>
            <a:ext cx="171178" cy="1587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805" y="2368614"/>
            <a:ext cx="171178" cy="1587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805" y="1709263"/>
            <a:ext cx="171178" cy="1587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4980" y="3194342"/>
            <a:ext cx="171178" cy="1587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509145" y="1940969"/>
            <a:ext cx="33471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Raleway"/>
                <a:cs typeface="Chalkboard SE Regular"/>
              </a:rPr>
              <a:t>Client-side </a:t>
            </a:r>
            <a:r>
              <a:rPr lang="en-US" sz="1200" dirty="0">
                <a:latin typeface="Raleway"/>
                <a:cs typeface="Chalkboard SE Regular"/>
              </a:rPr>
              <a:t>encryption refers to encrypting data before sending it to Amazon S3. Following two options are available for using data encryption </a:t>
            </a:r>
            <a:r>
              <a:rPr lang="en-US" sz="1200" dirty="0" smtClean="0">
                <a:latin typeface="Raleway"/>
                <a:cs typeface="Chalkboard SE Regular"/>
              </a:rPr>
              <a:t>keys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Raleway"/>
                <a:cs typeface="Chalkboard SE Regular"/>
              </a:rPr>
              <a:t>AWS </a:t>
            </a:r>
            <a:r>
              <a:rPr lang="en-US" sz="1200" dirty="0">
                <a:latin typeface="Raleway"/>
                <a:cs typeface="Chalkboard SE Regular"/>
              </a:rPr>
              <a:t>KMS-managed customer master </a:t>
            </a:r>
            <a:r>
              <a:rPr lang="en-US" sz="1200" dirty="0" smtClean="0">
                <a:latin typeface="Raleway"/>
                <a:cs typeface="Chalkboard SE Regular"/>
              </a:rPr>
              <a:t>key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Raleway"/>
                <a:cs typeface="Chalkboard SE Regular"/>
              </a:rPr>
              <a:t>client-side </a:t>
            </a:r>
            <a:r>
              <a:rPr lang="en-US" sz="1200" dirty="0">
                <a:latin typeface="Raleway"/>
                <a:cs typeface="Chalkboard SE Regular"/>
              </a:rPr>
              <a:t>master key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46698" y="1581268"/>
            <a:ext cx="2579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Raleway"/>
                <a:cs typeface="Chalkboard SE Regular"/>
              </a:rPr>
              <a:t>Client side encryption</a:t>
            </a:r>
            <a:endParaRPr lang="en-US" sz="1400" b="1" dirty="0">
              <a:latin typeface="Raleway"/>
              <a:cs typeface="Chalkboard SE Regular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0320" y="3051974"/>
            <a:ext cx="171178" cy="15874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9593" y="2695888"/>
            <a:ext cx="171178" cy="15874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9593" y="2036537"/>
            <a:ext cx="171178" cy="15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3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08" y="2140528"/>
            <a:ext cx="7140165" cy="106794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Server access logging</a:t>
            </a:r>
          </a:p>
        </p:txBody>
      </p:sp>
    </p:spTree>
    <p:extLst>
      <p:ext uri="{BB962C8B-B14F-4D97-AF65-F5344CB8AC3E}">
        <p14:creationId xmlns:p14="http://schemas.microsoft.com/office/powerpoint/2010/main" val="1525297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6061F868-4E81-4740-B8E2-972C9A12FC52}"/>
              </a:ext>
            </a:extLst>
          </p:cNvPr>
          <p:cNvSpPr txBox="1">
            <a:spLocks/>
          </p:cNvSpPr>
          <p:nvPr/>
        </p:nvSpPr>
        <p:spPr>
          <a:xfrm>
            <a:off x="292995" y="1142465"/>
            <a:ext cx="8450433" cy="335924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Raleway"/>
                <a:cs typeface="Chalkboard SE Regular"/>
              </a:rPr>
              <a:t>Access logging enables to track requests at bucket level. Access logs are stored in separate buckets.</a:t>
            </a:r>
          </a:p>
          <a:p>
            <a:r>
              <a:rPr lang="en-US" sz="1800" dirty="0">
                <a:latin typeface="Raleway"/>
                <a:cs typeface="Chalkboard SE Regular"/>
              </a:rPr>
              <a:t>Access log format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/>
                <a:cs typeface="Chalkboard SE Regular"/>
              </a:rPr>
              <a:t>Bucket owner – Owner of the source bucket.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/>
                <a:cs typeface="Chalkboard SE Regular"/>
              </a:rPr>
              <a:t>Bucket name - Name of the bucket that the request was processed against.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/>
                <a:cs typeface="Chalkboard SE Regular"/>
              </a:rPr>
              <a:t>Time – Time at which request was received.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/>
                <a:cs typeface="Chalkboard SE Regular"/>
              </a:rPr>
              <a:t>Remote IP – IP address of the requestor.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/>
                <a:cs typeface="Chalkboard SE Regular"/>
              </a:rPr>
              <a:t>Requester – ID of the requestor.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/>
                <a:cs typeface="Chalkboard SE Regular"/>
              </a:rPr>
              <a:t>Operation – </a:t>
            </a:r>
            <a:r>
              <a:rPr lang="en-US" sz="1600" dirty="0" err="1">
                <a:latin typeface="Raleway"/>
                <a:cs typeface="Chalkboard SE Regular"/>
              </a:rPr>
              <a:t>REST.</a:t>
            </a:r>
            <a:r>
              <a:rPr lang="en-US" sz="1600" i="1" dirty="0" err="1">
                <a:solidFill>
                  <a:srgbClr val="FF0000"/>
                </a:solidFill>
                <a:latin typeface="Raleway"/>
                <a:cs typeface="Chalkboard SE Regular"/>
              </a:rPr>
              <a:t>http_method.resource_type</a:t>
            </a:r>
            <a:r>
              <a:rPr lang="en-US" sz="1600" dirty="0">
                <a:latin typeface="Raleway"/>
                <a:cs typeface="Chalkboard SE Regular"/>
              </a:rPr>
              <a:t>. 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/>
                <a:cs typeface="Chalkboard SE Regular"/>
              </a:rPr>
              <a:t>Key – Object key in URL.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/>
                <a:cs typeface="Chalkboard SE Regular"/>
              </a:rPr>
              <a:t>Request-URI - Request-URI part of the HTTP request message.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/>
                <a:cs typeface="Chalkboard SE Regular"/>
              </a:rPr>
              <a:t>HTTP Status, Error Code &amp; Bytes Sent.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/>
                <a:cs typeface="Chalkboard SE Regular"/>
              </a:rPr>
              <a:t>Object Size – Total size of the object in bytes.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/>
                <a:cs typeface="Chalkboard SE Regular"/>
              </a:rPr>
              <a:t>Total Time - Measured in </a:t>
            </a:r>
            <a:r>
              <a:rPr lang="en-US" sz="1600" dirty="0" err="1">
                <a:latin typeface="Raleway"/>
                <a:cs typeface="Chalkboard SE Regular"/>
              </a:rPr>
              <a:t>ms</a:t>
            </a:r>
            <a:r>
              <a:rPr lang="en-US" sz="1600" dirty="0">
                <a:latin typeface="Raleway"/>
                <a:cs typeface="Chalkboard SE Regular"/>
              </a:rPr>
              <a:t> from the time request is received to the time that the last byte of the response is sent.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/>
                <a:cs typeface="Chalkboard SE Regular"/>
              </a:rPr>
              <a:t>Turn-around Time – Number of milliseconds that S3 spent processing the request.</a:t>
            </a:r>
          </a:p>
          <a:p>
            <a:pPr lvl="1"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/>
                <a:cs typeface="Chalkboard SE Regular"/>
              </a:rPr>
              <a:t>Referrer, User-agent, Version ID.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942E10AE-C720-4122-9CCC-722CF9828B31}"/>
              </a:ext>
            </a:extLst>
          </p:cNvPr>
          <p:cNvSpPr txBox="1">
            <a:spLocks/>
          </p:cNvSpPr>
          <p:nvPr/>
        </p:nvSpPr>
        <p:spPr>
          <a:xfrm>
            <a:off x="262570" y="217030"/>
            <a:ext cx="4255642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2400" b="1" dirty="0">
                <a:solidFill>
                  <a:schemeClr val="accent2"/>
                </a:solidFill>
                <a:latin typeface="Raleway"/>
                <a:cs typeface="Chalkboard SE Regular"/>
              </a:rPr>
              <a:t>Server access logging</a:t>
            </a:r>
          </a:p>
        </p:txBody>
      </p:sp>
    </p:spTree>
    <p:extLst>
      <p:ext uri="{BB962C8B-B14F-4D97-AF65-F5344CB8AC3E}">
        <p14:creationId xmlns:p14="http://schemas.microsoft.com/office/powerpoint/2010/main" val="2052102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0B804D-CA69-4DE8-BF5E-555D321F9CD2}"/>
              </a:ext>
            </a:extLst>
          </p:cNvPr>
          <p:cNvSpPr txBox="1">
            <a:spLocks/>
          </p:cNvSpPr>
          <p:nvPr/>
        </p:nvSpPr>
        <p:spPr>
          <a:xfrm>
            <a:off x="262570" y="174203"/>
            <a:ext cx="6239608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4000" b="1" dirty="0">
                <a:solidFill>
                  <a:prstClr val="black">
                    <a:lumMod val="50000"/>
                    <a:lumOff val="50000"/>
                  </a:prstClr>
                </a:solidFill>
                <a:latin typeface="Raleway"/>
                <a:cs typeface="Chalkboard SE Regular"/>
              </a:rPr>
              <a:t>Demo 6: Website hosting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aleway"/>
              <a:ea typeface="+mj-ea"/>
              <a:cs typeface="Chalkboard SE Regula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8FD1C4-29A7-4737-BCFF-C309BDCB8534}"/>
              </a:ext>
            </a:extLst>
          </p:cNvPr>
          <p:cNvSpPr txBox="1">
            <a:spLocks/>
          </p:cNvSpPr>
          <p:nvPr/>
        </p:nvSpPr>
        <p:spPr>
          <a:xfrm>
            <a:off x="422031" y="931985"/>
            <a:ext cx="8458201" cy="403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Raleway"/>
                <a:cs typeface="Chalkboard SE Regular"/>
              </a:rPr>
              <a:t>Create a bucket - &lt;your-name&gt;.s3.static.wesite.bucket (or whatever is suitable for your need).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Raleway"/>
                <a:cs typeface="Chalkboard SE Regular"/>
              </a:rPr>
              <a:t>Upload your HTML page as an object.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Raleway"/>
                <a:cs typeface="Chalkboard SE Regular"/>
              </a:rPr>
              <a:t>Create sub-folder1 in the bucket.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Raleway"/>
                <a:cs typeface="Chalkboard SE Regular"/>
              </a:rPr>
              <a:t>Upload another HTML document in the sub-folder1. Name of this HTML document should be same as that of the one in the bucket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Raleway"/>
                <a:cs typeface="Chalkboard SE Regular"/>
              </a:rPr>
              <a:t>Create sub-folder2 inside sub-folder1 and upload an HTML document with the same name as earlier.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Raleway"/>
                <a:cs typeface="Chalkboard SE Regular"/>
              </a:rPr>
              <a:t>Access the root page and all the subpages using S3 endpoint.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Raleway"/>
                <a:cs typeface="Chalkboard SE Regular"/>
              </a:rPr>
              <a:t>Create one more bucket. Make this bucket to hold all logs for the bucket created in step 1.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Raleway"/>
                <a:cs typeface="Chalkboard SE Regular"/>
              </a:rPr>
              <a:t>Configure redirect so that requests to your main page are redirected to /sub-folder1/sub-folder2.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Raleway"/>
                <a:cs typeface="Chalkboard SE Regular"/>
              </a:rPr>
              <a:t>Integrate S3 website hosting with a custom Domain name using Route53.</a:t>
            </a:r>
          </a:p>
        </p:txBody>
      </p:sp>
    </p:spTree>
    <p:extLst>
      <p:ext uri="{BB962C8B-B14F-4D97-AF65-F5344CB8AC3E}">
        <p14:creationId xmlns:p14="http://schemas.microsoft.com/office/powerpoint/2010/main" val="117042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485" y="2140528"/>
            <a:ext cx="7140165" cy="1067943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Pre-S3: API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63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08" y="2140528"/>
            <a:ext cx="7140165" cy="106794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Connect using VPC endpoint</a:t>
            </a:r>
          </a:p>
        </p:txBody>
      </p:sp>
    </p:spTree>
    <p:extLst>
      <p:ext uri="{BB962C8B-B14F-4D97-AF65-F5344CB8AC3E}">
        <p14:creationId xmlns:p14="http://schemas.microsoft.com/office/powerpoint/2010/main" val="4096910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DB9CBC-49E6-4CB4-966D-664762A39464}"/>
              </a:ext>
            </a:extLst>
          </p:cNvPr>
          <p:cNvSpPr txBox="1">
            <a:spLocks/>
          </p:cNvSpPr>
          <p:nvPr/>
        </p:nvSpPr>
        <p:spPr>
          <a:xfrm>
            <a:off x="262570" y="174203"/>
            <a:ext cx="6239608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4000" b="1" dirty="0">
                <a:solidFill>
                  <a:schemeClr val="accent2"/>
                </a:solidFill>
                <a:latin typeface="Raleway"/>
                <a:cs typeface="Chalkboard SE Regular"/>
              </a:rPr>
              <a:t>Connect using VPC endpoint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1BC2848-324B-4674-B138-9FEBE918C701}"/>
              </a:ext>
            </a:extLst>
          </p:cNvPr>
          <p:cNvSpPr txBox="1">
            <a:spLocks/>
          </p:cNvSpPr>
          <p:nvPr/>
        </p:nvSpPr>
        <p:spPr>
          <a:xfrm>
            <a:off x="359460" y="1165227"/>
            <a:ext cx="8534401" cy="493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Raleway"/>
                <a:cs typeface="Chalkboard SE Regular"/>
              </a:rPr>
              <a:t>Connect to S3 from EC2 instances in Private Subnets, so that traffic never leaves Amazon’s N/W.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AF371D8-5520-4319-B2CB-81DDB675DDC3}"/>
              </a:ext>
            </a:extLst>
          </p:cNvPr>
          <p:cNvGrpSpPr/>
          <p:nvPr/>
        </p:nvGrpSpPr>
        <p:grpSpPr>
          <a:xfrm>
            <a:off x="2388950" y="1837499"/>
            <a:ext cx="4365632" cy="2846849"/>
            <a:chOff x="2295659" y="1894140"/>
            <a:chExt cx="6796971" cy="4669374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BCE8F1AF-EB3A-4548-B00E-917E071EBB31}"/>
                </a:ext>
              </a:extLst>
            </p:cNvPr>
            <p:cNvGrpSpPr/>
            <p:nvPr/>
          </p:nvGrpSpPr>
          <p:grpSpPr>
            <a:xfrm>
              <a:off x="2504447" y="1894140"/>
              <a:ext cx="3931899" cy="4669374"/>
              <a:chOff x="543927" y="1061416"/>
              <a:chExt cx="3931899" cy="466937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="" xmlns:a16="http://schemas.microsoft.com/office/drawing/2014/main" id="{29C4C445-C8E2-42F2-80D1-410AFAC7060B}"/>
                  </a:ext>
                </a:extLst>
              </p:cNvPr>
              <p:cNvSpPr/>
              <p:nvPr/>
            </p:nvSpPr>
            <p:spPr>
              <a:xfrm>
                <a:off x="909685" y="1300176"/>
                <a:ext cx="3566141" cy="4430614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halkboard SE Regular"/>
                  <a:ea typeface="+mn-ea"/>
                  <a:cs typeface="Chalkboard SE Regular"/>
                </a:endParaRP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="" xmlns:a16="http://schemas.microsoft.com/office/drawing/2014/main" id="{6A0B045C-5470-466A-8F3F-CA809F2D9F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927" y="1061416"/>
                <a:ext cx="731520" cy="477520"/>
              </a:xfrm>
              <a:prstGeom prst="rect">
                <a:avLst/>
              </a:prstGeom>
            </p:spPr>
          </p:pic>
        </p:grpSp>
        <p:sp>
          <p:nvSpPr>
            <p:cNvPr id="7" name="Rectangle: Rounded Corners 5">
              <a:extLst>
                <a:ext uri="{FF2B5EF4-FFF2-40B4-BE49-F238E27FC236}">
                  <a16:creationId xmlns="" xmlns:a16="http://schemas.microsoft.com/office/drawing/2014/main" id="{83E517F9-B08B-4285-B2AB-36ACE9015453}"/>
                </a:ext>
              </a:extLst>
            </p:cNvPr>
            <p:cNvSpPr/>
            <p:nvPr/>
          </p:nvSpPr>
          <p:spPr>
            <a:xfrm>
              <a:off x="2295659" y="2443140"/>
              <a:ext cx="4770828" cy="3858609"/>
            </a:xfrm>
            <a:prstGeom prst="roundRect">
              <a:avLst/>
            </a:prstGeom>
            <a:noFill/>
            <a:ln w="1587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C932729E-1B7D-4BFB-B9A6-449FDBAF9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422" y="3151787"/>
              <a:ext cx="548465" cy="56877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A0355562-A1C7-40FF-B08F-24A0D4297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422" y="5064945"/>
              <a:ext cx="548465" cy="5687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4A2D1388-B66D-4414-A88F-2E00FD230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7248" y="4131970"/>
              <a:ext cx="538195" cy="56423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7C7C36FB-0004-4635-9A30-77E08474E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4962" y="3934724"/>
              <a:ext cx="797668" cy="957200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FA1BFACA-4BA7-4791-A959-49F330829BF3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6705443" y="4413324"/>
              <a:ext cx="1589519" cy="765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VPC-Internet-Gateway.png">
              <a:extLst>
                <a:ext uri="{FF2B5EF4-FFF2-40B4-BE49-F238E27FC236}">
                  <a16:creationId xmlns="" xmlns:a16="http://schemas.microsoft.com/office/drawing/2014/main" id="{9D5A0A18-16E7-40FF-90C5-320AC3830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1283" y="3062503"/>
              <a:ext cx="747347" cy="74734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BA75BBDC-BC58-4761-8D41-CAFE9E64F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7541" y="3708393"/>
              <a:ext cx="438514" cy="452661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73038204-299F-4C0F-83C7-49EEC2AD69D4}"/>
                </a:ext>
              </a:extLst>
            </p:cNvPr>
            <p:cNvCxnSpPr/>
            <p:nvPr/>
          </p:nvCxnSpPr>
          <p:spPr>
            <a:xfrm>
              <a:off x="6705443" y="3436177"/>
              <a:ext cx="1589519" cy="977147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7224F7AF-869C-484C-BFBC-604DD4E57820}"/>
                </a:ext>
              </a:extLst>
            </p:cNvPr>
            <p:cNvGrpSpPr/>
            <p:nvPr/>
          </p:nvGrpSpPr>
          <p:grpSpPr>
            <a:xfrm>
              <a:off x="3159735" y="2724480"/>
              <a:ext cx="2918694" cy="3382238"/>
              <a:chOff x="3159735" y="2724480"/>
              <a:chExt cx="2918694" cy="338223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58CA64C5-8A93-4C2F-9CD3-0498BF333B30}"/>
                  </a:ext>
                </a:extLst>
              </p:cNvPr>
              <p:cNvSpPr/>
              <p:nvPr/>
            </p:nvSpPr>
            <p:spPr>
              <a:xfrm>
                <a:off x="3159735" y="2724480"/>
                <a:ext cx="2918694" cy="1531626"/>
              </a:xfrm>
              <a:prstGeom prst="rect">
                <a:avLst/>
              </a:pr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id="{B4E9A93D-04A1-4ECD-B9BE-9D823CA40B12}"/>
                  </a:ext>
                </a:extLst>
              </p:cNvPr>
              <p:cNvSpPr/>
              <p:nvPr/>
            </p:nvSpPr>
            <p:spPr>
              <a:xfrm>
                <a:off x="3159735" y="4535037"/>
                <a:ext cx="2918694" cy="1531626"/>
              </a:xfrm>
              <a:prstGeom prst="rect">
                <a:avLst/>
              </a:pr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6517B551-8B91-4CB5-BFD7-5F18A3AEAF48}"/>
                  </a:ext>
                </a:extLst>
              </p:cNvPr>
              <p:cNvSpPr txBox="1"/>
              <p:nvPr/>
            </p:nvSpPr>
            <p:spPr>
              <a:xfrm>
                <a:off x="3169576" y="3459500"/>
                <a:ext cx="1475542" cy="75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Public Subnet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E7BC3700-F23C-4552-BEE8-EC66D36D1797}"/>
                  </a:ext>
                </a:extLst>
              </p:cNvPr>
              <p:cNvSpPr txBox="1"/>
              <p:nvPr/>
            </p:nvSpPr>
            <p:spPr>
              <a:xfrm>
                <a:off x="3159735" y="5349500"/>
                <a:ext cx="1633921" cy="75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Raleway"/>
                    <a:cs typeface="Chalkboard SE Regular"/>
                  </a:rPr>
                  <a:t>Private Subnet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AEF3E0FC-1A52-4143-9BB5-F57308101255}"/>
                </a:ext>
              </a:extLst>
            </p:cNvPr>
            <p:cNvCxnSpPr/>
            <p:nvPr/>
          </p:nvCxnSpPr>
          <p:spPr>
            <a:xfrm>
              <a:off x="4869887" y="3436177"/>
              <a:ext cx="1297361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FDF920AF-34D8-49B8-9822-7F32A0B59561}"/>
                </a:ext>
              </a:extLst>
            </p:cNvPr>
            <p:cNvCxnSpPr/>
            <p:nvPr/>
          </p:nvCxnSpPr>
          <p:spPr>
            <a:xfrm flipV="1">
              <a:off x="5626055" y="3538675"/>
              <a:ext cx="541193" cy="39604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C38E24C8-A59F-4B44-9985-8B47C7BD0048}"/>
                </a:ext>
              </a:extLst>
            </p:cNvPr>
            <p:cNvCxnSpPr/>
            <p:nvPr/>
          </p:nvCxnSpPr>
          <p:spPr>
            <a:xfrm flipV="1">
              <a:off x="4595655" y="4161054"/>
              <a:ext cx="794467" cy="90389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29ECC126-F909-457D-89E3-9CAABE19649E}"/>
                </a:ext>
              </a:extLst>
            </p:cNvPr>
            <p:cNvCxnSpPr/>
            <p:nvPr/>
          </p:nvCxnSpPr>
          <p:spPr>
            <a:xfrm flipV="1">
              <a:off x="4869887" y="4414089"/>
              <a:ext cx="1297361" cy="935247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="" xmlns:a16="http://schemas.microsoft.com/office/drawing/2014/main" id="{0FCE5B44-E9CD-4F44-BC0D-E256B3D5A815}"/>
                </a:ext>
              </a:extLst>
            </p:cNvPr>
            <p:cNvCxnSpPr/>
            <p:nvPr/>
          </p:nvCxnSpPr>
          <p:spPr>
            <a:xfrm>
              <a:off x="4869887" y="3436177"/>
              <a:ext cx="1297361" cy="977147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68893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43FA18D-F919-4A7C-AF05-83AFE7EB9E6C}"/>
              </a:ext>
            </a:extLst>
          </p:cNvPr>
          <p:cNvSpPr txBox="1">
            <a:spLocks/>
          </p:cNvSpPr>
          <p:nvPr/>
        </p:nvSpPr>
        <p:spPr>
          <a:xfrm>
            <a:off x="609599" y="1225130"/>
            <a:ext cx="4212541" cy="3226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halkboard SE Regular"/>
                <a:cs typeface="Chalkboard SE Regular"/>
                <a:hlinkClick r:id="rId2"/>
              </a:rPr>
              <a:t>https://aws.amazon.com/s3/pricing/</a:t>
            </a:r>
            <a:endParaRPr lang="en-US" sz="1400" dirty="0">
              <a:latin typeface="Chalkboard SE Regular"/>
              <a:cs typeface="Chalkboard SE Regular"/>
            </a:endParaRPr>
          </a:p>
          <a:p>
            <a:r>
              <a:rPr lang="en-US" sz="1400" dirty="0">
                <a:latin typeface="Chalkboard SE Regular"/>
                <a:cs typeface="Chalkboard SE Regular"/>
              </a:rPr>
              <a:t>Storage</a:t>
            </a:r>
          </a:p>
          <a:p>
            <a:r>
              <a:rPr lang="en-US" sz="1400" dirty="0">
                <a:latin typeface="Chalkboard SE Regular"/>
                <a:cs typeface="Chalkboard SE Regular"/>
              </a:rPr>
              <a:t>Standard</a:t>
            </a:r>
          </a:p>
          <a:p>
            <a:pPr lvl="1">
              <a:buFont typeface="Wingdings" charset="2"/>
              <a:buChar char="Ø"/>
            </a:pPr>
            <a:r>
              <a:rPr lang="en-US" sz="1200" dirty="0">
                <a:latin typeface="Chalkboard SE Regular"/>
                <a:cs typeface="Chalkboard SE Regular"/>
              </a:rPr>
              <a:t>$0.023/GB for first 50 TB/month</a:t>
            </a:r>
          </a:p>
          <a:p>
            <a:pPr lvl="1">
              <a:buFont typeface="Wingdings" charset="2"/>
              <a:buChar char="Ø"/>
            </a:pPr>
            <a:r>
              <a:rPr lang="en-US" sz="1200" dirty="0">
                <a:latin typeface="Chalkboard SE Regular"/>
                <a:cs typeface="Chalkboard SE Regular"/>
              </a:rPr>
              <a:t>$0.022/GB for next 450 TB/month</a:t>
            </a:r>
          </a:p>
          <a:p>
            <a:pPr lvl="1">
              <a:buFont typeface="Wingdings" charset="2"/>
              <a:buChar char="Ø"/>
            </a:pPr>
            <a:r>
              <a:rPr lang="en-US" sz="1200" dirty="0">
                <a:latin typeface="Chalkboard SE Regular"/>
                <a:cs typeface="Chalkboard SE Regular"/>
              </a:rPr>
              <a:t>$0.021/GB for next 500 TB/month</a:t>
            </a:r>
            <a:endParaRPr lang="en-US" sz="1400" dirty="0">
              <a:latin typeface="Chalkboard SE Regular"/>
              <a:cs typeface="Chalkboard SE Regular"/>
            </a:endParaRPr>
          </a:p>
          <a:p>
            <a:r>
              <a:rPr lang="en-US" sz="1400" dirty="0">
                <a:latin typeface="Chalkboard SE Regular"/>
                <a:cs typeface="Chalkboard SE Regular"/>
              </a:rPr>
              <a:t>Standard </a:t>
            </a:r>
            <a:r>
              <a:rPr lang="mr-IN" sz="1400" dirty="0">
                <a:latin typeface="Chalkboard SE Regular"/>
                <a:cs typeface="Chalkboard SE Regular"/>
              </a:rPr>
              <a:t>–</a:t>
            </a:r>
            <a:r>
              <a:rPr lang="en-US" sz="1400" dirty="0">
                <a:latin typeface="Chalkboard SE Regular"/>
                <a:cs typeface="Chalkboard SE Regular"/>
              </a:rPr>
              <a:t> IA: $0.0125 per GB</a:t>
            </a:r>
          </a:p>
          <a:p>
            <a:r>
              <a:rPr lang="en-US" sz="1400" dirty="0">
                <a:latin typeface="Chalkboard SE Regular"/>
                <a:cs typeface="Chalkboard SE Regular"/>
              </a:rPr>
              <a:t>Glacier - $0.004 per GB</a:t>
            </a:r>
          </a:p>
        </p:txBody>
      </p:sp>
      <p:sp>
        <p:nvSpPr>
          <p:cNvPr id="6" name="Rounded Rectangle 6">
            <a:extLst>
              <a:ext uri="{FF2B5EF4-FFF2-40B4-BE49-F238E27FC236}">
                <a16:creationId xmlns="" xmlns:a16="http://schemas.microsoft.com/office/drawing/2014/main" id="{0074587A-2CD5-47A2-AFBE-E04404C22B62}"/>
              </a:ext>
            </a:extLst>
          </p:cNvPr>
          <p:cNvSpPr/>
          <p:nvPr/>
        </p:nvSpPr>
        <p:spPr>
          <a:xfrm>
            <a:off x="609599" y="3516923"/>
            <a:ext cx="3609055" cy="1120604"/>
          </a:xfrm>
          <a:prstGeom prst="roundRect">
            <a:avLst/>
          </a:prstGeom>
          <a:solidFill>
            <a:srgbClr val="1B587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Total Storage </a:t>
            </a:r>
            <a:r>
              <a:rPr kumimoji="0" lang="mr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–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 750 TB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alkboard SE Regular"/>
              <a:ea typeface="+mn-ea"/>
              <a:cs typeface="Chalkboard SE Regular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(50*0.023*1000) + (450*0.022*1000) + (250*0.021*1000) = $16300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BD9200A6-59AC-4DAE-BBB2-BD3BC3F75530}"/>
              </a:ext>
            </a:extLst>
          </p:cNvPr>
          <p:cNvSpPr txBox="1">
            <a:spLocks/>
          </p:cNvSpPr>
          <p:nvPr/>
        </p:nvSpPr>
        <p:spPr>
          <a:xfrm>
            <a:off x="5008385" y="1324250"/>
            <a:ext cx="3748753" cy="302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Requests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PUT, COPY, POST, LIST - $0.005 per 1000 requests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GET and All Other - $0.0004 per 1000 requests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="" xmlns:a16="http://schemas.microsoft.com/office/drawing/2014/main" id="{3C751864-7DC3-43B5-9935-B53CCB705F85}"/>
              </a:ext>
            </a:extLst>
          </p:cNvPr>
          <p:cNvSpPr/>
          <p:nvPr/>
        </p:nvSpPr>
        <p:spPr>
          <a:xfrm>
            <a:off x="5008385" y="3516923"/>
            <a:ext cx="3376246" cy="1120604"/>
          </a:xfrm>
          <a:prstGeom prst="roundRect">
            <a:avLst/>
          </a:prstGeom>
          <a:solidFill>
            <a:srgbClr val="F585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150 million GET requests = (150,000,000/1000) * $0.0004 = $6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 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alkboard SE Regular"/>
                <a:ea typeface="+mn-ea"/>
                <a:cs typeface="Chalkboard SE Regular"/>
              </a:rPr>
              <a:t>500,000 PUT requests = (500000/1000) * $0.005 = $2.5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76DB9CBC-49E6-4CB4-966D-664762A39464}"/>
              </a:ext>
            </a:extLst>
          </p:cNvPr>
          <p:cNvSpPr txBox="1">
            <a:spLocks/>
          </p:cNvSpPr>
          <p:nvPr/>
        </p:nvSpPr>
        <p:spPr>
          <a:xfrm>
            <a:off x="262570" y="174203"/>
            <a:ext cx="6239608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4000" b="1" dirty="0">
                <a:solidFill>
                  <a:schemeClr val="accent2"/>
                </a:solidFill>
                <a:latin typeface="Raleway"/>
                <a:cs typeface="Chalkboard SE Regular"/>
              </a:rPr>
              <a:t>Connect using VPC endpoint</a:t>
            </a:r>
          </a:p>
        </p:txBody>
      </p:sp>
    </p:spTree>
    <p:extLst>
      <p:ext uri="{BB962C8B-B14F-4D97-AF65-F5344CB8AC3E}">
        <p14:creationId xmlns:p14="http://schemas.microsoft.com/office/powerpoint/2010/main" val="19380760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08" y="2140528"/>
            <a:ext cx="7140165" cy="106794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S3 Pricing (us-east-1)</a:t>
            </a:r>
          </a:p>
        </p:txBody>
      </p:sp>
    </p:spTree>
    <p:extLst>
      <p:ext uri="{BB962C8B-B14F-4D97-AF65-F5344CB8AC3E}">
        <p14:creationId xmlns:p14="http://schemas.microsoft.com/office/powerpoint/2010/main" val="26964644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F15CE3-E212-41C2-A8AF-FE0ACD1BA83A}"/>
              </a:ext>
            </a:extLst>
          </p:cNvPr>
          <p:cNvSpPr txBox="1">
            <a:spLocks/>
          </p:cNvSpPr>
          <p:nvPr/>
        </p:nvSpPr>
        <p:spPr>
          <a:xfrm>
            <a:off x="262570" y="174203"/>
            <a:ext cx="6239608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4000" b="1" dirty="0">
                <a:solidFill>
                  <a:schemeClr val="accent2"/>
                </a:solidFill>
                <a:latin typeface="Raleway"/>
                <a:cs typeface="Chalkboard SE Regular"/>
              </a:rPr>
              <a:t>S3 Pricing (us-east-1)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Raleway"/>
              <a:cs typeface="Chalkboard SE Regular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E08718FA-4A00-459D-92E4-487F210F521A}"/>
              </a:ext>
            </a:extLst>
          </p:cNvPr>
          <p:cNvSpPr txBox="1">
            <a:spLocks/>
          </p:cNvSpPr>
          <p:nvPr/>
        </p:nvSpPr>
        <p:spPr>
          <a:xfrm>
            <a:off x="359460" y="1021799"/>
            <a:ext cx="3962401" cy="32085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>
                <a:solidFill>
                  <a:schemeClr val="accent2"/>
                </a:solidFill>
                <a:latin typeface="Raleway"/>
                <a:cs typeface="Chalkboard SE Regular"/>
              </a:rPr>
              <a:t>Data Transfer</a:t>
            </a:r>
            <a:endParaRPr lang="en-US" sz="1600" b="1" dirty="0">
              <a:solidFill>
                <a:schemeClr val="accent2"/>
              </a:solidFill>
              <a:latin typeface="Raleway"/>
              <a:cs typeface="Chalkboard SE Regular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="" xmlns:a16="http://schemas.microsoft.com/office/drawing/2014/main" id="{9A83D126-246C-4DAF-8A76-B6D5B7D015A3}"/>
              </a:ext>
            </a:extLst>
          </p:cNvPr>
          <p:cNvSpPr/>
          <p:nvPr/>
        </p:nvSpPr>
        <p:spPr>
          <a:xfrm>
            <a:off x="2611916" y="1560958"/>
            <a:ext cx="3619007" cy="674470"/>
          </a:xfrm>
          <a:prstGeom prst="roundRect">
            <a:avLst/>
          </a:prstGeom>
          <a:solidFill>
            <a:srgbClr val="6B9F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cs typeface="Chalkboard SE Regular"/>
              </a:rPr>
              <a:t>Data Transfer IN from ANYWHERE is free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F540DC9A-08CB-4093-8726-58E37342ABA9}"/>
              </a:ext>
            </a:extLst>
          </p:cNvPr>
          <p:cNvSpPr/>
          <p:nvPr/>
        </p:nvSpPr>
        <p:spPr>
          <a:xfrm>
            <a:off x="438510" y="2500221"/>
            <a:ext cx="3619007" cy="1587131"/>
          </a:xfrm>
          <a:prstGeom prst="roundRect">
            <a:avLst/>
          </a:prstGeom>
          <a:solidFill>
            <a:srgbClr val="F07F0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cs typeface="Chalkboard SE Regular"/>
              </a:rPr>
              <a:t>Data Transfer OUT to Internet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cs typeface="Chalkboard SE Regular"/>
              </a:rPr>
              <a:t>First 1 GB/month </a:t>
            </a:r>
            <a:r>
              <a:rPr kumimoji="0" lang="mr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cs typeface="Chalkboard SE Regular"/>
              </a:rPr>
              <a:t>–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cs typeface="Chalkboard SE Regular"/>
              </a:rPr>
              <a:t> FREE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cs typeface="Chalkboard SE Regular"/>
              </a:rPr>
              <a:t>Next 10 TB/month - $0.09 per GB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cs typeface="Chalkboard SE Regular"/>
              </a:rPr>
              <a:t>Next 40 TB/month - $0.085 per GB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cs typeface="Chalkboard SE Regular"/>
              </a:rPr>
              <a:t>Next 100 TB/month - $0.07 per GB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cs typeface="Chalkboard SE Regular"/>
              </a:rPr>
              <a:t>More than 150 TB/month - $0.05 per GB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71F27B69-66A0-4C14-B7D5-47FFD2A0BC2B}"/>
              </a:ext>
            </a:extLst>
          </p:cNvPr>
          <p:cNvSpPr/>
          <p:nvPr/>
        </p:nvSpPr>
        <p:spPr>
          <a:xfrm>
            <a:off x="4520977" y="2503061"/>
            <a:ext cx="3962401" cy="1584291"/>
          </a:xfrm>
          <a:prstGeom prst="roundRect">
            <a:avLst/>
          </a:prstGeom>
          <a:solidFill>
            <a:srgbClr val="60487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cs typeface="Chalkboard SE Regular"/>
              </a:rPr>
              <a:t>Download per month </a:t>
            </a:r>
            <a:r>
              <a:rPr kumimoji="0" lang="mr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cs typeface="Chalkboard SE Regular"/>
              </a:rPr>
              <a:t>–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cs typeface="Chalkboard SE Regular"/>
              </a:rPr>
              <a:t> 80 TB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cs typeface="Chalkboard SE Regular"/>
              </a:rPr>
              <a:t>(10 * 0.09 * 1000) + (40 * 0.085 * 1000) + (29 * 0.07 * 1000) = $6330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cs typeface="Chalkboard S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802298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08" y="2140528"/>
            <a:ext cx="7140165" cy="106794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95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604878"/>
                </a:solidFill>
              </a:rPr>
              <a:t>Quiz</a:t>
            </a:r>
            <a:endParaRPr lang="en-IN" sz="2800" b="1" dirty="0">
              <a:solidFill>
                <a:srgbClr val="60487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260" y="903546"/>
            <a:ext cx="81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</a:rPr>
              <a:t>1. Default limitation of Bucket in each account?</a:t>
            </a:r>
            <a:endParaRPr lang="en-IN" sz="1800" b="1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1110" y="1725818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A. 100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1110" y="2270732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B. 200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1110" y="2815646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C</a:t>
            </a:r>
            <a:r>
              <a:rPr lang="en-IN" dirty="0" smtClean="0">
                <a:solidFill>
                  <a:prstClr val="black"/>
                </a:solidFill>
              </a:rPr>
              <a:t>. 1000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1110" y="3360560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D</a:t>
            </a:r>
            <a:r>
              <a:rPr lang="en-IN" dirty="0" smtClean="0">
                <a:solidFill>
                  <a:prstClr val="black"/>
                </a:solidFill>
              </a:rPr>
              <a:t>. No Limitation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345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604878"/>
                </a:solidFill>
              </a:rPr>
              <a:t>Quiz</a:t>
            </a:r>
            <a:endParaRPr lang="en-IN" sz="2800" b="1" dirty="0">
              <a:solidFill>
                <a:srgbClr val="60487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260" y="903546"/>
            <a:ext cx="81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</a:rPr>
              <a:t>2. Objects in the Bucket can be </a:t>
            </a:r>
            <a:r>
              <a:rPr lang="en-US" sz="1800" b="1" dirty="0" smtClean="0">
                <a:solidFill>
                  <a:prstClr val="black"/>
                </a:solidFill>
              </a:rPr>
              <a:t>up to </a:t>
            </a:r>
            <a:r>
              <a:rPr lang="en-US" sz="1800" b="1" dirty="0">
                <a:solidFill>
                  <a:prstClr val="black"/>
                </a:solidFill>
              </a:rPr>
              <a:t>what size?</a:t>
            </a:r>
            <a:endParaRPr lang="en-IN" sz="1800" b="1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1110" y="1725818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A. 1 </a:t>
            </a:r>
            <a:r>
              <a:rPr lang="en-IN" dirty="0" err="1" smtClean="0">
                <a:solidFill>
                  <a:prstClr val="black"/>
                </a:solidFill>
              </a:rPr>
              <a:t>TiB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1110" y="2270732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B. 100 </a:t>
            </a:r>
            <a:r>
              <a:rPr lang="en-IN" dirty="0" err="1" smtClean="0">
                <a:solidFill>
                  <a:prstClr val="black"/>
                </a:solidFill>
              </a:rPr>
              <a:t>TiB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1110" y="2815646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C</a:t>
            </a:r>
            <a:r>
              <a:rPr lang="en-IN" dirty="0" smtClean="0">
                <a:solidFill>
                  <a:prstClr val="black"/>
                </a:solidFill>
              </a:rPr>
              <a:t>. 1 </a:t>
            </a:r>
            <a:r>
              <a:rPr lang="en-IN" dirty="0" err="1" smtClean="0">
                <a:solidFill>
                  <a:prstClr val="black"/>
                </a:solidFill>
              </a:rPr>
              <a:t>GiB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1110" y="3360560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D</a:t>
            </a:r>
            <a:r>
              <a:rPr lang="en-IN" dirty="0" smtClean="0">
                <a:solidFill>
                  <a:prstClr val="black"/>
                </a:solidFill>
              </a:rPr>
              <a:t>. 5 </a:t>
            </a:r>
            <a:r>
              <a:rPr lang="en-IN" dirty="0" err="1" smtClean="0">
                <a:solidFill>
                  <a:prstClr val="black"/>
                </a:solidFill>
              </a:rPr>
              <a:t>TiB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9936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604878"/>
                </a:solidFill>
              </a:rPr>
              <a:t>Quiz</a:t>
            </a:r>
            <a:endParaRPr lang="en-IN" sz="2800" b="1" dirty="0">
              <a:solidFill>
                <a:srgbClr val="60487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260" y="903546"/>
            <a:ext cx="810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</a:rPr>
              <a:t>3. After enabling Cross </a:t>
            </a:r>
            <a:r>
              <a:rPr lang="en-US" sz="1800" b="1" dirty="0" smtClean="0">
                <a:solidFill>
                  <a:prstClr val="black"/>
                </a:solidFill>
              </a:rPr>
              <a:t>Zone </a:t>
            </a:r>
            <a:r>
              <a:rPr lang="en-US" sz="1800" b="1" dirty="0">
                <a:solidFill>
                  <a:prstClr val="black"/>
                </a:solidFill>
              </a:rPr>
              <a:t>replication older data replicated to destination within how much time?</a:t>
            </a:r>
            <a:endParaRPr lang="en-IN" sz="1800" b="1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1110" y="1725818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A. </a:t>
            </a:r>
            <a:r>
              <a:rPr lang="en-US" dirty="0">
                <a:solidFill>
                  <a:prstClr val="black"/>
                </a:solidFill>
              </a:rPr>
              <a:t>5 </a:t>
            </a:r>
            <a:r>
              <a:rPr lang="en-US" dirty="0" err="1" smtClean="0">
                <a:solidFill>
                  <a:prstClr val="black"/>
                </a:solidFill>
              </a:rPr>
              <a:t>mins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1110" y="2270732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B. </a:t>
            </a:r>
            <a:r>
              <a:rPr lang="en-US" dirty="0">
                <a:solidFill>
                  <a:prstClr val="black"/>
                </a:solidFill>
              </a:rPr>
              <a:t>Depends on </a:t>
            </a:r>
            <a:r>
              <a:rPr lang="en-US" dirty="0" smtClean="0">
                <a:solidFill>
                  <a:prstClr val="black"/>
                </a:solidFill>
              </a:rPr>
              <a:t>Load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1110" y="2815646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C</a:t>
            </a:r>
            <a:r>
              <a:rPr lang="en-IN" dirty="0" smtClean="0">
                <a:solidFill>
                  <a:prstClr val="black"/>
                </a:solidFill>
              </a:rPr>
              <a:t>. </a:t>
            </a:r>
            <a:r>
              <a:rPr lang="en-US" dirty="0">
                <a:solidFill>
                  <a:prstClr val="black"/>
                </a:solidFill>
              </a:rPr>
              <a:t>Older data never gets </a:t>
            </a:r>
            <a:r>
              <a:rPr lang="en-US" dirty="0" smtClean="0">
                <a:solidFill>
                  <a:prstClr val="black"/>
                </a:solidFill>
              </a:rPr>
              <a:t>replicated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1110" y="3360560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D</a:t>
            </a:r>
            <a:r>
              <a:rPr lang="en-IN" dirty="0" smtClean="0">
                <a:solidFill>
                  <a:prstClr val="black"/>
                </a:solidFill>
              </a:rPr>
              <a:t>. </a:t>
            </a:r>
            <a:r>
              <a:rPr lang="en-US" dirty="0">
                <a:solidFill>
                  <a:prstClr val="black"/>
                </a:solidFill>
              </a:rPr>
              <a:t>1 hour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401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604878"/>
                </a:solidFill>
              </a:rPr>
              <a:t>Quiz</a:t>
            </a:r>
            <a:endParaRPr lang="en-IN" sz="2800" b="1" dirty="0">
              <a:solidFill>
                <a:srgbClr val="60487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260" y="903546"/>
            <a:ext cx="81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</a:rPr>
              <a:t>4. How large can a single archive be?</a:t>
            </a:r>
            <a:endParaRPr lang="en-IN" sz="1800" b="1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1110" y="1725818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A. </a:t>
            </a:r>
            <a:r>
              <a:rPr lang="en-US" dirty="0">
                <a:solidFill>
                  <a:prstClr val="black"/>
                </a:solidFill>
              </a:rPr>
              <a:t>1 </a:t>
            </a:r>
            <a:r>
              <a:rPr lang="en-US" dirty="0" err="1" smtClean="0">
                <a:solidFill>
                  <a:prstClr val="black"/>
                </a:solidFill>
              </a:rPr>
              <a:t>TiB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1110" y="2270732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prstClr val="black"/>
                </a:solidFill>
              </a:rPr>
              <a:t>B. </a:t>
            </a:r>
            <a:r>
              <a:rPr lang="en-US" dirty="0">
                <a:solidFill>
                  <a:prstClr val="black"/>
                </a:solidFill>
              </a:rPr>
              <a:t>100 </a:t>
            </a:r>
            <a:r>
              <a:rPr lang="en-US" dirty="0" err="1" smtClean="0">
                <a:solidFill>
                  <a:prstClr val="black"/>
                </a:solidFill>
              </a:rPr>
              <a:t>TiB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1110" y="2815646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C</a:t>
            </a:r>
            <a:r>
              <a:rPr lang="en-IN" dirty="0" smtClean="0">
                <a:solidFill>
                  <a:prstClr val="black"/>
                </a:solidFill>
              </a:rPr>
              <a:t>. </a:t>
            </a:r>
            <a:r>
              <a:rPr lang="en-US" dirty="0">
                <a:solidFill>
                  <a:prstClr val="black"/>
                </a:solidFill>
              </a:rPr>
              <a:t>1 </a:t>
            </a:r>
            <a:r>
              <a:rPr lang="en-US" dirty="0" err="1" smtClean="0">
                <a:solidFill>
                  <a:prstClr val="black"/>
                </a:solidFill>
              </a:rPr>
              <a:t>GiB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1110" y="3360560"/>
            <a:ext cx="3020612" cy="46904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prstClr val="black"/>
                </a:solidFill>
              </a:rPr>
              <a:t>D</a:t>
            </a:r>
            <a:r>
              <a:rPr lang="en-IN" dirty="0" smtClean="0">
                <a:solidFill>
                  <a:prstClr val="black"/>
                </a:solidFill>
              </a:rPr>
              <a:t>. </a:t>
            </a:r>
            <a:r>
              <a:rPr lang="en-US" dirty="0">
                <a:solidFill>
                  <a:prstClr val="black"/>
                </a:solidFill>
              </a:rPr>
              <a:t>40 </a:t>
            </a:r>
            <a:r>
              <a:rPr lang="en-US" dirty="0" err="1">
                <a:solidFill>
                  <a:prstClr val="black"/>
                </a:solidFill>
              </a:rPr>
              <a:t>TiB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42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67EA384E-8566-4904-8EE4-4A7C0774E74A}"/>
              </a:ext>
            </a:extLst>
          </p:cNvPr>
          <p:cNvSpPr txBox="1">
            <a:spLocks/>
          </p:cNvSpPr>
          <p:nvPr/>
        </p:nvSpPr>
        <p:spPr>
          <a:xfrm>
            <a:off x="695661" y="1250255"/>
            <a:ext cx="7883769" cy="1471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 smtClean="0">
              <a:latin typeface="Raleway"/>
              <a:cs typeface="Chalkboard SE Regular"/>
            </a:endParaRPr>
          </a:p>
          <a:p>
            <a:pPr>
              <a:buBlip>
                <a:blip r:embed="rId2"/>
              </a:buBlip>
            </a:pPr>
            <a:r>
              <a:rPr lang="en-US" sz="1400" dirty="0" smtClean="0">
                <a:latin typeface="Raleway"/>
                <a:cs typeface="Chalkboard SE Regular"/>
              </a:rPr>
              <a:t>An</a:t>
            </a:r>
            <a:r>
              <a:rPr lang="en-US" sz="1400" dirty="0">
                <a:latin typeface="Raleway"/>
                <a:cs typeface="Chalkboard SE Regular"/>
              </a:rPr>
              <a:t> </a:t>
            </a:r>
            <a:r>
              <a:rPr lang="en-US" sz="1400" b="1" dirty="0">
                <a:latin typeface="Raleway"/>
                <a:cs typeface="Chalkboard SE Regular"/>
              </a:rPr>
              <a:t>API</a:t>
            </a:r>
            <a:r>
              <a:rPr lang="en-US" sz="1400" dirty="0">
                <a:latin typeface="Raleway"/>
                <a:cs typeface="Chalkboard SE Regular"/>
              </a:rPr>
              <a:t> is a list of specifications which describes how information is exchanged between programs</a:t>
            </a:r>
            <a:r>
              <a:rPr lang="en-US" sz="1400" dirty="0" smtClean="0">
                <a:latin typeface="Raleway"/>
                <a:cs typeface="Chalkboard SE Regular"/>
              </a:rPr>
              <a:t>.</a:t>
            </a:r>
            <a:endParaRPr lang="en-US" sz="1400" dirty="0">
              <a:latin typeface="Raleway"/>
              <a:cs typeface="Chalkboard SE Regular"/>
            </a:endParaRPr>
          </a:p>
          <a:p>
            <a:pPr>
              <a:buBlip>
                <a:blip r:embed="rId2"/>
              </a:buBlip>
            </a:pPr>
            <a:r>
              <a:rPr lang="en-US" sz="1400" dirty="0">
                <a:latin typeface="Raleway"/>
                <a:cs typeface="Chalkboard SE Regular"/>
              </a:rPr>
              <a:t>Software that wants to access another will call the API published by the other program.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F83C9BF-D5E4-4C0A-AEA1-1CF3298AECB7}"/>
              </a:ext>
            </a:extLst>
          </p:cNvPr>
          <p:cNvSpPr txBox="1"/>
          <p:nvPr/>
        </p:nvSpPr>
        <p:spPr>
          <a:xfrm>
            <a:off x="2382130" y="4198558"/>
            <a:ext cx="1605200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/>
                </a:solidFill>
                <a:latin typeface="Raleway"/>
                <a:cs typeface="Chalkboard SE Regular"/>
              </a:rPr>
              <a:t>Java, .NET, python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D1FF6A6B-53A5-46C4-A8A6-12D654767C12}"/>
              </a:ext>
            </a:extLst>
          </p:cNvPr>
          <p:cNvSpPr txBox="1">
            <a:spLocks/>
          </p:cNvSpPr>
          <p:nvPr/>
        </p:nvSpPr>
        <p:spPr>
          <a:xfrm>
            <a:off x="262569" y="174203"/>
            <a:ext cx="6096667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2"/>
                </a:solidFill>
                <a:latin typeface="Raleway"/>
              </a:rPr>
              <a:t>Application Programming Interface (API)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04123" y="2923657"/>
            <a:ext cx="4666843" cy="1551900"/>
            <a:chOff x="2384512" y="2955018"/>
            <a:chExt cx="4666843" cy="1551900"/>
          </a:xfrm>
        </p:grpSpPr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97AA610C-1438-4168-A156-330EDCA0D576}"/>
                </a:ext>
              </a:extLst>
            </p:cNvPr>
            <p:cNvGrpSpPr/>
            <p:nvPr/>
          </p:nvGrpSpPr>
          <p:grpSpPr>
            <a:xfrm>
              <a:off x="5446155" y="2955018"/>
              <a:ext cx="1605200" cy="1551900"/>
              <a:chOff x="5906195" y="2037755"/>
              <a:chExt cx="2234152" cy="1667279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="" xmlns:a16="http://schemas.microsoft.com/office/drawing/2014/main" id="{0B2BE18A-89CD-4505-9919-148DAE7DA9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3666" y="2037755"/>
                <a:ext cx="1263192" cy="1263192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80DCF02E-8F5C-4C5B-BA57-5A3DEAE2E825}"/>
                  </a:ext>
                </a:extLst>
              </p:cNvPr>
              <p:cNvSpPr txBox="1"/>
              <p:nvPr/>
            </p:nvSpPr>
            <p:spPr>
              <a:xfrm>
                <a:off x="5906195" y="3366480"/>
                <a:ext cx="2234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4"/>
                    </a:solidFill>
                    <a:latin typeface="Raleway"/>
                    <a:cs typeface="Chalkboard SE Regular"/>
                  </a:rPr>
                  <a:t>Developer</a:t>
                </a:r>
                <a:endParaRPr lang="en-US" sz="1600" b="1" dirty="0">
                  <a:solidFill>
                    <a:schemeClr val="accent4"/>
                  </a:solidFill>
                  <a:latin typeface="Raleway"/>
                  <a:cs typeface="Chalkboard SE Regular"/>
                </a:endParaRP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="" xmlns:a16="http://schemas.microsoft.com/office/drawing/2014/main" id="{4F2B7183-104F-4862-BFC1-F14251FF935C}"/>
                </a:ext>
              </a:extLst>
            </p:cNvPr>
            <p:cNvCxnSpPr>
              <a:cxnSpLocks/>
            </p:cNvCxnSpPr>
            <p:nvPr/>
          </p:nvCxnSpPr>
          <p:spPr>
            <a:xfrm>
              <a:off x="4373150" y="3542803"/>
              <a:ext cx="1073005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4512" y="2973197"/>
              <a:ext cx="1140310" cy="114031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9582" y="3287671"/>
              <a:ext cx="904122" cy="904122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695661" y="895301"/>
            <a:ext cx="1432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Raleway"/>
                <a:cs typeface="Chalkboard SE Regular"/>
              </a:rPr>
              <a:t>What is API?</a:t>
            </a:r>
            <a:endParaRPr lang="en-US" sz="1800" b="1" dirty="0">
              <a:solidFill>
                <a:schemeClr val="accent2"/>
              </a:solidFill>
              <a:latin typeface="Raleway"/>
              <a:cs typeface="Chalkboard S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125719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D238843-C1C3-464A-BEAA-3D414EC77D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489" y="365387"/>
            <a:ext cx="2541021" cy="88577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99C98878-9F55-4CD6-A890-9EC3F1585059}"/>
              </a:ext>
            </a:extLst>
          </p:cNvPr>
          <p:cNvGrpSpPr/>
          <p:nvPr/>
        </p:nvGrpSpPr>
        <p:grpSpPr>
          <a:xfrm>
            <a:off x="1293928" y="1693278"/>
            <a:ext cx="6556141" cy="3084835"/>
            <a:chOff x="591670" y="2090218"/>
            <a:chExt cx="10652248" cy="4526327"/>
          </a:xfrm>
        </p:grpSpPr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1FE45D76-0072-48C4-9CA9-A87EC4C3BB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D0C76827-A60A-4DBF-8B4A-D16A55EFD0BB}"/>
                </a:ext>
              </a:extLst>
            </p:cNvPr>
            <p:cNvSpPr txBox="1"/>
            <p:nvPr/>
          </p:nvSpPr>
          <p:spPr>
            <a:xfrm>
              <a:off x="6880643" y="2451478"/>
              <a:ext cx="3049847" cy="406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/>
              <a:r>
                <a:rPr lang="en-US" b="1" dirty="0">
                  <a:solidFill>
                    <a:srgbClr val="F07F09"/>
                  </a:solidFill>
                  <a:latin typeface="Raleway"/>
                </a:rPr>
                <a:t>India : +91-7847955955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868A171F-FEDC-44B8-8E0A-B92698721496}"/>
                </a:ext>
              </a:extLst>
            </p:cNvPr>
            <p:cNvSpPr txBox="1"/>
            <p:nvPr/>
          </p:nvSpPr>
          <p:spPr>
            <a:xfrm>
              <a:off x="6880643" y="3152473"/>
              <a:ext cx="4186489" cy="406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/>
              <a:r>
                <a:rPr lang="en-US" b="1" dirty="0">
                  <a:solidFill>
                    <a:srgbClr val="F07F09"/>
                  </a:solidFill>
                  <a:latin typeface="Raleway"/>
                </a:rPr>
                <a:t>US : 1-800-216-8930 (TOLL FREE)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56D78131-F72D-4CCC-9F46-0F560BE07CBD}"/>
                </a:ext>
              </a:extLst>
            </p:cNvPr>
            <p:cNvSpPr txBox="1"/>
            <p:nvPr/>
          </p:nvSpPr>
          <p:spPr>
            <a:xfrm>
              <a:off x="6880643" y="4099242"/>
              <a:ext cx="2778075" cy="406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/>
              <a:r>
                <a:rPr lang="en-US" b="1" dirty="0">
                  <a:solidFill>
                    <a:srgbClr val="7671B3"/>
                  </a:solidFill>
                  <a:latin typeface="Raleway"/>
                </a:rPr>
                <a:t>sales@intellipaat.com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CDEC82B0-691D-47EC-BDCB-38CA5CFFD688}"/>
                </a:ext>
              </a:extLst>
            </p:cNvPr>
            <p:cNvSpPr txBox="1"/>
            <p:nvPr/>
          </p:nvSpPr>
          <p:spPr>
            <a:xfrm>
              <a:off x="6880643" y="5486326"/>
              <a:ext cx="4337339" cy="406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/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24X7 Chat with our Course Advisor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302F542-5603-44F8-8C6E-10F95B882874}"/>
              </a:ext>
            </a:extLst>
          </p:cNvPr>
          <p:cNvSpPr/>
          <p:nvPr/>
        </p:nvSpPr>
        <p:spPr>
          <a:xfrm>
            <a:off x="6559062" y="4864926"/>
            <a:ext cx="258493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Copyright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IntelliPaat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ato" charset="0"/>
                <a:ea typeface="Lato" charset="0"/>
                <a:cs typeface="Lato" charset="0"/>
              </a:rPr>
              <a:t>, All rights reserved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92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08" y="2140528"/>
            <a:ext cx="7140165" cy="106794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S3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2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="" xmlns:a16="http://schemas.microsoft.com/office/drawing/2014/main" id="{F00B2B5B-DB16-48AC-9273-3C0824BF12C8}"/>
              </a:ext>
            </a:extLst>
          </p:cNvPr>
          <p:cNvSpPr txBox="1">
            <a:spLocks/>
          </p:cNvSpPr>
          <p:nvPr/>
        </p:nvSpPr>
        <p:spPr>
          <a:xfrm>
            <a:off x="262570" y="174203"/>
            <a:ext cx="6239608" cy="4937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609585"/>
            <a:r>
              <a:rPr lang="en-US" sz="4000" b="1" dirty="0">
                <a:solidFill>
                  <a:prstClr val="black">
                    <a:lumMod val="50000"/>
                    <a:lumOff val="50000"/>
                  </a:prstClr>
                </a:solidFill>
                <a:latin typeface="Raleway"/>
                <a:cs typeface="Chalkboard SE Regular"/>
              </a:rPr>
              <a:t>S3 Concepts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aleway"/>
              <a:ea typeface="+mj-ea"/>
              <a:cs typeface="Chalkboard SE Regular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402AFCB-9773-4B1D-93A3-439C1B2DEACD}"/>
              </a:ext>
            </a:extLst>
          </p:cNvPr>
          <p:cNvSpPr txBox="1">
            <a:spLocks/>
          </p:cNvSpPr>
          <p:nvPr/>
        </p:nvSpPr>
        <p:spPr>
          <a:xfrm>
            <a:off x="1120645" y="1457012"/>
            <a:ext cx="6585038" cy="1549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</a:pPr>
            <a:endParaRPr lang="en-US" sz="1200" dirty="0" smtClean="0">
              <a:solidFill>
                <a:prstClr val="black"/>
              </a:solidFill>
              <a:latin typeface="Raleway"/>
              <a:cs typeface="Chalkboard SE Regular"/>
            </a:endParaRPr>
          </a:p>
          <a:p>
            <a:pPr>
              <a:buBlip>
                <a:blip r:embed="rId2"/>
              </a:buBlip>
            </a:pPr>
            <a:r>
              <a:rPr lang="en-US" sz="1200" dirty="0" smtClean="0">
                <a:solidFill>
                  <a:prstClr val="black"/>
                </a:solidFill>
                <a:latin typeface="Raleway"/>
                <a:cs typeface="Chalkboard SE Regular"/>
              </a:rPr>
              <a:t>Amazon 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Simple Service (S3) is a </a:t>
            </a:r>
            <a:r>
              <a:rPr lang="en-US" sz="1200" dirty="0" smtClean="0">
                <a:solidFill>
                  <a:prstClr val="black"/>
                </a:solidFill>
                <a:latin typeface="Raleway"/>
                <a:cs typeface="Chalkboard SE Regular"/>
              </a:rPr>
              <a:t>storage 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that can be maintained and accessed over </a:t>
            </a:r>
            <a:r>
              <a:rPr lang="en-US" sz="1200" dirty="0" smtClean="0">
                <a:solidFill>
                  <a:prstClr val="black"/>
                </a:solidFill>
                <a:latin typeface="Raleway"/>
                <a:cs typeface="Chalkboard SE Regular"/>
              </a:rPr>
              <a:t>the Internet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.</a:t>
            </a:r>
          </a:p>
          <a:p>
            <a:pPr>
              <a:buBlip>
                <a:blip r:embed="rId2"/>
              </a:buBlip>
            </a:pPr>
            <a:r>
              <a:rPr lang="en-US" sz="1200" dirty="0" smtClean="0">
                <a:solidFill>
                  <a:prstClr val="black"/>
                </a:solidFill>
                <a:latin typeface="Raleway"/>
                <a:cs typeface="Chalkboard SE Regular"/>
              </a:rPr>
              <a:t>S3 provides web service which can be used to store and retrieve unlimited amount of data. </a:t>
            </a:r>
            <a:r>
              <a:rPr lang="en-US" sz="1200" dirty="0">
                <a:solidFill>
                  <a:prstClr val="black"/>
                </a:solidFill>
                <a:latin typeface="Raleway"/>
                <a:cs typeface="Chalkboard SE Regular"/>
              </a:rPr>
              <a:t>Same can be done programmatically using Amazon provided APIs.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319146" y="2342376"/>
            <a:ext cx="19802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b="1" dirty="0">
              <a:solidFill>
                <a:prstClr val="black"/>
              </a:solidFill>
              <a:latin typeface="Raleway"/>
              <a:cs typeface="Chalkboard SE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2570" y="985674"/>
            <a:ext cx="2465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Raleway"/>
              </a:rPr>
              <a:t>Simple Storage Service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70393" y="3252315"/>
            <a:ext cx="5655325" cy="1366596"/>
            <a:chOff x="1697190" y="3072974"/>
            <a:chExt cx="5655325" cy="136659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9311" y="3128528"/>
              <a:ext cx="1183204" cy="118320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4242" y="3276150"/>
              <a:ext cx="970528" cy="970528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4F2B7183-104F-4862-BFC1-F14251FF935C}"/>
                </a:ext>
              </a:extLst>
            </p:cNvPr>
            <p:cNvCxnSpPr>
              <a:cxnSpLocks/>
            </p:cNvCxnSpPr>
            <p:nvPr/>
          </p:nvCxnSpPr>
          <p:spPr>
            <a:xfrm>
              <a:off x="2876411" y="3732500"/>
              <a:ext cx="1073005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="" xmlns:a16="http://schemas.microsoft.com/office/drawing/2014/main" id="{4F2B7183-104F-4862-BFC1-F14251FF935C}"/>
                </a:ext>
              </a:extLst>
            </p:cNvPr>
            <p:cNvCxnSpPr>
              <a:cxnSpLocks/>
            </p:cNvCxnSpPr>
            <p:nvPr/>
          </p:nvCxnSpPr>
          <p:spPr>
            <a:xfrm>
              <a:off x="5008125" y="3732500"/>
              <a:ext cx="1073005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29" name="Group 28"/>
            <p:cNvGrpSpPr/>
            <p:nvPr/>
          </p:nvGrpSpPr>
          <p:grpSpPr>
            <a:xfrm>
              <a:off x="1697190" y="3072974"/>
              <a:ext cx="1032334" cy="1366596"/>
              <a:chOff x="1707172" y="2966413"/>
              <a:chExt cx="1032334" cy="1366596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2588" y="3470563"/>
                <a:ext cx="862446" cy="862446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0648" y="3332278"/>
                <a:ext cx="476986" cy="476986"/>
              </a:xfrm>
              <a:prstGeom prst="rect">
                <a:avLst/>
              </a:prstGeom>
            </p:spPr>
          </p:pic>
          <p:sp>
            <p:nvSpPr>
              <p:cNvPr id="25" name="Arc 24"/>
              <p:cNvSpPr/>
              <p:nvPr/>
            </p:nvSpPr>
            <p:spPr>
              <a:xfrm rot="19439770">
                <a:off x="1756384" y="2966413"/>
                <a:ext cx="914400" cy="914400"/>
              </a:xfrm>
              <a:prstGeom prst="arc">
                <a:avLst>
                  <a:gd name="adj1" fmla="val 10587772"/>
                  <a:gd name="adj2" fmla="val 4290359"/>
                </a:avLst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017632" y="3021967"/>
                <a:ext cx="382468" cy="382468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427" t="62039" b="-1"/>
              <a:stretch/>
            </p:blipFill>
            <p:spPr>
              <a:xfrm>
                <a:off x="1707172" y="3133415"/>
                <a:ext cx="279386" cy="268006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427" t="62039" b="-1"/>
              <a:stretch/>
            </p:blipFill>
            <p:spPr>
              <a:xfrm rot="10800000">
                <a:off x="2460120" y="3118312"/>
                <a:ext cx="279386" cy="268006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280"/>
              <a:stretch/>
            </p:blipFill>
            <p:spPr>
              <a:xfrm>
                <a:off x="2052298" y="3657679"/>
                <a:ext cx="380848" cy="15508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0311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86" y="2423696"/>
            <a:ext cx="6402892" cy="576956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S3 Consistency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2371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ear whitout slide number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21435</TotalTime>
  <Words>2305</Words>
  <Application>Microsoft Office PowerPoint</Application>
  <PresentationFormat>On-screen Show (16:9)</PresentationFormat>
  <Paragraphs>449</Paragraphs>
  <Slides>60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60</vt:i4>
      </vt:variant>
    </vt:vector>
  </HeadingPairs>
  <TitlesOfParts>
    <vt:vector size="77" baseType="lpstr">
      <vt:lpstr>Arial</vt:lpstr>
      <vt:lpstr>Calibri</vt:lpstr>
      <vt:lpstr>Calibri Light</vt:lpstr>
      <vt:lpstr>Chalkboard SE Regular</vt:lpstr>
      <vt:lpstr>FontAwesome</vt:lpstr>
      <vt:lpstr>Helvetica</vt:lpstr>
      <vt:lpstr>Lato</vt:lpstr>
      <vt:lpstr>Lato Regular</vt:lpstr>
      <vt:lpstr>Raleway</vt:lpstr>
      <vt:lpstr>Raleway Black</vt:lpstr>
      <vt:lpstr>Raleway Light</vt:lpstr>
      <vt:lpstr>Verdana</vt:lpstr>
      <vt:lpstr>Wingdings</vt:lpstr>
      <vt:lpstr>Diseño personalizado</vt:lpstr>
      <vt:lpstr>Clear whitout slide number</vt:lpstr>
      <vt:lpstr>1_Diseño personalizado</vt:lpstr>
      <vt:lpstr>2_Diseño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 goal</dc:creator>
  <cp:lastModifiedBy>intellipaat</cp:lastModifiedBy>
  <cp:revision>838</cp:revision>
  <dcterms:created xsi:type="dcterms:W3CDTF">2016-05-27T21:17:44Z</dcterms:created>
  <dcterms:modified xsi:type="dcterms:W3CDTF">2019-04-01T02:59:24Z</dcterms:modified>
</cp:coreProperties>
</file>