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  <p:sldMasterId id="2147483821" r:id="rId5"/>
  </p:sldMasterIdLst>
  <p:notesMasterIdLst>
    <p:notesMasterId r:id="rId46"/>
  </p:notesMasterIdLst>
  <p:handoutMasterIdLst>
    <p:handoutMasterId r:id="rId47"/>
  </p:handoutMasterIdLst>
  <p:sldIdLst>
    <p:sldId id="546" r:id="rId6"/>
    <p:sldId id="469" r:id="rId7"/>
    <p:sldId id="564" r:id="rId8"/>
    <p:sldId id="550" r:id="rId9"/>
    <p:sldId id="551" r:id="rId10"/>
    <p:sldId id="552" r:id="rId11"/>
    <p:sldId id="506" r:id="rId12"/>
    <p:sldId id="565" r:id="rId13"/>
    <p:sldId id="508" r:id="rId14"/>
    <p:sldId id="513" r:id="rId15"/>
    <p:sldId id="511" r:id="rId16"/>
    <p:sldId id="516" r:id="rId17"/>
    <p:sldId id="583" r:id="rId18"/>
    <p:sldId id="517" r:id="rId19"/>
    <p:sldId id="514" r:id="rId20"/>
    <p:sldId id="519" r:id="rId21"/>
    <p:sldId id="584" r:id="rId22"/>
    <p:sldId id="520" r:id="rId23"/>
    <p:sldId id="568" r:id="rId24"/>
    <p:sldId id="585" r:id="rId25"/>
    <p:sldId id="521" r:id="rId26"/>
    <p:sldId id="522" r:id="rId27"/>
    <p:sldId id="569" r:id="rId28"/>
    <p:sldId id="572" r:id="rId29"/>
    <p:sldId id="573" r:id="rId30"/>
    <p:sldId id="580" r:id="rId31"/>
    <p:sldId id="570" r:id="rId32"/>
    <p:sldId id="575" r:id="rId33"/>
    <p:sldId id="581" r:id="rId34"/>
    <p:sldId id="576" r:id="rId35"/>
    <p:sldId id="574" r:id="rId36"/>
    <p:sldId id="571" r:id="rId37"/>
    <p:sldId id="578" r:id="rId38"/>
    <p:sldId id="579" r:id="rId39"/>
    <p:sldId id="577" r:id="rId40"/>
    <p:sldId id="587" r:id="rId41"/>
    <p:sldId id="588" r:id="rId42"/>
    <p:sldId id="589" r:id="rId43"/>
    <p:sldId id="590" r:id="rId44"/>
    <p:sldId id="405" r:id="rId45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0C0"/>
    <a:srgbClr val="604878"/>
    <a:srgbClr val="6B9F25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107" autoAdjust="0"/>
  </p:normalViewPr>
  <p:slideViewPr>
    <p:cSldViewPr snapToGrid="0" snapToObjects="1" showGuides="1">
      <p:cViewPr varScale="1">
        <p:scale>
          <a:sx n="92" d="100"/>
          <a:sy n="92" d="100"/>
        </p:scale>
        <p:origin x="696" y="90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01/04/2019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01/04/2019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forth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72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311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258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9937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1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8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0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9749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3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37365" y="15966"/>
            <a:ext cx="277122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13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55353"/>
            <a:ext cx="1498651" cy="482192"/>
            <a:chOff x="-2096383" y="21447"/>
            <a:chExt cx="1498651" cy="642922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4689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9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3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4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69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57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5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A20897-D4F4-4B23-97DB-09868CB3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6" y="511897"/>
            <a:ext cx="2351113" cy="8195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C005C7-DAB8-43AE-A035-8DFA97D01A29}"/>
              </a:ext>
            </a:extLst>
          </p:cNvPr>
          <p:cNvSpPr/>
          <p:nvPr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Copyright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IntelliPaat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, All rights reserved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FE621A8-88FD-4EEF-8747-56B94E4CDE0E}"/>
              </a:ext>
            </a:extLst>
          </p:cNvPr>
          <p:cNvSpPr txBox="1">
            <a:spLocks/>
          </p:cNvSpPr>
          <p:nvPr/>
        </p:nvSpPr>
        <p:spPr>
          <a:xfrm>
            <a:off x="348716" y="2178229"/>
            <a:ext cx="5757341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/>
                <a:cs typeface="Calibri"/>
              </a:rPr>
              <a:t>AWS Foundation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Raleway Light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6AC8006C-CDAE-4824-AFF7-5ECAF37C950E}"/>
              </a:ext>
            </a:extLst>
          </p:cNvPr>
          <p:cNvSpPr txBox="1">
            <a:spLocks/>
          </p:cNvSpPr>
          <p:nvPr/>
        </p:nvSpPr>
        <p:spPr>
          <a:xfrm>
            <a:off x="348716" y="289672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000" b="1" i="0" kern="120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App Services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6CFB15B-5A50-497B-AF6E-A06AFCA0E22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718" y="694362"/>
            <a:ext cx="4544398" cy="3754776"/>
          </a:xfrm>
          <a:prstGeom prst="rect">
            <a:avLst/>
          </a:prstGeom>
        </p:spPr>
      </p:pic>
      <p:pic>
        <p:nvPicPr>
          <p:cNvPr id="14" name="Picture 4" descr="Image result for AWS">
            <a:extLst>
              <a:ext uri="{FF2B5EF4-FFF2-40B4-BE49-F238E27FC236}">
                <a16:creationId xmlns:a16="http://schemas.microsoft.com/office/drawing/2014/main" xmlns="" id="{705FDCE3-7C16-43E2-B733-DC0CFB07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9" y="2356275"/>
            <a:ext cx="1183341" cy="6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24">
            <a:extLst>
              <a:ext uri="{FF2B5EF4-FFF2-40B4-BE49-F238E27FC236}">
                <a16:creationId xmlns:a16="http://schemas.microsoft.com/office/drawing/2014/main" xmlns="" id="{5B298AD5-D13E-4D99-830A-459D85B80F63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CF Template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189026F-6B3C-443C-9F05-EB8135468741}"/>
              </a:ext>
            </a:extLst>
          </p:cNvPr>
          <p:cNvSpPr txBox="1"/>
          <p:nvPr/>
        </p:nvSpPr>
        <p:spPr>
          <a:xfrm>
            <a:off x="176773" y="168938"/>
            <a:ext cx="251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Components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02B05BCF-D3F5-426E-AF88-C5B56106469F}"/>
              </a:ext>
            </a:extLst>
          </p:cNvPr>
          <p:cNvGrpSpPr/>
          <p:nvPr/>
        </p:nvGrpSpPr>
        <p:grpSpPr>
          <a:xfrm>
            <a:off x="1132727" y="1723237"/>
            <a:ext cx="6995012" cy="3072086"/>
            <a:chOff x="1132727" y="1723237"/>
            <a:chExt cx="6995012" cy="307208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9CA8ED01-EED2-4CD1-B9F2-94D74ACB2BCD}"/>
                </a:ext>
              </a:extLst>
            </p:cNvPr>
            <p:cNvSpPr/>
            <p:nvPr/>
          </p:nvSpPr>
          <p:spPr>
            <a:xfrm>
              <a:off x="3924237" y="2216427"/>
              <a:ext cx="4203502" cy="26062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“AWSTemplateFormatVersion” : “2010-09-09”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F7CF44A5-6477-4957-ACAB-8C1B2B0F9A0B}"/>
                </a:ext>
              </a:extLst>
            </p:cNvPr>
            <p:cNvSpPr/>
            <p:nvPr/>
          </p:nvSpPr>
          <p:spPr>
            <a:xfrm>
              <a:off x="3924238" y="2647060"/>
              <a:ext cx="4203501" cy="2668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“Description” : “AWS CloudFormation Template”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BAF91844-EFB4-4317-9920-173B13627B43}"/>
                </a:ext>
              </a:extLst>
            </p:cNvPr>
            <p:cNvSpPr/>
            <p:nvPr/>
          </p:nvSpPr>
          <p:spPr>
            <a:xfrm>
              <a:off x="3924237" y="3091709"/>
              <a:ext cx="4203501" cy="27464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Input parameters to pass user values in the template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B2228214-EA25-4276-A8E4-0BA52001E0EA}"/>
                </a:ext>
              </a:extLst>
            </p:cNvPr>
            <p:cNvSpPr/>
            <p:nvPr/>
          </p:nvSpPr>
          <p:spPr>
            <a:xfrm>
              <a:off x="3924238" y="3544132"/>
              <a:ext cx="4203501" cy="27464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Maps a name to its corresponding value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23C5B156-9CE3-4249-B623-C10F05F521DE}"/>
                </a:ext>
              </a:extLst>
            </p:cNvPr>
            <p:cNvSpPr/>
            <p:nvPr/>
          </p:nvSpPr>
          <p:spPr>
            <a:xfrm>
              <a:off x="3924238" y="3984258"/>
              <a:ext cx="4203501" cy="27464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Resources which will be in the stack and be launched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29E48B50-CF51-45D0-8102-BCD0907DA25F}"/>
                </a:ext>
              </a:extLst>
            </p:cNvPr>
            <p:cNvGrpSpPr/>
            <p:nvPr/>
          </p:nvGrpSpPr>
          <p:grpSpPr>
            <a:xfrm>
              <a:off x="1132727" y="1723237"/>
              <a:ext cx="2317637" cy="2986972"/>
              <a:chOff x="1132727" y="1723237"/>
              <a:chExt cx="2317637" cy="298697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6A1EC8D-B01B-4480-ADBE-514274725CFD}"/>
                  </a:ext>
                </a:extLst>
              </p:cNvPr>
              <p:cNvSpPr/>
              <p:nvPr/>
            </p:nvSpPr>
            <p:spPr>
              <a:xfrm>
                <a:off x="1132727" y="1723237"/>
                <a:ext cx="1510638" cy="35666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Template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B2D56F02-463F-4F51-A755-96C8FCCD6B9F}"/>
                  </a:ext>
                </a:extLst>
              </p:cNvPr>
              <p:cNvGrpSpPr/>
              <p:nvPr/>
            </p:nvGrpSpPr>
            <p:grpSpPr>
              <a:xfrm>
                <a:off x="1888046" y="2079906"/>
                <a:ext cx="1552482" cy="407898"/>
                <a:chOff x="555666" y="2046112"/>
                <a:chExt cx="2069976" cy="5438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D3302990-E1AF-44BF-97F9-4D718AB2B2B2}"/>
                    </a:ext>
                  </a:extLst>
                </p:cNvPr>
                <p:cNvGrpSpPr/>
                <p:nvPr/>
              </p:nvGrpSpPr>
              <p:grpSpPr>
                <a:xfrm>
                  <a:off x="555666" y="2046112"/>
                  <a:ext cx="528416" cy="361855"/>
                  <a:chOff x="555666" y="2046112"/>
                  <a:chExt cx="528416" cy="361855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xmlns="" id="{9F23D02E-B5BE-4CE0-B9AF-38F2CF22937D}"/>
                      </a:ext>
                    </a:extLst>
                  </p:cNvPr>
                  <p:cNvCxnSpPr>
                    <a:cxnSpLocks/>
                    <a:stCxn id="7" idx="2"/>
                  </p:cNvCxnSpPr>
                  <p:nvPr/>
                </p:nvCxnSpPr>
                <p:spPr>
                  <a:xfrm>
                    <a:off x="555666" y="2046112"/>
                    <a:ext cx="0" cy="361855"/>
                  </a:xfrm>
                  <a:prstGeom prst="line">
                    <a:avLst/>
                  </a:prstGeom>
                  <a:ln w="19050"/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xmlns="" id="{DA49DE9B-757D-4308-B572-3CF4BB2459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406" y="2407967"/>
                    <a:ext cx="52267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xmlns="" id="{CF87A8C7-7D17-4611-ADA4-43786E36A12A}"/>
                    </a:ext>
                  </a:extLst>
                </p:cNvPr>
                <p:cNvSpPr/>
                <p:nvPr/>
              </p:nvSpPr>
              <p:spPr>
                <a:xfrm>
                  <a:off x="1074655" y="2223780"/>
                  <a:ext cx="1550987" cy="36619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Format Version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71784961-A2F6-420E-835B-0D8BFD7B24B7}"/>
                  </a:ext>
                </a:extLst>
              </p:cNvPr>
              <p:cNvGrpSpPr/>
              <p:nvPr/>
            </p:nvGrpSpPr>
            <p:grpSpPr>
              <a:xfrm>
                <a:off x="1888046" y="2330260"/>
                <a:ext cx="1555247" cy="591446"/>
                <a:chOff x="565605" y="2379918"/>
                <a:chExt cx="2073663" cy="788595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xmlns="" id="{4A40C558-9C7B-4551-8488-13170F8D741F}"/>
                    </a:ext>
                  </a:extLst>
                </p:cNvPr>
                <p:cNvSpPr/>
                <p:nvPr/>
              </p:nvSpPr>
              <p:spPr>
                <a:xfrm>
                  <a:off x="1088281" y="2802318"/>
                  <a:ext cx="1550987" cy="36619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Description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xmlns="" id="{A2CF0E09-D77C-4607-A256-5DFFD86E38F5}"/>
                    </a:ext>
                  </a:extLst>
                </p:cNvPr>
                <p:cNvGrpSpPr/>
                <p:nvPr/>
              </p:nvGrpSpPr>
              <p:grpSpPr>
                <a:xfrm>
                  <a:off x="565605" y="2379918"/>
                  <a:ext cx="522676" cy="611528"/>
                  <a:chOff x="561406" y="2047067"/>
                  <a:chExt cx="522676" cy="360900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xmlns="" id="{DF16ABAC-5BC1-4B1C-A5BB-5520503F0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406" y="2047067"/>
                    <a:ext cx="2" cy="360022"/>
                  </a:xfrm>
                  <a:prstGeom prst="line">
                    <a:avLst/>
                  </a:prstGeom>
                  <a:ln w="19050"/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xmlns="" id="{5A07258A-A6C2-480B-86B2-E6846C343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406" y="2407967"/>
                    <a:ext cx="52267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BA35553C-36DC-404E-81B6-7C89D56B8AB5}"/>
                  </a:ext>
                </a:extLst>
              </p:cNvPr>
              <p:cNvGrpSpPr/>
              <p:nvPr/>
            </p:nvGrpSpPr>
            <p:grpSpPr>
              <a:xfrm>
                <a:off x="1888047" y="2771503"/>
                <a:ext cx="1562316" cy="594853"/>
                <a:chOff x="565607" y="2968242"/>
                <a:chExt cx="2083088" cy="793137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xmlns="" id="{B9AEE2DA-F546-4557-9732-CF2F78FF8CAB}"/>
                    </a:ext>
                  </a:extLst>
                </p:cNvPr>
                <p:cNvGrpSpPr/>
                <p:nvPr/>
              </p:nvGrpSpPr>
              <p:grpSpPr>
                <a:xfrm>
                  <a:off x="565607" y="2968242"/>
                  <a:ext cx="522676" cy="611528"/>
                  <a:chOff x="561406" y="2047067"/>
                  <a:chExt cx="522676" cy="360900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xmlns="" id="{02E219BB-B771-4C70-A001-182C6263F4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406" y="2047067"/>
                    <a:ext cx="2" cy="360022"/>
                  </a:xfrm>
                  <a:prstGeom prst="line">
                    <a:avLst/>
                  </a:prstGeom>
                  <a:ln w="19050"/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xmlns="" id="{1564D2BB-2867-440E-9643-3819EAEC8C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406" y="2407967"/>
                    <a:ext cx="52267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xmlns="" id="{14FD24B3-6461-4DB7-93A4-3B6C81E19E6A}"/>
                    </a:ext>
                  </a:extLst>
                </p:cNvPr>
                <p:cNvSpPr/>
                <p:nvPr/>
              </p:nvSpPr>
              <p:spPr>
                <a:xfrm>
                  <a:off x="1097708" y="3395184"/>
                  <a:ext cx="1550987" cy="36619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Parameter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998E18AF-4FEE-4E93-BC6D-5361B628F99F}"/>
                  </a:ext>
                </a:extLst>
              </p:cNvPr>
              <p:cNvGrpSpPr/>
              <p:nvPr/>
            </p:nvGrpSpPr>
            <p:grpSpPr>
              <a:xfrm>
                <a:off x="1888049" y="3222809"/>
                <a:ext cx="1562315" cy="595969"/>
                <a:chOff x="565609" y="3569984"/>
                <a:chExt cx="2083086" cy="794625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xmlns="" id="{C310B47F-B43B-47A5-B2CA-E0C06F3B6C74}"/>
                    </a:ext>
                  </a:extLst>
                </p:cNvPr>
                <p:cNvGrpSpPr/>
                <p:nvPr/>
              </p:nvGrpSpPr>
              <p:grpSpPr>
                <a:xfrm>
                  <a:off x="565609" y="3569984"/>
                  <a:ext cx="522676" cy="611528"/>
                  <a:chOff x="561406" y="2047067"/>
                  <a:chExt cx="522676" cy="360900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xmlns="" id="{F56518CF-9E0F-4E22-AA1E-4506E542E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406" y="2047067"/>
                    <a:ext cx="2" cy="360022"/>
                  </a:xfrm>
                  <a:prstGeom prst="line">
                    <a:avLst/>
                  </a:prstGeom>
                  <a:ln w="19050"/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xmlns="" id="{D908DEA2-88A1-43E3-B7CB-1C73CC2C52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406" y="2407967"/>
                    <a:ext cx="52267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xmlns="" id="{8FBB78C3-A3DA-4347-8CEC-08CD2133136E}"/>
                    </a:ext>
                  </a:extLst>
                </p:cNvPr>
                <p:cNvSpPr/>
                <p:nvPr/>
              </p:nvSpPr>
              <p:spPr>
                <a:xfrm>
                  <a:off x="1097708" y="3998414"/>
                  <a:ext cx="1550987" cy="36619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Mappings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33BEACD3-2DA7-41FE-A9BB-D48ECCC100B5}"/>
                  </a:ext>
                </a:extLst>
              </p:cNvPr>
              <p:cNvGrpSpPr/>
              <p:nvPr/>
            </p:nvGrpSpPr>
            <p:grpSpPr>
              <a:xfrm>
                <a:off x="1890011" y="3662935"/>
                <a:ext cx="1555247" cy="594853"/>
                <a:chOff x="568225" y="4156819"/>
                <a:chExt cx="2073663" cy="793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F33ABBAE-5F8B-4F2B-9BE5-04C36C645D34}"/>
                    </a:ext>
                  </a:extLst>
                </p:cNvPr>
                <p:cNvGrpSpPr/>
                <p:nvPr/>
              </p:nvGrpSpPr>
              <p:grpSpPr>
                <a:xfrm>
                  <a:off x="568225" y="4156819"/>
                  <a:ext cx="522676" cy="611528"/>
                  <a:chOff x="561406" y="2047067"/>
                  <a:chExt cx="522676" cy="3609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xmlns="" id="{435D9265-D068-4FE7-B732-124A79F7F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1406" y="2047067"/>
                    <a:ext cx="2" cy="360022"/>
                  </a:xfrm>
                  <a:prstGeom prst="line">
                    <a:avLst/>
                  </a:prstGeom>
                  <a:ln w="19050"/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xmlns="" id="{9E0D1A63-CEBA-4025-A71C-590352385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1406" y="2407967"/>
                    <a:ext cx="522676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xmlns="" id="{4F1DB0E5-2069-4E7B-BA85-5EE796E42C36}"/>
                    </a:ext>
                  </a:extLst>
                </p:cNvPr>
                <p:cNvSpPr/>
                <p:nvPr/>
              </p:nvSpPr>
              <p:spPr>
                <a:xfrm>
                  <a:off x="1090901" y="4583761"/>
                  <a:ext cx="1550987" cy="366195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Resources</a:t>
                  </a: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1F1D0BD2-474F-4DE7-8ADA-A3E4AE9A8A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2355" y="4112243"/>
                <a:ext cx="2" cy="457530"/>
              </a:xfrm>
              <a:prstGeom prst="line">
                <a:avLst/>
              </a:prstGeom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xmlns="" id="{EA49DBDF-43F0-4E90-8941-959852EC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2355" y="4570889"/>
                <a:ext cx="392007" cy="0"/>
              </a:xfrm>
              <a:prstGeom prst="straightConnector1">
                <a:avLst/>
              </a:prstGeom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xmlns="" id="{E4FD6041-8B6F-45BA-82A8-DA118A4902AB}"/>
                  </a:ext>
                </a:extLst>
              </p:cNvPr>
              <p:cNvSpPr/>
              <p:nvPr/>
            </p:nvSpPr>
            <p:spPr>
              <a:xfrm>
                <a:off x="2284359" y="4435563"/>
                <a:ext cx="1163240" cy="2746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Output</a:t>
                </a: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A161D0F6-F229-4059-B543-84043CB92356}"/>
                </a:ext>
              </a:extLst>
            </p:cNvPr>
            <p:cNvSpPr/>
            <p:nvPr/>
          </p:nvSpPr>
          <p:spPr>
            <a:xfrm>
              <a:off x="3924238" y="4435563"/>
              <a:ext cx="4203501" cy="27464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Declares output values which can later be used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1EF7DB5-A4BA-4773-9FF0-B010160CF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2142125"/>
              <a:ext cx="480942" cy="43694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21E1B4C0-B018-4C83-BCDC-688CD4CC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2564843"/>
              <a:ext cx="480942" cy="43694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DD82F695-6347-4649-A445-F09FD7B83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2994185"/>
              <a:ext cx="480942" cy="43694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F052FAA3-8664-46B8-A8F1-3CE89BFD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3461866"/>
              <a:ext cx="480942" cy="43694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52587244-87CD-42D6-AB03-304C821E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3904104"/>
              <a:ext cx="480942" cy="436946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4314705-BEAE-4451-A667-381FEA585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93" y="4358377"/>
              <a:ext cx="480942" cy="43694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B1AFB812-0239-4F5E-913C-67A14F02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11" y="959496"/>
            <a:ext cx="991110" cy="9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7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75D770-7C21-46A8-B43E-2C7978C02A5B}"/>
              </a:ext>
            </a:extLst>
          </p:cNvPr>
          <p:cNvSpPr/>
          <p:nvPr/>
        </p:nvSpPr>
        <p:spPr>
          <a:xfrm>
            <a:off x="695679" y="2058212"/>
            <a:ext cx="4986926" cy="298200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“Parameters”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“Parameter-Name/Id”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“Type” : “Parameter-data-type” 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“Properties”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“Type” : “Property-data-type” ,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AllowedValues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“___” 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“Default” : “___”,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MaxLength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“___” 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MinLength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“___” ,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MaxValue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“___” ,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MinValue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“___”,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NoEcho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: “true/false”,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	“Description” : “___”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}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}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0D937F6-EAC7-4E3C-A462-F326D3D084E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62318" y="2575417"/>
            <a:ext cx="138781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C3A34C2-936A-4644-AA5B-E61FBE27A8EC}"/>
              </a:ext>
            </a:extLst>
          </p:cNvPr>
          <p:cNvSpPr/>
          <p:nvPr/>
        </p:nvSpPr>
        <p:spPr>
          <a:xfrm>
            <a:off x="5550136" y="2030070"/>
            <a:ext cx="2796225" cy="1090694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AvailabilityZone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::Name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AWS::EC2::Instance::Id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KeyPair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KeyName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AWS::EC2::VPC::Id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AWS::S3::Bucket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368C0F7-24E3-4470-9339-C5FA2DF79A87}"/>
              </a:ext>
            </a:extLst>
          </p:cNvPr>
          <p:cNvSpPr/>
          <p:nvPr/>
        </p:nvSpPr>
        <p:spPr>
          <a:xfrm>
            <a:off x="5682605" y="3427233"/>
            <a:ext cx="2489675" cy="867257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String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Number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List&lt;number&gt;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CommaDelimitedList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133CA6-0ACC-4C97-8D1F-AEFEBA12C7DF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xmlns="" id="{41265C59-7999-4A59-A80B-75B41A3B84D0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Parameters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6A7CA5D-0472-4596-A81F-03F01098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11" y="959496"/>
            <a:ext cx="991110" cy="991106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E7966546-FD7C-438E-B4B4-B697E7427C12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5016966" y="3195222"/>
            <a:ext cx="869263" cy="462016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2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1B5F5D5-D58C-47C9-847F-E3389410BEE9}"/>
              </a:ext>
            </a:extLst>
          </p:cNvPr>
          <p:cNvSpPr/>
          <p:nvPr/>
        </p:nvSpPr>
        <p:spPr>
          <a:xfrm>
            <a:off x="799446" y="1938486"/>
            <a:ext cx="4025348" cy="17692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“Resources”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“Resource-Name/Id”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“Type” : “Resource Type” ,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“Properties” : 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. . . .			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}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}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70E3A67-C644-4EE1-8C13-4A0AE243B0F4}"/>
              </a:ext>
            </a:extLst>
          </p:cNvPr>
          <p:cNvSpPr/>
          <p:nvPr/>
        </p:nvSpPr>
        <p:spPr>
          <a:xfrm>
            <a:off x="2112065" y="2718348"/>
            <a:ext cx="603803" cy="31308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EE3411-CC0F-4734-B956-C331B6B57295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xmlns="" id="{317950E8-2BD0-4633-A9F9-134004630C3D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Resources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28E2618-B5A8-439A-A6C7-63330BA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11" y="959496"/>
            <a:ext cx="991110" cy="99110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34E4D24-B137-4234-8185-2654AAAE3FD0}"/>
              </a:ext>
            </a:extLst>
          </p:cNvPr>
          <p:cNvGrpSpPr/>
          <p:nvPr/>
        </p:nvGrpSpPr>
        <p:grpSpPr>
          <a:xfrm>
            <a:off x="2715868" y="2122000"/>
            <a:ext cx="3509834" cy="2779479"/>
            <a:chOff x="2097157" y="1938131"/>
            <a:chExt cx="4679778" cy="370597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F47C6098-8ACD-42D4-A691-EBA2A6A77B0F}"/>
                </a:ext>
              </a:extLst>
            </p:cNvPr>
            <p:cNvSpPr/>
            <p:nvPr/>
          </p:nvSpPr>
          <p:spPr>
            <a:xfrm>
              <a:off x="3704734" y="1938131"/>
              <a:ext cx="3072201" cy="370597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AvailabiliyZone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BlockDeviceMappings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EbsOptimized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ImangeId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InstanceType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KeyName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PrivateIpAddress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SecurityGroups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SecurityGroupIds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SubnetId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“Tags” : [ . . . . ]</a:t>
              </a:r>
            </a:p>
            <a:p>
              <a:pPr marL="171450" marR="0" lvl="0" indent="-171450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Volumes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977283A8-D06C-4BEF-999E-293AE96E7B67}"/>
                </a:ext>
              </a:extLst>
            </p:cNvPr>
            <p:cNvCxnSpPr/>
            <p:nvPr/>
          </p:nvCxnSpPr>
          <p:spPr>
            <a:xfrm>
              <a:off x="2097157" y="3071191"/>
              <a:ext cx="1607577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59BD925A-0D6B-46DE-B39C-DC7EB3782390}"/>
              </a:ext>
            </a:extLst>
          </p:cNvPr>
          <p:cNvSpPr/>
          <p:nvPr/>
        </p:nvSpPr>
        <p:spPr>
          <a:xfrm>
            <a:off x="6180021" y="2449494"/>
            <a:ext cx="2963979" cy="2124489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AWS::EC2::Instance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NetworkAcl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AWS::EC2::Route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AWS::EC2::VPC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AWS::IAM::Group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AWS::IAM::Role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AWS::RDS::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DBInstance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AWS::S3::Bucket</a:t>
            </a:r>
          </a:p>
          <a:p>
            <a:pPr marL="171450" marR="0" lvl="0" indent="-1714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AWS::ElasticLoadBalancingV2::Listener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2367A9C-1CFC-43B9-AD8B-6D873A3339CD}"/>
              </a:ext>
            </a:extLst>
          </p:cNvPr>
          <p:cNvGrpSpPr/>
          <p:nvPr/>
        </p:nvGrpSpPr>
        <p:grpSpPr>
          <a:xfrm>
            <a:off x="3646968" y="1611703"/>
            <a:ext cx="3381153" cy="837791"/>
            <a:chOff x="3423684" y="1675641"/>
            <a:chExt cx="3381153" cy="83779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AD25A798-F308-4CD8-A65A-E5915741AD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4837" y="1675641"/>
              <a:ext cx="0" cy="837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9FDA281-CCA6-42CF-9221-8D192DF9FC62}"/>
                </a:ext>
              </a:extLst>
            </p:cNvPr>
            <p:cNvCxnSpPr/>
            <p:nvPr/>
          </p:nvCxnSpPr>
          <p:spPr>
            <a:xfrm flipH="1">
              <a:off x="3423684" y="1675641"/>
              <a:ext cx="33811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5A70F1D-ECCB-4118-BA43-1A7AB81B1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3684" y="1675641"/>
              <a:ext cx="0" cy="7738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2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69646"/>
            <a:ext cx="2309357" cy="1204207"/>
          </a:xfrm>
        </p:spPr>
        <p:txBody>
          <a:bodyPr anchor="ctr"/>
          <a:lstStyle/>
          <a:p>
            <a:pPr algn="ctr"/>
            <a:r>
              <a:rPr lang="en-US" dirty="0"/>
              <a:t>Demo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2CBEF97-3A2C-4046-9252-BD7A7DB9F77E}"/>
              </a:ext>
            </a:extLst>
          </p:cNvPr>
          <p:cNvSpPr/>
          <p:nvPr/>
        </p:nvSpPr>
        <p:spPr>
          <a:xfrm>
            <a:off x="1163052" y="1583818"/>
            <a:ext cx="6962273" cy="1846393"/>
          </a:xfrm>
          <a:prstGeom prst="round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Launch an EC2 instance in region “us-east-1” and AZ “us-east-1a” with instance type “t2.micro” with a key-pair.</a:t>
            </a:r>
          </a:p>
          <a:p>
            <a:pPr marL="0" marR="0" lvl="0" indent="0" algn="ctr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48A96-68C1-495A-994E-8B3499A5C239}"/>
              </a:ext>
            </a:extLst>
          </p:cNvPr>
          <p:cNvSpPr txBox="1"/>
          <p:nvPr/>
        </p:nvSpPr>
        <p:spPr>
          <a:xfrm>
            <a:off x="176773" y="16893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50199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EFED76B-6FA7-44FF-8BC2-13ACFBE49FCB}"/>
              </a:ext>
            </a:extLst>
          </p:cNvPr>
          <p:cNvSpPr/>
          <p:nvPr/>
        </p:nvSpPr>
        <p:spPr>
          <a:xfrm>
            <a:off x="2234865" y="1543814"/>
            <a:ext cx="4674269" cy="2658937"/>
          </a:xfrm>
          <a:prstGeom prst="roundRect">
            <a:avLst/>
          </a:prstGeom>
          <a:solidFill>
            <a:srgbClr val="1B587C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“Mappings”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“mapping-name” :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“key-1” :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“Name” : “value-1”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} ,				“key-2” :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“Name” : “value-2”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} ,				“key-3” :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	“Name” : “value-3”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	}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}</a:t>
            </a: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xmlns="" id="{1D67F4C6-958C-4067-BADA-ECBF404BDF48}"/>
              </a:ext>
            </a:extLst>
          </p:cNvPr>
          <p:cNvSpPr/>
          <p:nvPr/>
        </p:nvSpPr>
        <p:spPr>
          <a:xfrm>
            <a:off x="2488019" y="4285789"/>
            <a:ext cx="4167962" cy="435474"/>
          </a:xfrm>
          <a:prstGeom prst="round1Rect">
            <a:avLst/>
          </a:prstGeom>
          <a:solidFill>
            <a:srgbClr val="32323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{ “Fn:FindInMap” : [ “mapping-name” , “key-1” , “Name” 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FAFBC0-32F2-4DE8-9790-24726CCBED81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xmlns="" id="{17834FA6-D37B-44FD-9657-2AE6463394DE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Mappings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13BB50-E714-4418-A77E-5BFB5665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16" y="891159"/>
            <a:ext cx="637954" cy="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3782DB6-1D4A-457E-B4B3-B1C4C1C6F4A3}"/>
              </a:ext>
            </a:extLst>
          </p:cNvPr>
          <p:cNvSpPr/>
          <p:nvPr/>
        </p:nvSpPr>
        <p:spPr>
          <a:xfrm>
            <a:off x="1485900" y="4455304"/>
            <a:ext cx="6172200" cy="369359"/>
          </a:xfrm>
          <a:prstGeom prst="rect">
            <a:avLst/>
          </a:prstGeom>
          <a:solidFill>
            <a:srgbClr val="323232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{ “Fn:FindInMap” : [ “mapping-name” , “key-1” , “Name” ]}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46ADCF5-E79D-49EC-9691-EB05E92836AA}"/>
              </a:ext>
            </a:extLst>
          </p:cNvPr>
          <p:cNvGrpSpPr/>
          <p:nvPr/>
        </p:nvGrpSpPr>
        <p:grpSpPr>
          <a:xfrm>
            <a:off x="1485900" y="1652564"/>
            <a:ext cx="6172200" cy="2715928"/>
            <a:chOff x="1485900" y="1689902"/>
            <a:chExt cx="6172200" cy="27159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B3C9261-F1B0-4F95-9724-FDFB2DC2CABD}"/>
                </a:ext>
              </a:extLst>
            </p:cNvPr>
            <p:cNvSpPr/>
            <p:nvPr/>
          </p:nvSpPr>
          <p:spPr>
            <a:xfrm>
              <a:off x="1485900" y="1689902"/>
              <a:ext cx="6172200" cy="2715928"/>
            </a:xfrm>
            <a:prstGeom prst="rect">
              <a:avLst/>
            </a:prstGeom>
            <a:solidFill>
              <a:srgbClr val="1B587C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"Mappings" :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 	"RegionMap" :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   		"us-east-1" : {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	"32" : "ami-6411e20d“ , "64" : "ami-7a11e213"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} 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   		"us-west-1" : {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	"32" : "ami-c9c7978c“ , "64" : "ami-cfc7978a"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} 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   		"eu-west-1" : {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	"32" : "ami-37c2f643“ , "64" : "ami-31c2f645"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} 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    		"ap-southeast-1" : {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	"32" : "ami-66f28c34", "64" : "ami-60f28c32"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	} 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	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 }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378B8CCE-D703-4AE9-95DF-CF80A6A1D52B}"/>
                </a:ext>
              </a:extLst>
            </p:cNvPr>
            <p:cNvSpPr/>
            <p:nvPr/>
          </p:nvSpPr>
          <p:spPr>
            <a:xfrm>
              <a:off x="4655486" y="2611470"/>
              <a:ext cx="1080881" cy="374401"/>
            </a:xfrm>
            <a:prstGeom prst="ellipse">
              <a:avLst/>
            </a:prstGeom>
            <a:noFill/>
            <a:ln w="19050" cap="flat" cmpd="sng" algn="ctr">
              <a:solidFill>
                <a:srgbClr val="F07F0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DB17283-7C42-4E25-B756-CF45DED40A17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xmlns="" id="{E0DE31D0-5C74-44E1-9E19-389CAE0E0950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Mappings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963B404-E1D6-48AB-AD20-ADDCA67C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891159"/>
            <a:ext cx="637954" cy="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69646"/>
            <a:ext cx="5137618" cy="1204207"/>
          </a:xfrm>
        </p:spPr>
        <p:txBody>
          <a:bodyPr anchor="ctr"/>
          <a:lstStyle/>
          <a:p>
            <a:pPr algn="ctr"/>
            <a:r>
              <a:rPr lang="en-US" dirty="0"/>
              <a:t>Functions and Pseudo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7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BA2A678-30C5-4928-B756-805A83683945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xmlns="" id="{BE260DE8-248F-497E-AA2B-6283727D1B2C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Functions &amp; Pseudo Parameters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495AB6-FB55-49D2-81EA-AD27B43B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890735"/>
            <a:ext cx="637954" cy="6379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82855A4-6E26-429E-BA0F-78E7A81D8AE1}"/>
              </a:ext>
            </a:extLst>
          </p:cNvPr>
          <p:cNvGrpSpPr/>
          <p:nvPr/>
        </p:nvGrpSpPr>
        <p:grpSpPr>
          <a:xfrm>
            <a:off x="885913" y="1416006"/>
            <a:ext cx="2401325" cy="3316878"/>
            <a:chOff x="2286141" y="1598332"/>
            <a:chExt cx="2401325" cy="291306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47BDCA41-A58C-4F89-A10F-B31664050A60}"/>
                </a:ext>
              </a:extLst>
            </p:cNvPr>
            <p:cNvSpPr/>
            <p:nvPr/>
          </p:nvSpPr>
          <p:spPr>
            <a:xfrm>
              <a:off x="2286141" y="1598332"/>
              <a:ext cx="1188156" cy="2915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Functions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95AA5A58-E26A-4547-9275-91F1FD5982A2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2880217" y="1889918"/>
              <a:ext cx="2" cy="618740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2AF10753-52CD-4BAA-ABED-17804A072EB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2889542" y="2496600"/>
              <a:ext cx="418563" cy="4611"/>
            </a:xfrm>
            <a:prstGeom prst="straightConnector1">
              <a:avLst/>
            </a:prstGeom>
            <a:ln w="190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994BD8CA-1FD6-4A15-83BC-607937DD5695}"/>
                </a:ext>
              </a:extLst>
            </p:cNvPr>
            <p:cNvSpPr/>
            <p:nvPr/>
          </p:nvSpPr>
          <p:spPr>
            <a:xfrm>
              <a:off x="3308105" y="2323409"/>
              <a:ext cx="1379360" cy="35560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"Fn::FindInMap"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7458A671-E27B-4ED9-84E0-695635E42629}"/>
                </a:ext>
              </a:extLst>
            </p:cNvPr>
            <p:cNvGrpSpPr/>
            <p:nvPr/>
          </p:nvGrpSpPr>
          <p:grpSpPr>
            <a:xfrm>
              <a:off x="2880217" y="2501211"/>
              <a:ext cx="427885" cy="659884"/>
              <a:chOff x="561406" y="1755020"/>
              <a:chExt cx="522676" cy="65294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86F5C666-A28C-4F2A-AC1E-95B7F6C12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1755020"/>
                <a:ext cx="0" cy="652069"/>
              </a:xfrm>
              <a:prstGeom prst="line">
                <a:avLst/>
              </a:prstGeom>
              <a:grpFill/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xmlns="" id="{0E903594-B2DA-4F60-AA00-CB6B9D151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2407967"/>
                <a:ext cx="522676" cy="0"/>
              </a:xfrm>
              <a:prstGeom prst="straightConnector1">
                <a:avLst/>
              </a:prstGeom>
              <a:grpFill/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B854BE30-93E6-4948-AB3C-0F07797F4E54}"/>
                </a:ext>
              </a:extLst>
            </p:cNvPr>
            <p:cNvSpPr/>
            <p:nvPr/>
          </p:nvSpPr>
          <p:spPr>
            <a:xfrm>
              <a:off x="3300384" y="2974952"/>
              <a:ext cx="1387080" cy="35560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"Fn::GetAZs"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C695F526-A6AE-4DC0-AB72-1B9ECB686E4B}"/>
                </a:ext>
              </a:extLst>
            </p:cNvPr>
            <p:cNvGrpSpPr/>
            <p:nvPr/>
          </p:nvGrpSpPr>
          <p:grpSpPr>
            <a:xfrm>
              <a:off x="2880217" y="3094763"/>
              <a:ext cx="427885" cy="659884"/>
              <a:chOff x="561406" y="1755020"/>
              <a:chExt cx="522676" cy="65294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92F1E3D8-9FE6-47AC-BF3A-90624CCAB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1755020"/>
                <a:ext cx="0" cy="652069"/>
              </a:xfrm>
              <a:prstGeom prst="line">
                <a:avLst/>
              </a:prstGeom>
              <a:grpFill/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B554BA23-5A31-4B9C-B713-2439A3B84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2407967"/>
                <a:ext cx="522676" cy="0"/>
              </a:xfrm>
              <a:prstGeom prst="straightConnector1">
                <a:avLst/>
              </a:prstGeom>
              <a:grpFill/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75E39328-07A3-44AD-A558-39C6FD1D0A61}"/>
                </a:ext>
              </a:extLst>
            </p:cNvPr>
            <p:cNvSpPr/>
            <p:nvPr/>
          </p:nvSpPr>
          <p:spPr>
            <a:xfrm>
              <a:off x="3300384" y="3568504"/>
              <a:ext cx="1387080" cy="35560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"Fn::GetAtt"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21CEDB03-AAC3-4E7A-B9AD-F32EDAE842B9}"/>
                </a:ext>
              </a:extLst>
            </p:cNvPr>
            <p:cNvGrpSpPr/>
            <p:nvPr/>
          </p:nvGrpSpPr>
          <p:grpSpPr>
            <a:xfrm>
              <a:off x="2880219" y="3682055"/>
              <a:ext cx="427885" cy="659884"/>
              <a:chOff x="561406" y="1755020"/>
              <a:chExt cx="522676" cy="65294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9FAC6522-AC7D-4023-A436-8C6878F95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1755020"/>
                <a:ext cx="0" cy="652069"/>
              </a:xfrm>
              <a:prstGeom prst="line">
                <a:avLst/>
              </a:prstGeom>
              <a:grpFill/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xmlns="" id="{48231045-4481-487A-90CE-2E7434501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06" y="2407967"/>
                <a:ext cx="522676" cy="0"/>
              </a:xfrm>
              <a:prstGeom prst="straightConnector1">
                <a:avLst/>
              </a:prstGeom>
              <a:grpFill/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60EF360F-714C-4E5A-90FB-17230617208B}"/>
                </a:ext>
              </a:extLst>
            </p:cNvPr>
            <p:cNvSpPr/>
            <p:nvPr/>
          </p:nvSpPr>
          <p:spPr>
            <a:xfrm>
              <a:off x="3300386" y="4155796"/>
              <a:ext cx="1387080" cy="35560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"Fn::Join"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092C55D-A807-46A6-BE90-D6B5C945F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20" y="2258811"/>
            <a:ext cx="5454010" cy="3704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D668BFD-2A69-42FE-8DC3-3065F7EE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620" y="3070046"/>
            <a:ext cx="2705590" cy="3183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C673A86-32EA-4542-88AF-C5DDD7EC6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620" y="3713815"/>
            <a:ext cx="5230910" cy="3148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7CD6197-4BB6-4080-8ABB-041DF0A26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350" y="4385393"/>
            <a:ext cx="5390922" cy="3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BA2A678-30C5-4928-B756-805A83683945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xmlns="" id="{BE260DE8-248F-497E-AA2B-6283727D1B2C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Functions &amp; Pseudo Parameters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495AB6-FB55-49D2-81EA-AD27B43B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16" y="890735"/>
            <a:ext cx="637954" cy="6379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F7FE4E8-1B85-4ABF-989F-93BCAF097CBA}"/>
              </a:ext>
            </a:extLst>
          </p:cNvPr>
          <p:cNvGrpSpPr/>
          <p:nvPr/>
        </p:nvGrpSpPr>
        <p:grpSpPr>
          <a:xfrm>
            <a:off x="552325" y="1318437"/>
            <a:ext cx="2826763" cy="3345669"/>
            <a:chOff x="3153843" y="1596550"/>
            <a:chExt cx="2826763" cy="223941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D0199F15-1A30-4A37-ACC4-88663C055A78}"/>
                </a:ext>
              </a:extLst>
            </p:cNvPr>
            <p:cNvSpPr/>
            <p:nvPr/>
          </p:nvSpPr>
          <p:spPr>
            <a:xfrm>
              <a:off x="4162293" y="2200603"/>
              <a:ext cx="1804797" cy="2639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AWS::Region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A9BDE7CB-A4D2-48FC-A538-DC5900005318}"/>
                </a:ext>
              </a:extLst>
            </p:cNvPr>
            <p:cNvSpPr/>
            <p:nvPr/>
          </p:nvSpPr>
          <p:spPr>
            <a:xfrm>
              <a:off x="4162292" y="2683886"/>
              <a:ext cx="1804797" cy="2639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AWS::AccountId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FA4E9223-78AF-4055-BF86-5C73CD3E94F8}"/>
                </a:ext>
              </a:extLst>
            </p:cNvPr>
            <p:cNvSpPr/>
            <p:nvPr/>
          </p:nvSpPr>
          <p:spPr>
            <a:xfrm>
              <a:off x="4175809" y="3572061"/>
              <a:ext cx="1804797" cy="2639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AWS::StackId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DEE7A0DC-89A7-4060-B58A-DAC2CEF5D961}"/>
                </a:ext>
              </a:extLst>
            </p:cNvPr>
            <p:cNvSpPr/>
            <p:nvPr/>
          </p:nvSpPr>
          <p:spPr>
            <a:xfrm>
              <a:off x="4175809" y="3131742"/>
              <a:ext cx="1804797" cy="2639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AWS::StackName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B4C9F12D-DAFF-476A-97CF-30B161A9A76B}"/>
                </a:ext>
              </a:extLst>
            </p:cNvPr>
            <p:cNvSpPr/>
            <p:nvPr/>
          </p:nvSpPr>
          <p:spPr>
            <a:xfrm>
              <a:off x="3153843" y="1596550"/>
              <a:ext cx="1188156" cy="22222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Parameters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1A3E969D-F613-4419-90C8-CDF2625DF46F}"/>
                </a:ext>
              </a:extLst>
            </p:cNvPr>
            <p:cNvGrpSpPr/>
            <p:nvPr/>
          </p:nvGrpSpPr>
          <p:grpSpPr>
            <a:xfrm>
              <a:off x="3747921" y="1818777"/>
              <a:ext cx="427888" cy="1881251"/>
              <a:chOff x="3743480" y="1999480"/>
              <a:chExt cx="427888" cy="188194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4A2F12B3-9CDD-4241-B7FB-7FB3863D69E9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3743480" y="1999480"/>
                <a:ext cx="1" cy="521445"/>
              </a:xfrm>
              <a:prstGeom prst="line">
                <a:avLst/>
              </a:prstGeom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54A24A13-49E4-4F0B-8C76-7A77BACD4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480" y="2521583"/>
                <a:ext cx="427886" cy="0"/>
              </a:xfrm>
              <a:prstGeom prst="straightConnector1">
                <a:avLst/>
              </a:prstGeom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B0017775-22F7-4854-B344-6159DA498817}"/>
                  </a:ext>
                </a:extLst>
              </p:cNvPr>
              <p:cNvGrpSpPr/>
              <p:nvPr/>
            </p:nvGrpSpPr>
            <p:grpSpPr>
              <a:xfrm>
                <a:off x="3743481" y="2515398"/>
                <a:ext cx="427885" cy="489710"/>
                <a:chOff x="561406" y="1755020"/>
                <a:chExt cx="522676" cy="65294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FF73C06-3D40-458B-BC5F-4674CFB22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406" y="1755020"/>
                  <a:ext cx="0" cy="652070"/>
                </a:xfrm>
                <a:prstGeom prst="line">
                  <a:avLst/>
                </a:prstGeom>
                <a:grpFill/>
                <a:ln w="190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xmlns="" id="{EDEACDCE-A947-4CB3-A221-570ECA2A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406" y="2407967"/>
                  <a:ext cx="522676" cy="0"/>
                </a:xfrm>
                <a:prstGeom prst="straightConnector1">
                  <a:avLst/>
                </a:prstGeom>
                <a:grpFill/>
                <a:ln w="190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458B3CB7-72BF-4CAB-B9D0-E76E7577C73E}"/>
                  </a:ext>
                </a:extLst>
              </p:cNvPr>
              <p:cNvGrpSpPr/>
              <p:nvPr/>
            </p:nvGrpSpPr>
            <p:grpSpPr>
              <a:xfrm>
                <a:off x="3743481" y="2955881"/>
                <a:ext cx="427885" cy="489710"/>
                <a:chOff x="561406" y="1755020"/>
                <a:chExt cx="522676" cy="65294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9FD3EA77-F37D-4A04-A69F-28F97C006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406" y="1755020"/>
                  <a:ext cx="0" cy="652070"/>
                </a:xfrm>
                <a:prstGeom prst="line">
                  <a:avLst/>
                </a:prstGeom>
                <a:grpFill/>
                <a:ln w="190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xmlns="" id="{2D20880F-AD14-4318-94DD-266711249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406" y="2407967"/>
                  <a:ext cx="522676" cy="0"/>
                </a:xfrm>
                <a:prstGeom prst="straightConnector1">
                  <a:avLst/>
                </a:prstGeom>
                <a:grpFill/>
                <a:ln w="190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8878EF72-CC3E-4A03-909C-D3E4C8CAF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483" y="3391719"/>
                <a:ext cx="0" cy="489052"/>
              </a:xfrm>
              <a:prstGeom prst="lin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xmlns="" id="{8D00F63F-D660-4C8D-96FE-FB37885D3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483" y="3881429"/>
                <a:ext cx="427885" cy="0"/>
              </a:xfrm>
              <a:prstGeom prst="straightConnector1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6FA13019-BC69-4D30-AA0B-4165FD4EBC85}"/>
              </a:ext>
            </a:extLst>
          </p:cNvPr>
          <p:cNvSpPr/>
          <p:nvPr/>
        </p:nvSpPr>
        <p:spPr>
          <a:xfrm>
            <a:off x="3699951" y="2139749"/>
            <a:ext cx="5151407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1400" dirty="0"/>
              <a:t>Returns a string representing the AWS Region in which the encompassing resource is being created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A9E20B1D-6B37-4B10-87EB-FCBBD3A059BA}"/>
              </a:ext>
            </a:extLst>
          </p:cNvPr>
          <p:cNvSpPr/>
          <p:nvPr/>
        </p:nvSpPr>
        <p:spPr>
          <a:xfrm>
            <a:off x="3699952" y="2850603"/>
            <a:ext cx="5151405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1400" dirty="0"/>
              <a:t>Returns the AWS account ID of the account in which the stack is being created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7C03BD05-E8D7-40EF-A4A0-223F4217AF14}"/>
              </a:ext>
            </a:extLst>
          </p:cNvPr>
          <p:cNvSpPr/>
          <p:nvPr/>
        </p:nvSpPr>
        <p:spPr>
          <a:xfrm>
            <a:off x="3699952" y="3514068"/>
            <a:ext cx="5151404" cy="578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1400" dirty="0"/>
              <a:t>Returns the name of the stack as specified with the aws CloudFormation create-stack command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FDB4063D-40BE-48A1-B2F8-621550FA793E}"/>
              </a:ext>
            </a:extLst>
          </p:cNvPr>
          <p:cNvSpPr/>
          <p:nvPr/>
        </p:nvSpPr>
        <p:spPr>
          <a:xfrm>
            <a:off x="3699952" y="4296713"/>
            <a:ext cx="5151404" cy="340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1400" dirty="0"/>
              <a:t>Returns the ID of the stack specified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AA47062C-C393-40D1-B039-5392215F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71" y="2281227"/>
            <a:ext cx="334380" cy="27941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C940E567-77A3-408E-A429-DE37AC87F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71" y="3014089"/>
            <a:ext cx="334380" cy="27941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1CD3F891-90FE-4E67-8CD9-C872A643F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71" y="3663800"/>
            <a:ext cx="334380" cy="27941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D6855977-9914-4A26-83FF-2B6D47782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71" y="4327457"/>
            <a:ext cx="334380" cy="2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Placeholder 60">
            <a:extLst>
              <a:ext uri="{FF2B5EF4-FFF2-40B4-BE49-F238E27FC236}">
                <a16:creationId xmlns:a16="http://schemas.microsoft.com/office/drawing/2014/main" xmlns="" id="{D1217DB4-1EC0-4CEB-A233-0A17C76586BA}"/>
              </a:ext>
            </a:extLst>
          </p:cNvPr>
          <p:cNvSpPr txBox="1">
            <a:spLocks/>
          </p:cNvSpPr>
          <p:nvPr/>
        </p:nvSpPr>
        <p:spPr>
          <a:xfrm>
            <a:off x="3441395" y="256098"/>
            <a:ext cx="2251530" cy="576956"/>
          </a:xfrm>
          <a:prstGeom prst="rect">
            <a:avLst/>
          </a:prstGeom>
        </p:spPr>
        <p:txBody>
          <a:bodyPr/>
          <a:lstStyle>
            <a:lvl1pPr marL="0" indent="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40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Raleway Light" charset="0"/>
              </a:rPr>
              <a:t>Agenda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F73EFF2B-8AFE-4F75-A47B-573200A92255}"/>
              </a:ext>
            </a:extLst>
          </p:cNvPr>
          <p:cNvGrpSpPr/>
          <p:nvPr/>
        </p:nvGrpSpPr>
        <p:grpSpPr>
          <a:xfrm>
            <a:off x="1249368" y="1186934"/>
            <a:ext cx="2692620" cy="631877"/>
            <a:chOff x="1639399" y="1466260"/>
            <a:chExt cx="3223103" cy="899582"/>
          </a:xfrm>
        </p:grpSpPr>
        <p:sp>
          <p:nvSpPr>
            <p:cNvPr id="287" name="Shape 1203">
              <a:extLst>
                <a:ext uri="{FF2B5EF4-FFF2-40B4-BE49-F238E27FC236}">
                  <a16:creationId xmlns:a16="http://schemas.microsoft.com/office/drawing/2014/main" xmlns="" id="{4B6921AF-D635-4863-A02E-82F5C687054C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xmlns="" id="{DEFEBDB9-9A5E-4D47-A68D-950A7EC541DA}"/>
                </a:ext>
              </a:extLst>
            </p:cNvPr>
            <p:cNvSpPr txBox="1"/>
            <p:nvPr/>
          </p:nvSpPr>
          <p:spPr>
            <a:xfrm>
              <a:off x="2483247" y="1466268"/>
              <a:ext cx="2379255" cy="899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Introduction to CloudFormation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xmlns="" id="{D5EBE45D-670F-4722-917A-1884B6D9EAA9}"/>
                </a:ext>
              </a:extLst>
            </p:cNvPr>
            <p:cNvSpPr txBox="1"/>
            <p:nvPr/>
          </p:nvSpPr>
          <p:spPr>
            <a:xfrm>
              <a:off x="1797515" y="1596725"/>
              <a:ext cx="366878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1</a:t>
              </a:r>
              <a:endParaRPr lang="en-US" sz="1400" dirty="0">
                <a:solidFill>
                  <a:schemeClr val="bg1"/>
                </a:solidFill>
                <a:latin typeface="Raleway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xmlns="" id="{92FAE307-1B30-48EC-8B5A-D7A3D0C9394E}"/>
              </a:ext>
            </a:extLst>
          </p:cNvPr>
          <p:cNvGrpSpPr/>
          <p:nvPr/>
        </p:nvGrpSpPr>
        <p:grpSpPr>
          <a:xfrm>
            <a:off x="1249367" y="4358130"/>
            <a:ext cx="2914325" cy="523222"/>
            <a:chOff x="1639399" y="1466260"/>
            <a:chExt cx="3488487" cy="744895"/>
          </a:xfrm>
        </p:grpSpPr>
        <p:sp>
          <p:nvSpPr>
            <p:cNvPr id="291" name="Shape 1203">
              <a:extLst>
                <a:ext uri="{FF2B5EF4-FFF2-40B4-BE49-F238E27FC236}">
                  <a16:creationId xmlns:a16="http://schemas.microsoft.com/office/drawing/2014/main" xmlns="" id="{6A480411-9A0B-4710-88BA-264A6B9BAEA6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224CC57E-C081-48DF-A570-01B14B22EDDF}"/>
                </a:ext>
              </a:extLst>
            </p:cNvPr>
            <p:cNvSpPr txBox="1"/>
            <p:nvPr/>
          </p:nvSpPr>
          <p:spPr>
            <a:xfrm>
              <a:off x="2468560" y="1466263"/>
              <a:ext cx="2659326" cy="74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Demo 2 : </a:t>
              </a:r>
              <a:r>
                <a: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Functions and Pseudo Parameters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xmlns="" id="{6325FB6E-FF3C-4E3F-9B43-5D579F956B47}"/>
                </a:ext>
              </a:extLst>
            </p:cNvPr>
            <p:cNvSpPr txBox="1"/>
            <p:nvPr/>
          </p:nvSpPr>
          <p:spPr>
            <a:xfrm>
              <a:off x="1796742" y="1578111"/>
              <a:ext cx="366878" cy="525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5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xmlns="" id="{1C2F9FF1-2F74-43F2-8040-C477E7F7C635}"/>
              </a:ext>
            </a:extLst>
          </p:cNvPr>
          <p:cNvGrpSpPr/>
          <p:nvPr/>
        </p:nvGrpSpPr>
        <p:grpSpPr>
          <a:xfrm>
            <a:off x="1249368" y="3552138"/>
            <a:ext cx="3211307" cy="631872"/>
            <a:chOff x="1639399" y="3560221"/>
            <a:chExt cx="3843980" cy="899576"/>
          </a:xfrm>
        </p:grpSpPr>
        <p:sp>
          <p:nvSpPr>
            <p:cNvPr id="300" name="Shape 1209">
              <a:extLst>
                <a:ext uri="{FF2B5EF4-FFF2-40B4-BE49-F238E27FC236}">
                  <a16:creationId xmlns:a16="http://schemas.microsoft.com/office/drawing/2014/main" xmlns="" id="{28E3403B-C2A5-4B55-99FE-BE57741A4374}"/>
                </a:ext>
              </a:extLst>
            </p:cNvPr>
            <p:cNvSpPr/>
            <p:nvPr/>
          </p:nvSpPr>
          <p:spPr>
            <a:xfrm rot="16200000">
              <a:off x="1628900" y="3590203"/>
              <a:ext cx="733452" cy="7124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xmlns="" id="{3DB3DC5B-296B-4CCB-A12E-C563346BD5BB}"/>
                </a:ext>
              </a:extLst>
            </p:cNvPr>
            <p:cNvSpPr txBox="1"/>
            <p:nvPr/>
          </p:nvSpPr>
          <p:spPr>
            <a:xfrm>
              <a:off x="2483249" y="3560221"/>
              <a:ext cx="3000130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Functions and Pseudo Parameters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xmlns="" id="{C479B565-1022-4A26-8E39-DB6B6D74CAA9}"/>
                </a:ext>
              </a:extLst>
            </p:cNvPr>
            <p:cNvSpPr txBox="1"/>
            <p:nvPr/>
          </p:nvSpPr>
          <p:spPr>
            <a:xfrm>
              <a:off x="1797515" y="3672432"/>
              <a:ext cx="366878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4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xmlns="" id="{1957CE76-F132-47A2-B002-B4AAF4B0EE43}"/>
              </a:ext>
            </a:extLst>
          </p:cNvPr>
          <p:cNvGrpSpPr/>
          <p:nvPr/>
        </p:nvGrpSpPr>
        <p:grpSpPr>
          <a:xfrm>
            <a:off x="4946334" y="2755312"/>
            <a:ext cx="2412416" cy="655780"/>
            <a:chOff x="1639399" y="3579704"/>
            <a:chExt cx="2887696" cy="933616"/>
          </a:xfrm>
        </p:grpSpPr>
        <p:sp>
          <p:nvSpPr>
            <p:cNvPr id="297" name="Shape 1209">
              <a:extLst>
                <a:ext uri="{FF2B5EF4-FFF2-40B4-BE49-F238E27FC236}">
                  <a16:creationId xmlns:a16="http://schemas.microsoft.com/office/drawing/2014/main" xmlns="" id="{3B05A432-A772-432B-B0AD-3E86B6E34F90}"/>
                </a:ext>
              </a:extLst>
            </p:cNvPr>
            <p:cNvSpPr/>
            <p:nvPr/>
          </p:nvSpPr>
          <p:spPr>
            <a:xfrm rot="16200000">
              <a:off x="1628900" y="3590203"/>
              <a:ext cx="733452" cy="7124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xmlns="" id="{E85BF1A8-2003-4989-BB63-F2DE8E554062}"/>
                </a:ext>
              </a:extLst>
            </p:cNvPr>
            <p:cNvSpPr txBox="1"/>
            <p:nvPr/>
          </p:nvSpPr>
          <p:spPr>
            <a:xfrm>
              <a:off x="2483248" y="3613743"/>
              <a:ext cx="2043847" cy="89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I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Simple Queue Service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xmlns="" id="{6E44F6F3-6CD3-4CD2-A4E2-9FBAFC416C57}"/>
                </a:ext>
              </a:extLst>
            </p:cNvPr>
            <p:cNvSpPr txBox="1"/>
            <p:nvPr/>
          </p:nvSpPr>
          <p:spPr>
            <a:xfrm>
              <a:off x="1796742" y="3672431"/>
              <a:ext cx="366878" cy="525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8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xmlns="" id="{222A2E0D-6DCA-45A2-B99E-277C242199E2}"/>
              </a:ext>
            </a:extLst>
          </p:cNvPr>
          <p:cNvGrpSpPr/>
          <p:nvPr/>
        </p:nvGrpSpPr>
        <p:grpSpPr>
          <a:xfrm>
            <a:off x="1249368" y="1979241"/>
            <a:ext cx="2516367" cy="515185"/>
            <a:chOff x="1639399" y="3579704"/>
            <a:chExt cx="3012126" cy="733452"/>
          </a:xfrm>
        </p:grpSpPr>
        <p:sp>
          <p:nvSpPr>
            <p:cNvPr id="325" name="Shape 1209">
              <a:extLst>
                <a:ext uri="{FF2B5EF4-FFF2-40B4-BE49-F238E27FC236}">
                  <a16:creationId xmlns:a16="http://schemas.microsoft.com/office/drawing/2014/main" xmlns="" id="{AB9255F4-A42D-4C66-A31E-204695D0FF52}"/>
                </a:ext>
              </a:extLst>
            </p:cNvPr>
            <p:cNvSpPr/>
            <p:nvPr/>
          </p:nvSpPr>
          <p:spPr>
            <a:xfrm rot="16200000">
              <a:off x="1628900" y="3590203"/>
              <a:ext cx="733452" cy="7124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xmlns="" id="{A4F04C86-E4CE-4090-89B9-7CB7E2C80A76}"/>
                </a:ext>
              </a:extLst>
            </p:cNvPr>
            <p:cNvSpPr txBox="1"/>
            <p:nvPr/>
          </p:nvSpPr>
          <p:spPr>
            <a:xfrm>
              <a:off x="2483249" y="3768610"/>
              <a:ext cx="2168276" cy="52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CF components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xmlns="" id="{A1968EE9-1EAB-42F4-BD19-4EE541B34F62}"/>
                </a:ext>
              </a:extLst>
            </p:cNvPr>
            <p:cNvSpPr txBox="1"/>
            <p:nvPr/>
          </p:nvSpPr>
          <p:spPr>
            <a:xfrm>
              <a:off x="1788701" y="3672430"/>
              <a:ext cx="366878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2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xmlns="" id="{7799B6F5-C1B9-4BE3-99B3-C8907926AC33}"/>
              </a:ext>
            </a:extLst>
          </p:cNvPr>
          <p:cNvGrpSpPr/>
          <p:nvPr/>
        </p:nvGrpSpPr>
        <p:grpSpPr>
          <a:xfrm>
            <a:off x="4946336" y="1168728"/>
            <a:ext cx="2914322" cy="634471"/>
            <a:chOff x="1639401" y="3579703"/>
            <a:chExt cx="3488484" cy="903279"/>
          </a:xfrm>
        </p:grpSpPr>
        <p:sp>
          <p:nvSpPr>
            <p:cNvPr id="322" name="Shape 1209">
              <a:extLst>
                <a:ext uri="{FF2B5EF4-FFF2-40B4-BE49-F238E27FC236}">
                  <a16:creationId xmlns:a16="http://schemas.microsoft.com/office/drawing/2014/main" xmlns="" id="{28E3C9F2-61C4-4480-B016-02D148669ACB}"/>
                </a:ext>
              </a:extLst>
            </p:cNvPr>
            <p:cNvSpPr/>
            <p:nvPr/>
          </p:nvSpPr>
          <p:spPr>
            <a:xfrm rot="16200000">
              <a:off x="1628902" y="3590202"/>
              <a:ext cx="733452" cy="7124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xmlns="" id="{478BA1CA-716B-4380-81C8-19694E48A452}"/>
                </a:ext>
              </a:extLst>
            </p:cNvPr>
            <p:cNvSpPr txBox="1"/>
            <p:nvPr/>
          </p:nvSpPr>
          <p:spPr>
            <a:xfrm>
              <a:off x="2483247" y="3583405"/>
              <a:ext cx="2644638" cy="89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Simple Notification Service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xmlns="" id="{04CC86BB-E4C9-4D9E-9B54-7BD68EA36FDD}"/>
                </a:ext>
              </a:extLst>
            </p:cNvPr>
            <p:cNvSpPr txBox="1"/>
            <p:nvPr/>
          </p:nvSpPr>
          <p:spPr>
            <a:xfrm>
              <a:off x="1787931" y="3682911"/>
              <a:ext cx="366878" cy="525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6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xmlns="" id="{8DA7AF32-0431-492A-89AF-51A5850F5D74}"/>
              </a:ext>
            </a:extLst>
          </p:cNvPr>
          <p:cNvGrpSpPr/>
          <p:nvPr/>
        </p:nvGrpSpPr>
        <p:grpSpPr>
          <a:xfrm>
            <a:off x="1249368" y="2785787"/>
            <a:ext cx="1835545" cy="515185"/>
            <a:chOff x="1639399" y="1466260"/>
            <a:chExt cx="2197173" cy="733452"/>
          </a:xfrm>
        </p:grpSpPr>
        <p:sp>
          <p:nvSpPr>
            <p:cNvPr id="319" name="Shape 1203">
              <a:extLst>
                <a:ext uri="{FF2B5EF4-FFF2-40B4-BE49-F238E27FC236}">
                  <a16:creationId xmlns:a16="http://schemas.microsoft.com/office/drawing/2014/main" xmlns="" id="{2775802B-A83B-43E2-8CAE-0FC9DDBBD4B5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29659D0D-68E5-4B03-BB4A-B764A98B84F9}"/>
                </a:ext>
              </a:extLst>
            </p:cNvPr>
            <p:cNvSpPr txBox="1"/>
            <p:nvPr/>
          </p:nvSpPr>
          <p:spPr>
            <a:xfrm>
              <a:off x="2467550" y="1578113"/>
              <a:ext cx="1369022" cy="529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Demo 1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xmlns="" id="{FABEAE81-764C-438E-83B7-6B699F105CF5}"/>
                </a:ext>
              </a:extLst>
            </p:cNvPr>
            <p:cNvSpPr txBox="1"/>
            <p:nvPr/>
          </p:nvSpPr>
          <p:spPr>
            <a:xfrm>
              <a:off x="1797515" y="1578113"/>
              <a:ext cx="366878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3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xmlns="" id="{4A000F31-1C5B-4CAA-98F0-CD9FC2605AF8}"/>
              </a:ext>
            </a:extLst>
          </p:cNvPr>
          <p:cNvGrpSpPr/>
          <p:nvPr/>
        </p:nvGrpSpPr>
        <p:grpSpPr>
          <a:xfrm>
            <a:off x="4946333" y="1975274"/>
            <a:ext cx="2264504" cy="631871"/>
            <a:chOff x="1639399" y="1466260"/>
            <a:chExt cx="2710643" cy="899575"/>
          </a:xfrm>
        </p:grpSpPr>
        <p:sp>
          <p:nvSpPr>
            <p:cNvPr id="316" name="Shape 1203">
              <a:extLst>
                <a:ext uri="{FF2B5EF4-FFF2-40B4-BE49-F238E27FC236}">
                  <a16:creationId xmlns:a16="http://schemas.microsoft.com/office/drawing/2014/main" xmlns="" id="{DA1FB30F-B08C-448D-AC52-254982915E10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xmlns="" id="{16D76889-976E-49ED-AED0-4BE60F33754D}"/>
                </a:ext>
              </a:extLst>
            </p:cNvPr>
            <p:cNvSpPr txBox="1"/>
            <p:nvPr/>
          </p:nvSpPr>
          <p:spPr>
            <a:xfrm>
              <a:off x="2483250" y="1466260"/>
              <a:ext cx="1866792" cy="8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I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Simple Email Service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xmlns="" id="{432D6A3B-5C99-46A6-A77C-313AE2EDA5D1}"/>
                </a:ext>
              </a:extLst>
            </p:cNvPr>
            <p:cNvSpPr txBox="1"/>
            <p:nvPr/>
          </p:nvSpPr>
          <p:spPr>
            <a:xfrm>
              <a:off x="1796742" y="1578111"/>
              <a:ext cx="366878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7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DA7AF32-0431-492A-89AF-51A5850F5D74}"/>
              </a:ext>
            </a:extLst>
          </p:cNvPr>
          <p:cNvGrpSpPr/>
          <p:nvPr/>
        </p:nvGrpSpPr>
        <p:grpSpPr>
          <a:xfrm>
            <a:off x="4946336" y="3535348"/>
            <a:ext cx="1835545" cy="515185"/>
            <a:chOff x="1639399" y="1466260"/>
            <a:chExt cx="2197173" cy="733452"/>
          </a:xfrm>
        </p:grpSpPr>
        <p:sp>
          <p:nvSpPr>
            <p:cNvPr id="37" name="Shape 1203">
              <a:extLst>
                <a:ext uri="{FF2B5EF4-FFF2-40B4-BE49-F238E27FC236}">
                  <a16:creationId xmlns:a16="http://schemas.microsoft.com/office/drawing/2014/main" xmlns="" id="{2775802B-A83B-43E2-8CAE-0FC9DDBBD4B5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lang="en-IN" sz="2100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9659D0D-68E5-4B03-BB4A-B764A98B84F9}"/>
                </a:ext>
              </a:extLst>
            </p:cNvPr>
            <p:cNvSpPr txBox="1"/>
            <p:nvPr/>
          </p:nvSpPr>
          <p:spPr>
            <a:xfrm>
              <a:off x="2467550" y="1578113"/>
              <a:ext cx="1369022" cy="43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/>
                </a:rPr>
                <a:t>Quiz</a:t>
              </a:r>
              <a:endPara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ABEAE81-764C-438E-83B7-6B699F105CF5}"/>
                </a:ext>
              </a:extLst>
            </p:cNvPr>
            <p:cNvSpPr txBox="1"/>
            <p:nvPr/>
          </p:nvSpPr>
          <p:spPr>
            <a:xfrm>
              <a:off x="1793676" y="1578113"/>
              <a:ext cx="374554" cy="525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aleway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1969646"/>
            <a:ext cx="5424697" cy="1204207"/>
          </a:xfrm>
        </p:spPr>
        <p:txBody>
          <a:bodyPr anchor="ctr"/>
          <a:lstStyle/>
          <a:p>
            <a:pPr algn="ctr"/>
            <a:r>
              <a:rPr lang="en-US" dirty="0"/>
              <a:t>Demo 2:Functions and Pseudo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276C9C8-7884-4FBD-B2AF-A9F44689EF2C}"/>
              </a:ext>
            </a:extLst>
          </p:cNvPr>
          <p:cNvSpPr/>
          <p:nvPr/>
        </p:nvSpPr>
        <p:spPr>
          <a:xfrm>
            <a:off x="2286000" y="1730596"/>
            <a:ext cx="4572000" cy="3162923"/>
          </a:xfrm>
          <a:prstGeom prst="roundRect">
            <a:avLst/>
          </a:prstGeom>
          <a:ln w="28575">
            <a:solidFill>
              <a:srgbClr val="7030A0"/>
            </a:solidFill>
          </a:ln>
        </p:spPr>
        <p:txBody>
          <a:bodyPr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Create a VPC with 2 subnets, private and public.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Launch 1 instance in public subnet (inst1) and another in private subnet (inst2).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We should be able to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ssh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 into inst1 from anywhere.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Inst2 should allow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ssh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 only from inst1.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Get the following input from user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VPC CIDR block. 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CIDR block for public and private subnet.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EC2 instance type.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Use CloudFormation to automate</a:t>
            </a:r>
            <a:r>
              <a: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 the deployment.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6FFFFD-AB35-4C4B-9EAF-4964C4356918}"/>
              </a:ext>
            </a:extLst>
          </p:cNvPr>
          <p:cNvSpPr txBox="1"/>
          <p:nvPr/>
        </p:nvSpPr>
        <p:spPr>
          <a:xfrm>
            <a:off x="176773" y="16893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Demo 2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xmlns="" id="{F5DAD169-FB0C-461E-AFD1-9324EA0DCB3C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Raleway"/>
              </a:rPr>
              <a:t>Functions &amp; Pseudo Parameters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94DAD6-F60B-4C0B-9A9A-E4AFCCEB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891159"/>
            <a:ext cx="637954" cy="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DA323E8-6952-4F87-91FF-A3F5250FEE22}"/>
              </a:ext>
            </a:extLst>
          </p:cNvPr>
          <p:cNvSpPr txBox="1"/>
          <p:nvPr/>
        </p:nvSpPr>
        <p:spPr>
          <a:xfrm>
            <a:off x="176773" y="16893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Concepts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9BBDE39-7281-475F-9BEA-F0401DABC8E5}"/>
              </a:ext>
            </a:extLst>
          </p:cNvPr>
          <p:cNvGrpSpPr/>
          <p:nvPr/>
        </p:nvGrpSpPr>
        <p:grpSpPr>
          <a:xfrm>
            <a:off x="745443" y="792875"/>
            <a:ext cx="7633013" cy="4097760"/>
            <a:chOff x="745443" y="792875"/>
            <a:chExt cx="7633013" cy="409776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7EFE695D-3F19-44A4-A68C-87FE9BC711EB}"/>
                </a:ext>
              </a:extLst>
            </p:cNvPr>
            <p:cNvGrpSpPr/>
            <p:nvPr/>
          </p:nvGrpSpPr>
          <p:grpSpPr>
            <a:xfrm>
              <a:off x="745443" y="792875"/>
              <a:ext cx="7633013" cy="4097760"/>
              <a:chOff x="745443" y="792875"/>
              <a:chExt cx="7633013" cy="40977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B19B09A-0529-4FBA-ACDC-AC8E967FE394}"/>
                  </a:ext>
                </a:extLst>
              </p:cNvPr>
              <p:cNvSpPr/>
              <p:nvPr/>
            </p:nvSpPr>
            <p:spPr>
              <a:xfrm>
                <a:off x="4207632" y="1523281"/>
                <a:ext cx="511229" cy="290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VPC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5CF319A6-1BB9-48E0-B501-F9DEF7F3B1A1}"/>
                  </a:ext>
                </a:extLst>
              </p:cNvPr>
              <p:cNvSpPr/>
              <p:nvPr/>
            </p:nvSpPr>
            <p:spPr>
              <a:xfrm>
                <a:off x="1559168" y="1513684"/>
                <a:ext cx="468962" cy="290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IGW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C40E0F19-9D7F-426C-A478-F75F491CFF0C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>
                <a:off x="2051388" y="1659092"/>
                <a:ext cx="1776152" cy="9567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95000"/>
                    <a:lumOff val="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A4311D07-34CC-4159-9393-53E20CC5DBBC}"/>
                  </a:ext>
                </a:extLst>
              </p:cNvPr>
              <p:cNvSpPr/>
              <p:nvPr/>
            </p:nvSpPr>
            <p:spPr>
              <a:xfrm>
                <a:off x="2409306" y="2454324"/>
                <a:ext cx="1235315" cy="2492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Public Subnet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016D2BD-989A-4DE9-AFFC-30ADBFED09DC}"/>
                  </a:ext>
                </a:extLst>
              </p:cNvPr>
              <p:cNvSpPr/>
              <p:nvPr/>
            </p:nvSpPr>
            <p:spPr>
              <a:xfrm>
                <a:off x="4317394" y="2485152"/>
                <a:ext cx="1235315" cy="2492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Private Subnet</a:t>
                </a:r>
              </a:p>
            </p:txBody>
          </p:sp>
          <p:cxnSp>
            <p:nvCxnSpPr>
              <p:cNvPr id="21" name="Elbow Connector 13">
                <a:extLst>
                  <a:ext uri="{FF2B5EF4-FFF2-40B4-BE49-F238E27FC236}">
                    <a16:creationId xmlns:a16="http://schemas.microsoft.com/office/drawing/2014/main" xmlns="" id="{547A5A4B-920C-4461-A462-DA9F2AA7C3FD}"/>
                  </a:ext>
                </a:extLst>
              </p:cNvPr>
              <p:cNvCxnSpPr>
                <a:cxnSpLocks/>
                <a:stCxn id="11" idx="2"/>
                <a:endCxn id="19" idx="0"/>
              </p:cNvCxnSpPr>
              <p:nvPr/>
            </p:nvCxnSpPr>
            <p:spPr>
              <a:xfrm rot="5400000">
                <a:off x="3424993" y="1416070"/>
                <a:ext cx="640226" cy="1436283"/>
              </a:xfrm>
              <a:prstGeom prst="bentConnector3">
                <a:avLst/>
              </a:prstGeom>
              <a:ln w="19050" cmpd="sng">
                <a:noFil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15">
                <a:extLst>
                  <a:ext uri="{FF2B5EF4-FFF2-40B4-BE49-F238E27FC236}">
                    <a16:creationId xmlns:a16="http://schemas.microsoft.com/office/drawing/2014/main" xmlns="" id="{2C403487-F853-40E0-89ED-50D250905F26}"/>
                  </a:ext>
                </a:extLst>
              </p:cNvPr>
              <p:cNvCxnSpPr>
                <a:cxnSpLocks/>
                <a:stCxn id="44" idx="2"/>
                <a:endCxn id="61" idx="0"/>
              </p:cNvCxnSpPr>
              <p:nvPr/>
            </p:nvCxnSpPr>
            <p:spPr>
              <a:xfrm rot="16200000" flipH="1">
                <a:off x="4780467" y="1155363"/>
                <a:ext cx="381759" cy="1872892"/>
              </a:xfrm>
              <a:prstGeom prst="bentConnector3">
                <a:avLst>
                  <a:gd name="adj1" fmla="val 50000"/>
                </a:avLst>
              </a:prstGeom>
              <a:ln w="19050" cmpd="sng">
                <a:solidFill>
                  <a:srgbClr val="0D0D0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>
                <a:extLst>
                  <a:ext uri="{FF2B5EF4-FFF2-40B4-BE49-F238E27FC236}">
                    <a16:creationId xmlns:a16="http://schemas.microsoft.com/office/drawing/2014/main" xmlns="" id="{4293DDE9-BF48-4BBF-A95D-8CEB6FAA4BEF}"/>
                  </a:ext>
                </a:extLst>
              </p:cNvPr>
              <p:cNvCxnSpPr>
                <a:cxnSpLocks/>
                <a:stCxn id="59" idx="1"/>
                <a:endCxn id="55" idx="2"/>
              </p:cNvCxnSpPr>
              <p:nvPr/>
            </p:nvCxnSpPr>
            <p:spPr>
              <a:xfrm rot="10800000" flipH="1">
                <a:off x="1836479" y="1942397"/>
                <a:ext cx="360836" cy="667354"/>
              </a:xfrm>
              <a:prstGeom prst="curvedConnector4">
                <a:avLst>
                  <a:gd name="adj1" fmla="val -63353"/>
                  <a:gd name="adj2" fmla="val 74504"/>
                </a:avLst>
              </a:prstGeom>
              <a:ln w="19050" cmpd="sng">
                <a:solidFill>
                  <a:srgbClr val="0D0D0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1C9833A4-3703-4E5B-B14A-E398C81E9C6C}"/>
                  </a:ext>
                </a:extLst>
              </p:cNvPr>
              <p:cNvSpPr txBox="1"/>
              <p:nvPr/>
            </p:nvSpPr>
            <p:spPr>
              <a:xfrm>
                <a:off x="745443" y="2176571"/>
                <a:ext cx="965732" cy="2768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Public Route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21AD91DF-84C4-4D23-AA3B-5BD9DCD6A7EE}"/>
                  </a:ext>
                </a:extLst>
              </p:cNvPr>
              <p:cNvSpPr/>
              <p:nvPr/>
            </p:nvSpPr>
            <p:spPr>
              <a:xfrm>
                <a:off x="7316016" y="2515979"/>
                <a:ext cx="1062440" cy="218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Private Route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xmlns="" id="{DF3C8650-283A-49B5-87A4-1CFE79863C34}"/>
                  </a:ext>
                </a:extLst>
              </p:cNvPr>
              <p:cNvCxnSpPr>
                <a:cxnSpLocks/>
                <a:stCxn id="32" idx="1"/>
                <a:endCxn id="61" idx="3"/>
              </p:cNvCxnSpPr>
              <p:nvPr/>
            </p:nvCxnSpPr>
            <p:spPr>
              <a:xfrm flipH="1" flipV="1">
                <a:off x="6262048" y="2609751"/>
                <a:ext cx="1053968" cy="15450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95000"/>
                    <a:lumOff val="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517299F0-8249-49D0-B90A-E70590326370}"/>
                  </a:ext>
                </a:extLst>
              </p:cNvPr>
              <p:cNvCxnSpPr>
                <a:cxnSpLocks/>
                <a:stCxn id="59" idx="2"/>
                <a:endCxn id="43" idx="0"/>
              </p:cNvCxnSpPr>
              <p:nvPr/>
            </p:nvCxnSpPr>
            <p:spPr>
              <a:xfrm flipH="1">
                <a:off x="2184786" y="2936813"/>
                <a:ext cx="5950" cy="453324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CBBC880F-F3CD-460C-B3D3-CCE578A6F3D8}"/>
                  </a:ext>
                </a:extLst>
              </p:cNvPr>
              <p:cNvCxnSpPr>
                <a:cxnSpLocks/>
                <a:stCxn id="61" idx="2"/>
                <a:endCxn id="75" idx="0"/>
              </p:cNvCxnSpPr>
              <p:nvPr/>
            </p:nvCxnSpPr>
            <p:spPr>
              <a:xfrm flipH="1">
                <a:off x="5905310" y="2936813"/>
                <a:ext cx="2482" cy="466814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FB0CB0F2-6DF0-409E-BCC9-B1398C398F0F}"/>
                  </a:ext>
                </a:extLst>
              </p:cNvPr>
              <p:cNvCxnSpPr>
                <a:cxnSpLocks/>
                <a:stCxn id="43" idx="2"/>
                <a:endCxn id="28" idx="0"/>
              </p:cNvCxnSpPr>
              <p:nvPr/>
            </p:nvCxnSpPr>
            <p:spPr>
              <a:xfrm>
                <a:off x="2184786" y="3902230"/>
                <a:ext cx="0" cy="40123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xmlns="" id="{5B574DA3-20C8-48A9-8182-83AE30EC74F9}"/>
                  </a:ext>
                </a:extLst>
              </p:cNvPr>
              <p:cNvCxnSpPr>
                <a:cxnSpLocks/>
                <a:stCxn id="75" idx="2"/>
                <a:endCxn id="69" idx="0"/>
              </p:cNvCxnSpPr>
              <p:nvPr/>
            </p:nvCxnSpPr>
            <p:spPr>
              <a:xfrm>
                <a:off x="5905310" y="3915720"/>
                <a:ext cx="7599" cy="38774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33F56F99-BF2D-468D-9D07-AD009ADDA3A7}"/>
                  </a:ext>
                </a:extLst>
              </p:cNvPr>
              <p:cNvSpPr/>
              <p:nvPr/>
            </p:nvSpPr>
            <p:spPr>
              <a:xfrm>
                <a:off x="6693768" y="1513684"/>
                <a:ext cx="888448" cy="2492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NAT GTW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921172F5-360B-4D45-867B-FB0D6DFF20BB}"/>
                  </a:ext>
                </a:extLst>
              </p:cNvPr>
              <p:cNvSpPr txBox="1"/>
              <p:nvPr/>
            </p:nvSpPr>
            <p:spPr>
              <a:xfrm>
                <a:off x="3877381" y="792875"/>
                <a:ext cx="965732" cy="2768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Route</a:t>
                </a:r>
              </a:p>
            </p:txBody>
          </p:sp>
          <p:cxnSp>
            <p:nvCxnSpPr>
              <p:cNvPr id="42" name="Curved Connector 12">
                <a:extLst>
                  <a:ext uri="{FF2B5EF4-FFF2-40B4-BE49-F238E27FC236}">
                    <a16:creationId xmlns:a16="http://schemas.microsoft.com/office/drawing/2014/main" xmlns="" id="{9F43ABF0-DC86-4A1B-9551-97E6105DD43A}"/>
                  </a:ext>
                </a:extLst>
              </p:cNvPr>
              <p:cNvCxnSpPr>
                <a:cxnSpLocks/>
                <a:stCxn id="32" idx="0"/>
                <a:endCxn id="56" idx="2"/>
              </p:cNvCxnSpPr>
              <p:nvPr/>
            </p:nvCxnSpPr>
            <p:spPr>
              <a:xfrm rot="16200000" flipV="1">
                <a:off x="6858501" y="1527244"/>
                <a:ext cx="669777" cy="1307694"/>
              </a:xfrm>
              <a:prstGeom prst="curvedConnector3">
                <a:avLst>
                  <a:gd name="adj1" fmla="val 50000"/>
                </a:avLst>
              </a:prstGeom>
              <a:ln w="19050" cmpd="sng">
                <a:solidFill>
                  <a:srgbClr val="0D0D0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0BF9113E-B35D-4565-89A7-A906AA54D886}"/>
                  </a:ext>
                </a:extLst>
              </p:cNvPr>
              <p:cNvGrpSpPr/>
              <p:nvPr/>
            </p:nvGrpSpPr>
            <p:grpSpPr>
              <a:xfrm>
                <a:off x="945695" y="3390137"/>
                <a:ext cx="1452463" cy="512093"/>
                <a:chOff x="1013751" y="3497469"/>
                <a:chExt cx="1452463" cy="51209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8E654326-D19B-4AA0-B96A-4B0B33700B8A}"/>
                    </a:ext>
                  </a:extLst>
                </p:cNvPr>
                <p:cNvSpPr/>
                <p:nvPr/>
              </p:nvSpPr>
              <p:spPr>
                <a:xfrm>
                  <a:off x="1013751" y="3608106"/>
                  <a:ext cx="1088577" cy="2908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EC2 Instance</a:t>
                  </a:r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xmlns="" id="{60B5B56E-E65D-4F1B-A04E-30D1E1058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9469" y="3497469"/>
                  <a:ext cx="426745" cy="512093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xmlns="" id="{C5BAC08F-F2D7-4D65-835E-FE5E4819A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7540" y="1417253"/>
                <a:ext cx="414720" cy="48367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5" name="Picture 54" descr="VPC-Internet-Gateway.png">
                <a:extLst>
                  <a:ext uri="{FF2B5EF4-FFF2-40B4-BE49-F238E27FC236}">
                    <a16:creationId xmlns:a16="http://schemas.microsoft.com/office/drawing/2014/main" xmlns="" id="{933B32D5-6ADF-4250-B644-938238638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429" y="1376273"/>
                <a:ext cx="589772" cy="56612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xmlns="" id="{BF79293C-CD98-4AFB-A243-D5256084A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9967" y="1415070"/>
                <a:ext cx="439150" cy="431132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01B1D547-C768-41DD-B008-E12A5A3A91FF}"/>
                  </a:ext>
                </a:extLst>
              </p:cNvPr>
              <p:cNvGrpSpPr/>
              <p:nvPr/>
            </p:nvGrpSpPr>
            <p:grpSpPr>
              <a:xfrm>
                <a:off x="1836479" y="2282689"/>
                <a:ext cx="708513" cy="654124"/>
                <a:chOff x="3205931" y="2534812"/>
                <a:chExt cx="708513" cy="654124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xmlns="" id="{A3F2539B-81C3-4068-8D32-A261CD8BAE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931" y="2534812"/>
                  <a:ext cx="708513" cy="654124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xmlns="" id="{BA0587A2-F696-4047-90C1-8646AE37F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2318" y="2591587"/>
                  <a:ext cx="521268" cy="540574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2AC86EFD-7022-45E9-A947-C5E2A7F8D00E}"/>
                  </a:ext>
                </a:extLst>
              </p:cNvPr>
              <p:cNvGrpSpPr/>
              <p:nvPr/>
            </p:nvGrpSpPr>
            <p:grpSpPr>
              <a:xfrm>
                <a:off x="5553535" y="2282689"/>
                <a:ext cx="708513" cy="654124"/>
                <a:chOff x="3205931" y="2534812"/>
                <a:chExt cx="708513" cy="654124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xmlns="" id="{E84CFA7C-40AD-47AE-91E7-DBE3F882B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05931" y="2534812"/>
                  <a:ext cx="708513" cy="654124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xmlns="" id="{F0E65524-8E74-4B1F-8DDC-4CC3F384F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2319" y="2591588"/>
                  <a:ext cx="521266" cy="540572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573D8DD2-A05F-4857-9786-878FC8D5B37D}"/>
                  </a:ext>
                </a:extLst>
              </p:cNvPr>
              <p:cNvGrpSpPr/>
              <p:nvPr/>
            </p:nvGrpSpPr>
            <p:grpSpPr>
              <a:xfrm>
                <a:off x="1491749" y="4303468"/>
                <a:ext cx="1375842" cy="587167"/>
                <a:chOff x="1559805" y="4410800"/>
                <a:chExt cx="1375842" cy="587167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E3A98618-433E-4F14-9B93-B4FA9C550C83}"/>
                    </a:ext>
                  </a:extLst>
                </p:cNvPr>
                <p:cNvSpPr/>
                <p:nvPr/>
              </p:nvSpPr>
              <p:spPr>
                <a:xfrm>
                  <a:off x="1630066" y="4410800"/>
                  <a:ext cx="1245552" cy="2908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Security Group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xmlns="" id="{6D51D226-2804-4611-8029-A5C0B221825D}"/>
                    </a:ext>
                  </a:extLst>
                </p:cNvPr>
                <p:cNvGrpSpPr/>
                <p:nvPr/>
              </p:nvGrpSpPr>
              <p:grpSpPr>
                <a:xfrm>
                  <a:off x="1559805" y="4620765"/>
                  <a:ext cx="1375842" cy="377202"/>
                  <a:chOff x="354350" y="4093094"/>
                  <a:chExt cx="2641121" cy="724094"/>
                </a:xfrm>
              </p:grpSpPr>
              <p:pic>
                <p:nvPicPr>
                  <p:cNvPr id="63" name="Picture 62">
                    <a:extLst>
                      <a:ext uri="{FF2B5EF4-FFF2-40B4-BE49-F238E27FC236}">
                        <a16:creationId xmlns:a16="http://schemas.microsoft.com/office/drawing/2014/main" xmlns="" id="{94D8E72C-BB98-41E7-B7E7-9D085837BC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54350" y="4103438"/>
                    <a:ext cx="1275715" cy="7137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xmlns="" id="{044FA30D-B1E9-4758-9032-C9A92E791A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30065" y="4093094"/>
                    <a:ext cx="1365406" cy="71208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xmlns="" id="{50EE6FF4-9F1C-4CBA-A36D-3FAE213D67F1}"/>
                  </a:ext>
                </a:extLst>
              </p:cNvPr>
              <p:cNvGrpSpPr/>
              <p:nvPr/>
            </p:nvGrpSpPr>
            <p:grpSpPr>
              <a:xfrm>
                <a:off x="5219872" y="4303468"/>
                <a:ext cx="1375842" cy="587167"/>
                <a:chOff x="1559805" y="4410800"/>
                <a:chExt cx="1375842" cy="587167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34296E50-A785-4871-BE14-BDC0DE108D90}"/>
                    </a:ext>
                  </a:extLst>
                </p:cNvPr>
                <p:cNvSpPr/>
                <p:nvPr/>
              </p:nvSpPr>
              <p:spPr>
                <a:xfrm>
                  <a:off x="1630066" y="4410800"/>
                  <a:ext cx="1245552" cy="2908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Security Group</a:t>
                  </a: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xmlns="" id="{1D777907-FF9E-45A1-907F-76C6239446CD}"/>
                    </a:ext>
                  </a:extLst>
                </p:cNvPr>
                <p:cNvGrpSpPr/>
                <p:nvPr/>
              </p:nvGrpSpPr>
              <p:grpSpPr>
                <a:xfrm>
                  <a:off x="1559805" y="4620765"/>
                  <a:ext cx="1375842" cy="377202"/>
                  <a:chOff x="354350" y="4093094"/>
                  <a:chExt cx="2641121" cy="724094"/>
                </a:xfrm>
              </p:grpSpPr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xmlns="" id="{F1C79D82-D2A7-4F22-A439-1875249303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54350" y="4103438"/>
                    <a:ext cx="1275715" cy="7137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xmlns="" id="{F453DC85-015F-422D-80FC-1ACD2C4B9D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30065" y="4093094"/>
                    <a:ext cx="1365406" cy="71208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5343487C-AB4B-4F0E-9529-7465404183DA}"/>
                  </a:ext>
                </a:extLst>
              </p:cNvPr>
              <p:cNvGrpSpPr/>
              <p:nvPr/>
            </p:nvGrpSpPr>
            <p:grpSpPr>
              <a:xfrm>
                <a:off x="4666219" y="3403627"/>
                <a:ext cx="1452463" cy="512093"/>
                <a:chOff x="1013751" y="3497469"/>
                <a:chExt cx="1452463" cy="512093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xmlns="" id="{2C48A069-9BC7-4236-9B87-17B878E4BF6A}"/>
                    </a:ext>
                  </a:extLst>
                </p:cNvPr>
                <p:cNvSpPr/>
                <p:nvPr/>
              </p:nvSpPr>
              <p:spPr>
                <a:xfrm>
                  <a:off x="1013751" y="3608106"/>
                  <a:ext cx="1088577" cy="2908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EC2 Instance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xmlns="" id="{B1F201BB-6B73-4AF2-BB6C-68FF63613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9469" y="3497469"/>
                  <a:ext cx="426745" cy="512093"/>
                </a:xfrm>
                <a:prstGeom prst="rect">
                  <a:avLst/>
                </a:prstGeom>
              </p:spPr>
            </p:pic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xmlns="" id="{29D2D9EB-F758-4BE1-ACC4-7BF422AAB7F7}"/>
                  </a:ext>
                </a:extLst>
              </p:cNvPr>
              <p:cNvCxnSpPr>
                <a:cxnSpLocks/>
                <a:stCxn id="56" idx="1"/>
                <a:endCxn id="61" idx="3"/>
              </p:cNvCxnSpPr>
              <p:nvPr/>
            </p:nvCxnSpPr>
            <p:spPr>
              <a:xfrm flipH="1">
                <a:off x="6262048" y="1630636"/>
                <a:ext cx="57919" cy="979115"/>
              </a:xfrm>
              <a:prstGeom prst="straightConnector1">
                <a:avLst/>
              </a:prstGeom>
              <a:ln w="19050" cmpd="sng">
                <a:solidFill>
                  <a:schemeClr val="tx1">
                    <a:lumMod val="95000"/>
                    <a:lumOff val="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xmlns="" id="{4F73B646-437B-486A-8E00-FE261574A515}"/>
                </a:ext>
              </a:extLst>
            </p:cNvPr>
            <p:cNvCxnSpPr>
              <a:stCxn id="56" idx="0"/>
              <a:endCxn id="55" idx="0"/>
            </p:cNvCxnSpPr>
            <p:nvPr/>
          </p:nvCxnSpPr>
          <p:spPr>
            <a:xfrm rot="16200000" flipV="1">
              <a:off x="4349031" y="-775442"/>
              <a:ext cx="38797" cy="4342227"/>
            </a:xfrm>
            <a:prstGeom prst="curvedConnector3">
              <a:avLst>
                <a:gd name="adj1" fmla="val 98383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9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293" y="1969646"/>
            <a:ext cx="4850539" cy="1204207"/>
          </a:xfrm>
        </p:spPr>
        <p:txBody>
          <a:bodyPr anchor="ctr"/>
          <a:lstStyle/>
          <a:p>
            <a:pPr algn="ctr"/>
            <a:r>
              <a:rPr lang="en-US" dirty="0"/>
              <a:t>Simple Notification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419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Notification Service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xmlns="" id="{F434B576-1B11-43A3-89C6-0AFEF3B64047}"/>
              </a:ext>
            </a:extLst>
          </p:cNvPr>
          <p:cNvSpPr/>
          <p:nvPr/>
        </p:nvSpPr>
        <p:spPr>
          <a:xfrm>
            <a:off x="1581593" y="967563"/>
            <a:ext cx="5980814" cy="9184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300" dirty="0">
                <a:solidFill>
                  <a:schemeClr val="tx1"/>
                </a:solidFill>
              </a:rPr>
              <a:t>Amazon Simple Notification Service (SNS) is a Cloud based Notification service. Amazon SNS provides push-based and many-to-many messaging. It is easy to set up, operate, and send notifications from the cloud.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3AA48DB-E056-44B0-95A0-3F161D21E4D1}"/>
              </a:ext>
            </a:extLst>
          </p:cNvPr>
          <p:cNvGrpSpPr/>
          <p:nvPr/>
        </p:nvGrpSpPr>
        <p:grpSpPr>
          <a:xfrm>
            <a:off x="2023319" y="2571750"/>
            <a:ext cx="5346527" cy="1741624"/>
            <a:chOff x="1885106" y="2662573"/>
            <a:chExt cx="5346527" cy="17416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7CDE0BBD-26FE-4F2D-A1B7-B53E0379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5106" y="2662573"/>
              <a:ext cx="1734396" cy="17416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C50816F9-7030-44A1-A962-5D856528F59E}"/>
                </a:ext>
              </a:extLst>
            </p:cNvPr>
            <p:cNvGrpSpPr/>
            <p:nvPr/>
          </p:nvGrpSpPr>
          <p:grpSpPr>
            <a:xfrm>
              <a:off x="5346479" y="2890833"/>
              <a:ext cx="1885154" cy="1285104"/>
              <a:chOff x="4623874" y="2365823"/>
              <a:chExt cx="2655306" cy="181011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66C62F7A-DE02-4902-93F9-1223BD140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988" y="2834105"/>
                <a:ext cx="845192" cy="84684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8107D0A2-9D44-4F25-8B0A-D75A9CD19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3874" y="2365823"/>
                <a:ext cx="1810114" cy="1810114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1CB7DA7B-FF56-4D44-AFC0-9AF801B45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597" y="2889510"/>
              <a:ext cx="1268788" cy="1268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02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419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Notification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3099070" y="911426"/>
            <a:ext cx="2945860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How does SNS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8AF34F-C39C-4C0A-AEA9-2D1061E3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7" y="2329532"/>
            <a:ext cx="1219200" cy="12192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E9E3CAA-107B-4850-9F87-F82CC3565170}"/>
              </a:ext>
            </a:extLst>
          </p:cNvPr>
          <p:cNvGrpSpPr/>
          <p:nvPr/>
        </p:nvGrpSpPr>
        <p:grpSpPr>
          <a:xfrm>
            <a:off x="2619184" y="1771208"/>
            <a:ext cx="3355766" cy="2393383"/>
            <a:chOff x="2619184" y="1771208"/>
            <a:chExt cx="3355766" cy="23933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4B642A68-FD64-4290-BD3D-5B3D605694CA}"/>
                </a:ext>
              </a:extLst>
            </p:cNvPr>
            <p:cNvSpPr/>
            <p:nvPr/>
          </p:nvSpPr>
          <p:spPr>
            <a:xfrm>
              <a:off x="2693794" y="1894399"/>
              <a:ext cx="3281156" cy="227019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7AAC24A2-14C3-493B-ACE6-F1CE90AF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9184" y="1771208"/>
              <a:ext cx="366836" cy="3683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07B9BFE4-6BCF-4129-8B09-4D6099FD9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457" y="2431011"/>
              <a:ext cx="969034" cy="96903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CFB6FE1F-E793-4864-97CD-24AA2011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0926" y="2457692"/>
              <a:ext cx="962880" cy="962880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D7676DE8-08A1-4719-ACAA-B0CDDB157C02}"/>
              </a:ext>
            </a:extLst>
          </p:cNvPr>
          <p:cNvSpPr/>
          <p:nvPr/>
        </p:nvSpPr>
        <p:spPr>
          <a:xfrm>
            <a:off x="6717383" y="1176925"/>
            <a:ext cx="2257171" cy="33315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163F3B0-6527-476B-A36D-372099728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729" y="2634976"/>
            <a:ext cx="666970" cy="6669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D981369-EF70-4B1E-B4D4-EE1DFB265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796" y="2634976"/>
            <a:ext cx="666970" cy="6669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E411DFA-50AF-4861-B66F-8B0796B7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354" y="2634976"/>
            <a:ext cx="666970" cy="6669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C74F30-045A-4578-B71F-B420F6BB4732}"/>
              </a:ext>
            </a:extLst>
          </p:cNvPr>
          <p:cNvSpPr txBox="1"/>
          <p:nvPr/>
        </p:nvSpPr>
        <p:spPr>
          <a:xfrm>
            <a:off x="342900" y="3451931"/>
            <a:ext cx="15914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 messages from AWS services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EF69D8D-C0BF-4D5F-877E-A9B64AC385D6}"/>
              </a:ext>
            </a:extLst>
          </p:cNvPr>
          <p:cNvSpPr txBox="1"/>
          <p:nvPr/>
        </p:nvSpPr>
        <p:spPr>
          <a:xfrm>
            <a:off x="2540699" y="4232074"/>
            <a:ext cx="17392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Decouple message publishers and subscribers from topic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E22CC78-DE3F-4FDA-9A43-477F00DBCF07}"/>
              </a:ext>
            </a:extLst>
          </p:cNvPr>
          <p:cNvSpPr txBox="1"/>
          <p:nvPr/>
        </p:nvSpPr>
        <p:spPr>
          <a:xfrm>
            <a:off x="3099070" y="2106712"/>
            <a:ext cx="9690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SNS topic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3EA0046-29BC-4B75-9F7B-066BF32D3F16}"/>
              </a:ext>
            </a:extLst>
          </p:cNvPr>
          <p:cNvSpPr txBox="1"/>
          <p:nvPr/>
        </p:nvSpPr>
        <p:spPr>
          <a:xfrm>
            <a:off x="653340" y="2106712"/>
            <a:ext cx="9690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Publisher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D807AB-B89B-4878-85DE-F7739AB543F0}"/>
              </a:ext>
            </a:extLst>
          </p:cNvPr>
          <p:cNvSpPr txBox="1"/>
          <p:nvPr/>
        </p:nvSpPr>
        <p:spPr>
          <a:xfrm>
            <a:off x="4734337" y="2139271"/>
            <a:ext cx="11715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Msg Filtering</a:t>
            </a:r>
            <a:endParaRPr lang="en-IN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FA96786-724B-42DD-8A44-366B39E816B6}"/>
              </a:ext>
            </a:extLst>
          </p:cNvPr>
          <p:cNvGrpSpPr/>
          <p:nvPr/>
        </p:nvGrpSpPr>
        <p:grpSpPr>
          <a:xfrm>
            <a:off x="7031509" y="1214963"/>
            <a:ext cx="1614486" cy="2148698"/>
            <a:chOff x="6823166" y="1639177"/>
            <a:chExt cx="1998022" cy="26591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6EBE2166-DAA9-4517-923F-EDB120C4DDD9}"/>
                </a:ext>
              </a:extLst>
            </p:cNvPr>
            <p:cNvGrpSpPr/>
            <p:nvPr/>
          </p:nvGrpSpPr>
          <p:grpSpPr>
            <a:xfrm>
              <a:off x="6823166" y="1639177"/>
              <a:ext cx="864352" cy="2659143"/>
              <a:chOff x="7285026" y="1635851"/>
              <a:chExt cx="864352" cy="26591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7D10207B-E149-4285-A69A-AFA381B5C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657" y="1635851"/>
                <a:ext cx="667472" cy="80819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0F5CE63E-E5E1-42DC-B0D7-0AD420492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3466" y="2532959"/>
                <a:ext cx="667472" cy="805694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656F8C7F-43CF-46C2-A786-9375633C0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5026" y="3430642"/>
                <a:ext cx="864352" cy="864352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E200185-33A2-41E9-A313-7621C0EA117E}"/>
                </a:ext>
              </a:extLst>
            </p:cNvPr>
            <p:cNvSpPr txBox="1"/>
            <p:nvPr/>
          </p:nvSpPr>
          <p:spPr>
            <a:xfrm>
              <a:off x="7649666" y="1887673"/>
              <a:ext cx="11715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Lambda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053B1C7-D273-4730-AB27-A2C68FB77365}"/>
                </a:ext>
              </a:extLst>
            </p:cNvPr>
            <p:cNvSpPr txBox="1"/>
            <p:nvPr/>
          </p:nvSpPr>
          <p:spPr>
            <a:xfrm>
              <a:off x="7649666" y="2818420"/>
              <a:ext cx="11715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SQS</a:t>
              </a:r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922FD91-F1F3-4F7C-BA13-6DB68A528FA6}"/>
                </a:ext>
              </a:extLst>
            </p:cNvPr>
            <p:cNvSpPr txBox="1"/>
            <p:nvPr/>
          </p:nvSpPr>
          <p:spPr>
            <a:xfrm>
              <a:off x="7649666" y="3805015"/>
              <a:ext cx="11715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HTTP/S</a:t>
              </a:r>
              <a:endParaRPr lang="en-IN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3EEFDE2-97AA-4E2E-8051-DB5CBDE86A02}"/>
              </a:ext>
            </a:extLst>
          </p:cNvPr>
          <p:cNvSpPr txBox="1"/>
          <p:nvPr/>
        </p:nvSpPr>
        <p:spPr>
          <a:xfrm>
            <a:off x="6841477" y="3762260"/>
            <a:ext cx="20089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 message in subscribing queues, microservices and more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B202B4-3C54-44FB-AE6E-1D67A64D0DE9}"/>
              </a:ext>
            </a:extLst>
          </p:cNvPr>
          <p:cNvSpPr txBox="1"/>
          <p:nvPr/>
        </p:nvSpPr>
        <p:spPr>
          <a:xfrm>
            <a:off x="7182936" y="3480272"/>
            <a:ext cx="13260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Subscribers</a:t>
            </a:r>
            <a:endParaRPr lang="en-IN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B6EC320-01A1-4158-B1B7-6EB56306C97E}"/>
              </a:ext>
            </a:extLst>
          </p:cNvPr>
          <p:cNvSpPr txBox="1"/>
          <p:nvPr/>
        </p:nvSpPr>
        <p:spPr>
          <a:xfrm>
            <a:off x="4450497" y="4232074"/>
            <a:ext cx="17392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Decouple message publishers and subscribers from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96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419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Notification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600851" y="1037330"/>
            <a:ext cx="2103374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Benefits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B2F94623-C19B-4F54-8115-75F39FEFC05A}"/>
              </a:ext>
            </a:extLst>
          </p:cNvPr>
          <p:cNvGrpSpPr/>
          <p:nvPr/>
        </p:nvGrpSpPr>
        <p:grpSpPr>
          <a:xfrm>
            <a:off x="2432958" y="970821"/>
            <a:ext cx="5344730" cy="3874853"/>
            <a:chOff x="1463924" y="1042446"/>
            <a:chExt cx="5344730" cy="387485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A81BBD1F-E6E2-4173-A018-866475CAB405}"/>
                </a:ext>
              </a:extLst>
            </p:cNvPr>
            <p:cNvGrpSpPr/>
            <p:nvPr/>
          </p:nvGrpSpPr>
          <p:grpSpPr>
            <a:xfrm>
              <a:off x="2412387" y="1042446"/>
              <a:ext cx="4319225" cy="3367022"/>
              <a:chOff x="1917700" y="1562477"/>
              <a:chExt cx="4319225" cy="3367022"/>
            </a:xfrm>
          </p:grpSpPr>
          <p:sp>
            <p:nvSpPr>
              <p:cNvPr id="25" name="Freeform 60">
                <a:extLst>
                  <a:ext uri="{FF2B5EF4-FFF2-40B4-BE49-F238E27FC236}">
                    <a16:creationId xmlns:a16="http://schemas.microsoft.com/office/drawing/2014/main" xmlns="" id="{8319722B-0097-429E-91AB-036AAEFAF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267" y="1562477"/>
                <a:ext cx="1142358" cy="1142358"/>
              </a:xfrm>
              <a:custGeom>
                <a:avLst/>
                <a:gdLst>
                  <a:gd name="T0" fmla="*/ 547 w 2397"/>
                  <a:gd name="T1" fmla="*/ 194 h 2398"/>
                  <a:gd name="T2" fmla="*/ 359 w 2397"/>
                  <a:gd name="T3" fmla="*/ 344 h 2398"/>
                  <a:gd name="T4" fmla="*/ 209 w 2397"/>
                  <a:gd name="T5" fmla="*/ 524 h 2398"/>
                  <a:gd name="T6" fmla="*/ 97 w 2397"/>
                  <a:gd name="T7" fmla="*/ 726 h 2398"/>
                  <a:gd name="T8" fmla="*/ 27 w 2397"/>
                  <a:gd name="T9" fmla="*/ 945 h 2398"/>
                  <a:gd name="T10" fmla="*/ 0 w 2397"/>
                  <a:gd name="T11" fmla="*/ 1173 h 2398"/>
                  <a:gd name="T12" fmla="*/ 18 w 2397"/>
                  <a:gd name="T13" fmla="*/ 1405 h 2398"/>
                  <a:gd name="T14" fmla="*/ 82 w 2397"/>
                  <a:gd name="T15" fmla="*/ 1634 h 2398"/>
                  <a:gd name="T16" fmla="*/ 161 w 2397"/>
                  <a:gd name="T17" fmla="*/ 1798 h 2398"/>
                  <a:gd name="T18" fmla="*/ 265 w 2397"/>
                  <a:gd name="T19" fmla="*/ 1950 h 2398"/>
                  <a:gd name="T20" fmla="*/ 430 w 2397"/>
                  <a:gd name="T21" fmla="*/ 2120 h 2398"/>
                  <a:gd name="T22" fmla="*/ 622 w 2397"/>
                  <a:gd name="T23" fmla="*/ 2250 h 2398"/>
                  <a:gd name="T24" fmla="*/ 834 w 2397"/>
                  <a:gd name="T25" fmla="*/ 2341 h 2398"/>
                  <a:gd name="T26" fmla="*/ 1058 w 2397"/>
                  <a:gd name="T27" fmla="*/ 2389 h 2398"/>
                  <a:gd name="T28" fmla="*/ 1288 w 2397"/>
                  <a:gd name="T29" fmla="*/ 2394 h 2398"/>
                  <a:gd name="T30" fmla="*/ 1519 w 2397"/>
                  <a:gd name="T31" fmla="*/ 2354 h 2398"/>
                  <a:gd name="T32" fmla="*/ 1743 w 2397"/>
                  <a:gd name="T33" fmla="*/ 2267 h 2398"/>
                  <a:gd name="T34" fmla="*/ 1851 w 2397"/>
                  <a:gd name="T35" fmla="*/ 2205 h 2398"/>
                  <a:gd name="T36" fmla="*/ 2039 w 2397"/>
                  <a:gd name="T37" fmla="*/ 2055 h 2398"/>
                  <a:gd name="T38" fmla="*/ 2189 w 2397"/>
                  <a:gd name="T39" fmla="*/ 1875 h 2398"/>
                  <a:gd name="T40" fmla="*/ 2299 w 2397"/>
                  <a:gd name="T41" fmla="*/ 1672 h 2398"/>
                  <a:gd name="T42" fmla="*/ 2369 w 2397"/>
                  <a:gd name="T43" fmla="*/ 1453 h 2398"/>
                  <a:gd name="T44" fmla="*/ 2397 w 2397"/>
                  <a:gd name="T45" fmla="*/ 1225 h 2398"/>
                  <a:gd name="T46" fmla="*/ 2380 w 2397"/>
                  <a:gd name="T47" fmla="*/ 993 h 2398"/>
                  <a:gd name="T48" fmla="*/ 2316 w 2397"/>
                  <a:gd name="T49" fmla="*/ 765 h 2398"/>
                  <a:gd name="T50" fmla="*/ 2236 w 2397"/>
                  <a:gd name="T51" fmla="*/ 601 h 2398"/>
                  <a:gd name="T52" fmla="*/ 2134 w 2397"/>
                  <a:gd name="T53" fmla="*/ 449 h 2398"/>
                  <a:gd name="T54" fmla="*/ 1968 w 2397"/>
                  <a:gd name="T55" fmla="*/ 279 h 2398"/>
                  <a:gd name="T56" fmla="*/ 1776 w 2397"/>
                  <a:gd name="T57" fmla="*/ 148 h 2398"/>
                  <a:gd name="T58" fmla="*/ 1565 w 2397"/>
                  <a:gd name="T59" fmla="*/ 57 h 2398"/>
                  <a:gd name="T60" fmla="*/ 1339 w 2397"/>
                  <a:gd name="T61" fmla="*/ 9 h 2398"/>
                  <a:gd name="T62" fmla="*/ 1108 w 2397"/>
                  <a:gd name="T63" fmla="*/ 4 h 2398"/>
                  <a:gd name="T64" fmla="*/ 878 w 2397"/>
                  <a:gd name="T65" fmla="*/ 44 h 2398"/>
                  <a:gd name="T66" fmla="*/ 653 w 2397"/>
                  <a:gd name="T67" fmla="*/ 131 h 2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97" h="2398">
                    <a:moveTo>
                      <a:pt x="600" y="162"/>
                    </a:moveTo>
                    <a:lnTo>
                      <a:pt x="547" y="194"/>
                    </a:lnTo>
                    <a:lnTo>
                      <a:pt x="449" y="265"/>
                    </a:lnTo>
                    <a:lnTo>
                      <a:pt x="359" y="344"/>
                    </a:lnTo>
                    <a:lnTo>
                      <a:pt x="279" y="431"/>
                    </a:lnTo>
                    <a:lnTo>
                      <a:pt x="209" y="524"/>
                    </a:lnTo>
                    <a:lnTo>
                      <a:pt x="148" y="623"/>
                    </a:lnTo>
                    <a:lnTo>
                      <a:pt x="97" y="726"/>
                    </a:lnTo>
                    <a:lnTo>
                      <a:pt x="57" y="834"/>
                    </a:lnTo>
                    <a:lnTo>
                      <a:pt x="27" y="945"/>
                    </a:lnTo>
                    <a:lnTo>
                      <a:pt x="8" y="1058"/>
                    </a:lnTo>
                    <a:lnTo>
                      <a:pt x="0" y="1173"/>
                    </a:lnTo>
                    <a:lnTo>
                      <a:pt x="3" y="1290"/>
                    </a:lnTo>
                    <a:lnTo>
                      <a:pt x="18" y="1405"/>
                    </a:lnTo>
                    <a:lnTo>
                      <a:pt x="44" y="1521"/>
                    </a:lnTo>
                    <a:lnTo>
                      <a:pt x="82" y="1634"/>
                    </a:lnTo>
                    <a:lnTo>
                      <a:pt x="131" y="1744"/>
                    </a:lnTo>
                    <a:lnTo>
                      <a:pt x="161" y="1798"/>
                    </a:lnTo>
                    <a:lnTo>
                      <a:pt x="193" y="1851"/>
                    </a:lnTo>
                    <a:lnTo>
                      <a:pt x="265" y="1950"/>
                    </a:lnTo>
                    <a:lnTo>
                      <a:pt x="344" y="2039"/>
                    </a:lnTo>
                    <a:lnTo>
                      <a:pt x="430" y="2120"/>
                    </a:lnTo>
                    <a:lnTo>
                      <a:pt x="522" y="2190"/>
                    </a:lnTo>
                    <a:lnTo>
                      <a:pt x="622" y="2250"/>
                    </a:lnTo>
                    <a:lnTo>
                      <a:pt x="726" y="2301"/>
                    </a:lnTo>
                    <a:lnTo>
                      <a:pt x="834" y="2341"/>
                    </a:lnTo>
                    <a:lnTo>
                      <a:pt x="945" y="2371"/>
                    </a:lnTo>
                    <a:lnTo>
                      <a:pt x="1058" y="2389"/>
                    </a:lnTo>
                    <a:lnTo>
                      <a:pt x="1173" y="2398"/>
                    </a:lnTo>
                    <a:lnTo>
                      <a:pt x="1288" y="2394"/>
                    </a:lnTo>
                    <a:lnTo>
                      <a:pt x="1405" y="2380"/>
                    </a:lnTo>
                    <a:lnTo>
                      <a:pt x="1519" y="2354"/>
                    </a:lnTo>
                    <a:lnTo>
                      <a:pt x="1633" y="2317"/>
                    </a:lnTo>
                    <a:lnTo>
                      <a:pt x="1743" y="2267"/>
                    </a:lnTo>
                    <a:lnTo>
                      <a:pt x="1798" y="2236"/>
                    </a:lnTo>
                    <a:lnTo>
                      <a:pt x="1851" y="2205"/>
                    </a:lnTo>
                    <a:lnTo>
                      <a:pt x="1950" y="2134"/>
                    </a:lnTo>
                    <a:lnTo>
                      <a:pt x="2039" y="2055"/>
                    </a:lnTo>
                    <a:lnTo>
                      <a:pt x="2118" y="1968"/>
                    </a:lnTo>
                    <a:lnTo>
                      <a:pt x="2189" y="1875"/>
                    </a:lnTo>
                    <a:lnTo>
                      <a:pt x="2249" y="1776"/>
                    </a:lnTo>
                    <a:lnTo>
                      <a:pt x="2299" y="1672"/>
                    </a:lnTo>
                    <a:lnTo>
                      <a:pt x="2340" y="1565"/>
                    </a:lnTo>
                    <a:lnTo>
                      <a:pt x="2369" y="1453"/>
                    </a:lnTo>
                    <a:lnTo>
                      <a:pt x="2389" y="1341"/>
                    </a:lnTo>
                    <a:lnTo>
                      <a:pt x="2397" y="1225"/>
                    </a:lnTo>
                    <a:lnTo>
                      <a:pt x="2394" y="1109"/>
                    </a:lnTo>
                    <a:lnTo>
                      <a:pt x="2380" y="993"/>
                    </a:lnTo>
                    <a:lnTo>
                      <a:pt x="2354" y="878"/>
                    </a:lnTo>
                    <a:lnTo>
                      <a:pt x="2316" y="765"/>
                    </a:lnTo>
                    <a:lnTo>
                      <a:pt x="2266" y="655"/>
                    </a:lnTo>
                    <a:lnTo>
                      <a:pt x="2236" y="601"/>
                    </a:lnTo>
                    <a:lnTo>
                      <a:pt x="2205" y="547"/>
                    </a:lnTo>
                    <a:lnTo>
                      <a:pt x="2134" y="449"/>
                    </a:lnTo>
                    <a:lnTo>
                      <a:pt x="2054" y="359"/>
                    </a:lnTo>
                    <a:lnTo>
                      <a:pt x="1968" y="279"/>
                    </a:lnTo>
                    <a:lnTo>
                      <a:pt x="1874" y="209"/>
                    </a:lnTo>
                    <a:lnTo>
                      <a:pt x="1776" y="148"/>
                    </a:lnTo>
                    <a:lnTo>
                      <a:pt x="1672" y="98"/>
                    </a:lnTo>
                    <a:lnTo>
                      <a:pt x="1565" y="57"/>
                    </a:lnTo>
                    <a:lnTo>
                      <a:pt x="1453" y="28"/>
                    </a:lnTo>
                    <a:lnTo>
                      <a:pt x="1339" y="9"/>
                    </a:lnTo>
                    <a:lnTo>
                      <a:pt x="1225" y="0"/>
                    </a:lnTo>
                    <a:lnTo>
                      <a:pt x="1108" y="4"/>
                    </a:lnTo>
                    <a:lnTo>
                      <a:pt x="993" y="19"/>
                    </a:lnTo>
                    <a:lnTo>
                      <a:pt x="878" y="44"/>
                    </a:lnTo>
                    <a:lnTo>
                      <a:pt x="765" y="82"/>
                    </a:lnTo>
                    <a:lnTo>
                      <a:pt x="653" y="131"/>
                    </a:lnTo>
                    <a:lnTo>
                      <a:pt x="600" y="162"/>
                    </a:lnTo>
                    <a:close/>
                  </a:path>
                </a:pathLst>
              </a:custGeom>
              <a:solidFill>
                <a:srgbClr val="C13018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DD0D685B-14D5-4D9D-BB3E-3807ED2DF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3753" y="1562477"/>
                <a:ext cx="983657" cy="1865802"/>
              </a:xfrm>
              <a:custGeom>
                <a:avLst/>
                <a:gdLst>
                  <a:gd name="connsiteX0" fmla="*/ 1091813 w 1364969"/>
                  <a:gd name="connsiteY0" fmla="*/ 0 h 2589076"/>
                  <a:gd name="connsiteX1" fmla="*/ 1251937 w 1364969"/>
                  <a:gd name="connsiteY1" fmla="*/ 0 h 2589076"/>
                  <a:gd name="connsiteX2" fmla="*/ 1238657 w 1364969"/>
                  <a:gd name="connsiteY2" fmla="*/ 30830 h 2589076"/>
                  <a:gd name="connsiteX3" fmla="*/ 1204929 w 1364969"/>
                  <a:gd name="connsiteY3" fmla="*/ 122734 h 2589076"/>
                  <a:gd name="connsiteX4" fmla="*/ 1174508 w 1364969"/>
                  <a:gd name="connsiteY4" fmla="*/ 215960 h 2589076"/>
                  <a:gd name="connsiteX5" fmla="*/ 1148717 w 1364969"/>
                  <a:gd name="connsiteY5" fmla="*/ 311169 h 2589076"/>
                  <a:gd name="connsiteX6" fmla="*/ 1128216 w 1364969"/>
                  <a:gd name="connsiteY6" fmla="*/ 407040 h 2589076"/>
                  <a:gd name="connsiteX7" fmla="*/ 1112344 w 1364969"/>
                  <a:gd name="connsiteY7" fmla="*/ 504233 h 2589076"/>
                  <a:gd name="connsiteX8" fmla="*/ 1099779 w 1364969"/>
                  <a:gd name="connsiteY8" fmla="*/ 601425 h 2589076"/>
                  <a:gd name="connsiteX9" fmla="*/ 1093166 w 1364969"/>
                  <a:gd name="connsiteY9" fmla="*/ 699941 h 2589076"/>
                  <a:gd name="connsiteX10" fmla="*/ 1090520 w 1364969"/>
                  <a:gd name="connsiteY10" fmla="*/ 798456 h 2589076"/>
                  <a:gd name="connsiteX11" fmla="*/ 1093166 w 1364969"/>
                  <a:gd name="connsiteY11" fmla="*/ 896971 h 2589076"/>
                  <a:gd name="connsiteX12" fmla="*/ 1101101 w 1364969"/>
                  <a:gd name="connsiteY12" fmla="*/ 996809 h 2589076"/>
                  <a:gd name="connsiteX13" fmla="*/ 1113005 w 1364969"/>
                  <a:gd name="connsiteY13" fmla="*/ 1095324 h 2589076"/>
                  <a:gd name="connsiteX14" fmla="*/ 1130200 w 1364969"/>
                  <a:gd name="connsiteY14" fmla="*/ 1193839 h 2589076"/>
                  <a:gd name="connsiteX15" fmla="*/ 1152685 w 1364969"/>
                  <a:gd name="connsiteY15" fmla="*/ 1292355 h 2589076"/>
                  <a:gd name="connsiteX16" fmla="*/ 1179137 w 1364969"/>
                  <a:gd name="connsiteY16" fmla="*/ 1390209 h 2589076"/>
                  <a:gd name="connsiteX17" fmla="*/ 1211542 w 1364969"/>
                  <a:gd name="connsiteY17" fmla="*/ 1486079 h 2589076"/>
                  <a:gd name="connsiteX18" fmla="*/ 1248576 w 1364969"/>
                  <a:gd name="connsiteY18" fmla="*/ 1581950 h 2589076"/>
                  <a:gd name="connsiteX19" fmla="*/ 1290901 w 1364969"/>
                  <a:gd name="connsiteY19" fmla="*/ 1676498 h 2589076"/>
                  <a:gd name="connsiteX20" fmla="*/ 1338516 w 1364969"/>
                  <a:gd name="connsiteY20" fmla="*/ 1769724 h 2589076"/>
                  <a:gd name="connsiteX21" fmla="*/ 1364969 w 1364969"/>
                  <a:gd name="connsiteY21" fmla="*/ 1815345 h 2589076"/>
                  <a:gd name="connsiteX22" fmla="*/ 1364969 w 1364969"/>
                  <a:gd name="connsiteY22" fmla="*/ 1816006 h 2589076"/>
                  <a:gd name="connsiteX23" fmla="*/ 1364718 w 1364969"/>
                  <a:gd name="connsiteY23" fmla="*/ 1816152 h 2589076"/>
                  <a:gd name="connsiteX24" fmla="*/ 1364969 w 1364969"/>
                  <a:gd name="connsiteY24" fmla="*/ 1816581 h 2589076"/>
                  <a:gd name="connsiteX25" fmla="*/ 1270200 w 1364969"/>
                  <a:gd name="connsiteY25" fmla="*/ 1871195 h 2589076"/>
                  <a:gd name="connsiteX26" fmla="*/ 1236673 w 1364969"/>
                  <a:gd name="connsiteY26" fmla="*/ 1890719 h 2589076"/>
                  <a:gd name="connsiteX27" fmla="*/ 1236673 w 1364969"/>
                  <a:gd name="connsiteY27" fmla="*/ 1890516 h 2589076"/>
                  <a:gd name="connsiteX28" fmla="*/ 24481 w 1364969"/>
                  <a:gd name="connsiteY28" fmla="*/ 2589076 h 2589076"/>
                  <a:gd name="connsiteX29" fmla="*/ 0 w 1364969"/>
                  <a:gd name="connsiteY29" fmla="*/ 2546160 h 2589076"/>
                  <a:gd name="connsiteX30" fmla="*/ 1212183 w 1364969"/>
                  <a:gd name="connsiteY30" fmla="*/ 1847260 h 2589076"/>
                  <a:gd name="connsiteX31" fmla="*/ 1208236 w 1364969"/>
                  <a:gd name="connsiteY31" fmla="*/ 1840470 h 2589076"/>
                  <a:gd name="connsiteX32" fmla="*/ 1156652 w 1364969"/>
                  <a:gd name="connsiteY32" fmla="*/ 1740632 h 2589076"/>
                  <a:gd name="connsiteX33" fmla="*/ 1111021 w 1364969"/>
                  <a:gd name="connsiteY33" fmla="*/ 1639472 h 2589076"/>
                  <a:gd name="connsiteX34" fmla="*/ 1072003 w 1364969"/>
                  <a:gd name="connsiteY34" fmla="*/ 1536329 h 2589076"/>
                  <a:gd name="connsiteX35" fmla="*/ 1036953 w 1364969"/>
                  <a:gd name="connsiteY35" fmla="*/ 1433185 h 2589076"/>
                  <a:gd name="connsiteX36" fmla="*/ 1008516 w 1364969"/>
                  <a:gd name="connsiteY36" fmla="*/ 1328058 h 2589076"/>
                  <a:gd name="connsiteX37" fmla="*/ 984047 w 1364969"/>
                  <a:gd name="connsiteY37" fmla="*/ 1222931 h 2589076"/>
                  <a:gd name="connsiteX38" fmla="*/ 965530 w 1364969"/>
                  <a:gd name="connsiteY38" fmla="*/ 1117804 h 2589076"/>
                  <a:gd name="connsiteX39" fmla="*/ 952965 w 1364969"/>
                  <a:gd name="connsiteY39" fmla="*/ 1011355 h 2589076"/>
                  <a:gd name="connsiteX40" fmla="*/ 945029 w 1364969"/>
                  <a:gd name="connsiteY40" fmla="*/ 904905 h 2589076"/>
                  <a:gd name="connsiteX41" fmla="*/ 942384 w 1364969"/>
                  <a:gd name="connsiteY41" fmla="*/ 798456 h 2589076"/>
                  <a:gd name="connsiteX42" fmla="*/ 945029 w 1364969"/>
                  <a:gd name="connsiteY42" fmla="*/ 693329 h 2589076"/>
                  <a:gd name="connsiteX43" fmla="*/ 951643 w 1364969"/>
                  <a:gd name="connsiteY43" fmla="*/ 588202 h 2589076"/>
                  <a:gd name="connsiteX44" fmla="*/ 964869 w 1364969"/>
                  <a:gd name="connsiteY44" fmla="*/ 483075 h 2589076"/>
                  <a:gd name="connsiteX45" fmla="*/ 982063 w 1364969"/>
                  <a:gd name="connsiteY45" fmla="*/ 378609 h 2589076"/>
                  <a:gd name="connsiteX46" fmla="*/ 1005210 w 1364969"/>
                  <a:gd name="connsiteY46" fmla="*/ 276127 h 2589076"/>
                  <a:gd name="connsiteX47" fmla="*/ 1031663 w 1364969"/>
                  <a:gd name="connsiteY47" fmla="*/ 174306 h 2589076"/>
                  <a:gd name="connsiteX48" fmla="*/ 1064067 w 1364969"/>
                  <a:gd name="connsiteY48" fmla="*/ 73807 h 258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364969" h="2589076">
                    <a:moveTo>
                      <a:pt x="1091813" y="0"/>
                    </a:moveTo>
                    <a:lnTo>
                      <a:pt x="1251937" y="0"/>
                    </a:lnTo>
                    <a:lnTo>
                      <a:pt x="1238657" y="30830"/>
                    </a:lnTo>
                    <a:lnTo>
                      <a:pt x="1204929" y="122734"/>
                    </a:lnTo>
                    <a:lnTo>
                      <a:pt x="1174508" y="215960"/>
                    </a:lnTo>
                    <a:lnTo>
                      <a:pt x="1148717" y="311169"/>
                    </a:lnTo>
                    <a:lnTo>
                      <a:pt x="1128216" y="407040"/>
                    </a:lnTo>
                    <a:lnTo>
                      <a:pt x="1112344" y="504233"/>
                    </a:lnTo>
                    <a:lnTo>
                      <a:pt x="1099779" y="601425"/>
                    </a:lnTo>
                    <a:lnTo>
                      <a:pt x="1093166" y="699941"/>
                    </a:lnTo>
                    <a:lnTo>
                      <a:pt x="1090520" y="798456"/>
                    </a:lnTo>
                    <a:lnTo>
                      <a:pt x="1093166" y="896971"/>
                    </a:lnTo>
                    <a:lnTo>
                      <a:pt x="1101101" y="996809"/>
                    </a:lnTo>
                    <a:lnTo>
                      <a:pt x="1113005" y="1095324"/>
                    </a:lnTo>
                    <a:lnTo>
                      <a:pt x="1130200" y="1193839"/>
                    </a:lnTo>
                    <a:lnTo>
                      <a:pt x="1152685" y="1292355"/>
                    </a:lnTo>
                    <a:lnTo>
                      <a:pt x="1179137" y="1390209"/>
                    </a:lnTo>
                    <a:lnTo>
                      <a:pt x="1211542" y="1486079"/>
                    </a:lnTo>
                    <a:lnTo>
                      <a:pt x="1248576" y="1581950"/>
                    </a:lnTo>
                    <a:lnTo>
                      <a:pt x="1290901" y="1676498"/>
                    </a:lnTo>
                    <a:lnTo>
                      <a:pt x="1338516" y="1769724"/>
                    </a:lnTo>
                    <a:lnTo>
                      <a:pt x="1364969" y="1815345"/>
                    </a:lnTo>
                    <a:lnTo>
                      <a:pt x="1364969" y="1816006"/>
                    </a:lnTo>
                    <a:lnTo>
                      <a:pt x="1364718" y="1816152"/>
                    </a:lnTo>
                    <a:lnTo>
                      <a:pt x="1364969" y="1816581"/>
                    </a:lnTo>
                    <a:lnTo>
                      <a:pt x="1270200" y="1871195"/>
                    </a:lnTo>
                    <a:lnTo>
                      <a:pt x="1236673" y="1890719"/>
                    </a:lnTo>
                    <a:lnTo>
                      <a:pt x="1236673" y="1890516"/>
                    </a:lnTo>
                    <a:lnTo>
                      <a:pt x="24481" y="2589076"/>
                    </a:lnTo>
                    <a:lnTo>
                      <a:pt x="0" y="2546160"/>
                    </a:lnTo>
                    <a:lnTo>
                      <a:pt x="1212183" y="1847260"/>
                    </a:lnTo>
                    <a:lnTo>
                      <a:pt x="1208236" y="1840470"/>
                    </a:lnTo>
                    <a:lnTo>
                      <a:pt x="1156652" y="1740632"/>
                    </a:lnTo>
                    <a:lnTo>
                      <a:pt x="1111021" y="1639472"/>
                    </a:lnTo>
                    <a:lnTo>
                      <a:pt x="1072003" y="1536329"/>
                    </a:lnTo>
                    <a:lnTo>
                      <a:pt x="1036953" y="1433185"/>
                    </a:lnTo>
                    <a:lnTo>
                      <a:pt x="1008516" y="1328058"/>
                    </a:lnTo>
                    <a:lnTo>
                      <a:pt x="984047" y="1222931"/>
                    </a:lnTo>
                    <a:lnTo>
                      <a:pt x="965530" y="1117804"/>
                    </a:lnTo>
                    <a:lnTo>
                      <a:pt x="952965" y="1011355"/>
                    </a:lnTo>
                    <a:lnTo>
                      <a:pt x="945029" y="904905"/>
                    </a:lnTo>
                    <a:lnTo>
                      <a:pt x="942384" y="798456"/>
                    </a:lnTo>
                    <a:lnTo>
                      <a:pt x="945029" y="693329"/>
                    </a:lnTo>
                    <a:lnTo>
                      <a:pt x="951643" y="588202"/>
                    </a:lnTo>
                    <a:lnTo>
                      <a:pt x="964869" y="483075"/>
                    </a:lnTo>
                    <a:lnTo>
                      <a:pt x="982063" y="378609"/>
                    </a:lnTo>
                    <a:lnTo>
                      <a:pt x="1005210" y="276127"/>
                    </a:lnTo>
                    <a:lnTo>
                      <a:pt x="1031663" y="174306"/>
                    </a:lnTo>
                    <a:lnTo>
                      <a:pt x="1064067" y="73807"/>
                    </a:lnTo>
                    <a:close/>
                  </a:path>
                </a:pathLst>
              </a:custGeom>
              <a:solidFill>
                <a:srgbClr val="06395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7D40E31-8475-41AD-A7A4-63D128FA2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105" y="1562477"/>
                <a:ext cx="790644" cy="2720782"/>
              </a:xfrm>
              <a:custGeom>
                <a:avLst/>
                <a:gdLst>
                  <a:gd name="connsiteX0" fmla="*/ 161034 w 1097134"/>
                  <a:gd name="connsiteY0" fmla="*/ 0 h 3775488"/>
                  <a:gd name="connsiteX1" fmla="*/ 322580 w 1097134"/>
                  <a:gd name="connsiteY1" fmla="*/ 0 h 3775488"/>
                  <a:gd name="connsiteX2" fmla="*/ 319612 w 1097134"/>
                  <a:gd name="connsiteY2" fmla="*/ 5896 h 3775488"/>
                  <a:gd name="connsiteX3" fmla="*/ 271968 w 1097134"/>
                  <a:gd name="connsiteY3" fmla="*/ 119616 h 3775488"/>
                  <a:gd name="connsiteX4" fmla="*/ 232926 w 1097134"/>
                  <a:gd name="connsiteY4" fmla="*/ 235320 h 3775488"/>
                  <a:gd name="connsiteX5" fmla="*/ 201164 w 1097134"/>
                  <a:gd name="connsiteY5" fmla="*/ 352347 h 3775488"/>
                  <a:gd name="connsiteX6" fmla="*/ 176018 w 1097134"/>
                  <a:gd name="connsiteY6" fmla="*/ 472679 h 3775488"/>
                  <a:gd name="connsiteX7" fmla="*/ 158813 w 1097134"/>
                  <a:gd name="connsiteY7" fmla="*/ 593011 h 3775488"/>
                  <a:gd name="connsiteX8" fmla="*/ 150211 w 1097134"/>
                  <a:gd name="connsiteY8" fmla="*/ 715988 h 3775488"/>
                  <a:gd name="connsiteX9" fmla="*/ 148888 w 1097134"/>
                  <a:gd name="connsiteY9" fmla="*/ 838304 h 3775488"/>
                  <a:gd name="connsiteX10" fmla="*/ 155505 w 1097134"/>
                  <a:gd name="connsiteY10" fmla="*/ 961942 h 3775488"/>
                  <a:gd name="connsiteX11" fmla="*/ 170063 w 1097134"/>
                  <a:gd name="connsiteY11" fmla="*/ 1084918 h 3775488"/>
                  <a:gd name="connsiteX12" fmla="*/ 193223 w 1097134"/>
                  <a:gd name="connsiteY12" fmla="*/ 1206573 h 3775488"/>
                  <a:gd name="connsiteX13" fmla="*/ 224986 w 1097134"/>
                  <a:gd name="connsiteY13" fmla="*/ 1328227 h 3775488"/>
                  <a:gd name="connsiteX14" fmla="*/ 264689 w 1097134"/>
                  <a:gd name="connsiteY14" fmla="*/ 1449221 h 3775488"/>
                  <a:gd name="connsiteX15" fmla="*/ 313656 w 1097134"/>
                  <a:gd name="connsiteY15" fmla="*/ 1567569 h 3775488"/>
                  <a:gd name="connsiteX16" fmla="*/ 369902 w 1097134"/>
                  <a:gd name="connsiteY16" fmla="*/ 1683935 h 3775488"/>
                  <a:gd name="connsiteX17" fmla="*/ 402327 w 1097134"/>
                  <a:gd name="connsiteY17" fmla="*/ 1741456 h 3775488"/>
                  <a:gd name="connsiteX18" fmla="*/ 435413 w 1097134"/>
                  <a:gd name="connsiteY18" fmla="*/ 1796333 h 3775488"/>
                  <a:gd name="connsiteX19" fmla="*/ 506217 w 1097134"/>
                  <a:gd name="connsiteY19" fmla="*/ 1902780 h 3775488"/>
                  <a:gd name="connsiteX20" fmla="*/ 583638 w 1097134"/>
                  <a:gd name="connsiteY20" fmla="*/ 2001955 h 3775488"/>
                  <a:gd name="connsiteX21" fmla="*/ 665692 w 1097134"/>
                  <a:gd name="connsiteY21" fmla="*/ 2095180 h 3775488"/>
                  <a:gd name="connsiteX22" fmla="*/ 754363 w 1097134"/>
                  <a:gd name="connsiteY22" fmla="*/ 2183115 h 3775488"/>
                  <a:gd name="connsiteX23" fmla="*/ 847004 w 1097134"/>
                  <a:gd name="connsiteY23" fmla="*/ 2263116 h 3775488"/>
                  <a:gd name="connsiteX24" fmla="*/ 943615 w 1097134"/>
                  <a:gd name="connsiteY24" fmla="*/ 2337166 h 3775488"/>
                  <a:gd name="connsiteX25" fmla="*/ 1044858 w 1097134"/>
                  <a:gd name="connsiteY25" fmla="*/ 2403944 h 3775488"/>
                  <a:gd name="connsiteX26" fmla="*/ 1097134 w 1097134"/>
                  <a:gd name="connsiteY26" fmla="*/ 2435019 h 3775488"/>
                  <a:gd name="connsiteX27" fmla="*/ 1022360 w 1097134"/>
                  <a:gd name="connsiteY27" fmla="*/ 2563285 h 3775488"/>
                  <a:gd name="connsiteX28" fmla="*/ 1021767 w 1097134"/>
                  <a:gd name="connsiteY28" fmla="*/ 2562933 h 3775488"/>
                  <a:gd name="connsiteX29" fmla="*/ 322690 w 1097134"/>
                  <a:gd name="connsiteY29" fmla="*/ 3775488 h 3775488"/>
                  <a:gd name="connsiteX30" fmla="*/ 279739 w 1097134"/>
                  <a:gd name="connsiteY30" fmla="*/ 3751681 h 3775488"/>
                  <a:gd name="connsiteX31" fmla="*/ 979048 w 1097134"/>
                  <a:gd name="connsiteY31" fmla="*/ 2537526 h 3775488"/>
                  <a:gd name="connsiteX32" fmla="*/ 966775 w 1097134"/>
                  <a:gd name="connsiteY32" fmla="*/ 2530227 h 3775488"/>
                  <a:gd name="connsiteX33" fmla="*/ 856929 w 1097134"/>
                  <a:gd name="connsiteY33" fmla="*/ 2458160 h 3775488"/>
                  <a:gd name="connsiteX34" fmla="*/ 752377 w 1097134"/>
                  <a:gd name="connsiteY34" fmla="*/ 2378159 h 3775488"/>
                  <a:gd name="connsiteX35" fmla="*/ 653119 w 1097134"/>
                  <a:gd name="connsiteY35" fmla="*/ 2291546 h 3775488"/>
                  <a:gd name="connsiteX36" fmla="*/ 557831 w 1097134"/>
                  <a:gd name="connsiteY36" fmla="*/ 2197660 h 3775488"/>
                  <a:gd name="connsiteX37" fmla="*/ 468499 w 1097134"/>
                  <a:gd name="connsiteY37" fmla="*/ 2097163 h 3775488"/>
                  <a:gd name="connsiteX38" fmla="*/ 386446 w 1097134"/>
                  <a:gd name="connsiteY38" fmla="*/ 1989393 h 3775488"/>
                  <a:gd name="connsiteX39" fmla="*/ 309024 w 1097134"/>
                  <a:gd name="connsiteY39" fmla="*/ 1875012 h 3775488"/>
                  <a:gd name="connsiteX40" fmla="*/ 273953 w 1097134"/>
                  <a:gd name="connsiteY40" fmla="*/ 1815507 h 3775488"/>
                  <a:gd name="connsiteX41" fmla="*/ 238882 w 1097134"/>
                  <a:gd name="connsiteY41" fmla="*/ 1753357 h 3775488"/>
                  <a:gd name="connsiteX42" fmla="*/ 178003 w 1097134"/>
                  <a:gd name="connsiteY42" fmla="*/ 1628397 h 3775488"/>
                  <a:gd name="connsiteX43" fmla="*/ 125727 w 1097134"/>
                  <a:gd name="connsiteY43" fmla="*/ 1500792 h 3775488"/>
                  <a:gd name="connsiteX44" fmla="*/ 82715 w 1097134"/>
                  <a:gd name="connsiteY44" fmla="*/ 1370542 h 3775488"/>
                  <a:gd name="connsiteX45" fmla="*/ 48306 w 1097134"/>
                  <a:gd name="connsiteY45" fmla="*/ 1239631 h 3775488"/>
                  <a:gd name="connsiteX46" fmla="*/ 23160 w 1097134"/>
                  <a:gd name="connsiteY46" fmla="*/ 1107398 h 3775488"/>
                  <a:gd name="connsiteX47" fmla="*/ 7279 w 1097134"/>
                  <a:gd name="connsiteY47" fmla="*/ 974504 h 3775488"/>
                  <a:gd name="connsiteX48" fmla="*/ 0 w 1097134"/>
                  <a:gd name="connsiteY48" fmla="*/ 842271 h 3775488"/>
                  <a:gd name="connsiteX49" fmla="*/ 1324 w 1097134"/>
                  <a:gd name="connsiteY49" fmla="*/ 710037 h 3775488"/>
                  <a:gd name="connsiteX50" fmla="*/ 11249 w 1097134"/>
                  <a:gd name="connsiteY50" fmla="*/ 577804 h 3775488"/>
                  <a:gd name="connsiteX51" fmla="*/ 29778 w 1097134"/>
                  <a:gd name="connsiteY51" fmla="*/ 447555 h 3775488"/>
                  <a:gd name="connsiteX52" fmla="*/ 56246 w 1097134"/>
                  <a:gd name="connsiteY52" fmla="*/ 317966 h 3775488"/>
                  <a:gd name="connsiteX53" fmla="*/ 90656 w 1097134"/>
                  <a:gd name="connsiteY53" fmla="*/ 191022 h 3775488"/>
                  <a:gd name="connsiteX54" fmla="*/ 133006 w 1097134"/>
                  <a:gd name="connsiteY54" fmla="*/ 66062 h 3775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097134" h="3775488">
                    <a:moveTo>
                      <a:pt x="161034" y="0"/>
                    </a:moveTo>
                    <a:lnTo>
                      <a:pt x="322580" y="0"/>
                    </a:lnTo>
                    <a:lnTo>
                      <a:pt x="319612" y="5896"/>
                    </a:lnTo>
                    <a:lnTo>
                      <a:pt x="271968" y="119616"/>
                    </a:lnTo>
                    <a:lnTo>
                      <a:pt x="232926" y="235320"/>
                    </a:lnTo>
                    <a:lnTo>
                      <a:pt x="201164" y="352347"/>
                    </a:lnTo>
                    <a:lnTo>
                      <a:pt x="176018" y="472679"/>
                    </a:lnTo>
                    <a:lnTo>
                      <a:pt x="158813" y="593011"/>
                    </a:lnTo>
                    <a:lnTo>
                      <a:pt x="150211" y="715988"/>
                    </a:lnTo>
                    <a:lnTo>
                      <a:pt x="148888" y="838304"/>
                    </a:lnTo>
                    <a:lnTo>
                      <a:pt x="155505" y="961942"/>
                    </a:lnTo>
                    <a:lnTo>
                      <a:pt x="170063" y="1084918"/>
                    </a:lnTo>
                    <a:lnTo>
                      <a:pt x="193223" y="1206573"/>
                    </a:lnTo>
                    <a:lnTo>
                      <a:pt x="224986" y="1328227"/>
                    </a:lnTo>
                    <a:lnTo>
                      <a:pt x="264689" y="1449221"/>
                    </a:lnTo>
                    <a:lnTo>
                      <a:pt x="313656" y="1567569"/>
                    </a:lnTo>
                    <a:lnTo>
                      <a:pt x="369902" y="1683935"/>
                    </a:lnTo>
                    <a:lnTo>
                      <a:pt x="402327" y="1741456"/>
                    </a:lnTo>
                    <a:lnTo>
                      <a:pt x="435413" y="1796333"/>
                    </a:lnTo>
                    <a:lnTo>
                      <a:pt x="506217" y="1902780"/>
                    </a:lnTo>
                    <a:lnTo>
                      <a:pt x="583638" y="2001955"/>
                    </a:lnTo>
                    <a:lnTo>
                      <a:pt x="665692" y="2095180"/>
                    </a:lnTo>
                    <a:lnTo>
                      <a:pt x="754363" y="2183115"/>
                    </a:lnTo>
                    <a:lnTo>
                      <a:pt x="847004" y="2263116"/>
                    </a:lnTo>
                    <a:lnTo>
                      <a:pt x="943615" y="2337166"/>
                    </a:lnTo>
                    <a:lnTo>
                      <a:pt x="1044858" y="2403944"/>
                    </a:lnTo>
                    <a:lnTo>
                      <a:pt x="1097134" y="2435019"/>
                    </a:lnTo>
                    <a:lnTo>
                      <a:pt x="1022360" y="2563285"/>
                    </a:lnTo>
                    <a:lnTo>
                      <a:pt x="1021767" y="2562933"/>
                    </a:lnTo>
                    <a:lnTo>
                      <a:pt x="322690" y="3775488"/>
                    </a:lnTo>
                    <a:lnTo>
                      <a:pt x="279739" y="3751681"/>
                    </a:lnTo>
                    <a:lnTo>
                      <a:pt x="979048" y="2537526"/>
                    </a:lnTo>
                    <a:lnTo>
                      <a:pt x="966775" y="2530227"/>
                    </a:lnTo>
                    <a:lnTo>
                      <a:pt x="856929" y="2458160"/>
                    </a:lnTo>
                    <a:lnTo>
                      <a:pt x="752377" y="2378159"/>
                    </a:lnTo>
                    <a:lnTo>
                      <a:pt x="653119" y="2291546"/>
                    </a:lnTo>
                    <a:lnTo>
                      <a:pt x="557831" y="2197660"/>
                    </a:lnTo>
                    <a:lnTo>
                      <a:pt x="468499" y="2097163"/>
                    </a:lnTo>
                    <a:lnTo>
                      <a:pt x="386446" y="1989393"/>
                    </a:lnTo>
                    <a:lnTo>
                      <a:pt x="309024" y="1875012"/>
                    </a:lnTo>
                    <a:lnTo>
                      <a:pt x="273953" y="1815507"/>
                    </a:lnTo>
                    <a:lnTo>
                      <a:pt x="238882" y="1753357"/>
                    </a:lnTo>
                    <a:lnTo>
                      <a:pt x="178003" y="1628397"/>
                    </a:lnTo>
                    <a:lnTo>
                      <a:pt x="125727" y="1500792"/>
                    </a:lnTo>
                    <a:lnTo>
                      <a:pt x="82715" y="1370542"/>
                    </a:lnTo>
                    <a:lnTo>
                      <a:pt x="48306" y="1239631"/>
                    </a:lnTo>
                    <a:lnTo>
                      <a:pt x="23160" y="1107398"/>
                    </a:lnTo>
                    <a:lnTo>
                      <a:pt x="7279" y="974504"/>
                    </a:lnTo>
                    <a:lnTo>
                      <a:pt x="0" y="842271"/>
                    </a:lnTo>
                    <a:lnTo>
                      <a:pt x="1324" y="710037"/>
                    </a:lnTo>
                    <a:lnTo>
                      <a:pt x="11249" y="577804"/>
                    </a:lnTo>
                    <a:lnTo>
                      <a:pt x="29778" y="447555"/>
                    </a:lnTo>
                    <a:lnTo>
                      <a:pt x="56246" y="317966"/>
                    </a:lnTo>
                    <a:lnTo>
                      <a:pt x="90656" y="191022"/>
                    </a:lnTo>
                    <a:lnTo>
                      <a:pt x="133006" y="66062"/>
                    </a:lnTo>
                    <a:close/>
                  </a:path>
                </a:pathLst>
              </a:custGeom>
              <a:solidFill>
                <a:srgbClr val="F7931F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03961931-AF1F-4113-859C-1A31DC1D5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336" y="2131512"/>
                <a:ext cx="1366826" cy="2377646"/>
              </a:xfrm>
              <a:custGeom>
                <a:avLst/>
                <a:gdLst>
                  <a:gd name="connsiteX0" fmla="*/ 0 w 1896673"/>
                  <a:gd name="connsiteY0" fmla="*/ 0 h 3299336"/>
                  <a:gd name="connsiteX1" fmla="*/ 148136 w 1896673"/>
                  <a:gd name="connsiteY1" fmla="*/ 0 h 3299336"/>
                  <a:gd name="connsiteX2" fmla="*/ 148797 w 1896673"/>
                  <a:gd name="connsiteY2" fmla="*/ 55551 h 3299336"/>
                  <a:gd name="connsiteX3" fmla="*/ 156072 w 1896673"/>
                  <a:gd name="connsiteY3" fmla="*/ 167976 h 3299336"/>
                  <a:gd name="connsiteX4" fmla="*/ 169298 w 1896673"/>
                  <a:gd name="connsiteY4" fmla="*/ 280400 h 3299336"/>
                  <a:gd name="connsiteX5" fmla="*/ 191122 w 1896673"/>
                  <a:gd name="connsiteY5" fmla="*/ 391503 h 3299336"/>
                  <a:gd name="connsiteX6" fmla="*/ 220220 w 1896673"/>
                  <a:gd name="connsiteY6" fmla="*/ 502605 h 3299336"/>
                  <a:gd name="connsiteX7" fmla="*/ 257254 w 1896673"/>
                  <a:gd name="connsiteY7" fmla="*/ 612384 h 3299336"/>
                  <a:gd name="connsiteX8" fmla="*/ 300901 w 1896673"/>
                  <a:gd name="connsiteY8" fmla="*/ 719518 h 3299336"/>
                  <a:gd name="connsiteX9" fmla="*/ 353146 w 1896673"/>
                  <a:gd name="connsiteY9" fmla="*/ 825330 h 3299336"/>
                  <a:gd name="connsiteX10" fmla="*/ 382244 w 1896673"/>
                  <a:gd name="connsiteY10" fmla="*/ 877574 h 3299336"/>
                  <a:gd name="connsiteX11" fmla="*/ 412665 w 1896673"/>
                  <a:gd name="connsiteY11" fmla="*/ 929819 h 3299336"/>
                  <a:gd name="connsiteX12" fmla="*/ 480120 w 1896673"/>
                  <a:gd name="connsiteY12" fmla="*/ 1028356 h 3299336"/>
                  <a:gd name="connsiteX13" fmla="*/ 551542 w 1896673"/>
                  <a:gd name="connsiteY13" fmla="*/ 1122264 h 3299336"/>
                  <a:gd name="connsiteX14" fmla="*/ 628917 w 1896673"/>
                  <a:gd name="connsiteY14" fmla="*/ 1208897 h 3299336"/>
                  <a:gd name="connsiteX15" fmla="*/ 712244 w 1896673"/>
                  <a:gd name="connsiteY15" fmla="*/ 1290239 h 3299336"/>
                  <a:gd name="connsiteX16" fmla="*/ 798877 w 1896673"/>
                  <a:gd name="connsiteY16" fmla="*/ 1364969 h 3299336"/>
                  <a:gd name="connsiteX17" fmla="*/ 890139 w 1896673"/>
                  <a:gd name="connsiteY17" fmla="*/ 1433085 h 3299336"/>
                  <a:gd name="connsiteX18" fmla="*/ 985370 w 1896673"/>
                  <a:gd name="connsiteY18" fmla="*/ 1495911 h 3299336"/>
                  <a:gd name="connsiteX19" fmla="*/ 1083246 w 1896673"/>
                  <a:gd name="connsiteY19" fmla="*/ 1551462 h 3299336"/>
                  <a:gd name="connsiteX20" fmla="*/ 1185089 w 1896673"/>
                  <a:gd name="connsiteY20" fmla="*/ 1600400 h 3299336"/>
                  <a:gd name="connsiteX21" fmla="*/ 1289578 w 1896673"/>
                  <a:gd name="connsiteY21" fmla="*/ 1642724 h 3299336"/>
                  <a:gd name="connsiteX22" fmla="*/ 1396051 w 1896673"/>
                  <a:gd name="connsiteY22" fmla="*/ 1678436 h 3299336"/>
                  <a:gd name="connsiteX23" fmla="*/ 1505169 w 1896673"/>
                  <a:gd name="connsiteY23" fmla="*/ 1706872 h 3299336"/>
                  <a:gd name="connsiteX24" fmla="*/ 1615610 w 1896673"/>
                  <a:gd name="connsiteY24" fmla="*/ 1728696 h 3299336"/>
                  <a:gd name="connsiteX25" fmla="*/ 1726712 w 1896673"/>
                  <a:gd name="connsiteY25" fmla="*/ 1743245 h 3299336"/>
                  <a:gd name="connsiteX26" fmla="*/ 1840459 w 1896673"/>
                  <a:gd name="connsiteY26" fmla="*/ 1751181 h 3299336"/>
                  <a:gd name="connsiteX27" fmla="*/ 1847073 w 1896673"/>
                  <a:gd name="connsiteY27" fmla="*/ 1751181 h 3299336"/>
                  <a:gd name="connsiteX28" fmla="*/ 1847073 w 1896673"/>
                  <a:gd name="connsiteY28" fmla="*/ 1749858 h 3299336"/>
                  <a:gd name="connsiteX29" fmla="*/ 1896673 w 1896673"/>
                  <a:gd name="connsiteY29" fmla="*/ 1749858 h 3299336"/>
                  <a:gd name="connsiteX30" fmla="*/ 1896673 w 1896673"/>
                  <a:gd name="connsiteY30" fmla="*/ 3299336 h 3299336"/>
                  <a:gd name="connsiteX31" fmla="*/ 1847073 w 1896673"/>
                  <a:gd name="connsiteY31" fmla="*/ 3299336 h 3299336"/>
                  <a:gd name="connsiteX32" fmla="*/ 1847073 w 1896673"/>
                  <a:gd name="connsiteY32" fmla="*/ 1899574 h 3299336"/>
                  <a:gd name="connsiteX33" fmla="*/ 1835169 w 1896673"/>
                  <a:gd name="connsiteY33" fmla="*/ 1899318 h 3299336"/>
                  <a:gd name="connsiteX34" fmla="*/ 1713486 w 1896673"/>
                  <a:gd name="connsiteY34" fmla="*/ 1890720 h 3299336"/>
                  <a:gd name="connsiteX35" fmla="*/ 1591802 w 1896673"/>
                  <a:gd name="connsiteY35" fmla="*/ 1875510 h 3299336"/>
                  <a:gd name="connsiteX36" fmla="*/ 1471442 w 1896673"/>
                  <a:gd name="connsiteY36" fmla="*/ 1851702 h 3299336"/>
                  <a:gd name="connsiteX37" fmla="*/ 1354388 w 1896673"/>
                  <a:gd name="connsiteY37" fmla="*/ 1820620 h 3299336"/>
                  <a:gd name="connsiteX38" fmla="*/ 1238656 w 1896673"/>
                  <a:gd name="connsiteY38" fmla="*/ 1782264 h 3299336"/>
                  <a:gd name="connsiteX39" fmla="*/ 1125570 w 1896673"/>
                  <a:gd name="connsiteY39" fmla="*/ 1735971 h 3299336"/>
                  <a:gd name="connsiteX40" fmla="*/ 1014468 w 1896673"/>
                  <a:gd name="connsiteY40" fmla="*/ 1682403 h 3299336"/>
                  <a:gd name="connsiteX41" fmla="*/ 907334 w 1896673"/>
                  <a:gd name="connsiteY41" fmla="*/ 1622884 h 3299336"/>
                  <a:gd name="connsiteX42" fmla="*/ 804829 w 1896673"/>
                  <a:gd name="connsiteY42" fmla="*/ 1554768 h 3299336"/>
                  <a:gd name="connsiteX43" fmla="*/ 704969 w 1896673"/>
                  <a:gd name="connsiteY43" fmla="*/ 1480700 h 3299336"/>
                  <a:gd name="connsiteX44" fmla="*/ 611061 w 1896673"/>
                  <a:gd name="connsiteY44" fmla="*/ 1400019 h 3299336"/>
                  <a:gd name="connsiteX45" fmla="*/ 521783 w 1896673"/>
                  <a:gd name="connsiteY45" fmla="*/ 1311402 h 3299336"/>
                  <a:gd name="connsiteX46" fmla="*/ 437795 w 1896673"/>
                  <a:gd name="connsiteY46" fmla="*/ 1217494 h 3299336"/>
                  <a:gd name="connsiteX47" fmla="*/ 359098 w 1896673"/>
                  <a:gd name="connsiteY47" fmla="*/ 1116312 h 3299336"/>
                  <a:gd name="connsiteX48" fmla="*/ 287014 w 1896673"/>
                  <a:gd name="connsiteY48" fmla="*/ 1007855 h 3299336"/>
                  <a:gd name="connsiteX49" fmla="*/ 253286 w 1896673"/>
                  <a:gd name="connsiteY49" fmla="*/ 952304 h 3299336"/>
                  <a:gd name="connsiteX50" fmla="*/ 221543 w 1896673"/>
                  <a:gd name="connsiteY50" fmla="*/ 896091 h 3299336"/>
                  <a:gd name="connsiteX51" fmla="*/ 165330 w 1896673"/>
                  <a:gd name="connsiteY51" fmla="*/ 781021 h 3299336"/>
                  <a:gd name="connsiteX52" fmla="*/ 117054 w 1896673"/>
                  <a:gd name="connsiteY52" fmla="*/ 663306 h 3299336"/>
                  <a:gd name="connsiteX53" fmla="*/ 78036 w 1896673"/>
                  <a:gd name="connsiteY53" fmla="*/ 544929 h 3299336"/>
                  <a:gd name="connsiteX54" fmla="*/ 46292 w 1896673"/>
                  <a:gd name="connsiteY54" fmla="*/ 425230 h 3299336"/>
                  <a:gd name="connsiteX55" fmla="*/ 23146 w 1896673"/>
                  <a:gd name="connsiteY55" fmla="*/ 303547 h 3299336"/>
                  <a:gd name="connsiteX56" fmla="*/ 7274 w 1896673"/>
                  <a:gd name="connsiteY56" fmla="*/ 182525 h 3299336"/>
                  <a:gd name="connsiteX57" fmla="*/ 661 w 1896673"/>
                  <a:gd name="connsiteY57" fmla="*/ 60842 h 3299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896673" h="3299336">
                    <a:moveTo>
                      <a:pt x="0" y="0"/>
                    </a:moveTo>
                    <a:lnTo>
                      <a:pt x="148136" y="0"/>
                    </a:lnTo>
                    <a:lnTo>
                      <a:pt x="148797" y="55551"/>
                    </a:lnTo>
                    <a:lnTo>
                      <a:pt x="156072" y="167976"/>
                    </a:lnTo>
                    <a:lnTo>
                      <a:pt x="169298" y="280400"/>
                    </a:lnTo>
                    <a:lnTo>
                      <a:pt x="191122" y="391503"/>
                    </a:lnTo>
                    <a:lnTo>
                      <a:pt x="220220" y="502605"/>
                    </a:lnTo>
                    <a:lnTo>
                      <a:pt x="257254" y="612384"/>
                    </a:lnTo>
                    <a:lnTo>
                      <a:pt x="300901" y="719518"/>
                    </a:lnTo>
                    <a:lnTo>
                      <a:pt x="353146" y="825330"/>
                    </a:lnTo>
                    <a:lnTo>
                      <a:pt x="382244" y="877574"/>
                    </a:lnTo>
                    <a:lnTo>
                      <a:pt x="412665" y="929819"/>
                    </a:lnTo>
                    <a:lnTo>
                      <a:pt x="480120" y="1028356"/>
                    </a:lnTo>
                    <a:lnTo>
                      <a:pt x="551542" y="1122264"/>
                    </a:lnTo>
                    <a:lnTo>
                      <a:pt x="628917" y="1208897"/>
                    </a:lnTo>
                    <a:lnTo>
                      <a:pt x="712244" y="1290239"/>
                    </a:lnTo>
                    <a:lnTo>
                      <a:pt x="798877" y="1364969"/>
                    </a:lnTo>
                    <a:lnTo>
                      <a:pt x="890139" y="1433085"/>
                    </a:lnTo>
                    <a:lnTo>
                      <a:pt x="985370" y="1495911"/>
                    </a:lnTo>
                    <a:lnTo>
                      <a:pt x="1083246" y="1551462"/>
                    </a:lnTo>
                    <a:lnTo>
                      <a:pt x="1185089" y="1600400"/>
                    </a:lnTo>
                    <a:lnTo>
                      <a:pt x="1289578" y="1642724"/>
                    </a:lnTo>
                    <a:lnTo>
                      <a:pt x="1396051" y="1678436"/>
                    </a:lnTo>
                    <a:lnTo>
                      <a:pt x="1505169" y="1706872"/>
                    </a:lnTo>
                    <a:lnTo>
                      <a:pt x="1615610" y="1728696"/>
                    </a:lnTo>
                    <a:lnTo>
                      <a:pt x="1726712" y="1743245"/>
                    </a:lnTo>
                    <a:lnTo>
                      <a:pt x="1840459" y="1751181"/>
                    </a:lnTo>
                    <a:lnTo>
                      <a:pt x="1847073" y="1751181"/>
                    </a:lnTo>
                    <a:lnTo>
                      <a:pt x="1847073" y="1749858"/>
                    </a:lnTo>
                    <a:lnTo>
                      <a:pt x="1896673" y="1749858"/>
                    </a:lnTo>
                    <a:lnTo>
                      <a:pt x="1896673" y="3299336"/>
                    </a:lnTo>
                    <a:lnTo>
                      <a:pt x="1847073" y="3299336"/>
                    </a:lnTo>
                    <a:lnTo>
                      <a:pt x="1847073" y="1899574"/>
                    </a:lnTo>
                    <a:lnTo>
                      <a:pt x="1835169" y="1899318"/>
                    </a:lnTo>
                    <a:lnTo>
                      <a:pt x="1713486" y="1890720"/>
                    </a:lnTo>
                    <a:lnTo>
                      <a:pt x="1591802" y="1875510"/>
                    </a:lnTo>
                    <a:lnTo>
                      <a:pt x="1471442" y="1851702"/>
                    </a:lnTo>
                    <a:lnTo>
                      <a:pt x="1354388" y="1820620"/>
                    </a:lnTo>
                    <a:lnTo>
                      <a:pt x="1238656" y="1782264"/>
                    </a:lnTo>
                    <a:lnTo>
                      <a:pt x="1125570" y="1735971"/>
                    </a:lnTo>
                    <a:lnTo>
                      <a:pt x="1014468" y="1682403"/>
                    </a:lnTo>
                    <a:lnTo>
                      <a:pt x="907334" y="1622884"/>
                    </a:lnTo>
                    <a:lnTo>
                      <a:pt x="804829" y="1554768"/>
                    </a:lnTo>
                    <a:lnTo>
                      <a:pt x="704969" y="1480700"/>
                    </a:lnTo>
                    <a:lnTo>
                      <a:pt x="611061" y="1400019"/>
                    </a:lnTo>
                    <a:lnTo>
                      <a:pt x="521783" y="1311402"/>
                    </a:lnTo>
                    <a:lnTo>
                      <a:pt x="437795" y="1217494"/>
                    </a:lnTo>
                    <a:lnTo>
                      <a:pt x="359098" y="1116312"/>
                    </a:lnTo>
                    <a:lnTo>
                      <a:pt x="287014" y="1007855"/>
                    </a:lnTo>
                    <a:lnTo>
                      <a:pt x="253286" y="952304"/>
                    </a:lnTo>
                    <a:lnTo>
                      <a:pt x="221543" y="896091"/>
                    </a:lnTo>
                    <a:lnTo>
                      <a:pt x="165330" y="781021"/>
                    </a:lnTo>
                    <a:lnTo>
                      <a:pt x="117054" y="663306"/>
                    </a:lnTo>
                    <a:lnTo>
                      <a:pt x="78036" y="544929"/>
                    </a:lnTo>
                    <a:lnTo>
                      <a:pt x="46292" y="425230"/>
                    </a:lnTo>
                    <a:lnTo>
                      <a:pt x="23146" y="303547"/>
                    </a:lnTo>
                    <a:lnTo>
                      <a:pt x="7274" y="182525"/>
                    </a:lnTo>
                    <a:lnTo>
                      <a:pt x="661" y="6084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3FCCE7B2-9A37-42FE-826C-13AB4B0E4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274" y="2710553"/>
                <a:ext cx="2326176" cy="1579855"/>
              </a:xfrm>
              <a:custGeom>
                <a:avLst/>
                <a:gdLst>
                  <a:gd name="connsiteX0" fmla="*/ 128296 w 3227913"/>
                  <a:gd name="connsiteY0" fmla="*/ 0 h 2192282"/>
                  <a:gd name="connsiteX1" fmla="*/ 171282 w 3227913"/>
                  <a:gd name="connsiteY1" fmla="*/ 70761 h 2192282"/>
                  <a:gd name="connsiteX2" fmla="*/ 265851 w 3227913"/>
                  <a:gd name="connsiteY2" fmla="*/ 201703 h 2192282"/>
                  <a:gd name="connsiteX3" fmla="*/ 371663 w 3227913"/>
                  <a:gd name="connsiteY3" fmla="*/ 321402 h 2192282"/>
                  <a:gd name="connsiteX4" fmla="*/ 487394 w 3227913"/>
                  <a:gd name="connsiteY4" fmla="*/ 427214 h 2192282"/>
                  <a:gd name="connsiteX5" fmla="*/ 611723 w 3227913"/>
                  <a:gd name="connsiteY5" fmla="*/ 521783 h 2192282"/>
                  <a:gd name="connsiteX6" fmla="*/ 743987 w 3227913"/>
                  <a:gd name="connsiteY6" fmla="*/ 602465 h 2192282"/>
                  <a:gd name="connsiteX7" fmla="*/ 882865 w 3227913"/>
                  <a:gd name="connsiteY7" fmla="*/ 669920 h 2192282"/>
                  <a:gd name="connsiteX8" fmla="*/ 1027033 w 3227913"/>
                  <a:gd name="connsiteY8" fmla="*/ 723487 h 2192282"/>
                  <a:gd name="connsiteX9" fmla="*/ 1175169 w 3227913"/>
                  <a:gd name="connsiteY9" fmla="*/ 763166 h 2192282"/>
                  <a:gd name="connsiteX10" fmla="*/ 1326612 w 3227913"/>
                  <a:gd name="connsiteY10" fmla="*/ 788958 h 2192282"/>
                  <a:gd name="connsiteX11" fmla="*/ 1480038 w 3227913"/>
                  <a:gd name="connsiteY11" fmla="*/ 799539 h 2192282"/>
                  <a:gd name="connsiteX12" fmla="*/ 1635449 w 3227913"/>
                  <a:gd name="connsiteY12" fmla="*/ 796232 h 2192282"/>
                  <a:gd name="connsiteX13" fmla="*/ 1789537 w 3227913"/>
                  <a:gd name="connsiteY13" fmla="*/ 776392 h 2192282"/>
                  <a:gd name="connsiteX14" fmla="*/ 1942964 w 3227913"/>
                  <a:gd name="connsiteY14" fmla="*/ 742004 h 2192282"/>
                  <a:gd name="connsiteX15" fmla="*/ 2093745 w 3227913"/>
                  <a:gd name="connsiteY15" fmla="*/ 691743 h 2192282"/>
                  <a:gd name="connsiteX16" fmla="*/ 2241881 w 3227913"/>
                  <a:gd name="connsiteY16" fmla="*/ 625611 h 2192282"/>
                  <a:gd name="connsiteX17" fmla="*/ 2313911 w 3227913"/>
                  <a:gd name="connsiteY17" fmla="*/ 585301 h 2192282"/>
                  <a:gd name="connsiteX18" fmla="*/ 2313966 w 3227913"/>
                  <a:gd name="connsiteY18" fmla="*/ 585269 h 2192282"/>
                  <a:gd name="connsiteX19" fmla="*/ 2314034 w 3227913"/>
                  <a:gd name="connsiteY19" fmla="*/ 585388 h 2192282"/>
                  <a:gd name="connsiteX20" fmla="*/ 2388695 w 3227913"/>
                  <a:gd name="connsiteY20" fmla="*/ 713567 h 2192282"/>
                  <a:gd name="connsiteX21" fmla="*/ 2388695 w 3227913"/>
                  <a:gd name="connsiteY21" fmla="*/ 714667 h 2192282"/>
                  <a:gd name="connsiteX22" fmla="*/ 3227913 w 3227913"/>
                  <a:gd name="connsiteY22" fmla="*/ 2167813 h 2192282"/>
                  <a:gd name="connsiteX23" fmla="*/ 3184927 w 3227913"/>
                  <a:gd name="connsiteY23" fmla="*/ 2192282 h 2192282"/>
                  <a:gd name="connsiteX24" fmla="*/ 2345566 w 3227913"/>
                  <a:gd name="connsiteY24" fmla="*/ 737834 h 2192282"/>
                  <a:gd name="connsiteX25" fmla="*/ 2269657 w 3227913"/>
                  <a:gd name="connsiteY25" fmla="*/ 777054 h 2192282"/>
                  <a:gd name="connsiteX26" fmla="*/ 2188976 w 3227913"/>
                  <a:gd name="connsiteY26" fmla="*/ 813426 h 2192282"/>
                  <a:gd name="connsiteX27" fmla="*/ 2106972 w 3227913"/>
                  <a:gd name="connsiteY27" fmla="*/ 845170 h 2192282"/>
                  <a:gd name="connsiteX28" fmla="*/ 2024306 w 3227913"/>
                  <a:gd name="connsiteY28" fmla="*/ 872284 h 2192282"/>
                  <a:gd name="connsiteX29" fmla="*/ 1941641 w 3227913"/>
                  <a:gd name="connsiteY29" fmla="*/ 896092 h 2192282"/>
                  <a:gd name="connsiteX30" fmla="*/ 1815329 w 3227913"/>
                  <a:gd name="connsiteY30" fmla="*/ 923206 h 2192282"/>
                  <a:gd name="connsiteX31" fmla="*/ 1646692 w 3227913"/>
                  <a:gd name="connsiteY31" fmla="*/ 944368 h 2192282"/>
                  <a:gd name="connsiteX32" fmla="*/ 1476732 w 3227913"/>
                  <a:gd name="connsiteY32" fmla="*/ 948336 h 2192282"/>
                  <a:gd name="connsiteX33" fmla="*/ 1308756 w 3227913"/>
                  <a:gd name="connsiteY33" fmla="*/ 936432 h 2192282"/>
                  <a:gd name="connsiteX34" fmla="*/ 1143426 w 3227913"/>
                  <a:gd name="connsiteY34" fmla="*/ 908657 h 2192282"/>
                  <a:gd name="connsiteX35" fmla="*/ 981402 w 3227913"/>
                  <a:gd name="connsiteY35" fmla="*/ 865671 h 2192282"/>
                  <a:gd name="connsiteX36" fmla="*/ 823346 w 3227913"/>
                  <a:gd name="connsiteY36" fmla="*/ 806152 h 2192282"/>
                  <a:gd name="connsiteX37" fmla="*/ 671903 w 3227913"/>
                  <a:gd name="connsiteY37" fmla="*/ 732745 h 2192282"/>
                  <a:gd name="connsiteX38" fmla="*/ 527735 w 3227913"/>
                  <a:gd name="connsiteY38" fmla="*/ 644128 h 2192282"/>
                  <a:gd name="connsiteX39" fmla="*/ 391502 w 3227913"/>
                  <a:gd name="connsiteY39" fmla="*/ 541623 h 2192282"/>
                  <a:gd name="connsiteX40" fmla="*/ 296272 w 3227913"/>
                  <a:gd name="connsiteY40" fmla="*/ 454990 h 2192282"/>
                  <a:gd name="connsiteX41" fmla="*/ 235430 w 3227913"/>
                  <a:gd name="connsiteY41" fmla="*/ 393487 h 2192282"/>
                  <a:gd name="connsiteX42" fmla="*/ 177895 w 3227913"/>
                  <a:gd name="connsiteY42" fmla="*/ 328016 h 2192282"/>
                  <a:gd name="connsiteX43" fmla="*/ 123006 w 3227913"/>
                  <a:gd name="connsiteY43" fmla="*/ 260561 h 2192282"/>
                  <a:gd name="connsiteX44" fmla="*/ 72084 w 3227913"/>
                  <a:gd name="connsiteY44" fmla="*/ 188477 h 2192282"/>
                  <a:gd name="connsiteX45" fmla="*/ 23146 w 3227913"/>
                  <a:gd name="connsiteY45" fmla="*/ 113086 h 2192282"/>
                  <a:gd name="connsiteX46" fmla="*/ 0 w 3227913"/>
                  <a:gd name="connsiteY46" fmla="*/ 74068 h 219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27913" h="2192282">
                    <a:moveTo>
                      <a:pt x="128296" y="0"/>
                    </a:moveTo>
                    <a:lnTo>
                      <a:pt x="171282" y="70761"/>
                    </a:lnTo>
                    <a:lnTo>
                      <a:pt x="265851" y="201703"/>
                    </a:lnTo>
                    <a:lnTo>
                      <a:pt x="371663" y="321402"/>
                    </a:lnTo>
                    <a:lnTo>
                      <a:pt x="487394" y="427214"/>
                    </a:lnTo>
                    <a:lnTo>
                      <a:pt x="611723" y="521783"/>
                    </a:lnTo>
                    <a:lnTo>
                      <a:pt x="743987" y="602465"/>
                    </a:lnTo>
                    <a:lnTo>
                      <a:pt x="882865" y="669920"/>
                    </a:lnTo>
                    <a:lnTo>
                      <a:pt x="1027033" y="723487"/>
                    </a:lnTo>
                    <a:lnTo>
                      <a:pt x="1175169" y="763166"/>
                    </a:lnTo>
                    <a:lnTo>
                      <a:pt x="1326612" y="788958"/>
                    </a:lnTo>
                    <a:lnTo>
                      <a:pt x="1480038" y="799539"/>
                    </a:lnTo>
                    <a:lnTo>
                      <a:pt x="1635449" y="796232"/>
                    </a:lnTo>
                    <a:lnTo>
                      <a:pt x="1789537" y="776392"/>
                    </a:lnTo>
                    <a:lnTo>
                      <a:pt x="1942964" y="742004"/>
                    </a:lnTo>
                    <a:lnTo>
                      <a:pt x="2093745" y="691743"/>
                    </a:lnTo>
                    <a:lnTo>
                      <a:pt x="2241881" y="625611"/>
                    </a:lnTo>
                    <a:lnTo>
                      <a:pt x="2313911" y="585301"/>
                    </a:lnTo>
                    <a:lnTo>
                      <a:pt x="2313966" y="585269"/>
                    </a:lnTo>
                    <a:lnTo>
                      <a:pt x="2314034" y="585388"/>
                    </a:lnTo>
                    <a:lnTo>
                      <a:pt x="2388695" y="713567"/>
                    </a:lnTo>
                    <a:lnTo>
                      <a:pt x="2388695" y="714667"/>
                    </a:lnTo>
                    <a:lnTo>
                      <a:pt x="3227913" y="2167813"/>
                    </a:lnTo>
                    <a:lnTo>
                      <a:pt x="3184927" y="2192282"/>
                    </a:lnTo>
                    <a:lnTo>
                      <a:pt x="2345566" y="737834"/>
                    </a:lnTo>
                    <a:lnTo>
                      <a:pt x="2269657" y="777054"/>
                    </a:lnTo>
                    <a:lnTo>
                      <a:pt x="2188976" y="813426"/>
                    </a:lnTo>
                    <a:lnTo>
                      <a:pt x="2106972" y="845170"/>
                    </a:lnTo>
                    <a:lnTo>
                      <a:pt x="2024306" y="872284"/>
                    </a:lnTo>
                    <a:lnTo>
                      <a:pt x="1941641" y="896092"/>
                    </a:lnTo>
                    <a:lnTo>
                      <a:pt x="1815329" y="923206"/>
                    </a:lnTo>
                    <a:lnTo>
                      <a:pt x="1646692" y="944368"/>
                    </a:lnTo>
                    <a:lnTo>
                      <a:pt x="1476732" y="948336"/>
                    </a:lnTo>
                    <a:lnTo>
                      <a:pt x="1308756" y="936432"/>
                    </a:lnTo>
                    <a:lnTo>
                      <a:pt x="1143426" y="908657"/>
                    </a:lnTo>
                    <a:lnTo>
                      <a:pt x="981402" y="865671"/>
                    </a:lnTo>
                    <a:lnTo>
                      <a:pt x="823346" y="806152"/>
                    </a:lnTo>
                    <a:lnTo>
                      <a:pt x="671903" y="732745"/>
                    </a:lnTo>
                    <a:lnTo>
                      <a:pt x="527735" y="644128"/>
                    </a:lnTo>
                    <a:lnTo>
                      <a:pt x="391502" y="541623"/>
                    </a:lnTo>
                    <a:lnTo>
                      <a:pt x="296272" y="454990"/>
                    </a:lnTo>
                    <a:lnTo>
                      <a:pt x="235430" y="393487"/>
                    </a:lnTo>
                    <a:lnTo>
                      <a:pt x="177895" y="328016"/>
                    </a:lnTo>
                    <a:lnTo>
                      <a:pt x="123006" y="260561"/>
                    </a:lnTo>
                    <a:lnTo>
                      <a:pt x="72084" y="188477"/>
                    </a:lnTo>
                    <a:lnTo>
                      <a:pt x="23146" y="113086"/>
                    </a:lnTo>
                    <a:lnTo>
                      <a:pt x="0" y="7406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xmlns="" id="{077FF81A-3F99-4894-974B-B132BB03C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663" y="3854340"/>
                <a:ext cx="849262" cy="84926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72">
                <a:extLst>
                  <a:ext uri="{FF2B5EF4-FFF2-40B4-BE49-F238E27FC236}">
                    <a16:creationId xmlns:a16="http://schemas.microsoft.com/office/drawing/2014/main" xmlns="" id="{381E9EDB-EA11-4CC8-9BDA-79476429B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084" y="4078808"/>
                <a:ext cx="849262" cy="85069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73">
                <a:extLst>
                  <a:ext uri="{FF2B5EF4-FFF2-40B4-BE49-F238E27FC236}">
                    <a16:creationId xmlns:a16="http://schemas.microsoft.com/office/drawing/2014/main" xmlns="" id="{F7A3A656-FC99-4F8A-9640-6C4853C11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794" y="3850050"/>
                <a:ext cx="849262" cy="849261"/>
              </a:xfrm>
              <a:prstGeom prst="ellipse">
                <a:avLst/>
              </a:prstGeom>
              <a:solidFill>
                <a:srgbClr val="F7931F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xmlns="" id="{735318F1-A58C-4DA1-A88F-E87AE1BBA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700" y="2987922"/>
                <a:ext cx="849262" cy="850691"/>
              </a:xfrm>
              <a:prstGeom prst="ellipse">
                <a:avLst/>
              </a:prstGeom>
              <a:solidFill>
                <a:srgbClr val="06395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1D3096D7-31F6-4BE1-A902-B2343AD66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5614" y="1756376"/>
                <a:ext cx="747158" cy="75027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1079D88A-1750-494E-92AC-3623BDCCE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3448" y="3074162"/>
                <a:ext cx="678210" cy="67821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63B490B9-0B58-412B-83D9-EDEA5BBDB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981" y="3971880"/>
                <a:ext cx="609414" cy="60941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98A3273-7AE5-46B3-86D2-8D2213EC1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7424" y="4117407"/>
                <a:ext cx="709152" cy="709152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F7BA0BF8-D14D-4194-B4AE-4A92AFBC9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6807" y="3929193"/>
                <a:ext cx="690974" cy="690974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21AB091E-4560-4F12-96AF-2B817CB92AC4}"/>
                </a:ext>
              </a:extLst>
            </p:cNvPr>
            <p:cNvSpPr txBox="1"/>
            <p:nvPr/>
          </p:nvSpPr>
          <p:spPr>
            <a:xfrm>
              <a:off x="1463924" y="2758207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Reliability</a:t>
              </a:r>
              <a:endParaRPr lang="en-IN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79CEA66-E260-4DF9-9312-D257BBC96F17}"/>
                </a:ext>
              </a:extLst>
            </p:cNvPr>
            <p:cNvSpPr txBox="1"/>
            <p:nvPr/>
          </p:nvSpPr>
          <p:spPr>
            <a:xfrm>
              <a:off x="2562634" y="3644405"/>
              <a:ext cx="9690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Filtering Messages</a:t>
              </a:r>
              <a:endParaRPr lang="en-IN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7858FB5-9A4C-4DB4-B029-CAC04F76C8A8}"/>
                </a:ext>
              </a:extLst>
            </p:cNvPr>
            <p:cNvSpPr txBox="1"/>
            <p:nvPr/>
          </p:nvSpPr>
          <p:spPr>
            <a:xfrm>
              <a:off x="4589363" y="4409468"/>
              <a:ext cx="9690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Automatic Scalability</a:t>
              </a:r>
              <a:endParaRPr lang="en-IN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34FF98E1-F640-4A33-8C35-2A467684D78C}"/>
                </a:ext>
              </a:extLst>
            </p:cNvPr>
            <p:cNvSpPr txBox="1"/>
            <p:nvPr/>
          </p:nvSpPr>
          <p:spPr>
            <a:xfrm>
              <a:off x="5839620" y="4120020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Secure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25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884" y="1969646"/>
            <a:ext cx="4850539" cy="1204207"/>
          </a:xfrm>
        </p:spPr>
        <p:txBody>
          <a:bodyPr anchor="ctr"/>
          <a:lstStyle/>
          <a:p>
            <a:pPr algn="ctr"/>
            <a:r>
              <a:rPr lang="en-US" dirty="0"/>
              <a:t>Simple Email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Email Service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xmlns="" id="{F434B576-1B11-43A3-89C6-0AFEF3B64047}"/>
              </a:ext>
            </a:extLst>
          </p:cNvPr>
          <p:cNvSpPr/>
          <p:nvPr/>
        </p:nvSpPr>
        <p:spPr>
          <a:xfrm>
            <a:off x="1581593" y="967563"/>
            <a:ext cx="5980814" cy="9184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300" dirty="0">
                <a:solidFill>
                  <a:schemeClr val="tx1"/>
                </a:solidFill>
              </a:rPr>
              <a:t>Amazon Simple Email Service (SES) is a Cloud based Email sending service which is designed to help out digital marketers and developers to send Appropriate emails. It is Reliable and Cost-effective.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13827CD-ACAA-4D0F-AECF-D82FE8F7497B}"/>
              </a:ext>
            </a:extLst>
          </p:cNvPr>
          <p:cNvGrpSpPr/>
          <p:nvPr/>
        </p:nvGrpSpPr>
        <p:grpSpPr>
          <a:xfrm>
            <a:off x="3448050" y="2226308"/>
            <a:ext cx="2247900" cy="2281016"/>
            <a:chOff x="3530600" y="1981453"/>
            <a:chExt cx="2730500" cy="2770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80355F2B-EC1C-427A-9837-A6CAE779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600" y="2161379"/>
              <a:ext cx="2590800" cy="25908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DFFAC429-F148-4F13-8E85-950A31F5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1981453"/>
              <a:ext cx="812800" cy="9496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8674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Email Service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23F6403C-CF5B-4B4F-84A5-BFAD2174DF82}"/>
              </a:ext>
            </a:extLst>
          </p:cNvPr>
          <p:cNvGrpSpPr/>
          <p:nvPr/>
        </p:nvGrpSpPr>
        <p:grpSpPr>
          <a:xfrm>
            <a:off x="634497" y="1484100"/>
            <a:ext cx="7906789" cy="1722880"/>
            <a:chOff x="634497" y="1870253"/>
            <a:chExt cx="7906789" cy="1722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0D6D469-157A-4AE4-816F-853BBDCD1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97" y="1969374"/>
              <a:ext cx="1346200" cy="1346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41B3ED8C-9A40-48C2-BBCF-D38783982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6754" y="1978521"/>
              <a:ext cx="1314532" cy="13145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67E7380-AF2E-4A67-A7E4-F58978F8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8441" y="1870253"/>
              <a:ext cx="1544448" cy="1544442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AF589512-FF22-4415-88EA-F03DA341A872}"/>
                </a:ext>
              </a:extLst>
            </p:cNvPr>
            <p:cNvGrpSpPr/>
            <p:nvPr/>
          </p:nvGrpSpPr>
          <p:grpSpPr>
            <a:xfrm>
              <a:off x="2575032" y="1898649"/>
              <a:ext cx="1487652" cy="1487652"/>
              <a:chOff x="3625850" y="1625600"/>
              <a:chExt cx="1892300" cy="18923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71103650-9C4F-4C5D-90FE-25235B98D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5850" y="1625600"/>
                <a:ext cx="1892300" cy="18923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3B382A9C-BC78-46FC-B7AA-C8F5C8AC4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5100" y="1961082"/>
                <a:ext cx="1045364" cy="122133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602E576-40D4-4954-9429-F0DA1D40131C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1980697" y="2642474"/>
              <a:ext cx="594335" cy="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27E5CFA6-7E31-4A9F-82F1-208480547C87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 flipV="1">
              <a:off x="6532889" y="2635786"/>
              <a:ext cx="693865" cy="668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8A5D6E8-C944-4139-9D91-0FB578E00E07}"/>
                </a:ext>
              </a:extLst>
            </p:cNvPr>
            <p:cNvSpPr txBox="1"/>
            <p:nvPr/>
          </p:nvSpPr>
          <p:spPr>
            <a:xfrm>
              <a:off x="823080" y="3293051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Sender</a:t>
              </a:r>
              <a:endParaRPr lang="en-IN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F3FE59C-1C21-4E83-9D57-DEF50E68508C}"/>
                </a:ext>
              </a:extLst>
            </p:cNvPr>
            <p:cNvSpPr txBox="1"/>
            <p:nvPr/>
          </p:nvSpPr>
          <p:spPr>
            <a:xfrm>
              <a:off x="2814617" y="3143010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</a:t>
              </a:r>
              <a:endParaRPr lang="en-IN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51C8F3A-1908-435C-B202-106AF8B17769}"/>
                </a:ext>
              </a:extLst>
            </p:cNvPr>
            <p:cNvSpPr txBox="1"/>
            <p:nvPr/>
          </p:nvSpPr>
          <p:spPr>
            <a:xfrm>
              <a:off x="5020109" y="3211478"/>
              <a:ext cx="142818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Receiver (ISP)</a:t>
              </a:r>
              <a:endParaRPr lang="en-IN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811C2A2-5B2D-44A4-9317-D625D375365B}"/>
                </a:ext>
              </a:extLst>
            </p:cNvPr>
            <p:cNvSpPr txBox="1"/>
            <p:nvPr/>
          </p:nvSpPr>
          <p:spPr>
            <a:xfrm>
              <a:off x="7393268" y="3293051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Recipient</a:t>
              </a:r>
              <a:endParaRPr lang="en-IN" b="1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D81B1D6D-B321-4BAE-9F58-2F5C4FD795FF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 flipV="1">
              <a:off x="4062684" y="2642474"/>
              <a:ext cx="925757" cy="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xmlns="" id="{E34825A5-D978-460D-A1F5-632389D6176D}"/>
              </a:ext>
            </a:extLst>
          </p:cNvPr>
          <p:cNvSpPr/>
          <p:nvPr/>
        </p:nvSpPr>
        <p:spPr>
          <a:xfrm>
            <a:off x="1267046" y="3564163"/>
            <a:ext cx="6609907" cy="6283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IN" sz="1400" dirty="0">
                <a:solidFill>
                  <a:schemeClr val="tx1"/>
                </a:solidFill>
              </a:rPr>
              <a:t>n simple terms, a sender sends a mail which the SES collects and pushes into the receiver (say ISP) and the receiver finally sends it to the Recipient</a:t>
            </a:r>
          </a:p>
        </p:txBody>
      </p:sp>
    </p:spTree>
    <p:extLst>
      <p:ext uri="{BB962C8B-B14F-4D97-AF65-F5344CB8AC3E}">
        <p14:creationId xmlns:p14="http://schemas.microsoft.com/office/powerpoint/2010/main" val="63538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69646"/>
            <a:ext cx="4350808" cy="1204207"/>
          </a:xfrm>
        </p:spPr>
        <p:txBody>
          <a:bodyPr anchor="ctr"/>
          <a:lstStyle/>
          <a:p>
            <a:pPr algn="ctr"/>
            <a:r>
              <a:rPr lang="en-US" dirty="0"/>
              <a:t>Introduction to CloudFormation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Email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3099070" y="911426"/>
            <a:ext cx="2945860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How does SES work?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D7676DE8-08A1-4719-ACAA-B0CDDB157C02}"/>
              </a:ext>
            </a:extLst>
          </p:cNvPr>
          <p:cNvSpPr/>
          <p:nvPr/>
        </p:nvSpPr>
        <p:spPr>
          <a:xfrm>
            <a:off x="6717383" y="1176925"/>
            <a:ext cx="2257171" cy="3331575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163F3B0-6527-476B-A36D-37209972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64" y="2711431"/>
            <a:ext cx="666970" cy="6669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E411DFA-50AF-4861-B66F-8B0796B7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24" y="2634976"/>
            <a:ext cx="768808" cy="6669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EF69D8D-C0BF-4D5F-877E-A9B64AC385D6}"/>
              </a:ext>
            </a:extLst>
          </p:cNvPr>
          <p:cNvSpPr txBox="1"/>
          <p:nvPr/>
        </p:nvSpPr>
        <p:spPr>
          <a:xfrm>
            <a:off x="2283753" y="3447540"/>
            <a:ext cx="1630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Received Mail from the sent Domain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79AFD90-78D5-4C26-8D07-3AADE5006009}"/>
              </a:ext>
            </a:extLst>
          </p:cNvPr>
          <p:cNvGrpSpPr/>
          <p:nvPr/>
        </p:nvGrpSpPr>
        <p:grpSpPr>
          <a:xfrm>
            <a:off x="5075337" y="2302140"/>
            <a:ext cx="818810" cy="1145400"/>
            <a:chOff x="5075337" y="2302140"/>
            <a:chExt cx="818810" cy="11454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FD807AB-B89B-4878-85DE-F7739AB543F0}"/>
                </a:ext>
              </a:extLst>
            </p:cNvPr>
            <p:cNvSpPr txBox="1"/>
            <p:nvPr/>
          </p:nvSpPr>
          <p:spPr>
            <a:xfrm>
              <a:off x="5075337" y="2302140"/>
              <a:ext cx="81881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LAMBDA</a:t>
              </a:r>
              <a:endParaRPr lang="en-IN" b="1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7D10207B-E149-4285-A69A-AFA381B5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939" y="2602222"/>
              <a:ext cx="698132" cy="8453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3EEFDE2-97AA-4E2E-8051-DB5CBDE86A02}"/>
              </a:ext>
            </a:extLst>
          </p:cNvPr>
          <p:cNvSpPr txBox="1"/>
          <p:nvPr/>
        </p:nvSpPr>
        <p:spPr>
          <a:xfrm>
            <a:off x="6841477" y="3762260"/>
            <a:ext cx="20089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receive the email in your in Mail Id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B202B4-3C54-44FB-AE6E-1D67A64D0DE9}"/>
              </a:ext>
            </a:extLst>
          </p:cNvPr>
          <p:cNvSpPr txBox="1"/>
          <p:nvPr/>
        </p:nvSpPr>
        <p:spPr>
          <a:xfrm>
            <a:off x="7068636" y="3462650"/>
            <a:ext cx="15546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E-Mail Providers</a:t>
            </a:r>
            <a:endParaRPr lang="en-IN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B6EC320-01A1-4158-B1B7-6EB56306C97E}"/>
              </a:ext>
            </a:extLst>
          </p:cNvPr>
          <p:cNvSpPr txBox="1"/>
          <p:nvPr/>
        </p:nvSpPr>
        <p:spPr>
          <a:xfrm>
            <a:off x="4843638" y="3446949"/>
            <a:ext cx="1449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received will be sent now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0373C39-7288-4675-AF5B-0E2F75CEC92D}"/>
              </a:ext>
            </a:extLst>
          </p:cNvPr>
          <p:cNvGrpSpPr/>
          <p:nvPr/>
        </p:nvGrpSpPr>
        <p:grpSpPr>
          <a:xfrm>
            <a:off x="568676" y="2302140"/>
            <a:ext cx="1062414" cy="1273983"/>
            <a:chOff x="532196" y="2146589"/>
            <a:chExt cx="1062414" cy="12739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3EA0046-29BC-4B75-9F7B-066BF32D3F16}"/>
                </a:ext>
              </a:extLst>
            </p:cNvPr>
            <p:cNvSpPr txBox="1"/>
            <p:nvPr/>
          </p:nvSpPr>
          <p:spPr>
            <a:xfrm>
              <a:off x="786948" y="2146589"/>
              <a:ext cx="7114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E-Mail</a:t>
              </a:r>
              <a:endParaRPr lang="en-IN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E955EC40-5E3C-4F67-A27A-8AC37E9D3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196" y="2358158"/>
              <a:ext cx="1062414" cy="106241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4E7917C-0B55-4413-BF8F-39CCD8CB6075}"/>
              </a:ext>
            </a:extLst>
          </p:cNvPr>
          <p:cNvGrpSpPr/>
          <p:nvPr/>
        </p:nvGrpSpPr>
        <p:grpSpPr>
          <a:xfrm>
            <a:off x="2566369" y="2302140"/>
            <a:ext cx="2149782" cy="1127093"/>
            <a:chOff x="2856834" y="2363668"/>
            <a:chExt cx="2149782" cy="112709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E22CC78-DE3F-4FDA-9A43-477F00DBCF07}"/>
                </a:ext>
              </a:extLst>
            </p:cNvPr>
            <p:cNvSpPr txBox="1"/>
            <p:nvPr/>
          </p:nvSpPr>
          <p:spPr>
            <a:xfrm>
              <a:off x="2856834" y="2363668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</a:t>
              </a:r>
              <a:endParaRPr lang="en-IN" b="1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506B9050-AC6A-494A-B2E4-0846BDC0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0457" y="2708979"/>
              <a:ext cx="669142" cy="7817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48977B6-2E15-476E-AF9D-A108F4B618AC}"/>
                </a:ext>
              </a:extLst>
            </p:cNvPr>
            <p:cNvSpPr txBox="1"/>
            <p:nvPr/>
          </p:nvSpPr>
          <p:spPr>
            <a:xfrm>
              <a:off x="4037582" y="2363668"/>
              <a:ext cx="96903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SNS Topic</a:t>
              </a:r>
              <a:endParaRPr lang="en-IN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D8F860-3451-4F8F-9E8C-915FBBBAE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068" y="2549484"/>
            <a:ext cx="831132" cy="831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CCCBE192-DD67-48C3-9740-A5DA65521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008" y="3099461"/>
            <a:ext cx="428356" cy="430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1401DC9-5118-4715-9068-44BD24A4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21" y="2807807"/>
            <a:ext cx="399722" cy="3997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AC87508-9EA7-4F93-854B-B6618D81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64" y="2807807"/>
            <a:ext cx="399722" cy="399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71F2D19-D10B-47B9-8A52-8806092BB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4911" y="1925515"/>
            <a:ext cx="742114" cy="742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55A3650-47DE-488C-BBE9-227DFD22F2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0635" y="1357996"/>
            <a:ext cx="550666" cy="5506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C3DFBAC-5963-4C39-9A48-4DC3560B1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4744" y="2745049"/>
            <a:ext cx="633352" cy="6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Email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3822700" y="911426"/>
            <a:ext cx="1498600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40324C3F-48C8-47A5-8656-F52614431F5A}"/>
              </a:ext>
            </a:extLst>
          </p:cNvPr>
          <p:cNvSpPr txBox="1"/>
          <p:nvPr/>
        </p:nvSpPr>
        <p:spPr>
          <a:xfrm>
            <a:off x="4392302" y="1577751"/>
            <a:ext cx="3593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FontAwesome" pitchFamily="2" charset="0"/>
              </a:rPr>
              <a:t>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FCD3DFC-5CD3-41AD-9230-038C9CCF09F1}"/>
              </a:ext>
            </a:extLst>
          </p:cNvPr>
          <p:cNvGrpSpPr/>
          <p:nvPr/>
        </p:nvGrpSpPr>
        <p:grpSpPr>
          <a:xfrm>
            <a:off x="1898622" y="1505120"/>
            <a:ext cx="5280934" cy="3537602"/>
            <a:chOff x="2447462" y="2041660"/>
            <a:chExt cx="4196769" cy="281134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51D4149E-1ED2-4A9B-9436-029B8EE21DD8}"/>
                </a:ext>
              </a:extLst>
            </p:cNvPr>
            <p:cNvGrpSpPr/>
            <p:nvPr/>
          </p:nvGrpSpPr>
          <p:grpSpPr>
            <a:xfrm>
              <a:off x="2614314" y="3126250"/>
              <a:ext cx="3915966" cy="295275"/>
              <a:chOff x="3485753" y="3662123"/>
              <a:chExt cx="5221288" cy="3937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xmlns="" id="{7C9D82E9-E1F6-4702-B7BC-7EC0BF6655DD}"/>
                  </a:ext>
                </a:extLst>
              </p:cNvPr>
              <p:cNvGrpSpPr/>
              <p:nvPr/>
            </p:nvGrpSpPr>
            <p:grpSpPr>
              <a:xfrm>
                <a:off x="3485753" y="3662123"/>
                <a:ext cx="5221288" cy="393700"/>
                <a:chOff x="3480594" y="4689679"/>
                <a:chExt cx="5221288" cy="393700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xmlns="" id="{4695CB9A-9DBB-46AE-868B-4A2FD779D2B6}"/>
                    </a:ext>
                  </a:extLst>
                </p:cNvPr>
                <p:cNvSpPr/>
                <p:nvPr/>
              </p:nvSpPr>
              <p:spPr>
                <a:xfrm>
                  <a:off x="3480594" y="4689679"/>
                  <a:ext cx="1739900" cy="393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xmlns="" id="{42160CC1-5556-4425-93D4-8B0EC34A2757}"/>
                    </a:ext>
                  </a:extLst>
                </p:cNvPr>
                <p:cNvSpPr/>
                <p:nvPr/>
              </p:nvSpPr>
              <p:spPr>
                <a:xfrm>
                  <a:off x="5221288" y="4689679"/>
                  <a:ext cx="1739900" cy="393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xmlns="" id="{EC50F719-C164-482B-A32A-B2DE3D9A8E62}"/>
                    </a:ext>
                  </a:extLst>
                </p:cNvPr>
                <p:cNvSpPr/>
                <p:nvPr/>
              </p:nvSpPr>
              <p:spPr>
                <a:xfrm>
                  <a:off x="6961982" y="4689679"/>
                  <a:ext cx="1739900" cy="3937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id="{67FCF301-CD45-4407-A98C-25FCEF3AA3D3}"/>
                  </a:ext>
                </a:extLst>
              </p:cNvPr>
              <p:cNvSpPr/>
              <p:nvPr/>
            </p:nvSpPr>
            <p:spPr>
              <a:xfrm>
                <a:off x="3485753" y="3904254"/>
                <a:ext cx="5221288" cy="147147"/>
              </a:xfrm>
              <a:prstGeom prst="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C53A6F3-7B4B-49EE-99D0-5FE4756AB915}"/>
                </a:ext>
              </a:extLst>
            </p:cNvPr>
            <p:cNvGrpSpPr/>
            <p:nvPr/>
          </p:nvGrpSpPr>
          <p:grpSpPr>
            <a:xfrm>
              <a:off x="2447462" y="2041660"/>
              <a:ext cx="4196769" cy="2811341"/>
              <a:chOff x="2447462" y="2041660"/>
              <a:chExt cx="4196769" cy="2811341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355C2DEE-45E5-4193-9C5D-3BD763CBD525}"/>
                  </a:ext>
                </a:extLst>
              </p:cNvPr>
              <p:cNvSpPr txBox="1"/>
              <p:nvPr/>
            </p:nvSpPr>
            <p:spPr>
              <a:xfrm>
                <a:off x="2447462" y="2474080"/>
                <a:ext cx="164246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High Deliverability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xmlns="" id="{C29E65C0-AE21-47E6-B3D5-292A500CEE90}"/>
                  </a:ext>
                </a:extLst>
              </p:cNvPr>
              <p:cNvSpPr txBox="1"/>
              <p:nvPr/>
            </p:nvSpPr>
            <p:spPr>
              <a:xfrm>
                <a:off x="3828892" y="3437235"/>
                <a:ext cx="148899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Cost-Effective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5B5722AD-406F-479E-9046-2F172C84B144}"/>
                  </a:ext>
                </a:extLst>
              </p:cNvPr>
              <p:cNvSpPr txBox="1"/>
              <p:nvPr/>
            </p:nvSpPr>
            <p:spPr>
              <a:xfrm>
                <a:off x="5102399" y="2698322"/>
                <a:ext cx="154183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4">
                        <a:lumMod val="75000"/>
                      </a:schemeClr>
                    </a:solidFill>
                  </a:rPr>
                  <a:t>Configurable</a:t>
                </a:r>
                <a:endParaRPr lang="en-US" sz="1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Teardrop 167">
                <a:extLst>
                  <a:ext uri="{FF2B5EF4-FFF2-40B4-BE49-F238E27FC236}">
                    <a16:creationId xmlns:a16="http://schemas.microsoft.com/office/drawing/2014/main" xmlns="" id="{8CD06C8D-9286-4CBD-BEFE-92CEA355FDFB}"/>
                  </a:ext>
                </a:extLst>
              </p:cNvPr>
              <p:cNvSpPr/>
              <p:nvPr/>
            </p:nvSpPr>
            <p:spPr>
              <a:xfrm rot="18900000">
                <a:off x="4434335" y="3071006"/>
                <a:ext cx="275332" cy="274320"/>
              </a:xfrm>
              <a:prstGeom prst="teardrop">
                <a:avLst>
                  <a:gd name="adj" fmla="val 2000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64" name="Teardrop 163">
                <a:extLst>
                  <a:ext uri="{FF2B5EF4-FFF2-40B4-BE49-F238E27FC236}">
                    <a16:creationId xmlns:a16="http://schemas.microsoft.com/office/drawing/2014/main" xmlns="" id="{1A463614-4FFB-4CB9-AC50-C0DDC7DD3524}"/>
                  </a:ext>
                </a:extLst>
              </p:cNvPr>
              <p:cNvSpPr/>
              <p:nvPr/>
            </p:nvSpPr>
            <p:spPr>
              <a:xfrm rot="8100000">
                <a:off x="5741344" y="3174416"/>
                <a:ext cx="275332" cy="274320"/>
              </a:xfrm>
              <a:prstGeom prst="teardrop">
                <a:avLst>
                  <a:gd name="adj" fmla="val 20000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62" name="Teardrop 161">
                <a:extLst>
                  <a:ext uri="{FF2B5EF4-FFF2-40B4-BE49-F238E27FC236}">
                    <a16:creationId xmlns:a16="http://schemas.microsoft.com/office/drawing/2014/main" xmlns="" id="{FE5E91E3-59EB-417B-B3CA-03ECBCF5EE8E}"/>
                  </a:ext>
                </a:extLst>
              </p:cNvPr>
              <p:cNvSpPr/>
              <p:nvPr/>
            </p:nvSpPr>
            <p:spPr>
              <a:xfrm rot="8100000">
                <a:off x="3126731" y="3174416"/>
                <a:ext cx="275332" cy="274320"/>
              </a:xfrm>
              <a:prstGeom prst="teardrop">
                <a:avLst>
                  <a:gd name="adj" fmla="val 20000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A1C23A9C-0A07-4C6C-9B9B-2C4540D47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7220" y="3653308"/>
                <a:ext cx="1093032" cy="109303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F4556FE1-E622-40D5-978F-694C41522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986" y="2041660"/>
                <a:ext cx="831656" cy="83165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ED95596D-D407-48E5-A3CE-D4599470A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1365" y="3715055"/>
                <a:ext cx="1137946" cy="11379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9239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CC8A93B-5164-447E-A94B-221740875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456" y="1969646"/>
            <a:ext cx="5126986" cy="1204207"/>
          </a:xfrm>
        </p:spPr>
        <p:txBody>
          <a:bodyPr anchor="ctr"/>
          <a:lstStyle/>
          <a:p>
            <a:pPr algn="ctr"/>
            <a:r>
              <a:rPr lang="en-US" dirty="0"/>
              <a:t>Simple Queue Service</a:t>
            </a:r>
          </a:p>
        </p:txBody>
      </p:sp>
    </p:spTree>
    <p:extLst>
      <p:ext uri="{BB962C8B-B14F-4D97-AF65-F5344CB8AC3E}">
        <p14:creationId xmlns:p14="http://schemas.microsoft.com/office/powerpoint/2010/main" val="414791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342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Queue Service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xmlns="" id="{F434B576-1B11-43A3-89C6-0AFEF3B64047}"/>
              </a:ext>
            </a:extLst>
          </p:cNvPr>
          <p:cNvSpPr/>
          <p:nvPr/>
        </p:nvSpPr>
        <p:spPr>
          <a:xfrm>
            <a:off x="1581593" y="967563"/>
            <a:ext cx="5980814" cy="9184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300" dirty="0">
                <a:solidFill>
                  <a:schemeClr val="tx1"/>
                </a:solidFill>
              </a:rPr>
              <a:t>Amazon Simple Queue Service (SQS) is a Cloud based message queuing service. Amazon SQS enables you to decouple and scale microservices, distributed systems and, serverless applications.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4081789-B0AD-48AD-A821-1AEE43C5905F}"/>
              </a:ext>
            </a:extLst>
          </p:cNvPr>
          <p:cNvGrpSpPr/>
          <p:nvPr/>
        </p:nvGrpSpPr>
        <p:grpSpPr>
          <a:xfrm>
            <a:off x="1497726" y="2389369"/>
            <a:ext cx="6148547" cy="1790700"/>
            <a:chOff x="1750853" y="2459242"/>
            <a:chExt cx="6148547" cy="1790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E10B9E19-1023-4888-B49B-EF6DC6ED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853" y="2459242"/>
              <a:ext cx="1483494" cy="1790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F38A6778-F3F5-45D9-A780-F4066B50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7907" y="2730500"/>
              <a:ext cx="1650999" cy="1248184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067BDD86-0C91-4B0A-B031-16E9D975884D}"/>
                </a:ext>
              </a:extLst>
            </p:cNvPr>
            <p:cNvGrpSpPr/>
            <p:nvPr/>
          </p:nvGrpSpPr>
          <p:grpSpPr>
            <a:xfrm>
              <a:off x="6248400" y="2598942"/>
              <a:ext cx="1651000" cy="1651000"/>
              <a:chOff x="5943600" y="2292327"/>
              <a:chExt cx="1930400" cy="19304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65D4642F-8EDD-40B7-B374-DFAA452E6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3600" y="2292327"/>
                <a:ext cx="1930400" cy="1930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AAB4E8E3-76C9-47EF-A4CD-D2FDA3511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1252" y="2292327"/>
                <a:ext cx="1268725" cy="12687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344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419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Notification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3099070" y="911426"/>
            <a:ext cx="2945860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How does SQS work?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BAE4F3AB-B2A7-4E70-8739-273AFB8E0612}"/>
              </a:ext>
            </a:extLst>
          </p:cNvPr>
          <p:cNvGrpSpPr/>
          <p:nvPr/>
        </p:nvGrpSpPr>
        <p:grpSpPr>
          <a:xfrm>
            <a:off x="336167" y="1629212"/>
            <a:ext cx="8471666" cy="2500294"/>
            <a:chOff x="33672" y="1562657"/>
            <a:chExt cx="8922670" cy="26334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DEF84C7-6F08-4E54-8AD6-7C7CAB6A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22258" y="1204571"/>
              <a:ext cx="1099484" cy="342899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76951F6-B684-46CB-B3F6-E638A848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287" y="2003054"/>
              <a:ext cx="401576" cy="40157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3D52CFC5-A25A-4362-AD03-312C2814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8864" y="2254040"/>
              <a:ext cx="401576" cy="40157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3DCD4D2C-BDA9-45E4-9E6F-FDAA8ECC492B}"/>
                </a:ext>
              </a:extLst>
            </p:cNvPr>
            <p:cNvCxnSpPr>
              <a:cxnSpLocks/>
              <a:stCxn id="93" idx="3"/>
              <a:endCxn id="3" idx="2"/>
            </p:cNvCxnSpPr>
            <p:nvPr/>
          </p:nvCxnSpPr>
          <p:spPr>
            <a:xfrm>
              <a:off x="914890" y="1882503"/>
              <a:ext cx="1942611" cy="10365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5E6FD249-6E1F-480E-AF6F-C583FE10161A}"/>
                </a:ext>
              </a:extLst>
            </p:cNvPr>
            <p:cNvCxnSpPr>
              <a:cxnSpLocks/>
              <a:stCxn id="89" idx="3"/>
              <a:endCxn id="3" idx="2"/>
            </p:cNvCxnSpPr>
            <p:nvPr/>
          </p:nvCxnSpPr>
          <p:spPr>
            <a:xfrm flipV="1">
              <a:off x="903701" y="2919070"/>
              <a:ext cx="1953800" cy="971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478234D2-72A7-4DF0-AF02-490C1FC5CC9E}"/>
                </a:ext>
              </a:extLst>
            </p:cNvPr>
            <p:cNvCxnSpPr>
              <a:cxnSpLocks/>
              <a:stCxn id="3" idx="0"/>
              <a:endCxn id="91" idx="1"/>
            </p:cNvCxnSpPr>
            <p:nvPr/>
          </p:nvCxnSpPr>
          <p:spPr>
            <a:xfrm flipV="1">
              <a:off x="6286499" y="1999848"/>
              <a:ext cx="1634272" cy="9192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3E131424-D6CA-4787-8CDF-05AFB1C6F669}"/>
                </a:ext>
              </a:extLst>
            </p:cNvPr>
            <p:cNvCxnSpPr>
              <a:cxnSpLocks/>
              <a:stCxn id="3" idx="0"/>
              <a:endCxn id="87" idx="1"/>
            </p:cNvCxnSpPr>
            <p:nvPr/>
          </p:nvCxnSpPr>
          <p:spPr>
            <a:xfrm>
              <a:off x="6286499" y="2919070"/>
              <a:ext cx="1647119" cy="82283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C8A83349-397B-487F-AE34-02D959230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8253" y="3210749"/>
              <a:ext cx="401576" cy="40157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535ADAC6-2BA4-4BA8-8096-A956A2FD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7814" y="3033555"/>
              <a:ext cx="401576" cy="40157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AF212B00-6FE7-4971-8909-42256EB1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772" y="2361250"/>
              <a:ext cx="401576" cy="40157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F952C6D0-5A60-4684-90DE-F8EC8629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5349" y="2053251"/>
              <a:ext cx="401576" cy="401576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DE524669-DE2F-470E-A095-29FF850D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3560" y="3182524"/>
              <a:ext cx="401576" cy="401576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8B7EDE9B-6BFD-4F4E-924D-9B4DB5DB0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6723" y="3312474"/>
              <a:ext cx="401576" cy="401576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C857854-69C9-4138-960B-8B7588A1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708" y="3393806"/>
              <a:ext cx="401576" cy="401576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69E5A5AC-93A9-4AA8-BF7C-27FAED625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5171" y="3009961"/>
              <a:ext cx="401576" cy="40157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F8900578-02F2-4076-8595-5820024B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1642" y="2019408"/>
              <a:ext cx="527062" cy="63620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26D308E-BF84-4A3F-8818-2992E932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917" y="2634416"/>
              <a:ext cx="569308" cy="56930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3BA8963E-27FD-4DA1-A3B1-DC80EEACA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5347" y="2634416"/>
              <a:ext cx="569308" cy="5693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BAA8A92E-0FDF-48C1-B1D4-DEC71A474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244" y="2634416"/>
              <a:ext cx="569308" cy="56930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1478790A-401B-4F46-B98C-91E8208C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427" y="2634416"/>
              <a:ext cx="569308" cy="56930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DD9FD14C-F644-448F-B6B0-EA03DD7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70" y="3748182"/>
              <a:ext cx="294586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CC529A15-1B31-4F8E-8F15-C135CF5DADF4}"/>
                </a:ext>
              </a:extLst>
            </p:cNvPr>
            <p:cNvGrpSpPr/>
            <p:nvPr/>
          </p:nvGrpSpPr>
          <p:grpSpPr>
            <a:xfrm>
              <a:off x="2723400" y="2643665"/>
              <a:ext cx="523480" cy="520714"/>
              <a:chOff x="2540000" y="1714500"/>
              <a:chExt cx="693796" cy="69013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AAABE12B-01D2-4C27-B7E2-1C56CDC2CF67}"/>
                  </a:ext>
                </a:extLst>
              </p:cNvPr>
              <p:cNvSpPr/>
              <p:nvPr/>
            </p:nvSpPr>
            <p:spPr>
              <a:xfrm>
                <a:off x="2540000" y="1714500"/>
                <a:ext cx="693796" cy="6901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913E1C87-8796-4CF4-BF01-58A0FA071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735" y="1793014"/>
                <a:ext cx="576314" cy="576314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179BE3C9-D849-43EF-8968-7F8530F3B4D4}"/>
                </a:ext>
              </a:extLst>
            </p:cNvPr>
            <p:cNvGrpSpPr/>
            <p:nvPr/>
          </p:nvGrpSpPr>
          <p:grpSpPr>
            <a:xfrm>
              <a:off x="5875041" y="2643665"/>
              <a:ext cx="523480" cy="520714"/>
              <a:chOff x="2540000" y="1714500"/>
              <a:chExt cx="693796" cy="69013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EDA956AF-7CF3-4C76-A86D-B41E850F4D44}"/>
                  </a:ext>
                </a:extLst>
              </p:cNvPr>
              <p:cNvSpPr/>
              <p:nvPr/>
            </p:nvSpPr>
            <p:spPr>
              <a:xfrm>
                <a:off x="2540000" y="1714500"/>
                <a:ext cx="693796" cy="69013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xmlns="" id="{157977AC-593A-41C4-AE8E-2975DC381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735" y="1793014"/>
                <a:ext cx="576314" cy="576314"/>
              </a:xfrm>
              <a:prstGeom prst="rect">
                <a:avLst/>
              </a:prstGeom>
            </p:spPr>
          </p:pic>
        </p:grpSp>
        <p:sp>
          <p:nvSpPr>
            <p:cNvPr id="84" name="Rounded Rectangle 24">
              <a:extLst>
                <a:ext uri="{FF2B5EF4-FFF2-40B4-BE49-F238E27FC236}">
                  <a16:creationId xmlns:a16="http://schemas.microsoft.com/office/drawing/2014/main" xmlns="" id="{2DE2134C-45A9-4F27-8624-DB3E43AC99F5}"/>
                </a:ext>
              </a:extLst>
            </p:cNvPr>
            <p:cNvSpPr/>
            <p:nvPr/>
          </p:nvSpPr>
          <p:spPr>
            <a:xfrm>
              <a:off x="33672" y="2574463"/>
              <a:ext cx="1248226" cy="4465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IN" sz="1600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85" name="Rounded Rectangle 24">
              <a:extLst>
                <a:ext uri="{FF2B5EF4-FFF2-40B4-BE49-F238E27FC236}">
                  <a16:creationId xmlns:a16="http://schemas.microsoft.com/office/drawing/2014/main" xmlns="" id="{86CFB6F6-2A1B-4E57-B7C8-05EEC985A399}"/>
                </a:ext>
              </a:extLst>
            </p:cNvPr>
            <p:cNvSpPr/>
            <p:nvPr/>
          </p:nvSpPr>
          <p:spPr>
            <a:xfrm>
              <a:off x="7708116" y="2586985"/>
              <a:ext cx="1248226" cy="44657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IN" sz="1600" dirty="0">
                  <a:solidFill>
                    <a:schemeClr val="tx1"/>
                  </a:solidFill>
                </a:rPr>
                <a:t>Consumer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A21A5AC9-68EB-4232-B695-CDFEDB8EA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3618" y="3343294"/>
              <a:ext cx="797222" cy="797222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59757060-7DAF-4DE6-A4E2-F2CE8484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741" y="3584100"/>
              <a:ext cx="611960" cy="61196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xmlns="" id="{92C5A0EE-EAF6-4A57-A5A8-06A8A3EDB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0771" y="1638446"/>
              <a:ext cx="722804" cy="722804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42514252-807F-4C1F-9310-67F1B29C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198" y="1562657"/>
              <a:ext cx="639692" cy="639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274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8F38B2-75E7-4C55-9F9D-9AF28B7168BA}"/>
              </a:ext>
            </a:extLst>
          </p:cNvPr>
          <p:cNvSpPr txBox="1"/>
          <p:nvPr/>
        </p:nvSpPr>
        <p:spPr>
          <a:xfrm>
            <a:off x="176773" y="168938"/>
            <a:ext cx="419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Simple Notification Service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xmlns="" id="{58F7C874-5C45-433D-AB85-DAF00A8F4DDF}"/>
              </a:ext>
            </a:extLst>
          </p:cNvPr>
          <p:cNvSpPr/>
          <p:nvPr/>
        </p:nvSpPr>
        <p:spPr>
          <a:xfrm>
            <a:off x="520700" y="911426"/>
            <a:ext cx="1498600" cy="446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dirty="0">
                <a:solidFill>
                  <a:schemeClr val="tx1"/>
                </a:solidFill>
              </a:rPr>
              <a:t>Benefits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46A680F-5AF6-4F6E-8F26-8B2D35491FA9}"/>
              </a:ext>
            </a:extLst>
          </p:cNvPr>
          <p:cNvGrpSpPr/>
          <p:nvPr/>
        </p:nvGrpSpPr>
        <p:grpSpPr>
          <a:xfrm>
            <a:off x="2363931" y="967486"/>
            <a:ext cx="6824097" cy="4012363"/>
            <a:chOff x="2363931" y="967486"/>
            <a:chExt cx="6824097" cy="40123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92D2A14-C52E-4A80-8601-D7E8041163A9}"/>
                </a:ext>
              </a:extLst>
            </p:cNvPr>
            <p:cNvGrpSpPr/>
            <p:nvPr/>
          </p:nvGrpSpPr>
          <p:grpSpPr>
            <a:xfrm>
              <a:off x="3637675" y="1357996"/>
              <a:ext cx="4044236" cy="3097078"/>
              <a:chOff x="2419350" y="1285880"/>
              <a:chExt cx="4305301" cy="329700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84F5BF0E-9076-4690-9A8A-F9D6507EC646}"/>
                  </a:ext>
                </a:extLst>
              </p:cNvPr>
              <p:cNvGrpSpPr/>
              <p:nvPr/>
            </p:nvGrpSpPr>
            <p:grpSpPr>
              <a:xfrm>
                <a:off x="3231379" y="1570566"/>
                <a:ext cx="2681243" cy="2681243"/>
                <a:chOff x="4308506" y="1641506"/>
                <a:chExt cx="3574990" cy="3574990"/>
              </a:xfrm>
            </p:grpSpPr>
            <p:sp>
              <p:nvSpPr>
                <p:cNvPr id="6" name="Freeform 10">
                  <a:extLst>
                    <a:ext uri="{FF2B5EF4-FFF2-40B4-BE49-F238E27FC236}">
                      <a16:creationId xmlns:a16="http://schemas.microsoft.com/office/drawing/2014/main" xmlns="" id="{7097C9DE-8E98-4F1F-B58C-73895EB112AA}"/>
                    </a:ext>
                  </a:extLst>
                </p:cNvPr>
                <p:cNvSpPr/>
                <p:nvPr/>
              </p:nvSpPr>
              <p:spPr>
                <a:xfrm>
                  <a:off x="6273800" y="1641506"/>
                  <a:ext cx="960390" cy="636372"/>
                </a:xfrm>
                <a:custGeom>
                  <a:avLst/>
                  <a:gdLst>
                    <a:gd name="connsiteX0" fmla="*/ 0 w 960390"/>
                    <a:gd name="connsiteY0" fmla="*/ 0 h 636372"/>
                    <a:gd name="connsiteX1" fmla="*/ 5880 w 960390"/>
                    <a:gd name="connsiteY1" fmla="*/ 297 h 636372"/>
                    <a:gd name="connsiteX2" fmla="*/ 826626 w 960390"/>
                    <a:gd name="connsiteY2" fmla="*/ 297831 h 636372"/>
                    <a:gd name="connsiteX3" fmla="*/ 960390 w 960390"/>
                    <a:gd name="connsiteY3" fmla="*/ 397858 h 636372"/>
                    <a:gd name="connsiteX4" fmla="*/ 721876 w 960390"/>
                    <a:gd name="connsiteY4" fmla="*/ 636372 h 636372"/>
                    <a:gd name="connsiteX5" fmla="*/ 639763 w 960390"/>
                    <a:gd name="connsiteY5" fmla="*/ 574969 h 636372"/>
                    <a:gd name="connsiteX6" fmla="*/ 116897 w 960390"/>
                    <a:gd name="connsiteY6" fmla="*/ 354946 h 636372"/>
                    <a:gd name="connsiteX7" fmla="*/ 0 w 960390"/>
                    <a:gd name="connsiteY7" fmla="*/ 337105 h 636372"/>
                    <a:gd name="connsiteX8" fmla="*/ 0 w 960390"/>
                    <a:gd name="connsiteY8" fmla="*/ 0 h 63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0390" h="636372">
                      <a:moveTo>
                        <a:pt x="0" y="0"/>
                      </a:moveTo>
                      <a:lnTo>
                        <a:pt x="5880" y="297"/>
                      </a:lnTo>
                      <a:cubicBezTo>
                        <a:pt x="307841" y="30963"/>
                        <a:pt x="587694" y="136412"/>
                        <a:pt x="826626" y="297831"/>
                      </a:cubicBezTo>
                      <a:lnTo>
                        <a:pt x="960390" y="397858"/>
                      </a:lnTo>
                      <a:lnTo>
                        <a:pt x="721876" y="636372"/>
                      </a:lnTo>
                      <a:lnTo>
                        <a:pt x="639763" y="574969"/>
                      </a:lnTo>
                      <a:cubicBezTo>
                        <a:pt x="484178" y="469857"/>
                        <a:pt x="307276" y="393903"/>
                        <a:pt x="116897" y="354946"/>
                      </a:cubicBezTo>
                      <a:lnTo>
                        <a:pt x="0" y="337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Freeform 11">
                  <a:extLst>
                    <a:ext uri="{FF2B5EF4-FFF2-40B4-BE49-F238E27FC236}">
                      <a16:creationId xmlns:a16="http://schemas.microsoft.com/office/drawing/2014/main" xmlns="" id="{B6F8E9CB-EA99-452E-968F-5B10E0B14612}"/>
                    </a:ext>
                  </a:extLst>
                </p:cNvPr>
                <p:cNvSpPr/>
                <p:nvPr/>
              </p:nvSpPr>
              <p:spPr>
                <a:xfrm>
                  <a:off x="4957811" y="1641506"/>
                  <a:ext cx="960389" cy="636372"/>
                </a:xfrm>
                <a:custGeom>
                  <a:avLst/>
                  <a:gdLst>
                    <a:gd name="connsiteX0" fmla="*/ 960389 w 960389"/>
                    <a:gd name="connsiteY0" fmla="*/ 0 h 636372"/>
                    <a:gd name="connsiteX1" fmla="*/ 960389 w 960389"/>
                    <a:gd name="connsiteY1" fmla="*/ 337105 h 636372"/>
                    <a:gd name="connsiteX2" fmla="*/ 843494 w 960389"/>
                    <a:gd name="connsiteY2" fmla="*/ 354946 h 636372"/>
                    <a:gd name="connsiteX3" fmla="*/ 320628 w 960389"/>
                    <a:gd name="connsiteY3" fmla="*/ 574969 h 636372"/>
                    <a:gd name="connsiteX4" fmla="*/ 238514 w 960389"/>
                    <a:gd name="connsiteY4" fmla="*/ 636372 h 636372"/>
                    <a:gd name="connsiteX5" fmla="*/ 0 w 960389"/>
                    <a:gd name="connsiteY5" fmla="*/ 397858 h 636372"/>
                    <a:gd name="connsiteX6" fmla="*/ 133765 w 960389"/>
                    <a:gd name="connsiteY6" fmla="*/ 297831 h 636372"/>
                    <a:gd name="connsiteX7" fmla="*/ 954511 w 960389"/>
                    <a:gd name="connsiteY7" fmla="*/ 297 h 636372"/>
                    <a:gd name="connsiteX8" fmla="*/ 960389 w 960389"/>
                    <a:gd name="connsiteY8" fmla="*/ 0 h 63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0389" h="636372">
                      <a:moveTo>
                        <a:pt x="960389" y="0"/>
                      </a:moveTo>
                      <a:lnTo>
                        <a:pt x="960389" y="337105"/>
                      </a:lnTo>
                      <a:lnTo>
                        <a:pt x="843494" y="354946"/>
                      </a:lnTo>
                      <a:cubicBezTo>
                        <a:pt x="653116" y="393903"/>
                        <a:pt x="476214" y="469857"/>
                        <a:pt x="320628" y="574969"/>
                      </a:cubicBezTo>
                      <a:lnTo>
                        <a:pt x="238514" y="636372"/>
                      </a:lnTo>
                      <a:lnTo>
                        <a:pt x="0" y="397858"/>
                      </a:lnTo>
                      <a:lnTo>
                        <a:pt x="133765" y="297831"/>
                      </a:lnTo>
                      <a:cubicBezTo>
                        <a:pt x="372697" y="136412"/>
                        <a:pt x="652550" y="30963"/>
                        <a:pt x="954511" y="297"/>
                      </a:cubicBezTo>
                      <a:lnTo>
                        <a:pt x="960389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Freeform 12">
                  <a:extLst>
                    <a:ext uri="{FF2B5EF4-FFF2-40B4-BE49-F238E27FC236}">
                      <a16:creationId xmlns:a16="http://schemas.microsoft.com/office/drawing/2014/main" xmlns="" id="{08823104-1918-4577-B595-3EA61865A8A3}"/>
                    </a:ext>
                  </a:extLst>
                </p:cNvPr>
                <p:cNvSpPr/>
                <p:nvPr/>
              </p:nvSpPr>
              <p:spPr>
                <a:xfrm>
                  <a:off x="7247124" y="2290811"/>
                  <a:ext cx="636372" cy="960390"/>
                </a:xfrm>
                <a:custGeom>
                  <a:avLst/>
                  <a:gdLst>
                    <a:gd name="connsiteX0" fmla="*/ 238514 w 636372"/>
                    <a:gd name="connsiteY0" fmla="*/ 0 h 960390"/>
                    <a:gd name="connsiteX1" fmla="*/ 338541 w 636372"/>
                    <a:gd name="connsiteY1" fmla="*/ 133765 h 960390"/>
                    <a:gd name="connsiteX2" fmla="*/ 636075 w 636372"/>
                    <a:gd name="connsiteY2" fmla="*/ 954511 h 960390"/>
                    <a:gd name="connsiteX3" fmla="*/ 636372 w 636372"/>
                    <a:gd name="connsiteY3" fmla="*/ 960390 h 960390"/>
                    <a:gd name="connsiteX4" fmla="*/ 299267 w 636372"/>
                    <a:gd name="connsiteY4" fmla="*/ 960390 h 960390"/>
                    <a:gd name="connsiteX5" fmla="*/ 281426 w 636372"/>
                    <a:gd name="connsiteY5" fmla="*/ 843494 h 960390"/>
                    <a:gd name="connsiteX6" fmla="*/ 61403 w 636372"/>
                    <a:gd name="connsiteY6" fmla="*/ 320628 h 960390"/>
                    <a:gd name="connsiteX7" fmla="*/ 0 w 636372"/>
                    <a:gd name="connsiteY7" fmla="*/ 238514 h 960390"/>
                    <a:gd name="connsiteX8" fmla="*/ 238514 w 636372"/>
                    <a:gd name="connsiteY8" fmla="*/ 0 h 96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6372" h="960390">
                      <a:moveTo>
                        <a:pt x="238514" y="0"/>
                      </a:moveTo>
                      <a:lnTo>
                        <a:pt x="338541" y="133765"/>
                      </a:lnTo>
                      <a:cubicBezTo>
                        <a:pt x="499961" y="372697"/>
                        <a:pt x="605409" y="652550"/>
                        <a:pt x="636075" y="954511"/>
                      </a:cubicBezTo>
                      <a:lnTo>
                        <a:pt x="636372" y="960390"/>
                      </a:lnTo>
                      <a:lnTo>
                        <a:pt x="299267" y="960390"/>
                      </a:lnTo>
                      <a:lnTo>
                        <a:pt x="281426" y="843494"/>
                      </a:lnTo>
                      <a:cubicBezTo>
                        <a:pt x="242469" y="653116"/>
                        <a:pt x="166515" y="476214"/>
                        <a:pt x="61403" y="320628"/>
                      </a:cubicBezTo>
                      <a:lnTo>
                        <a:pt x="0" y="238514"/>
                      </a:lnTo>
                      <a:lnTo>
                        <a:pt x="238514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Freeform 13">
                  <a:extLst>
                    <a:ext uri="{FF2B5EF4-FFF2-40B4-BE49-F238E27FC236}">
                      <a16:creationId xmlns:a16="http://schemas.microsoft.com/office/drawing/2014/main" xmlns="" id="{88A1DFAA-D2DF-4F44-9D28-D45699175E7A}"/>
                    </a:ext>
                  </a:extLst>
                </p:cNvPr>
                <p:cNvSpPr/>
                <p:nvPr/>
              </p:nvSpPr>
              <p:spPr>
                <a:xfrm>
                  <a:off x="4308506" y="2290812"/>
                  <a:ext cx="636372" cy="960389"/>
                </a:xfrm>
                <a:custGeom>
                  <a:avLst/>
                  <a:gdLst>
                    <a:gd name="connsiteX0" fmla="*/ 397858 w 636372"/>
                    <a:gd name="connsiteY0" fmla="*/ 0 h 960389"/>
                    <a:gd name="connsiteX1" fmla="*/ 636372 w 636372"/>
                    <a:gd name="connsiteY1" fmla="*/ 238514 h 960389"/>
                    <a:gd name="connsiteX2" fmla="*/ 574969 w 636372"/>
                    <a:gd name="connsiteY2" fmla="*/ 320627 h 960389"/>
                    <a:gd name="connsiteX3" fmla="*/ 354946 w 636372"/>
                    <a:gd name="connsiteY3" fmla="*/ 843493 h 960389"/>
                    <a:gd name="connsiteX4" fmla="*/ 337105 w 636372"/>
                    <a:gd name="connsiteY4" fmla="*/ 960389 h 960389"/>
                    <a:gd name="connsiteX5" fmla="*/ 0 w 636372"/>
                    <a:gd name="connsiteY5" fmla="*/ 960389 h 960389"/>
                    <a:gd name="connsiteX6" fmla="*/ 297 w 636372"/>
                    <a:gd name="connsiteY6" fmla="*/ 954510 h 960389"/>
                    <a:gd name="connsiteX7" fmla="*/ 297831 w 636372"/>
                    <a:gd name="connsiteY7" fmla="*/ 133764 h 960389"/>
                    <a:gd name="connsiteX8" fmla="*/ 397858 w 636372"/>
                    <a:gd name="connsiteY8" fmla="*/ 0 h 96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6372" h="960389">
                      <a:moveTo>
                        <a:pt x="397858" y="0"/>
                      </a:moveTo>
                      <a:lnTo>
                        <a:pt x="636372" y="238514"/>
                      </a:lnTo>
                      <a:lnTo>
                        <a:pt x="574969" y="320627"/>
                      </a:lnTo>
                      <a:cubicBezTo>
                        <a:pt x="469858" y="476213"/>
                        <a:pt x="393903" y="653115"/>
                        <a:pt x="354946" y="843493"/>
                      </a:cubicBezTo>
                      <a:lnTo>
                        <a:pt x="337105" y="960389"/>
                      </a:lnTo>
                      <a:lnTo>
                        <a:pt x="0" y="960389"/>
                      </a:lnTo>
                      <a:lnTo>
                        <a:pt x="297" y="954510"/>
                      </a:lnTo>
                      <a:cubicBezTo>
                        <a:pt x="30963" y="652549"/>
                        <a:pt x="136412" y="372696"/>
                        <a:pt x="297831" y="133764"/>
                      </a:cubicBezTo>
                      <a:lnTo>
                        <a:pt x="397858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eeform 14">
                  <a:extLst>
                    <a:ext uri="{FF2B5EF4-FFF2-40B4-BE49-F238E27FC236}">
                      <a16:creationId xmlns:a16="http://schemas.microsoft.com/office/drawing/2014/main" xmlns="" id="{D31B7D84-5373-43AC-A319-A93C8759EA1A}"/>
                    </a:ext>
                  </a:extLst>
                </p:cNvPr>
                <p:cNvSpPr/>
                <p:nvPr/>
              </p:nvSpPr>
              <p:spPr>
                <a:xfrm>
                  <a:off x="4308506" y="3606801"/>
                  <a:ext cx="636372" cy="960389"/>
                </a:xfrm>
                <a:custGeom>
                  <a:avLst/>
                  <a:gdLst>
                    <a:gd name="connsiteX0" fmla="*/ 0 w 636372"/>
                    <a:gd name="connsiteY0" fmla="*/ 0 h 960389"/>
                    <a:gd name="connsiteX1" fmla="*/ 337105 w 636372"/>
                    <a:gd name="connsiteY1" fmla="*/ 0 h 960389"/>
                    <a:gd name="connsiteX2" fmla="*/ 354946 w 636372"/>
                    <a:gd name="connsiteY2" fmla="*/ 116896 h 960389"/>
                    <a:gd name="connsiteX3" fmla="*/ 574969 w 636372"/>
                    <a:gd name="connsiteY3" fmla="*/ 639762 h 960389"/>
                    <a:gd name="connsiteX4" fmla="*/ 636372 w 636372"/>
                    <a:gd name="connsiteY4" fmla="*/ 721875 h 960389"/>
                    <a:gd name="connsiteX5" fmla="*/ 397858 w 636372"/>
                    <a:gd name="connsiteY5" fmla="*/ 960389 h 960389"/>
                    <a:gd name="connsiteX6" fmla="*/ 297831 w 636372"/>
                    <a:gd name="connsiteY6" fmla="*/ 826625 h 960389"/>
                    <a:gd name="connsiteX7" fmla="*/ 297 w 636372"/>
                    <a:gd name="connsiteY7" fmla="*/ 5879 h 960389"/>
                    <a:gd name="connsiteX8" fmla="*/ 0 w 636372"/>
                    <a:gd name="connsiteY8" fmla="*/ 0 h 96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6372" h="960389">
                      <a:moveTo>
                        <a:pt x="0" y="0"/>
                      </a:moveTo>
                      <a:lnTo>
                        <a:pt x="337105" y="0"/>
                      </a:lnTo>
                      <a:lnTo>
                        <a:pt x="354946" y="116896"/>
                      </a:lnTo>
                      <a:cubicBezTo>
                        <a:pt x="393903" y="307275"/>
                        <a:pt x="469858" y="484177"/>
                        <a:pt x="574969" y="639762"/>
                      </a:cubicBezTo>
                      <a:lnTo>
                        <a:pt x="636372" y="721875"/>
                      </a:lnTo>
                      <a:lnTo>
                        <a:pt x="397858" y="960389"/>
                      </a:lnTo>
                      <a:lnTo>
                        <a:pt x="297831" y="826625"/>
                      </a:lnTo>
                      <a:cubicBezTo>
                        <a:pt x="136412" y="587693"/>
                        <a:pt x="30963" y="307840"/>
                        <a:pt x="297" y="587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5">
                  <a:extLst>
                    <a:ext uri="{FF2B5EF4-FFF2-40B4-BE49-F238E27FC236}">
                      <a16:creationId xmlns:a16="http://schemas.microsoft.com/office/drawing/2014/main" xmlns="" id="{93D72780-B85B-47FB-84D1-7324A98ED41D}"/>
                    </a:ext>
                  </a:extLst>
                </p:cNvPr>
                <p:cNvSpPr/>
                <p:nvPr/>
              </p:nvSpPr>
              <p:spPr>
                <a:xfrm>
                  <a:off x="7247124" y="3606801"/>
                  <a:ext cx="636372" cy="960390"/>
                </a:xfrm>
                <a:custGeom>
                  <a:avLst/>
                  <a:gdLst>
                    <a:gd name="connsiteX0" fmla="*/ 299267 w 636372"/>
                    <a:gd name="connsiteY0" fmla="*/ 0 h 960390"/>
                    <a:gd name="connsiteX1" fmla="*/ 636372 w 636372"/>
                    <a:gd name="connsiteY1" fmla="*/ 0 h 960390"/>
                    <a:gd name="connsiteX2" fmla="*/ 636075 w 636372"/>
                    <a:gd name="connsiteY2" fmla="*/ 5879 h 960390"/>
                    <a:gd name="connsiteX3" fmla="*/ 338541 w 636372"/>
                    <a:gd name="connsiteY3" fmla="*/ 826625 h 960390"/>
                    <a:gd name="connsiteX4" fmla="*/ 238514 w 636372"/>
                    <a:gd name="connsiteY4" fmla="*/ 960390 h 960390"/>
                    <a:gd name="connsiteX5" fmla="*/ 0 w 636372"/>
                    <a:gd name="connsiteY5" fmla="*/ 721876 h 960390"/>
                    <a:gd name="connsiteX6" fmla="*/ 61403 w 636372"/>
                    <a:gd name="connsiteY6" fmla="*/ 639762 h 960390"/>
                    <a:gd name="connsiteX7" fmla="*/ 281426 w 636372"/>
                    <a:gd name="connsiteY7" fmla="*/ 116896 h 960390"/>
                    <a:gd name="connsiteX8" fmla="*/ 299267 w 636372"/>
                    <a:gd name="connsiteY8" fmla="*/ 0 h 96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6372" h="960390">
                      <a:moveTo>
                        <a:pt x="299267" y="0"/>
                      </a:moveTo>
                      <a:lnTo>
                        <a:pt x="636372" y="0"/>
                      </a:lnTo>
                      <a:lnTo>
                        <a:pt x="636075" y="5879"/>
                      </a:lnTo>
                      <a:cubicBezTo>
                        <a:pt x="605409" y="307840"/>
                        <a:pt x="499961" y="587693"/>
                        <a:pt x="338541" y="826625"/>
                      </a:cubicBezTo>
                      <a:lnTo>
                        <a:pt x="238514" y="960390"/>
                      </a:lnTo>
                      <a:lnTo>
                        <a:pt x="0" y="721876"/>
                      </a:lnTo>
                      <a:lnTo>
                        <a:pt x="61403" y="639762"/>
                      </a:lnTo>
                      <a:cubicBezTo>
                        <a:pt x="166515" y="484177"/>
                        <a:pt x="242469" y="307275"/>
                        <a:pt x="281426" y="116896"/>
                      </a:cubicBezTo>
                      <a:lnTo>
                        <a:pt x="299267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Freeform 16">
                  <a:extLst>
                    <a:ext uri="{FF2B5EF4-FFF2-40B4-BE49-F238E27FC236}">
                      <a16:creationId xmlns:a16="http://schemas.microsoft.com/office/drawing/2014/main" xmlns="" id="{DDB02BC0-B54A-40A8-8400-DB267CDF4E61}"/>
                    </a:ext>
                  </a:extLst>
                </p:cNvPr>
                <p:cNvSpPr/>
                <p:nvPr/>
              </p:nvSpPr>
              <p:spPr>
                <a:xfrm>
                  <a:off x="4957811" y="4580124"/>
                  <a:ext cx="960389" cy="636372"/>
                </a:xfrm>
                <a:custGeom>
                  <a:avLst/>
                  <a:gdLst>
                    <a:gd name="connsiteX0" fmla="*/ 238514 w 960389"/>
                    <a:gd name="connsiteY0" fmla="*/ 0 h 636372"/>
                    <a:gd name="connsiteX1" fmla="*/ 320628 w 960389"/>
                    <a:gd name="connsiteY1" fmla="*/ 61403 h 636372"/>
                    <a:gd name="connsiteX2" fmla="*/ 843494 w 960389"/>
                    <a:gd name="connsiteY2" fmla="*/ 281426 h 636372"/>
                    <a:gd name="connsiteX3" fmla="*/ 960389 w 960389"/>
                    <a:gd name="connsiteY3" fmla="*/ 299267 h 636372"/>
                    <a:gd name="connsiteX4" fmla="*/ 960389 w 960389"/>
                    <a:gd name="connsiteY4" fmla="*/ 636372 h 636372"/>
                    <a:gd name="connsiteX5" fmla="*/ 954511 w 960389"/>
                    <a:gd name="connsiteY5" fmla="*/ 636075 h 636372"/>
                    <a:gd name="connsiteX6" fmla="*/ 133765 w 960389"/>
                    <a:gd name="connsiteY6" fmla="*/ 338541 h 636372"/>
                    <a:gd name="connsiteX7" fmla="*/ 0 w 960389"/>
                    <a:gd name="connsiteY7" fmla="*/ 238514 h 636372"/>
                    <a:gd name="connsiteX8" fmla="*/ 238514 w 960389"/>
                    <a:gd name="connsiteY8" fmla="*/ 0 h 63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0389" h="636372">
                      <a:moveTo>
                        <a:pt x="238514" y="0"/>
                      </a:moveTo>
                      <a:lnTo>
                        <a:pt x="320628" y="61403"/>
                      </a:lnTo>
                      <a:cubicBezTo>
                        <a:pt x="476214" y="166515"/>
                        <a:pt x="653116" y="242469"/>
                        <a:pt x="843494" y="281426"/>
                      </a:cubicBezTo>
                      <a:lnTo>
                        <a:pt x="960389" y="299267"/>
                      </a:lnTo>
                      <a:lnTo>
                        <a:pt x="960389" y="636372"/>
                      </a:lnTo>
                      <a:lnTo>
                        <a:pt x="954511" y="636075"/>
                      </a:lnTo>
                      <a:cubicBezTo>
                        <a:pt x="652550" y="605409"/>
                        <a:pt x="372697" y="499961"/>
                        <a:pt x="133765" y="338541"/>
                      </a:cubicBezTo>
                      <a:lnTo>
                        <a:pt x="0" y="238514"/>
                      </a:lnTo>
                      <a:lnTo>
                        <a:pt x="238514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Freeform 17">
                  <a:extLst>
                    <a:ext uri="{FF2B5EF4-FFF2-40B4-BE49-F238E27FC236}">
                      <a16:creationId xmlns:a16="http://schemas.microsoft.com/office/drawing/2014/main" xmlns="" id="{D76DA109-B21E-4341-A0B2-38B51BAAA452}"/>
                    </a:ext>
                  </a:extLst>
                </p:cNvPr>
                <p:cNvSpPr/>
                <p:nvPr/>
              </p:nvSpPr>
              <p:spPr>
                <a:xfrm>
                  <a:off x="6273800" y="4580124"/>
                  <a:ext cx="960390" cy="636372"/>
                </a:xfrm>
                <a:custGeom>
                  <a:avLst/>
                  <a:gdLst>
                    <a:gd name="connsiteX0" fmla="*/ 721876 w 960390"/>
                    <a:gd name="connsiteY0" fmla="*/ 0 h 636372"/>
                    <a:gd name="connsiteX1" fmla="*/ 960390 w 960390"/>
                    <a:gd name="connsiteY1" fmla="*/ 238514 h 636372"/>
                    <a:gd name="connsiteX2" fmla="*/ 826626 w 960390"/>
                    <a:gd name="connsiteY2" fmla="*/ 338541 h 636372"/>
                    <a:gd name="connsiteX3" fmla="*/ 5880 w 960390"/>
                    <a:gd name="connsiteY3" fmla="*/ 636075 h 636372"/>
                    <a:gd name="connsiteX4" fmla="*/ 0 w 960390"/>
                    <a:gd name="connsiteY4" fmla="*/ 636372 h 636372"/>
                    <a:gd name="connsiteX5" fmla="*/ 0 w 960390"/>
                    <a:gd name="connsiteY5" fmla="*/ 299267 h 636372"/>
                    <a:gd name="connsiteX6" fmla="*/ 116897 w 960390"/>
                    <a:gd name="connsiteY6" fmla="*/ 281426 h 636372"/>
                    <a:gd name="connsiteX7" fmla="*/ 639763 w 960390"/>
                    <a:gd name="connsiteY7" fmla="*/ 61403 h 636372"/>
                    <a:gd name="connsiteX8" fmla="*/ 721876 w 960390"/>
                    <a:gd name="connsiteY8" fmla="*/ 0 h 63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0390" h="636372">
                      <a:moveTo>
                        <a:pt x="721876" y="0"/>
                      </a:moveTo>
                      <a:lnTo>
                        <a:pt x="960390" y="238514"/>
                      </a:lnTo>
                      <a:lnTo>
                        <a:pt x="826626" y="338541"/>
                      </a:lnTo>
                      <a:cubicBezTo>
                        <a:pt x="587694" y="499961"/>
                        <a:pt x="307841" y="605409"/>
                        <a:pt x="5880" y="636075"/>
                      </a:cubicBezTo>
                      <a:lnTo>
                        <a:pt x="0" y="636372"/>
                      </a:lnTo>
                      <a:lnTo>
                        <a:pt x="0" y="299267"/>
                      </a:lnTo>
                      <a:lnTo>
                        <a:pt x="116897" y="281426"/>
                      </a:lnTo>
                      <a:cubicBezTo>
                        <a:pt x="307276" y="242469"/>
                        <a:pt x="484178" y="166515"/>
                        <a:pt x="639763" y="61403"/>
                      </a:cubicBezTo>
                      <a:lnTo>
                        <a:pt x="721876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Freeform 19">
                <a:extLst>
                  <a:ext uri="{FF2B5EF4-FFF2-40B4-BE49-F238E27FC236}">
                    <a16:creationId xmlns:a16="http://schemas.microsoft.com/office/drawing/2014/main" xmlns="" id="{20934882-D088-4A78-B060-A623F90EE4C3}"/>
                  </a:ext>
                </a:extLst>
              </p:cNvPr>
              <p:cNvSpPr/>
              <p:nvPr/>
            </p:nvSpPr>
            <p:spPr>
              <a:xfrm>
                <a:off x="4705350" y="1570567"/>
                <a:ext cx="1207272" cy="1207271"/>
              </a:xfrm>
              <a:custGeom>
                <a:avLst/>
                <a:gdLst>
                  <a:gd name="connsiteX0" fmla="*/ 0 w 1609696"/>
                  <a:gd name="connsiteY0" fmla="*/ 0 h 1609695"/>
                  <a:gd name="connsiteX1" fmla="*/ 5880 w 1609696"/>
                  <a:gd name="connsiteY1" fmla="*/ 297 h 1609695"/>
                  <a:gd name="connsiteX2" fmla="*/ 1609399 w 1609696"/>
                  <a:gd name="connsiteY2" fmla="*/ 1603816 h 1609695"/>
                  <a:gd name="connsiteX3" fmla="*/ 1609696 w 1609696"/>
                  <a:gd name="connsiteY3" fmla="*/ 1609695 h 1609695"/>
                  <a:gd name="connsiteX4" fmla="*/ 1272591 w 1609696"/>
                  <a:gd name="connsiteY4" fmla="*/ 1609695 h 1609695"/>
                  <a:gd name="connsiteX5" fmla="*/ 1254750 w 1609696"/>
                  <a:gd name="connsiteY5" fmla="*/ 1492799 h 1609695"/>
                  <a:gd name="connsiteX6" fmla="*/ 116897 w 1609696"/>
                  <a:gd name="connsiteY6" fmla="*/ 354946 h 1609695"/>
                  <a:gd name="connsiteX7" fmla="*/ 0 w 1609696"/>
                  <a:gd name="connsiteY7" fmla="*/ 337105 h 1609695"/>
                  <a:gd name="connsiteX8" fmla="*/ 0 w 1609696"/>
                  <a:gd name="connsiteY8" fmla="*/ 0 h 160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696" h="1609695">
                    <a:moveTo>
                      <a:pt x="0" y="0"/>
                    </a:moveTo>
                    <a:lnTo>
                      <a:pt x="5880" y="297"/>
                    </a:lnTo>
                    <a:cubicBezTo>
                      <a:pt x="851371" y="86161"/>
                      <a:pt x="1523535" y="758326"/>
                      <a:pt x="1609399" y="1603816"/>
                    </a:cubicBezTo>
                    <a:lnTo>
                      <a:pt x="1609696" y="1609695"/>
                    </a:lnTo>
                    <a:lnTo>
                      <a:pt x="1272591" y="1609695"/>
                    </a:lnTo>
                    <a:lnTo>
                      <a:pt x="1254750" y="1492799"/>
                    </a:lnTo>
                    <a:cubicBezTo>
                      <a:pt x="1137879" y="921663"/>
                      <a:pt x="688033" y="471817"/>
                      <a:pt x="116897" y="354946"/>
                    </a:cubicBezTo>
                    <a:lnTo>
                      <a:pt x="0" y="337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0">
                <a:extLst>
                  <a:ext uri="{FF2B5EF4-FFF2-40B4-BE49-F238E27FC236}">
                    <a16:creationId xmlns:a16="http://schemas.microsoft.com/office/drawing/2014/main" xmlns="" id="{A69C5807-13AE-49A2-836D-684D608D241C}"/>
                  </a:ext>
                </a:extLst>
              </p:cNvPr>
              <p:cNvSpPr/>
              <p:nvPr/>
            </p:nvSpPr>
            <p:spPr>
              <a:xfrm>
                <a:off x="3231379" y="1570567"/>
                <a:ext cx="1207271" cy="1207271"/>
              </a:xfrm>
              <a:custGeom>
                <a:avLst/>
                <a:gdLst>
                  <a:gd name="connsiteX0" fmla="*/ 1609694 w 1609694"/>
                  <a:gd name="connsiteY0" fmla="*/ 0 h 1609695"/>
                  <a:gd name="connsiteX1" fmla="*/ 1609694 w 1609694"/>
                  <a:gd name="connsiteY1" fmla="*/ 337105 h 1609695"/>
                  <a:gd name="connsiteX2" fmla="*/ 1492799 w 1609694"/>
                  <a:gd name="connsiteY2" fmla="*/ 354946 h 1609695"/>
                  <a:gd name="connsiteX3" fmla="*/ 354946 w 1609694"/>
                  <a:gd name="connsiteY3" fmla="*/ 1492799 h 1609695"/>
                  <a:gd name="connsiteX4" fmla="*/ 337105 w 1609694"/>
                  <a:gd name="connsiteY4" fmla="*/ 1609695 h 1609695"/>
                  <a:gd name="connsiteX5" fmla="*/ 0 w 1609694"/>
                  <a:gd name="connsiteY5" fmla="*/ 1609695 h 1609695"/>
                  <a:gd name="connsiteX6" fmla="*/ 297 w 1609694"/>
                  <a:gd name="connsiteY6" fmla="*/ 1603816 h 1609695"/>
                  <a:gd name="connsiteX7" fmla="*/ 1603816 w 1609694"/>
                  <a:gd name="connsiteY7" fmla="*/ 297 h 1609695"/>
                  <a:gd name="connsiteX8" fmla="*/ 1609694 w 1609694"/>
                  <a:gd name="connsiteY8" fmla="*/ 0 h 160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694" h="1609695">
                    <a:moveTo>
                      <a:pt x="1609694" y="0"/>
                    </a:moveTo>
                    <a:lnTo>
                      <a:pt x="1609694" y="337105"/>
                    </a:lnTo>
                    <a:lnTo>
                      <a:pt x="1492799" y="354946"/>
                    </a:lnTo>
                    <a:cubicBezTo>
                      <a:pt x="921663" y="471817"/>
                      <a:pt x="471818" y="921663"/>
                      <a:pt x="354946" y="1492799"/>
                    </a:cubicBezTo>
                    <a:lnTo>
                      <a:pt x="337105" y="1609695"/>
                    </a:lnTo>
                    <a:lnTo>
                      <a:pt x="0" y="1609695"/>
                    </a:lnTo>
                    <a:lnTo>
                      <a:pt x="297" y="1603816"/>
                    </a:lnTo>
                    <a:cubicBezTo>
                      <a:pt x="86161" y="758326"/>
                      <a:pt x="758326" y="86161"/>
                      <a:pt x="1603816" y="297"/>
                    </a:cubicBezTo>
                    <a:lnTo>
                      <a:pt x="160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21">
                <a:extLst>
                  <a:ext uri="{FF2B5EF4-FFF2-40B4-BE49-F238E27FC236}">
                    <a16:creationId xmlns:a16="http://schemas.microsoft.com/office/drawing/2014/main" xmlns="" id="{5CEDA337-3175-4CB0-AD99-42EB67F27148}"/>
                  </a:ext>
                </a:extLst>
              </p:cNvPr>
              <p:cNvSpPr/>
              <p:nvPr/>
            </p:nvSpPr>
            <p:spPr>
              <a:xfrm>
                <a:off x="3231379" y="3044538"/>
                <a:ext cx="1207271" cy="1207271"/>
              </a:xfrm>
              <a:custGeom>
                <a:avLst/>
                <a:gdLst>
                  <a:gd name="connsiteX0" fmla="*/ 0 w 1609694"/>
                  <a:gd name="connsiteY0" fmla="*/ 0 h 1609695"/>
                  <a:gd name="connsiteX1" fmla="*/ 337105 w 1609694"/>
                  <a:gd name="connsiteY1" fmla="*/ 0 h 1609695"/>
                  <a:gd name="connsiteX2" fmla="*/ 354946 w 1609694"/>
                  <a:gd name="connsiteY2" fmla="*/ 116896 h 1609695"/>
                  <a:gd name="connsiteX3" fmla="*/ 1492799 w 1609694"/>
                  <a:gd name="connsiteY3" fmla="*/ 1254749 h 1609695"/>
                  <a:gd name="connsiteX4" fmla="*/ 1609694 w 1609694"/>
                  <a:gd name="connsiteY4" fmla="*/ 1272590 h 1609695"/>
                  <a:gd name="connsiteX5" fmla="*/ 1609694 w 1609694"/>
                  <a:gd name="connsiteY5" fmla="*/ 1609695 h 1609695"/>
                  <a:gd name="connsiteX6" fmla="*/ 1603816 w 1609694"/>
                  <a:gd name="connsiteY6" fmla="*/ 1609398 h 1609695"/>
                  <a:gd name="connsiteX7" fmla="*/ 297 w 1609694"/>
                  <a:gd name="connsiteY7" fmla="*/ 5879 h 1609695"/>
                  <a:gd name="connsiteX8" fmla="*/ 0 w 1609694"/>
                  <a:gd name="connsiteY8" fmla="*/ 0 h 160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694" h="1609695">
                    <a:moveTo>
                      <a:pt x="0" y="0"/>
                    </a:moveTo>
                    <a:lnTo>
                      <a:pt x="337105" y="0"/>
                    </a:lnTo>
                    <a:lnTo>
                      <a:pt x="354946" y="116896"/>
                    </a:lnTo>
                    <a:cubicBezTo>
                      <a:pt x="471818" y="688032"/>
                      <a:pt x="921663" y="1137878"/>
                      <a:pt x="1492799" y="1254749"/>
                    </a:cubicBezTo>
                    <a:lnTo>
                      <a:pt x="1609694" y="1272590"/>
                    </a:lnTo>
                    <a:lnTo>
                      <a:pt x="1609694" y="1609695"/>
                    </a:lnTo>
                    <a:lnTo>
                      <a:pt x="1603816" y="1609398"/>
                    </a:lnTo>
                    <a:cubicBezTo>
                      <a:pt x="758326" y="1523534"/>
                      <a:pt x="86161" y="851370"/>
                      <a:pt x="297" y="587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xmlns="" id="{477FEA3F-A5A7-4B13-8E9F-61840C0517D2}"/>
                  </a:ext>
                </a:extLst>
              </p:cNvPr>
              <p:cNvSpPr/>
              <p:nvPr/>
            </p:nvSpPr>
            <p:spPr>
              <a:xfrm>
                <a:off x="4705350" y="3044538"/>
                <a:ext cx="1207272" cy="1207271"/>
              </a:xfrm>
              <a:custGeom>
                <a:avLst/>
                <a:gdLst>
                  <a:gd name="connsiteX0" fmla="*/ 1272591 w 1609696"/>
                  <a:gd name="connsiteY0" fmla="*/ 0 h 1609695"/>
                  <a:gd name="connsiteX1" fmla="*/ 1609696 w 1609696"/>
                  <a:gd name="connsiteY1" fmla="*/ 0 h 1609695"/>
                  <a:gd name="connsiteX2" fmla="*/ 1609399 w 1609696"/>
                  <a:gd name="connsiteY2" fmla="*/ 5879 h 1609695"/>
                  <a:gd name="connsiteX3" fmla="*/ 5880 w 1609696"/>
                  <a:gd name="connsiteY3" fmla="*/ 1609398 h 1609695"/>
                  <a:gd name="connsiteX4" fmla="*/ 0 w 1609696"/>
                  <a:gd name="connsiteY4" fmla="*/ 1609695 h 1609695"/>
                  <a:gd name="connsiteX5" fmla="*/ 0 w 1609696"/>
                  <a:gd name="connsiteY5" fmla="*/ 1272590 h 1609695"/>
                  <a:gd name="connsiteX6" fmla="*/ 116897 w 1609696"/>
                  <a:gd name="connsiteY6" fmla="*/ 1254749 h 1609695"/>
                  <a:gd name="connsiteX7" fmla="*/ 1254750 w 1609696"/>
                  <a:gd name="connsiteY7" fmla="*/ 116896 h 1609695"/>
                  <a:gd name="connsiteX8" fmla="*/ 1272591 w 1609696"/>
                  <a:gd name="connsiteY8" fmla="*/ 0 h 160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696" h="1609695">
                    <a:moveTo>
                      <a:pt x="1272591" y="0"/>
                    </a:moveTo>
                    <a:lnTo>
                      <a:pt x="1609696" y="0"/>
                    </a:lnTo>
                    <a:lnTo>
                      <a:pt x="1609399" y="5879"/>
                    </a:lnTo>
                    <a:cubicBezTo>
                      <a:pt x="1523535" y="851370"/>
                      <a:pt x="851371" y="1523534"/>
                      <a:pt x="5880" y="1609398"/>
                    </a:cubicBezTo>
                    <a:lnTo>
                      <a:pt x="0" y="1609695"/>
                    </a:lnTo>
                    <a:lnTo>
                      <a:pt x="0" y="1272590"/>
                    </a:lnTo>
                    <a:lnTo>
                      <a:pt x="116897" y="1254749"/>
                    </a:lnTo>
                    <a:cubicBezTo>
                      <a:pt x="688033" y="1137878"/>
                      <a:pt x="1137879" y="688032"/>
                      <a:pt x="1254750" y="116896"/>
                    </a:cubicBezTo>
                    <a:lnTo>
                      <a:pt x="1272591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EDE2EF0E-2E85-4FE3-97BE-91A91134767D}"/>
                  </a:ext>
                </a:extLst>
              </p:cNvPr>
              <p:cNvGrpSpPr/>
              <p:nvPr/>
            </p:nvGrpSpPr>
            <p:grpSpPr>
              <a:xfrm flipH="1">
                <a:off x="2419350" y="1285880"/>
                <a:ext cx="2022042" cy="537515"/>
                <a:chOff x="8460508" y="2094088"/>
                <a:chExt cx="914400" cy="93331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xmlns="" id="{1DBC57EC-B8A7-4499-AB63-638C25E736E7}"/>
                    </a:ext>
                  </a:extLst>
                </p:cNvPr>
                <p:cNvCxnSpPr>
                  <a:stCxn id="6" idx="7"/>
                </p:cNvCxnSpPr>
                <p:nvPr/>
              </p:nvCxnSpPr>
              <p:spPr>
                <a:xfrm flipV="1">
                  <a:off x="8460509" y="2094088"/>
                  <a:ext cx="0" cy="93331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687DA808-8CFA-4132-B5D2-5656590CD4CB}"/>
                    </a:ext>
                  </a:extLst>
                </p:cNvPr>
                <p:cNvCxnSpPr/>
                <p:nvPr/>
              </p:nvCxnSpPr>
              <p:spPr>
                <a:xfrm>
                  <a:off x="8460508" y="2094088"/>
                  <a:ext cx="914400" cy="0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7F79B820-F202-494A-94EC-3B711D96E2C9}"/>
                  </a:ext>
                </a:extLst>
              </p:cNvPr>
              <p:cNvCxnSpPr>
                <a:stCxn id="8" idx="4"/>
              </p:cNvCxnSpPr>
              <p:nvPr/>
            </p:nvCxnSpPr>
            <p:spPr>
              <a:xfrm>
                <a:off x="5659793" y="2777837"/>
                <a:ext cx="1064858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A79D9EDB-7D49-4645-87DC-19119DEA899D}"/>
                  </a:ext>
                </a:extLst>
              </p:cNvPr>
              <p:cNvCxnSpPr/>
              <p:nvPr/>
            </p:nvCxnSpPr>
            <p:spPr>
              <a:xfrm>
                <a:off x="2419350" y="3044537"/>
                <a:ext cx="1062990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0F47AED5-60BD-4E0D-9F4B-FBDD166C6150}"/>
                  </a:ext>
                </a:extLst>
              </p:cNvPr>
              <p:cNvGrpSpPr/>
              <p:nvPr/>
            </p:nvGrpSpPr>
            <p:grpSpPr>
              <a:xfrm flipV="1">
                <a:off x="4705350" y="3998980"/>
                <a:ext cx="2019301" cy="583903"/>
                <a:chOff x="8460508" y="2094088"/>
                <a:chExt cx="914400" cy="983364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66FE49D2-602B-45A7-BC64-2E69DB54F1D7}"/>
                    </a:ext>
                  </a:extLst>
                </p:cNvPr>
                <p:cNvCxnSpPr>
                  <a:stCxn id="18" idx="5"/>
                </p:cNvCxnSpPr>
                <p:nvPr/>
              </p:nvCxnSpPr>
              <p:spPr>
                <a:xfrm flipV="1">
                  <a:off x="8460508" y="2094088"/>
                  <a:ext cx="1" cy="98336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0D0C5BD9-780A-4C60-BDBF-707BEE1CCFB4}"/>
                    </a:ext>
                  </a:extLst>
                </p:cNvPr>
                <p:cNvCxnSpPr/>
                <p:nvPr/>
              </p:nvCxnSpPr>
              <p:spPr>
                <a:xfrm>
                  <a:off x="8460508" y="2094088"/>
                  <a:ext cx="91440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234C76A3-B095-480E-8ED3-011340CD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621" y="967486"/>
              <a:ext cx="599218" cy="599218"/>
            </a:xfrm>
            <a:prstGeom prst="rect">
              <a:avLst/>
            </a:prstGeom>
          </p:spPr>
        </p:pic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xmlns="" id="{1557E13C-F553-4BBA-9784-F065089B2F6D}"/>
                </a:ext>
              </a:extLst>
            </p:cNvPr>
            <p:cNvSpPr/>
            <p:nvPr/>
          </p:nvSpPr>
          <p:spPr>
            <a:xfrm>
              <a:off x="2377076" y="1428679"/>
              <a:ext cx="1451447" cy="941616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N</a:t>
              </a:r>
              <a:r>
                <a:rPr lang="en-IN" sz="1600" dirty="0">
                  <a:solidFill>
                    <a:schemeClr val="accent4">
                      <a:lumMod val="50000"/>
                    </a:schemeClr>
                  </a:solidFill>
                </a:rPr>
                <a:t>o Overhead Required (Installing)</a:t>
              </a: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xmlns="" id="{D0B7E4F8-3C15-4908-AB3C-3DBA9DCF8B95}"/>
                </a:ext>
              </a:extLst>
            </p:cNvPr>
            <p:cNvSpPr/>
            <p:nvPr/>
          </p:nvSpPr>
          <p:spPr>
            <a:xfrm>
              <a:off x="7486231" y="2964962"/>
              <a:ext cx="1498597" cy="283092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Secure data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xmlns="" id="{B21A481C-B718-4165-96DB-CC074F7320D1}"/>
                </a:ext>
              </a:extLst>
            </p:cNvPr>
            <p:cNvSpPr/>
            <p:nvPr/>
          </p:nvSpPr>
          <p:spPr>
            <a:xfrm>
              <a:off x="7530259" y="4431352"/>
              <a:ext cx="1657769" cy="548497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schemeClr val="accent4">
                      <a:lumMod val="50000"/>
                    </a:schemeClr>
                  </a:solidFill>
                </a:rPr>
                <a:t>Scale Elastically</a:t>
              </a:r>
              <a:endParaRPr lang="en-IN" sz="16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Rounded Rectangle 24">
              <a:extLst>
                <a:ext uri="{FF2B5EF4-FFF2-40B4-BE49-F238E27FC236}">
                  <a16:creationId xmlns:a16="http://schemas.microsoft.com/office/drawing/2014/main" xmlns="" id="{487D5EFC-113B-4894-9AE0-8CE220C21B59}"/>
                </a:ext>
              </a:extLst>
            </p:cNvPr>
            <p:cNvSpPr/>
            <p:nvPr/>
          </p:nvSpPr>
          <p:spPr>
            <a:xfrm>
              <a:off x="2363931" y="3338401"/>
              <a:ext cx="1498597" cy="348225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Reliable</a:t>
              </a:r>
              <a:endParaRPr lang="en-IN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C8BA177E-3FE8-460D-9DDC-319317F2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003" y="2314959"/>
              <a:ext cx="695052" cy="69505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35DA45A4-6F32-416D-9953-90CBDB70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7174" y="2622098"/>
              <a:ext cx="685728" cy="6857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7E00F965-834E-4354-893F-3DC6DED72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5434" y="3804761"/>
              <a:ext cx="777096" cy="7770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D712D6C8-EB79-42EA-B0D1-711D1E3D7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7422" y="2304714"/>
              <a:ext cx="991746" cy="1197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74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0CC8A93B-5164-447E-A94B-221740875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456" y="1969646"/>
            <a:ext cx="5126986" cy="1204207"/>
          </a:xfrm>
        </p:spPr>
        <p:txBody>
          <a:bodyPr anchor="ctr"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1. Lambda provides maximum execution per request?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fr-FR" dirty="0">
                <a:solidFill>
                  <a:prstClr val="black"/>
                </a:solidFill>
              </a:rPr>
              <a:t>300 </a:t>
            </a:r>
            <a:r>
              <a:rPr lang="fr-FR" dirty="0" smtClean="0">
                <a:solidFill>
                  <a:prstClr val="black"/>
                </a:solidFill>
              </a:rPr>
              <a:t>sec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</a:t>
            </a:r>
            <a:r>
              <a:rPr lang="fr-FR" dirty="0">
                <a:solidFill>
                  <a:prstClr val="black"/>
                </a:solidFill>
              </a:rPr>
              <a:t>600 </a:t>
            </a:r>
            <a:r>
              <a:rPr lang="fr-FR" dirty="0" smtClean="0">
                <a:solidFill>
                  <a:prstClr val="black"/>
                </a:solidFill>
              </a:rPr>
              <a:t>sec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fr-FR" dirty="0">
                <a:solidFill>
                  <a:prstClr val="black"/>
                </a:solidFill>
              </a:rPr>
              <a:t>1 </a:t>
            </a:r>
            <a:r>
              <a:rPr lang="fr-FR" dirty="0" smtClean="0">
                <a:solidFill>
                  <a:prstClr val="black"/>
                </a:solidFill>
              </a:rPr>
              <a:t>min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fr-FR" dirty="0">
                <a:solidFill>
                  <a:prstClr val="black"/>
                </a:solidFill>
              </a:rPr>
              <a:t>10 </a:t>
            </a:r>
            <a:r>
              <a:rPr lang="fr-FR" dirty="0" err="1" smtClean="0">
                <a:solidFill>
                  <a:prstClr val="black"/>
                </a:solidFill>
              </a:rPr>
              <a:t>mins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32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2. What is SQS message retention period?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US" dirty="0">
                <a:solidFill>
                  <a:prstClr val="black"/>
                </a:solidFill>
              </a:rPr>
              <a:t>14 </a:t>
            </a:r>
            <a:r>
              <a:rPr lang="en-US" dirty="0" smtClean="0">
                <a:solidFill>
                  <a:prstClr val="black"/>
                </a:solidFill>
              </a:rPr>
              <a:t>days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</a:t>
            </a:r>
            <a:r>
              <a:rPr lang="en-US" dirty="0">
                <a:solidFill>
                  <a:prstClr val="black"/>
                </a:solidFill>
              </a:rPr>
              <a:t>24 </a:t>
            </a:r>
            <a:r>
              <a:rPr lang="en-US" dirty="0" smtClean="0">
                <a:solidFill>
                  <a:prstClr val="black"/>
                </a:solidFill>
              </a:rPr>
              <a:t>hours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10 </a:t>
            </a:r>
            <a:r>
              <a:rPr lang="en-US" dirty="0" smtClean="0">
                <a:solidFill>
                  <a:prstClr val="black"/>
                </a:solidFill>
              </a:rPr>
              <a:t>days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5 </a:t>
            </a:r>
            <a:r>
              <a:rPr lang="en-US" dirty="0" err="1" smtClean="0">
                <a:solidFill>
                  <a:prstClr val="black"/>
                </a:solidFill>
              </a:rPr>
              <a:t>mins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8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3. Can we invoke Lambda functions with AWS SNS notifications?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US" dirty="0" smtClean="0">
                <a:solidFill>
                  <a:prstClr val="black"/>
                </a:solidFill>
              </a:rPr>
              <a:t>Yes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</a:t>
            </a:r>
            <a:r>
              <a:rPr lang="en-US" dirty="0" smtClean="0">
                <a:solidFill>
                  <a:prstClr val="black"/>
                </a:solidFill>
              </a:rPr>
              <a:t>No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10924707-0A67-462B-A207-33385240622E}"/>
              </a:ext>
            </a:extLst>
          </p:cNvPr>
          <p:cNvSpPr/>
          <p:nvPr/>
        </p:nvSpPr>
        <p:spPr>
          <a:xfrm>
            <a:off x="2795079" y="1023359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Why CloudFormation?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27DFFBF-8007-497C-908B-100133709373}"/>
              </a:ext>
            </a:extLst>
          </p:cNvPr>
          <p:cNvSpPr txBox="1"/>
          <p:nvPr/>
        </p:nvSpPr>
        <p:spPr>
          <a:xfrm>
            <a:off x="176773" y="168938"/>
            <a:ext cx="258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D94C81-9278-4762-B7FE-54501D8F4D3D}"/>
              </a:ext>
            </a:extLst>
          </p:cNvPr>
          <p:cNvSpPr txBox="1"/>
          <p:nvPr/>
        </p:nvSpPr>
        <p:spPr>
          <a:xfrm>
            <a:off x="1935126" y="1889042"/>
            <a:ext cx="52737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Managing all the resources of a complex application on AWS becomes a problem when there are a lot resources to be maintained.</a:t>
            </a:r>
            <a:endParaRPr lang="en-IN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77A28D1-FA4E-4F5B-9E8D-B855B83BC0AD}"/>
              </a:ext>
            </a:extLst>
          </p:cNvPr>
          <p:cNvGrpSpPr/>
          <p:nvPr/>
        </p:nvGrpSpPr>
        <p:grpSpPr>
          <a:xfrm>
            <a:off x="1372974" y="2584721"/>
            <a:ext cx="6571612" cy="2038595"/>
            <a:chOff x="1245383" y="2608338"/>
            <a:chExt cx="6571612" cy="2038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FEC6B15-C594-43D3-918E-59D297FF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383" y="2849639"/>
              <a:ext cx="1549696" cy="154969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380555AD-BAAE-41F6-BC1A-5E4CF6ED7F45}"/>
                </a:ext>
              </a:extLst>
            </p:cNvPr>
            <p:cNvCxnSpPr>
              <a:cxnSpLocks/>
            </p:cNvCxnSpPr>
            <p:nvPr/>
          </p:nvCxnSpPr>
          <p:spPr>
            <a:xfrm>
              <a:off x="3147237" y="3624487"/>
              <a:ext cx="186069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F4F0B9E7-9E62-40D9-B2E3-F6995622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629" y="2623755"/>
              <a:ext cx="426745" cy="51209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4DA90A17-3AA8-4CB8-AEF6-A678866F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938" y="2961125"/>
              <a:ext cx="397542" cy="48367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22C24988-EBFE-4B22-A822-C6274EB2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82" y="4156630"/>
              <a:ext cx="408585" cy="49030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70DA3E2A-891C-4FAC-BEBA-5D7E5C4A2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643" y="4154086"/>
              <a:ext cx="391025" cy="46923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DEF1E630-8E5D-43DA-A7DF-2F33EE68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431" y="3336163"/>
              <a:ext cx="367451" cy="5129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E3916B43-96F7-48B1-B016-5B248B3C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910" y="2931500"/>
              <a:ext cx="452438" cy="5429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5BE02F1-9C53-4035-8593-E3DBDB79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855" y="2608338"/>
              <a:ext cx="490140" cy="5429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1B7F422-11AF-4D38-BE8C-A79ADFC3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806" y="3709955"/>
              <a:ext cx="452438" cy="542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01BCF1F6-1180-4D9E-B881-7EDFD8A4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629" y="3320690"/>
              <a:ext cx="478292" cy="54292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xmlns="" id="{A2A6AF67-4184-4A37-B4CB-287AA2212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296" y="3742892"/>
              <a:ext cx="251776" cy="4770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EE94779F-0841-4BB2-B573-1D4C3EE7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30207" y="3297369"/>
              <a:ext cx="694758" cy="694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59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792E514-88A8-44EC-8F50-1004CFC1F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242911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support@intellipaat.com</a:t>
              </a:r>
              <a:endParaRPr lang="en-US" b="1" dirty="0">
                <a:solidFill>
                  <a:srgbClr val="7671B3"/>
                </a:solidFill>
                <a:latin typeface="Raleway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10924707-0A67-462B-A207-33385240622E}"/>
              </a:ext>
            </a:extLst>
          </p:cNvPr>
          <p:cNvSpPr/>
          <p:nvPr/>
        </p:nvSpPr>
        <p:spPr>
          <a:xfrm>
            <a:off x="2795079" y="1023359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Why CloudFormation?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27DFFBF-8007-497C-908B-100133709373}"/>
              </a:ext>
            </a:extLst>
          </p:cNvPr>
          <p:cNvSpPr txBox="1"/>
          <p:nvPr/>
        </p:nvSpPr>
        <p:spPr>
          <a:xfrm>
            <a:off x="176773" y="168938"/>
            <a:ext cx="258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D94C81-9278-4762-B7FE-54501D8F4D3D}"/>
              </a:ext>
            </a:extLst>
          </p:cNvPr>
          <p:cNvSpPr txBox="1"/>
          <p:nvPr/>
        </p:nvSpPr>
        <p:spPr>
          <a:xfrm>
            <a:off x="1552353" y="1865450"/>
            <a:ext cx="6039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CloudFormation allows you to model your entire Infrastructure in a text File</a:t>
            </a:r>
            <a:endParaRPr lang="en-IN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4B94F64-8FFC-4F5E-A673-E76DF7346720}"/>
              </a:ext>
            </a:extLst>
          </p:cNvPr>
          <p:cNvGrpSpPr/>
          <p:nvPr/>
        </p:nvGrpSpPr>
        <p:grpSpPr>
          <a:xfrm>
            <a:off x="1320704" y="2229655"/>
            <a:ext cx="7326046" cy="2512072"/>
            <a:chOff x="1262793" y="2359673"/>
            <a:chExt cx="7326046" cy="251207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380555AD-BAAE-41F6-BC1A-5E4CF6ED7F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5460" y="3485691"/>
              <a:ext cx="242175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AE6DDB68-8785-456E-B6E9-B43133864D23}"/>
                </a:ext>
              </a:extLst>
            </p:cNvPr>
            <p:cNvGrpSpPr/>
            <p:nvPr/>
          </p:nvGrpSpPr>
          <p:grpSpPr>
            <a:xfrm>
              <a:off x="6610028" y="2946682"/>
              <a:ext cx="1045296" cy="1075780"/>
              <a:chOff x="6039246" y="2406178"/>
              <a:chExt cx="1794372" cy="1846702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F4F0B9E7-9E62-40D9-B2E3-F6995622F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0603" y="2406986"/>
                <a:ext cx="426745" cy="512093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xmlns="" id="{4DA90A17-3AA8-4CB8-AEF6-A678866F9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1603" y="3089147"/>
                <a:ext cx="397542" cy="483677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22C24988-EBFE-4B22-A822-C6274EB2F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46" y="3107872"/>
                <a:ext cx="408585" cy="49030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xmlns="" id="{70DA3E2A-891C-4FAC-BEBA-5D7E5C4A2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478" y="3783650"/>
                <a:ext cx="391025" cy="46923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xmlns="" id="{DEF1E630-8E5D-43DA-A7DF-2F33EE687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822" y="3125988"/>
                <a:ext cx="367451" cy="5129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xmlns="" id="{65BE02F1-9C53-4035-8593-E3DBDB791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478" y="2418200"/>
                <a:ext cx="490140" cy="54292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xmlns="" id="{E1B7F422-11AF-4D38-BE8C-A79ADFC30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46" y="3709955"/>
                <a:ext cx="452438" cy="54292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xmlns="" id="{01BCF1F6-1180-4D9E-B881-7EDFD8A4A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9246" y="2406178"/>
                <a:ext cx="478292" cy="542925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xmlns="" id="{A2A6AF67-4184-4A37-B4CB-287AA2212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296" y="3742892"/>
                <a:ext cx="251776" cy="477050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40ED5F5-EB51-4049-9A35-0B8EE0C3C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2793" y="2718204"/>
              <a:ext cx="1568860" cy="15688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7CBFDCE-D259-445F-98BA-4E003D25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23855" y="3087398"/>
              <a:ext cx="830476" cy="8304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5126F05E-EC50-4E4F-BC28-57FE9EFA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45415" y="3342365"/>
              <a:ext cx="543424" cy="5434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D705945-9F81-46E3-924A-032F3AAC6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07213" y="2359673"/>
              <a:ext cx="2512072" cy="251207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4ADAB02-6892-41A1-85F6-FCD2AC21AD11}"/>
                </a:ext>
              </a:extLst>
            </p:cNvPr>
            <p:cNvSpPr txBox="1"/>
            <p:nvPr/>
          </p:nvSpPr>
          <p:spPr>
            <a:xfrm>
              <a:off x="6308651" y="2553216"/>
              <a:ext cx="1800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CloudFormation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69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27DFFBF-8007-497C-908B-100133709373}"/>
              </a:ext>
            </a:extLst>
          </p:cNvPr>
          <p:cNvSpPr txBox="1"/>
          <p:nvPr/>
        </p:nvSpPr>
        <p:spPr>
          <a:xfrm>
            <a:off x="176773" y="168938"/>
            <a:ext cx="258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CloudFormation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6229A2DE-8F8B-4E11-AD8B-00E5320831EE}"/>
              </a:ext>
            </a:extLst>
          </p:cNvPr>
          <p:cNvGrpSpPr/>
          <p:nvPr/>
        </p:nvGrpSpPr>
        <p:grpSpPr>
          <a:xfrm>
            <a:off x="263310" y="1397075"/>
            <a:ext cx="8617380" cy="2704091"/>
            <a:chOff x="163205" y="1456833"/>
            <a:chExt cx="8617380" cy="270409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B11117ED-8F03-49D9-BCCF-1F3787E7EEEA}"/>
                </a:ext>
              </a:extLst>
            </p:cNvPr>
            <p:cNvGrpSpPr/>
            <p:nvPr/>
          </p:nvGrpSpPr>
          <p:grpSpPr>
            <a:xfrm>
              <a:off x="514875" y="1456833"/>
              <a:ext cx="8143011" cy="2111106"/>
              <a:chOff x="498122" y="1509747"/>
              <a:chExt cx="8143011" cy="211110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383B987C-2DBD-4E0D-9500-B1A7312627C8}"/>
                  </a:ext>
                </a:extLst>
              </p:cNvPr>
              <p:cNvGrpSpPr/>
              <p:nvPr/>
            </p:nvGrpSpPr>
            <p:grpSpPr>
              <a:xfrm>
                <a:off x="498122" y="2081669"/>
                <a:ext cx="1465980" cy="1439794"/>
                <a:chOff x="668711" y="2202855"/>
                <a:chExt cx="1629743" cy="1600632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xmlns="" id="{386A03EA-241E-4118-B414-6DE78D4F5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711" y="2202855"/>
                  <a:ext cx="737790" cy="73779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xmlns="" id="{CE637979-4500-40BB-B2EE-07E8353E0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55124" y="2283274"/>
                  <a:ext cx="743330" cy="74333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xmlns="" id="{EEF15D76-2C50-491F-9E70-BF3D0CE4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8351" y="2700359"/>
                  <a:ext cx="1103128" cy="110312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xmlns="" id="{AA30341A-E283-4CBD-B557-3DF42898E39F}"/>
                  </a:ext>
                </a:extLst>
              </p:cNvPr>
              <p:cNvGrpSpPr/>
              <p:nvPr/>
            </p:nvGrpSpPr>
            <p:grpSpPr>
              <a:xfrm>
                <a:off x="2740180" y="1924191"/>
                <a:ext cx="1096072" cy="1648208"/>
                <a:chOff x="2853786" y="2321489"/>
                <a:chExt cx="1229116" cy="1848272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xmlns="" id="{9D289E38-D80A-46D9-A344-6F4E93521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31334" y="2321489"/>
                  <a:ext cx="874020" cy="87402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xmlns="" id="{638C4CB1-8337-4D25-B0F2-37DDFA6B9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53786" y="2940645"/>
                  <a:ext cx="1229116" cy="1229116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B4F46727-0763-4375-8139-97BF00FD0CDE}"/>
                  </a:ext>
                </a:extLst>
              </p:cNvPr>
              <p:cNvGrpSpPr/>
              <p:nvPr/>
            </p:nvGrpSpPr>
            <p:grpSpPr>
              <a:xfrm>
                <a:off x="4688449" y="2148783"/>
                <a:ext cx="1472070" cy="1472070"/>
                <a:chOff x="4431076" y="2586854"/>
                <a:chExt cx="1889938" cy="1889938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xmlns="" id="{1480DC03-AB21-4178-AA85-D3252BC2D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31076" y="2586854"/>
                  <a:ext cx="1889938" cy="1889938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xmlns="" id="{65AD82C7-EADD-45C1-8FF1-EDC41A230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4636" y="2685312"/>
                  <a:ext cx="1455988" cy="807856"/>
                </a:xfrm>
                <a:prstGeom prst="rect">
                  <a:avLst/>
                </a:prstGeom>
              </p:spPr>
            </p:pic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xmlns="" id="{418133C4-7192-4B56-8D2F-D53A05E3B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871598" y="2881703"/>
                  <a:ext cx="307734" cy="375102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xmlns="" id="{C2377A47-8BC7-42C2-AB29-36A09BF153DB}"/>
                  </a:ext>
                </a:extLst>
              </p:cNvPr>
              <p:cNvGrpSpPr/>
              <p:nvPr/>
            </p:nvGrpSpPr>
            <p:grpSpPr>
              <a:xfrm>
                <a:off x="6883149" y="1509747"/>
                <a:ext cx="1757984" cy="2011716"/>
                <a:chOff x="6883149" y="2020269"/>
                <a:chExt cx="1757984" cy="2011716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xmlns="" id="{033D82F8-194A-4107-96BD-868EF9E42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6883149" y="2274001"/>
                  <a:ext cx="1757984" cy="1757984"/>
                </a:xfrm>
                <a:prstGeom prst="rect">
                  <a:avLst/>
                </a:prstGeom>
              </p:spPr>
            </p:pic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xmlns="" id="{1E889D97-B1E3-4D53-A249-EC4C823D1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 rot="10800000" flipH="1" flipV="1">
                  <a:off x="7137146" y="2020269"/>
                  <a:ext cx="270610" cy="329850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xmlns="" id="{CFFEE5EE-A9F4-4AB6-85B8-B6CD71CDF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7502" y="2529182"/>
                <a:ext cx="638846" cy="63884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xmlns="" id="{46D3C796-D424-4D9F-95F5-40B98DD78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084" y="2529182"/>
                <a:ext cx="638846" cy="638846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xmlns="" id="{9792D4A0-B33C-406B-90E3-B4CAB7C6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6840" y="2529182"/>
                <a:ext cx="638846" cy="638846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04AD8D51-9B8F-46E8-B7B6-3F6BEDD38C86}"/>
                </a:ext>
              </a:extLst>
            </p:cNvPr>
            <p:cNvSpPr txBox="1"/>
            <p:nvPr/>
          </p:nvSpPr>
          <p:spPr>
            <a:xfrm>
              <a:off x="163205" y="3514593"/>
              <a:ext cx="2144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you Infrastructure from scratch or use these available templates</a:t>
              </a:r>
              <a:endParaRPr lang="en-IN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127F6BB-FEC1-48D9-AB32-5F5FAC1D31DD}"/>
                </a:ext>
              </a:extLst>
            </p:cNvPr>
            <p:cNvSpPr txBox="1"/>
            <p:nvPr/>
          </p:nvSpPr>
          <p:spPr>
            <a:xfrm>
              <a:off x="2402144" y="3519485"/>
              <a:ext cx="1797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locally or upload it into an S3 bucket</a:t>
              </a:r>
              <a:endParaRPr lang="en-IN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0C3E09B-5D86-4342-B7BD-AABFE20D57CD}"/>
                </a:ext>
              </a:extLst>
            </p:cNvPr>
            <p:cNvSpPr txBox="1"/>
            <p:nvPr/>
          </p:nvSpPr>
          <p:spPr>
            <a:xfrm>
              <a:off x="4342845" y="3514593"/>
              <a:ext cx="2144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AWS CF via GUI or CLI to create a stack based on your template code</a:t>
              </a:r>
              <a:endParaRPr lang="en-IN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3C5B874D-DB02-490A-9855-FC47C0118887}"/>
                </a:ext>
              </a:extLst>
            </p:cNvPr>
            <p:cNvSpPr txBox="1"/>
            <p:nvPr/>
          </p:nvSpPr>
          <p:spPr>
            <a:xfrm>
              <a:off x="6777202" y="3468549"/>
              <a:ext cx="2003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CF provisions and configures the resources you specified on your template</a:t>
              </a:r>
              <a:endParaRPr lang="en-IN" sz="1200" dirty="0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F4FEAC64-444D-4889-9CD6-55BA2DB446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58" y="2444117"/>
            <a:ext cx="65436" cy="9133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6FBEB155-823B-43CC-8F66-AD9BF4AC08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74" y="2439678"/>
            <a:ext cx="90474" cy="10021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3BB345B0-E2BF-48EA-8BF3-801794D668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43" y="2439678"/>
            <a:ext cx="88286" cy="1002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C79C43F0-0BAE-4965-A458-7F5D657443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42" y="2446473"/>
            <a:ext cx="45720" cy="86626"/>
          </a:xfrm>
          <a:prstGeom prst="rect">
            <a:avLst/>
          </a:prstGeom>
        </p:spPr>
      </p:pic>
      <p:sp>
        <p:nvSpPr>
          <p:cNvPr id="82" name="Rounded Rectangle 24">
            <a:extLst>
              <a:ext uri="{FF2B5EF4-FFF2-40B4-BE49-F238E27FC236}">
                <a16:creationId xmlns:a16="http://schemas.microsoft.com/office/drawing/2014/main" xmlns="" id="{E67ADEB4-3395-4E70-95D2-70FD81FC665F}"/>
              </a:ext>
            </a:extLst>
          </p:cNvPr>
          <p:cNvSpPr/>
          <p:nvPr/>
        </p:nvSpPr>
        <p:spPr>
          <a:xfrm>
            <a:off x="2795079" y="895794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How AWS CF works?</a:t>
            </a:r>
          </a:p>
        </p:txBody>
      </p:sp>
    </p:spTree>
    <p:extLst>
      <p:ext uri="{BB962C8B-B14F-4D97-AF65-F5344CB8AC3E}">
        <p14:creationId xmlns:p14="http://schemas.microsoft.com/office/powerpoint/2010/main" val="5014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A07134-EDA3-4270-A191-1F7719A39867}"/>
              </a:ext>
            </a:extLst>
          </p:cNvPr>
          <p:cNvGrpSpPr/>
          <p:nvPr/>
        </p:nvGrpSpPr>
        <p:grpSpPr>
          <a:xfrm>
            <a:off x="1855717" y="855339"/>
            <a:ext cx="7288283" cy="3957345"/>
            <a:chOff x="824359" y="855339"/>
            <a:chExt cx="7288283" cy="39573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E9F2E11-A09C-478D-A4A7-1888A8B0CB12}"/>
                </a:ext>
              </a:extLst>
            </p:cNvPr>
            <p:cNvGrpSpPr/>
            <p:nvPr/>
          </p:nvGrpSpPr>
          <p:grpSpPr>
            <a:xfrm>
              <a:off x="824359" y="1684145"/>
              <a:ext cx="3691268" cy="2357898"/>
              <a:chOff x="824359" y="1684145"/>
              <a:chExt cx="3691268" cy="235789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xmlns="" id="{13398F5F-79CF-4B6F-BB2A-90CDE7A26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359" y="1684145"/>
                <a:ext cx="985380" cy="98537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B84B71FE-964E-440C-9AEF-A80083BF3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850" y="1865958"/>
                <a:ext cx="1615394" cy="1615394"/>
              </a:xfrm>
              <a:prstGeom prst="rect">
                <a:avLst/>
              </a:prstGeom>
            </p:spPr>
          </p:pic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E95675F7-6EF5-45BC-BAC6-1C0FC6C5B3C7}"/>
                  </a:ext>
                </a:extLst>
              </p:cNvPr>
              <p:cNvCxnSpPr>
                <a:cxnSpLocks/>
                <a:stCxn id="20" idx="3"/>
                <a:endCxn id="52" idx="1"/>
              </p:cNvCxnSpPr>
              <p:nvPr/>
            </p:nvCxnSpPr>
            <p:spPr>
              <a:xfrm flipV="1">
                <a:off x="3023244" y="1992110"/>
                <a:ext cx="1492383" cy="681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F691F97F-38FD-4CFE-8323-E6EE7EBF7A10}"/>
                  </a:ext>
                </a:extLst>
              </p:cNvPr>
              <p:cNvCxnSpPr>
                <a:cxnSpLocks/>
                <a:stCxn id="20" idx="3"/>
                <a:endCxn id="50" idx="1"/>
              </p:cNvCxnSpPr>
              <p:nvPr/>
            </p:nvCxnSpPr>
            <p:spPr>
              <a:xfrm>
                <a:off x="3023244" y="2673655"/>
                <a:ext cx="1492383" cy="1368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CB59440-4BD4-4355-802C-3B7AB0B20869}"/>
                </a:ext>
              </a:extLst>
            </p:cNvPr>
            <p:cNvGrpSpPr/>
            <p:nvPr/>
          </p:nvGrpSpPr>
          <p:grpSpPr>
            <a:xfrm>
              <a:off x="4515627" y="1221469"/>
              <a:ext cx="3597015" cy="1541282"/>
              <a:chOff x="4515627" y="1348427"/>
              <a:chExt cx="3597015" cy="154128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D97E85B7-293E-436A-B836-98767C69C2AB}"/>
                  </a:ext>
                </a:extLst>
              </p:cNvPr>
              <p:cNvSpPr/>
              <p:nvPr/>
            </p:nvSpPr>
            <p:spPr>
              <a:xfrm>
                <a:off x="4515627" y="1348427"/>
                <a:ext cx="2753805" cy="154128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13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0E69CF2E-1DA4-42EF-9807-0C4D9907CBEE}"/>
                  </a:ext>
                </a:extLst>
              </p:cNvPr>
              <p:cNvSpPr txBox="1"/>
              <p:nvPr/>
            </p:nvSpPr>
            <p:spPr>
              <a:xfrm>
                <a:off x="7269432" y="2006476"/>
                <a:ext cx="8432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rPr>
                  <a:t>Region 1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22379F61-88F8-4322-B9BA-1F1F7DC7A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159" y="1480017"/>
                <a:ext cx="426745" cy="512093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xmlns="" id="{71793887-DAE7-4C1B-8D2E-465471529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5274" y="1877228"/>
                <a:ext cx="397542" cy="48367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xmlns="" id="{741FB3EF-F737-4266-A532-81EF88CCD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158" y="2201776"/>
                <a:ext cx="408585" cy="49030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xmlns="" id="{9D43A1E9-11CA-4E56-AE20-732A365B1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355" y="2212311"/>
                <a:ext cx="391025" cy="46923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9397BDBD-0863-4DE6-BB52-2A20BCBD4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141" y="1480016"/>
                <a:ext cx="367451" cy="512900"/>
              </a:xfrm>
              <a:prstGeom prst="rect">
                <a:avLst/>
              </a:prstGeom>
            </p:spPr>
          </p:pic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2641BD17-8CA6-4E30-9ECB-5A3790B6C6C3}"/>
                </a:ext>
              </a:extLst>
            </p:cNvPr>
            <p:cNvSpPr/>
            <p:nvPr/>
          </p:nvSpPr>
          <p:spPr>
            <a:xfrm>
              <a:off x="5229581" y="855339"/>
              <a:ext cx="1312324" cy="33117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Infrastructure</a:t>
              </a:r>
              <a:r>
                <a:rPr lang="en-US" sz="1200" dirty="0">
                  <a:solidFill>
                    <a:schemeClr val="tx1"/>
                  </a:solidFill>
                  <a:latin typeface="Chalkboard SE Regular"/>
                  <a:cs typeface="Chalkboard SE Regular"/>
                </a:rPr>
                <a:t> 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E83C947-FDEA-40BA-9B5C-88E72ED3B989}"/>
                </a:ext>
              </a:extLst>
            </p:cNvPr>
            <p:cNvGrpSpPr/>
            <p:nvPr/>
          </p:nvGrpSpPr>
          <p:grpSpPr>
            <a:xfrm>
              <a:off x="4515627" y="3271402"/>
              <a:ext cx="3511953" cy="1541282"/>
              <a:chOff x="4515627" y="3070439"/>
              <a:chExt cx="3511953" cy="154128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69D5038C-A19E-4AB6-8639-CCF98D47007B}"/>
                  </a:ext>
                </a:extLst>
              </p:cNvPr>
              <p:cNvGrpSpPr/>
              <p:nvPr/>
            </p:nvGrpSpPr>
            <p:grpSpPr>
              <a:xfrm>
                <a:off x="4515627" y="3070439"/>
                <a:ext cx="3511953" cy="1541282"/>
                <a:chOff x="3341803" y="2091572"/>
                <a:chExt cx="4682605" cy="2055043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xmlns="" id="{BEF2D86D-9DDE-407F-AF10-11C6022ED715}"/>
                    </a:ext>
                  </a:extLst>
                </p:cNvPr>
                <p:cNvSpPr/>
                <p:nvPr/>
              </p:nvSpPr>
              <p:spPr>
                <a:xfrm>
                  <a:off x="3341803" y="2091572"/>
                  <a:ext cx="3671740" cy="2055043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E799EFC7-EA81-4560-BC47-64EE960FA004}"/>
                    </a:ext>
                  </a:extLst>
                </p:cNvPr>
                <p:cNvSpPr txBox="1"/>
                <p:nvPr/>
              </p:nvSpPr>
              <p:spPr>
                <a:xfrm>
                  <a:off x="7013542" y="2968971"/>
                  <a:ext cx="10108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halkboard SE Regular"/>
                      <a:ea typeface="+mn-ea"/>
                      <a:cs typeface="Chalkboard SE Regular"/>
                    </a:rPr>
                    <a:t>Region 2</a:t>
                  </a:r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D354934E-3FDE-4347-ADCA-94FFA0A68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159" y="3202029"/>
                <a:ext cx="426745" cy="512093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85224B4F-C3A2-478A-8B9F-87B0D0B6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5276" y="3599241"/>
                <a:ext cx="397542" cy="48367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FA878FC6-BAF7-4D3A-A988-08EBDD1D9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159" y="3923787"/>
                <a:ext cx="408585" cy="490303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C1AB81BC-876F-4763-A348-764B60C77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355" y="3934323"/>
                <a:ext cx="391025" cy="46923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84DEEFD7-834B-4B0F-81A3-E66BCA4B4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143" y="3202028"/>
                <a:ext cx="367450" cy="512900"/>
              </a:xfrm>
              <a:prstGeom prst="rect">
                <a:avLst/>
              </a:prstGeom>
            </p:spPr>
          </p:pic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91D6337A-BB2F-49A1-8A25-182D27E3E80D}"/>
                </a:ext>
              </a:extLst>
            </p:cNvPr>
            <p:cNvSpPr/>
            <p:nvPr/>
          </p:nvSpPr>
          <p:spPr>
            <a:xfrm>
              <a:off x="5229581" y="2908185"/>
              <a:ext cx="1312324" cy="33117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rPr>
                <a:t>Infrastructure</a:t>
              </a:r>
              <a:r>
                <a:rPr lang="en-US" sz="1200" dirty="0">
                  <a:solidFill>
                    <a:schemeClr val="tx1"/>
                  </a:solidFill>
                  <a:latin typeface="Chalkboard SE Regular"/>
                  <a:cs typeface="Chalkboard SE Regular"/>
                </a:rPr>
                <a:t> 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27DFFBF-8007-497C-908B-100133709373}"/>
              </a:ext>
            </a:extLst>
          </p:cNvPr>
          <p:cNvSpPr txBox="1"/>
          <p:nvPr/>
        </p:nvSpPr>
        <p:spPr>
          <a:xfrm>
            <a:off x="176773" y="168938"/>
            <a:ext cx="382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Infrastructure-as-a-Code</a:t>
            </a: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xmlns="" id="{5402DADE-222C-4FC9-8F01-43765C7EAB3F}"/>
              </a:ext>
            </a:extLst>
          </p:cNvPr>
          <p:cNvSpPr/>
          <p:nvPr/>
        </p:nvSpPr>
        <p:spPr>
          <a:xfrm>
            <a:off x="313870" y="935871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IaaC Concept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5610A57-DCBF-4C59-AD51-9609BEA65528}"/>
              </a:ext>
            </a:extLst>
          </p:cNvPr>
          <p:cNvSpPr txBox="1"/>
          <p:nvPr/>
        </p:nvSpPr>
        <p:spPr>
          <a:xfrm>
            <a:off x="485911" y="3806826"/>
            <a:ext cx="355384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Instead of creating multiple Instances, Databases and other resources manually, you can create a single piece of code which you could use to create multiple infrastructures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6756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69646"/>
            <a:ext cx="4350808" cy="1204207"/>
          </a:xfrm>
        </p:spPr>
        <p:txBody>
          <a:bodyPr anchor="ctr"/>
          <a:lstStyle/>
          <a:p>
            <a:pPr algn="ctr"/>
            <a:r>
              <a:rPr lang="en-US" dirty="0"/>
              <a:t>CloudFormation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14F41-FF11-4AEC-8021-BF513B9A6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4733" y="160331"/>
            <a:ext cx="1651044" cy="5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4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B63E80-91AB-486D-B6F0-125F86820941}"/>
              </a:ext>
            </a:extLst>
          </p:cNvPr>
          <p:cNvSpPr txBox="1"/>
          <p:nvPr/>
        </p:nvSpPr>
        <p:spPr>
          <a:xfrm>
            <a:off x="176773" y="168938"/>
            <a:ext cx="251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CF Components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xmlns="" id="{DB2D9C79-8B70-4E64-BB62-6AB06E89688D}"/>
              </a:ext>
            </a:extLst>
          </p:cNvPr>
          <p:cNvSpPr/>
          <p:nvPr/>
        </p:nvSpPr>
        <p:spPr>
          <a:xfrm>
            <a:off x="2795079" y="959496"/>
            <a:ext cx="3553842" cy="5012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Components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49BB57E-08DE-4B69-8878-02FF0D973481}"/>
              </a:ext>
            </a:extLst>
          </p:cNvPr>
          <p:cNvGrpSpPr/>
          <p:nvPr/>
        </p:nvGrpSpPr>
        <p:grpSpPr>
          <a:xfrm>
            <a:off x="366140" y="1918234"/>
            <a:ext cx="8411720" cy="2270049"/>
            <a:chOff x="366141" y="1913956"/>
            <a:chExt cx="8411720" cy="227004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3E46F908-E1C9-4AD0-BBE4-51957A526A91}"/>
                </a:ext>
              </a:extLst>
            </p:cNvPr>
            <p:cNvSpPr/>
            <p:nvPr/>
          </p:nvSpPr>
          <p:spPr>
            <a:xfrm>
              <a:off x="926279" y="1915099"/>
              <a:ext cx="1391822" cy="3119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Template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54121055-EE25-4D0E-B220-DFAF328EDC77}"/>
                </a:ext>
              </a:extLst>
            </p:cNvPr>
            <p:cNvSpPr/>
            <p:nvPr/>
          </p:nvSpPr>
          <p:spPr>
            <a:xfrm>
              <a:off x="6825900" y="1918234"/>
              <a:ext cx="1391822" cy="31307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Stack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xmlns="" id="{D2463C6A-9C63-45E7-AD00-BF8B2CB05D45}"/>
                </a:ext>
              </a:extLst>
            </p:cNvPr>
            <p:cNvSpPr/>
            <p:nvPr/>
          </p:nvSpPr>
          <p:spPr>
            <a:xfrm>
              <a:off x="366141" y="3269998"/>
              <a:ext cx="2512098" cy="9140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JSON formatted files.</a:t>
              </a:r>
            </a:p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Contains information about what AWS resources to be launched. 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23E87543-37FA-4383-9FE3-A6D0EBE91EB9}"/>
                </a:ext>
              </a:extLst>
            </p:cNvPr>
            <p:cNvSpPr/>
            <p:nvPr/>
          </p:nvSpPr>
          <p:spPr>
            <a:xfrm>
              <a:off x="3876089" y="1913956"/>
              <a:ext cx="1391823" cy="31307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CloudFormation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85A4F6C2-8E7D-4415-8F8A-E4C13A50F746}"/>
                </a:ext>
              </a:extLst>
            </p:cNvPr>
            <p:cNvSpPr/>
            <p:nvPr/>
          </p:nvSpPr>
          <p:spPr>
            <a:xfrm>
              <a:off x="3315951" y="3269998"/>
              <a:ext cx="2512098" cy="91400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IAC Framework.</a:t>
              </a:r>
            </a:p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Stack Creation, updating stacks</a:t>
              </a:r>
            </a:p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lang="en-US" sz="1013" dirty="0">
                  <a:solidFill>
                    <a:schemeClr val="tx1"/>
                  </a:solidFill>
                  <a:latin typeface="Raleway"/>
                  <a:cs typeface="Chalkboard SE Regular"/>
                </a:rPr>
                <a:t>Error detection and rollback</a:t>
              </a: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D5A00309-E399-4A51-A27C-E3C3D5B41C6B}"/>
                </a:ext>
              </a:extLst>
            </p:cNvPr>
            <p:cNvSpPr/>
            <p:nvPr/>
          </p:nvSpPr>
          <p:spPr>
            <a:xfrm>
              <a:off x="6265763" y="3269998"/>
              <a:ext cx="2512098" cy="91400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lang="en-US" sz="1013" dirty="0">
                  <a:solidFill>
                    <a:schemeClr val="tx1"/>
                  </a:solidFill>
                  <a:latin typeface="Raleway"/>
                  <a:cs typeface="Chalkboard SE Regular"/>
                </a:rPr>
                <a:t>Configure AWS resources</a:t>
              </a:r>
            </a:p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kumimoji="0" lang="en-US" sz="1013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Editable and Customizable</a:t>
              </a:r>
            </a:p>
            <a:p>
              <a:pPr marL="171450" marR="0" lvl="0" indent="-171450" algn="ctr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2"/>
                </a:buBlip>
                <a:tabLst/>
                <a:defRPr/>
              </a:pPr>
              <a:r>
                <a:rPr lang="en-US" sz="1013" dirty="0">
                  <a:solidFill>
                    <a:schemeClr val="tx1"/>
                  </a:solidFill>
                  <a:latin typeface="Raleway"/>
                  <a:cs typeface="Chalkboard SE Regular"/>
                </a:rPr>
                <a:t>Service support for the resources</a:t>
              </a: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/>
                <a:cs typeface="Chalkboard SE Regular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8E9A8061-A859-4384-8F5F-E8AE90205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826" y="2389946"/>
              <a:ext cx="774728" cy="77472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F6D32E35-8B28-435F-9883-715E9E2E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0800000" flipH="1" flipV="1">
              <a:off x="4199859" y="2294906"/>
              <a:ext cx="744282" cy="90721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1B12810-8324-45A8-94A9-1AAFF404B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123" y="2131826"/>
              <a:ext cx="1233376" cy="1233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0499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21184</TotalTime>
  <Words>1110</Words>
  <Application>Microsoft Office PowerPoint</Application>
  <PresentationFormat>On-screen Show (16:9)</PresentationFormat>
  <Paragraphs>299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Arial</vt:lpstr>
      <vt:lpstr>Calibri</vt:lpstr>
      <vt:lpstr>Calibri Light</vt:lpstr>
      <vt:lpstr>Chalkboard SE Regular</vt:lpstr>
      <vt:lpstr>FontAwesome</vt:lpstr>
      <vt:lpstr>Helvetica</vt:lpstr>
      <vt:lpstr>Lato</vt:lpstr>
      <vt:lpstr>Lato Regular</vt:lpstr>
      <vt:lpstr>Open Sans</vt:lpstr>
      <vt:lpstr>Raleway</vt:lpstr>
      <vt:lpstr>Raleway Black</vt:lpstr>
      <vt:lpstr>Raleway Light</vt:lpstr>
      <vt:lpstr>Verdana</vt:lpstr>
      <vt:lpstr>Diseño personalizado</vt:lpstr>
      <vt:lpstr>Clear whitout slide number</vt:lpstr>
      <vt:lpstr>1_Diseño personalizado</vt:lpstr>
      <vt:lpstr>2_Diseño personalizado</vt:lpstr>
      <vt:lpstr>Template PresentationGo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</cp:lastModifiedBy>
  <cp:revision>826</cp:revision>
  <dcterms:created xsi:type="dcterms:W3CDTF">2016-05-27T21:17:44Z</dcterms:created>
  <dcterms:modified xsi:type="dcterms:W3CDTF">2019-04-01T03:30:52Z</dcterms:modified>
</cp:coreProperties>
</file>