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6" Type="http://schemas.microsoft.com/office/2020/02/relationships/classificationlabels" Target="docMetadata/LabelInfo.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4"/>
  </p:sldMasterIdLst>
  <p:notesMasterIdLst>
    <p:notesMasterId r:id="rId11"/>
  </p:notesMasterIdLst>
  <p:handoutMasterIdLst>
    <p:handoutMasterId r:id="rId12"/>
  </p:handoutMasterIdLst>
  <p:sldIdLst>
    <p:sldId id="282" r:id="rId5"/>
    <p:sldId id="283" r:id="rId6"/>
    <p:sldId id="284" r:id="rId7"/>
    <p:sldId id="294" r:id="rId8"/>
    <p:sldId id="295" r:id="rId9"/>
    <p:sldId id="29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57" autoAdjust="0"/>
    <p:restoredTop sz="95388" autoAdjust="0"/>
  </p:normalViewPr>
  <p:slideViewPr>
    <p:cSldViewPr snapToGrid="0">
      <p:cViewPr varScale="1">
        <p:scale>
          <a:sx n="98" d="100"/>
          <a:sy n="98" d="100"/>
        </p:scale>
        <p:origin x="54" y="678"/>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presProps" Target="pres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handoutMaster" Target="handoutMasters/handoutMaster1.xml" /><Relationship Id="rId2" Type="http://schemas.openxmlformats.org/officeDocument/2006/relationships/customXml" Target="../customXml/item2.xml" /><Relationship Id="rId16"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notesMaster" Target="notesMasters/notesMaster1.xml" /><Relationship Id="rId5" Type="http://schemas.openxmlformats.org/officeDocument/2006/relationships/slide" Target="slides/slide1.xml" /><Relationship Id="rId15" Type="http://schemas.openxmlformats.org/officeDocument/2006/relationships/theme" Target="theme/theme1.xml" /><Relationship Id="rId10" Type="http://schemas.openxmlformats.org/officeDocument/2006/relationships/slide" Target="slides/slide6.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viewProps" Target="view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5/21/2024</a:t>
            </a:fld>
            <a:endParaRPr lang="en-US" dirty="0"/>
          </a:p>
        </p:txBody>
      </p:sp>
      <p:sp>
        <p:nvSpPr>
          <p:cNvPr id="4" name="Footer Placeholder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dirty="0"/>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5/21/2024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dirty="0"/>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a:t>
            </a:fld>
            <a:endParaRPr lang="en-US" dirty="0"/>
          </a:p>
        </p:txBody>
      </p:sp>
    </p:spTree>
    <p:extLst>
      <p:ext uri="{BB962C8B-B14F-4D97-AF65-F5344CB8AC3E}">
        <p14:creationId xmlns:p14="http://schemas.microsoft.com/office/powerpoint/2010/main" val="56064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a:t>
            </a:fld>
            <a:endParaRPr lang="en-US" dirty="0"/>
          </a:p>
        </p:txBody>
      </p:sp>
    </p:spTree>
    <p:extLst>
      <p:ext uri="{BB962C8B-B14F-4D97-AF65-F5344CB8AC3E}">
        <p14:creationId xmlns:p14="http://schemas.microsoft.com/office/powerpoint/2010/main" val="223163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3</a:t>
            </a:fld>
            <a:endParaRPr lang="en-US" dirty="0"/>
          </a:p>
        </p:txBody>
      </p:sp>
    </p:spTree>
    <p:extLst>
      <p:ext uri="{BB962C8B-B14F-4D97-AF65-F5344CB8AC3E}">
        <p14:creationId xmlns:p14="http://schemas.microsoft.com/office/powerpoint/2010/main" val="386789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C4270120-CDFC-48DE-A6EA-6DEEDD0E436A}" type="datetimeFigureOut">
              <a:rPr lang="en-US" dirty="0"/>
              <a:t>5/21/2024</a:t>
            </a:fld>
            <a:endParaRPr lang="en-US" dirty="0"/>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196A61CA-0502-4EE4-9724-96EA822543E5}" type="slidenum">
              <a:rPr lang="en-US" dirty="0"/>
              <a:t>‹#›</a:t>
            </a:fld>
            <a:endParaRPr lang="en-US" dirty="0"/>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185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2A1F5BA7-0A17-4D30-9B66-E29324151C73}" type="datetimeFigureOut">
              <a:rPr lang="en-US" dirty="0"/>
              <a:t>5/21/2024</a:t>
            </a:fld>
            <a:endParaRPr lang="en-US" dirty="0"/>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2514210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76BEBB1B-D40A-4DB9-B3DE-BAAE675B83CD}" type="datetimeFigureOut">
              <a:rPr lang="en-US" dirty="0"/>
              <a:t>5/21/2024</a:t>
            </a:fld>
            <a:endParaRPr lang="en-US" dirty="0"/>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3376440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Freeform: Shap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itl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dirty="0"/>
              <a:t>Click to add title</a:t>
            </a:r>
          </a:p>
        </p:txBody>
      </p:sp>
      <p:sp>
        <p:nvSpPr>
          <p:cNvPr id="22" name="Content Placeholder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dirty="0"/>
          </a:p>
        </p:txBody>
      </p:sp>
      <p:grpSp>
        <p:nvGrpSpPr>
          <p:cNvPr id="5" name="Group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1" name="Oval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2" name="Group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Oval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7" name="Group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Oval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832162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550863" y="196900"/>
            <a:ext cx="4159160" cy="3155900"/>
          </a:xfrm>
        </p:spPr>
        <p:txBody>
          <a:bodyPr lIns="91440" anchor="b">
            <a:noAutofit/>
          </a:bodyPr>
          <a:lstStyle>
            <a:lvl1pPr algn="l">
              <a:defRPr sz="40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547271" y="3505200"/>
            <a:ext cx="4159160" cy="2352356"/>
          </a:xfrm>
        </p:spPr>
        <p:txBody>
          <a:bodyPr lIns="91440" rIns="91440">
            <a:noAutofit/>
          </a:bodyPr>
          <a:lstStyle>
            <a:lvl1pPr marL="0" indent="0" algn="l">
              <a:lnSpc>
                <a:spcPct val="100000"/>
              </a:lnSpc>
              <a:spcAft>
                <a:spcPts val="0"/>
              </a:spcAft>
              <a:buFont typeface="Arial" panose="020B0604020202020204" pitchFamily="34" charset="0"/>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Oval 13">
            <a:extLst>
              <a:ext uri="{FF2B5EF4-FFF2-40B4-BE49-F238E27FC236}">
                <a16:creationId xmlns:a16="http://schemas.microsoft.com/office/drawing/2014/main" id="{60ABD6E1-FE78-D78B-E80C-09490F5D8D05}"/>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62BB1BCD-5C1C-ED05-D6B4-F92367209BEF}"/>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11" name="Freeform 5">
              <a:extLst>
                <a:ext uri="{FF2B5EF4-FFF2-40B4-BE49-F238E27FC236}">
                  <a16:creationId xmlns:a16="http://schemas.microsoft.com/office/drawing/2014/main"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Freeform 6">
              <a:extLst>
                <a:ext uri="{FF2B5EF4-FFF2-40B4-BE49-F238E27FC236}">
                  <a16:creationId xmlns:a16="http://schemas.microsoft.com/office/drawing/2014/main"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Freeform 8">
              <a:extLst>
                <a:ext uri="{FF2B5EF4-FFF2-40B4-BE49-F238E27FC236}">
                  <a16:creationId xmlns:a16="http://schemas.microsoft.com/office/drawing/2014/main"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8" name="Picture Placeholder 14">
            <a:extLst>
              <a:ext uri="{FF2B5EF4-FFF2-40B4-BE49-F238E27FC236}">
                <a16:creationId xmlns:a16="http://schemas.microsoft.com/office/drawing/2014/main"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r>
              <a:rPr lang="en-US" dirty="0"/>
              <a:t>Click icon to add picture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2730074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7E98C0-6053-9701-92D0-4EF9ADBC500C}"/>
              </a:ext>
              <a:ext uri="{C183D7F6-B498-43B3-948B-1728B52AA6E4}">
                <adec:decorative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Freeform: Shape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Freeform: Shape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9" name="Group 18">
            <a:extLst>
              <a:ext uri="{FF2B5EF4-FFF2-40B4-BE49-F238E27FC236}">
                <a16:creationId xmlns:a16="http://schemas.microsoft.com/office/drawing/2014/main" id="{AEA0B78B-84F0-8B85-40E8-678689DC13E6}"/>
              </a:ext>
              <a:ext uri="{C183D7F6-B498-43B3-948B-1728B52AA6E4}">
                <adec:decorative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Freeform: Shape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911098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600974" y="196900"/>
            <a:ext cx="4899628" cy="2331490"/>
          </a:xfrm>
        </p:spPr>
        <p:txBody>
          <a:bodyPr anchor="b" anchorCtr="0">
            <a:noAutofit/>
          </a:bodyPr>
          <a:lstStyle>
            <a:lvl1pPr algn="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83162" y="2827209"/>
            <a:ext cx="4917440" cy="3442144"/>
          </a:xfrm>
        </p:spPr>
        <p:txBody>
          <a:bodyPr>
            <a:normAutofit/>
          </a:bodyPr>
          <a:lstStyle>
            <a:lvl1pPr marL="0" indent="0" algn="r">
              <a:buNone/>
              <a:defRPr sz="1800">
                <a:solidFill>
                  <a:schemeClr val="tx1"/>
                </a:solidFill>
              </a:defRPr>
            </a:lvl1pPr>
            <a:lvl2pPr algn="r">
              <a:defRPr sz="1200">
                <a:solidFill>
                  <a:schemeClr val="tx1"/>
                </a:solidFill>
              </a:defRPr>
            </a:lvl2pPr>
            <a:lvl3pPr algn="r">
              <a:defRPr sz="1200">
                <a:solidFill>
                  <a:schemeClr val="tx1"/>
                </a:solidFill>
              </a:defRPr>
            </a:lvl3pPr>
            <a:lvl4pPr algn="r">
              <a:defRPr sz="1200">
                <a:solidFill>
                  <a:schemeClr val="tx1"/>
                </a:solidFill>
              </a:defRPr>
            </a:lvl4pPr>
            <a:lvl5pPr algn="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095588" y="0"/>
            <a:ext cx="6095998" cy="6858000"/>
          </a:xfrm>
        </p:spPr>
        <p:txBody>
          <a:bodyPr>
            <a:normAutofit/>
          </a:bodyPr>
          <a:lstStyle>
            <a:lvl1pPr marL="0" indent="0" algn="ctr">
              <a:buNone/>
              <a:defRPr sz="2000">
                <a:solidFill>
                  <a:schemeClr val="tx1"/>
                </a:solidFill>
              </a:defRPr>
            </a:lvl1pPr>
          </a:lstStyle>
          <a:p>
            <a:r>
              <a:rPr lang="en-US" dirty="0"/>
              <a:t>Click icon to add picture</a:t>
            </a:r>
          </a:p>
        </p:txBody>
      </p:sp>
      <p:grpSp>
        <p:nvGrpSpPr>
          <p:cNvPr id="4" name="Group 3">
            <a:extLst>
              <a:ext uri="{FF2B5EF4-FFF2-40B4-BE49-F238E27FC236}">
                <a16:creationId xmlns:a16="http://schemas.microsoft.com/office/drawing/2014/main" id="{A904CD02-7C7D-28DD-85A8-2FD92C29D32A}"/>
              </a:ext>
              <a:ext uri="{C183D7F6-B498-43B3-948B-1728B52AA6E4}">
                <adec:decorative xmlns:adec="http://schemas.microsoft.com/office/drawing/2017/decorative" val="1"/>
              </a:ext>
            </a:extLst>
          </p:cNvPr>
          <p:cNvGrpSpPr/>
          <p:nvPr userDrawn="1"/>
        </p:nvGrpSpPr>
        <p:grpSpPr>
          <a:xfrm>
            <a:off x="4803321" y="682622"/>
            <a:ext cx="734257" cy="760506"/>
            <a:chOff x="5243759" y="1363788"/>
            <a:chExt cx="734257" cy="760506"/>
          </a:xfrm>
        </p:grpSpPr>
        <p:sp>
          <p:nvSpPr>
            <p:cNvPr id="9" name="Freeform 5">
              <a:extLst>
                <a:ext uri="{FF2B5EF4-FFF2-40B4-BE49-F238E27FC236}">
                  <a16:creationId xmlns:a16="http://schemas.microsoft.com/office/drawing/2014/main" id="{FB7341D0-DC30-9661-B3E0-91DE7C37946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Freeform 6">
              <a:extLst>
                <a:ext uri="{FF2B5EF4-FFF2-40B4-BE49-F238E27FC236}">
                  <a16:creationId xmlns:a16="http://schemas.microsoft.com/office/drawing/2014/main" id="{92A118B5-9F91-EA1B-3F95-6BFA5095544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Freeform 8">
              <a:extLst>
                <a:ext uri="{FF2B5EF4-FFF2-40B4-BE49-F238E27FC236}">
                  <a16:creationId xmlns:a16="http://schemas.microsoft.com/office/drawing/2014/main" id="{208891A5-91FA-D924-CB46-E74B50635001}"/>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Oval 14">
            <a:extLst>
              <a:ext uri="{FF2B5EF4-FFF2-40B4-BE49-F238E27FC236}">
                <a16:creationId xmlns:a16="http://schemas.microsoft.com/office/drawing/2014/main" id="{BE5F7483-2261-D4C4-30E3-2D379D8CA06D}"/>
              </a:ext>
              <a:ext uri="{C183D7F6-B498-43B3-948B-1728B52AA6E4}">
                <adec:decorative xmlns:adec="http://schemas.microsoft.com/office/drawing/2017/decorative" val="1"/>
              </a:ext>
            </a:extLst>
          </p:cNvPr>
          <p:cNvSpPr>
            <a:spLocks noChangeAspect="1"/>
          </p:cNvSpPr>
          <p:nvPr userDrawn="1"/>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864412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96D26C0-4AFC-33CC-99BE-317E9A844352}"/>
              </a:ext>
            </a:extLst>
          </p:cNvPr>
          <p:cNvSpPr>
            <a:spLocks noGrp="1"/>
          </p:cNvSpPr>
          <p:nvPr>
            <p:ph type="pic" sz="quarter" idx="13" hasCustomPrompt="1"/>
          </p:nvPr>
        </p:nvSpPr>
        <p:spPr>
          <a:xfrm>
            <a:off x="0" y="0"/>
            <a:ext cx="12192000" cy="6858000"/>
          </a:xfrm>
        </p:spPr>
        <p:txBody>
          <a:bodyPr/>
          <a:lstStyle>
            <a:lvl1pPr marL="0" indent="0" algn="ctr">
              <a:buNone/>
              <a:defRPr sz="2000"/>
            </a:lvl1pPr>
          </a:lstStyle>
          <a:p>
            <a:r>
              <a:rPr lang="en-US" dirty="0"/>
              <a:t>Click icon to insert picture</a:t>
            </a:r>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376680"/>
            <a:ext cx="9144000" cy="2286000"/>
          </a:xfrm>
        </p:spPr>
        <p:txBody>
          <a:bodyPr anchor="b">
            <a:noAutofit/>
          </a:bodyPr>
          <a:lstStyle>
            <a:lvl1pPr algn="ctr">
              <a:defRPr sz="54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799840"/>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567260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A3C9FAAF-C467-4C93-8ECD-39AF5A14D498}" type="datetimeFigureOut">
              <a:rPr lang="en-US" dirty="0"/>
              <a:t>5/21/2024</a:t>
            </a:fld>
            <a:endParaRPr lang="en-US" dirty="0"/>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4204081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E37E480-B2BA-4553-A144-61E7F75833ED}" type="datetimeFigureOut">
              <a:rPr lang="en-US" dirty="0"/>
              <a:t>5/21/2024</a:t>
            </a:fld>
            <a:endParaRPr lang="en-US" dirty="0"/>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37069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90E682A-6B53-4B08-AE4D-4C5E659103CC}" type="datetimeFigureOut">
              <a:rPr lang="en-US" dirty="0"/>
              <a:t>5/21/2024</a:t>
            </a:fld>
            <a:endParaRPr lang="en-US" dirty="0"/>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1949892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7C69F0F6-BEBB-4894-ABB2-75C5CBE0DDB9}" type="datetimeFigureOut">
              <a:rPr lang="en-US" dirty="0"/>
              <a:t>5/21/2024</a:t>
            </a:fld>
            <a:endParaRPr lang="en-US" dirty="0"/>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196A61CA-0502-4EE4-9724-96EA822543E5}" type="slidenum">
              <a:rPr lang="en-US" dirty="0"/>
              <a:t>‹#›</a:t>
            </a:fld>
            <a:endParaRPr lang="en-US" dirty="0"/>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92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8B3E9E5F-17D9-4A30-9DA3-64E46A6DF111}" type="datetimeFigureOut">
              <a:rPr lang="en-US" dirty="0"/>
              <a:t>5/21/2024</a:t>
            </a:fld>
            <a:endParaRPr lang="en-US" dirty="0"/>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1568200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033AC5F0-3BC3-4718-BCCA-24B5655EC864}" type="datetimeFigureOut">
              <a:rPr lang="en-US" dirty="0"/>
              <a:t>5/21/2024</a:t>
            </a:fld>
            <a:endParaRPr lang="en-US" dirty="0"/>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1038832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9EB8BD81-465B-40F2-9A54-9DF3B12AF598}" type="datetimeFigureOut">
              <a:rPr lang="en-US" dirty="0"/>
              <a:t>5/21/2024</a:t>
            </a:fld>
            <a:endParaRPr lang="en-US" dirty="0"/>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3646879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noChangeAspect="1"/>
          </p:cNvSpPr>
          <p:nvPr>
            <p:ph type="pic" idx="1"/>
          </p:nvPr>
        </p:nvSpPr>
        <p:spPr>
          <a:xfrm>
            <a:off x="5334001" y="762000"/>
            <a:ext cx="5333999" cy="5334000"/>
          </a:xfrm>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F04B3CEF-64EF-4C43-9530-8E9CBFD2CAD1}" type="datetimeFigureOut">
              <a:rPr lang="en-US" dirty="0"/>
              <a:t>5/21/2024</a:t>
            </a:fld>
            <a:endParaRPr lang="en-US" dirty="0"/>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2987863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B70A3DFD-A535-46B2-84C1-61DC8B16A904}" type="datetimeFigureOut">
              <a:rPr lang="en-US" dirty="0"/>
              <a:t>5/21/2024</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196A61CA-0502-4EE4-9724-96EA822543E5}" type="slidenum">
              <a:rPr lang="en-US" dirty="0"/>
              <a:t>‹#›</a:t>
            </a:fld>
            <a:endParaRPr lang="en-US" dirty="0"/>
          </a:p>
        </p:txBody>
      </p:sp>
    </p:spTree>
    <p:extLst>
      <p:ext uri="{BB962C8B-B14F-4D97-AF65-F5344CB8AC3E}">
        <p14:creationId xmlns:p14="http://schemas.microsoft.com/office/powerpoint/2010/main" val="4271034948"/>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hf hdr="0"/>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0">
          <p15:clr>
            <a:srgbClr val="F26B43"/>
          </p15:clr>
        </p15:guide>
        <p15:guide id="2" pos="3840">
          <p15:clr>
            <a:srgbClr val="F26B43"/>
          </p15:clr>
        </p15:guide>
        <p15:guide id="3" pos="7200">
          <p15:clr>
            <a:srgbClr val="F26B43"/>
          </p15:clr>
        </p15:guide>
        <p15:guide id="4" pos="6720">
          <p15:clr>
            <a:srgbClr val="F26B43"/>
          </p15:clr>
        </p15:guide>
        <p15:guide id="16" pos="480">
          <p15:clr>
            <a:srgbClr val="F26B43"/>
          </p15:clr>
        </p15:guide>
        <p15:guide id="23" orient="horz"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a:xfrm>
            <a:off x="550863" y="483924"/>
            <a:ext cx="11090275" cy="2417303"/>
          </a:xfrm>
        </p:spPr>
        <p:txBody>
          <a:bodyPr/>
          <a:lstStyle/>
          <a:p>
            <a:pPr algn="ctr"/>
            <a:r>
              <a:rPr lang="en-US" sz="2400" dirty="0">
                <a:latin typeface="Times New Roman"/>
                <a:ea typeface="+mj-lt"/>
                <a:cs typeface="+mj-lt"/>
              </a:rPr>
              <a:t> </a:t>
            </a:r>
            <a:br>
              <a:rPr lang="en-US" sz="2400" dirty="0">
                <a:latin typeface="Times New Roman"/>
                <a:ea typeface="+mj-lt"/>
                <a:cs typeface="Helvetica"/>
              </a:rPr>
            </a:br>
            <a:r>
              <a:rPr lang="en-US" sz="4400" dirty="0">
                <a:latin typeface="Times New Roman"/>
                <a:ea typeface="+mj-lt"/>
                <a:cs typeface="Helvetica"/>
              </a:rPr>
              <a:t>Bike-Sharing Demand Analysis</a:t>
            </a:r>
            <a:endParaRPr lang="en-US" sz="4400" dirty="0">
              <a:latin typeface="Times New Roman"/>
              <a:ea typeface="+mj-lt"/>
              <a:cs typeface="+mj-lt"/>
            </a:endParaRPr>
          </a:p>
          <a:p>
            <a:endParaRPr lang="en-US" sz="2400" dirty="0">
              <a:latin typeface="Times New Roman"/>
              <a:cs typeface="Times New Roman"/>
            </a:endParaRPr>
          </a:p>
          <a:p>
            <a:endParaRPr lang="en-US" sz="2400" dirty="0">
              <a:latin typeface="Times New Roman"/>
              <a:cs typeface="Times New Roman"/>
            </a:endParaRPr>
          </a:p>
        </p:txBody>
      </p:sp>
      <p:sp>
        <p:nvSpPr>
          <p:cNvPr id="3" name="Content Placeholder 2">
            <a:extLst>
              <a:ext uri="{FF2B5EF4-FFF2-40B4-BE49-F238E27FC236}">
                <a16:creationId xmlns:a16="http://schemas.microsoft.com/office/drawing/2014/main" id="{1ABCA07C-1908-B1EB-82FA-EC63DAAF4CF4}"/>
              </a:ext>
            </a:extLst>
          </p:cNvPr>
          <p:cNvSpPr>
            <a:spLocks noGrp="1"/>
          </p:cNvSpPr>
          <p:nvPr>
            <p:ph sz="quarter" idx="13"/>
          </p:nvPr>
        </p:nvSpPr>
        <p:spPr>
          <a:xfrm>
            <a:off x="550863" y="3253236"/>
            <a:ext cx="11090274" cy="3079302"/>
          </a:xfrm>
        </p:spPr>
        <p:txBody>
          <a:bodyPr vert="horz" wrap="square" lIns="0" tIns="0" rIns="0" bIns="0" rtlCol="0" anchor="t">
            <a:normAutofit/>
          </a:bodyPr>
          <a:lstStyle/>
          <a:p>
            <a:pPr algn="ctr">
              <a:lnSpc>
                <a:spcPct val="100000"/>
              </a:lnSpc>
            </a:pPr>
            <a:r>
              <a:rPr lang="en-US" sz="2400" dirty="0">
                <a:latin typeface="Times New Roman"/>
                <a:ea typeface="+mn-lt"/>
                <a:cs typeface="+mn-lt"/>
              </a:rPr>
              <a:t>TEAM MEMBERS</a:t>
            </a:r>
            <a:endParaRPr lang="en-US" sz="2400">
              <a:latin typeface="Times New Roman"/>
              <a:cs typeface="Times New Roman"/>
            </a:endParaRPr>
          </a:p>
          <a:p>
            <a:pPr algn="ctr">
              <a:lnSpc>
                <a:spcPct val="100000"/>
              </a:lnSpc>
            </a:pPr>
            <a:r>
              <a:rPr lang="en-US" sz="2400" dirty="0">
                <a:latin typeface="Times New Roman"/>
                <a:ea typeface="+mn-lt"/>
                <a:cs typeface="+mn-lt"/>
              </a:rPr>
              <a:t>RAGHAVENDRA N (20201ISB0014)</a:t>
            </a:r>
          </a:p>
          <a:p>
            <a:pPr algn="ctr">
              <a:lnSpc>
                <a:spcPct val="100000"/>
              </a:lnSpc>
            </a:pPr>
            <a:r>
              <a:rPr lang="en-US" sz="2400" dirty="0">
                <a:latin typeface="Times New Roman"/>
                <a:cs typeface="Times New Roman"/>
              </a:rPr>
              <a:t>NISHANTH J (20201ISB0015)</a:t>
            </a:r>
          </a:p>
          <a:p>
            <a:pPr algn="ctr">
              <a:lnSpc>
                <a:spcPct val="100000"/>
              </a:lnSpc>
            </a:pPr>
            <a:r>
              <a:rPr lang="en-US" sz="2400" dirty="0">
                <a:latin typeface="Times New Roman"/>
                <a:cs typeface="Times New Roman"/>
              </a:rPr>
              <a:t>YESHWANTH S GOWDA(20201ISB0016)</a:t>
            </a:r>
          </a:p>
          <a:p>
            <a:endParaRPr lang="en-US" dirty="0"/>
          </a:p>
        </p:txBody>
      </p:sp>
    </p:spTree>
    <p:extLst>
      <p:ext uri="{BB962C8B-B14F-4D97-AF65-F5344CB8AC3E}">
        <p14:creationId xmlns:p14="http://schemas.microsoft.com/office/powerpoint/2010/main" val="2665045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2427816" y="1520825"/>
            <a:ext cx="9213320" cy="1333057"/>
          </a:xfrm>
        </p:spPr>
        <p:txBody>
          <a:bodyPr vert="horz" wrap="square" lIns="0" tIns="0" rIns="0" bIns="0" rtlCol="0" anchor="t" anchorCtr="0">
            <a:normAutofit/>
          </a:bodyPr>
          <a:lstStyle/>
          <a:p>
            <a:pPr>
              <a:lnSpc>
                <a:spcPct val="100000"/>
              </a:lnSpc>
            </a:pPr>
            <a:r>
              <a:rPr lang="en-US" sz="4800"/>
              <a:t>PROBLEM STATEMENT</a:t>
            </a:r>
          </a:p>
          <a:p>
            <a:pPr>
              <a:lnSpc>
                <a:spcPct val="100000"/>
              </a:lnSpc>
            </a:pPr>
            <a:endParaRPr lang="en-US" sz="4800"/>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1477270" y="2365627"/>
            <a:ext cx="9227244" cy="3727198"/>
          </a:xfrm>
        </p:spPr>
        <p:txBody>
          <a:bodyPr vert="horz" wrap="square" lIns="0" tIns="0" rIns="0" bIns="0" rtlCol="0" anchor="t">
            <a:normAutofit/>
          </a:bodyPr>
          <a:lstStyle/>
          <a:p>
            <a:pPr marL="457200" indent="-228600">
              <a:spcAft>
                <a:spcPts val="800"/>
              </a:spcAft>
              <a:buFont typeface="Arial" panose="020B0604020202020204" pitchFamily="34" charset="0"/>
              <a:buChar char="•"/>
            </a:pPr>
            <a:r>
              <a:rPr lang="en-US" sz="1700">
                <a:solidFill>
                  <a:schemeClr val="tx1">
                    <a:alpha val="60000"/>
                  </a:schemeClr>
                </a:solidFill>
              </a:rPr>
              <a:t>Aims to accurately forecast the demand for its bike-sharing service across diverse locations.</a:t>
            </a:r>
          </a:p>
          <a:p>
            <a:pPr marL="457200" indent="-228600">
              <a:spcAft>
                <a:spcPts val="800"/>
              </a:spcAft>
              <a:buFont typeface="Arial" panose="020B0604020202020204" pitchFamily="34" charset="0"/>
              <a:buChar char="•"/>
            </a:pPr>
            <a:r>
              <a:rPr lang="en-US" sz="1700">
                <a:solidFill>
                  <a:schemeClr val="tx1">
                    <a:alpha val="60000"/>
                  </a:schemeClr>
                </a:solidFill>
              </a:rPr>
              <a:t>Accurate prediction is essential for effective planning of bicycles, stations, and maintenance personnel.</a:t>
            </a:r>
          </a:p>
          <a:p>
            <a:pPr marL="457200" indent="-228600">
              <a:spcAft>
                <a:spcPts val="800"/>
              </a:spcAft>
              <a:buFont typeface="Arial" panose="020B0604020202020204" pitchFamily="34" charset="0"/>
              <a:buChar char="•"/>
            </a:pPr>
            <a:r>
              <a:rPr lang="en-US" sz="1700">
                <a:solidFill>
                  <a:schemeClr val="tx1">
                    <a:alpha val="60000"/>
                  </a:schemeClr>
                </a:solidFill>
              </a:rPr>
              <a:t>Demand for bike-sharing is influenced by multiple factors including season, weather conditions, weekdays, holidays, etc., necessitating the development of a reliable forecasting system for optimal resource allocation and customer satisfaction.</a:t>
            </a:r>
            <a:br>
              <a:rPr lang="en-US" sz="1700">
                <a:solidFill>
                  <a:schemeClr val="tx1">
                    <a:alpha val="60000"/>
                  </a:schemeClr>
                </a:solidFill>
              </a:rPr>
            </a:br>
            <a:endParaRPr lang="en-US" sz="1700">
              <a:solidFill>
                <a:schemeClr val="tx1">
                  <a:alpha val="60000"/>
                </a:schemeClr>
              </a:solidFill>
            </a:endParaRPr>
          </a:p>
          <a:p>
            <a:pPr indent="-228600">
              <a:spcAft>
                <a:spcPts val="800"/>
              </a:spcAft>
              <a:buFont typeface="Arial" panose="020B0604020202020204" pitchFamily="34" charset="0"/>
              <a:buChar char="•"/>
            </a:pPr>
            <a:endParaRPr lang="en-US" sz="1700">
              <a:solidFill>
                <a:schemeClr val="tx1">
                  <a:alpha val="60000"/>
                </a:schemeClr>
              </a:solidFill>
            </a:endParaRPr>
          </a:p>
        </p:txBody>
      </p:sp>
    </p:spTree>
    <p:extLst>
      <p:ext uri="{BB962C8B-B14F-4D97-AF65-F5344CB8AC3E}">
        <p14:creationId xmlns:p14="http://schemas.microsoft.com/office/powerpoint/2010/main" val="138859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a:xfrm>
            <a:off x="3359149" y="1520825"/>
            <a:ext cx="8281987" cy="1333057"/>
          </a:xfrm>
        </p:spPr>
        <p:txBody>
          <a:bodyPr vert="horz" wrap="square" lIns="0" tIns="0" rIns="0" bIns="0" rtlCol="0" anchor="t" anchorCtr="0">
            <a:normAutofit/>
          </a:bodyPr>
          <a:lstStyle/>
          <a:p>
            <a:pPr>
              <a:lnSpc>
                <a:spcPct val="100000"/>
              </a:lnSpc>
            </a:pPr>
            <a:r>
              <a:rPr lang="en-US" sz="4800"/>
              <a:t>MOTIVATION </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376604" y="2478516"/>
            <a:ext cx="8908920" cy="3106310"/>
          </a:xfrm>
        </p:spPr>
        <p:txBody>
          <a:bodyPr vert="horz" wrap="square" lIns="0" tIns="0" rIns="0" bIns="0" rtlCol="0" anchor="t">
            <a:normAutofit/>
          </a:bodyPr>
          <a:lstStyle/>
          <a:p>
            <a:pPr>
              <a:lnSpc>
                <a:spcPct val="100000"/>
              </a:lnSpc>
            </a:pPr>
            <a:r>
              <a:rPr lang="en-US" sz="1400" b="1">
                <a:solidFill>
                  <a:schemeClr val="tx1">
                    <a:alpha val="60000"/>
                  </a:schemeClr>
                </a:solidFill>
              </a:rPr>
              <a:t>Optimal Resource Allocation:</a:t>
            </a:r>
            <a:r>
              <a:rPr lang="en-US" sz="1400">
                <a:solidFill>
                  <a:schemeClr val="tx1">
                    <a:alpha val="60000"/>
                  </a:schemeClr>
                </a:solidFill>
              </a:rPr>
              <a:t> By accurately anticipating demand, We can efficiently allocate resources such as bicycles, stations, and maintenance personnel. This ensures that they have the right number of bikes available at each location, preventing shortages during peak times and minimizing excess capacity during off-peak periods.</a:t>
            </a:r>
          </a:p>
          <a:p>
            <a:pPr>
              <a:lnSpc>
                <a:spcPct val="100000"/>
              </a:lnSpc>
            </a:pPr>
            <a:r>
              <a:rPr lang="en-US" sz="1400" b="1">
                <a:solidFill>
                  <a:schemeClr val="tx1">
                    <a:alpha val="60000"/>
                  </a:schemeClr>
                </a:solidFill>
              </a:rPr>
              <a:t>Enhanced Customer Experience:</a:t>
            </a:r>
            <a:r>
              <a:rPr lang="en-US" sz="1400">
                <a:solidFill>
                  <a:schemeClr val="tx1">
                    <a:alpha val="60000"/>
                  </a:schemeClr>
                </a:solidFill>
              </a:rPr>
              <a:t> Anticipating demand enables  to provide a seamless and reliable service to its customers , and it can can meet customer expectations for convenient and accessible transportation options. This contributes to overall customer satisfaction and loyalty to the respective company .</a:t>
            </a:r>
          </a:p>
          <a:p>
            <a:pPr>
              <a:lnSpc>
                <a:spcPct val="100000"/>
              </a:lnSpc>
            </a:pPr>
            <a:r>
              <a:rPr lang="en-US" sz="1400" b="1">
                <a:solidFill>
                  <a:schemeClr val="tx1">
                    <a:alpha val="60000"/>
                  </a:schemeClr>
                </a:solidFill>
              </a:rPr>
              <a:t>Operational Efficiency:</a:t>
            </a:r>
            <a:r>
              <a:rPr lang="en-US" sz="1400">
                <a:solidFill>
                  <a:schemeClr val="tx1">
                    <a:alpha val="60000"/>
                  </a:schemeClr>
                </a:solidFill>
              </a:rPr>
              <a:t> Predicting demand allows us to streamline its operations and reduce unnecessary costs.</a:t>
            </a:r>
          </a:p>
        </p:txBody>
      </p:sp>
    </p:spTree>
    <p:extLst>
      <p:ext uri="{BB962C8B-B14F-4D97-AF65-F5344CB8AC3E}">
        <p14:creationId xmlns:p14="http://schemas.microsoft.com/office/powerpoint/2010/main" val="652841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8B9DC-4DAF-B289-E028-266AF981D65C}"/>
              </a:ext>
            </a:extLst>
          </p:cNvPr>
          <p:cNvSpPr>
            <a:spLocks noGrp="1"/>
          </p:cNvSpPr>
          <p:nvPr>
            <p:ph type="title"/>
          </p:nvPr>
        </p:nvSpPr>
        <p:spPr>
          <a:xfrm>
            <a:off x="550862" y="498474"/>
            <a:ext cx="9437383" cy="1450217"/>
          </a:xfrm>
        </p:spPr>
        <p:txBody>
          <a:bodyPr/>
          <a:lstStyle/>
          <a:p>
            <a:r>
              <a:rPr lang="en-US">
                <a:ea typeface="+mj-lt"/>
                <a:cs typeface="+mj-lt"/>
              </a:rPr>
              <a:t>DATASET USED FOR VISUALIZATION</a:t>
            </a:r>
            <a:endParaRPr lang="en-US"/>
          </a:p>
        </p:txBody>
      </p:sp>
      <p:sp>
        <p:nvSpPr>
          <p:cNvPr id="3" name="Content Placeholder 2">
            <a:extLst>
              <a:ext uri="{FF2B5EF4-FFF2-40B4-BE49-F238E27FC236}">
                <a16:creationId xmlns:a16="http://schemas.microsoft.com/office/drawing/2014/main" id="{62F9C4C2-C7B1-1F2D-C9CD-1C5CB85BCA0B}"/>
              </a:ext>
            </a:extLst>
          </p:cNvPr>
          <p:cNvSpPr>
            <a:spLocks noGrp="1"/>
          </p:cNvSpPr>
          <p:nvPr>
            <p:ph idx="1"/>
          </p:nvPr>
        </p:nvSpPr>
        <p:spPr>
          <a:xfrm>
            <a:off x="553121" y="1858447"/>
            <a:ext cx="9933717" cy="4224217"/>
          </a:xfrm>
        </p:spPr>
        <p:txBody>
          <a:bodyPr vert="horz" lIns="91440" tIns="45720" rIns="91440" bIns="45720" rtlCol="0" anchor="t">
            <a:normAutofit/>
          </a:bodyPr>
          <a:lstStyle/>
          <a:p>
            <a:pPr marL="0" indent="0">
              <a:buNone/>
            </a:pPr>
            <a:r>
              <a:rPr lang="en-US" dirty="0">
                <a:ea typeface="+mn-lt"/>
                <a:cs typeface="+mn-lt"/>
              </a:rPr>
              <a:t>                  </a:t>
            </a:r>
            <a:r>
              <a:rPr lang="en-US" b="1" dirty="0">
                <a:ea typeface="+mn-lt"/>
                <a:cs typeface="+mn-lt"/>
              </a:rPr>
              <a:t>    LYFT_BIKE_DEMAND_ANALYSIS</a:t>
            </a:r>
          </a:p>
          <a:p>
            <a:r>
              <a:rPr lang="en-US" dirty="0">
                <a:ea typeface="+mn-lt"/>
                <a:cs typeface="+mn-lt"/>
              </a:rPr>
              <a:t>Using data visualization to understand what factors affect the number of bike trips. Make a predictive model to predict the number of trips in a particular hour slot, depending on the environmental conditions. </a:t>
            </a:r>
            <a:endParaRPr lang="en-US"/>
          </a:p>
        </p:txBody>
      </p:sp>
      <p:sp>
        <p:nvSpPr>
          <p:cNvPr id="4" name="Date Placeholder 3">
            <a:extLst>
              <a:ext uri="{FF2B5EF4-FFF2-40B4-BE49-F238E27FC236}">
                <a16:creationId xmlns:a16="http://schemas.microsoft.com/office/drawing/2014/main" id="{5B1C0333-A6BE-6AE0-3999-928528C292A0}"/>
              </a:ext>
            </a:extLst>
          </p:cNvPr>
          <p:cNvSpPr>
            <a:spLocks noGrp="1"/>
          </p:cNvSpPr>
          <p:nvPr>
            <p:ph type="dt" sz="half" idx="10"/>
          </p:nvPr>
        </p:nvSpPr>
        <p:spPr/>
        <p:txBody>
          <a:bodyPr/>
          <a:lstStyle/>
          <a:p>
            <a:r>
              <a:rPr lang="en-US"/>
              <a:t>20XX</a:t>
            </a:r>
            <a:endParaRPr lang="en-US" dirty="0"/>
          </a:p>
        </p:txBody>
      </p:sp>
    </p:spTree>
    <p:extLst>
      <p:ext uri="{BB962C8B-B14F-4D97-AF65-F5344CB8AC3E}">
        <p14:creationId xmlns:p14="http://schemas.microsoft.com/office/powerpoint/2010/main" val="2305250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E5567-D128-3638-C6AF-689B12EB9620}"/>
              </a:ext>
            </a:extLst>
          </p:cNvPr>
          <p:cNvSpPr>
            <a:spLocks noGrp="1"/>
          </p:cNvSpPr>
          <p:nvPr>
            <p:ph type="title"/>
          </p:nvPr>
        </p:nvSpPr>
        <p:spPr>
          <a:xfrm>
            <a:off x="579084" y="460845"/>
            <a:ext cx="10462791" cy="1487846"/>
          </a:xfrm>
        </p:spPr>
        <p:txBody>
          <a:bodyPr/>
          <a:lstStyle/>
          <a:p>
            <a:r>
              <a:rPr lang="en-US">
                <a:ea typeface="+mj-lt"/>
                <a:cs typeface="+mj-lt"/>
              </a:rPr>
              <a:t>                       LIBRARIES</a:t>
            </a:r>
            <a:endParaRPr lang="en-US"/>
          </a:p>
        </p:txBody>
      </p:sp>
      <p:sp>
        <p:nvSpPr>
          <p:cNvPr id="3" name="Content Placeholder 2">
            <a:extLst>
              <a:ext uri="{FF2B5EF4-FFF2-40B4-BE49-F238E27FC236}">
                <a16:creationId xmlns:a16="http://schemas.microsoft.com/office/drawing/2014/main" id="{8F19A9BD-0588-38E3-CA5F-D0A8424EA1E0}"/>
              </a:ext>
            </a:extLst>
          </p:cNvPr>
          <p:cNvSpPr>
            <a:spLocks noGrp="1"/>
          </p:cNvSpPr>
          <p:nvPr>
            <p:ph idx="1"/>
          </p:nvPr>
        </p:nvSpPr>
        <p:spPr>
          <a:xfrm>
            <a:off x="581343" y="1717336"/>
            <a:ext cx="10912088" cy="4365328"/>
          </a:xfrm>
        </p:spPr>
        <p:txBody>
          <a:bodyPr vert="horz" lIns="91440" tIns="45720" rIns="91440" bIns="45720" rtlCol="0" anchor="t">
            <a:normAutofit/>
          </a:bodyPr>
          <a:lstStyle/>
          <a:p>
            <a:pPr marL="342900" indent="-342900">
              <a:lnSpc>
                <a:spcPct val="100000"/>
              </a:lnSpc>
              <a:buFont typeface="Arial,Sans-Serif" panose="020B0604020202020204" pitchFamily="34" charset="0"/>
            </a:pPr>
            <a:r>
              <a:rPr lang="en-US" sz="2400" b="1" dirty="0">
                <a:latin typeface="Times New Roman"/>
                <a:cs typeface="Times New Roman"/>
              </a:rPr>
              <a:t>Pandas Library </a:t>
            </a:r>
            <a:r>
              <a:rPr lang="en-US" sz="2400" dirty="0">
                <a:latin typeface="Times New Roman"/>
                <a:cs typeface="Times New Roman"/>
              </a:rPr>
              <a:t>: We are leveraging the Pandas library for data manipulation and analysis.</a:t>
            </a:r>
          </a:p>
          <a:p>
            <a:pPr marL="342900" indent="-342900">
              <a:lnSpc>
                <a:spcPct val="100000"/>
              </a:lnSpc>
              <a:buFont typeface="Arial,Sans-Serif" panose="020B0604020202020204" pitchFamily="34" charset="0"/>
            </a:pPr>
            <a:r>
              <a:rPr lang="en-US" sz="2400" b="1" dirty="0">
                <a:latin typeface="Times New Roman"/>
                <a:cs typeface="Times New Roman"/>
              </a:rPr>
              <a:t>Matplotlib and Seaborn</a:t>
            </a:r>
            <a:r>
              <a:rPr lang="en-US" sz="2400" dirty="0">
                <a:latin typeface="Times New Roman"/>
                <a:cs typeface="Times New Roman"/>
              </a:rPr>
              <a:t> : We are using Matplotlib and Seaborn for creating insightful visual representations.</a:t>
            </a:r>
          </a:p>
          <a:p>
            <a:pPr marL="342900" indent="-342900">
              <a:lnSpc>
                <a:spcPct val="100000"/>
              </a:lnSpc>
              <a:buFont typeface="Arial,Sans-Serif" panose="020B0604020202020204" pitchFamily="34" charset="0"/>
            </a:pPr>
            <a:r>
              <a:rPr lang="en-US" sz="2400" b="1" dirty="0">
                <a:latin typeface="Times New Roman"/>
                <a:cs typeface="Times New Roman"/>
              </a:rPr>
              <a:t>Interactive Visualizations</a:t>
            </a:r>
            <a:r>
              <a:rPr lang="en-US" sz="2400" dirty="0">
                <a:latin typeface="Times New Roman"/>
                <a:cs typeface="Times New Roman"/>
              </a:rPr>
              <a:t> : Our project also explores interactive visualization frameworks for engaging presentations.</a:t>
            </a:r>
          </a:p>
        </p:txBody>
      </p:sp>
      <p:sp>
        <p:nvSpPr>
          <p:cNvPr id="4" name="Date Placeholder 3">
            <a:extLst>
              <a:ext uri="{FF2B5EF4-FFF2-40B4-BE49-F238E27FC236}">
                <a16:creationId xmlns:a16="http://schemas.microsoft.com/office/drawing/2014/main" id="{365D45D1-22D3-EED6-91A3-27163C8DA616}"/>
              </a:ext>
            </a:extLst>
          </p:cNvPr>
          <p:cNvSpPr>
            <a:spLocks noGrp="1"/>
          </p:cNvSpPr>
          <p:nvPr>
            <p:ph type="dt" sz="half" idx="10"/>
          </p:nvPr>
        </p:nvSpPr>
        <p:spPr/>
        <p:txBody>
          <a:bodyPr/>
          <a:lstStyle/>
          <a:p>
            <a:r>
              <a:rPr lang="en-US"/>
              <a:t>20XX</a:t>
            </a:r>
            <a:endParaRPr lang="en-US" dirty="0"/>
          </a:p>
        </p:txBody>
      </p:sp>
    </p:spTree>
    <p:extLst>
      <p:ext uri="{BB962C8B-B14F-4D97-AF65-F5344CB8AC3E}">
        <p14:creationId xmlns:p14="http://schemas.microsoft.com/office/powerpoint/2010/main" val="1760840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393AA38-9D50-B323-3740-1924F6846400}"/>
              </a:ext>
            </a:extLst>
          </p:cNvPr>
          <p:cNvSpPr>
            <a:spLocks noGrp="1"/>
          </p:cNvSpPr>
          <p:nvPr>
            <p:ph type="dt" sz="half" idx="10"/>
          </p:nvPr>
        </p:nvSpPr>
        <p:spPr/>
        <p:txBody>
          <a:bodyPr/>
          <a:lstStyle/>
          <a:p>
            <a:r>
              <a:rPr lang="en-US"/>
              <a:t>20XX</a:t>
            </a:r>
            <a:endParaRPr lang="en-US" dirty="0"/>
          </a:p>
        </p:txBody>
      </p:sp>
      <p:sp>
        <p:nvSpPr>
          <p:cNvPr id="8" name="Title 7">
            <a:extLst>
              <a:ext uri="{FF2B5EF4-FFF2-40B4-BE49-F238E27FC236}">
                <a16:creationId xmlns:a16="http://schemas.microsoft.com/office/drawing/2014/main" id="{AED673F5-5B76-FBAD-DCC4-1A77F6EF4FF7}"/>
              </a:ext>
            </a:extLst>
          </p:cNvPr>
          <p:cNvSpPr>
            <a:spLocks noGrp="1"/>
          </p:cNvSpPr>
          <p:nvPr>
            <p:ph type="title"/>
          </p:nvPr>
        </p:nvSpPr>
        <p:spPr>
          <a:xfrm>
            <a:off x="550862" y="460845"/>
            <a:ext cx="10942569" cy="5636512"/>
          </a:xfrm>
        </p:spPr>
        <p:txBody>
          <a:bodyPr/>
          <a:lstStyle/>
          <a:p>
            <a:r>
              <a:rPr lang="en-US"/>
              <a:t>              </a:t>
            </a:r>
            <a:br>
              <a:rPr lang="en-US"/>
            </a:br>
            <a:br>
              <a:rPr lang="en-US"/>
            </a:br>
            <a:r>
              <a:rPr lang="en-US"/>
              <a:t>                     </a:t>
            </a:r>
            <a:br>
              <a:rPr lang="en-US"/>
            </a:br>
            <a:r>
              <a:rPr lang="en-US"/>
              <a:t>                     THANK YOU</a:t>
            </a:r>
          </a:p>
        </p:txBody>
      </p:sp>
    </p:spTree>
    <p:extLst>
      <p:ext uri="{BB962C8B-B14F-4D97-AF65-F5344CB8AC3E}">
        <p14:creationId xmlns:p14="http://schemas.microsoft.com/office/powerpoint/2010/main" val="305228612"/>
      </p:ext>
    </p:extLst>
  </p:cSld>
  <p:clrMapOvr>
    <a:masterClrMapping/>
  </p:clrMapOvr>
</p:sld>
</file>

<file path=ppt/theme/theme1.xml><?xml version="1.0" encoding="utf-8"?>
<a:theme xmlns:a="http://schemas.openxmlformats.org/drawingml/2006/main" name="PortalVTI">
  <a:themeElements>
    <a:clrScheme name="PortalVTI">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PortalVTI">
      <a:majorFont>
        <a:latin typeface="Trade Gothic Next Cond"/>
        <a:ea typeface=""/>
        <a:cs typeface=""/>
      </a:majorFont>
      <a:minorFont>
        <a:latin typeface="Trade Gothic Next Light"/>
        <a:ea typeface=""/>
        <a:cs typeface=""/>
      </a:minorFont>
    </a:fontScheme>
    <a:fmtScheme name="Portal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E3A4BB4D-5227-4A6D-99D3-DBAB0FE4C68F}" vid="{BE515EFD-5A7A-4BFE-BE06-A21DB8499C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49CD38-5B57-4682-9FCE-B9174068D0AE}">
  <ds:schemaRefs>
    <ds:schemaRef ds:uri="http://schemas.microsoft.com/sharepoint/v3/contenttype/forms"/>
  </ds:schemaRefs>
</ds:datastoreItem>
</file>

<file path=customXml/itemProps2.xml><?xml version="1.0" encoding="utf-8"?>
<ds:datastoreItem xmlns:ds="http://schemas.openxmlformats.org/officeDocument/2006/customXml" ds:itemID="{1F342EE1-43E5-4AFB-895D-B61B9656DC14}">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3DFloatVTI</Template>
  <TotalTime>0</TotalTime>
  <Words>416</Words>
  <Application>Microsoft Office PowerPoint</Application>
  <PresentationFormat>Widescreen</PresentationFormat>
  <Paragraphs>117</Paragraphs>
  <Slides>6</Slides>
  <Notes>3</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PortalVTI</vt:lpstr>
      <vt:lpstr>  Bike-Sharing Demand Analysis  </vt:lpstr>
      <vt:lpstr>PROBLEM STATEMENT </vt:lpstr>
      <vt:lpstr>MOTIVATION </vt:lpstr>
      <vt:lpstr>DATASET USED FOR VISUALIZATION</vt:lpstr>
      <vt:lpstr>                       LIBRARIES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
  <cp:lastModifiedBy>NISHANTH J</cp:lastModifiedBy>
  <cp:revision>244</cp:revision>
  <dcterms:created xsi:type="dcterms:W3CDTF">2024-03-20T14:56:36Z</dcterms:created>
  <dcterms:modified xsi:type="dcterms:W3CDTF">2024-05-21T10:05:07Z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