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7"/>
  </p:notesMasterIdLst>
  <p:handoutMasterIdLst>
    <p:handoutMasterId r:id="rId28"/>
  </p:handoutMasterIdLst>
  <p:sldIdLst>
    <p:sldId id="256" r:id="rId5"/>
    <p:sldId id="257" r:id="rId6"/>
    <p:sldId id="258" r:id="rId7"/>
    <p:sldId id="259" r:id="rId8"/>
    <p:sldId id="262" r:id="rId9"/>
    <p:sldId id="269" r:id="rId10"/>
    <p:sldId id="264" r:id="rId11"/>
    <p:sldId id="270" r:id="rId12"/>
    <p:sldId id="290" r:id="rId13"/>
    <p:sldId id="278" r:id="rId14"/>
    <p:sldId id="279" r:id="rId15"/>
    <p:sldId id="280" r:id="rId16"/>
    <p:sldId id="267" r:id="rId17"/>
    <p:sldId id="274" r:id="rId18"/>
    <p:sldId id="283" r:id="rId19"/>
    <p:sldId id="285" r:id="rId20"/>
    <p:sldId id="286" r:id="rId21"/>
    <p:sldId id="287" r:id="rId22"/>
    <p:sldId id="268" r:id="rId23"/>
    <p:sldId id="273" r:id="rId24"/>
    <p:sldId id="288"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7" d="100"/>
          <a:sy n="77" d="100"/>
        </p:scale>
        <p:origin x="912" y="18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12/7/2022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2D6258F-B282-473E-BEED-7E7641754935}" type="datetime1">
              <a:rPr lang="en-US" smtClean="0"/>
              <a:t>12/7/2022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F1F90C-A0B3-4D23-B232-3461AE9507B5}"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5C7026-8EFE-49BD-A01E-C0AEA46EE2F6}"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54916-E17C-462F-A9F1-A438FD73806B}"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FB9F1-B48D-48BE-980C-6F45B5FBCF9C}"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15C702-41D2-4CAF-8BB4-764E977ACD57}" type="datetime1">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56025E-B74C-4D7E-8138-C54D2DAB046B}" type="datetime1">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D973A-EA7D-4CDD-9382-5AD7432233D0}"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8FDB-E6E6-4CB2-B193-70981C8B5AA1}"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A2B2B-58E7-41DB-BAD4-66040C6EDC12}"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C47726-B943-4264-A8FA-8C10B1E152E2}"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F4EB86-020B-4683-8C0D-46EA65523BFC}"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48430-AB78-4E98-B651-9DAD6C01AD7A}" type="datetime1">
              <a:rPr lang="en-US" smtClean="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6CF73C-6228-4B42-A805-D37359833A5E}" type="datetime1">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F3D57-1E58-4CBA-8A20-60C6B3C1E2F1}" type="datetime1">
              <a:rPr lang="en-US" smtClean="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20170-1854-4DB9-A994-BE8C459E94E1}"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C8305-62F0-451C-AFF3-9EBB1882BD51}"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15B0C6-4071-4612-B137-6683374429FF}" type="datetime1">
              <a:rPr lang="en-US" smtClean="0"/>
              <a:t>12/7/2022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mailto:venkateshwarlu.pendli1@marist.edu" TargetMode="External"/><Relationship Id="rId3" Type="http://schemas.openxmlformats.org/officeDocument/2006/relationships/hyperlink" Target="mailto:yeshwanthy.puppala1@marist.edu" TargetMode="External"/><Relationship Id="rId7" Type="http://schemas.openxmlformats.org/officeDocument/2006/relationships/hyperlink" Target="mailto:natraj.adepu1@marist.edu" TargetMode="External"/><Relationship Id="rId2" Type="http://schemas.openxmlformats.org/officeDocument/2006/relationships/hyperlink" Target="mailto:Puppalayeshwanthy.puppala1@m" TargetMode="External"/><Relationship Id="rId1" Type="http://schemas.openxmlformats.org/officeDocument/2006/relationships/slideLayout" Target="../slideLayouts/slideLayout2.xml"/><Relationship Id="rId6" Type="http://schemas.openxmlformats.org/officeDocument/2006/relationships/hyperlink" Target="mailto:Pranayreddy.kosireddy1@marist.edu" TargetMode="External"/><Relationship Id="rId5" Type="http://schemas.openxmlformats.org/officeDocument/2006/relationships/hyperlink" Target="mailto:Thirumalarao.yellisetti1@marist.edu" TargetMode="External"/><Relationship Id="rId4" Type="http://schemas.openxmlformats.org/officeDocument/2006/relationships/hyperlink" Target="mailto:chandrashekarreddy.ganna1@marist.edu" TargetMode="External"/><Relationship Id="rId9" Type="http://schemas.openxmlformats.org/officeDocument/2006/relationships/hyperlink" Target="mailto:akhilsai.baru1@marist.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consumervoice.org/wrike-revie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5066521" y="568960"/>
            <a:ext cx="5430417" cy="2388844"/>
          </a:xfrm>
        </p:spPr>
        <p:txBody>
          <a:bodyPr>
            <a:normAutofit/>
          </a:bodyPr>
          <a:lstStyle/>
          <a:p>
            <a:pPr algn="ctr"/>
            <a:r>
              <a:rPr lang="en-US" sz="1800" b="1" u="sng" dirty="0">
                <a:latin typeface="Times New Roman" panose="02020603050405020304" pitchFamily="18" charset="0"/>
                <a:cs typeface="Times New Roman" panose="02020603050405020304" pitchFamily="18" charset="0"/>
              </a:rPr>
              <a:t>TASK MANAGEMENT SYSTEM</a:t>
            </a:r>
            <a:br>
              <a:rPr lang="en-US" sz="2000" dirty="0">
                <a:latin typeface="Times New Roman" panose="02020603050405020304" pitchFamily="18" charset="0"/>
                <a:cs typeface="Times New Roman" panose="02020603050405020304" pitchFamily="18" charset="0"/>
              </a:rPr>
            </a:br>
            <a:br>
              <a:rPr lang="en-US" sz="2000" dirty="0">
                <a:highlight>
                  <a:srgbClr val="FFFF00"/>
                </a:highlight>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DATABASE MANAGEMENT SYSTEM</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solidFill>
                  <a:srgbClr val="333435"/>
                </a:solidFill>
                <a:effectLst/>
                <a:latin typeface="Times New Roman" panose="02020603050405020304" pitchFamily="18" charset="0"/>
                <a:ea typeface="Times New Roman" panose="02020603050405020304" pitchFamily="18" charset="0"/>
              </a:rPr>
              <a:t>MSCS 542L</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Team Name: </a:t>
            </a:r>
            <a:r>
              <a:rPr lang="en-US" sz="1600" b="1" dirty="0">
                <a:effectLst/>
                <a:latin typeface="Times New Roman" panose="02020603050405020304" pitchFamily="18" charset="0"/>
                <a:ea typeface="Times New Roman" panose="02020603050405020304" pitchFamily="18" charset="0"/>
              </a:rPr>
              <a:t>The Unstoppables</a:t>
            </a:r>
            <a:br>
              <a:rPr lang="en-US" sz="2000" b="1" dirty="0">
                <a:effectLst/>
                <a:latin typeface="Times New Roman" panose="02020603050405020304" pitchFamily="18" charset="0"/>
                <a:ea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3820160" y="3414796"/>
            <a:ext cx="8598884" cy="2388844"/>
          </a:xfrm>
        </p:spPr>
        <p:txBody>
          <a:bodyPr>
            <a:noAutofit/>
          </a:bodyPr>
          <a:lstStyle/>
          <a:p>
            <a:pPr marL="75565" marR="4652645">
              <a:lnSpc>
                <a:spcPts val="2750"/>
              </a:lnSpc>
              <a:spcAft>
                <a:spcPts val="0"/>
              </a:spcAft>
            </a:pPr>
            <a:endParaRPr lang="en-IN" sz="1100" b="1" dirty="0">
              <a:effectLst/>
              <a:latin typeface="Times New Roman" panose="02020603050405020304" pitchFamily="18" charset="0"/>
              <a:ea typeface="Times New Roman" panose="02020603050405020304" pitchFamily="18" charset="0"/>
            </a:endParaRPr>
          </a:p>
          <a:p>
            <a:pPr marL="75565" marR="4652645">
              <a:lnSpc>
                <a:spcPts val="2750"/>
              </a:lnSpc>
              <a:spcAft>
                <a:spcPts val="0"/>
              </a:spcAft>
            </a:pPr>
            <a:endParaRPr lang="en-IN" sz="1100" b="1" dirty="0">
              <a:latin typeface="Times New Roman" panose="02020603050405020304" pitchFamily="18" charset="0"/>
              <a:ea typeface="Times New Roman" panose="02020603050405020304" pitchFamily="18" charset="0"/>
            </a:endParaRPr>
          </a:p>
          <a:p>
            <a:pPr marL="75565" marR="4652645">
              <a:lnSpc>
                <a:spcPts val="2750"/>
              </a:lnSpc>
              <a:spcAft>
                <a:spcPts val="0"/>
              </a:spcAft>
            </a:pPr>
            <a:endParaRPr lang="en-IN" sz="1100" b="1" dirty="0">
              <a:latin typeface="Times New Roman" panose="02020603050405020304" pitchFamily="18" charset="0"/>
              <a:ea typeface="Times New Roman" panose="02020603050405020304" pitchFamily="18" charset="0"/>
            </a:endParaRPr>
          </a:p>
          <a:p>
            <a:pPr marL="532765" marR="4652645" lvl="1" algn="r">
              <a:lnSpc>
                <a:spcPts val="2750"/>
              </a:lnSpc>
            </a:pPr>
            <a:r>
              <a:rPr lang="en-IN" sz="1400" b="1" dirty="0">
                <a:effectLst/>
                <a:latin typeface="Times New Roman" panose="02020603050405020304" pitchFamily="18" charset="0"/>
                <a:ea typeface="Times New Roman" panose="02020603050405020304" pitchFamily="18" charset="0"/>
              </a:rPr>
              <a:t>          Instructor :  DR.REZA SADEGHI</a:t>
            </a:r>
          </a:p>
          <a:p>
            <a:pPr marL="75565" marR="4652645" algn="r">
              <a:lnSpc>
                <a:spcPts val="2750"/>
              </a:lnSpc>
              <a:spcAft>
                <a:spcPts val="0"/>
              </a:spcAft>
            </a:pPr>
            <a:endParaRPr lang="en-IN" sz="1400" b="1" dirty="0">
              <a:effectLst/>
              <a:latin typeface="Times New Roman" panose="02020603050405020304" pitchFamily="18" charset="0"/>
              <a:ea typeface="Times New Roman" panose="02020603050405020304" pitchFamily="18" charset="0"/>
            </a:endParaRPr>
          </a:p>
          <a:p>
            <a:pPr marL="75565" marR="4652645" algn="r">
              <a:lnSpc>
                <a:spcPts val="2750"/>
              </a:lnSpc>
              <a:spcAft>
                <a:spcPts val="0"/>
              </a:spcAft>
            </a:pPr>
            <a:endParaRPr lang="en-IN" sz="1400" b="1" dirty="0">
              <a:effectLst/>
              <a:latin typeface="Times New Roman" panose="02020603050405020304" pitchFamily="18" charset="0"/>
              <a:ea typeface="Times New Roman" panose="02020603050405020304" pitchFamily="18" charset="0"/>
            </a:endParaRPr>
          </a:p>
          <a:p>
            <a:pPr marL="75565" marR="4652645" algn="r">
              <a:lnSpc>
                <a:spcPts val="2750"/>
              </a:lnSpc>
              <a:spcAft>
                <a:spcPts val="0"/>
              </a:spcAft>
            </a:pPr>
            <a:endParaRPr lang="en-IN" sz="1400" b="1" dirty="0">
              <a:effectLst/>
              <a:latin typeface="Times New Roman" panose="02020603050405020304" pitchFamily="18" charset="0"/>
              <a:ea typeface="Times New Roman" panose="02020603050405020304" pitchFamily="18" charset="0"/>
            </a:endParaRPr>
          </a:p>
        </p:txBody>
      </p:sp>
      <p:pic>
        <p:nvPicPr>
          <p:cNvPr id="4" name="image1.png" descr="Logo  Description automatically generated">
            <a:extLst>
              <a:ext uri="{FF2B5EF4-FFF2-40B4-BE49-F238E27FC236}">
                <a16:creationId xmlns:a16="http://schemas.microsoft.com/office/drawing/2014/main" id="{89743D37-38B7-7B66-F3C5-22A7165BA74A}"/>
              </a:ext>
            </a:extLst>
          </p:cNvPr>
          <p:cNvPicPr>
            <a:picLocks noChangeAspect="1"/>
          </p:cNvPicPr>
          <p:nvPr/>
        </p:nvPicPr>
        <p:blipFill>
          <a:blip r:embed="rId2" cstate="print"/>
          <a:stretch>
            <a:fillRect/>
          </a:stretch>
        </p:blipFill>
        <p:spPr>
          <a:xfrm>
            <a:off x="1191417" y="459533"/>
            <a:ext cx="3048000" cy="2733869"/>
          </a:xfrm>
          <a:prstGeom prst="rect">
            <a:avLst/>
          </a:prstGeom>
        </p:spPr>
      </p:pic>
      <p:sp>
        <p:nvSpPr>
          <p:cNvPr id="5" name="Slide Number Placeholder 4">
            <a:extLst>
              <a:ext uri="{FF2B5EF4-FFF2-40B4-BE49-F238E27FC236}">
                <a16:creationId xmlns:a16="http://schemas.microsoft.com/office/drawing/2014/main" id="{2E659E42-E10D-B720-7B9C-356F9878490F}"/>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4056-C9A2-150E-25AB-187B63E953A9}"/>
              </a:ext>
            </a:extLst>
          </p:cNvPr>
          <p:cNvSpPr>
            <a:spLocks noGrp="1"/>
          </p:cNvSpPr>
          <p:nvPr>
            <p:ph type="title"/>
          </p:nvPr>
        </p:nvSpPr>
        <p:spPr/>
        <p:txBody>
          <a:bodyPr>
            <a:normAutofit/>
          </a:bodyPr>
          <a:lstStyle/>
          <a:p>
            <a:r>
              <a:rPr lang="en-US" sz="1600" dirty="0">
                <a:latin typeface="Times New Roman" panose="02020603050405020304" pitchFamily="18" charset="0"/>
                <a:cs typeface="Times New Roman" panose="02020603050405020304" pitchFamily="18" charset="0"/>
              </a:rPr>
              <a:t>Data Insertion</a:t>
            </a:r>
          </a:p>
        </p:txBody>
      </p:sp>
      <p:sp>
        <p:nvSpPr>
          <p:cNvPr id="3" name="Content Placeholder 2">
            <a:extLst>
              <a:ext uri="{FF2B5EF4-FFF2-40B4-BE49-F238E27FC236}">
                <a16:creationId xmlns:a16="http://schemas.microsoft.com/office/drawing/2014/main" id="{5DA62498-3EB3-C504-4739-220ADDDEADE5}"/>
              </a:ext>
            </a:extLst>
          </p:cNvPr>
          <p:cNvSpPr>
            <a:spLocks noGrp="1"/>
          </p:cNvSpPr>
          <p:nvPr>
            <p:ph sz="half" idx="1"/>
          </p:nvPr>
        </p:nvSpPr>
        <p:spPr/>
        <p:txBody>
          <a:bodyPr>
            <a:normAutofit fontScale="77500" lnSpcReduction="20000"/>
          </a:bodyPr>
          <a:lstStyle/>
          <a:p>
            <a:pPr marL="0" marR="0" indent="0">
              <a:lnSpc>
                <a:spcPct val="115000"/>
              </a:lnSpc>
              <a:spcBef>
                <a:spcPts val="205"/>
              </a:spcBef>
              <a:spcAft>
                <a:spcPts val="0"/>
              </a:spcAft>
              <a:buNone/>
            </a:pPr>
            <a:r>
              <a:rPr lang="en-US" sz="1800" b="1" dirty="0">
                <a:effectLst/>
                <a:latin typeface="Times New Roman" panose="02020603050405020304" pitchFamily="18" charset="0"/>
                <a:ea typeface="Times New Roman" panose="02020603050405020304" pitchFamily="18" charset="0"/>
              </a:rPr>
              <a:t>SET FOREIGN_KEY_CHECKS=0;</a:t>
            </a:r>
          </a:p>
          <a:p>
            <a:pPr marL="81915" marR="0">
              <a:lnSpc>
                <a:spcPct val="115000"/>
              </a:lnSpc>
              <a:spcBef>
                <a:spcPts val="205"/>
              </a:spcBef>
              <a:spcAft>
                <a:spcPts val="0"/>
              </a:spcAft>
            </a:pPr>
            <a:r>
              <a:rPr lang="en-US" sz="1800" dirty="0">
                <a:effectLst/>
                <a:latin typeface="Times New Roman" panose="02020603050405020304" pitchFamily="18" charset="0"/>
                <a:ea typeface="Times New Roman" panose="02020603050405020304" pitchFamily="18" charset="0"/>
              </a:rPr>
              <a:t>Error Code: 1452. Cannot add or update a child row: a foreign key constraint fails (`</a:t>
            </a:r>
            <a:r>
              <a:rPr lang="en-US" sz="1800" dirty="0" err="1">
                <a:effectLst/>
                <a:latin typeface="Times New Roman" panose="02020603050405020304" pitchFamily="18" charset="0"/>
                <a:ea typeface="Times New Roman" panose="02020603050405020304" pitchFamily="18" charset="0"/>
              </a:rPr>
              <a:t>task_tags`.`task</a:t>
            </a:r>
            <a:r>
              <a:rPr lang="en-US" sz="1800" dirty="0">
                <a:effectLst/>
                <a:latin typeface="Times New Roman" panose="02020603050405020304" pitchFamily="18" charset="0"/>
                <a:ea typeface="Times New Roman" panose="02020603050405020304" pitchFamily="18" charset="0"/>
              </a:rPr>
              <a:t>`, CONSTRAINT `fk1` FOREIGN KEY (`mid`) REFERENCES `Users` (`mid`)).</a:t>
            </a:r>
          </a:p>
          <a:p>
            <a:pPr marL="0" marR="0" indent="0">
              <a:lnSpc>
                <a:spcPct val="115000"/>
              </a:lnSpc>
              <a:spcBef>
                <a:spcPts val="205"/>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lnSpc>
                <a:spcPct val="115000"/>
              </a:lnSpc>
              <a:spcBef>
                <a:spcPts val="205"/>
              </a:spcBef>
              <a:buNone/>
            </a:pPr>
            <a:r>
              <a:rPr lang="en-US" sz="1800" b="1" dirty="0">
                <a:latin typeface="Times New Roman" panose="02020603050405020304" pitchFamily="18" charset="0"/>
                <a:cs typeface="Times New Roman" panose="02020603050405020304" pitchFamily="18" charset="0"/>
              </a:rPr>
              <a:t>INSERT </a:t>
            </a:r>
          </a:p>
          <a:p>
            <a:pPr marL="0" indent="0">
              <a:buNone/>
            </a:pPr>
            <a:r>
              <a:rPr lang="en-US" sz="1800" dirty="0">
                <a:effectLst/>
                <a:latin typeface="Times New Roman" panose="02020603050405020304" pitchFamily="18" charset="0"/>
                <a:ea typeface="Times New Roman" panose="02020603050405020304" pitchFamily="18" charset="0"/>
              </a:rPr>
              <a:t>INSERT INTO users(id, name, email, </a:t>
            </a:r>
            <a:r>
              <a:rPr lang="en-US" sz="1800" dirty="0" err="1">
                <a:effectLst/>
                <a:latin typeface="Times New Roman" panose="02020603050405020304" pitchFamily="18" charset="0"/>
                <a:ea typeface="Times New Roman" panose="02020603050405020304" pitchFamily="18" charset="0"/>
              </a:rPr>
              <a:t>email_verified_at</a:t>
            </a:r>
            <a:r>
              <a:rPr lang="en-US" sz="1800" dirty="0">
                <a:effectLst/>
                <a:latin typeface="Times New Roman" panose="02020603050405020304" pitchFamily="18" charset="0"/>
                <a:ea typeface="Times New Roman" panose="02020603050405020304" pitchFamily="18" charset="0"/>
              </a:rPr>
              <a:t>, password, </a:t>
            </a:r>
            <a:r>
              <a:rPr lang="en-US" sz="1800" dirty="0" err="1">
                <a:effectLst/>
                <a:latin typeface="Times New Roman" panose="02020603050405020304" pitchFamily="18" charset="0"/>
                <a:ea typeface="Times New Roman" panose="02020603050405020304" pitchFamily="18" charset="0"/>
              </a:rPr>
              <a:t>remember_token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created_at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updated_at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deleted_at</a:t>
            </a:r>
            <a:r>
              <a:rPr lang="en-US" sz="1800" dirty="0">
                <a:effectLst/>
                <a:latin typeface="Times New Roman" panose="02020603050405020304" pitchFamily="18" charset="0"/>
                <a:ea typeface="Times New Roman" panose="02020603050405020304" pitchFamily="18" charset="0"/>
              </a:rPr>
              <a:t>) VALUES(1, 'Dominique1973', 'LaurenMoreland@example.com', '2017-10-30 06:20:16', 'eAH4EPhQ7O4cKKgXZsSmig==','48591FMH3W454YEMT00NY6Z4VC2RU19X38B7K028335S662T55PFBC0TUD4R9EGSZQ7B722612FT0182R1JAL8ZFZZ388KCO14O4Q1C700M11W5742I23JMB7H2I64CIKS3V652', '1985-07-14 13:08:49', '1994-12-23 18:13:05', '1971-01-01 00:00:05’);</a:t>
            </a:r>
            <a:endParaRPr lang="en-US" dirty="0"/>
          </a:p>
        </p:txBody>
      </p:sp>
      <p:sp>
        <p:nvSpPr>
          <p:cNvPr id="7" name="Content Placeholder 6">
            <a:extLst>
              <a:ext uri="{FF2B5EF4-FFF2-40B4-BE49-F238E27FC236}">
                <a16:creationId xmlns:a16="http://schemas.microsoft.com/office/drawing/2014/main" id="{AD79811D-3710-4BBC-C4F7-334E9411F597}"/>
              </a:ext>
            </a:extLst>
          </p:cNvPr>
          <p:cNvSpPr>
            <a:spLocks noGrp="1"/>
          </p:cNvSpPr>
          <p:nvPr>
            <p:ph sz="half" idx="2"/>
          </p:nvPr>
        </p:nvSpPr>
        <p:spPr/>
        <p:txBody>
          <a:bodyPr/>
          <a:lstStyle/>
          <a:p>
            <a:pPr marL="0" indent="0">
              <a:buNone/>
            </a:pPr>
            <a:r>
              <a:rPr lang="en-US" sz="1400" dirty="0">
                <a:latin typeface="Times New Roman" panose="02020603050405020304" pitchFamily="18" charset="0"/>
                <a:cs typeface="Times New Roman" panose="02020603050405020304" pitchFamily="18" charset="0"/>
              </a:rPr>
              <a:t>Alter User table</a:t>
            </a:r>
          </a:p>
          <a:p>
            <a:pPr marL="75565" marR="728345" indent="0">
              <a:lnSpc>
                <a:spcPct val="115000"/>
              </a:lnSpc>
              <a:spcBef>
                <a:spcPts val="1290"/>
              </a:spcBef>
              <a:spcAft>
                <a:spcPts val="0"/>
              </a:spcAft>
              <a:buNone/>
            </a:pPr>
            <a:r>
              <a:rPr lang="en-US" sz="1400" dirty="0">
                <a:effectLst/>
                <a:latin typeface="Times New Roman" panose="02020603050405020304" pitchFamily="18" charset="0"/>
                <a:ea typeface="Times New Roman" panose="02020603050405020304" pitchFamily="18" charset="0"/>
              </a:rPr>
              <a:t>ALTER TABLE </a:t>
            </a:r>
            <a:r>
              <a:rPr lang="en-US" sz="1400" dirty="0" err="1">
                <a:effectLst/>
                <a:latin typeface="Times New Roman" panose="02020603050405020304" pitchFamily="18" charset="0"/>
                <a:ea typeface="Times New Roman" panose="02020603050405020304" pitchFamily="18" charset="0"/>
              </a:rPr>
              <a:t>user_alerts</a:t>
            </a:r>
            <a:endParaRPr lang="en-US" sz="1400" dirty="0">
              <a:effectLst/>
              <a:latin typeface="Times New Roman" panose="02020603050405020304" pitchFamily="18" charset="0"/>
              <a:ea typeface="Times New Roman" panose="02020603050405020304" pitchFamily="18" charset="0"/>
            </a:endParaRPr>
          </a:p>
          <a:p>
            <a:pPr marL="75565" marR="728345" indent="0">
              <a:lnSpc>
                <a:spcPct val="115000"/>
              </a:lnSpc>
              <a:spcBef>
                <a:spcPts val="1290"/>
              </a:spcBef>
              <a:spcAft>
                <a:spcPts val="0"/>
              </a:spcAft>
              <a:buNone/>
            </a:pPr>
            <a:r>
              <a:rPr lang="en-US" sz="1400" dirty="0">
                <a:effectLst/>
                <a:latin typeface="Times New Roman" panose="02020603050405020304" pitchFamily="18" charset="0"/>
                <a:ea typeface="Times New Roman" panose="02020603050405020304" pitchFamily="18" charset="0"/>
              </a:rPr>
              <a:t>ADD </a:t>
            </a:r>
            <a:r>
              <a:rPr lang="en-US" sz="1400" dirty="0" err="1">
                <a:effectLst/>
                <a:latin typeface="Times New Roman" panose="02020603050405020304" pitchFamily="18" charset="0"/>
                <a:ea typeface="Times New Roman" panose="02020603050405020304" pitchFamily="18" charset="0"/>
              </a:rPr>
              <a:t>alert_type</a:t>
            </a:r>
            <a:r>
              <a:rPr lang="en-US" sz="1400" dirty="0">
                <a:effectLst/>
                <a:latin typeface="Times New Roman" panose="02020603050405020304" pitchFamily="18" charset="0"/>
                <a:ea typeface="Times New Roman" panose="02020603050405020304" pitchFamily="18" charset="0"/>
              </a:rPr>
              <a:t> varchar(15);</a:t>
            </a:r>
          </a:p>
          <a:p>
            <a:pPr marL="75565" marR="728345" indent="0">
              <a:lnSpc>
                <a:spcPct val="115000"/>
              </a:lnSpc>
              <a:spcBef>
                <a:spcPts val="1290"/>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indent="0">
              <a:lnSpc>
                <a:spcPct val="200000"/>
              </a:lnSpc>
              <a:spcBef>
                <a:spcPts val="400"/>
              </a:spcBef>
              <a:spcAft>
                <a:spcPts val="0"/>
              </a:spcAft>
              <a:buNone/>
            </a:pPr>
            <a:r>
              <a:rPr lang="en-US" sz="1400" b="1" dirty="0">
                <a:effectLst/>
                <a:latin typeface="Times New Roman" panose="02020603050405020304" pitchFamily="18" charset="0"/>
                <a:ea typeface="Times New Roman" panose="02020603050405020304" pitchFamily="18" charset="0"/>
              </a:rPr>
              <a:t>ALTER TABLE Media</a:t>
            </a:r>
            <a:endParaRPr lang="en-US" sz="1400" dirty="0">
              <a:effectLst/>
              <a:latin typeface="Times New Roman" panose="02020603050405020304" pitchFamily="18" charset="0"/>
              <a:ea typeface="Times New Roman" panose="02020603050405020304" pitchFamily="18" charset="0"/>
            </a:endParaRPr>
          </a:p>
          <a:p>
            <a:pPr marL="0" marR="0" indent="0">
              <a:lnSpc>
                <a:spcPct val="200000"/>
              </a:lnSpc>
              <a:spcBef>
                <a:spcPts val="400"/>
              </a:spcBef>
              <a:spcAft>
                <a:spcPts val="0"/>
              </a:spcAft>
              <a:buNone/>
            </a:pPr>
            <a:r>
              <a:rPr lang="en-US" sz="1400" dirty="0">
                <a:effectLst/>
                <a:latin typeface="Times New Roman" panose="02020603050405020304" pitchFamily="18" charset="0"/>
                <a:ea typeface="Times New Roman" panose="02020603050405020304" pitchFamily="18" charset="0"/>
              </a:rPr>
              <a:t>DROP COLUMN </a:t>
            </a:r>
            <a:r>
              <a:rPr lang="en-US" sz="1400" dirty="0" err="1">
                <a:effectLst/>
                <a:latin typeface="Times New Roman" panose="02020603050405020304" pitchFamily="18" charset="0"/>
                <a:ea typeface="Times New Roman" panose="02020603050405020304" pitchFamily="18" charset="0"/>
              </a:rPr>
              <a:t>collection_name</a:t>
            </a:r>
            <a:r>
              <a:rPr lang="en-US" sz="1400" dirty="0">
                <a:effectLst/>
                <a:latin typeface="Times New Roman" panose="02020603050405020304" pitchFamily="18" charset="0"/>
                <a:ea typeface="Times New Roman" panose="02020603050405020304" pitchFamily="18" charset="0"/>
              </a:rPr>
              <a:t>;</a:t>
            </a:r>
          </a:p>
          <a:p>
            <a:pPr marL="75565" marR="728345" indent="0">
              <a:lnSpc>
                <a:spcPct val="115000"/>
              </a:lnSpc>
              <a:spcBef>
                <a:spcPts val="129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8" name="Slide Number Placeholder 7">
            <a:extLst>
              <a:ext uri="{FF2B5EF4-FFF2-40B4-BE49-F238E27FC236}">
                <a16:creationId xmlns:a16="http://schemas.microsoft.com/office/drawing/2014/main" id="{C6F5715C-B830-26FE-0195-22B00B49385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22123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9045947-0EA1-7322-0723-2F78FDAC0485}"/>
              </a:ext>
            </a:extLst>
          </p:cNvPr>
          <p:cNvSpPr>
            <a:spLocks noGrp="1"/>
          </p:cNvSpPr>
          <p:nvPr>
            <p:ph sz="half" idx="1"/>
          </p:nvPr>
        </p:nvSpPr>
        <p:spPr>
          <a:xfrm>
            <a:off x="1141410" y="687755"/>
            <a:ext cx="10183082" cy="5103446"/>
          </a:xfrm>
        </p:spPr>
        <p:txBody>
          <a:bodyPr/>
          <a:lstStyle/>
          <a:p>
            <a:r>
              <a:rPr lang="en-US" dirty="0"/>
              <a:t>Update Query</a:t>
            </a:r>
          </a:p>
          <a:p>
            <a:pPr marL="0" indent="0">
              <a:buNone/>
            </a:pPr>
            <a:endParaRPr lang="en-US" dirty="0"/>
          </a:p>
        </p:txBody>
      </p:sp>
      <p:pic>
        <p:nvPicPr>
          <p:cNvPr id="11" name="Picture 10">
            <a:extLst>
              <a:ext uri="{FF2B5EF4-FFF2-40B4-BE49-F238E27FC236}">
                <a16:creationId xmlns:a16="http://schemas.microsoft.com/office/drawing/2014/main" id="{1E8C6D98-5CFF-ABC0-A6E8-B00C3BA383E3}"/>
              </a:ext>
            </a:extLst>
          </p:cNvPr>
          <p:cNvPicPr>
            <a:picLocks noChangeAspect="1"/>
          </p:cNvPicPr>
          <p:nvPr/>
        </p:nvPicPr>
        <p:blipFill>
          <a:blip r:embed="rId2"/>
          <a:stretch>
            <a:fillRect/>
          </a:stretch>
        </p:blipFill>
        <p:spPr>
          <a:xfrm>
            <a:off x="1641231" y="1404107"/>
            <a:ext cx="7133005" cy="3754047"/>
          </a:xfrm>
          <a:prstGeom prst="rect">
            <a:avLst/>
          </a:prstGeom>
        </p:spPr>
      </p:pic>
      <p:sp>
        <p:nvSpPr>
          <p:cNvPr id="14" name="Slide Number Placeholder 13">
            <a:extLst>
              <a:ext uri="{FF2B5EF4-FFF2-40B4-BE49-F238E27FC236}">
                <a16:creationId xmlns:a16="http://schemas.microsoft.com/office/drawing/2014/main" id="{01AF6E77-3A44-27BD-B50C-A5F75F9FEE1C}"/>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94711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04802D2-A0E3-3637-471B-61437EA5D108}"/>
              </a:ext>
            </a:extLst>
          </p:cNvPr>
          <p:cNvSpPr>
            <a:spLocks noGrp="1"/>
          </p:cNvSpPr>
          <p:nvPr>
            <p:ph idx="1"/>
          </p:nvPr>
        </p:nvSpPr>
        <p:spPr>
          <a:xfrm>
            <a:off x="1141412" y="480646"/>
            <a:ext cx="9905999" cy="5310555"/>
          </a:xfrm>
        </p:spPr>
        <p:txBody>
          <a:bodyPr/>
          <a:lstStyle/>
          <a:p>
            <a:r>
              <a:rPr lang="en-US" dirty="0"/>
              <a:t>Join Query</a:t>
            </a:r>
          </a:p>
          <a:p>
            <a:endParaRPr lang="en-US" dirty="0"/>
          </a:p>
        </p:txBody>
      </p:sp>
      <p:pic>
        <p:nvPicPr>
          <p:cNvPr id="7" name="Content Placeholder 4">
            <a:extLst>
              <a:ext uri="{FF2B5EF4-FFF2-40B4-BE49-F238E27FC236}">
                <a16:creationId xmlns:a16="http://schemas.microsoft.com/office/drawing/2014/main" id="{24680BF7-88AF-0008-7038-DCB41CCAE1E3}"/>
              </a:ext>
            </a:extLst>
          </p:cNvPr>
          <p:cNvPicPr>
            <a:picLocks noChangeAspect="1"/>
          </p:cNvPicPr>
          <p:nvPr/>
        </p:nvPicPr>
        <p:blipFill>
          <a:blip r:embed="rId2"/>
          <a:stretch>
            <a:fillRect/>
          </a:stretch>
        </p:blipFill>
        <p:spPr>
          <a:xfrm>
            <a:off x="1766277" y="1318846"/>
            <a:ext cx="7487137" cy="3634154"/>
          </a:xfrm>
          <a:prstGeom prst="rect">
            <a:avLst/>
          </a:prstGeom>
        </p:spPr>
      </p:pic>
      <p:sp>
        <p:nvSpPr>
          <p:cNvPr id="8" name="Slide Number Placeholder 7">
            <a:extLst>
              <a:ext uri="{FF2B5EF4-FFF2-40B4-BE49-F238E27FC236}">
                <a16:creationId xmlns:a16="http://schemas.microsoft.com/office/drawing/2014/main" id="{541B7C85-F911-742D-4E53-6D73FD598D14}"/>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78259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E2B2-00EF-AA69-5ACC-B3D9CF4BB6DD}"/>
              </a:ext>
            </a:extLst>
          </p:cNvPr>
          <p:cNvSpPr>
            <a:spLocks noGrp="1"/>
          </p:cNvSpPr>
          <p:nvPr>
            <p:ph type="title"/>
          </p:nvPr>
        </p:nvSpPr>
        <p:spPr/>
        <p:txBody>
          <a:bodyPr>
            <a:normAutofit/>
          </a:bodyPr>
          <a:lstStyle/>
          <a:p>
            <a:r>
              <a:rPr lang="en-US" sz="1600" dirty="0">
                <a:latin typeface="Times New Roman" panose="02020603050405020304" pitchFamily="18" charset="0"/>
                <a:ea typeface="Tahoma" panose="020B0604030504040204" pitchFamily="34" charset="0"/>
                <a:cs typeface="Times New Roman" panose="02020603050405020304" pitchFamily="18" charset="0"/>
              </a:rPr>
              <a:t>GRAPHICAL USER INTERFACE Flow Diagram</a:t>
            </a:r>
          </a:p>
        </p:txBody>
      </p:sp>
      <p:sp>
        <p:nvSpPr>
          <p:cNvPr id="3" name="Content Placeholder 2">
            <a:extLst>
              <a:ext uri="{FF2B5EF4-FFF2-40B4-BE49-F238E27FC236}">
                <a16:creationId xmlns:a16="http://schemas.microsoft.com/office/drawing/2014/main" id="{DA3F6ECE-0AF6-792F-6596-D2427C3E1FAA}"/>
              </a:ext>
            </a:extLst>
          </p:cNvPr>
          <p:cNvSpPr>
            <a:spLocks noGrp="1"/>
          </p:cNvSpPr>
          <p:nvPr>
            <p:ph idx="1"/>
          </p:nvPr>
        </p:nvSpPr>
        <p:spPr>
          <a:xfrm>
            <a:off x="1141412" y="2249487"/>
            <a:ext cx="3505233" cy="3541714"/>
          </a:xfrm>
        </p:spPr>
        <p:txBody>
          <a:bodyPr>
            <a:normAutofit/>
          </a:bodyPr>
          <a:lstStyle/>
          <a:p>
            <a:r>
              <a:rPr lang="en-IN" sz="1400" dirty="0"/>
              <a:t>After The Creation of the database, We now implementing the GUI which involves several operations like Assign task, Update task etc.</a:t>
            </a:r>
          </a:p>
          <a:p>
            <a:endParaRPr lang="en-IN" sz="1400" dirty="0"/>
          </a:p>
        </p:txBody>
      </p:sp>
      <p:pic>
        <p:nvPicPr>
          <p:cNvPr id="4" name="Picture 3" descr="Diagram&#10;&#10;Description automatically generated">
            <a:extLst>
              <a:ext uri="{FF2B5EF4-FFF2-40B4-BE49-F238E27FC236}">
                <a16:creationId xmlns:a16="http://schemas.microsoft.com/office/drawing/2014/main" id="{683CAA73-C504-DBFD-8F0B-C5CE6A49FD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6089" y="2174033"/>
            <a:ext cx="5932066" cy="3617168"/>
          </a:xfrm>
          <a:prstGeom prst="rect">
            <a:avLst/>
          </a:prstGeom>
          <a:noFill/>
          <a:ln>
            <a:noFill/>
          </a:ln>
        </p:spPr>
      </p:pic>
      <p:sp>
        <p:nvSpPr>
          <p:cNvPr id="5" name="Slide Number Placeholder 4">
            <a:extLst>
              <a:ext uri="{FF2B5EF4-FFF2-40B4-BE49-F238E27FC236}">
                <a16:creationId xmlns:a16="http://schemas.microsoft.com/office/drawing/2014/main" id="{4D9E17DE-31F5-7E3F-B4E3-A1306DAFB1DF}"/>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50396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F0F2-FBB4-3BEF-E5E6-8CFE65FA211D}"/>
              </a:ext>
            </a:extLst>
          </p:cNvPr>
          <p:cNvSpPr>
            <a:spLocks noGrp="1"/>
          </p:cNvSpPr>
          <p:nvPr>
            <p:ph type="title"/>
          </p:nvPr>
        </p:nvSpPr>
        <p:spPr>
          <a:xfrm>
            <a:off x="1141413" y="618518"/>
            <a:ext cx="9905998" cy="902372"/>
          </a:xfrm>
        </p:spPr>
        <p:txBody>
          <a:bodyPr>
            <a:normAutofit/>
          </a:bodyPr>
          <a:lstStyle/>
          <a:p>
            <a:r>
              <a:rPr lang="en-US" sz="1600" dirty="0">
                <a:latin typeface="Times New Roman" panose="02020603050405020304" pitchFamily="18" charset="0"/>
                <a:cs typeface="Times New Roman" panose="02020603050405020304" pitchFamily="18" charset="0"/>
              </a:rPr>
              <a:t>Application Development</a:t>
            </a:r>
          </a:p>
        </p:txBody>
      </p:sp>
      <p:sp>
        <p:nvSpPr>
          <p:cNvPr id="3" name="Content Placeholder 2">
            <a:extLst>
              <a:ext uri="{FF2B5EF4-FFF2-40B4-BE49-F238E27FC236}">
                <a16:creationId xmlns:a16="http://schemas.microsoft.com/office/drawing/2014/main" id="{E9ADD58C-9D49-DBE4-B599-C179FF0C63EE}"/>
              </a:ext>
            </a:extLst>
          </p:cNvPr>
          <p:cNvSpPr>
            <a:spLocks noGrp="1"/>
          </p:cNvSpPr>
          <p:nvPr>
            <p:ph idx="1"/>
          </p:nvPr>
        </p:nvSpPr>
        <p:spPr>
          <a:xfrm>
            <a:off x="1141413" y="2249487"/>
            <a:ext cx="6830280" cy="3541714"/>
          </a:xfrm>
        </p:spPr>
        <p:txBody>
          <a:bodyPr>
            <a:normAutofit/>
          </a:bodyPr>
          <a:lstStyle/>
          <a:p>
            <a:r>
              <a:rPr lang="en-IN" sz="1400" dirty="0">
                <a:latin typeface="Times New Roman" panose="02020603050405020304" pitchFamily="18" charset="0"/>
                <a:cs typeface="Times New Roman" panose="02020603050405020304" pitchFamily="18" charset="0"/>
              </a:rPr>
              <a:t>We developed the GUI by using the Laravel Framework, </a:t>
            </a:r>
            <a:r>
              <a:rPr lang="en-IN" sz="1400" dirty="0" err="1">
                <a:latin typeface="Times New Roman" panose="02020603050405020304" pitchFamily="18" charset="0"/>
                <a:cs typeface="Times New Roman" panose="02020603050405020304" pitchFamily="18" charset="0"/>
              </a:rPr>
              <a:t>Xamp</a:t>
            </a:r>
            <a:r>
              <a:rPr lang="en-IN" sz="1400" dirty="0">
                <a:latin typeface="Times New Roman" panose="02020603050405020304" pitchFamily="18" charset="0"/>
                <a:cs typeface="Times New Roman" panose="02020603050405020304" pitchFamily="18" charset="0"/>
              </a:rPr>
              <a:t> local server, Bootstrap and </a:t>
            </a:r>
            <a:r>
              <a:rPr lang="en-IN" sz="1400" dirty="0" err="1">
                <a:latin typeface="Times New Roman" panose="02020603050405020304" pitchFamily="18" charset="0"/>
                <a:cs typeface="Times New Roman" panose="02020603050405020304" pitchFamily="18" charset="0"/>
              </a:rPr>
              <a:t>Jquery</a:t>
            </a: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Added a Database Connection to the GUI for the GUI to accurately reflect any record changes.</a:t>
            </a:r>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CEFD80C-1D54-0D28-2289-E677FF893747}"/>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23421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FABB-28EC-29F4-605C-8CEE35CD5C5D}"/>
              </a:ext>
            </a:extLst>
          </p:cNvPr>
          <p:cNvSpPr>
            <a:spLocks noGrp="1"/>
          </p:cNvSpPr>
          <p:nvPr>
            <p:ph type="title"/>
          </p:nvPr>
        </p:nvSpPr>
        <p:spPr/>
        <p:txBody>
          <a:bodyPr>
            <a:normAutofit/>
          </a:bodyPr>
          <a:lstStyle/>
          <a:p>
            <a:r>
              <a:rPr lang="en-IN" sz="1600" dirty="0">
                <a:effectLst/>
                <a:latin typeface="Times New Roman" panose="02020603050405020304" pitchFamily="18" charset="0"/>
                <a:ea typeface="Times New Roman" panose="02020603050405020304" pitchFamily="18" charset="0"/>
              </a:rPr>
              <a:t>Connection in App Environment</a:t>
            </a:r>
            <a:endParaRPr lang="en-US" sz="3200" dirty="0"/>
          </a:p>
        </p:txBody>
      </p:sp>
      <p:pic>
        <p:nvPicPr>
          <p:cNvPr id="4" name="Content Placeholder 3">
            <a:extLst>
              <a:ext uri="{FF2B5EF4-FFF2-40B4-BE49-F238E27FC236}">
                <a16:creationId xmlns:a16="http://schemas.microsoft.com/office/drawing/2014/main" id="{3A929098-6826-733A-1A18-65B5DEF0CCCC}"/>
              </a:ext>
            </a:extLst>
          </p:cNvPr>
          <p:cNvPicPr>
            <a:picLocks noGrp="1" noChangeAspect="1"/>
          </p:cNvPicPr>
          <p:nvPr>
            <p:ph idx="1"/>
          </p:nvPr>
        </p:nvPicPr>
        <p:blipFill>
          <a:blip r:embed="rId2"/>
          <a:stretch>
            <a:fillRect/>
          </a:stretch>
        </p:blipFill>
        <p:spPr>
          <a:xfrm>
            <a:off x="2084051" y="2032000"/>
            <a:ext cx="6582694" cy="2110191"/>
          </a:xfrm>
          <a:prstGeom prst="rect">
            <a:avLst/>
          </a:prstGeom>
        </p:spPr>
      </p:pic>
      <p:sp>
        <p:nvSpPr>
          <p:cNvPr id="5" name="Slide Number Placeholder 4">
            <a:extLst>
              <a:ext uri="{FF2B5EF4-FFF2-40B4-BE49-F238E27FC236}">
                <a16:creationId xmlns:a16="http://schemas.microsoft.com/office/drawing/2014/main" id="{B65F3341-46F2-E0C1-3ECE-03256D25CC11}"/>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954927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911BC-DFEA-5341-8C25-6FDFB1432716}"/>
              </a:ext>
            </a:extLst>
          </p:cNvPr>
          <p:cNvSpPr>
            <a:spLocks noGrp="1"/>
          </p:cNvSpPr>
          <p:nvPr>
            <p:ph idx="1"/>
          </p:nvPr>
        </p:nvSpPr>
        <p:spPr>
          <a:xfrm>
            <a:off x="1141412" y="719015"/>
            <a:ext cx="9905999" cy="5072186"/>
          </a:xfrm>
        </p:spPr>
        <p:txBody>
          <a:bodyPr/>
          <a:lstStyle/>
          <a:p>
            <a:pPr marL="0" indent="0">
              <a:buNone/>
            </a:pPr>
            <a:r>
              <a:rPr lang="en-US" sz="1600" b="1" dirty="0">
                <a:effectLst/>
                <a:latin typeface="Times New Roman" panose="02020603050405020304" pitchFamily="18" charset="0"/>
                <a:ea typeface="Times New Roman" panose="02020603050405020304" pitchFamily="18" charset="0"/>
              </a:rPr>
              <a:t>HOME PAGE</a:t>
            </a:r>
          </a:p>
          <a:p>
            <a:pPr marL="0" indent="0">
              <a:buNone/>
            </a:pPr>
            <a:endParaRPr lang="en-US" sz="1600" b="1" dirty="0">
              <a:effectLst/>
              <a:latin typeface="Times New Roman" panose="02020603050405020304" pitchFamily="18" charset="0"/>
              <a:ea typeface="Times New Roman" panose="02020603050405020304" pitchFamily="18" charset="0"/>
            </a:endParaRPr>
          </a:p>
          <a:p>
            <a:pPr marL="0" indent="0">
              <a:buNone/>
            </a:pPr>
            <a:endParaRPr lang="en-US" sz="1800" b="1"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D5A5746-F0F1-CF8B-AA6C-8C4CCBBC3018}"/>
              </a:ext>
            </a:extLst>
          </p:cNvPr>
          <p:cNvPicPr>
            <a:picLocks noChangeAspect="1"/>
          </p:cNvPicPr>
          <p:nvPr/>
        </p:nvPicPr>
        <p:blipFill>
          <a:blip r:embed="rId2"/>
          <a:stretch>
            <a:fillRect/>
          </a:stretch>
        </p:blipFill>
        <p:spPr>
          <a:xfrm>
            <a:off x="2698750" y="1336431"/>
            <a:ext cx="6794500" cy="3751384"/>
          </a:xfrm>
          <a:prstGeom prst="rect">
            <a:avLst/>
          </a:prstGeom>
        </p:spPr>
      </p:pic>
      <p:sp>
        <p:nvSpPr>
          <p:cNvPr id="5" name="Slide Number Placeholder 4">
            <a:extLst>
              <a:ext uri="{FF2B5EF4-FFF2-40B4-BE49-F238E27FC236}">
                <a16:creationId xmlns:a16="http://schemas.microsoft.com/office/drawing/2014/main" id="{D5915330-0A78-FA32-D761-28B2F5FDD3C3}"/>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48615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0C42-3CBC-2D9C-D8F7-34910CD474A7}"/>
              </a:ext>
            </a:extLst>
          </p:cNvPr>
          <p:cNvSpPr>
            <a:spLocks noGrp="1"/>
          </p:cNvSpPr>
          <p:nvPr>
            <p:ph type="title"/>
          </p:nvPr>
        </p:nvSpPr>
        <p:spPr/>
        <p:txBody>
          <a:bodyPr>
            <a:normAutofit/>
          </a:bodyPr>
          <a:lstStyle/>
          <a:p>
            <a:r>
              <a:rPr lang="en-US" sz="1600" dirty="0">
                <a:latin typeface="Times New Roman" panose="02020603050405020304" pitchFamily="18" charset="0"/>
                <a:cs typeface="Times New Roman" panose="02020603050405020304" pitchFamily="18" charset="0"/>
              </a:rPr>
              <a:t>Login page</a:t>
            </a:r>
          </a:p>
        </p:txBody>
      </p:sp>
      <p:pic>
        <p:nvPicPr>
          <p:cNvPr id="4" name="Content Placeholder 3">
            <a:extLst>
              <a:ext uri="{FF2B5EF4-FFF2-40B4-BE49-F238E27FC236}">
                <a16:creationId xmlns:a16="http://schemas.microsoft.com/office/drawing/2014/main" id="{61510BD8-864E-474B-2CBA-F63BE7188D32}"/>
              </a:ext>
            </a:extLst>
          </p:cNvPr>
          <p:cNvPicPr>
            <a:picLocks noGrp="1" noChangeAspect="1"/>
          </p:cNvPicPr>
          <p:nvPr>
            <p:ph idx="1"/>
          </p:nvPr>
        </p:nvPicPr>
        <p:blipFill rotWithShape="1">
          <a:blip r:embed="rId2"/>
          <a:srcRect l="5748"/>
          <a:stretch/>
        </p:blipFill>
        <p:spPr bwMode="auto">
          <a:xfrm>
            <a:off x="2130378" y="2249488"/>
            <a:ext cx="7928069" cy="3541712"/>
          </a:xfrm>
          <a:prstGeom prst="rect">
            <a:avLst/>
          </a:prstGeom>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EF176076-C84D-79DF-14F9-3F2F41466C25}"/>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15645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A9E5-5E66-ED45-20F0-EC79D02F7D68}"/>
              </a:ext>
            </a:extLst>
          </p:cNvPr>
          <p:cNvSpPr>
            <a:spLocks noGrp="1"/>
          </p:cNvSpPr>
          <p:nvPr>
            <p:ph type="title"/>
          </p:nvPr>
        </p:nvSpPr>
        <p:spPr/>
        <p:txBody>
          <a:bodyPr>
            <a:normAutofit/>
          </a:bodyPr>
          <a:lstStyle/>
          <a:p>
            <a:r>
              <a:rPr lang="en-US" sz="1600" dirty="0">
                <a:latin typeface="Times New Roman" panose="02020603050405020304" pitchFamily="18" charset="0"/>
                <a:cs typeface="Times New Roman" panose="02020603050405020304" pitchFamily="18" charset="0"/>
              </a:rPr>
              <a:t>Registration page</a:t>
            </a:r>
          </a:p>
        </p:txBody>
      </p:sp>
      <p:pic>
        <p:nvPicPr>
          <p:cNvPr id="4" name="Content Placeholder 3">
            <a:extLst>
              <a:ext uri="{FF2B5EF4-FFF2-40B4-BE49-F238E27FC236}">
                <a16:creationId xmlns:a16="http://schemas.microsoft.com/office/drawing/2014/main" id="{C8745987-C79E-CD41-DB68-1FD0F3D765C3}"/>
              </a:ext>
            </a:extLst>
          </p:cNvPr>
          <p:cNvPicPr>
            <a:picLocks noGrp="1" noChangeAspect="1"/>
          </p:cNvPicPr>
          <p:nvPr>
            <p:ph idx="1"/>
          </p:nvPr>
        </p:nvPicPr>
        <p:blipFill>
          <a:blip r:embed="rId2"/>
          <a:stretch>
            <a:fillRect/>
          </a:stretch>
        </p:blipFill>
        <p:spPr>
          <a:xfrm>
            <a:off x="1863072" y="2249488"/>
            <a:ext cx="8462682" cy="3541712"/>
          </a:xfrm>
          <a:prstGeom prst="rect">
            <a:avLst/>
          </a:prstGeom>
        </p:spPr>
      </p:pic>
      <p:sp>
        <p:nvSpPr>
          <p:cNvPr id="5" name="Slide Number Placeholder 4">
            <a:extLst>
              <a:ext uri="{FF2B5EF4-FFF2-40B4-BE49-F238E27FC236}">
                <a16:creationId xmlns:a16="http://schemas.microsoft.com/office/drawing/2014/main" id="{A888B2FF-57BB-C83C-79D2-F1B1B9ADF892}"/>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59185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2353-DA06-4563-5AE0-4B06B2AE9F57}"/>
              </a:ext>
            </a:extLst>
          </p:cNvPr>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3C12E454-FBCE-DA19-C63F-08092B53F348}"/>
              </a:ext>
            </a:extLst>
          </p:cNvPr>
          <p:cNvSpPr>
            <a:spLocks noGrp="1"/>
          </p:cNvSpPr>
          <p:nvPr>
            <p:ph idx="1"/>
          </p:nvPr>
        </p:nvSpPr>
        <p:spPr/>
        <p:txBody>
          <a:bodyPr>
            <a:normAutofit/>
          </a:bodyPr>
          <a:lstStyle/>
          <a:p>
            <a:r>
              <a:rPr lang="en-IN" sz="1400" dirty="0">
                <a:latin typeface="Times New Roman" panose="02020603050405020304" pitchFamily="18" charset="0"/>
                <a:cs typeface="Times New Roman" panose="02020603050405020304" pitchFamily="18" charset="0"/>
              </a:rPr>
              <a:t>The program has been designed and developed to be online.</a:t>
            </a:r>
          </a:p>
          <a:p>
            <a:r>
              <a:rPr lang="en-IN" sz="1400" dirty="0">
                <a:latin typeface="Times New Roman" panose="02020603050405020304" pitchFamily="18" charset="0"/>
                <a:cs typeface="Times New Roman" panose="02020603050405020304" pitchFamily="18" charset="0"/>
              </a:rPr>
              <a:t>This software provide services for individuals and groups.</a:t>
            </a:r>
          </a:p>
          <a:p>
            <a:r>
              <a:rPr lang="en-IN" sz="1400" dirty="0">
                <a:latin typeface="Times New Roman" panose="02020603050405020304" pitchFamily="18" charset="0"/>
                <a:cs typeface="Times New Roman" panose="02020603050405020304" pitchFamily="18" charset="0"/>
              </a:rPr>
              <a:t>Finally ,with this application you can create boards to organize anything you are working on and the user does not find difficult to deal with it.</a:t>
            </a:r>
          </a:p>
        </p:txBody>
      </p:sp>
      <p:sp>
        <p:nvSpPr>
          <p:cNvPr id="4" name="Slide Number Placeholder 3">
            <a:extLst>
              <a:ext uri="{FF2B5EF4-FFF2-40B4-BE49-F238E27FC236}">
                <a16:creationId xmlns:a16="http://schemas.microsoft.com/office/drawing/2014/main" id="{18DF93AF-8F83-321C-22FB-704066F1C38A}"/>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7973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4F10CA-874E-32B2-413C-F3181927D0D2}"/>
              </a:ext>
            </a:extLst>
          </p:cNvPr>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Team members</a:t>
            </a:r>
          </a:p>
        </p:txBody>
      </p:sp>
      <p:sp>
        <p:nvSpPr>
          <p:cNvPr id="7" name="Content Placeholder 6">
            <a:extLst>
              <a:ext uri="{FF2B5EF4-FFF2-40B4-BE49-F238E27FC236}">
                <a16:creationId xmlns:a16="http://schemas.microsoft.com/office/drawing/2014/main" id="{BF890A7C-5175-D006-C4FF-03AD3618B454}"/>
              </a:ext>
            </a:extLst>
          </p:cNvPr>
          <p:cNvSpPr>
            <a:spLocks noGrp="1"/>
          </p:cNvSpPr>
          <p:nvPr>
            <p:ph idx="1"/>
          </p:nvPr>
        </p:nvSpPr>
        <p:spPr>
          <a:xfrm>
            <a:off x="1141412" y="1446245"/>
            <a:ext cx="9905999" cy="4344956"/>
          </a:xfrm>
        </p:spPr>
        <p:txBody>
          <a:bodyPr>
            <a:noAutofit/>
          </a:bodyPr>
          <a:lstStyle/>
          <a:p>
            <a:pPr marL="0" marR="4652645" indent="0" algn="just">
              <a:lnSpc>
                <a:spcPts val="2750"/>
              </a:lnSpc>
              <a:spcAft>
                <a:spcPts val="0"/>
              </a:spcAft>
              <a:buNone/>
            </a:pPr>
            <a:endParaRPr lang="en-IN" sz="1400" dirty="0">
              <a:effectLst/>
              <a:latin typeface="Times New Roman" panose="02020603050405020304" pitchFamily="18" charset="0"/>
              <a:ea typeface="Times New Roman" panose="02020603050405020304" pitchFamily="18" charset="0"/>
            </a:endParaRPr>
          </a:p>
          <a:p>
            <a:pPr marL="75565" algn="just">
              <a:lnSpc>
                <a:spcPct val="200000"/>
              </a:lnSpc>
              <a:spcBef>
                <a:spcPts val="25"/>
              </a:spcBef>
              <a:spcAft>
                <a:spcPts val="0"/>
              </a:spcAft>
              <a:tabLst>
                <a:tab pos="3119120" algn="l"/>
              </a:tabLst>
            </a:pPr>
            <a:r>
              <a:rPr lang="en-US" sz="1400" dirty="0">
                <a:effectLst/>
                <a:latin typeface="Times New Roman" panose="02020603050405020304" pitchFamily="18" charset="0"/>
                <a:ea typeface="Times New Roman" panose="02020603050405020304" pitchFamily="18" charset="0"/>
              </a:rPr>
              <a:t>Yeshwanthy</a:t>
            </a:r>
            <a:r>
              <a:rPr lang="en-US" sz="1400" spc="-10" dirty="0">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400" spc="-10" dirty="0">
                <a:solidFill>
                  <a:schemeClr val="bg1"/>
                </a:solidFill>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p</a:t>
            </a:r>
            <a:r>
              <a:rPr lang="en-US" sz="1400"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uppala</a:t>
            </a:r>
            <a:r>
              <a:rPr lang="en-US" sz="1400" u="sng"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yeshwanthy.puppala1@m</a:t>
            </a:r>
            <a:r>
              <a:rPr lang="en-US" sz="1400" u="sng"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arist.edu</a:t>
            </a:r>
            <a:r>
              <a:rPr lang="en-US" sz="1400" u="none" strike="noStrike"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400" dirty="0">
                <a:effectLst/>
                <a:latin typeface="Times New Roman" panose="02020603050405020304" pitchFamily="18" charset="0"/>
                <a:ea typeface="Times New Roman" panose="02020603050405020304" pitchFamily="18" charset="0"/>
              </a:rPr>
              <a:t>(Team</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Head)</a:t>
            </a:r>
            <a:endParaRPr lang="en-IN" sz="1400" dirty="0">
              <a:effectLst/>
              <a:latin typeface="Times New Roman" panose="02020603050405020304" pitchFamily="18" charset="0"/>
              <a:ea typeface="Times New Roman" panose="02020603050405020304" pitchFamily="18" charset="0"/>
            </a:endParaRPr>
          </a:p>
          <a:p>
            <a:pPr marL="75565" algn="just">
              <a:lnSpc>
                <a:spcPct val="200000"/>
              </a:lnSpc>
              <a:spcBef>
                <a:spcPts val="825"/>
              </a:spcBef>
              <a:spcAft>
                <a:spcPts val="0"/>
              </a:spcAft>
              <a:tabLst>
                <a:tab pos="3445510" algn="l"/>
              </a:tabLst>
            </a:pPr>
            <a:r>
              <a:rPr lang="en-US" sz="1400" dirty="0">
                <a:effectLst/>
                <a:latin typeface="Times New Roman" panose="02020603050405020304" pitchFamily="18" charset="0"/>
                <a:ea typeface="Times New Roman" panose="02020603050405020304" pitchFamily="18" charset="0"/>
              </a:rPr>
              <a:t>Chandra Shekar</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Reddy</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Ganna</a:t>
            </a:r>
            <a:r>
              <a:rPr lang="en-US" sz="1400"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400" u="sng" dirty="0">
                <a:solidFill>
                  <a:schemeClr val="bg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chandrashekarreddy.ganna1@marist.edu</a:t>
            </a:r>
            <a:r>
              <a:rPr lang="en-US" sz="1400" u="none" strike="noStrike" dirty="0">
                <a:solidFill>
                  <a:schemeClr val="bg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400" dirty="0">
                <a:effectLst/>
                <a:latin typeface="Times New Roman" panose="02020603050405020304" pitchFamily="18" charset="0"/>
                <a:ea typeface="Times New Roman" panose="02020603050405020304" pitchFamily="18" charset="0"/>
              </a:rPr>
              <a:t>(Team</a:t>
            </a:r>
            <a:r>
              <a:rPr lang="en-US" sz="1400" spc="-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Member)</a:t>
            </a:r>
            <a:endParaRPr lang="en-IN" sz="1400" dirty="0">
              <a:effectLst/>
              <a:latin typeface="Times New Roman" panose="02020603050405020304" pitchFamily="18" charset="0"/>
              <a:ea typeface="Times New Roman" panose="02020603050405020304" pitchFamily="18" charset="0"/>
            </a:endParaRPr>
          </a:p>
          <a:p>
            <a:pPr marL="75565" algn="just">
              <a:lnSpc>
                <a:spcPct val="200000"/>
              </a:lnSpc>
              <a:spcBef>
                <a:spcPts val="855"/>
              </a:spcBef>
              <a:spcAft>
                <a:spcPts val="0"/>
              </a:spcAft>
              <a:tabLst>
                <a:tab pos="2823845" algn="l"/>
              </a:tabLst>
            </a:pPr>
            <a:r>
              <a:rPr lang="en-US" sz="1400" dirty="0">
                <a:effectLst/>
                <a:latin typeface="Times New Roman" panose="02020603050405020304" pitchFamily="18" charset="0"/>
                <a:ea typeface="Times New Roman" panose="02020603050405020304" pitchFamily="18" charset="0"/>
              </a:rPr>
              <a:t>Thirumala</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Rao Yelisetti</a:t>
            </a:r>
            <a:r>
              <a:rPr lang="en-US" sz="1400" dirty="0">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a:t>
            </a:r>
            <a:r>
              <a:rPr lang="en-US" sz="1400" u="sng" dirty="0">
                <a:solidFill>
                  <a:schemeClr val="bg1"/>
                </a:solidFill>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t</a:t>
            </a:r>
            <a:r>
              <a:rPr lang="en-US" sz="1400" u="sng" dirty="0">
                <a:solidFill>
                  <a:schemeClr val="bg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hirumalarao.yellisetti1@marist.edu</a:t>
            </a:r>
            <a:r>
              <a:rPr lang="en-US" sz="1400" u="none" strike="noStrike" dirty="0">
                <a:solidFill>
                  <a:schemeClr val="bg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1400" dirty="0">
                <a:effectLst/>
                <a:latin typeface="Times New Roman" panose="02020603050405020304" pitchFamily="18" charset="0"/>
                <a:ea typeface="Times New Roman" panose="02020603050405020304" pitchFamily="18" charset="0"/>
              </a:rPr>
              <a:t>(Team</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Member)</a:t>
            </a:r>
            <a:endParaRPr lang="en-IN" sz="1400" dirty="0">
              <a:effectLst/>
              <a:latin typeface="Times New Roman" panose="02020603050405020304" pitchFamily="18" charset="0"/>
              <a:ea typeface="Times New Roman" panose="02020603050405020304" pitchFamily="18" charset="0"/>
            </a:endParaRPr>
          </a:p>
          <a:p>
            <a:pPr marL="75565" algn="just">
              <a:lnSpc>
                <a:spcPct val="200000"/>
              </a:lnSpc>
              <a:spcBef>
                <a:spcPts val="765"/>
              </a:spcBef>
              <a:spcAft>
                <a:spcPts val="0"/>
              </a:spcAft>
              <a:tabLst>
                <a:tab pos="2799080" algn="l"/>
              </a:tabLst>
            </a:pPr>
            <a:r>
              <a:rPr lang="en-US" sz="1400" dirty="0">
                <a:effectLst/>
                <a:latin typeface="Times New Roman" panose="02020603050405020304" pitchFamily="18" charset="0"/>
                <a:ea typeface="Times New Roman" panose="02020603050405020304" pitchFamily="18" charset="0"/>
              </a:rPr>
              <a:t>Pranay</a:t>
            </a:r>
            <a:r>
              <a:rPr lang="en-US" sz="1400" spc="-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Reddy</a:t>
            </a:r>
            <a:r>
              <a:rPr lang="en-US" sz="1400" spc="-8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Kosireddy</a:t>
            </a:r>
            <a:r>
              <a:rPr lang="en-US" sz="1400" dirty="0">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a:t>
            </a:r>
            <a:r>
              <a:rPr lang="en-US" sz="1400" u="sng" dirty="0">
                <a:solidFill>
                  <a:schemeClr val="bg1"/>
                </a:solidFill>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p</a:t>
            </a:r>
            <a:r>
              <a:rPr lang="en-US" sz="1400" u="sng" dirty="0">
                <a:solidFill>
                  <a:schemeClr val="bg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ranayreddy.kosireddy1@marist.edu</a:t>
            </a:r>
            <a:r>
              <a:rPr lang="en-US" sz="1400" u="none" strike="noStrike" dirty="0">
                <a:solidFill>
                  <a:schemeClr val="bg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sz="1400" dirty="0">
                <a:effectLst/>
                <a:latin typeface="Times New Roman" panose="02020603050405020304" pitchFamily="18" charset="0"/>
                <a:ea typeface="Times New Roman" panose="02020603050405020304" pitchFamily="18" charset="0"/>
              </a:rPr>
              <a:t>(Team</a:t>
            </a:r>
            <a:r>
              <a:rPr lang="en-US" sz="1400" spc="-1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Member)</a:t>
            </a:r>
          </a:p>
          <a:p>
            <a:pPr marL="75565" algn="just">
              <a:lnSpc>
                <a:spcPct val="200000"/>
              </a:lnSpc>
              <a:spcBef>
                <a:spcPts val="765"/>
              </a:spcBef>
              <a:tabLst>
                <a:tab pos="2799080" algn="l"/>
              </a:tabLst>
            </a:pPr>
            <a:r>
              <a:rPr lang="en-US" sz="1400" dirty="0">
                <a:effectLst/>
                <a:latin typeface="Times New Roman" panose="02020603050405020304" pitchFamily="18" charset="0"/>
                <a:ea typeface="Times New Roman" panose="02020603050405020304" pitchFamily="18" charset="0"/>
              </a:rPr>
              <a:t>Natraj</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Adepu</a:t>
            </a:r>
            <a:r>
              <a:rPr lang="en-US" sz="1400" dirty="0">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a:t>
            </a:r>
            <a:r>
              <a:rPr lang="en-US" sz="1400" u="sng" dirty="0">
                <a:solidFill>
                  <a:schemeClr val="bg1"/>
                </a:solidFill>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natraj.adepu1@marist.edu</a:t>
            </a:r>
            <a:r>
              <a:rPr lang="en-US" sz="1400" u="none" strike="noStrike" dirty="0">
                <a:solidFill>
                  <a:schemeClr val="bg1"/>
                </a:solidFill>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 </a:t>
            </a:r>
            <a:r>
              <a:rPr lang="en-US" sz="1400" dirty="0">
                <a:effectLst/>
                <a:latin typeface="Times New Roman" panose="02020603050405020304" pitchFamily="18" charset="0"/>
                <a:ea typeface="Times New Roman" panose="02020603050405020304" pitchFamily="18" charset="0"/>
              </a:rPr>
              <a:t>(Team</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Member)</a:t>
            </a:r>
          </a:p>
          <a:p>
            <a:pPr marL="75565" algn="just">
              <a:lnSpc>
                <a:spcPct val="200000"/>
              </a:lnSpc>
              <a:spcBef>
                <a:spcPts val="765"/>
              </a:spcBef>
              <a:tabLst>
                <a:tab pos="2799080" algn="l"/>
              </a:tabLst>
            </a:pPr>
            <a:r>
              <a:rPr lang="en-US" sz="1400" dirty="0">
                <a:effectLst/>
                <a:latin typeface="Times New Roman" panose="02020603050405020304" pitchFamily="18" charset="0"/>
                <a:ea typeface="Times New Roman" panose="02020603050405020304" pitchFamily="18" charset="0"/>
              </a:rPr>
              <a:t>Venkatesh</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Pendli</a:t>
            </a:r>
            <a:r>
              <a:rPr lang="en-US" sz="1400" dirty="0">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a:t>
            </a:r>
            <a:r>
              <a:rPr lang="en-US" sz="1400" u="sng" dirty="0">
                <a:solidFill>
                  <a:schemeClr val="bg1"/>
                </a:solidFill>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venkateshwarlu.pendli1@marist.edu</a:t>
            </a:r>
            <a:r>
              <a:rPr lang="en-US" sz="1400" u="none" strike="noStrike" dirty="0">
                <a:solidFill>
                  <a:schemeClr val="bg1"/>
                </a:solidFill>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 </a:t>
            </a:r>
            <a:r>
              <a:rPr lang="en-US" sz="1400" dirty="0">
                <a:effectLst/>
                <a:latin typeface="Times New Roman" panose="02020603050405020304" pitchFamily="18" charset="0"/>
                <a:ea typeface="Times New Roman" panose="02020603050405020304" pitchFamily="18" charset="0"/>
              </a:rPr>
              <a:t>(Team</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Member)</a:t>
            </a:r>
          </a:p>
          <a:p>
            <a:pPr marL="75565" algn="just">
              <a:lnSpc>
                <a:spcPct val="200000"/>
              </a:lnSpc>
              <a:spcBef>
                <a:spcPts val="765"/>
              </a:spcBef>
              <a:tabLst>
                <a:tab pos="2799080" algn="l"/>
              </a:tabLst>
            </a:pPr>
            <a:r>
              <a:rPr lang="en-US" sz="1400" dirty="0">
                <a:effectLst/>
                <a:latin typeface="Times New Roman" panose="02020603050405020304" pitchFamily="18" charset="0"/>
                <a:ea typeface="Times New Roman" panose="02020603050405020304" pitchFamily="18" charset="0"/>
              </a:rPr>
              <a:t>Akhil</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Sai</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Baru</a:t>
            </a:r>
            <a:r>
              <a:rPr lang="en-US" sz="1400" dirty="0">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a:t>
            </a:r>
            <a:r>
              <a:rPr lang="en-US" sz="1400" u="sng" dirty="0">
                <a:solidFill>
                  <a:schemeClr val="bg1"/>
                </a:solidFill>
                <a:effectLst/>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akhilsai.baru1@marist.edu</a:t>
            </a:r>
            <a:r>
              <a:rPr lang="en-US" sz="1400" u="none" strike="noStrike" dirty="0">
                <a:solidFill>
                  <a:schemeClr val="bg1"/>
                </a:solidFill>
                <a:effectLst/>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 </a:t>
            </a:r>
            <a:r>
              <a:rPr lang="en-US" sz="1400" dirty="0">
                <a:effectLst/>
                <a:latin typeface="Times New Roman" panose="02020603050405020304" pitchFamily="18" charset="0"/>
                <a:ea typeface="Times New Roman" panose="02020603050405020304" pitchFamily="18" charset="0"/>
              </a:rPr>
              <a:t>(Team</a:t>
            </a:r>
            <a:r>
              <a:rPr lang="en-US" sz="1400" spc="-1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Member)</a:t>
            </a:r>
            <a:endParaRPr lang="en-IN" sz="1400" dirty="0">
              <a:effectLst/>
              <a:latin typeface="Times New Roman" panose="02020603050405020304" pitchFamily="18" charset="0"/>
              <a:ea typeface="Times New Roman" panose="02020603050405020304" pitchFamily="18" charset="0"/>
            </a:endParaRPr>
          </a:p>
          <a:p>
            <a:pPr marL="75565" algn="just">
              <a:lnSpc>
                <a:spcPct val="200000"/>
              </a:lnSpc>
              <a:spcBef>
                <a:spcPts val="765"/>
              </a:spcBef>
              <a:tabLst>
                <a:tab pos="2799080" algn="l"/>
              </a:tabLst>
            </a:pPr>
            <a:endParaRPr lang="en-IN" sz="1400" dirty="0">
              <a:effectLst/>
              <a:latin typeface="Times New Roman" panose="02020603050405020304" pitchFamily="18" charset="0"/>
              <a:ea typeface="Times New Roman" panose="02020603050405020304" pitchFamily="18" charset="0"/>
            </a:endParaRPr>
          </a:p>
          <a:p>
            <a:pPr marL="75565" algn="just">
              <a:lnSpc>
                <a:spcPct val="200000"/>
              </a:lnSpc>
              <a:spcBef>
                <a:spcPts val="765"/>
              </a:spcBef>
              <a:tabLst>
                <a:tab pos="2799080" algn="l"/>
              </a:tabLst>
            </a:pPr>
            <a:endParaRPr lang="en-IN" sz="1400" dirty="0">
              <a:latin typeface="Times New Roman" panose="02020603050405020304" pitchFamily="18" charset="0"/>
              <a:ea typeface="Times New Roman" panose="02020603050405020304" pitchFamily="18" charset="0"/>
            </a:endParaRPr>
          </a:p>
          <a:p>
            <a:pPr marL="75565" algn="just">
              <a:lnSpc>
                <a:spcPct val="200000"/>
              </a:lnSpc>
              <a:spcBef>
                <a:spcPts val="765"/>
              </a:spcBef>
              <a:spcAft>
                <a:spcPts val="0"/>
              </a:spcAft>
              <a:tabLst>
                <a:tab pos="2799080" algn="l"/>
              </a:tabLst>
            </a:pPr>
            <a:endParaRPr lang="en-IN" sz="1400" dirty="0">
              <a:effectLst/>
              <a:latin typeface="Times New Roman" panose="02020603050405020304" pitchFamily="18" charset="0"/>
              <a:ea typeface="Times New Roman" panose="02020603050405020304" pitchFamily="18" charset="0"/>
            </a:endParaRPr>
          </a:p>
          <a:p>
            <a:pPr algn="just"/>
            <a:endParaRPr lang="en-IN" sz="1400" dirty="0"/>
          </a:p>
        </p:txBody>
      </p:sp>
      <p:sp>
        <p:nvSpPr>
          <p:cNvPr id="2" name="Slide Number Placeholder 1">
            <a:extLst>
              <a:ext uri="{FF2B5EF4-FFF2-40B4-BE49-F238E27FC236}">
                <a16:creationId xmlns:a16="http://schemas.microsoft.com/office/drawing/2014/main" id="{9729D18D-2390-39F9-E50F-3E0E63B9C13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253689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D924-40ED-4667-B95B-2D9C54AA8293}"/>
              </a:ext>
            </a:extLst>
          </p:cNvPr>
          <p:cNvSpPr>
            <a:spLocks noGrp="1"/>
          </p:cNvSpPr>
          <p:nvPr>
            <p:ph type="title"/>
          </p:nvPr>
        </p:nvSpPr>
        <p:spPr>
          <a:xfrm>
            <a:off x="1141413" y="618518"/>
            <a:ext cx="9905998" cy="1051662"/>
          </a:xfrm>
        </p:spPr>
        <p:txBody>
          <a:bodyPr>
            <a:normAutofit/>
          </a:bodyPr>
          <a:lstStyle/>
          <a:p>
            <a:r>
              <a:rPr lang="en-US" sz="16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DB66B9AE-EABD-7099-369F-F26D6078836B}"/>
              </a:ext>
            </a:extLst>
          </p:cNvPr>
          <p:cNvSpPr>
            <a:spLocks noGrp="1"/>
          </p:cNvSpPr>
          <p:nvPr>
            <p:ph idx="1"/>
          </p:nvPr>
        </p:nvSpPr>
        <p:spPr/>
        <p:txBody>
          <a:bodyPr>
            <a:normAutofit/>
          </a:bodyPr>
          <a:lstStyle/>
          <a:p>
            <a:r>
              <a:rPr lang="en-US" sz="1400" dirty="0">
                <a:latin typeface="Times New Roman" panose="02020603050405020304" pitchFamily="18" charset="0"/>
                <a:cs typeface="Times New Roman" panose="02020603050405020304" pitchFamily="18" charset="0"/>
              </a:rPr>
              <a:t>This Project Leaves so much room for development.</a:t>
            </a:r>
          </a:p>
          <a:p>
            <a:r>
              <a:rPr lang="en-US" sz="1400" dirty="0">
                <a:latin typeface="Times New Roman" panose="02020603050405020304" pitchFamily="18" charset="0"/>
                <a:cs typeface="Times New Roman" panose="02020603050405020304" pitchFamily="18" charset="0"/>
              </a:rPr>
              <a:t>We can Implement this system in mobile application</a:t>
            </a:r>
          </a:p>
          <a:p>
            <a:r>
              <a:rPr lang="en-US" sz="1400" dirty="0">
                <a:latin typeface="Times New Roman" panose="02020603050405020304" pitchFamily="18" charset="0"/>
                <a:cs typeface="Times New Roman" panose="02020603050405020304" pitchFamily="18" charset="0"/>
              </a:rPr>
              <a:t>We can develop email triggering system for this application to send email remainders for every task related update.</a:t>
            </a:r>
          </a:p>
          <a:p>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It would also be ideal for the system to check for individuals assigned a lot of tasks and allocate new tasks to individuals with the least number of tasks</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9E29A5D-1FA3-A428-E8E1-391F29520613}"/>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486904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7289-9621-3198-166A-72E86A323F07}"/>
              </a:ext>
            </a:extLst>
          </p:cNvPr>
          <p:cNvSpPr>
            <a:spLocks noGrp="1"/>
          </p:cNvSpPr>
          <p:nvPr>
            <p:ph type="title"/>
          </p:nvPr>
        </p:nvSpPr>
        <p:spPr/>
        <p:txBody>
          <a:bodyPr>
            <a:normAutofit/>
          </a:bodyPr>
          <a:lstStyle/>
          <a:p>
            <a:r>
              <a:rPr lang="en-US" sz="16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E3D3172-98E3-2632-6609-C51E36385350}"/>
              </a:ext>
            </a:extLst>
          </p:cNvPr>
          <p:cNvSpPr>
            <a:spLocks noGrp="1"/>
          </p:cNvSpPr>
          <p:nvPr>
            <p:ph idx="1"/>
          </p:nvPr>
        </p:nvSpPr>
        <p:spPr>
          <a:xfrm>
            <a:off x="1141412" y="2249486"/>
            <a:ext cx="9905999" cy="4456113"/>
          </a:xfrm>
        </p:spPr>
        <p:txBody>
          <a:bodyPr/>
          <a:lstStyle/>
          <a:p>
            <a:pPr marL="342900" marR="915035" lvl="0" indent="-342900">
              <a:lnSpc>
                <a:spcPct val="112000"/>
              </a:lnSpc>
              <a:spcBef>
                <a:spcPts val="210"/>
              </a:spcBef>
              <a:spcAft>
                <a:spcPts val="0"/>
              </a:spcAft>
              <a:buSzPts val="1400"/>
              <a:buFont typeface="Wingdings" panose="05000000000000000000" pitchFamily="2" charset="2"/>
              <a:buChar char=""/>
              <a:tabLst>
                <a:tab pos="598805" algn="l"/>
              </a:tabLst>
            </a:pPr>
            <a:r>
              <a:rPr lang="en-US" sz="1800" u="sng" dirty="0">
                <a:effectLst/>
                <a:latin typeface="Times New Roman" panose="02020603050405020304" pitchFamily="18" charset="0"/>
                <a:ea typeface="Wingdings" panose="05000000000000000000" pitchFamily="2" charset="2"/>
                <a:cs typeface="Wingdings" panose="05000000000000000000" pitchFamily="2" charset="2"/>
                <a:hlinkClick r:id="rId2">
                  <a:extLst>
                    <a:ext uri="{A12FA001-AC4F-418D-AE19-62706E023703}">
                      <ahyp:hlinkClr xmlns:ahyp="http://schemas.microsoft.com/office/drawing/2018/hyperlinkcolor" val="tx"/>
                    </a:ext>
                  </a:extLst>
                </a:hlinkClick>
              </a:rPr>
              <a:t>https://www.consumervoice.org/wrike-review</a:t>
            </a:r>
            <a:r>
              <a:rPr lang="en-US" sz="1800" u="sng" dirty="0">
                <a:latin typeface="Times New Roman" panose="02020603050405020304" pitchFamily="18" charset="0"/>
                <a:ea typeface="Wingdings" panose="05000000000000000000" pitchFamily="2" charset="2"/>
                <a:cs typeface="Wingdings" panose="05000000000000000000" pitchFamily="2" charset="2"/>
              </a:rPr>
              <a:t>.</a:t>
            </a:r>
          </a:p>
          <a:p>
            <a:pPr marL="342900" marR="915035" lvl="0" indent="-342900">
              <a:lnSpc>
                <a:spcPct val="112000"/>
              </a:lnSpc>
              <a:spcBef>
                <a:spcPts val="210"/>
              </a:spcBef>
              <a:spcAft>
                <a:spcPts val="0"/>
              </a:spcAft>
              <a:buSzPts val="1400"/>
              <a:buFont typeface="Wingdings" panose="05000000000000000000" pitchFamily="2" charset="2"/>
              <a:buChar char=""/>
              <a:tabLst>
                <a:tab pos="598805" algn="l"/>
              </a:tabLst>
            </a:pPr>
            <a:r>
              <a:rPr lang="en-US" sz="18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u="sng" dirty="0">
                <a:effectLst/>
                <a:uFill>
                  <a:solidFill>
                    <a:srgbClr val="0460C1"/>
                  </a:solidFill>
                </a:uFill>
                <a:latin typeface="Times New Roman" panose="02020603050405020304" pitchFamily="18" charset="0"/>
                <a:ea typeface="Wingdings" panose="05000000000000000000" pitchFamily="2" charset="2"/>
                <a:cs typeface="Wingdings" panose="05000000000000000000" pitchFamily="2" charset="2"/>
              </a:rPr>
              <a:t>https://project-management.com/calendar-software/</a:t>
            </a:r>
            <a:endParaRPr lang="en-US" sz="1800" dirty="0">
              <a:effectLst/>
              <a:latin typeface="Times New Roman" panose="02020603050405020304" pitchFamily="18" charset="0"/>
              <a:ea typeface="Wingdings" panose="05000000000000000000" pitchFamily="2" charset="2"/>
              <a:cs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D7E491EB-D5E8-5A25-BFD9-202554A8B9DE}"/>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70305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F9E57-1777-5E4B-2A7D-BAA85148FCD5}"/>
              </a:ext>
            </a:extLst>
          </p:cNvPr>
          <p:cNvSpPr>
            <a:spLocks noGrp="1"/>
          </p:cNvSpPr>
          <p:nvPr>
            <p:ph idx="1"/>
          </p:nvPr>
        </p:nvSpPr>
        <p:spPr>
          <a:xfrm>
            <a:off x="1086338" y="1508369"/>
            <a:ext cx="9961073" cy="4282832"/>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7200"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74C5766D-080B-258D-F50B-6C12FD747DBD}"/>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619082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922106"/>
            <a:ext cx="9905999" cy="3869095"/>
          </a:xfrm>
        </p:spPr>
        <p:txBody>
          <a:bodyPr>
            <a:normAutofit fontScale="92500" lnSpcReduction="20000"/>
          </a:bodyPr>
          <a:lstStyle/>
          <a:p>
            <a:r>
              <a:rPr lang="en-US" sz="1400" dirty="0">
                <a:latin typeface="Times New Roman" panose="02020603050405020304" pitchFamily="18" charset="0"/>
                <a:ea typeface="Tahoma" panose="020B0604030504040204" pitchFamily="34" charset="0"/>
                <a:cs typeface="Times New Roman" panose="02020603050405020304" pitchFamily="18" charset="0"/>
              </a:rPr>
              <a:t>INTRODUCTION</a:t>
            </a:r>
          </a:p>
          <a:p>
            <a:r>
              <a:rPr lang="en-US" sz="1400" dirty="0">
                <a:latin typeface="Times New Roman" panose="02020603050405020304" pitchFamily="18" charset="0"/>
                <a:ea typeface="Tahoma" panose="020B0604030504040204" pitchFamily="34" charset="0"/>
                <a:cs typeface="Times New Roman" panose="02020603050405020304" pitchFamily="18" charset="0"/>
              </a:rPr>
              <a:t>ENTITY RELATIONSHIP MODEL</a:t>
            </a:r>
          </a:p>
          <a:p>
            <a:r>
              <a:rPr lang="en-US" sz="1400" dirty="0">
                <a:latin typeface="Times New Roman" panose="02020603050405020304" pitchFamily="18" charset="0"/>
                <a:ea typeface="Tahoma" panose="020B0604030504040204" pitchFamily="34" charset="0"/>
                <a:cs typeface="Times New Roman" panose="02020603050405020304" pitchFamily="18" charset="0"/>
              </a:rPr>
              <a:t>ENHANCED ENTITY RELATIONSHIP MODEL</a:t>
            </a:r>
          </a:p>
          <a:p>
            <a:r>
              <a:rPr lang="en-US" sz="1400" dirty="0">
                <a:latin typeface="Times New Roman" panose="02020603050405020304" pitchFamily="18" charset="0"/>
                <a:ea typeface="Tahoma" panose="020B0604030504040204" pitchFamily="34" charset="0"/>
                <a:cs typeface="Times New Roman" panose="02020603050405020304" pitchFamily="18" charset="0"/>
              </a:rPr>
              <a:t>CREATION OF DATABASE</a:t>
            </a:r>
          </a:p>
          <a:p>
            <a:r>
              <a:rPr lang="en-US" sz="1400" dirty="0">
                <a:latin typeface="Times New Roman" panose="02020603050405020304" pitchFamily="18" charset="0"/>
                <a:ea typeface="Tahoma" panose="020B0604030504040204" pitchFamily="34" charset="0"/>
                <a:cs typeface="Times New Roman" panose="02020603050405020304" pitchFamily="18" charset="0"/>
              </a:rPr>
              <a:t>DATA INSERTION</a:t>
            </a:r>
          </a:p>
          <a:p>
            <a:r>
              <a:rPr lang="en-US" sz="1400" dirty="0">
                <a:latin typeface="Times New Roman" panose="02020603050405020304" pitchFamily="18" charset="0"/>
                <a:ea typeface="Tahoma" panose="020B0604030504040204" pitchFamily="34" charset="0"/>
                <a:cs typeface="Times New Roman" panose="02020603050405020304" pitchFamily="18" charset="0"/>
              </a:rPr>
              <a:t>GRAPHICAL USER INTERFACE FLOW DIAGRAM</a:t>
            </a:r>
          </a:p>
          <a:p>
            <a:r>
              <a:rPr lang="en-US" sz="1400" dirty="0">
                <a:latin typeface="Times New Roman" panose="02020603050405020304" pitchFamily="18" charset="0"/>
                <a:ea typeface="Tahoma" panose="020B0604030504040204" pitchFamily="34" charset="0"/>
                <a:cs typeface="Times New Roman" panose="02020603050405020304" pitchFamily="18" charset="0"/>
              </a:rPr>
              <a:t>APPLICATION DEVELOPMENT</a:t>
            </a:r>
          </a:p>
          <a:p>
            <a:r>
              <a:rPr lang="en-US" sz="1400" dirty="0">
                <a:latin typeface="Times New Roman" panose="02020603050405020304" pitchFamily="18" charset="0"/>
                <a:ea typeface="Tahoma" panose="020B0604030504040204" pitchFamily="34" charset="0"/>
                <a:cs typeface="Times New Roman" panose="02020603050405020304" pitchFamily="18" charset="0"/>
              </a:rPr>
              <a:t>CONNECTION TO DATABASE</a:t>
            </a:r>
          </a:p>
          <a:p>
            <a:r>
              <a:rPr lang="en-US" sz="1400" dirty="0">
                <a:latin typeface="Times New Roman" panose="02020603050405020304" pitchFamily="18" charset="0"/>
                <a:ea typeface="Tahoma" panose="020B0604030504040204" pitchFamily="34" charset="0"/>
                <a:cs typeface="Times New Roman" panose="02020603050405020304" pitchFamily="18" charset="0"/>
              </a:rPr>
              <a:t>SCREEN SHOTS</a:t>
            </a:r>
          </a:p>
          <a:p>
            <a:r>
              <a:rPr lang="en-US" sz="1400" dirty="0">
                <a:latin typeface="Times New Roman" panose="02020603050405020304" pitchFamily="18" charset="0"/>
                <a:ea typeface="Tahoma" panose="020B0604030504040204" pitchFamily="34" charset="0"/>
                <a:cs typeface="Times New Roman" panose="02020603050405020304" pitchFamily="18" charset="0"/>
              </a:rPr>
              <a:t>CONCLUSION</a:t>
            </a:r>
          </a:p>
          <a:p>
            <a:r>
              <a:rPr lang="en-US" sz="1400" dirty="0">
                <a:latin typeface="Times New Roman" panose="02020603050405020304" pitchFamily="18" charset="0"/>
                <a:ea typeface="Tahoma" panose="020B0604030504040204" pitchFamily="34" charset="0"/>
                <a:cs typeface="Times New Roman" panose="02020603050405020304" pitchFamily="18" charset="0"/>
              </a:rPr>
              <a:t>FUTURE SCOPE</a:t>
            </a:r>
          </a:p>
          <a:p>
            <a:r>
              <a:rPr lang="en-US" sz="1400" dirty="0">
                <a:latin typeface="Times New Roman" panose="02020603050405020304" pitchFamily="18" charset="0"/>
                <a:ea typeface="Tahoma" panose="020B0604030504040204" pitchFamily="34" charset="0"/>
                <a:cs typeface="Times New Roman" panose="02020603050405020304" pitchFamily="18" charset="0"/>
              </a:rPr>
              <a:t>REFERENCE</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37F37F-0FCC-E652-95B8-B77DD4A1B8D9}"/>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1721794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E9ED3F-BA4B-75F3-EBE5-31AE9EBEE8E9}"/>
              </a:ext>
            </a:extLst>
          </p:cNvPr>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a16="http://schemas.microsoft.com/office/drawing/2014/main" id="{CD427148-EB7D-A5DD-52AE-E8F034597E8A}"/>
              </a:ext>
            </a:extLst>
          </p:cNvPr>
          <p:cNvSpPr>
            <a:spLocks noGrp="1"/>
          </p:cNvSpPr>
          <p:nvPr>
            <p:ph idx="1"/>
          </p:nvPr>
        </p:nvSpPr>
        <p:spPr/>
        <p:txBody>
          <a:bodyPr>
            <a:normAutofit/>
          </a:bodyPr>
          <a:lstStyle/>
          <a:p>
            <a:r>
              <a:rPr lang="en-IN" sz="1400" dirty="0">
                <a:latin typeface="Times New Roman" panose="02020603050405020304" pitchFamily="18" charset="0"/>
                <a:cs typeface="Times New Roman" panose="02020603050405020304" pitchFamily="18" charset="0"/>
              </a:rPr>
              <a:t>The goal of the Task management system(TMS) is to display the scheduled calendar for different users of the desired week, month or year of individual tasks.</a:t>
            </a:r>
          </a:p>
          <a:p>
            <a:r>
              <a:rPr lang="en-US" sz="1400" dirty="0">
                <a:latin typeface="Times New Roman" panose="02020603050405020304" pitchFamily="18" charset="0"/>
                <a:ea typeface="Tahoma" panose="020B0604030504040204" pitchFamily="34" charset="0"/>
                <a:cs typeface="Times New Roman" panose="02020603050405020304" pitchFamily="18" charset="0"/>
              </a:rPr>
              <a:t>Task Management system is to keep track of all the tasks of users and update it into the Database.</a:t>
            </a:r>
          </a:p>
          <a:p>
            <a:r>
              <a:rPr lang="en-US" sz="1400" dirty="0">
                <a:latin typeface="Times New Roman" panose="02020603050405020304" pitchFamily="18" charset="0"/>
                <a:ea typeface="Tahoma" panose="020B0604030504040204" pitchFamily="34" charset="0"/>
                <a:cs typeface="Times New Roman" panose="02020603050405020304" pitchFamily="18" charset="0"/>
              </a:rPr>
              <a:t>Each user will obtain an identification login that will be used to look for tasks in the calendar and admin users can record all the transactions in the TMS.</a:t>
            </a:r>
          </a:p>
          <a:p>
            <a:r>
              <a:rPr lang="en-IN" sz="1400" dirty="0">
                <a:latin typeface="Times New Roman" panose="02020603050405020304" pitchFamily="18" charset="0"/>
                <a:cs typeface="Times New Roman" panose="02020603050405020304" pitchFamily="18" charset="0"/>
              </a:rPr>
              <a:t>Manage projects using dashboards between team members.</a:t>
            </a:r>
          </a:p>
        </p:txBody>
      </p:sp>
      <p:sp>
        <p:nvSpPr>
          <p:cNvPr id="2" name="Slide Number Placeholder 1">
            <a:extLst>
              <a:ext uri="{FF2B5EF4-FFF2-40B4-BE49-F238E27FC236}">
                <a16:creationId xmlns:a16="http://schemas.microsoft.com/office/drawing/2014/main" id="{A4B5B25F-BE73-4B06-A4CC-E9DBCAD9EB2D}"/>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10512522" cy="1478570"/>
          </a:xfrm>
        </p:spPr>
        <p:txBody>
          <a:bodyPr>
            <a:normAutofit/>
          </a:bodyPr>
          <a:lstStyle/>
          <a:p>
            <a:r>
              <a:rPr lang="en-US" sz="1600" dirty="0">
                <a:latin typeface="Times New Roman" panose="02020603050405020304" pitchFamily="18" charset="0"/>
                <a:cs typeface="Times New Roman" panose="02020603050405020304" pitchFamily="18" charset="0"/>
              </a:rPr>
              <a:t>Entity relationship Model</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875692"/>
            <a:ext cx="9905999" cy="3915509"/>
          </a:xfrm>
        </p:spPr>
        <p:txBody>
          <a:bodyPr>
            <a:noAutofit/>
          </a:bodyPr>
          <a:lstStyle/>
          <a:p>
            <a:pPr lvl="1"/>
            <a:r>
              <a:rPr lang="en-US" sz="1400" dirty="0">
                <a:latin typeface="Times New Roman" panose="02020603050405020304" pitchFamily="18" charset="0"/>
                <a:ea typeface="Tahoma" panose="020B0604030504040204" pitchFamily="34" charset="0"/>
                <a:cs typeface="Times New Roman" panose="02020603050405020304" pitchFamily="18" charset="0"/>
              </a:rPr>
              <a:t>The Entity Relationship Diagram shows the workflow of Task Management System which was used to identify the relationship between the entities.</a:t>
            </a:r>
          </a:p>
          <a:p>
            <a:pPr lvl="1"/>
            <a:r>
              <a:rPr lang="en-US" sz="1400" dirty="0">
                <a:latin typeface="Times New Roman" panose="02020603050405020304" pitchFamily="18" charset="0"/>
                <a:ea typeface="Tahoma" panose="020B0604030504040204" pitchFamily="34" charset="0"/>
                <a:cs typeface="Times New Roman" panose="02020603050405020304" pitchFamily="18" charset="0"/>
              </a:rPr>
              <a:t>Each Entity consists of different attributes.</a:t>
            </a:r>
          </a:p>
          <a:p>
            <a:pPr lvl="1"/>
            <a:r>
              <a:rPr lang="en-US" sz="1400" dirty="0">
                <a:latin typeface="Times New Roman" panose="02020603050405020304" pitchFamily="18" charset="0"/>
                <a:ea typeface="Tahoma" panose="020B0604030504040204" pitchFamily="34" charset="0"/>
                <a:cs typeface="Times New Roman" panose="02020603050405020304" pitchFamily="18" charset="0"/>
              </a:rPr>
              <a:t>It Display the participation level of Each Entity in the Entity set.</a:t>
            </a:r>
          </a:p>
          <a:p>
            <a:pPr lvl="1"/>
            <a:r>
              <a:rPr lang="en-US" sz="1400" dirty="0">
                <a:latin typeface="Times New Roman" panose="02020603050405020304" pitchFamily="18" charset="0"/>
                <a:ea typeface="Tahoma" panose="020B0604030504040204" pitchFamily="34" charset="0"/>
                <a:cs typeface="Times New Roman" panose="02020603050405020304" pitchFamily="18" charset="0"/>
              </a:rPr>
              <a:t>We used</a:t>
            </a:r>
            <a:r>
              <a:rPr lang="en-US" sz="1400" dirty="0">
                <a:effectLst/>
                <a:latin typeface="Times New Roman" panose="02020603050405020304" pitchFamily="18" charset="0"/>
                <a:ea typeface="Times New Roman" panose="02020603050405020304" pitchFamily="18" charset="0"/>
              </a:rPr>
              <a:t> 11 entities include the users, tasks, roles, permissions, user _ alerts, task _ tags, media, task_ status, personal _ access _ tokens, password _ rests, migrations for implementation </a:t>
            </a:r>
            <a:r>
              <a:rPr lang="en-US" sz="1400" dirty="0">
                <a:latin typeface="Times New Roman" panose="02020603050405020304" pitchFamily="18" charset="0"/>
                <a:ea typeface="Times New Roman" panose="02020603050405020304" pitchFamily="18" charset="0"/>
              </a:rPr>
              <a:t>of </a:t>
            </a:r>
            <a:r>
              <a:rPr lang="en-US" sz="1400" dirty="0">
                <a:effectLst/>
                <a:latin typeface="Times New Roman" panose="02020603050405020304" pitchFamily="18" charset="0"/>
                <a:ea typeface="Times New Roman" panose="02020603050405020304" pitchFamily="18" charset="0"/>
              </a:rPr>
              <a:t>Task Management System.</a:t>
            </a:r>
          </a:p>
          <a:p>
            <a:pPr lvl="1"/>
            <a:r>
              <a:rPr lang="en-US" sz="1400" dirty="0">
                <a:effectLst/>
                <a:latin typeface="Times New Roman" panose="02020603050405020304" pitchFamily="18" charset="0"/>
                <a:ea typeface="Arial" panose="020B0604020202020204" pitchFamily="34" charset="0"/>
              </a:rPr>
              <a:t>There</a:t>
            </a:r>
            <a:r>
              <a:rPr lang="en-US" sz="1400" spc="-30"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are</a:t>
            </a:r>
            <a:r>
              <a:rPr lang="en-US" sz="1400" spc="-25"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also</a:t>
            </a:r>
            <a:r>
              <a:rPr lang="en-US" sz="1400" spc="-30"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a</a:t>
            </a:r>
            <a:r>
              <a:rPr lang="en-US" sz="1400" spc="-20"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variety</a:t>
            </a:r>
            <a:r>
              <a:rPr lang="en-US" sz="1400" spc="-20"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of</a:t>
            </a:r>
            <a:r>
              <a:rPr lang="en-US" sz="1400" spc="-35"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attributes</a:t>
            </a:r>
            <a:r>
              <a:rPr lang="en-US" sz="1400" spc="-25"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including</a:t>
            </a:r>
            <a:r>
              <a:rPr lang="en-US" sz="1400" spc="-30"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names,</a:t>
            </a:r>
            <a:r>
              <a:rPr lang="en-US" sz="1400" spc="-30"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specifications,</a:t>
            </a:r>
            <a:r>
              <a:rPr lang="en-US" sz="1400" spc="-25"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data,</a:t>
            </a:r>
            <a:r>
              <a:rPr lang="en-US" sz="1400" spc="-10"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passwords,</a:t>
            </a:r>
            <a:r>
              <a:rPr lang="en-US" sz="1400" spc="-30"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user IDs, addresses, updated details, and many</a:t>
            </a:r>
            <a:r>
              <a:rPr lang="en-US" sz="1400" spc="-5"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more.</a:t>
            </a:r>
          </a:p>
          <a:p>
            <a:pPr marL="742950" marR="703580" lvl="1" indent="-285750">
              <a:lnSpc>
                <a:spcPct val="98000"/>
              </a:lnSpc>
              <a:spcBef>
                <a:spcPts val="55"/>
              </a:spcBef>
              <a:spcAft>
                <a:spcPts val="0"/>
              </a:spcAft>
              <a:buSzPts val="1400"/>
              <a:buFont typeface="Arial" panose="020B0604020202020204" pitchFamily="34" charset="0"/>
              <a:buChar char="•"/>
            </a:pPr>
            <a:r>
              <a:rPr lang="en-US" sz="1400" dirty="0">
                <a:effectLst/>
                <a:latin typeface="Times New Roman" panose="02020603050405020304" pitchFamily="18" charset="0"/>
                <a:ea typeface="Arial" panose="020B0604020202020204" pitchFamily="34" charset="0"/>
              </a:rPr>
              <a:t>There is a one-to- many relationship that is experienced to the highest level among one-to-one and many-to-many relationships.</a:t>
            </a:r>
          </a:p>
          <a:p>
            <a:pPr marL="742950" marR="703580" lvl="1" indent="-285750">
              <a:lnSpc>
                <a:spcPct val="98000"/>
              </a:lnSpc>
              <a:spcBef>
                <a:spcPts val="55"/>
              </a:spcBef>
              <a:spcAft>
                <a:spcPts val="0"/>
              </a:spcAft>
              <a:buSzPts val="1400"/>
              <a:buFont typeface="Arial" panose="020B0604020202020204" pitchFamily="34" charset="0"/>
              <a:buChar char="•"/>
            </a:pPr>
            <a:r>
              <a:rPr lang="en-US" sz="1400" dirty="0">
                <a:effectLst/>
                <a:latin typeface="Times New Roman" panose="02020603050405020304" pitchFamily="18" charset="0"/>
                <a:ea typeface="Arial" panose="020B0604020202020204" pitchFamily="34" charset="0"/>
              </a:rPr>
              <a:t>Relationship between task and user is M:N, for media and task M: N, for task and</a:t>
            </a:r>
            <a:r>
              <a:rPr lang="en-US" sz="1400" spc="-60"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task category 1:1, employee and task relationship are N:1. task and task update the relationship is 1:1. These are all related to their fellow entities bringing about a perfect collaboration. There is a one-to-one, one-to-many, and many-to-many type of</a:t>
            </a:r>
            <a:r>
              <a:rPr lang="en-US" sz="1400" spc="-30" dirty="0">
                <a:effectLst/>
                <a:latin typeface="Times New Roman" panose="02020603050405020304" pitchFamily="18" charset="0"/>
                <a:ea typeface="Arial" panose="020B0604020202020204" pitchFamily="34" charset="0"/>
              </a:rPr>
              <a:t> </a:t>
            </a:r>
            <a:r>
              <a:rPr lang="en-US" sz="1400" dirty="0">
                <a:effectLst/>
                <a:latin typeface="Times New Roman" panose="02020603050405020304" pitchFamily="18" charset="0"/>
                <a:ea typeface="Arial" panose="020B0604020202020204" pitchFamily="34" charset="0"/>
              </a:rPr>
              <a:t>relationship.</a:t>
            </a:r>
          </a:p>
          <a:p>
            <a:pPr lvl="1"/>
            <a:endParaRPr lang="en-US" sz="1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13AAFE5-EEC4-79E8-F180-5296DAD1D68E}"/>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91955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33F-12FC-32F1-7728-5D946CA9F6DF}"/>
              </a:ext>
            </a:extLst>
          </p:cNvPr>
          <p:cNvSpPr>
            <a:spLocks noGrp="1"/>
          </p:cNvSpPr>
          <p:nvPr>
            <p:ph type="title"/>
          </p:nvPr>
        </p:nvSpPr>
        <p:spPr>
          <a:xfrm>
            <a:off x="1141413" y="658538"/>
            <a:ext cx="9905998" cy="837058"/>
          </a:xfrm>
        </p:spPr>
        <p:txBody>
          <a:bodyPr>
            <a:normAutofit/>
          </a:bodyPr>
          <a:lstStyle/>
          <a:p>
            <a:r>
              <a:rPr lang="en-US" sz="1600" dirty="0">
                <a:latin typeface="Times New Roman" panose="02020603050405020304" pitchFamily="18" charset="0"/>
                <a:cs typeface="Times New Roman" panose="02020603050405020304" pitchFamily="18" charset="0"/>
              </a:rPr>
              <a:t>Entity Relationship Diagram</a:t>
            </a:r>
          </a:p>
        </p:txBody>
      </p:sp>
      <p:pic>
        <p:nvPicPr>
          <p:cNvPr id="4" name="Content Placeholder 3">
            <a:extLst>
              <a:ext uri="{FF2B5EF4-FFF2-40B4-BE49-F238E27FC236}">
                <a16:creationId xmlns:a16="http://schemas.microsoft.com/office/drawing/2014/main" id="{1D28ACBD-D7C5-B8A4-A0FB-54EEA43C2EEC}"/>
              </a:ext>
            </a:extLst>
          </p:cNvPr>
          <p:cNvPicPr>
            <a:picLocks noGrp="1" noChangeAspect="1"/>
          </p:cNvPicPr>
          <p:nvPr>
            <p:ph idx="1"/>
          </p:nvPr>
        </p:nvPicPr>
        <p:blipFill>
          <a:blip r:embed="rId2"/>
          <a:stretch>
            <a:fillRect/>
          </a:stretch>
        </p:blipFill>
        <p:spPr>
          <a:xfrm>
            <a:off x="1141413" y="1495596"/>
            <a:ext cx="9455602" cy="4460032"/>
          </a:xfrm>
          <a:prstGeom prst="rect">
            <a:avLst/>
          </a:prstGeom>
        </p:spPr>
      </p:pic>
      <p:sp>
        <p:nvSpPr>
          <p:cNvPr id="3" name="Slide Number Placeholder 2">
            <a:extLst>
              <a:ext uri="{FF2B5EF4-FFF2-40B4-BE49-F238E27FC236}">
                <a16:creationId xmlns:a16="http://schemas.microsoft.com/office/drawing/2014/main" id="{31D910A6-6082-85BF-8B0F-D05D08508E80}"/>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0969471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6E5F-B146-9553-037F-D84F746AF38A}"/>
              </a:ext>
            </a:extLst>
          </p:cNvPr>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Enhanced Entity relationship model </a:t>
            </a:r>
          </a:p>
        </p:txBody>
      </p:sp>
      <p:sp>
        <p:nvSpPr>
          <p:cNvPr id="3" name="Content Placeholder 2">
            <a:extLst>
              <a:ext uri="{FF2B5EF4-FFF2-40B4-BE49-F238E27FC236}">
                <a16:creationId xmlns:a16="http://schemas.microsoft.com/office/drawing/2014/main" id="{366F0E1D-75C8-1604-7044-69582057A956}"/>
              </a:ext>
            </a:extLst>
          </p:cNvPr>
          <p:cNvSpPr>
            <a:spLocks noGrp="1"/>
          </p:cNvSpPr>
          <p:nvPr>
            <p:ph idx="1"/>
          </p:nvPr>
        </p:nvSpPr>
        <p:spPr/>
        <p:txBody>
          <a:bodyPr>
            <a:normAutofit/>
          </a:bodyPr>
          <a:lstStyle/>
          <a:p>
            <a:r>
              <a:rPr lang="en-IN" sz="1400" dirty="0">
                <a:latin typeface="Times New Roman" panose="02020603050405020304" pitchFamily="18" charset="0"/>
                <a:cs typeface="Times New Roman" panose="02020603050405020304" pitchFamily="18" charset="0"/>
              </a:rPr>
              <a:t>The EER model is helpful  tools for the designing databases with high level models. It provides all the elements of an ER Diagram in the tabular form along with keys like Primary Key, Foreign Key etc.</a:t>
            </a:r>
          </a:p>
          <a:p>
            <a:r>
              <a:rPr lang="en-IN" sz="1400" dirty="0">
                <a:latin typeface="Times New Roman" panose="02020603050405020304" pitchFamily="18" charset="0"/>
                <a:cs typeface="Times New Roman" panose="02020603050405020304" pitchFamily="18" charset="0"/>
              </a:rPr>
              <a:t>In Task Management System,</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the User table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id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 primary key, for task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id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 primary key. For task tags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tasks_ tag_ id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 primary key. Users_ alerts _ id and roles _id</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 foreign key. For task table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id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 primary key and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media_ id, </a:t>
            </a:r>
            <a:r>
              <a:rPr lang="en-US" sz="1400" b="1" dirty="0" err="1">
                <a:effectLst/>
                <a:latin typeface="Times New Roman" panose="02020603050405020304" pitchFamily="18" charset="0"/>
                <a:ea typeface="Times New Roman" panose="02020603050405020304" pitchFamily="18" charset="0"/>
                <a:cs typeface="Times New Roman" panose="02020603050405020304" pitchFamily="18" charset="0"/>
              </a:rPr>
              <a:t>task_status</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_ id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 foreign key. For Password_ resets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Reset_ id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 primary key.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Created </a:t>
            </a:r>
            <a:r>
              <a:rPr lang="en-US" sz="1400" b="1" dirty="0" err="1">
                <a:effectLst/>
                <a:latin typeface="Times New Roman" panose="02020603050405020304" pitchFamily="18" charset="0"/>
                <a:ea typeface="Times New Roman" panose="02020603050405020304" pitchFamily="18" charset="0"/>
                <a:cs typeface="Times New Roman" panose="02020603050405020304" pitchFamily="18" charset="0"/>
              </a:rPr>
              <a:t>timesetamp</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token_ id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 foreign key. Media table has Media_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id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 primary key. roles table has </a:t>
            </a:r>
            <a:r>
              <a:rPr lang="en-US" sz="1400" b="1" dirty="0" err="1">
                <a:effectLst/>
                <a:latin typeface="Times New Roman" panose="02020603050405020304" pitchFamily="18" charset="0"/>
                <a:ea typeface="Times New Roman" panose="02020603050405020304" pitchFamily="18" charset="0"/>
                <a:cs typeface="Times New Roman" panose="02020603050405020304" pitchFamily="18" charset="0"/>
              </a:rPr>
              <a:t>roles_id</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primary key.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6DFFDC3-7469-404F-2126-4086546FE14B}"/>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05850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D367-8DCF-C1C6-6265-7CC8352D008A}"/>
              </a:ext>
            </a:extLst>
          </p:cNvPr>
          <p:cNvSpPr>
            <a:spLocks noGrp="1"/>
          </p:cNvSpPr>
          <p:nvPr>
            <p:ph type="title"/>
          </p:nvPr>
        </p:nvSpPr>
        <p:spPr>
          <a:xfrm>
            <a:off x="1278294" y="170648"/>
            <a:ext cx="9905998" cy="669106"/>
          </a:xfrm>
        </p:spPr>
        <p:txBody>
          <a:bodyPr>
            <a:normAutofit/>
          </a:bodyPr>
          <a:lstStyle/>
          <a:p>
            <a:r>
              <a:rPr lang="en-US" sz="1600" dirty="0">
                <a:latin typeface="Times New Roman" panose="02020603050405020304" pitchFamily="18" charset="0"/>
                <a:cs typeface="Times New Roman" panose="02020603050405020304" pitchFamily="18" charset="0"/>
              </a:rPr>
              <a:t>Enhanced Entity Relationship diagram</a:t>
            </a:r>
          </a:p>
        </p:txBody>
      </p:sp>
      <p:pic>
        <p:nvPicPr>
          <p:cNvPr id="4" name="Content Placeholder 3">
            <a:extLst>
              <a:ext uri="{FF2B5EF4-FFF2-40B4-BE49-F238E27FC236}">
                <a16:creationId xmlns:a16="http://schemas.microsoft.com/office/drawing/2014/main" id="{844C337D-C977-1D8F-2D54-B40C1FE25E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293" y="905069"/>
            <a:ext cx="9905999" cy="5598368"/>
          </a:xfrm>
          <a:prstGeom prst="rect">
            <a:avLst/>
          </a:prstGeom>
        </p:spPr>
      </p:pic>
      <p:sp>
        <p:nvSpPr>
          <p:cNvPr id="3" name="Slide Number Placeholder 2">
            <a:extLst>
              <a:ext uri="{FF2B5EF4-FFF2-40B4-BE49-F238E27FC236}">
                <a16:creationId xmlns:a16="http://schemas.microsoft.com/office/drawing/2014/main" id="{3BAAE2F4-1830-56F5-A3E8-E6923EF1FCC4}"/>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4207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30DC-DC86-432D-3BE2-5F39B66C839C}"/>
              </a:ext>
            </a:extLst>
          </p:cNvPr>
          <p:cNvSpPr>
            <a:spLocks noGrp="1"/>
          </p:cNvSpPr>
          <p:nvPr>
            <p:ph type="title"/>
          </p:nvPr>
        </p:nvSpPr>
        <p:spPr>
          <a:xfrm>
            <a:off x="1141413" y="1150572"/>
            <a:ext cx="9905998" cy="1350351"/>
          </a:xfrm>
        </p:spPr>
        <p:txBody>
          <a:bodyPr>
            <a:normAutofit/>
          </a:bodyPr>
          <a:lstStyle/>
          <a:p>
            <a:r>
              <a:rPr lang="en-US" sz="1600" dirty="0">
                <a:latin typeface="Times New Roman" panose="02020603050405020304" pitchFamily="18" charset="0"/>
                <a:ea typeface="Tahoma" panose="020B0604030504040204" pitchFamily="34" charset="0"/>
                <a:cs typeface="Times New Roman" panose="02020603050405020304" pitchFamily="18" charset="0"/>
              </a:rPr>
              <a:t>Creation of the DATABASE</a:t>
            </a:r>
            <a:br>
              <a:rPr lang="en-US" sz="1600" dirty="0">
                <a:latin typeface="Times New Roman" panose="02020603050405020304" pitchFamily="18" charset="0"/>
                <a:ea typeface="Tahoma" panose="020B0604030504040204" pitchFamily="34" charset="0"/>
                <a:cs typeface="Times New Roman" panose="02020603050405020304" pitchFamily="18" charset="0"/>
              </a:rPr>
            </a:br>
            <a:endParaRPr lang="en-US" sz="1600" dirty="0"/>
          </a:p>
        </p:txBody>
      </p:sp>
      <p:sp>
        <p:nvSpPr>
          <p:cNvPr id="3" name="Content Placeholder 2">
            <a:extLst>
              <a:ext uri="{FF2B5EF4-FFF2-40B4-BE49-F238E27FC236}">
                <a16:creationId xmlns:a16="http://schemas.microsoft.com/office/drawing/2014/main" id="{71960072-5F08-AD70-A897-0EF830E4B4C3}"/>
              </a:ext>
            </a:extLst>
          </p:cNvPr>
          <p:cNvSpPr>
            <a:spLocks noGrp="1"/>
          </p:cNvSpPr>
          <p:nvPr>
            <p:ph idx="1"/>
          </p:nvPr>
        </p:nvSpPr>
        <p:spPr>
          <a:xfrm>
            <a:off x="1141412" y="2680677"/>
            <a:ext cx="9905999" cy="1672492"/>
          </a:xfrm>
        </p:spPr>
        <p:txBody>
          <a:bodyPr>
            <a:normAutofit/>
          </a:bodyPr>
          <a:lstStyle/>
          <a:p>
            <a:r>
              <a:rPr lang="en-IN" sz="1400" dirty="0">
                <a:latin typeface="Times New Roman" panose="02020603050405020304" pitchFamily="18" charset="0"/>
                <a:cs typeface="Times New Roman" panose="02020603050405020304" pitchFamily="18" charset="0"/>
              </a:rPr>
              <a:t>We created Our database with The Name of TMS by using </a:t>
            </a:r>
            <a:r>
              <a:rPr lang="en-IN" sz="1400" dirty="0" err="1">
                <a:latin typeface="Times New Roman" panose="02020603050405020304" pitchFamily="18" charset="0"/>
                <a:cs typeface="Times New Roman" panose="02020603050405020304" pitchFamily="18" charset="0"/>
              </a:rPr>
              <a:t>Sql</a:t>
            </a:r>
            <a:r>
              <a:rPr lang="en-IN" sz="1400" dirty="0">
                <a:latin typeface="Times New Roman" panose="02020603050405020304" pitchFamily="18" charset="0"/>
                <a:cs typeface="Times New Roman" panose="02020603050405020304" pitchFamily="18" charset="0"/>
              </a:rPr>
              <a:t> commands. By using the  database TMS we created tables like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users, tasks, roles, permissions, user _ alerts, task _ tags, media, task_ status, personal _ access _ tokens, password _ rests and  migrations.</a:t>
            </a:r>
          </a:p>
          <a:p>
            <a:r>
              <a:rPr lang="en-US" sz="1400" dirty="0">
                <a:latin typeface="Times New Roman" panose="02020603050405020304" pitchFamily="18" charset="0"/>
                <a:ea typeface="Times New Roman" panose="02020603050405020304" pitchFamily="18" charset="0"/>
                <a:cs typeface="Times New Roman" panose="02020603050405020304" pitchFamily="18" charset="0"/>
              </a:rPr>
              <a:t>After creating the tables in the TMS database we inserted the data </a:t>
            </a:r>
            <a:r>
              <a:rPr lang="en-US" sz="1400" dirty="0">
                <a:latin typeface="Times New Roman" panose="02020603050405020304" pitchFamily="18" charset="0"/>
                <a:cs typeface="Times New Roman" panose="02020603050405020304" pitchFamily="18" charset="0"/>
              </a:rPr>
              <a:t>according to the Column names and their associated data. Confirmed the data insertion by checking the each and every table by using Select * from table name command.</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0A2CDD5B-5707-3903-0E25-999D426199E2}"/>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628481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351</TotalTime>
  <Words>1101</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Tw Cen MT</vt:lpstr>
      <vt:lpstr>Wingdings</vt:lpstr>
      <vt:lpstr>Circuit</vt:lpstr>
      <vt:lpstr>TASK MANAGEMENT SYSTEM  DATABASE MANAGEMENT SYSTEM  MSCS 542L  Team Name: The Unstoppables </vt:lpstr>
      <vt:lpstr>Team members</vt:lpstr>
      <vt:lpstr>OUTLINE:</vt:lpstr>
      <vt:lpstr>INTRODUCTION</vt:lpstr>
      <vt:lpstr>Entity relationship Model</vt:lpstr>
      <vt:lpstr>Entity Relationship Diagram</vt:lpstr>
      <vt:lpstr>Enhanced Entity relationship model </vt:lpstr>
      <vt:lpstr>Enhanced Entity Relationship diagram</vt:lpstr>
      <vt:lpstr>Creation of the DATABASE </vt:lpstr>
      <vt:lpstr>Data Insertion</vt:lpstr>
      <vt:lpstr>PowerPoint Presentation</vt:lpstr>
      <vt:lpstr>PowerPoint Presentation</vt:lpstr>
      <vt:lpstr>GRAPHICAL USER INTERFACE Flow Diagram</vt:lpstr>
      <vt:lpstr>Application Development</vt:lpstr>
      <vt:lpstr>Connection in App Environment</vt:lpstr>
      <vt:lpstr>PowerPoint Presentation</vt:lpstr>
      <vt:lpstr>Login page</vt:lpstr>
      <vt:lpstr>Registration page</vt:lpstr>
      <vt:lpstr>CONCLUSIONS</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MANAGEMENT SYSTEM  DATABASE MANAGEMENT SYSTEM  MSCS 542L  Team Name: The Unstoppables</dc:title>
  <dc:creator>Yelisetti Thirumala Rao</dc:creator>
  <cp:lastModifiedBy>PUPPALA YESHWANTHY</cp:lastModifiedBy>
  <cp:revision>17</cp:revision>
  <dcterms:created xsi:type="dcterms:W3CDTF">2022-12-07T16:38:39Z</dcterms:created>
  <dcterms:modified xsi:type="dcterms:W3CDTF">2022-12-07T22:53:46Z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