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Corben"/>
      <p:bold r:id="rId30"/>
    </p:embeddedFont>
    <p:embeddedFont>
      <p:font typeface="Bodoni"/>
      <p:regular r:id="rId31"/>
      <p:bold r:id="rId32"/>
      <p:italic r:id="rId33"/>
      <p:boldItalic r:id="rId34"/>
    </p:embeddedFont>
    <p:embeddedFont>
      <p:font typeface="Arial Black"/>
      <p:regular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0" roundtripDataSignature="AMtx7mh/lWRyoS3ykiHE7aiQE3/VWtxB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doni-regular.fntdata"/><Relationship Id="rId30" Type="http://schemas.openxmlformats.org/officeDocument/2006/relationships/font" Target="fonts/Corben-bold.fntdata"/><Relationship Id="rId11" Type="http://schemas.openxmlformats.org/officeDocument/2006/relationships/slide" Target="slides/slide6.xml"/><Relationship Id="rId33" Type="http://schemas.openxmlformats.org/officeDocument/2006/relationships/font" Target="fonts/Bodoni-italic.fntdata"/><Relationship Id="rId10" Type="http://schemas.openxmlformats.org/officeDocument/2006/relationships/slide" Target="slides/slide5.xml"/><Relationship Id="rId32" Type="http://schemas.openxmlformats.org/officeDocument/2006/relationships/font" Target="fonts/Bodoni-bold.fntdata"/><Relationship Id="rId13" Type="http://schemas.openxmlformats.org/officeDocument/2006/relationships/slide" Target="slides/slide8.xml"/><Relationship Id="rId35" Type="http://schemas.openxmlformats.org/officeDocument/2006/relationships/font" Target="fonts/ArialBlack-regular.fntdata"/><Relationship Id="rId12" Type="http://schemas.openxmlformats.org/officeDocument/2006/relationships/slide" Target="slides/slide7.xml"/><Relationship Id="rId34" Type="http://schemas.openxmlformats.org/officeDocument/2006/relationships/font" Target="fonts/Bodoni-boldItalic.fntdata"/><Relationship Id="rId15" Type="http://schemas.openxmlformats.org/officeDocument/2006/relationships/slide" Target="slides/slide10.xml"/><Relationship Id="rId37" Type="http://schemas.openxmlformats.org/officeDocument/2006/relationships/font" Target="fonts/CenturyGothic-bold.fntdata"/><Relationship Id="rId14" Type="http://schemas.openxmlformats.org/officeDocument/2006/relationships/slide" Target="slides/slide9.xml"/><Relationship Id="rId36" Type="http://schemas.openxmlformats.org/officeDocument/2006/relationships/font" Target="fonts/CenturyGothic-regular.fntdata"/><Relationship Id="rId17" Type="http://schemas.openxmlformats.org/officeDocument/2006/relationships/slide" Target="slides/slide12.xml"/><Relationship Id="rId39" Type="http://schemas.openxmlformats.org/officeDocument/2006/relationships/font" Target="fonts/CenturyGothic-boldItalic.fntdata"/><Relationship Id="rId16" Type="http://schemas.openxmlformats.org/officeDocument/2006/relationships/slide" Target="slides/slide11.xml"/><Relationship Id="rId38" Type="http://schemas.openxmlformats.org/officeDocument/2006/relationships/font" Target="fonts/CenturyGothic-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53bcf906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453bcf90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45f8ae6ae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45f8ae6a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53bcf906e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453bcf906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47b8b6e59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47b8b6e5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47b8b6e59a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47b8b6e59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3-HD-BTM.png" id="13" name="Google Shape;13;p2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3"/>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3"/>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3"/>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3"/>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3"/>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32"/>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2"/>
          <p:cNvSpPr/>
          <p:nvPr>
            <p:ph idx="2" type="pic"/>
          </p:nvPr>
        </p:nvSpPr>
        <p:spPr>
          <a:xfrm>
            <a:off x="681727" y="941439"/>
            <a:ext cx="10821840" cy="3478161"/>
          </a:xfrm>
          <a:prstGeom prst="rect">
            <a:avLst/>
          </a:prstGeom>
          <a:noFill/>
          <a:ln>
            <a:noFill/>
          </a:ln>
        </p:spPr>
      </p:sp>
      <p:sp>
        <p:nvSpPr>
          <p:cNvPr id="74" name="Google Shape;74;p32"/>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3-HD-BTM.png" id="79" name="Google Shape;79;p3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33"/>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3"/>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3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3-HD-BTM.png" id="86" name="Google Shape;86;p3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34"/>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4"/>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34"/>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3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3" name="Google Shape;93;p34"/>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entury Gothic"/>
              <a:buNone/>
            </a:pPr>
            <a:r>
              <a:rPr b="0" lang="en-IN" sz="8000" cap="none">
                <a:solidFill>
                  <a:schemeClr val="dk1"/>
                </a:solidFill>
                <a:latin typeface="Century Gothic"/>
                <a:ea typeface="Century Gothic"/>
                <a:cs typeface="Century Gothic"/>
                <a:sym typeface="Century Gothic"/>
              </a:rPr>
              <a:t>“</a:t>
            </a:r>
            <a:endParaRPr/>
          </a:p>
        </p:txBody>
      </p:sp>
      <p:sp>
        <p:nvSpPr>
          <p:cNvPr id="94" name="Google Shape;94;p34"/>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entury Gothic"/>
              <a:buNone/>
            </a:pPr>
            <a:r>
              <a:rPr b="0" lang="en-IN" sz="8000" cap="none">
                <a:solidFill>
                  <a:schemeClr val="dk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3-HD-BTM.png" id="96" name="Google Shape;96;p3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35"/>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5"/>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9" name="Google Shape;99;p35"/>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5"/>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6"/>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6"/>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36"/>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06" name="Google Shape;106;p36"/>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7" name="Google Shape;107;p36"/>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08" name="Google Shape;108;p36"/>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9" name="Google Shape;109;p36"/>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0" name="Google Shape;110;p3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7"/>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7"/>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37"/>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17" name="Google Shape;117;p37"/>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8" name="Google Shape;118;p37"/>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37"/>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0" name="Google Shape;120;p37"/>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21" name="Google Shape;121;p37"/>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37"/>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3" name="Google Shape;123;p37"/>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24" name="Google Shape;124;p3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8"/>
          <p:cNvSpPr txBox="1"/>
          <p:nvPr>
            <p:ph idx="1" type="body"/>
          </p:nvPr>
        </p:nvSpPr>
        <p:spPr>
          <a:xfrm rot="5400000">
            <a:off x="4083938"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3-HD-BTM.png" id="134" name="Google Shape;134;p39"/>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9"/>
          <p:cNvSpPr txBox="1"/>
          <p:nvPr>
            <p:ph type="title"/>
          </p:nvPr>
        </p:nvSpPr>
        <p:spPr>
          <a:xfrm rot="5400000">
            <a:off x="8525934"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9"/>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39"/>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9"/>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9"/>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pic>
        <p:nvPicPr>
          <p:cNvPr descr="C3-HD-BTM.png" id="30" name="Google Shape;30;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1" name="Google Shape;31;p26"/>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6"/>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200"/>
              <a:buNone/>
              <a:defRPr sz="22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7"/>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8"/>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8"/>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8"/>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8"/>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8"/>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0"/>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0"/>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0"/>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1"/>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1"/>
          <p:cNvSpPr/>
          <p:nvPr>
            <p:ph idx="2" type="pic"/>
          </p:nvPr>
        </p:nvSpPr>
        <p:spPr>
          <a:xfrm>
            <a:off x="7861238" y="751241"/>
            <a:ext cx="3644962" cy="5467443"/>
          </a:xfrm>
          <a:prstGeom prst="rect">
            <a:avLst/>
          </a:prstGeom>
          <a:noFill/>
          <a:ln>
            <a:noFill/>
          </a:ln>
        </p:spPr>
      </p:sp>
      <p:sp>
        <p:nvSpPr>
          <p:cNvPr id="67" name="Google Shape;67;p31"/>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C3-HD-TOP.png" id="6" name="Google Shape;6;p22"/>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9" name="Google Shape;9;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 name="Google Shape;11;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8.png"/><Relationship Id="rId7"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23.png"/><Relationship Id="rId7"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0.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6.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524000" y="923194"/>
            <a:ext cx="9144000" cy="58908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96A93"/>
              </a:buClr>
              <a:buSzPts val="3600"/>
              <a:buFont typeface="Algerian"/>
              <a:buNone/>
            </a:pPr>
            <a:r>
              <a:rPr b="1" lang="en-IN" sz="3600">
                <a:solidFill>
                  <a:srgbClr val="096A93"/>
                </a:solidFill>
                <a:latin typeface="Algerian"/>
                <a:ea typeface="Algerian"/>
                <a:cs typeface="Algerian"/>
                <a:sym typeface="Algerian"/>
              </a:rPr>
              <a:t>HOTEL Review CLASSIFICATION</a:t>
            </a:r>
            <a:endParaRPr b="1" sz="3600">
              <a:solidFill>
                <a:srgbClr val="096A93"/>
              </a:solidFill>
              <a:latin typeface="Algerian"/>
              <a:ea typeface="Algerian"/>
              <a:cs typeface="Algerian"/>
              <a:sym typeface="Algerian"/>
            </a:endParaRPr>
          </a:p>
        </p:txBody>
      </p:sp>
      <p:sp>
        <p:nvSpPr>
          <p:cNvPr id="145" name="Google Shape;145;p1"/>
          <p:cNvSpPr txBox="1"/>
          <p:nvPr/>
        </p:nvSpPr>
        <p:spPr>
          <a:xfrm>
            <a:off x="0" y="1542318"/>
            <a:ext cx="4349262" cy="27392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800" u="none" cap="none" strike="noStrike">
                <a:solidFill>
                  <a:schemeClr val="accent6"/>
                </a:solidFill>
                <a:latin typeface="Arial Black"/>
                <a:ea typeface="Arial Black"/>
                <a:cs typeface="Arial Black"/>
                <a:sym typeface="Arial Black"/>
              </a:rPr>
              <a:t>Team Members :</a:t>
            </a:r>
            <a:endParaRPr/>
          </a:p>
          <a:p>
            <a:pPr indent="-342900" lvl="0" marL="342900" marR="0" rtl="0" algn="l">
              <a:spcBef>
                <a:spcPts val="0"/>
              </a:spcBef>
              <a:spcAft>
                <a:spcPts val="0"/>
              </a:spcAft>
              <a:buClr>
                <a:schemeClr val="dk1"/>
              </a:buClr>
              <a:buSzPts val="2400"/>
              <a:buFont typeface="Bodoni"/>
              <a:buAutoNum type="arabicPeriod"/>
            </a:pPr>
            <a:r>
              <a:rPr b="0" i="0" lang="en-IN" sz="2400" u="none" cap="none" strike="noStrike">
                <a:solidFill>
                  <a:schemeClr val="dk1"/>
                </a:solidFill>
                <a:latin typeface="Bodoni"/>
                <a:ea typeface="Bodoni"/>
                <a:cs typeface="Bodoni"/>
                <a:sym typeface="Bodoni"/>
              </a:rPr>
              <a:t>Mr.  Suhash.B</a:t>
            </a:r>
            <a:endParaRPr b="0" i="0" sz="2400" u="none" cap="none" strike="noStrike">
              <a:solidFill>
                <a:schemeClr val="dk1"/>
              </a:solidFill>
              <a:latin typeface="Bodoni"/>
              <a:ea typeface="Bodoni"/>
              <a:cs typeface="Bodoni"/>
              <a:sym typeface="Bodoni"/>
            </a:endParaRPr>
          </a:p>
          <a:p>
            <a:pPr indent="-342900" lvl="0" marL="342900" marR="0" rtl="0" algn="l">
              <a:spcBef>
                <a:spcPts val="0"/>
              </a:spcBef>
              <a:spcAft>
                <a:spcPts val="0"/>
              </a:spcAft>
              <a:buClr>
                <a:schemeClr val="dk1"/>
              </a:buClr>
              <a:buSzPts val="2400"/>
              <a:buFont typeface="Bodoni"/>
              <a:buAutoNum type="arabicPeriod"/>
            </a:pPr>
            <a:r>
              <a:rPr b="0" i="0" lang="en-IN" sz="2400" u="none" cap="none" strike="noStrike">
                <a:solidFill>
                  <a:schemeClr val="dk1"/>
                </a:solidFill>
                <a:latin typeface="Bodoni"/>
                <a:ea typeface="Bodoni"/>
                <a:cs typeface="Bodoni"/>
                <a:sym typeface="Bodoni"/>
              </a:rPr>
              <a:t>Ms. Thanuja KM</a:t>
            </a:r>
            <a:endParaRPr b="0" i="0" sz="2400" u="none" cap="none" strike="noStrike">
              <a:solidFill>
                <a:schemeClr val="dk1"/>
              </a:solidFill>
              <a:latin typeface="Bodoni"/>
              <a:ea typeface="Bodoni"/>
              <a:cs typeface="Bodoni"/>
              <a:sym typeface="Bodoni"/>
            </a:endParaRPr>
          </a:p>
          <a:p>
            <a:pPr indent="-342900" lvl="0" marL="342900" marR="0" rtl="0" algn="l">
              <a:spcBef>
                <a:spcPts val="0"/>
              </a:spcBef>
              <a:spcAft>
                <a:spcPts val="0"/>
              </a:spcAft>
              <a:buClr>
                <a:schemeClr val="dk1"/>
              </a:buClr>
              <a:buSzPts val="2400"/>
              <a:buFont typeface="Bodoni"/>
              <a:buAutoNum type="arabicPeriod"/>
            </a:pPr>
            <a:r>
              <a:rPr b="0" i="0" lang="en-IN" sz="2400" u="none" cap="none" strike="noStrike">
                <a:solidFill>
                  <a:schemeClr val="dk1"/>
                </a:solidFill>
                <a:latin typeface="Bodoni"/>
                <a:ea typeface="Bodoni"/>
                <a:cs typeface="Bodoni"/>
                <a:sym typeface="Bodoni"/>
              </a:rPr>
              <a:t>Mr. Yeshwanth R</a:t>
            </a:r>
            <a:endParaRPr b="0" i="0" sz="2400" u="none" cap="none" strike="noStrike">
              <a:solidFill>
                <a:schemeClr val="dk1"/>
              </a:solidFill>
              <a:latin typeface="Bodoni"/>
              <a:ea typeface="Bodoni"/>
              <a:cs typeface="Bodoni"/>
              <a:sym typeface="Bodoni"/>
            </a:endParaRPr>
          </a:p>
          <a:p>
            <a:pPr indent="-342900" lvl="0" marL="342900" marR="0" rtl="0" algn="l">
              <a:spcBef>
                <a:spcPts val="0"/>
              </a:spcBef>
              <a:spcAft>
                <a:spcPts val="0"/>
              </a:spcAft>
              <a:buClr>
                <a:schemeClr val="dk1"/>
              </a:buClr>
              <a:buSzPts val="2400"/>
              <a:buFont typeface="Bodoni"/>
              <a:buAutoNum type="arabicPeriod"/>
            </a:pPr>
            <a:r>
              <a:rPr b="0" i="0" lang="en-IN" sz="2400" u="none" cap="none" strike="noStrike">
                <a:solidFill>
                  <a:schemeClr val="dk1"/>
                </a:solidFill>
                <a:latin typeface="Bodoni"/>
                <a:ea typeface="Bodoni"/>
                <a:cs typeface="Bodoni"/>
                <a:sym typeface="Bodoni"/>
              </a:rPr>
              <a:t>Mr. Nandyala Sainath Reddy</a:t>
            </a:r>
            <a:endParaRPr b="0" i="0" sz="2400" u="none" cap="none" strike="noStrike">
              <a:solidFill>
                <a:schemeClr val="dk1"/>
              </a:solidFill>
              <a:latin typeface="Bodoni"/>
              <a:ea typeface="Bodoni"/>
              <a:cs typeface="Bodoni"/>
              <a:sym typeface="Bodoni"/>
            </a:endParaRPr>
          </a:p>
          <a:p>
            <a:pPr indent="-342900" lvl="0" marL="342900" marR="0" rtl="0" algn="l">
              <a:spcBef>
                <a:spcPts val="0"/>
              </a:spcBef>
              <a:spcAft>
                <a:spcPts val="0"/>
              </a:spcAft>
              <a:buClr>
                <a:schemeClr val="dk1"/>
              </a:buClr>
              <a:buSzPts val="2400"/>
              <a:buFont typeface="Bodoni"/>
              <a:buAutoNum type="arabicPeriod"/>
            </a:pPr>
            <a:r>
              <a:rPr b="0" i="0" lang="en-IN" sz="2400" u="none" cap="none" strike="noStrike">
                <a:solidFill>
                  <a:schemeClr val="dk1"/>
                </a:solidFill>
                <a:latin typeface="Bodoni"/>
                <a:ea typeface="Bodoni"/>
                <a:cs typeface="Bodoni"/>
                <a:sym typeface="Bodoni"/>
              </a:rPr>
              <a:t>Mr. Navadinesh K</a:t>
            </a:r>
            <a:endParaRPr b="0" i="0" sz="2400" u="none" cap="none" strike="noStrike">
              <a:solidFill>
                <a:schemeClr val="dk1"/>
              </a:solidFill>
              <a:latin typeface="Bodoni"/>
              <a:ea typeface="Bodoni"/>
              <a:cs typeface="Bodoni"/>
              <a:sym typeface="Bodoni"/>
            </a:endParaRPr>
          </a:p>
          <a:p>
            <a:pPr indent="-342900" lvl="0" marL="342900" marR="0" rtl="0" algn="l">
              <a:spcBef>
                <a:spcPts val="0"/>
              </a:spcBef>
              <a:spcAft>
                <a:spcPts val="0"/>
              </a:spcAft>
              <a:buClr>
                <a:schemeClr val="dk1"/>
              </a:buClr>
              <a:buSzPts val="2400"/>
              <a:buFont typeface="Bodoni"/>
              <a:buAutoNum type="arabicPeriod"/>
            </a:pPr>
            <a:r>
              <a:rPr b="0" i="0" lang="en-IN" sz="2400" u="none" cap="none" strike="noStrike">
                <a:solidFill>
                  <a:schemeClr val="dk1"/>
                </a:solidFill>
                <a:latin typeface="Bodoni"/>
                <a:ea typeface="Bodoni"/>
                <a:cs typeface="Bodoni"/>
                <a:sym typeface="Bodoni"/>
              </a:rPr>
              <a:t>Mr. Aditya K</a:t>
            </a:r>
            <a:endParaRPr b="0" i="0" sz="2400" u="none" cap="none" strike="noStrike">
              <a:solidFill>
                <a:schemeClr val="dk1"/>
              </a:solidFill>
              <a:latin typeface="Bodoni"/>
              <a:ea typeface="Bodoni"/>
              <a:cs typeface="Bodoni"/>
              <a:sym typeface="Bodoni"/>
            </a:endParaRPr>
          </a:p>
        </p:txBody>
      </p:sp>
      <p:sp>
        <p:nvSpPr>
          <p:cNvPr id="146" name="Google Shape;146;p1"/>
          <p:cNvSpPr txBox="1"/>
          <p:nvPr/>
        </p:nvSpPr>
        <p:spPr>
          <a:xfrm>
            <a:off x="6893169" y="4123590"/>
            <a:ext cx="48709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accent6"/>
                </a:solidFill>
                <a:latin typeface="Arial Black"/>
                <a:ea typeface="Arial Black"/>
                <a:cs typeface="Arial Black"/>
                <a:sym typeface="Arial Black"/>
              </a:rPr>
              <a:t>Mentor Name </a:t>
            </a:r>
            <a:r>
              <a:rPr b="0" i="0" lang="en-IN" sz="2400" u="none" cap="none" strike="noStrike">
                <a:solidFill>
                  <a:schemeClr val="dk1"/>
                </a:solidFill>
                <a:latin typeface="Arial Black"/>
                <a:ea typeface="Arial Black"/>
                <a:cs typeface="Arial Black"/>
                <a:sym typeface="Arial Black"/>
              </a:rPr>
              <a:t>: </a:t>
            </a:r>
            <a:r>
              <a:rPr b="0" i="0" lang="en-IN" sz="2000" u="none" cap="none" strike="noStrike">
                <a:solidFill>
                  <a:schemeClr val="dk1"/>
                </a:solidFill>
                <a:latin typeface="Arial"/>
                <a:ea typeface="Arial"/>
                <a:cs typeface="Arial"/>
                <a:sym typeface="Arial"/>
              </a:rPr>
              <a:t>Mr.Karthik </a:t>
            </a:r>
            <a:endParaRPr sz="20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txBox="1"/>
          <p:nvPr/>
        </p:nvSpPr>
        <p:spPr>
          <a:xfrm>
            <a:off x="794971" y="411773"/>
            <a:ext cx="2484560"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Most common words</a:t>
            </a:r>
            <a:endParaRPr b="1" sz="2000">
              <a:solidFill>
                <a:schemeClr val="dk1"/>
              </a:solidFill>
              <a:latin typeface="Times New Roman"/>
              <a:ea typeface="Times New Roman"/>
              <a:cs typeface="Times New Roman"/>
              <a:sym typeface="Times New Roman"/>
            </a:endParaRPr>
          </a:p>
        </p:txBody>
      </p:sp>
      <p:pic>
        <p:nvPicPr>
          <p:cNvPr descr="C:\Users\ADITYA\OneDrive\Desktop\Hotel predication\ppt\most common words.png" id="228" name="Google Shape;228;p10"/>
          <p:cNvPicPr preferRelativeResize="0"/>
          <p:nvPr/>
        </p:nvPicPr>
        <p:blipFill rotWithShape="1">
          <a:blip r:embed="rId3">
            <a:alphaModFix/>
          </a:blip>
          <a:srcRect b="0" l="0" r="0" t="0"/>
          <a:stretch/>
        </p:blipFill>
        <p:spPr>
          <a:xfrm>
            <a:off x="111490" y="1053002"/>
            <a:ext cx="4119503" cy="3202475"/>
          </a:xfrm>
          <a:prstGeom prst="rect">
            <a:avLst/>
          </a:prstGeom>
          <a:noFill/>
          <a:ln>
            <a:noFill/>
          </a:ln>
        </p:spPr>
      </p:pic>
      <p:sp>
        <p:nvSpPr>
          <p:cNvPr id="229" name="Google Shape;229;p10"/>
          <p:cNvSpPr txBox="1"/>
          <p:nvPr/>
        </p:nvSpPr>
        <p:spPr>
          <a:xfrm>
            <a:off x="4736854" y="342900"/>
            <a:ext cx="2613515"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Top 25 positive words</a:t>
            </a:r>
            <a:endParaRPr b="1" sz="2000">
              <a:solidFill>
                <a:schemeClr val="dk1"/>
              </a:solidFill>
              <a:latin typeface="Times New Roman"/>
              <a:ea typeface="Times New Roman"/>
              <a:cs typeface="Times New Roman"/>
              <a:sym typeface="Times New Roman"/>
            </a:endParaRPr>
          </a:p>
        </p:txBody>
      </p:sp>
      <p:sp>
        <p:nvSpPr>
          <p:cNvPr id="230" name="Google Shape;230;p10"/>
          <p:cNvSpPr txBox="1"/>
          <p:nvPr/>
        </p:nvSpPr>
        <p:spPr>
          <a:xfrm>
            <a:off x="8913202" y="186104"/>
            <a:ext cx="2613514"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Top 25 negative words</a:t>
            </a:r>
            <a:endParaRPr b="1" sz="2000">
              <a:solidFill>
                <a:schemeClr val="dk1"/>
              </a:solidFill>
              <a:latin typeface="Times New Roman"/>
              <a:ea typeface="Times New Roman"/>
              <a:cs typeface="Times New Roman"/>
              <a:sym typeface="Times New Roman"/>
            </a:endParaRPr>
          </a:p>
        </p:txBody>
      </p:sp>
      <p:pic>
        <p:nvPicPr>
          <p:cNvPr descr="C:\Users\ADITYA\OneDrive\Desktop\Hotel predication\ppt\positive words.png" id="231" name="Google Shape;231;p10"/>
          <p:cNvPicPr preferRelativeResize="0"/>
          <p:nvPr/>
        </p:nvPicPr>
        <p:blipFill rotWithShape="1">
          <a:blip r:embed="rId4">
            <a:alphaModFix/>
          </a:blip>
          <a:srcRect b="0" l="0" r="0" t="0"/>
          <a:stretch/>
        </p:blipFill>
        <p:spPr>
          <a:xfrm>
            <a:off x="4299437" y="975946"/>
            <a:ext cx="3780691" cy="3718084"/>
          </a:xfrm>
          <a:prstGeom prst="rect">
            <a:avLst/>
          </a:prstGeom>
          <a:noFill/>
          <a:ln>
            <a:noFill/>
          </a:ln>
        </p:spPr>
      </p:pic>
      <p:pic>
        <p:nvPicPr>
          <p:cNvPr descr="C:\Users\ADITYA\OneDrive\Desktop\Hotel predication\ppt\negative words.png" id="232" name="Google Shape;232;p10"/>
          <p:cNvPicPr preferRelativeResize="0"/>
          <p:nvPr/>
        </p:nvPicPr>
        <p:blipFill rotWithShape="1">
          <a:blip r:embed="rId5">
            <a:alphaModFix/>
          </a:blip>
          <a:srcRect b="0" l="0" r="0" t="0"/>
          <a:stretch/>
        </p:blipFill>
        <p:spPr>
          <a:xfrm>
            <a:off x="8133861" y="939676"/>
            <a:ext cx="3890129" cy="3755415"/>
          </a:xfrm>
          <a:prstGeom prst="rect">
            <a:avLst/>
          </a:prstGeom>
          <a:noFill/>
          <a:ln>
            <a:noFill/>
          </a:ln>
        </p:spPr>
      </p:pic>
      <p:pic>
        <p:nvPicPr>
          <p:cNvPr descr="C:\Users\ADITYA\OneDrive\Desktop\Hotel predication\ppt\positive wordcloud.png" id="233" name="Google Shape;233;p10"/>
          <p:cNvPicPr preferRelativeResize="0"/>
          <p:nvPr/>
        </p:nvPicPr>
        <p:blipFill rotWithShape="1">
          <a:blip r:embed="rId6">
            <a:alphaModFix/>
          </a:blip>
          <a:srcRect b="0" l="0" r="0" t="0"/>
          <a:stretch/>
        </p:blipFill>
        <p:spPr>
          <a:xfrm>
            <a:off x="4783015" y="4771171"/>
            <a:ext cx="2918680" cy="1934892"/>
          </a:xfrm>
          <a:prstGeom prst="rect">
            <a:avLst/>
          </a:prstGeom>
          <a:noFill/>
          <a:ln>
            <a:noFill/>
          </a:ln>
        </p:spPr>
      </p:pic>
      <p:pic>
        <p:nvPicPr>
          <p:cNvPr descr="C:\Users\ADITYA\OneDrive\Desktop\Hotel predication\ppt\negative wordcloud.png" id="234" name="Google Shape;234;p10"/>
          <p:cNvPicPr preferRelativeResize="0"/>
          <p:nvPr/>
        </p:nvPicPr>
        <p:blipFill rotWithShape="1">
          <a:blip r:embed="rId7">
            <a:alphaModFix/>
          </a:blip>
          <a:srcRect b="0" l="0" r="0" t="0"/>
          <a:stretch/>
        </p:blipFill>
        <p:spPr>
          <a:xfrm>
            <a:off x="8809892" y="4724889"/>
            <a:ext cx="3028584" cy="19789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C:\Users\ADITYA\OneDrive\Desktop\Hotel predication\ppt\1 star wordcloud.png" id="239" name="Google Shape;239;p11"/>
          <p:cNvPicPr preferRelativeResize="0"/>
          <p:nvPr/>
        </p:nvPicPr>
        <p:blipFill rotWithShape="1">
          <a:blip r:embed="rId3">
            <a:alphaModFix/>
          </a:blip>
          <a:srcRect b="0" l="0" r="0" t="0"/>
          <a:stretch/>
        </p:blipFill>
        <p:spPr>
          <a:xfrm>
            <a:off x="107576" y="438617"/>
            <a:ext cx="4291013" cy="2805112"/>
          </a:xfrm>
          <a:prstGeom prst="rect">
            <a:avLst/>
          </a:prstGeom>
          <a:noFill/>
          <a:ln>
            <a:noFill/>
          </a:ln>
        </p:spPr>
      </p:pic>
      <p:pic>
        <p:nvPicPr>
          <p:cNvPr descr="C:\Users\ADITYA\OneDrive\Desktop\Hotel predication\ppt\2 star wordcloud.png" id="240" name="Google Shape;240;p11"/>
          <p:cNvPicPr preferRelativeResize="0"/>
          <p:nvPr/>
        </p:nvPicPr>
        <p:blipFill rotWithShape="1">
          <a:blip r:embed="rId4">
            <a:alphaModFix/>
          </a:blip>
          <a:srcRect b="0" l="0" r="0" t="0"/>
          <a:stretch/>
        </p:blipFill>
        <p:spPr>
          <a:xfrm>
            <a:off x="4553510" y="493059"/>
            <a:ext cx="4267200" cy="2781300"/>
          </a:xfrm>
          <a:prstGeom prst="rect">
            <a:avLst/>
          </a:prstGeom>
          <a:noFill/>
          <a:ln>
            <a:noFill/>
          </a:ln>
        </p:spPr>
      </p:pic>
      <p:pic>
        <p:nvPicPr>
          <p:cNvPr descr="C:\Users\ADITYA\OneDrive\Desktop\Hotel predication\ppt\3 star wordcloud.png" id="241" name="Google Shape;241;p11"/>
          <p:cNvPicPr preferRelativeResize="0"/>
          <p:nvPr/>
        </p:nvPicPr>
        <p:blipFill rotWithShape="1">
          <a:blip r:embed="rId5">
            <a:alphaModFix/>
          </a:blip>
          <a:srcRect b="0" l="0" r="0" t="0"/>
          <a:stretch/>
        </p:blipFill>
        <p:spPr>
          <a:xfrm>
            <a:off x="204012" y="3684709"/>
            <a:ext cx="4229100" cy="2781300"/>
          </a:xfrm>
          <a:prstGeom prst="rect">
            <a:avLst/>
          </a:prstGeom>
          <a:noFill/>
          <a:ln>
            <a:noFill/>
          </a:ln>
        </p:spPr>
      </p:pic>
      <p:pic>
        <p:nvPicPr>
          <p:cNvPr descr="C:\Users\ADITYA\OneDrive\Desktop\Hotel predication\ppt\4 star wordcloud.png" id="242" name="Google Shape;242;p11"/>
          <p:cNvPicPr preferRelativeResize="0"/>
          <p:nvPr/>
        </p:nvPicPr>
        <p:blipFill rotWithShape="1">
          <a:blip r:embed="rId6">
            <a:alphaModFix/>
          </a:blip>
          <a:srcRect b="0" l="0" r="0" t="0"/>
          <a:stretch/>
        </p:blipFill>
        <p:spPr>
          <a:xfrm>
            <a:off x="4447334" y="3921686"/>
            <a:ext cx="4244976" cy="2759075"/>
          </a:xfrm>
          <a:prstGeom prst="rect">
            <a:avLst/>
          </a:prstGeom>
          <a:noFill/>
          <a:ln>
            <a:noFill/>
          </a:ln>
        </p:spPr>
      </p:pic>
      <p:pic>
        <p:nvPicPr>
          <p:cNvPr descr="C:\Users\ADITYA\OneDrive\Desktop\Hotel predication\ppt\5 star wordcloud.png" id="243" name="Google Shape;243;p11"/>
          <p:cNvPicPr preferRelativeResize="0"/>
          <p:nvPr/>
        </p:nvPicPr>
        <p:blipFill rotWithShape="1">
          <a:blip r:embed="rId7">
            <a:alphaModFix/>
          </a:blip>
          <a:srcRect b="0" l="0" r="0" t="0"/>
          <a:stretch/>
        </p:blipFill>
        <p:spPr>
          <a:xfrm>
            <a:off x="8659107" y="2492411"/>
            <a:ext cx="3670995" cy="24381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453bcf906e_1_0"/>
          <p:cNvSpPr txBox="1"/>
          <p:nvPr/>
        </p:nvSpPr>
        <p:spPr>
          <a:xfrm>
            <a:off x="5419208" y="3429000"/>
            <a:ext cx="1353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N grams</a:t>
            </a:r>
            <a:endParaRPr b="1" sz="2000">
              <a:solidFill>
                <a:schemeClr val="dk1"/>
              </a:solidFill>
              <a:latin typeface="Times New Roman"/>
              <a:ea typeface="Times New Roman"/>
              <a:cs typeface="Times New Roman"/>
              <a:sym typeface="Times New Roman"/>
            </a:endParaRPr>
          </a:p>
        </p:txBody>
      </p:sp>
      <p:pic>
        <p:nvPicPr>
          <p:cNvPr id="249" name="Google Shape;249;g1453bcf906e_1_0"/>
          <p:cNvPicPr preferRelativeResize="0"/>
          <p:nvPr/>
        </p:nvPicPr>
        <p:blipFill>
          <a:blip r:embed="rId3">
            <a:alphaModFix/>
          </a:blip>
          <a:stretch>
            <a:fillRect/>
          </a:stretch>
        </p:blipFill>
        <p:spPr>
          <a:xfrm>
            <a:off x="455750" y="496375"/>
            <a:ext cx="4515025" cy="6209225"/>
          </a:xfrm>
          <a:prstGeom prst="rect">
            <a:avLst/>
          </a:prstGeom>
          <a:noFill/>
          <a:ln>
            <a:noFill/>
          </a:ln>
        </p:spPr>
      </p:pic>
      <p:pic>
        <p:nvPicPr>
          <p:cNvPr id="250" name="Google Shape;250;g1453bcf906e_1_0"/>
          <p:cNvPicPr preferRelativeResize="0"/>
          <p:nvPr/>
        </p:nvPicPr>
        <p:blipFill>
          <a:blip r:embed="rId4">
            <a:alphaModFix/>
          </a:blip>
          <a:stretch>
            <a:fillRect/>
          </a:stretch>
        </p:blipFill>
        <p:spPr>
          <a:xfrm>
            <a:off x="7849175" y="291226"/>
            <a:ext cx="3945900" cy="649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descr="C:\Users\ADITYA\OneDrive\Desktop\Hotel predication\ppt\NER.png" id="255" name="Google Shape;255;p12"/>
          <p:cNvPicPr preferRelativeResize="0"/>
          <p:nvPr/>
        </p:nvPicPr>
        <p:blipFill rotWithShape="1">
          <a:blip r:embed="rId3">
            <a:alphaModFix/>
          </a:blip>
          <a:srcRect b="0" l="0" r="0" t="0"/>
          <a:stretch/>
        </p:blipFill>
        <p:spPr>
          <a:xfrm>
            <a:off x="762000" y="1186808"/>
            <a:ext cx="10414000" cy="5285112"/>
          </a:xfrm>
          <a:prstGeom prst="rect">
            <a:avLst/>
          </a:prstGeom>
          <a:noFill/>
          <a:ln>
            <a:noFill/>
          </a:ln>
        </p:spPr>
      </p:pic>
      <p:sp>
        <p:nvSpPr>
          <p:cNvPr id="256" name="Google Shape;256;p12"/>
          <p:cNvSpPr txBox="1"/>
          <p:nvPr/>
        </p:nvSpPr>
        <p:spPr>
          <a:xfrm>
            <a:off x="4544010" y="747053"/>
            <a:ext cx="5544869"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NER Named entity recognition</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txBox="1"/>
          <p:nvPr/>
        </p:nvSpPr>
        <p:spPr>
          <a:xfrm>
            <a:off x="3792170" y="675933"/>
            <a:ext cx="5544869" cy="46166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Converting data from text to numeric</a:t>
            </a:r>
            <a:endParaRPr b="1" sz="2400">
              <a:solidFill>
                <a:schemeClr val="dk1"/>
              </a:solidFill>
              <a:latin typeface="Times New Roman"/>
              <a:ea typeface="Times New Roman"/>
              <a:cs typeface="Times New Roman"/>
              <a:sym typeface="Times New Roman"/>
            </a:endParaRPr>
          </a:p>
        </p:txBody>
      </p:sp>
      <p:pic>
        <p:nvPicPr>
          <p:cNvPr descr="C:\Users\ADITYA\OneDrive\Desktop\Hotel predication\ppt\word2vec.png" id="262" name="Google Shape;262;p13"/>
          <p:cNvPicPr preferRelativeResize="0"/>
          <p:nvPr/>
        </p:nvPicPr>
        <p:blipFill rotWithShape="1">
          <a:blip r:embed="rId3">
            <a:alphaModFix/>
          </a:blip>
          <a:srcRect b="0" l="0" r="0" t="0"/>
          <a:stretch/>
        </p:blipFill>
        <p:spPr>
          <a:xfrm>
            <a:off x="6561571" y="2020830"/>
            <a:ext cx="5030989" cy="4616438"/>
          </a:xfrm>
          <a:prstGeom prst="rect">
            <a:avLst/>
          </a:prstGeom>
          <a:noFill/>
          <a:ln>
            <a:noFill/>
          </a:ln>
        </p:spPr>
      </p:pic>
      <p:pic>
        <p:nvPicPr>
          <p:cNvPr descr="C:\Users\ADITYA\OneDrive\Desktop\Hotel predication\ppt\tfidf.png" id="263" name="Google Shape;263;p13"/>
          <p:cNvPicPr preferRelativeResize="0"/>
          <p:nvPr/>
        </p:nvPicPr>
        <p:blipFill rotWithShape="1">
          <a:blip r:embed="rId4">
            <a:alphaModFix/>
          </a:blip>
          <a:srcRect b="0" l="0" r="0" t="0"/>
          <a:stretch/>
        </p:blipFill>
        <p:spPr>
          <a:xfrm>
            <a:off x="427066" y="2062798"/>
            <a:ext cx="5510213" cy="4481512"/>
          </a:xfrm>
          <a:prstGeom prst="rect">
            <a:avLst/>
          </a:prstGeom>
          <a:noFill/>
          <a:ln>
            <a:noFill/>
          </a:ln>
        </p:spPr>
      </p:pic>
      <p:sp>
        <p:nvSpPr>
          <p:cNvPr id="264" name="Google Shape;264;p13"/>
          <p:cNvSpPr txBox="1"/>
          <p:nvPr/>
        </p:nvSpPr>
        <p:spPr>
          <a:xfrm>
            <a:off x="8313371" y="1529373"/>
            <a:ext cx="1724710"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Word2Vec</a:t>
            </a:r>
            <a:endParaRPr b="1" sz="2000">
              <a:solidFill>
                <a:schemeClr val="dk1"/>
              </a:solidFill>
              <a:latin typeface="Times New Roman"/>
              <a:ea typeface="Times New Roman"/>
              <a:cs typeface="Times New Roman"/>
              <a:sym typeface="Times New Roman"/>
            </a:endParaRPr>
          </a:p>
        </p:txBody>
      </p:sp>
      <p:sp>
        <p:nvSpPr>
          <p:cNvPr id="265" name="Google Shape;265;p13"/>
          <p:cNvSpPr txBox="1"/>
          <p:nvPr/>
        </p:nvSpPr>
        <p:spPr>
          <a:xfrm>
            <a:off x="2004011" y="1580173"/>
            <a:ext cx="2811830"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TF-IDF vectorizer</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4"/>
          <p:cNvSpPr txBox="1"/>
          <p:nvPr/>
        </p:nvSpPr>
        <p:spPr>
          <a:xfrm>
            <a:off x="2796155" y="1330199"/>
            <a:ext cx="5962800" cy="307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accent6"/>
                </a:solidFill>
                <a:latin typeface="Corben"/>
                <a:ea typeface="Corben"/>
                <a:cs typeface="Corben"/>
                <a:sym typeface="Corben"/>
              </a:rPr>
              <a:t>Models Used For Model Building </a:t>
            </a:r>
            <a:endParaRPr b="1" sz="1800">
              <a:solidFill>
                <a:schemeClr val="accent6"/>
              </a:solidFill>
              <a:latin typeface="Century Gothic"/>
              <a:ea typeface="Century Gothic"/>
              <a:cs typeface="Century Gothic"/>
              <a:sym typeface="Century Gothic"/>
            </a:endParaRPr>
          </a:p>
          <a:p>
            <a:pPr indent="0" lvl="0" marL="0" marR="0" rtl="0" algn="ctr">
              <a:spcBef>
                <a:spcPts val="0"/>
              </a:spcBef>
              <a:spcAft>
                <a:spcPts val="0"/>
              </a:spcAft>
              <a:buNone/>
            </a:pPr>
            <a:r>
              <a:t/>
            </a:r>
            <a:endParaRPr b="1" sz="1800">
              <a:solidFill>
                <a:schemeClr val="accent6"/>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Century Gothic"/>
                <a:ea typeface="Century Gothic"/>
                <a:cs typeface="Century Gothic"/>
                <a:sym typeface="Century Gothic"/>
              </a:rPr>
              <a:t>Logistic Regression</a:t>
            </a:r>
            <a:endParaRPr sz="20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Century Gothic"/>
                <a:ea typeface="Century Gothic"/>
                <a:cs typeface="Century Gothic"/>
                <a:sym typeface="Century Gothic"/>
              </a:rPr>
              <a:t>Random Forest</a:t>
            </a:r>
            <a:endParaRPr sz="20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Century Gothic"/>
                <a:ea typeface="Century Gothic"/>
                <a:cs typeface="Century Gothic"/>
                <a:sym typeface="Century Gothic"/>
              </a:rPr>
              <a:t>Mutinomial Naive bayes</a:t>
            </a:r>
            <a:endParaRPr sz="20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Century Gothic"/>
                <a:ea typeface="Century Gothic"/>
                <a:cs typeface="Century Gothic"/>
                <a:sym typeface="Century Gothic"/>
              </a:rPr>
              <a:t>XGBM Boosting</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Century Gothic"/>
                <a:ea typeface="Century Gothic"/>
                <a:cs typeface="Century Gothic"/>
                <a:sym typeface="Century Gothic"/>
              </a:rPr>
              <a:t>Gradient Boosting</a:t>
            </a:r>
            <a:endParaRPr sz="2000">
              <a:solidFill>
                <a:schemeClr val="dk1"/>
              </a:solidFill>
              <a:latin typeface="Century Gothic"/>
              <a:ea typeface="Century Gothic"/>
              <a:cs typeface="Century Gothic"/>
              <a:sym typeface="Century Gothic"/>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entury Gothic"/>
              <a:ea typeface="Century Gothic"/>
              <a:cs typeface="Century Gothic"/>
              <a:sym typeface="Century Gothic"/>
            </a:endParaRPr>
          </a:p>
        </p:txBody>
      </p:sp>
      <p:sp>
        <p:nvSpPr>
          <p:cNvPr id="271" name="Google Shape;271;p14"/>
          <p:cNvSpPr txBox="1"/>
          <p:nvPr/>
        </p:nvSpPr>
        <p:spPr>
          <a:xfrm>
            <a:off x="5812497" y="2366108"/>
            <a:ext cx="5504100" cy="461700"/>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None/>
            </a:pPr>
            <a:r>
              <a:t/>
            </a:r>
            <a:endParaRPr b="1" sz="2400">
              <a:solidFill>
                <a:schemeClr val="dk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5"/>
          <p:cNvSpPr txBox="1"/>
          <p:nvPr/>
        </p:nvSpPr>
        <p:spPr>
          <a:xfrm>
            <a:off x="5965617" y="1534553"/>
            <a:ext cx="55041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entury Gothic"/>
                <a:ea typeface="Century Gothic"/>
                <a:cs typeface="Century Gothic"/>
                <a:sym typeface="Century Gothic"/>
              </a:rPr>
              <a:t>For logistic regression accuracy is 96% for training and 95% for the testing data.</a:t>
            </a:r>
            <a:endParaRPr sz="1800">
              <a:solidFill>
                <a:schemeClr val="dk1"/>
              </a:solidFill>
              <a:latin typeface="Century Gothic"/>
              <a:ea typeface="Century Gothic"/>
              <a:cs typeface="Century Gothic"/>
              <a:sym typeface="Century Gothic"/>
            </a:endParaRPr>
          </a:p>
        </p:txBody>
      </p:sp>
      <p:sp>
        <p:nvSpPr>
          <p:cNvPr id="277" name="Google Shape;277;p15"/>
          <p:cNvSpPr txBox="1"/>
          <p:nvPr/>
        </p:nvSpPr>
        <p:spPr>
          <a:xfrm>
            <a:off x="5543367" y="553003"/>
            <a:ext cx="5504100" cy="461700"/>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Clr>
                <a:schemeClr val="dk1"/>
              </a:buClr>
              <a:buSzPts val="2400"/>
              <a:buFont typeface="Noto Sans Symbols"/>
              <a:buChar char="▪"/>
            </a:pPr>
            <a:r>
              <a:rPr b="1" lang="en-IN" sz="2400">
                <a:solidFill>
                  <a:schemeClr val="dk1"/>
                </a:solidFill>
                <a:latin typeface="Century Gothic"/>
                <a:ea typeface="Century Gothic"/>
                <a:cs typeface="Century Gothic"/>
                <a:sym typeface="Century Gothic"/>
              </a:rPr>
              <a:t>Logistic Regression</a:t>
            </a:r>
            <a:endParaRPr b="1" sz="2400">
              <a:solidFill>
                <a:schemeClr val="dk1"/>
              </a:solidFill>
              <a:latin typeface="Century Gothic"/>
              <a:ea typeface="Century Gothic"/>
              <a:cs typeface="Century Gothic"/>
              <a:sym typeface="Century Gothic"/>
            </a:endParaRPr>
          </a:p>
        </p:txBody>
      </p:sp>
      <p:pic>
        <p:nvPicPr>
          <p:cNvPr id="278" name="Google Shape;278;p15"/>
          <p:cNvPicPr preferRelativeResize="0"/>
          <p:nvPr/>
        </p:nvPicPr>
        <p:blipFill>
          <a:blip r:embed="rId3">
            <a:alphaModFix/>
          </a:blip>
          <a:stretch>
            <a:fillRect/>
          </a:stretch>
        </p:blipFill>
        <p:spPr>
          <a:xfrm>
            <a:off x="508000" y="2002850"/>
            <a:ext cx="4918417" cy="4461470"/>
          </a:xfrm>
          <a:prstGeom prst="rect">
            <a:avLst/>
          </a:prstGeom>
          <a:noFill/>
          <a:ln>
            <a:noFill/>
          </a:ln>
        </p:spPr>
      </p:pic>
      <p:pic>
        <p:nvPicPr>
          <p:cNvPr id="279" name="Google Shape;279;p15"/>
          <p:cNvPicPr preferRelativeResize="0"/>
          <p:nvPr/>
        </p:nvPicPr>
        <p:blipFill>
          <a:blip r:embed="rId4">
            <a:alphaModFix/>
          </a:blip>
          <a:stretch>
            <a:fillRect/>
          </a:stretch>
        </p:blipFill>
        <p:spPr>
          <a:xfrm>
            <a:off x="6095992" y="3074853"/>
            <a:ext cx="5057775" cy="358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7"/>
          <p:cNvSpPr txBox="1"/>
          <p:nvPr/>
        </p:nvSpPr>
        <p:spPr>
          <a:xfrm>
            <a:off x="5951965" y="1188038"/>
            <a:ext cx="5193600" cy="923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entury Gothic"/>
                <a:ea typeface="Century Gothic"/>
                <a:cs typeface="Century Gothic"/>
                <a:sym typeface="Century Gothic"/>
              </a:rPr>
              <a:t>Accuracy of Random Forest Classifier is  100% for training data and 95% for testing data.</a:t>
            </a:r>
            <a:endParaRPr sz="1800">
              <a:solidFill>
                <a:schemeClr val="dk1"/>
              </a:solidFill>
              <a:latin typeface="Century Gothic"/>
              <a:ea typeface="Century Gothic"/>
              <a:cs typeface="Century Gothic"/>
              <a:sym typeface="Century Gothic"/>
            </a:endParaRPr>
          </a:p>
        </p:txBody>
      </p:sp>
      <p:sp>
        <p:nvSpPr>
          <p:cNvPr id="285" name="Google Shape;285;p17"/>
          <p:cNvSpPr txBox="1"/>
          <p:nvPr/>
        </p:nvSpPr>
        <p:spPr>
          <a:xfrm>
            <a:off x="5461565" y="466678"/>
            <a:ext cx="5193600" cy="461700"/>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Clr>
                <a:schemeClr val="dk1"/>
              </a:buClr>
              <a:buSzPts val="2400"/>
              <a:buFont typeface="Noto Sans Symbols"/>
              <a:buChar char="▪"/>
            </a:pPr>
            <a:r>
              <a:rPr b="1" lang="en-IN" sz="2400">
                <a:solidFill>
                  <a:schemeClr val="dk1"/>
                </a:solidFill>
                <a:latin typeface="Century Gothic"/>
                <a:ea typeface="Century Gothic"/>
                <a:cs typeface="Century Gothic"/>
                <a:sym typeface="Century Gothic"/>
              </a:rPr>
              <a:t>Random Forest Classifier</a:t>
            </a:r>
            <a:endParaRPr b="1" sz="2400">
              <a:solidFill>
                <a:schemeClr val="dk1"/>
              </a:solidFill>
              <a:latin typeface="Century Gothic"/>
              <a:ea typeface="Century Gothic"/>
              <a:cs typeface="Century Gothic"/>
              <a:sym typeface="Century Gothic"/>
            </a:endParaRPr>
          </a:p>
        </p:txBody>
      </p:sp>
      <p:pic>
        <p:nvPicPr>
          <p:cNvPr id="286" name="Google Shape;286;p17"/>
          <p:cNvPicPr preferRelativeResize="0"/>
          <p:nvPr/>
        </p:nvPicPr>
        <p:blipFill>
          <a:blip r:embed="rId3">
            <a:alphaModFix/>
          </a:blip>
          <a:stretch>
            <a:fillRect/>
          </a:stretch>
        </p:blipFill>
        <p:spPr>
          <a:xfrm>
            <a:off x="152400" y="1080778"/>
            <a:ext cx="5647165" cy="5468740"/>
          </a:xfrm>
          <a:prstGeom prst="rect">
            <a:avLst/>
          </a:prstGeom>
          <a:noFill/>
          <a:ln>
            <a:noFill/>
          </a:ln>
        </p:spPr>
      </p:pic>
      <p:pic>
        <p:nvPicPr>
          <p:cNvPr id="287" name="Google Shape;287;p17"/>
          <p:cNvPicPr preferRelativeResize="0"/>
          <p:nvPr/>
        </p:nvPicPr>
        <p:blipFill>
          <a:blip r:embed="rId4">
            <a:alphaModFix/>
          </a:blip>
          <a:stretch>
            <a:fillRect/>
          </a:stretch>
        </p:blipFill>
        <p:spPr>
          <a:xfrm>
            <a:off x="6095990" y="2968113"/>
            <a:ext cx="5162550" cy="358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txBox="1"/>
          <p:nvPr/>
        </p:nvSpPr>
        <p:spPr>
          <a:xfrm>
            <a:off x="5067308" y="285134"/>
            <a:ext cx="5543700" cy="461700"/>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Clr>
                <a:schemeClr val="dk1"/>
              </a:buClr>
              <a:buSzPts val="2400"/>
              <a:buFont typeface="Noto Sans Symbols"/>
              <a:buChar char="▪"/>
            </a:pPr>
            <a:r>
              <a:rPr b="1" lang="en-IN" sz="2400">
                <a:solidFill>
                  <a:schemeClr val="dk1"/>
                </a:solidFill>
                <a:latin typeface="Century Gothic"/>
                <a:ea typeface="Century Gothic"/>
                <a:cs typeface="Century Gothic"/>
                <a:sym typeface="Century Gothic"/>
              </a:rPr>
              <a:t>Multinomial Naive Bayes</a:t>
            </a:r>
            <a:endParaRPr b="1" sz="2400">
              <a:solidFill>
                <a:schemeClr val="dk1"/>
              </a:solidFill>
              <a:latin typeface="Century Gothic"/>
              <a:ea typeface="Century Gothic"/>
              <a:cs typeface="Century Gothic"/>
              <a:sym typeface="Century Gothic"/>
            </a:endParaRPr>
          </a:p>
        </p:txBody>
      </p:sp>
      <p:sp>
        <p:nvSpPr>
          <p:cNvPr id="293" name="Google Shape;293;p18"/>
          <p:cNvSpPr/>
          <p:nvPr/>
        </p:nvSpPr>
        <p:spPr>
          <a:xfrm>
            <a:off x="5153120" y="1099940"/>
            <a:ext cx="6096000" cy="64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entury Gothic"/>
                <a:ea typeface="Century Gothic"/>
                <a:cs typeface="Century Gothic"/>
                <a:sym typeface="Century Gothic"/>
              </a:rPr>
              <a:t>Accuracy of Multinomial naive bayes is  94% for training data and 94% for testing data.</a:t>
            </a:r>
            <a:endParaRPr sz="1800">
              <a:solidFill>
                <a:schemeClr val="dk1"/>
              </a:solidFill>
              <a:latin typeface="Century Gothic"/>
              <a:ea typeface="Century Gothic"/>
              <a:cs typeface="Century Gothic"/>
              <a:sym typeface="Century Gothic"/>
            </a:endParaRPr>
          </a:p>
        </p:txBody>
      </p:sp>
      <p:pic>
        <p:nvPicPr>
          <p:cNvPr id="294" name="Google Shape;294;p18"/>
          <p:cNvPicPr preferRelativeResize="0"/>
          <p:nvPr/>
        </p:nvPicPr>
        <p:blipFill>
          <a:blip r:embed="rId3">
            <a:alphaModFix/>
          </a:blip>
          <a:stretch>
            <a:fillRect/>
          </a:stretch>
        </p:blipFill>
        <p:spPr>
          <a:xfrm>
            <a:off x="6096000" y="3274324"/>
            <a:ext cx="4953196" cy="3278876"/>
          </a:xfrm>
          <a:prstGeom prst="rect">
            <a:avLst/>
          </a:prstGeom>
          <a:noFill/>
          <a:ln>
            <a:noFill/>
          </a:ln>
        </p:spPr>
      </p:pic>
      <p:pic>
        <p:nvPicPr>
          <p:cNvPr id="295" name="Google Shape;295;p18"/>
          <p:cNvPicPr preferRelativeResize="0"/>
          <p:nvPr/>
        </p:nvPicPr>
        <p:blipFill>
          <a:blip r:embed="rId4">
            <a:alphaModFix/>
          </a:blip>
          <a:stretch>
            <a:fillRect/>
          </a:stretch>
        </p:blipFill>
        <p:spPr>
          <a:xfrm>
            <a:off x="202950" y="1685750"/>
            <a:ext cx="5181125" cy="5172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p:nvPr/>
        </p:nvSpPr>
        <p:spPr>
          <a:xfrm>
            <a:off x="5069590" y="1096470"/>
            <a:ext cx="6096000" cy="64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entury Gothic"/>
                <a:ea typeface="Century Gothic"/>
                <a:cs typeface="Century Gothic"/>
                <a:sym typeface="Century Gothic"/>
              </a:rPr>
              <a:t>Accuracy of Gradient boosting is  96% for training data and 96% for testing data.</a:t>
            </a:r>
            <a:endParaRPr sz="1800">
              <a:solidFill>
                <a:schemeClr val="dk1"/>
              </a:solidFill>
              <a:latin typeface="Century Gothic"/>
              <a:ea typeface="Century Gothic"/>
              <a:cs typeface="Century Gothic"/>
              <a:sym typeface="Century Gothic"/>
            </a:endParaRPr>
          </a:p>
        </p:txBody>
      </p:sp>
      <p:sp>
        <p:nvSpPr>
          <p:cNvPr id="301" name="Google Shape;301;p20"/>
          <p:cNvSpPr txBox="1"/>
          <p:nvPr/>
        </p:nvSpPr>
        <p:spPr>
          <a:xfrm>
            <a:off x="5156768" y="313144"/>
            <a:ext cx="5543700" cy="461700"/>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Clr>
                <a:schemeClr val="dk1"/>
              </a:buClr>
              <a:buSzPts val="2400"/>
              <a:buFont typeface="Noto Sans Symbols"/>
              <a:buChar char="▪"/>
            </a:pPr>
            <a:r>
              <a:rPr b="1" lang="en-IN" sz="2400">
                <a:solidFill>
                  <a:schemeClr val="dk1"/>
                </a:solidFill>
                <a:latin typeface="Century Gothic"/>
                <a:ea typeface="Century Gothic"/>
                <a:cs typeface="Century Gothic"/>
                <a:sym typeface="Century Gothic"/>
              </a:rPr>
              <a:t>Gradient Boosting</a:t>
            </a:r>
            <a:endParaRPr b="1" sz="2400">
              <a:solidFill>
                <a:schemeClr val="dk1"/>
              </a:solidFill>
              <a:latin typeface="Century Gothic"/>
              <a:ea typeface="Century Gothic"/>
              <a:cs typeface="Century Gothic"/>
              <a:sym typeface="Century Gothic"/>
            </a:endParaRPr>
          </a:p>
        </p:txBody>
      </p:sp>
      <p:pic>
        <p:nvPicPr>
          <p:cNvPr id="302" name="Google Shape;302;p20"/>
          <p:cNvPicPr preferRelativeResize="0"/>
          <p:nvPr/>
        </p:nvPicPr>
        <p:blipFill>
          <a:blip r:embed="rId3">
            <a:alphaModFix/>
          </a:blip>
          <a:stretch>
            <a:fillRect/>
          </a:stretch>
        </p:blipFill>
        <p:spPr>
          <a:xfrm>
            <a:off x="152400" y="1742675"/>
            <a:ext cx="5195698" cy="4962925"/>
          </a:xfrm>
          <a:prstGeom prst="rect">
            <a:avLst/>
          </a:prstGeom>
          <a:noFill/>
          <a:ln>
            <a:noFill/>
          </a:ln>
        </p:spPr>
      </p:pic>
      <p:pic>
        <p:nvPicPr>
          <p:cNvPr id="303" name="Google Shape;303;p20"/>
          <p:cNvPicPr preferRelativeResize="0"/>
          <p:nvPr/>
        </p:nvPicPr>
        <p:blipFill>
          <a:blip r:embed="rId4">
            <a:alphaModFix/>
          </a:blip>
          <a:stretch>
            <a:fillRect/>
          </a:stretch>
        </p:blipFill>
        <p:spPr>
          <a:xfrm>
            <a:off x="5442050" y="2687020"/>
            <a:ext cx="5495925" cy="363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p:nvPr/>
        </p:nvSpPr>
        <p:spPr>
          <a:xfrm>
            <a:off x="228601" y="529738"/>
            <a:ext cx="2813538" cy="2846510"/>
          </a:xfrm>
          <a:prstGeom prst="ellipse">
            <a:avLst/>
          </a:prstGeom>
          <a:solidFill>
            <a:schemeClr val="accent3"/>
          </a:solidFill>
          <a:ln cap="flat" cmpd="sng" w="12700">
            <a:solidFill>
              <a:srgbClr val="8F18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2" name="Google Shape;152;p2"/>
          <p:cNvSpPr txBox="1"/>
          <p:nvPr/>
        </p:nvSpPr>
        <p:spPr>
          <a:xfrm>
            <a:off x="73300" y="1618825"/>
            <a:ext cx="34653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accent6"/>
                </a:solidFill>
                <a:latin typeface="Corben"/>
                <a:ea typeface="Corben"/>
                <a:cs typeface="Corben"/>
                <a:sym typeface="Corben"/>
              </a:rPr>
              <a:t> BUSINESS</a:t>
            </a:r>
            <a:endParaRPr sz="3200">
              <a:solidFill>
                <a:schemeClr val="accent6"/>
              </a:solidFill>
              <a:latin typeface="Corben"/>
              <a:ea typeface="Corben"/>
              <a:cs typeface="Corben"/>
              <a:sym typeface="Corben"/>
            </a:endParaRPr>
          </a:p>
          <a:p>
            <a:pPr indent="0" lvl="0" marL="0" marR="0" rtl="0" algn="l">
              <a:spcBef>
                <a:spcPts val="0"/>
              </a:spcBef>
              <a:spcAft>
                <a:spcPts val="0"/>
              </a:spcAft>
              <a:buNone/>
            </a:pPr>
            <a:r>
              <a:rPr lang="en-IN" sz="3200">
                <a:solidFill>
                  <a:schemeClr val="accent6"/>
                </a:solidFill>
                <a:latin typeface="Corben"/>
                <a:ea typeface="Corben"/>
                <a:cs typeface="Corben"/>
                <a:sym typeface="Corben"/>
              </a:rPr>
              <a:t>OBJECTIVE</a:t>
            </a:r>
            <a:endParaRPr sz="3200">
              <a:solidFill>
                <a:schemeClr val="accent6"/>
              </a:solidFill>
              <a:latin typeface="Corben"/>
              <a:ea typeface="Corben"/>
              <a:cs typeface="Corben"/>
              <a:sym typeface="Corben"/>
            </a:endParaRPr>
          </a:p>
        </p:txBody>
      </p:sp>
      <p:sp>
        <p:nvSpPr>
          <p:cNvPr id="153" name="Google Shape;153;p2"/>
          <p:cNvSpPr txBox="1"/>
          <p:nvPr/>
        </p:nvSpPr>
        <p:spPr>
          <a:xfrm>
            <a:off x="4352925" y="1971508"/>
            <a:ext cx="7019924"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This is a classification dataset which consists of 20,000 reviews and ratings for different hotels and our goal is to examine how travelers are communicating their positive and negative experiences in online platforms for staying in a specific hotel and major objective is what are the attributes that travelers are considering while selecting a hotel. With this manager can understand which elements of their hotel influence more in forming a positive review or improves hotel brand image.</a:t>
            </a: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9"/>
          <p:cNvSpPr txBox="1"/>
          <p:nvPr/>
        </p:nvSpPr>
        <p:spPr>
          <a:xfrm>
            <a:off x="5222923" y="693504"/>
            <a:ext cx="5543700" cy="461700"/>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Clr>
                <a:schemeClr val="dk1"/>
              </a:buClr>
              <a:buSzPts val="2400"/>
              <a:buFont typeface="Noto Sans Symbols"/>
              <a:buChar char="▪"/>
            </a:pPr>
            <a:r>
              <a:rPr b="1" lang="en-IN" sz="2400">
                <a:solidFill>
                  <a:schemeClr val="dk1"/>
                </a:solidFill>
                <a:latin typeface="Century Gothic"/>
                <a:ea typeface="Century Gothic"/>
                <a:cs typeface="Century Gothic"/>
                <a:sym typeface="Century Gothic"/>
              </a:rPr>
              <a:t>XG Boost Classifier</a:t>
            </a:r>
            <a:endParaRPr b="1" sz="2400">
              <a:solidFill>
                <a:schemeClr val="dk1"/>
              </a:solidFill>
              <a:latin typeface="Century Gothic"/>
              <a:ea typeface="Century Gothic"/>
              <a:cs typeface="Century Gothic"/>
              <a:sym typeface="Century Gothic"/>
            </a:endParaRPr>
          </a:p>
        </p:txBody>
      </p:sp>
      <p:sp>
        <p:nvSpPr>
          <p:cNvPr id="309" name="Google Shape;309;p19"/>
          <p:cNvSpPr/>
          <p:nvPr/>
        </p:nvSpPr>
        <p:spPr>
          <a:xfrm>
            <a:off x="5222920" y="1740515"/>
            <a:ext cx="6096000" cy="64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entury Gothic"/>
                <a:ea typeface="Century Gothic"/>
                <a:cs typeface="Century Gothic"/>
                <a:sym typeface="Century Gothic"/>
              </a:rPr>
              <a:t>Accuracy of XG Boost Classifier is  95% for training data and 96% for testing data.</a:t>
            </a:r>
            <a:endParaRPr sz="1800">
              <a:solidFill>
                <a:schemeClr val="dk1"/>
              </a:solidFill>
              <a:latin typeface="Century Gothic"/>
              <a:ea typeface="Century Gothic"/>
              <a:cs typeface="Century Gothic"/>
              <a:sym typeface="Century Gothic"/>
            </a:endParaRPr>
          </a:p>
        </p:txBody>
      </p:sp>
      <p:pic>
        <p:nvPicPr>
          <p:cNvPr id="310" name="Google Shape;310;p19"/>
          <p:cNvPicPr preferRelativeResize="0"/>
          <p:nvPr/>
        </p:nvPicPr>
        <p:blipFill>
          <a:blip r:embed="rId3">
            <a:alphaModFix/>
          </a:blip>
          <a:stretch>
            <a:fillRect/>
          </a:stretch>
        </p:blipFill>
        <p:spPr>
          <a:xfrm>
            <a:off x="304800" y="1313740"/>
            <a:ext cx="4918125" cy="5217909"/>
          </a:xfrm>
          <a:prstGeom prst="rect">
            <a:avLst/>
          </a:prstGeom>
          <a:noFill/>
          <a:ln>
            <a:noFill/>
          </a:ln>
        </p:spPr>
      </p:pic>
      <p:pic>
        <p:nvPicPr>
          <p:cNvPr id="311" name="Google Shape;311;p19"/>
          <p:cNvPicPr preferRelativeResize="0"/>
          <p:nvPr/>
        </p:nvPicPr>
        <p:blipFill>
          <a:blip r:embed="rId4">
            <a:alphaModFix/>
          </a:blip>
          <a:stretch>
            <a:fillRect/>
          </a:stretch>
        </p:blipFill>
        <p:spPr>
          <a:xfrm>
            <a:off x="6127826" y="2892024"/>
            <a:ext cx="5191100" cy="363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45f8ae6ae1_0_0"/>
          <p:cNvSpPr txBox="1"/>
          <p:nvPr/>
        </p:nvSpPr>
        <p:spPr>
          <a:xfrm>
            <a:off x="3419948" y="744054"/>
            <a:ext cx="5543700" cy="461700"/>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Clr>
                <a:schemeClr val="dk1"/>
              </a:buClr>
              <a:buSzPts val="2400"/>
              <a:buFont typeface="Noto Sans Symbols"/>
              <a:buChar char="▪"/>
            </a:pPr>
            <a:r>
              <a:rPr b="1" lang="en-IN" sz="2400">
                <a:solidFill>
                  <a:schemeClr val="dk1"/>
                </a:solidFill>
                <a:latin typeface="Century Gothic"/>
                <a:ea typeface="Century Gothic"/>
                <a:cs typeface="Century Gothic"/>
                <a:sym typeface="Century Gothic"/>
              </a:rPr>
              <a:t>CHallenges Faced</a:t>
            </a:r>
            <a:endParaRPr b="1" sz="2400">
              <a:solidFill>
                <a:schemeClr val="dk1"/>
              </a:solidFill>
              <a:latin typeface="Century Gothic"/>
              <a:ea typeface="Century Gothic"/>
              <a:cs typeface="Century Gothic"/>
              <a:sym typeface="Century Gothic"/>
            </a:endParaRPr>
          </a:p>
        </p:txBody>
      </p:sp>
      <p:sp>
        <p:nvSpPr>
          <p:cNvPr id="317" name="Google Shape;317;g145f8ae6ae1_0_0"/>
          <p:cNvSpPr/>
          <p:nvPr/>
        </p:nvSpPr>
        <p:spPr>
          <a:xfrm>
            <a:off x="3268300" y="1656325"/>
            <a:ext cx="6588900" cy="49659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entury Gothic"/>
                <a:ea typeface="Century Gothic"/>
                <a:cs typeface="Century Gothic"/>
                <a:sym typeface="Century Gothic"/>
              </a:rPr>
              <a:t>As we apply preprocessing techniques, program run time takes longer</a:t>
            </a:r>
            <a:endParaRPr sz="18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1800"/>
              <a:buFont typeface="Century Gothic"/>
              <a:buChar char="▪"/>
            </a:pPr>
            <a:r>
              <a:rPr lang="en-IN" sz="1800">
                <a:solidFill>
                  <a:schemeClr val="dk1"/>
                </a:solidFill>
                <a:latin typeface="Century Gothic"/>
                <a:ea typeface="Century Gothic"/>
                <a:cs typeface="Century Gothic"/>
                <a:sym typeface="Century Gothic"/>
              </a:rPr>
              <a:t>We faced some </a:t>
            </a:r>
            <a:r>
              <a:rPr lang="en-IN" sz="1800">
                <a:solidFill>
                  <a:schemeClr val="dk1"/>
                </a:solidFill>
                <a:latin typeface="Century Gothic"/>
                <a:ea typeface="Century Gothic"/>
                <a:cs typeface="Century Gothic"/>
                <a:sym typeface="Century Gothic"/>
              </a:rPr>
              <a:t>challenges</a:t>
            </a:r>
            <a:r>
              <a:rPr lang="en-IN" sz="1800">
                <a:solidFill>
                  <a:schemeClr val="dk1"/>
                </a:solidFill>
                <a:latin typeface="Century Gothic"/>
                <a:ea typeface="Century Gothic"/>
                <a:cs typeface="Century Gothic"/>
                <a:sym typeface="Century Gothic"/>
              </a:rPr>
              <a:t> in deployment part in flask, so we went on with streamlit deployment</a:t>
            </a:r>
            <a:endParaRPr sz="18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1800"/>
              <a:buFont typeface="Century Gothic"/>
              <a:buChar char="▪"/>
            </a:pPr>
            <a:r>
              <a:rPr lang="en-IN" sz="1800">
                <a:solidFill>
                  <a:schemeClr val="dk1"/>
                </a:solidFill>
                <a:latin typeface="Century Gothic"/>
                <a:ea typeface="Century Gothic"/>
                <a:cs typeface="Century Gothic"/>
                <a:sym typeface="Century Gothic"/>
              </a:rPr>
              <a:t>The dataset contains 90% of positive reviews and only 10% negative reviews</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453bcf906e_1_17"/>
          <p:cNvSpPr txBox="1"/>
          <p:nvPr/>
        </p:nvSpPr>
        <p:spPr>
          <a:xfrm>
            <a:off x="6183667" y="5574353"/>
            <a:ext cx="5504100" cy="831000"/>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Clr>
                <a:schemeClr val="dk1"/>
              </a:buClr>
              <a:buSzPts val="2400"/>
              <a:buFont typeface="Noto Sans Symbols"/>
              <a:buChar char="▪"/>
            </a:pPr>
            <a:r>
              <a:rPr b="1" lang="en-IN" sz="2400">
                <a:solidFill>
                  <a:schemeClr val="dk1"/>
                </a:solidFill>
                <a:latin typeface="Century Gothic"/>
                <a:ea typeface="Century Gothic"/>
                <a:cs typeface="Century Gothic"/>
                <a:sym typeface="Century Gothic"/>
              </a:rPr>
              <a:t>Logistic Regression </a:t>
            </a:r>
            <a:r>
              <a:rPr b="1" lang="en-IN" sz="2400">
                <a:solidFill>
                  <a:schemeClr val="dk1"/>
                </a:solidFill>
                <a:latin typeface="Century Gothic"/>
                <a:ea typeface="Century Gothic"/>
                <a:cs typeface="Century Gothic"/>
                <a:sym typeface="Century Gothic"/>
              </a:rPr>
              <a:t>is the best accuracy we got</a:t>
            </a:r>
            <a:endParaRPr b="1" sz="2400">
              <a:solidFill>
                <a:schemeClr val="dk1"/>
              </a:solidFill>
              <a:latin typeface="Century Gothic"/>
              <a:ea typeface="Century Gothic"/>
              <a:cs typeface="Century Gothic"/>
              <a:sym typeface="Century Gothic"/>
            </a:endParaRPr>
          </a:p>
        </p:txBody>
      </p:sp>
      <p:sp>
        <p:nvSpPr>
          <p:cNvPr id="323" name="Google Shape;323;g1453bcf906e_1_17"/>
          <p:cNvSpPr txBox="1"/>
          <p:nvPr/>
        </p:nvSpPr>
        <p:spPr>
          <a:xfrm>
            <a:off x="2999742" y="1750128"/>
            <a:ext cx="5504100" cy="3001500"/>
          </a:xfrm>
          <a:prstGeom prst="rect">
            <a:avLst/>
          </a:prstGeom>
          <a:noFill/>
          <a:ln>
            <a:noFill/>
          </a:ln>
        </p:spPr>
        <p:txBody>
          <a:bodyPr anchorCtr="0" anchor="t" bIns="45700" lIns="91425" spcFirstLastPara="1" rIns="91425" wrap="square" tIns="45700">
            <a:spAutoFit/>
          </a:bodyPr>
          <a:lstStyle/>
          <a:p>
            <a:pPr indent="0" lvl="0" marL="457200" marR="0" rtl="0" algn="ctr">
              <a:spcBef>
                <a:spcPts val="0"/>
              </a:spcBef>
              <a:spcAft>
                <a:spcPts val="0"/>
              </a:spcAft>
              <a:buNone/>
            </a:pPr>
            <a:r>
              <a:rPr b="1" lang="en-IN" sz="6300">
                <a:solidFill>
                  <a:schemeClr val="dk1"/>
                </a:solidFill>
                <a:latin typeface="Century Gothic"/>
                <a:ea typeface="Century Gothic"/>
                <a:cs typeface="Century Gothic"/>
                <a:sym typeface="Century Gothic"/>
              </a:rPr>
              <a:t>Deployment using streamlit</a:t>
            </a:r>
            <a:endParaRPr b="1" sz="6800">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g147b8b6e59a_1_0"/>
          <p:cNvPicPr preferRelativeResize="0"/>
          <p:nvPr/>
        </p:nvPicPr>
        <p:blipFill>
          <a:blip r:embed="rId3">
            <a:alphaModFix/>
          </a:blip>
          <a:stretch>
            <a:fillRect/>
          </a:stretch>
        </p:blipFill>
        <p:spPr>
          <a:xfrm>
            <a:off x="2114575" y="1280150"/>
            <a:ext cx="8510749" cy="5193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47b8b6e59a_1_4"/>
          <p:cNvSpPr txBox="1"/>
          <p:nvPr/>
        </p:nvSpPr>
        <p:spPr>
          <a:xfrm>
            <a:off x="3035100" y="2951850"/>
            <a:ext cx="6121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900">
                <a:solidFill>
                  <a:schemeClr val="dk1"/>
                </a:solidFill>
                <a:latin typeface="Century Gothic"/>
                <a:ea typeface="Century Gothic"/>
                <a:cs typeface="Century Gothic"/>
                <a:sym typeface="Century Gothic"/>
              </a:rPr>
              <a:t>             </a:t>
            </a:r>
            <a:r>
              <a:rPr b="1" lang="en-IN" sz="5000">
                <a:solidFill>
                  <a:schemeClr val="dk1"/>
                </a:solidFill>
                <a:latin typeface="Century Gothic"/>
                <a:ea typeface="Century Gothic"/>
                <a:cs typeface="Century Gothic"/>
                <a:sym typeface="Century Gothic"/>
              </a:rPr>
              <a:t>Thank </a:t>
            </a:r>
            <a:r>
              <a:rPr b="1" lang="en-IN" sz="5000">
                <a:solidFill>
                  <a:schemeClr val="dk1"/>
                </a:solidFill>
                <a:latin typeface="Century Gothic"/>
                <a:ea typeface="Century Gothic"/>
                <a:cs typeface="Century Gothic"/>
                <a:sym typeface="Century Gothic"/>
              </a:rPr>
              <a:t>you</a:t>
            </a:r>
            <a:endParaRPr b="1" sz="50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nvSpPr>
        <p:spPr>
          <a:xfrm>
            <a:off x="4019550" y="316525"/>
            <a:ext cx="44292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	</a:t>
            </a:r>
            <a:r>
              <a:rPr b="1" lang="en-IN" sz="3200">
                <a:solidFill>
                  <a:schemeClr val="accent6"/>
                </a:solidFill>
                <a:latin typeface="Corben"/>
                <a:ea typeface="Corben"/>
                <a:cs typeface="Corben"/>
                <a:sym typeface="Corben"/>
              </a:rPr>
              <a:t>PROJECT ARCHITECTURE</a:t>
            </a:r>
            <a:endParaRPr b="1" sz="3200">
              <a:solidFill>
                <a:schemeClr val="accent6"/>
              </a:solidFill>
              <a:latin typeface="Corben"/>
              <a:ea typeface="Corben"/>
              <a:cs typeface="Corben"/>
              <a:sym typeface="Corben"/>
            </a:endParaRPr>
          </a:p>
        </p:txBody>
      </p:sp>
      <p:grpSp>
        <p:nvGrpSpPr>
          <p:cNvPr id="159" name="Google Shape;159;p3"/>
          <p:cNvGrpSpPr/>
          <p:nvPr/>
        </p:nvGrpSpPr>
        <p:grpSpPr>
          <a:xfrm>
            <a:off x="914471" y="1463547"/>
            <a:ext cx="9096232" cy="1436247"/>
            <a:chOff x="8008" y="558225"/>
            <a:chExt cx="9096232" cy="1436247"/>
          </a:xfrm>
        </p:grpSpPr>
        <p:sp>
          <p:nvSpPr>
            <p:cNvPr id="160" name="Google Shape;160;p3"/>
            <p:cNvSpPr/>
            <p:nvPr/>
          </p:nvSpPr>
          <p:spPr>
            <a:xfrm>
              <a:off x="8008" y="558225"/>
              <a:ext cx="2393745" cy="1436247"/>
            </a:xfrm>
            <a:prstGeom prst="roundRect">
              <a:avLst>
                <a:gd fmla="val 10000" name="adj"/>
              </a:avLst>
            </a:prstGeom>
            <a:solidFill>
              <a:srgbClr val="C4220A"/>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txBox="1"/>
            <p:nvPr/>
          </p:nvSpPr>
          <p:spPr>
            <a:xfrm>
              <a:off x="8008" y="558225"/>
              <a:ext cx="2393745" cy="143624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lang="en-IN" sz="2300">
                  <a:solidFill>
                    <a:schemeClr val="lt1"/>
                  </a:solidFill>
                  <a:latin typeface="Century Gothic"/>
                  <a:ea typeface="Century Gothic"/>
                  <a:cs typeface="Century Gothic"/>
                  <a:sym typeface="Century Gothic"/>
                </a:rPr>
                <a:t>Collection of Data</a:t>
              </a:r>
              <a:endParaRPr sz="2300">
                <a:solidFill>
                  <a:schemeClr val="lt1"/>
                </a:solidFill>
                <a:latin typeface="Century Gothic"/>
                <a:ea typeface="Century Gothic"/>
                <a:cs typeface="Century Gothic"/>
                <a:sym typeface="Century Gothic"/>
              </a:endParaRPr>
            </a:p>
          </p:txBody>
        </p:sp>
        <p:sp>
          <p:nvSpPr>
            <p:cNvPr id="162" name="Google Shape;162;p3"/>
            <p:cNvSpPr/>
            <p:nvPr/>
          </p:nvSpPr>
          <p:spPr>
            <a:xfrm>
              <a:off x="2641128" y="979525"/>
              <a:ext cx="507474" cy="593648"/>
            </a:xfrm>
            <a:prstGeom prst="rightArrow">
              <a:avLst>
                <a:gd fmla="val 60000" name="adj1"/>
                <a:gd fmla="val 50000" name="adj2"/>
              </a:avLst>
            </a:prstGeom>
            <a:solidFill>
              <a:srgbClr val="DEA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txBox="1"/>
            <p:nvPr/>
          </p:nvSpPr>
          <p:spPr>
            <a:xfrm>
              <a:off x="2641128" y="979525"/>
              <a:ext cx="507474" cy="5936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900">
                <a:solidFill>
                  <a:schemeClr val="lt1"/>
                </a:solidFill>
                <a:latin typeface="Century Gothic"/>
                <a:ea typeface="Century Gothic"/>
                <a:cs typeface="Century Gothic"/>
                <a:sym typeface="Century Gothic"/>
              </a:endParaRPr>
            </a:p>
          </p:txBody>
        </p:sp>
        <p:sp>
          <p:nvSpPr>
            <p:cNvPr id="164" name="Google Shape;164;p3"/>
            <p:cNvSpPr/>
            <p:nvPr/>
          </p:nvSpPr>
          <p:spPr>
            <a:xfrm>
              <a:off x="3359252" y="558225"/>
              <a:ext cx="2393745" cy="1436247"/>
            </a:xfrm>
            <a:prstGeom prst="roundRect">
              <a:avLst>
                <a:gd fmla="val 10000" name="adj"/>
              </a:avLst>
            </a:prstGeom>
            <a:solidFill>
              <a:srgbClr val="C4220A"/>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txBox="1"/>
            <p:nvPr/>
          </p:nvSpPr>
          <p:spPr>
            <a:xfrm>
              <a:off x="3359252" y="558225"/>
              <a:ext cx="2393745" cy="143624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lang="en-IN" sz="2300">
                  <a:solidFill>
                    <a:schemeClr val="lt1"/>
                  </a:solidFill>
                  <a:latin typeface="Century Gothic"/>
                  <a:ea typeface="Century Gothic"/>
                  <a:cs typeface="Century Gothic"/>
                  <a:sym typeface="Century Gothic"/>
                </a:rPr>
                <a:t>Busniess Understanding</a:t>
              </a:r>
              <a:endParaRPr sz="2300">
                <a:solidFill>
                  <a:schemeClr val="lt1"/>
                </a:solidFill>
                <a:latin typeface="Century Gothic"/>
                <a:ea typeface="Century Gothic"/>
                <a:cs typeface="Century Gothic"/>
                <a:sym typeface="Century Gothic"/>
              </a:endParaRPr>
            </a:p>
          </p:txBody>
        </p:sp>
        <p:sp>
          <p:nvSpPr>
            <p:cNvPr id="166" name="Google Shape;166;p3"/>
            <p:cNvSpPr/>
            <p:nvPr/>
          </p:nvSpPr>
          <p:spPr>
            <a:xfrm>
              <a:off x="5992372" y="979525"/>
              <a:ext cx="507474" cy="593648"/>
            </a:xfrm>
            <a:prstGeom prst="rightArrow">
              <a:avLst>
                <a:gd fmla="val 60000" name="adj1"/>
                <a:gd fmla="val 50000" name="adj2"/>
              </a:avLst>
            </a:prstGeom>
            <a:solidFill>
              <a:srgbClr val="DEA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txBox="1"/>
            <p:nvPr/>
          </p:nvSpPr>
          <p:spPr>
            <a:xfrm>
              <a:off x="5992372" y="979525"/>
              <a:ext cx="507474" cy="5936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900">
                <a:solidFill>
                  <a:schemeClr val="lt1"/>
                </a:solidFill>
                <a:latin typeface="Century Gothic"/>
                <a:ea typeface="Century Gothic"/>
                <a:cs typeface="Century Gothic"/>
                <a:sym typeface="Century Gothic"/>
              </a:endParaRPr>
            </a:p>
          </p:txBody>
        </p:sp>
        <p:sp>
          <p:nvSpPr>
            <p:cNvPr id="168" name="Google Shape;168;p3"/>
            <p:cNvSpPr/>
            <p:nvPr/>
          </p:nvSpPr>
          <p:spPr>
            <a:xfrm>
              <a:off x="6710495" y="558225"/>
              <a:ext cx="2393745" cy="1436247"/>
            </a:xfrm>
            <a:prstGeom prst="roundRect">
              <a:avLst>
                <a:gd fmla="val 10000" name="adj"/>
              </a:avLst>
            </a:prstGeom>
            <a:solidFill>
              <a:srgbClr val="C4220A"/>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txBox="1"/>
            <p:nvPr/>
          </p:nvSpPr>
          <p:spPr>
            <a:xfrm>
              <a:off x="6710495" y="558225"/>
              <a:ext cx="2393745" cy="1436247"/>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lang="en-IN" sz="2300">
                  <a:solidFill>
                    <a:schemeClr val="lt1"/>
                  </a:solidFill>
                  <a:latin typeface="Century Gothic"/>
                  <a:ea typeface="Century Gothic"/>
                  <a:cs typeface="Century Gothic"/>
                  <a:sym typeface="Century Gothic"/>
                </a:rPr>
                <a:t>Exploratory Data Analysis(EDA)</a:t>
              </a:r>
              <a:endParaRPr/>
            </a:p>
          </p:txBody>
        </p:sp>
      </p:grpSp>
      <p:grpSp>
        <p:nvGrpSpPr>
          <p:cNvPr id="170" name="Google Shape;170;p3"/>
          <p:cNvGrpSpPr/>
          <p:nvPr/>
        </p:nvGrpSpPr>
        <p:grpSpPr>
          <a:xfrm>
            <a:off x="3747594" y="4326186"/>
            <a:ext cx="6156047" cy="1388813"/>
            <a:chOff x="59832" y="354262"/>
            <a:chExt cx="6156047" cy="1388813"/>
          </a:xfrm>
        </p:grpSpPr>
        <p:sp>
          <p:nvSpPr>
            <p:cNvPr id="171" name="Google Shape;171;p3"/>
            <p:cNvSpPr/>
            <p:nvPr/>
          </p:nvSpPr>
          <p:spPr>
            <a:xfrm>
              <a:off x="59832" y="354262"/>
              <a:ext cx="2717421" cy="1387420"/>
            </a:xfrm>
            <a:prstGeom prst="roundRect">
              <a:avLst>
                <a:gd fmla="val 10000" name="adj"/>
              </a:avLst>
            </a:prstGeom>
            <a:solidFill>
              <a:srgbClr val="C4220A"/>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txBox="1"/>
            <p:nvPr/>
          </p:nvSpPr>
          <p:spPr>
            <a:xfrm>
              <a:off x="59832" y="354262"/>
              <a:ext cx="2717421" cy="1387420"/>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None/>
              </a:pPr>
              <a:r>
                <a:rPr lang="en-IN" sz="3000">
                  <a:solidFill>
                    <a:schemeClr val="lt1"/>
                  </a:solidFill>
                  <a:latin typeface="Century Gothic"/>
                  <a:ea typeface="Century Gothic"/>
                  <a:cs typeface="Century Gothic"/>
                  <a:sym typeface="Century Gothic"/>
                </a:rPr>
                <a:t>Deployment</a:t>
              </a:r>
              <a:endParaRPr sz="3000">
                <a:solidFill>
                  <a:schemeClr val="lt1"/>
                </a:solidFill>
                <a:latin typeface="Century Gothic"/>
                <a:ea typeface="Century Gothic"/>
                <a:cs typeface="Century Gothic"/>
                <a:sym typeface="Century Gothic"/>
              </a:endParaRPr>
            </a:p>
          </p:txBody>
        </p:sp>
        <p:sp>
          <p:nvSpPr>
            <p:cNvPr id="173" name="Google Shape;173;p3"/>
            <p:cNvSpPr/>
            <p:nvPr/>
          </p:nvSpPr>
          <p:spPr>
            <a:xfrm rot="-10786249">
              <a:off x="2996370" y="765688"/>
              <a:ext cx="464535" cy="579049"/>
            </a:xfrm>
            <a:prstGeom prst="rightArrow">
              <a:avLst>
                <a:gd fmla="val 60000" name="adj1"/>
                <a:gd fmla="val 50000" name="adj2"/>
              </a:avLst>
            </a:prstGeom>
            <a:solidFill>
              <a:srgbClr val="DEA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txBox="1"/>
            <p:nvPr/>
          </p:nvSpPr>
          <p:spPr>
            <a:xfrm rot="27502">
              <a:off x="2996370" y="765688"/>
              <a:ext cx="464535" cy="57904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chemeClr val="lt1"/>
                </a:solidFill>
                <a:latin typeface="Century Gothic"/>
                <a:ea typeface="Century Gothic"/>
                <a:cs typeface="Century Gothic"/>
                <a:sym typeface="Century Gothic"/>
              </a:endParaRPr>
            </a:p>
          </p:txBody>
        </p:sp>
        <p:sp>
          <p:nvSpPr>
            <p:cNvPr id="175" name="Google Shape;175;p3"/>
            <p:cNvSpPr/>
            <p:nvPr/>
          </p:nvSpPr>
          <p:spPr>
            <a:xfrm>
              <a:off x="3653728" y="380998"/>
              <a:ext cx="2562151" cy="1362077"/>
            </a:xfrm>
            <a:prstGeom prst="roundRect">
              <a:avLst>
                <a:gd fmla="val 10000" name="adj"/>
              </a:avLst>
            </a:prstGeom>
            <a:solidFill>
              <a:srgbClr val="C4220A"/>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txBox="1"/>
            <p:nvPr/>
          </p:nvSpPr>
          <p:spPr>
            <a:xfrm>
              <a:off x="3653728" y="380998"/>
              <a:ext cx="2562151" cy="1362077"/>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None/>
              </a:pPr>
              <a:r>
                <a:rPr lang="en-IN" sz="3000">
                  <a:solidFill>
                    <a:schemeClr val="lt1"/>
                  </a:solidFill>
                  <a:latin typeface="Century Gothic"/>
                  <a:ea typeface="Century Gothic"/>
                  <a:cs typeface="Century Gothic"/>
                  <a:sym typeface="Century Gothic"/>
                </a:rPr>
                <a:t>Model Building</a:t>
              </a:r>
              <a:endParaRPr sz="3000">
                <a:solidFill>
                  <a:schemeClr val="lt1"/>
                </a:solidFill>
                <a:latin typeface="Century Gothic"/>
                <a:ea typeface="Century Gothic"/>
                <a:cs typeface="Century Gothic"/>
                <a:sym typeface="Century Gothic"/>
              </a:endParaRPr>
            </a:p>
          </p:txBody>
        </p:sp>
      </p:grpSp>
      <p:sp>
        <p:nvSpPr>
          <p:cNvPr id="177" name="Google Shape;177;p3"/>
          <p:cNvSpPr/>
          <p:nvPr/>
        </p:nvSpPr>
        <p:spPr>
          <a:xfrm>
            <a:off x="8448675" y="3333750"/>
            <a:ext cx="723900" cy="742950"/>
          </a:xfrm>
          <a:prstGeom prst="downArrow">
            <a:avLst>
              <a:gd fmla="val 50000" name="adj1"/>
              <a:gd fmla="val 50000" name="adj2"/>
            </a:avLst>
          </a:prstGeom>
          <a:solidFill>
            <a:srgbClr val="F7988D"/>
          </a:solidFill>
          <a:ln cap="flat" cmpd="sng" w="12700">
            <a:solidFill>
              <a:srgbClr val="8F18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EA88E"/>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p:nvPr/>
        </p:nvSpPr>
        <p:spPr>
          <a:xfrm>
            <a:off x="723900" y="1052809"/>
            <a:ext cx="61341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800" u="sng">
                <a:solidFill>
                  <a:schemeClr val="accent6"/>
                </a:solidFill>
                <a:latin typeface="Federo"/>
                <a:ea typeface="Federo"/>
                <a:cs typeface="Federo"/>
                <a:sym typeface="Federo"/>
              </a:rPr>
              <a:t>DATA SET DETAILS</a:t>
            </a:r>
            <a:endParaRPr/>
          </a:p>
        </p:txBody>
      </p:sp>
      <p:sp>
        <p:nvSpPr>
          <p:cNvPr id="183" name="Google Shape;183;p4"/>
          <p:cNvSpPr txBox="1"/>
          <p:nvPr/>
        </p:nvSpPr>
        <p:spPr>
          <a:xfrm>
            <a:off x="790575" y="3128486"/>
            <a:ext cx="743902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data file reviews.csv contains a total of 2 features for 20492 samples. Each row corresponds to a review of a hotel for which it has been collected information about the type of hotel review and rating.</a:t>
            </a:r>
            <a:endParaRPr sz="2400">
              <a:solidFill>
                <a:schemeClr val="dk1"/>
              </a:solidFill>
              <a:latin typeface="Times New Roman"/>
              <a:ea typeface="Times New Roman"/>
              <a:cs typeface="Times New Roman"/>
              <a:sym typeface="Times New Roman"/>
            </a:endParaRPr>
          </a:p>
        </p:txBody>
      </p:sp>
      <p:pic>
        <p:nvPicPr>
          <p:cNvPr descr="Bar chart" id="184" name="Google Shape;184;p4"/>
          <p:cNvPicPr preferRelativeResize="0"/>
          <p:nvPr/>
        </p:nvPicPr>
        <p:blipFill rotWithShape="1">
          <a:blip r:embed="rId3">
            <a:alphaModFix/>
          </a:blip>
          <a:srcRect b="0" l="0" r="0" t="0"/>
          <a:stretch/>
        </p:blipFill>
        <p:spPr>
          <a:xfrm>
            <a:off x="6435091" y="28793"/>
            <a:ext cx="3297560" cy="27837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nvSpPr>
        <p:spPr>
          <a:xfrm>
            <a:off x="184638" y="4420333"/>
            <a:ext cx="6238876"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entury Gothic"/>
                <a:ea typeface="Century Gothic"/>
                <a:cs typeface="Century Gothic"/>
                <a:sym typeface="Century Gothic"/>
              </a:rPr>
              <a:t>The Data set contains 20491 Rows and 2 Columns</a:t>
            </a:r>
            <a:endParaRPr/>
          </a:p>
        </p:txBody>
      </p:sp>
      <p:pic>
        <p:nvPicPr>
          <p:cNvPr descr="C:\Users\ADITYA\OneDrive\Desktop\Hotel predication\ppt\shape,column and null values.png" id="190" name="Google Shape;190;p5"/>
          <p:cNvPicPr preferRelativeResize="0"/>
          <p:nvPr/>
        </p:nvPicPr>
        <p:blipFill rotWithShape="1">
          <a:blip r:embed="rId3">
            <a:alphaModFix/>
          </a:blip>
          <a:srcRect b="0" l="0" r="0" t="0"/>
          <a:stretch/>
        </p:blipFill>
        <p:spPr>
          <a:xfrm>
            <a:off x="6972300" y="3994273"/>
            <a:ext cx="4094650" cy="2687807"/>
          </a:xfrm>
          <a:prstGeom prst="rect">
            <a:avLst/>
          </a:prstGeom>
          <a:noFill/>
          <a:ln>
            <a:noFill/>
          </a:ln>
        </p:spPr>
      </p:pic>
      <p:pic>
        <p:nvPicPr>
          <p:cNvPr descr="C:\Users\ADITYA\OneDrive\Desktop\Hotel predication\ppt\ratings.png" id="191" name="Google Shape;191;p5"/>
          <p:cNvPicPr preferRelativeResize="0"/>
          <p:nvPr/>
        </p:nvPicPr>
        <p:blipFill rotWithShape="1">
          <a:blip r:embed="rId4">
            <a:alphaModFix/>
          </a:blip>
          <a:srcRect b="0" l="0" r="0" t="0"/>
          <a:stretch/>
        </p:blipFill>
        <p:spPr>
          <a:xfrm>
            <a:off x="292588" y="425328"/>
            <a:ext cx="3722997" cy="3056426"/>
          </a:xfrm>
          <a:prstGeom prst="rect">
            <a:avLst/>
          </a:prstGeom>
          <a:noFill/>
          <a:ln>
            <a:noFill/>
          </a:ln>
        </p:spPr>
      </p:pic>
      <p:pic>
        <p:nvPicPr>
          <p:cNvPr descr="C:\Users\ADITYA\OneDrive\Desktop\Hotel predication\ppt\value count by ratings pie plot.png" id="192" name="Google Shape;192;p5"/>
          <p:cNvPicPr preferRelativeResize="0"/>
          <p:nvPr/>
        </p:nvPicPr>
        <p:blipFill rotWithShape="1">
          <a:blip r:embed="rId5">
            <a:alphaModFix/>
          </a:blip>
          <a:srcRect b="0" l="0" r="0" t="0"/>
          <a:stretch/>
        </p:blipFill>
        <p:spPr>
          <a:xfrm>
            <a:off x="4176346" y="255588"/>
            <a:ext cx="3657599" cy="35961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nvSpPr>
        <p:spPr>
          <a:xfrm>
            <a:off x="2478255" y="355393"/>
            <a:ext cx="6238800" cy="461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2400">
                <a:solidFill>
                  <a:schemeClr val="dk1"/>
                </a:solidFill>
                <a:latin typeface="Century Gothic"/>
                <a:ea typeface="Century Gothic"/>
                <a:cs typeface="Century Gothic"/>
                <a:sym typeface="Century Gothic"/>
              </a:rPr>
              <a:t>Pre processing the data</a:t>
            </a:r>
            <a:endParaRPr b="1" sz="2400">
              <a:solidFill>
                <a:schemeClr val="dk1"/>
              </a:solidFill>
              <a:latin typeface="Century Gothic"/>
              <a:ea typeface="Century Gothic"/>
              <a:cs typeface="Century Gothic"/>
              <a:sym typeface="Century Gothic"/>
            </a:endParaRPr>
          </a:p>
        </p:txBody>
      </p:sp>
      <p:sp>
        <p:nvSpPr>
          <p:cNvPr id="198" name="Google Shape;198;p6"/>
          <p:cNvSpPr txBox="1"/>
          <p:nvPr/>
        </p:nvSpPr>
        <p:spPr>
          <a:xfrm>
            <a:off x="8546325" y="1057375"/>
            <a:ext cx="3501600" cy="1200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lang="en-IN" sz="1800">
                <a:solidFill>
                  <a:schemeClr val="dk1"/>
                </a:solidFill>
                <a:latin typeface="Century Gothic"/>
                <a:ea typeface="Century Gothic"/>
                <a:cs typeface="Century Gothic"/>
                <a:sym typeface="Century Gothic"/>
              </a:rPr>
              <a:t>    </a:t>
            </a:r>
            <a:r>
              <a:rPr lang="en-IN" sz="1800">
                <a:solidFill>
                  <a:schemeClr val="dk1"/>
                </a:solidFill>
                <a:latin typeface="Century Gothic"/>
                <a:ea typeface="Century Gothic"/>
                <a:cs typeface="Century Gothic"/>
                <a:sym typeface="Century Gothic"/>
              </a:rPr>
              <a:t>Tokenization</a:t>
            </a:r>
            <a:r>
              <a:rPr lang="en-IN" sz="1800">
                <a:solidFill>
                  <a:schemeClr val="dk1"/>
                </a:solidFill>
                <a:latin typeface="Century Gothic"/>
                <a:ea typeface="Century Gothic"/>
                <a:cs typeface="Century Gothic"/>
                <a:sym typeface="Century Gothic"/>
              </a:rPr>
              <a:t>  and Lemmatization to preprocess the data and to get cleaned review</a:t>
            </a:r>
            <a:endParaRPr sz="1800">
              <a:solidFill>
                <a:schemeClr val="dk1"/>
              </a:solidFill>
              <a:latin typeface="Century Gothic"/>
              <a:ea typeface="Century Gothic"/>
              <a:cs typeface="Century Gothic"/>
              <a:sym typeface="Century Gothic"/>
            </a:endParaRPr>
          </a:p>
        </p:txBody>
      </p:sp>
      <p:pic>
        <p:nvPicPr>
          <p:cNvPr id="199" name="Google Shape;199;p6"/>
          <p:cNvPicPr preferRelativeResize="0"/>
          <p:nvPr/>
        </p:nvPicPr>
        <p:blipFill>
          <a:blip r:embed="rId3">
            <a:alphaModFix/>
          </a:blip>
          <a:stretch>
            <a:fillRect/>
          </a:stretch>
        </p:blipFill>
        <p:spPr>
          <a:xfrm>
            <a:off x="0" y="724700"/>
            <a:ext cx="8441900" cy="5253351"/>
          </a:xfrm>
          <a:prstGeom prst="rect">
            <a:avLst/>
          </a:prstGeom>
          <a:noFill/>
          <a:ln>
            <a:noFill/>
          </a:ln>
        </p:spPr>
      </p:pic>
      <p:pic>
        <p:nvPicPr>
          <p:cNvPr id="200" name="Google Shape;200;p6"/>
          <p:cNvPicPr preferRelativeResize="0"/>
          <p:nvPr/>
        </p:nvPicPr>
        <p:blipFill>
          <a:blip r:embed="rId4">
            <a:alphaModFix/>
          </a:blip>
          <a:stretch>
            <a:fillRect/>
          </a:stretch>
        </p:blipFill>
        <p:spPr>
          <a:xfrm>
            <a:off x="-3" y="6145850"/>
            <a:ext cx="8809299" cy="71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
          <p:cNvSpPr txBox="1"/>
          <p:nvPr/>
        </p:nvSpPr>
        <p:spPr>
          <a:xfrm>
            <a:off x="2338558" y="2682973"/>
            <a:ext cx="2111522"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lang="en-IN" sz="1800">
                <a:solidFill>
                  <a:schemeClr val="dk1"/>
                </a:solidFill>
                <a:latin typeface="Century Gothic"/>
                <a:ea typeface="Century Gothic"/>
                <a:cs typeface="Century Gothic"/>
                <a:sym typeface="Century Gothic"/>
              </a:rPr>
              <a:t>Polarity</a:t>
            </a:r>
            <a:endParaRPr sz="1800">
              <a:solidFill>
                <a:schemeClr val="dk1"/>
              </a:solidFill>
              <a:latin typeface="Century Gothic"/>
              <a:ea typeface="Century Gothic"/>
              <a:cs typeface="Century Gothic"/>
              <a:sym typeface="Century Gothic"/>
            </a:endParaRPr>
          </a:p>
        </p:txBody>
      </p:sp>
      <p:pic>
        <p:nvPicPr>
          <p:cNvPr descr="C:\Users\ADITYA\OneDrive\Desktop\Hotel predication\ppt\polarity.png" id="206" name="Google Shape;206;p7"/>
          <p:cNvPicPr preferRelativeResize="0"/>
          <p:nvPr/>
        </p:nvPicPr>
        <p:blipFill rotWithShape="1">
          <a:blip r:embed="rId3">
            <a:alphaModFix/>
          </a:blip>
          <a:srcRect b="0" l="0" r="0" t="0"/>
          <a:stretch/>
        </p:blipFill>
        <p:spPr>
          <a:xfrm>
            <a:off x="307253" y="710911"/>
            <a:ext cx="9083676" cy="495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nvSpPr>
        <p:spPr>
          <a:xfrm>
            <a:off x="4390878" y="386813"/>
            <a:ext cx="3503442" cy="46166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en-IN" sz="2400">
                <a:solidFill>
                  <a:schemeClr val="dk1"/>
                </a:solidFill>
                <a:latin typeface="Century Gothic"/>
                <a:ea typeface="Century Gothic"/>
                <a:cs typeface="Century Gothic"/>
                <a:sym typeface="Century Gothic"/>
              </a:rPr>
              <a:t> Sentiment analysis</a:t>
            </a:r>
            <a:endParaRPr b="1" sz="2400">
              <a:solidFill>
                <a:schemeClr val="dk1"/>
              </a:solidFill>
              <a:latin typeface="Century Gothic"/>
              <a:ea typeface="Century Gothic"/>
              <a:cs typeface="Century Gothic"/>
              <a:sym typeface="Century Gothic"/>
            </a:endParaRPr>
          </a:p>
        </p:txBody>
      </p:sp>
      <p:pic>
        <p:nvPicPr>
          <p:cNvPr descr="C:\Users\ADITYA\OneDrive\Desktop\Hotel predication\ppt\textblob.png" id="212" name="Google Shape;212;p8"/>
          <p:cNvPicPr preferRelativeResize="0"/>
          <p:nvPr/>
        </p:nvPicPr>
        <p:blipFill rotWithShape="1">
          <a:blip r:embed="rId3">
            <a:alphaModFix/>
          </a:blip>
          <a:srcRect b="0" l="0" r="0" t="0"/>
          <a:stretch/>
        </p:blipFill>
        <p:spPr>
          <a:xfrm>
            <a:off x="0" y="2488276"/>
            <a:ext cx="7036233" cy="4191000"/>
          </a:xfrm>
          <a:prstGeom prst="rect">
            <a:avLst/>
          </a:prstGeom>
          <a:noFill/>
          <a:ln>
            <a:noFill/>
          </a:ln>
        </p:spPr>
      </p:pic>
      <p:pic>
        <p:nvPicPr>
          <p:cNvPr descr="C:\Users\ADITYA\OneDrive\Desktop\Hotel predication\ppt\vander lexicon.png" id="213" name="Google Shape;213;p8"/>
          <p:cNvPicPr preferRelativeResize="0"/>
          <p:nvPr/>
        </p:nvPicPr>
        <p:blipFill rotWithShape="1">
          <a:blip r:embed="rId4">
            <a:alphaModFix/>
          </a:blip>
          <a:srcRect b="0" l="0" r="0" t="0"/>
          <a:stretch/>
        </p:blipFill>
        <p:spPr>
          <a:xfrm>
            <a:off x="7070725" y="1233487"/>
            <a:ext cx="5121275" cy="5624513"/>
          </a:xfrm>
          <a:prstGeom prst="rect">
            <a:avLst/>
          </a:prstGeom>
          <a:noFill/>
          <a:ln>
            <a:noFill/>
          </a:ln>
        </p:spPr>
      </p:pic>
      <p:sp>
        <p:nvSpPr>
          <p:cNvPr id="214" name="Google Shape;214;p8"/>
          <p:cNvSpPr txBox="1"/>
          <p:nvPr/>
        </p:nvSpPr>
        <p:spPr>
          <a:xfrm>
            <a:off x="2470638" y="2053053"/>
            <a:ext cx="2111522"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lang="en-IN" sz="1800">
                <a:solidFill>
                  <a:schemeClr val="dk1"/>
                </a:solidFill>
                <a:latin typeface="Century Gothic"/>
                <a:ea typeface="Century Gothic"/>
                <a:cs typeface="Century Gothic"/>
                <a:sym typeface="Century Gothic"/>
              </a:rPr>
              <a:t>Text Blob</a:t>
            </a:r>
            <a:endParaRPr sz="1800">
              <a:solidFill>
                <a:schemeClr val="dk1"/>
              </a:solidFill>
              <a:latin typeface="Century Gothic"/>
              <a:ea typeface="Century Gothic"/>
              <a:cs typeface="Century Gothic"/>
              <a:sym typeface="Century Gothic"/>
            </a:endParaRPr>
          </a:p>
        </p:txBody>
      </p:sp>
      <p:sp>
        <p:nvSpPr>
          <p:cNvPr id="215" name="Google Shape;215;p8"/>
          <p:cNvSpPr txBox="1"/>
          <p:nvPr/>
        </p:nvSpPr>
        <p:spPr>
          <a:xfrm>
            <a:off x="8668238" y="833853"/>
            <a:ext cx="2111522"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lang="en-IN" sz="1800">
                <a:solidFill>
                  <a:schemeClr val="dk1"/>
                </a:solidFill>
                <a:latin typeface="Century Gothic"/>
                <a:ea typeface="Century Gothic"/>
                <a:cs typeface="Century Gothic"/>
                <a:sym typeface="Century Gothic"/>
              </a:rPr>
              <a:t> Vander Lexicon</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nvSpPr>
        <p:spPr>
          <a:xfrm>
            <a:off x="3248025" y="61938"/>
            <a:ext cx="48196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accent6"/>
                </a:solidFill>
                <a:latin typeface="Corben"/>
                <a:ea typeface="Corben"/>
                <a:cs typeface="Corben"/>
                <a:sym typeface="Corben"/>
              </a:rPr>
              <a:t>EDA VISUALIZATIONS</a:t>
            </a:r>
            <a:endParaRPr/>
          </a:p>
        </p:txBody>
      </p:sp>
      <p:pic>
        <p:nvPicPr>
          <p:cNvPr descr="C:\Users\ADITYA\OneDrive\Desktop\Hotel predication\ppt\plot of ratings.png" id="221" name="Google Shape;221;p9"/>
          <p:cNvPicPr preferRelativeResize="0"/>
          <p:nvPr/>
        </p:nvPicPr>
        <p:blipFill rotWithShape="1">
          <a:blip r:embed="rId3">
            <a:alphaModFix/>
          </a:blip>
          <a:srcRect b="0" l="0" r="0" t="0"/>
          <a:stretch/>
        </p:blipFill>
        <p:spPr>
          <a:xfrm>
            <a:off x="531434" y="817764"/>
            <a:ext cx="5006975" cy="5311775"/>
          </a:xfrm>
          <a:prstGeom prst="rect">
            <a:avLst/>
          </a:prstGeom>
          <a:noFill/>
          <a:ln>
            <a:noFill/>
          </a:ln>
        </p:spPr>
      </p:pic>
      <p:pic>
        <p:nvPicPr>
          <p:cNvPr descr="C:\Users\ADITYA\OneDrive\Desktop\Hotel predication\ppt\positive and negative words.png" id="222" name="Google Shape;222;p9"/>
          <p:cNvPicPr preferRelativeResize="0"/>
          <p:nvPr/>
        </p:nvPicPr>
        <p:blipFill rotWithShape="1">
          <a:blip r:embed="rId4">
            <a:alphaModFix/>
          </a:blip>
          <a:srcRect b="0" l="0" r="0" t="0"/>
          <a:stretch/>
        </p:blipFill>
        <p:spPr>
          <a:xfrm>
            <a:off x="5925771" y="725488"/>
            <a:ext cx="5540375" cy="538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2022-05-25T03:15:49Z</dcterms:created>
  <dc:creator>Manpreet Banja</dc:creator>
</cp:coreProperties>
</file>