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4#1">
  <dgm:title val=""/>
  <dgm:desc val=""/>
  <dgm:catLst>
    <dgm:cat type="accent2" pri="11400"/>
  </dgm:catLst>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CAA29-FF83-4BE7-A049-A78002F166AD}" type="doc">
      <dgm:prSet loTypeId="urn:microsoft.com/office/officeart/2009/layout/CircleArrowProcess" loCatId="cycle" qsTypeId="urn:microsoft.com/office/officeart/2005/8/quickstyle/simple3#1" qsCatId="simple" csTypeId="urn:microsoft.com/office/officeart/2005/8/colors/accent2_4#1" csCatId="accent2" phldr="1"/>
      <dgm:spPr/>
      <dgm:t>
        <a:bodyPr/>
        <a:lstStyle/>
        <a:p>
          <a:endParaRPr lang="en-IN"/>
        </a:p>
      </dgm:t>
    </dgm:pt>
    <dgm:pt modelId="{6F53CE90-624F-459B-BF37-9228F0B494D5}">
      <dgm:prSet phldrT="[Text]" custT="1"/>
      <dgm:spPr/>
      <dgm:t>
        <a:bodyPr/>
        <a:lstStyle/>
        <a:p>
          <a:r>
            <a:rPr lang="en-IN" sz="2000" dirty="0">
              <a:latin typeface="YAFcfgcNhWk 2"/>
            </a:rPr>
            <a:t>FIFO</a:t>
          </a:r>
        </a:p>
      </dgm:t>
    </dgm:pt>
    <dgm:pt modelId="{663D495E-0F60-4984-AEE5-A0CD3CC86B79}" type="parTrans" cxnId="{4F37DFF8-6B61-455A-BE83-E0BED91C0817}">
      <dgm:prSet/>
      <dgm:spPr/>
      <dgm:t>
        <a:bodyPr/>
        <a:lstStyle/>
        <a:p>
          <a:endParaRPr lang="en-IN"/>
        </a:p>
      </dgm:t>
    </dgm:pt>
    <dgm:pt modelId="{C03FBC9F-C985-42C6-83AA-F8D20A2A8173}" type="sibTrans" cxnId="{4F37DFF8-6B61-455A-BE83-E0BED91C0817}">
      <dgm:prSet/>
      <dgm:spPr/>
      <dgm:t>
        <a:bodyPr/>
        <a:lstStyle/>
        <a:p>
          <a:endParaRPr lang="en-IN"/>
        </a:p>
      </dgm:t>
    </dgm:pt>
    <dgm:pt modelId="{7EE50D7B-02A7-412B-B069-0BD8A81EED14}">
      <dgm:prSet phldrT="[Text]" custT="1"/>
      <dgm:spPr/>
      <dgm:t>
        <a:bodyPr/>
        <a:lstStyle/>
        <a:p>
          <a:r>
            <a:rPr lang="en-IN" sz="2000" dirty="0">
              <a:latin typeface="YAFcfgcNhWk 2"/>
            </a:rPr>
            <a:t>OPTIMAL</a:t>
          </a:r>
        </a:p>
      </dgm:t>
    </dgm:pt>
    <dgm:pt modelId="{AF6DFCA0-0E24-471C-A1F6-9B901DF6DCD7}" type="parTrans" cxnId="{CDC48FA5-3FE0-41EF-8A09-C7F3B681972A}">
      <dgm:prSet/>
      <dgm:spPr/>
      <dgm:t>
        <a:bodyPr/>
        <a:lstStyle/>
        <a:p>
          <a:endParaRPr lang="en-IN"/>
        </a:p>
      </dgm:t>
    </dgm:pt>
    <dgm:pt modelId="{9D0B0FA1-5689-406E-8D14-8B9D0CFC70DA}" type="sibTrans" cxnId="{CDC48FA5-3FE0-41EF-8A09-C7F3B681972A}">
      <dgm:prSet/>
      <dgm:spPr/>
      <dgm:t>
        <a:bodyPr/>
        <a:lstStyle/>
        <a:p>
          <a:endParaRPr lang="en-IN"/>
        </a:p>
      </dgm:t>
    </dgm:pt>
    <dgm:pt modelId="{F7288AC3-3421-4B62-8852-BCF1EEC557F5}">
      <dgm:prSet phldrT="[Text]" custT="1"/>
      <dgm:spPr/>
      <dgm:t>
        <a:bodyPr/>
        <a:lstStyle/>
        <a:p>
          <a:r>
            <a:rPr lang="en-IN" sz="2000" dirty="0">
              <a:latin typeface="YAFcfgcNhWk 2"/>
            </a:rPr>
            <a:t>LRU</a:t>
          </a:r>
        </a:p>
      </dgm:t>
    </dgm:pt>
    <dgm:pt modelId="{8E9C0685-A2CF-4548-A2AA-929E86B4FA2D}" type="parTrans" cxnId="{BC395F84-253E-4536-A9D9-33CCCCAEFE55}">
      <dgm:prSet/>
      <dgm:spPr/>
      <dgm:t>
        <a:bodyPr/>
        <a:lstStyle/>
        <a:p>
          <a:endParaRPr lang="en-IN"/>
        </a:p>
      </dgm:t>
    </dgm:pt>
    <dgm:pt modelId="{9CE1C8C6-7AEF-4320-B01B-D4125BD1FC21}" type="sibTrans" cxnId="{BC395F84-253E-4536-A9D9-33CCCCAEFE55}">
      <dgm:prSet/>
      <dgm:spPr/>
      <dgm:t>
        <a:bodyPr/>
        <a:lstStyle/>
        <a:p>
          <a:endParaRPr lang="en-IN"/>
        </a:p>
      </dgm:t>
    </dgm:pt>
    <dgm:pt modelId="{1F7BDA84-EC0C-43DF-9E72-B06C36CAE29D}" type="pres">
      <dgm:prSet presAssocID="{9CECAA29-FF83-4BE7-A049-A78002F166AD}" presName="Name0" presStyleCnt="0">
        <dgm:presLayoutVars>
          <dgm:chMax val="7"/>
          <dgm:chPref val="7"/>
          <dgm:dir/>
          <dgm:animLvl val="lvl"/>
        </dgm:presLayoutVars>
      </dgm:prSet>
      <dgm:spPr/>
      <dgm:t>
        <a:bodyPr/>
        <a:lstStyle/>
        <a:p>
          <a:endParaRPr lang="en-US"/>
        </a:p>
      </dgm:t>
    </dgm:pt>
    <dgm:pt modelId="{96A1C698-777C-4689-974C-CC2B59D2782C}" type="pres">
      <dgm:prSet presAssocID="{6F53CE90-624F-459B-BF37-9228F0B494D5}" presName="Accent1" presStyleCnt="0"/>
      <dgm:spPr/>
    </dgm:pt>
    <dgm:pt modelId="{89959F75-9034-4CCB-9D2A-7C7DF347D2C1}" type="pres">
      <dgm:prSet presAssocID="{6F53CE90-624F-459B-BF37-9228F0B494D5}" presName="Accent" presStyleLbl="node1" presStyleIdx="0" presStyleCnt="3"/>
      <dgm:spPr/>
    </dgm:pt>
    <dgm:pt modelId="{8DFA0DB1-FD06-467F-B659-47F2C4056466}" type="pres">
      <dgm:prSet presAssocID="{6F53CE90-624F-459B-BF37-9228F0B494D5}" presName="Parent1" presStyleLbl="revTx" presStyleIdx="0" presStyleCnt="3">
        <dgm:presLayoutVars>
          <dgm:chMax val="1"/>
          <dgm:chPref val="1"/>
          <dgm:bulletEnabled val="1"/>
        </dgm:presLayoutVars>
      </dgm:prSet>
      <dgm:spPr/>
      <dgm:t>
        <a:bodyPr/>
        <a:lstStyle/>
        <a:p>
          <a:endParaRPr lang="en-US"/>
        </a:p>
      </dgm:t>
    </dgm:pt>
    <dgm:pt modelId="{1A8FFBEE-1B85-4E31-A1E1-1A74C4BF699C}" type="pres">
      <dgm:prSet presAssocID="{7EE50D7B-02A7-412B-B069-0BD8A81EED14}" presName="Accent2" presStyleCnt="0"/>
      <dgm:spPr/>
    </dgm:pt>
    <dgm:pt modelId="{5ED75D8C-1C09-4CA2-85D3-891C7B722EA8}" type="pres">
      <dgm:prSet presAssocID="{7EE50D7B-02A7-412B-B069-0BD8A81EED14}" presName="Accent" presStyleLbl="node1" presStyleIdx="1" presStyleCnt="3"/>
      <dgm:spPr/>
    </dgm:pt>
    <dgm:pt modelId="{10F8A53B-8B98-4728-B7E5-D2BBF2E56042}" type="pres">
      <dgm:prSet presAssocID="{7EE50D7B-02A7-412B-B069-0BD8A81EED14}" presName="Parent2" presStyleLbl="revTx" presStyleIdx="1" presStyleCnt="3">
        <dgm:presLayoutVars>
          <dgm:chMax val="1"/>
          <dgm:chPref val="1"/>
          <dgm:bulletEnabled val="1"/>
        </dgm:presLayoutVars>
      </dgm:prSet>
      <dgm:spPr/>
      <dgm:t>
        <a:bodyPr/>
        <a:lstStyle/>
        <a:p>
          <a:endParaRPr lang="en-US"/>
        </a:p>
      </dgm:t>
    </dgm:pt>
    <dgm:pt modelId="{118F42E2-A94C-4EE9-BD63-D701C4E91A80}" type="pres">
      <dgm:prSet presAssocID="{F7288AC3-3421-4B62-8852-BCF1EEC557F5}" presName="Accent3" presStyleCnt="0"/>
      <dgm:spPr/>
    </dgm:pt>
    <dgm:pt modelId="{089ED96C-5417-4086-9B27-733EFE80B00E}" type="pres">
      <dgm:prSet presAssocID="{F7288AC3-3421-4B62-8852-BCF1EEC557F5}" presName="Accent" presStyleLbl="node1" presStyleIdx="2" presStyleCnt="3"/>
      <dgm:spPr/>
    </dgm:pt>
    <dgm:pt modelId="{EF0022B8-22FF-426E-AF0E-A08067A20F73}" type="pres">
      <dgm:prSet presAssocID="{F7288AC3-3421-4B62-8852-BCF1EEC557F5}" presName="Parent3" presStyleLbl="revTx" presStyleIdx="2" presStyleCnt="3">
        <dgm:presLayoutVars>
          <dgm:chMax val="1"/>
          <dgm:chPref val="1"/>
          <dgm:bulletEnabled val="1"/>
        </dgm:presLayoutVars>
      </dgm:prSet>
      <dgm:spPr/>
      <dgm:t>
        <a:bodyPr/>
        <a:lstStyle/>
        <a:p>
          <a:endParaRPr lang="en-US"/>
        </a:p>
      </dgm:t>
    </dgm:pt>
  </dgm:ptLst>
  <dgm:cxnLst>
    <dgm:cxn modelId="{BC395F84-253E-4536-A9D9-33CCCCAEFE55}" srcId="{9CECAA29-FF83-4BE7-A049-A78002F166AD}" destId="{F7288AC3-3421-4B62-8852-BCF1EEC557F5}" srcOrd="2" destOrd="0" parTransId="{8E9C0685-A2CF-4548-A2AA-929E86B4FA2D}" sibTransId="{9CE1C8C6-7AEF-4320-B01B-D4125BD1FC21}"/>
    <dgm:cxn modelId="{4F37DFF8-6B61-455A-BE83-E0BED91C0817}" srcId="{9CECAA29-FF83-4BE7-A049-A78002F166AD}" destId="{6F53CE90-624F-459B-BF37-9228F0B494D5}" srcOrd="0" destOrd="0" parTransId="{663D495E-0F60-4984-AEE5-A0CD3CC86B79}" sibTransId="{C03FBC9F-C985-42C6-83AA-F8D20A2A8173}"/>
    <dgm:cxn modelId="{E8B833EA-F973-4E5B-B342-F6E8F67DB35A}" type="presOf" srcId="{6F53CE90-624F-459B-BF37-9228F0B494D5}" destId="{8DFA0DB1-FD06-467F-B659-47F2C4056466}" srcOrd="0" destOrd="0" presId="urn:microsoft.com/office/officeart/2009/layout/CircleArrowProcess"/>
    <dgm:cxn modelId="{CDC48FA5-3FE0-41EF-8A09-C7F3B681972A}" srcId="{9CECAA29-FF83-4BE7-A049-A78002F166AD}" destId="{7EE50D7B-02A7-412B-B069-0BD8A81EED14}" srcOrd="1" destOrd="0" parTransId="{AF6DFCA0-0E24-471C-A1F6-9B901DF6DCD7}" sibTransId="{9D0B0FA1-5689-406E-8D14-8B9D0CFC70DA}"/>
    <dgm:cxn modelId="{D76B87F4-3C78-478D-A058-9069278A303F}" type="presOf" srcId="{F7288AC3-3421-4B62-8852-BCF1EEC557F5}" destId="{EF0022B8-22FF-426E-AF0E-A08067A20F73}" srcOrd="0" destOrd="0" presId="urn:microsoft.com/office/officeart/2009/layout/CircleArrowProcess"/>
    <dgm:cxn modelId="{03C6EA73-4BD8-4FA5-994D-6D464D057531}" type="presOf" srcId="{9CECAA29-FF83-4BE7-A049-A78002F166AD}" destId="{1F7BDA84-EC0C-43DF-9E72-B06C36CAE29D}" srcOrd="0" destOrd="0" presId="urn:microsoft.com/office/officeart/2009/layout/CircleArrowProcess"/>
    <dgm:cxn modelId="{D2424633-0E7F-4F26-9E7F-1D8A71E896C7}" type="presOf" srcId="{7EE50D7B-02A7-412B-B069-0BD8A81EED14}" destId="{10F8A53B-8B98-4728-B7E5-D2BBF2E56042}" srcOrd="0" destOrd="0" presId="urn:microsoft.com/office/officeart/2009/layout/CircleArrowProcess"/>
    <dgm:cxn modelId="{A8C76EB0-B0E8-478E-A980-CB71581B6EB2}" type="presParOf" srcId="{1F7BDA84-EC0C-43DF-9E72-B06C36CAE29D}" destId="{96A1C698-777C-4689-974C-CC2B59D2782C}" srcOrd="0" destOrd="0" presId="urn:microsoft.com/office/officeart/2009/layout/CircleArrowProcess"/>
    <dgm:cxn modelId="{B29DDE2E-CD83-499C-84D4-D4B225C3B8B6}" type="presParOf" srcId="{96A1C698-777C-4689-974C-CC2B59D2782C}" destId="{89959F75-9034-4CCB-9D2A-7C7DF347D2C1}" srcOrd="0" destOrd="0" presId="urn:microsoft.com/office/officeart/2009/layout/CircleArrowProcess"/>
    <dgm:cxn modelId="{DE165B11-36D9-4795-9002-1C139FC04E52}" type="presParOf" srcId="{1F7BDA84-EC0C-43DF-9E72-B06C36CAE29D}" destId="{8DFA0DB1-FD06-467F-B659-47F2C4056466}" srcOrd="1" destOrd="0" presId="urn:microsoft.com/office/officeart/2009/layout/CircleArrowProcess"/>
    <dgm:cxn modelId="{10A0EBF5-D577-43DD-868B-D392BC8C2CB0}" type="presParOf" srcId="{1F7BDA84-EC0C-43DF-9E72-B06C36CAE29D}" destId="{1A8FFBEE-1B85-4E31-A1E1-1A74C4BF699C}" srcOrd="2" destOrd="0" presId="urn:microsoft.com/office/officeart/2009/layout/CircleArrowProcess"/>
    <dgm:cxn modelId="{F7B51EEB-A795-4218-8366-48B5691E8BD5}" type="presParOf" srcId="{1A8FFBEE-1B85-4E31-A1E1-1A74C4BF699C}" destId="{5ED75D8C-1C09-4CA2-85D3-891C7B722EA8}" srcOrd="0" destOrd="0" presId="urn:microsoft.com/office/officeart/2009/layout/CircleArrowProcess"/>
    <dgm:cxn modelId="{0F177CE9-584E-4EA4-9BB8-9654A38FE500}" type="presParOf" srcId="{1F7BDA84-EC0C-43DF-9E72-B06C36CAE29D}" destId="{10F8A53B-8B98-4728-B7E5-D2BBF2E56042}" srcOrd="3" destOrd="0" presId="urn:microsoft.com/office/officeart/2009/layout/CircleArrowProcess"/>
    <dgm:cxn modelId="{EEC22174-9611-4D9B-887F-D14F231A5EA5}" type="presParOf" srcId="{1F7BDA84-EC0C-43DF-9E72-B06C36CAE29D}" destId="{118F42E2-A94C-4EE9-BD63-D701C4E91A80}" srcOrd="4" destOrd="0" presId="urn:microsoft.com/office/officeart/2009/layout/CircleArrowProcess"/>
    <dgm:cxn modelId="{D6AF623A-AFBF-4FC0-8094-955BD7C9680F}" type="presParOf" srcId="{118F42E2-A94C-4EE9-BD63-D701C4E91A80}" destId="{089ED96C-5417-4086-9B27-733EFE80B00E}" srcOrd="0" destOrd="0" presId="urn:microsoft.com/office/officeart/2009/layout/CircleArrowProcess"/>
    <dgm:cxn modelId="{C6BDC5DC-4B47-42F8-92F8-6A9F96BEFF1A}" type="presParOf" srcId="{1F7BDA84-EC0C-43DF-9E72-B06C36CAE29D}" destId="{EF0022B8-22FF-426E-AF0E-A08067A20F73}" srcOrd="5" destOrd="0" presId="urn:microsoft.com/office/officeart/2009/layout/CircleArrow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959F75-9034-4CCB-9D2A-7C7DF347D2C1}">
      <dsp:nvSpPr>
        <dsp:cNvPr id="0" name=""/>
        <dsp:cNvSpPr/>
      </dsp:nvSpPr>
      <dsp:spPr>
        <a:xfrm>
          <a:off x="1635740" y="0"/>
          <a:ext cx="2317389" cy="2317742"/>
        </a:xfrm>
        <a:prstGeom prst="circularArrow">
          <a:avLst>
            <a:gd name="adj1" fmla="val 10980"/>
            <a:gd name="adj2" fmla="val 1142322"/>
            <a:gd name="adj3" fmla="val 4500000"/>
            <a:gd name="adj4" fmla="val 10800000"/>
            <a:gd name="adj5" fmla="val 12500"/>
          </a:avLst>
        </a:prstGeom>
        <a:gradFill rotWithShape="0">
          <a:gsLst>
            <a:gs pos="0">
              <a:schemeClr val="accent2">
                <a:shade val="50000"/>
                <a:hueOff val="0"/>
                <a:satOff val="0"/>
                <a:lumOff val="0"/>
                <a:alphaOff val="0"/>
                <a:lumMod val="110000"/>
                <a:satMod val="105000"/>
                <a:tint val="67000"/>
              </a:schemeClr>
            </a:gs>
            <a:gs pos="50000">
              <a:schemeClr val="accent2">
                <a:shade val="50000"/>
                <a:hueOff val="0"/>
                <a:satOff val="0"/>
                <a:lumOff val="0"/>
                <a:alphaOff val="0"/>
                <a:lumMod val="105000"/>
                <a:satMod val="103000"/>
                <a:tint val="73000"/>
              </a:schemeClr>
            </a:gs>
            <a:gs pos="100000">
              <a:schemeClr val="accent2">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DFA0DB1-FD06-467F-B659-47F2C4056466}">
      <dsp:nvSpPr>
        <dsp:cNvPr id="0" name=""/>
        <dsp:cNvSpPr/>
      </dsp:nvSpPr>
      <dsp:spPr>
        <a:xfrm>
          <a:off x="2147959" y="836775"/>
          <a:ext cx="1287729" cy="643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a:latin typeface="YAFcfgcNhWk 2"/>
            </a:rPr>
            <a:t>FIFO</a:t>
          </a:r>
        </a:p>
      </dsp:txBody>
      <dsp:txXfrm>
        <a:off x="2147959" y="836775"/>
        <a:ext cx="1287729" cy="643710"/>
      </dsp:txXfrm>
    </dsp:sp>
    <dsp:sp modelId="{5ED75D8C-1C09-4CA2-85D3-891C7B722EA8}">
      <dsp:nvSpPr>
        <dsp:cNvPr id="0" name=""/>
        <dsp:cNvSpPr/>
      </dsp:nvSpPr>
      <dsp:spPr>
        <a:xfrm>
          <a:off x="992093" y="1331715"/>
          <a:ext cx="2317389" cy="2317742"/>
        </a:xfrm>
        <a:prstGeom prst="leftCircularArrow">
          <a:avLst>
            <a:gd name="adj1" fmla="val 10980"/>
            <a:gd name="adj2" fmla="val 1142322"/>
            <a:gd name="adj3" fmla="val 6300000"/>
            <a:gd name="adj4" fmla="val 18900000"/>
            <a:gd name="adj5" fmla="val 12500"/>
          </a:avLst>
        </a:prstGeom>
        <a:gradFill rotWithShape="0">
          <a:gsLst>
            <a:gs pos="0">
              <a:schemeClr val="accent2">
                <a:shade val="50000"/>
                <a:hueOff val="-37621"/>
                <a:satOff val="-12162"/>
                <a:lumOff val="32665"/>
                <a:alphaOff val="0"/>
                <a:lumMod val="110000"/>
                <a:satMod val="105000"/>
                <a:tint val="67000"/>
              </a:schemeClr>
            </a:gs>
            <a:gs pos="50000">
              <a:schemeClr val="accent2">
                <a:shade val="50000"/>
                <a:hueOff val="-37621"/>
                <a:satOff val="-12162"/>
                <a:lumOff val="32665"/>
                <a:alphaOff val="0"/>
                <a:lumMod val="105000"/>
                <a:satMod val="103000"/>
                <a:tint val="73000"/>
              </a:schemeClr>
            </a:gs>
            <a:gs pos="100000">
              <a:schemeClr val="accent2">
                <a:shade val="50000"/>
                <a:hueOff val="-37621"/>
                <a:satOff val="-12162"/>
                <a:lumOff val="326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0F8A53B-8B98-4728-B7E5-D2BBF2E56042}">
      <dsp:nvSpPr>
        <dsp:cNvPr id="0" name=""/>
        <dsp:cNvSpPr/>
      </dsp:nvSpPr>
      <dsp:spPr>
        <a:xfrm>
          <a:off x="1506924" y="2176193"/>
          <a:ext cx="1287729" cy="643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a:latin typeface="YAFcfgcNhWk 2"/>
            </a:rPr>
            <a:t>OPTIMAL</a:t>
          </a:r>
        </a:p>
      </dsp:txBody>
      <dsp:txXfrm>
        <a:off x="1506924" y="2176193"/>
        <a:ext cx="1287729" cy="643710"/>
      </dsp:txXfrm>
    </dsp:sp>
    <dsp:sp modelId="{089ED96C-5417-4086-9B27-733EFE80B00E}">
      <dsp:nvSpPr>
        <dsp:cNvPr id="0" name=""/>
        <dsp:cNvSpPr/>
      </dsp:nvSpPr>
      <dsp:spPr>
        <a:xfrm>
          <a:off x="1800677" y="2822792"/>
          <a:ext cx="1990997" cy="1991795"/>
        </a:xfrm>
        <a:prstGeom prst="blockArc">
          <a:avLst>
            <a:gd name="adj1" fmla="val 13500000"/>
            <a:gd name="adj2" fmla="val 10800000"/>
            <a:gd name="adj3" fmla="val 12740"/>
          </a:avLst>
        </a:prstGeom>
        <a:gradFill rotWithShape="0">
          <a:gsLst>
            <a:gs pos="0">
              <a:schemeClr val="accent2">
                <a:shade val="50000"/>
                <a:hueOff val="-37621"/>
                <a:satOff val="-12162"/>
                <a:lumOff val="32665"/>
                <a:alphaOff val="0"/>
                <a:lumMod val="110000"/>
                <a:satMod val="105000"/>
                <a:tint val="67000"/>
              </a:schemeClr>
            </a:gs>
            <a:gs pos="50000">
              <a:schemeClr val="accent2">
                <a:shade val="50000"/>
                <a:hueOff val="-37621"/>
                <a:satOff val="-12162"/>
                <a:lumOff val="32665"/>
                <a:alphaOff val="0"/>
                <a:lumMod val="105000"/>
                <a:satMod val="103000"/>
                <a:tint val="73000"/>
              </a:schemeClr>
            </a:gs>
            <a:gs pos="100000">
              <a:schemeClr val="accent2">
                <a:shade val="50000"/>
                <a:hueOff val="-37621"/>
                <a:satOff val="-12162"/>
                <a:lumOff val="326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F0022B8-22FF-426E-AF0E-A08067A20F73}">
      <dsp:nvSpPr>
        <dsp:cNvPr id="0" name=""/>
        <dsp:cNvSpPr/>
      </dsp:nvSpPr>
      <dsp:spPr>
        <a:xfrm>
          <a:off x="2151006" y="3517537"/>
          <a:ext cx="1287729" cy="643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a:latin typeface="YAFcfgcNhWk 2"/>
            </a:rPr>
            <a:t>LRU</a:t>
          </a:r>
        </a:p>
      </dsp:txBody>
      <dsp:txXfrm>
        <a:off x="2151006" y="3517537"/>
        <a:ext cx="1287729" cy="643710"/>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8FE86D-3702-4B4B-AFC6-CD24F99645BF}" type="datetimeFigureOut">
              <a:rPr lang="en-IN" smtClean="0"/>
              <a:pPr/>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1341-75E3-4DE8-B736-6173F925B24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8FE86D-3702-4B4B-AFC6-CD24F99645BF}" type="datetimeFigureOut">
              <a:rPr lang="en-IN" smtClean="0"/>
              <a:pPr/>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1341-75E3-4DE8-B736-6173F925B24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8FE86D-3702-4B4B-AFC6-CD24F99645BF}" type="datetimeFigureOut">
              <a:rPr lang="en-IN" smtClean="0"/>
              <a:pPr/>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1341-75E3-4DE8-B736-6173F925B24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8FE86D-3702-4B4B-AFC6-CD24F99645BF}" type="datetimeFigureOut">
              <a:rPr lang="en-IN" smtClean="0"/>
              <a:pPr/>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1341-75E3-4DE8-B736-6173F925B24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8FE86D-3702-4B4B-AFC6-CD24F99645BF}" type="datetimeFigureOut">
              <a:rPr lang="en-IN" smtClean="0"/>
              <a:pPr/>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21341-75E3-4DE8-B736-6173F925B24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8FE86D-3702-4B4B-AFC6-CD24F99645BF}" type="datetimeFigureOut">
              <a:rPr lang="en-IN" smtClean="0"/>
              <a:pPr/>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21341-75E3-4DE8-B736-6173F925B24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8FE86D-3702-4B4B-AFC6-CD24F99645BF}" type="datetimeFigureOut">
              <a:rPr lang="en-IN" smtClean="0"/>
              <a:pPr/>
              <a:t>11-04-2024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21341-75E3-4DE8-B736-6173F925B24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8FE86D-3702-4B4B-AFC6-CD24F99645BF}" type="datetimeFigureOut">
              <a:rPr lang="en-IN" smtClean="0"/>
              <a:pPr/>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21341-75E3-4DE8-B736-6173F925B24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FE86D-3702-4B4B-AFC6-CD24F99645BF}" type="datetimeFigureOut">
              <a:rPr lang="en-IN" smtClean="0"/>
              <a:pPr/>
              <a:t>11-04-2024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21341-75E3-4DE8-B736-6173F925B24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8FE86D-3702-4B4B-AFC6-CD24F99645BF}" type="datetimeFigureOut">
              <a:rPr lang="en-IN" smtClean="0"/>
              <a:pPr/>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21341-75E3-4DE8-B736-6173F925B24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8FE86D-3702-4B4B-AFC6-CD24F99645BF}" type="datetimeFigureOut">
              <a:rPr lang="en-IN" smtClean="0"/>
              <a:pPr/>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21341-75E3-4DE8-B736-6173F925B24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FE86D-3702-4B4B-AFC6-CD24F99645BF}" type="datetimeFigureOut">
              <a:rPr lang="en-IN" smtClean="0"/>
              <a:pPr/>
              <a:t>11-04-2024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21341-75E3-4DE8-B736-6173F925B248}"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image6.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1436" y="2505670"/>
            <a:ext cx="8462866" cy="1476375"/>
          </a:xfrm>
          <a:prstGeom prst="rect">
            <a:avLst/>
          </a:prstGeom>
          <a:noFill/>
        </p:spPr>
        <p:txBody>
          <a:bodyPr wrap="square" rtlCol="0">
            <a:spAutoFit/>
          </a:bodyPr>
          <a:lstStyle/>
          <a:p>
            <a:pPr algn="ctr"/>
            <a:r>
              <a:rPr lang="en-IN" sz="3600" b="1" dirty="0">
                <a:solidFill>
                  <a:schemeClr val="accent5">
                    <a:lumMod val="40000"/>
                    <a:lumOff val="60000"/>
                  </a:schemeClr>
                </a:solidFill>
                <a:latin typeface="Broadway" panose="04040905080B02020502" pitchFamily="82" charset="0"/>
              </a:rPr>
              <a:t>PAGE REPLACEMENT TECHNIQUES IN OS</a:t>
            </a:r>
          </a:p>
          <a:p>
            <a:endParaRPr lang="en-IN" dirty="0">
              <a:solidFill>
                <a:schemeClr val="accent5">
                  <a:lumMod val="40000"/>
                  <a:lumOff val="6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0310" y="600765"/>
            <a:ext cx="3460255" cy="1200329"/>
          </a:xfrm>
          <a:prstGeom prst="rect">
            <a:avLst/>
          </a:prstGeom>
          <a:noFill/>
        </p:spPr>
        <p:txBody>
          <a:bodyPr wrap="square" rtlCol="0">
            <a:spAutoFit/>
          </a:bodyPr>
          <a:lstStyle/>
          <a:p>
            <a:r>
              <a:rPr lang="en-IN" sz="3600" b="1" dirty="0">
                <a:latin typeface="NSimSun" panose="02010609030101010101" pitchFamily="49" charset="-122"/>
                <a:ea typeface="NSimSun" panose="02010609030101010101" pitchFamily="49" charset="-122"/>
              </a:rPr>
              <a:t>01</a:t>
            </a:r>
          </a:p>
          <a:p>
            <a:r>
              <a:rPr lang="en-IN" sz="3600" b="1" dirty="0">
                <a:latin typeface="NSimSun" panose="02010609030101010101" pitchFamily="49" charset="-122"/>
                <a:ea typeface="NSimSun" panose="02010609030101010101" pitchFamily="49" charset="-122"/>
              </a:rPr>
              <a:t>INTRODUCTION</a:t>
            </a:r>
          </a:p>
        </p:txBody>
      </p:sp>
      <p:sp>
        <p:nvSpPr>
          <p:cNvPr id="8" name="TextBox 7"/>
          <p:cNvSpPr txBox="1"/>
          <p:nvPr/>
        </p:nvSpPr>
        <p:spPr>
          <a:xfrm>
            <a:off x="4019162" y="751344"/>
            <a:ext cx="6097554" cy="5354320"/>
          </a:xfrm>
          <a:prstGeom prst="rect">
            <a:avLst/>
          </a:prstGeom>
          <a:noFill/>
          <a:ln w="9525" cap="flat" cmpd="sng" algn="ctr">
            <a:solidFill>
              <a:schemeClr val="tx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lgn="just"/>
            <a:r>
              <a:rPr lang="en-US" b="0" i="0" dirty="0">
                <a:solidFill>
                  <a:srgbClr val="FFFFFF"/>
                </a:solidFill>
                <a:effectLst/>
                <a:cs typeface="+mn-lt"/>
              </a:rPr>
              <a:t>Virtual Memory Management is a critical component of operating systems, where Page Replacement Algorithms play a pivotal role. The primary objective of these algorithms is to minimize the occurrence of page faults, which occur when a program attempts to access a memory page that is not currently in physical memory.</a:t>
            </a:r>
          </a:p>
          <a:p>
            <a:pPr algn="just"/>
            <a:r>
              <a:rPr lang="en-US" b="0" i="0" dirty="0">
                <a:solidFill>
                  <a:srgbClr val="FFFFFF"/>
                </a:solidFill>
                <a:effectLst/>
                <a:cs typeface="+mn-lt"/>
              </a:rPr>
              <a:t> In such cases, the system must find a way to bring the required page into memory, leading to the necessity of page replacement.</a:t>
            </a:r>
            <a:endParaRPr lang="en-US" dirty="0">
              <a:solidFill>
                <a:srgbClr val="FFFFFF"/>
              </a:solidFill>
              <a:effectLst/>
              <a:cs typeface="+mn-lt"/>
            </a:endParaRPr>
          </a:p>
          <a:p>
            <a:pPr algn="just"/>
            <a:r>
              <a:rPr lang="en-US" b="0" i="0" dirty="0">
                <a:solidFill>
                  <a:srgbClr val="FFFFFF"/>
                </a:solidFill>
                <a:effectLst/>
                <a:cs typeface="+mn-lt"/>
              </a:rPr>
              <a:t>When a page fault happens and there are no available free page frames in memory, the system must select a page to evict from memory. This decision is crucial to maintaining system performance and efficiency. By exploring different page replacement policies and strategies, we aim to optimize memory utilization and minimize the impact of page faults on overall system operation. Join us as we delve into the world of page replacement in virtual memory management and understand how these algorithms shape the efficiency of modern operating systems.</a:t>
            </a:r>
            <a:endParaRPr lang="en-US" dirty="0">
              <a:solidFill>
                <a:srgbClr val="FFFFFF"/>
              </a:solidFill>
              <a:effectLst/>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4" name="TextBox 3"/>
          <p:cNvSpPr txBox="1"/>
          <p:nvPr/>
        </p:nvSpPr>
        <p:spPr>
          <a:xfrm>
            <a:off x="662474" y="447869"/>
            <a:ext cx="7725746" cy="2265364"/>
          </a:xfrm>
          <a:prstGeom prst="rect">
            <a:avLst/>
          </a:prstGeom>
          <a:noFill/>
        </p:spPr>
        <p:txBody>
          <a:bodyPr wrap="square" rtlCol="0">
            <a:spAutoFit/>
          </a:bodyPr>
          <a:lstStyle/>
          <a:p>
            <a:r>
              <a:rPr lang="en-IN" dirty="0">
                <a:solidFill>
                  <a:schemeClr val="accent5">
                    <a:lumMod val="40000"/>
                    <a:lumOff val="60000"/>
                  </a:schemeClr>
                </a:solidFill>
                <a:latin typeface="Bodoni MT" panose="02070603080606020203" pitchFamily="18" charset="0"/>
              </a:rPr>
              <a:t>PAGE REPLACEMENT </a:t>
            </a:r>
          </a:p>
          <a:p>
            <a:endParaRPr lang="en-IN" dirty="0"/>
          </a:p>
          <a:p>
            <a:pPr>
              <a:lnSpc>
                <a:spcPct val="150000"/>
              </a:lnSpc>
            </a:pPr>
            <a:r>
              <a:rPr lang="en-IN" dirty="0"/>
              <a:t>Page Replacement id Required when :</a:t>
            </a:r>
          </a:p>
          <a:p>
            <a:pPr>
              <a:lnSpc>
                <a:spcPct val="150000"/>
              </a:lnSpc>
            </a:pPr>
            <a:endParaRPr lang="en-IN" dirty="0"/>
          </a:p>
          <a:p>
            <a:pPr marL="285750" indent="-285750">
              <a:lnSpc>
                <a:spcPct val="150000"/>
              </a:lnSpc>
              <a:buFont typeface="Arial" panose="020B0604020202020204" pitchFamily="34" charset="0"/>
              <a:buChar char="•"/>
            </a:pPr>
            <a:r>
              <a:rPr lang="en-IN" dirty="0"/>
              <a:t>All the frames of the main memory are already occupied.</a:t>
            </a:r>
          </a:p>
          <a:p>
            <a:pPr marL="285750" indent="-285750">
              <a:lnSpc>
                <a:spcPct val="150000"/>
              </a:lnSpc>
              <a:buFont typeface="Arial" panose="020B0604020202020204" pitchFamily="34" charset="0"/>
              <a:buChar char="•"/>
            </a:pPr>
            <a:r>
              <a:rPr lang="en-IN" dirty="0"/>
              <a:t>Thus, a page has to be replaced to create a room for the required page.</a:t>
            </a:r>
          </a:p>
        </p:txBody>
      </p:sp>
      <p:sp>
        <p:nvSpPr>
          <p:cNvPr id="6" name="TextBox 5"/>
          <p:cNvSpPr txBox="1"/>
          <p:nvPr/>
        </p:nvSpPr>
        <p:spPr>
          <a:xfrm>
            <a:off x="662474" y="2905395"/>
            <a:ext cx="7725746" cy="3970318"/>
          </a:xfrm>
          <a:prstGeom prst="rect">
            <a:avLst/>
          </a:prstGeom>
          <a:noFill/>
        </p:spPr>
        <p:txBody>
          <a:bodyPr wrap="square">
            <a:spAutoFit/>
          </a:bodyPr>
          <a:lstStyle/>
          <a:p>
            <a:pPr>
              <a:lnSpc>
                <a:spcPct val="150000"/>
              </a:lnSpc>
            </a:pPr>
            <a:r>
              <a:rPr lang="en-IN" dirty="0">
                <a:solidFill>
                  <a:schemeClr val="accent5">
                    <a:lumMod val="40000"/>
                    <a:lumOff val="60000"/>
                  </a:schemeClr>
                </a:solidFill>
                <a:latin typeface="Bodoni MT" panose="02070603080606020203" pitchFamily="18" charset="0"/>
              </a:rPr>
              <a:t>PAGE REPLACEMENT ALGORITHMS</a:t>
            </a:r>
          </a:p>
          <a:p>
            <a:pPr>
              <a:lnSpc>
                <a:spcPct val="150000"/>
              </a:lnSpc>
            </a:pPr>
            <a:endParaRPr lang="en-IN" dirty="0"/>
          </a:p>
          <a:p>
            <a:pPr>
              <a:lnSpc>
                <a:spcPct val="150000"/>
              </a:lnSpc>
            </a:pPr>
            <a:r>
              <a:rPr lang="en-IN" dirty="0"/>
              <a:t>Page Replacement Algorithms helps to decide which page must be swapped out of the main memory to create a room for the incoming page</a:t>
            </a:r>
          </a:p>
          <a:p>
            <a:pPr>
              <a:lnSpc>
                <a:spcPct val="150000"/>
              </a:lnSpc>
            </a:pPr>
            <a:endParaRPr lang="en-IN" dirty="0"/>
          </a:p>
          <a:p>
            <a:pPr marL="285750" indent="-285750">
              <a:lnSpc>
                <a:spcPct val="150000"/>
              </a:lnSpc>
              <a:buFont typeface="Arial" panose="020B0604020202020204" pitchFamily="34" charset="0"/>
              <a:buChar char="•"/>
            </a:pPr>
            <a:r>
              <a:rPr lang="en-IN" dirty="0"/>
              <a:t>FIFO (First In First Out),</a:t>
            </a:r>
          </a:p>
          <a:p>
            <a:pPr marL="285750" indent="-285750">
              <a:lnSpc>
                <a:spcPct val="150000"/>
              </a:lnSpc>
              <a:buFont typeface="Arial" panose="020B0604020202020204" pitchFamily="34" charset="0"/>
              <a:buChar char="•"/>
            </a:pPr>
            <a:r>
              <a:rPr lang="en-IN" dirty="0"/>
              <a:t>Optimal Page Replacement Algorithm.</a:t>
            </a:r>
          </a:p>
          <a:p>
            <a:pPr marL="285750" indent="-285750">
              <a:lnSpc>
                <a:spcPct val="150000"/>
              </a:lnSpc>
              <a:buFont typeface="Arial" panose="020B0604020202020204" pitchFamily="34" charset="0"/>
              <a:buChar char="•"/>
            </a:pPr>
            <a:r>
              <a:rPr lang="en-IN" dirty="0"/>
              <a:t>LRU (Least Recently Used).</a:t>
            </a:r>
          </a:p>
          <a:p>
            <a:endParaRPr lang="en-IN" dirty="0"/>
          </a:p>
          <a:p>
            <a:endParaRPr lang="en-IN" dirty="0"/>
          </a:p>
        </p:txBody>
      </p:sp>
      <p:graphicFrame>
        <p:nvGraphicFramePr>
          <p:cNvPr id="16" name="Diagram 15"/>
          <p:cNvGraphicFramePr/>
          <p:nvPr/>
        </p:nvGraphicFramePr>
        <p:xfrm>
          <a:off x="7324531" y="835093"/>
          <a:ext cx="4945224" cy="481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1584" y="760361"/>
            <a:ext cx="6645728" cy="2306955"/>
          </a:xfrm>
          <a:prstGeom prst="rect">
            <a:avLst/>
          </a:prstGeom>
          <a:noFill/>
          <a:ln w="9525" cap="flat" cmpd="sng" algn="ctr">
            <a:solidFill>
              <a:schemeClr val="bg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342900" indent="-342900" algn="just">
              <a:buAutoNum type="arabicPeriod"/>
            </a:pPr>
            <a:r>
              <a:rPr lang="en-US" sz="1600" b="0" i="0" dirty="0">
                <a:solidFill>
                  <a:srgbClr val="FFB2DC"/>
                </a:solidFill>
                <a:effectLst/>
                <a:latin typeface="Calibri" panose="020F0502020204030204" charset="0"/>
                <a:cs typeface="Calibri" panose="020F0502020204030204" charset="0"/>
              </a:rPr>
              <a:t>First In, First Out (FIFO):</a:t>
            </a:r>
          </a:p>
          <a:p>
            <a:pPr marL="342900" indent="-342900" algn="just">
              <a:buAutoNum type="arabicPeriod"/>
            </a:pPr>
            <a:endParaRPr lang="en-US" sz="1600" b="0" i="0" dirty="0">
              <a:solidFill>
                <a:srgbClr val="FFB2DC"/>
              </a:solidFill>
              <a:effectLst/>
              <a:latin typeface="Calibri" panose="020F0502020204030204" charset="0"/>
              <a:cs typeface="Calibri" panose="020F0502020204030204" charset="0"/>
            </a:endParaRPr>
          </a:p>
          <a:p>
            <a:pPr algn="just"/>
            <a:r>
              <a:rPr lang="en-US" sz="1600" b="0" i="0" dirty="0">
                <a:solidFill>
                  <a:srgbClr val="FFFFFF"/>
                </a:solidFill>
                <a:effectLst/>
                <a:latin typeface="Calibri" panose="020F0502020204030204" charset="0"/>
                <a:cs typeface="Calibri" panose="020F0502020204030204" charset="0"/>
              </a:rPr>
              <a:t>This is the simplest page replacement algorithm. In this algorithm, the operating system keeps track of all pages in the memory in a queue, the oldest page is in the front of the queue. When a page needs to be replaced, the page in the front of the queue is selected for removal.</a:t>
            </a:r>
          </a:p>
          <a:p>
            <a:pPr algn="just"/>
            <a:endParaRPr lang="en-US" sz="1600" dirty="0">
              <a:solidFill>
                <a:srgbClr val="FFFFFF"/>
              </a:solidFill>
              <a:latin typeface="Calibri" panose="020F0502020204030204" charset="0"/>
              <a:cs typeface="Calibri" panose="020F0502020204030204" charset="0"/>
            </a:endParaRPr>
          </a:p>
          <a:p>
            <a:pPr algn="just"/>
            <a:r>
              <a:rPr lang="en-US" sz="1600" b="0" i="0" dirty="0">
                <a:solidFill>
                  <a:schemeClr val="accent1">
                    <a:lumMod val="20000"/>
                    <a:lumOff val="80000"/>
                  </a:schemeClr>
                </a:solidFill>
                <a:effectLst/>
                <a:latin typeface="Calibri" panose="020F0502020204030204" charset="0"/>
                <a:cs typeface="Calibri" panose="020F0502020204030204" charset="0"/>
              </a:rPr>
              <a:t> Example 1: </a:t>
            </a:r>
            <a:r>
              <a:rPr lang="en-US" sz="1600" b="0" i="0" dirty="0">
                <a:solidFill>
                  <a:srgbClr val="FFFFFF"/>
                </a:solidFill>
                <a:effectLst/>
                <a:latin typeface="Calibri" panose="020F0502020204030204" charset="0"/>
                <a:cs typeface="Calibri" panose="020F0502020204030204" charset="0"/>
              </a:rPr>
              <a:t>Consider page reference string 1, 3, 0, 3, 5, 6, 3 with 3-page frames. Find the number of page faults.</a:t>
            </a:r>
            <a:r>
              <a:rPr lang="en-US" sz="1600" b="0" i="0" dirty="0">
                <a:solidFill>
                  <a:srgbClr val="FFFFFF"/>
                </a:solidFill>
                <a:effectLst/>
                <a:latin typeface="YAFcfgcNhWk 2"/>
              </a:rPr>
              <a:t> </a:t>
            </a:r>
            <a:endParaRPr lang="en-US" sz="1600" dirty="0">
              <a:solidFill>
                <a:srgbClr val="FFFFFF"/>
              </a:solidFill>
              <a:effectLst/>
              <a:latin typeface="YAFcfgcNhWk 2"/>
            </a:endParaRPr>
          </a:p>
        </p:txBody>
      </p:sp>
      <p:sp>
        <p:nvSpPr>
          <p:cNvPr id="5" name="TextBox 4"/>
          <p:cNvSpPr txBox="1"/>
          <p:nvPr/>
        </p:nvSpPr>
        <p:spPr>
          <a:xfrm>
            <a:off x="492190" y="474603"/>
            <a:ext cx="2806821" cy="1200329"/>
          </a:xfrm>
          <a:prstGeom prst="rect">
            <a:avLst/>
          </a:prstGeom>
          <a:noFill/>
        </p:spPr>
        <p:txBody>
          <a:bodyPr wrap="square">
            <a:spAutoFit/>
          </a:bodyPr>
          <a:lstStyle/>
          <a:p>
            <a:r>
              <a:rPr lang="en-IN" sz="3600" b="1" dirty="0">
                <a:latin typeface="NSimSun" panose="02010609030101010101" pitchFamily="49" charset="-122"/>
                <a:ea typeface="NSimSun" panose="02010609030101010101" pitchFamily="49" charset="-122"/>
              </a:rPr>
              <a:t>02</a:t>
            </a:r>
          </a:p>
          <a:p>
            <a:r>
              <a:rPr lang="en-IN" sz="3600" b="1" dirty="0">
                <a:latin typeface="NSimSun" panose="02010609030101010101" pitchFamily="49" charset="-122"/>
                <a:ea typeface="NSimSun" panose="02010609030101010101" pitchFamily="49" charset="-122"/>
              </a:rPr>
              <a:t>ALGORITHM</a:t>
            </a:r>
          </a:p>
        </p:txBody>
      </p:sp>
      <p:sp>
        <p:nvSpPr>
          <p:cNvPr id="9" name="TextBox 8"/>
          <p:cNvSpPr txBox="1"/>
          <p:nvPr/>
        </p:nvSpPr>
        <p:spPr>
          <a:xfrm>
            <a:off x="6568750" y="3705741"/>
            <a:ext cx="4189445" cy="3230245"/>
          </a:xfrm>
          <a:prstGeom prst="rect">
            <a:avLst/>
          </a:prstGeom>
          <a:noFill/>
        </p:spPr>
        <p:txBody>
          <a:bodyPr wrap="square">
            <a:spAutoFit/>
          </a:bodyPr>
          <a:lstStyle/>
          <a:p>
            <a:pPr algn="l" rtl="0" fontAlgn="base"/>
            <a:r>
              <a:rPr lang="en-US" sz="1600" b="0" i="0" dirty="0">
                <a:solidFill>
                  <a:srgbClr val="FFFFFF"/>
                </a:solidFill>
                <a:effectLst/>
                <a:latin typeface="Calibri" panose="020F0502020204030204" charset="0"/>
                <a:cs typeface="Calibri" panose="020F0502020204030204" charset="0"/>
              </a:rPr>
              <a:t>Initially, all slots are empty, so when 1, 3, 0 came they are allocated to the empty slots —&gt; </a:t>
            </a:r>
            <a:r>
              <a:rPr lang="en-US" sz="1600" b="1" i="0" dirty="0">
                <a:solidFill>
                  <a:srgbClr val="FFFFFF"/>
                </a:solidFill>
                <a:effectLst/>
                <a:latin typeface="Calibri" panose="020F0502020204030204" charset="0"/>
                <a:cs typeface="Calibri" panose="020F0502020204030204" charset="0"/>
              </a:rPr>
              <a:t>3 Page Faults.</a:t>
            </a:r>
            <a:r>
              <a:rPr lang="en-US" sz="1600" b="0" i="0" dirty="0">
                <a:solidFill>
                  <a:srgbClr val="FFFFFF"/>
                </a:solidFill>
                <a:effectLst/>
                <a:latin typeface="Calibri" panose="020F0502020204030204" charset="0"/>
                <a:cs typeface="Calibri" panose="020F0502020204030204" charset="0"/>
              </a:rPr>
              <a:t> </a:t>
            </a:r>
            <a:br>
              <a:rPr lang="en-US" sz="1600" b="0" i="0" dirty="0">
                <a:solidFill>
                  <a:srgbClr val="FFFFFF"/>
                </a:solidFill>
                <a:effectLst/>
                <a:latin typeface="Calibri" panose="020F0502020204030204" charset="0"/>
                <a:cs typeface="Calibri" panose="020F0502020204030204" charset="0"/>
              </a:rPr>
            </a:br>
            <a:r>
              <a:rPr lang="en-US" sz="1600" b="0" i="0" dirty="0">
                <a:solidFill>
                  <a:srgbClr val="FFFFFF"/>
                </a:solidFill>
                <a:effectLst/>
                <a:latin typeface="Calibri" panose="020F0502020204030204" charset="0"/>
                <a:cs typeface="Calibri" panose="020F0502020204030204" charset="0"/>
              </a:rPr>
              <a:t>when 3 comes, it is already in memory so —&gt; </a:t>
            </a:r>
            <a:r>
              <a:rPr lang="en-US" sz="1600" b="1" i="0" dirty="0">
                <a:solidFill>
                  <a:srgbClr val="FFFFFF"/>
                </a:solidFill>
                <a:effectLst/>
                <a:latin typeface="Calibri" panose="020F0502020204030204" charset="0"/>
                <a:cs typeface="Calibri" panose="020F0502020204030204" charset="0"/>
              </a:rPr>
              <a:t>0 Page Faults.</a:t>
            </a:r>
            <a:r>
              <a:rPr lang="en-US" sz="1600" b="0" i="0" dirty="0">
                <a:solidFill>
                  <a:srgbClr val="FFFFFF"/>
                </a:solidFill>
                <a:effectLst/>
                <a:latin typeface="Calibri" panose="020F0502020204030204" charset="0"/>
                <a:cs typeface="Calibri" panose="020F0502020204030204" charset="0"/>
              </a:rPr>
              <a:t> Then 5 comes, it is not available in memory so it replaces the oldest page slot </a:t>
            </a:r>
            <a:r>
              <a:rPr lang="en-US" sz="1600" b="0" i="0" dirty="0" err="1">
                <a:solidFill>
                  <a:srgbClr val="FFFFFF"/>
                </a:solidFill>
                <a:effectLst/>
                <a:latin typeface="Calibri" panose="020F0502020204030204" charset="0"/>
                <a:cs typeface="Calibri" panose="020F0502020204030204" charset="0"/>
              </a:rPr>
              <a:t>i.e</a:t>
            </a:r>
            <a:r>
              <a:rPr lang="en-US" sz="1600" b="0" i="0" dirty="0">
                <a:solidFill>
                  <a:srgbClr val="FFFFFF"/>
                </a:solidFill>
                <a:effectLst/>
                <a:latin typeface="Calibri" panose="020F0502020204030204" charset="0"/>
                <a:cs typeface="Calibri" panose="020F0502020204030204" charset="0"/>
              </a:rPr>
              <a:t> 1. —&gt;</a:t>
            </a:r>
            <a:r>
              <a:rPr lang="en-US" sz="1600" b="1" i="0" dirty="0">
                <a:solidFill>
                  <a:srgbClr val="FFFFFF"/>
                </a:solidFill>
                <a:effectLst/>
                <a:latin typeface="Calibri" panose="020F0502020204030204" charset="0"/>
                <a:cs typeface="Calibri" panose="020F0502020204030204" charset="0"/>
              </a:rPr>
              <a:t>1 Page Fault.</a:t>
            </a:r>
            <a:r>
              <a:rPr lang="en-US" sz="1600" b="0" i="0" dirty="0">
                <a:solidFill>
                  <a:srgbClr val="FFFFFF"/>
                </a:solidFill>
                <a:effectLst/>
                <a:latin typeface="Calibri" panose="020F0502020204030204" charset="0"/>
                <a:cs typeface="Calibri" panose="020F0502020204030204" charset="0"/>
              </a:rPr>
              <a:t> 6 comes, it is also not available in memory so it replaces the oldest page slot </a:t>
            </a:r>
            <a:r>
              <a:rPr lang="en-US" sz="1600" b="0" i="0" dirty="0" err="1">
                <a:solidFill>
                  <a:srgbClr val="FFFFFF"/>
                </a:solidFill>
                <a:effectLst/>
                <a:latin typeface="Calibri" panose="020F0502020204030204" charset="0"/>
                <a:cs typeface="Calibri" panose="020F0502020204030204" charset="0"/>
              </a:rPr>
              <a:t>i.e</a:t>
            </a:r>
            <a:r>
              <a:rPr lang="en-US" sz="1600" b="0" i="0" dirty="0">
                <a:solidFill>
                  <a:srgbClr val="FFFFFF"/>
                </a:solidFill>
                <a:effectLst/>
                <a:latin typeface="Calibri" panose="020F0502020204030204" charset="0"/>
                <a:cs typeface="Calibri" panose="020F0502020204030204" charset="0"/>
              </a:rPr>
              <a:t> 3 —&gt;</a:t>
            </a:r>
            <a:r>
              <a:rPr lang="en-US" sz="1600" b="1" i="0" dirty="0">
                <a:solidFill>
                  <a:srgbClr val="FFFFFF"/>
                </a:solidFill>
                <a:effectLst/>
                <a:latin typeface="Calibri" panose="020F0502020204030204" charset="0"/>
                <a:cs typeface="Calibri" panose="020F0502020204030204" charset="0"/>
              </a:rPr>
              <a:t>1 Page Fault. </a:t>
            </a:r>
            <a:r>
              <a:rPr lang="en-US" sz="1600" b="0" i="0" dirty="0">
                <a:solidFill>
                  <a:srgbClr val="FFFFFF"/>
                </a:solidFill>
                <a:effectLst/>
                <a:latin typeface="Calibri" panose="020F0502020204030204" charset="0"/>
                <a:cs typeface="Calibri" panose="020F0502020204030204" charset="0"/>
              </a:rPr>
              <a:t>Finally, when 3 come it is not available so it replaces 0 </a:t>
            </a:r>
            <a:r>
              <a:rPr lang="en-US" sz="1600" b="1" i="0" dirty="0">
                <a:solidFill>
                  <a:srgbClr val="FFFFFF"/>
                </a:solidFill>
                <a:effectLst/>
                <a:latin typeface="Calibri" panose="020F0502020204030204" charset="0"/>
                <a:cs typeface="Calibri" panose="020F0502020204030204" charset="0"/>
              </a:rPr>
              <a:t>1 page fault.</a:t>
            </a:r>
            <a:r>
              <a:rPr lang="en-US" sz="1600" b="0" i="0" dirty="0">
                <a:solidFill>
                  <a:srgbClr val="FFFFFF"/>
                </a:solidFill>
                <a:effectLst/>
                <a:latin typeface="Calibri" panose="020F0502020204030204" charset="0"/>
                <a:cs typeface="Calibri" panose="020F0502020204030204" charset="0"/>
              </a:rPr>
              <a:t> </a:t>
            </a:r>
          </a:p>
          <a:p>
            <a:r>
              <a:rPr lang="en-US" sz="1400" dirty="0"/>
              <a:t/>
            </a:r>
            <a:br>
              <a:rPr lang="en-US" sz="1400" dirty="0"/>
            </a:br>
            <a:endParaRPr lang="en-US" sz="1400" b="0" i="0" dirty="0">
              <a:solidFill>
                <a:srgbClr val="FFFFFF"/>
              </a:solidFill>
              <a:effectLst/>
            </a:endParaRPr>
          </a:p>
        </p:txBody>
      </p:sp>
      <p:pic>
        <p:nvPicPr>
          <p:cNvPr id="2054" name="Picture 6" descr="Lightbox"/>
          <p:cNvPicPr>
            <a:picLocks noChangeAspect="1" noChangeArrowheads="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985545" y="3349101"/>
            <a:ext cx="4189446" cy="303429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65191" y="507908"/>
            <a:ext cx="6261618" cy="2306955"/>
          </a:xfrm>
          <a:prstGeom prst="rect">
            <a:avLst/>
          </a:prstGeom>
          <a:noFill/>
          <a:ln w="9525" cap="flat" cmpd="sng" algn="ctr">
            <a:solidFill>
              <a:schemeClr val="tx2">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algn="just"/>
            <a:r>
              <a:rPr lang="en-US" b="0" i="0" dirty="0">
                <a:solidFill>
                  <a:srgbClr val="FFB2DC"/>
                </a:solidFill>
                <a:effectLst/>
                <a:latin typeface="Calibri" panose="020F0502020204030204" charset="0"/>
                <a:cs typeface="Calibri" panose="020F0502020204030204" charset="0"/>
              </a:rPr>
              <a:t>2. </a:t>
            </a:r>
            <a:r>
              <a:rPr lang="en-IN" i="0" dirty="0">
                <a:solidFill>
                  <a:schemeClr val="accent1">
                    <a:lumMod val="20000"/>
                    <a:lumOff val="80000"/>
                  </a:schemeClr>
                </a:solidFill>
                <a:effectLst/>
                <a:latin typeface="Calibri" panose="020F0502020204030204" charset="0"/>
                <a:cs typeface="Calibri" panose="020F0502020204030204" charset="0"/>
              </a:rPr>
              <a:t>Optimal Page replacement:</a:t>
            </a:r>
          </a:p>
          <a:p>
            <a:pPr algn="just"/>
            <a:endParaRPr lang="en-IN" i="0" dirty="0">
              <a:solidFill>
                <a:schemeClr val="accent1">
                  <a:lumMod val="20000"/>
                  <a:lumOff val="80000"/>
                </a:schemeClr>
              </a:solidFill>
              <a:effectLst/>
              <a:latin typeface="Calibri" panose="020F0502020204030204" charset="0"/>
              <a:cs typeface="Calibri" panose="020F0502020204030204" charset="0"/>
            </a:endParaRPr>
          </a:p>
          <a:p>
            <a:pPr algn="l" rtl="0" fontAlgn="base"/>
            <a:r>
              <a:rPr lang="en-US" b="0" i="0" dirty="0">
                <a:solidFill>
                  <a:srgbClr val="FFFFFF"/>
                </a:solidFill>
                <a:effectLst/>
                <a:latin typeface="Calibri" panose="020F0502020204030204" charset="0"/>
                <a:cs typeface="Calibri" panose="020F0502020204030204" charset="0"/>
              </a:rPr>
              <a:t>In this algorithm, pages are replaced which would not be used for the longest duration of time in the future. </a:t>
            </a:r>
          </a:p>
          <a:p>
            <a:pPr algn="l" rtl="0" fontAlgn="base"/>
            <a:endParaRPr lang="en-US" b="0" i="0" dirty="0">
              <a:solidFill>
                <a:srgbClr val="FFFFFF"/>
              </a:solidFill>
              <a:effectLst/>
              <a:latin typeface="Calibri" panose="020F0502020204030204" charset="0"/>
              <a:cs typeface="Calibri" panose="020F0502020204030204" charset="0"/>
            </a:endParaRPr>
          </a:p>
          <a:p>
            <a:pPr algn="l" rtl="0" fontAlgn="base"/>
            <a:r>
              <a:rPr lang="en-US" b="1" i="0" dirty="0">
                <a:solidFill>
                  <a:schemeClr val="accent1">
                    <a:lumMod val="20000"/>
                    <a:lumOff val="80000"/>
                  </a:schemeClr>
                </a:solidFill>
                <a:effectLst/>
                <a:latin typeface="Calibri" panose="020F0502020204030204" charset="0"/>
                <a:cs typeface="Calibri" panose="020F0502020204030204" charset="0"/>
              </a:rPr>
              <a:t>Example-2: </a:t>
            </a:r>
            <a:r>
              <a:rPr lang="en-US" b="0" i="0" dirty="0">
                <a:solidFill>
                  <a:srgbClr val="FFFFFF"/>
                </a:solidFill>
                <a:effectLst/>
                <a:latin typeface="Calibri" panose="020F0502020204030204" charset="0"/>
                <a:cs typeface="Calibri" panose="020F0502020204030204" charset="0"/>
              </a:rPr>
              <a:t>Consider the page references 7, 0, 1, 2, 0, 3, 0, 4, 2, 3, 0, 3, 2, 3 with 4 page frame. Find number of page fault. </a:t>
            </a:r>
          </a:p>
          <a:p>
            <a:pPr algn="just"/>
            <a:endParaRPr lang="en-US" b="0" i="0" dirty="0">
              <a:solidFill>
                <a:srgbClr val="FFB2DC"/>
              </a:solidFill>
              <a:effectLst/>
              <a:latin typeface="Calibri" panose="020F0502020204030204" charset="0"/>
              <a:cs typeface="Calibri" panose="020F0502020204030204" charset="0"/>
            </a:endParaRPr>
          </a:p>
        </p:txBody>
      </p:sp>
      <p:pic>
        <p:nvPicPr>
          <p:cNvPr id="3074" name="Picture 2"/>
          <p:cNvPicPr>
            <a:picLocks noChangeAspect="1" noChangeArrowheads="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629526" y="2843835"/>
            <a:ext cx="7002915" cy="324561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8182947" y="3657499"/>
            <a:ext cx="3526971" cy="2553335"/>
          </a:xfrm>
          <a:prstGeom prst="rect">
            <a:avLst/>
          </a:prstGeom>
          <a:noFill/>
        </p:spPr>
        <p:txBody>
          <a:bodyPr wrap="square">
            <a:spAutoFit/>
          </a:bodyPr>
          <a:lstStyle/>
          <a:p>
            <a:r>
              <a:rPr lang="en-US" sz="1600" b="0" i="0" dirty="0">
                <a:solidFill>
                  <a:srgbClr val="FFFFFF"/>
                </a:solidFill>
                <a:effectLst/>
                <a:latin typeface="Calibri" panose="020F0502020204030204" charset="0"/>
                <a:cs typeface="Calibri" panose="020F0502020204030204" charset="0"/>
              </a:rPr>
              <a:t>Initially, all slots are empty, so when 7 0 1 2 are allocated to the empty slots —&gt;</a:t>
            </a:r>
            <a:r>
              <a:rPr lang="en-US" sz="1600" b="1" i="0" dirty="0">
                <a:solidFill>
                  <a:srgbClr val="FFFFFF"/>
                </a:solidFill>
                <a:effectLst/>
                <a:latin typeface="Calibri" panose="020F0502020204030204" charset="0"/>
                <a:cs typeface="Calibri" panose="020F0502020204030204" charset="0"/>
              </a:rPr>
              <a:t> 4 Page faults</a:t>
            </a:r>
            <a:r>
              <a:rPr lang="en-US" sz="1600" b="0" i="0" dirty="0">
                <a:solidFill>
                  <a:srgbClr val="FFFFFF"/>
                </a:solidFill>
                <a:effectLst/>
                <a:latin typeface="Calibri" panose="020F0502020204030204" charset="0"/>
                <a:cs typeface="Calibri" panose="020F0502020204030204" charset="0"/>
              </a:rPr>
              <a:t> </a:t>
            </a:r>
            <a:r>
              <a:rPr lang="en-US" sz="1600" dirty="0">
                <a:latin typeface="Calibri" panose="020F0502020204030204" charset="0"/>
                <a:cs typeface="Calibri" panose="020F0502020204030204" charset="0"/>
              </a:rPr>
              <a:t/>
            </a:r>
            <a:br>
              <a:rPr lang="en-US" sz="1600" dirty="0">
                <a:latin typeface="Calibri" panose="020F0502020204030204" charset="0"/>
                <a:cs typeface="Calibri" panose="020F0502020204030204" charset="0"/>
              </a:rPr>
            </a:br>
            <a:r>
              <a:rPr lang="en-US" sz="1600" b="0" i="0" dirty="0">
                <a:solidFill>
                  <a:srgbClr val="FFFFFF"/>
                </a:solidFill>
                <a:effectLst/>
                <a:latin typeface="Calibri" panose="020F0502020204030204" charset="0"/>
                <a:cs typeface="Calibri" panose="020F0502020204030204" charset="0"/>
              </a:rPr>
              <a:t>0 is already there so —&gt; </a:t>
            </a:r>
            <a:r>
              <a:rPr lang="en-US" sz="1600" b="1" i="0" dirty="0">
                <a:solidFill>
                  <a:srgbClr val="FFFFFF"/>
                </a:solidFill>
                <a:effectLst/>
                <a:latin typeface="Calibri" panose="020F0502020204030204" charset="0"/>
                <a:cs typeface="Calibri" panose="020F0502020204030204" charset="0"/>
              </a:rPr>
              <a:t>0 Page fault.</a:t>
            </a:r>
            <a:r>
              <a:rPr lang="en-US" sz="1600" b="0" i="0" dirty="0">
                <a:solidFill>
                  <a:srgbClr val="FFFFFF"/>
                </a:solidFill>
                <a:effectLst/>
                <a:latin typeface="Calibri" panose="020F0502020204030204" charset="0"/>
                <a:cs typeface="Calibri" panose="020F0502020204030204" charset="0"/>
              </a:rPr>
              <a:t> when 3 came it will take the place of 7 because it is not used for the longest duration of time in the future.—&gt;</a:t>
            </a:r>
            <a:r>
              <a:rPr lang="en-US" sz="1600" b="1" i="0" dirty="0">
                <a:solidFill>
                  <a:srgbClr val="FFFFFF"/>
                </a:solidFill>
                <a:effectLst/>
                <a:latin typeface="Calibri" panose="020F0502020204030204" charset="0"/>
                <a:cs typeface="Calibri" panose="020F0502020204030204" charset="0"/>
              </a:rPr>
              <a:t>1 Page fault.</a:t>
            </a:r>
          </a:p>
          <a:p>
            <a:r>
              <a:rPr lang="en-US" sz="1600" b="0" i="0" dirty="0">
                <a:solidFill>
                  <a:srgbClr val="FFFFFF"/>
                </a:solidFill>
                <a:effectLst/>
                <a:latin typeface="Calibri" panose="020F0502020204030204" charset="0"/>
                <a:cs typeface="Calibri" panose="020F0502020204030204" charset="0"/>
              </a:rPr>
              <a:t> 0 is already there so —&gt;</a:t>
            </a:r>
            <a:r>
              <a:rPr lang="en-US" sz="1600" b="1" i="0" dirty="0">
                <a:solidFill>
                  <a:srgbClr val="FFFFFF"/>
                </a:solidFill>
                <a:effectLst/>
                <a:latin typeface="Calibri" panose="020F0502020204030204" charset="0"/>
                <a:cs typeface="Calibri" panose="020F0502020204030204" charset="0"/>
              </a:rPr>
              <a:t> 0 Page fault. </a:t>
            </a:r>
            <a:r>
              <a:rPr lang="en-US" sz="1600" b="0" i="0" dirty="0">
                <a:solidFill>
                  <a:srgbClr val="FFFFFF"/>
                </a:solidFill>
                <a:effectLst/>
                <a:latin typeface="Calibri" panose="020F0502020204030204" charset="0"/>
                <a:cs typeface="Calibri" panose="020F0502020204030204" charset="0"/>
              </a:rPr>
              <a:t>4 will takes place of 1 —&gt;</a:t>
            </a:r>
            <a:r>
              <a:rPr lang="en-US" sz="1600" b="1" i="0" dirty="0">
                <a:solidFill>
                  <a:srgbClr val="FFFFFF"/>
                </a:solidFill>
                <a:effectLst/>
                <a:latin typeface="Calibri" panose="020F0502020204030204" charset="0"/>
                <a:cs typeface="Calibri" panose="020F0502020204030204" charset="0"/>
              </a:rPr>
              <a:t> 1 Page Fault.</a:t>
            </a:r>
            <a:endParaRPr lang="en-IN" sz="1600" dirty="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21563" y="579563"/>
            <a:ext cx="6148873" cy="1814830"/>
          </a:xfrm>
          <a:prstGeom prst="rect">
            <a:avLst/>
          </a:prstGeom>
          <a:noFill/>
          <a:ln>
            <a:solidFill>
              <a:schemeClr val="tx2">
                <a:lumMod val="50000"/>
              </a:schemeClr>
            </a:solidFill>
          </a:ln>
        </p:spPr>
        <p:txBody>
          <a:bodyPr wrap="square">
            <a:spAutoFit/>
          </a:bodyPr>
          <a:lstStyle/>
          <a:p>
            <a:pPr algn="l" rtl="0" fontAlgn="base"/>
            <a:r>
              <a:rPr lang="en-US" sz="1600" b="1" i="0" dirty="0">
                <a:solidFill>
                  <a:schemeClr val="accent1">
                    <a:lumMod val="20000"/>
                    <a:lumOff val="80000"/>
                  </a:schemeClr>
                </a:solidFill>
                <a:effectLst/>
                <a:latin typeface="Calibri" panose="020F0502020204030204" charset="0"/>
                <a:cs typeface="Calibri" panose="020F0502020204030204" charset="0"/>
              </a:rPr>
              <a:t>3. Least Recently Used:</a:t>
            </a:r>
          </a:p>
          <a:p>
            <a:pPr algn="l" rtl="0" fontAlgn="base"/>
            <a:endParaRPr lang="en-US" sz="1600" b="1" i="0" dirty="0">
              <a:solidFill>
                <a:schemeClr val="accent1">
                  <a:lumMod val="20000"/>
                  <a:lumOff val="80000"/>
                </a:schemeClr>
              </a:solidFill>
              <a:effectLst/>
              <a:latin typeface="Calibri" panose="020F0502020204030204" charset="0"/>
              <a:cs typeface="Calibri" panose="020F0502020204030204" charset="0"/>
            </a:endParaRPr>
          </a:p>
          <a:p>
            <a:pPr algn="l" rtl="0" fontAlgn="base"/>
            <a:r>
              <a:rPr lang="en-US" sz="1600" b="1" i="0" dirty="0">
                <a:solidFill>
                  <a:schemeClr val="accent1">
                    <a:lumMod val="20000"/>
                    <a:lumOff val="80000"/>
                  </a:schemeClr>
                </a:solidFill>
                <a:effectLst/>
                <a:latin typeface="Calibri" panose="020F0502020204030204" charset="0"/>
                <a:cs typeface="Calibri" panose="020F0502020204030204" charset="0"/>
              </a:rPr>
              <a:t> </a:t>
            </a:r>
            <a:r>
              <a:rPr lang="en-US" sz="1600" b="0" i="0" dirty="0">
                <a:solidFill>
                  <a:srgbClr val="FFFFFF"/>
                </a:solidFill>
                <a:effectLst/>
                <a:latin typeface="Calibri" panose="020F0502020204030204" charset="0"/>
                <a:cs typeface="Calibri" panose="020F0502020204030204" charset="0"/>
              </a:rPr>
              <a:t>In this algorithm, page will be replaced which is least recently used. </a:t>
            </a:r>
          </a:p>
          <a:p>
            <a:pPr algn="l" rtl="0" fontAlgn="base"/>
            <a:endParaRPr lang="en-US" sz="1600" b="0" i="0" dirty="0">
              <a:solidFill>
                <a:srgbClr val="FFFFFF"/>
              </a:solidFill>
              <a:effectLst/>
              <a:latin typeface="Calibri" panose="020F0502020204030204" charset="0"/>
              <a:cs typeface="Calibri" panose="020F0502020204030204" charset="0"/>
            </a:endParaRPr>
          </a:p>
          <a:p>
            <a:pPr algn="l" rtl="0" fontAlgn="base"/>
            <a:r>
              <a:rPr lang="en-US" sz="1600" b="1" i="0" dirty="0">
                <a:solidFill>
                  <a:schemeClr val="accent1">
                    <a:lumMod val="20000"/>
                    <a:lumOff val="80000"/>
                  </a:schemeClr>
                </a:solidFill>
                <a:effectLst/>
                <a:latin typeface="Calibri" panose="020F0502020204030204" charset="0"/>
                <a:cs typeface="Calibri" panose="020F0502020204030204" charset="0"/>
              </a:rPr>
              <a:t>Example-3: </a:t>
            </a:r>
            <a:r>
              <a:rPr lang="en-US" sz="1600" b="0" i="0" dirty="0">
                <a:solidFill>
                  <a:srgbClr val="FFFFFF"/>
                </a:solidFill>
                <a:effectLst/>
                <a:latin typeface="Calibri" panose="020F0502020204030204" charset="0"/>
                <a:cs typeface="Calibri" panose="020F0502020204030204" charset="0"/>
              </a:rPr>
              <a:t>Consider the page reference string 7, 0, 1, 2, 0, 3, 0, 4, 2, 3, 0, 3, 2, 3 with 4 page frames. Find number of page faults. </a:t>
            </a:r>
          </a:p>
          <a:p>
            <a:pPr algn="l" rtl="0" fontAlgn="base"/>
            <a:endParaRPr lang="en-US" sz="1600" b="0" i="0" dirty="0">
              <a:solidFill>
                <a:srgbClr val="FFFFFF"/>
              </a:solidFill>
              <a:effectLst/>
              <a:latin typeface="Calibri" panose="020F0502020204030204" charset="0"/>
              <a:cs typeface="Calibri" panose="020F0502020204030204" charset="0"/>
            </a:endParaRPr>
          </a:p>
        </p:txBody>
      </p:sp>
      <p:pic>
        <p:nvPicPr>
          <p:cNvPr id="4098" name="Picture 2" descr="Lightbox"/>
          <p:cNvPicPr>
            <a:picLocks noChangeAspect="1" noChangeArrowheads="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603381" y="2715720"/>
            <a:ext cx="7239815" cy="354951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7891145" y="3689985"/>
            <a:ext cx="3940810" cy="2061210"/>
          </a:xfrm>
          <a:prstGeom prst="rect">
            <a:avLst/>
          </a:prstGeom>
          <a:noFill/>
        </p:spPr>
        <p:txBody>
          <a:bodyPr wrap="square">
            <a:spAutoFit/>
          </a:bodyPr>
          <a:lstStyle/>
          <a:p>
            <a:pPr algn="l"/>
            <a:r>
              <a:rPr lang="en-US" sz="1600" b="0" i="0" dirty="0">
                <a:solidFill>
                  <a:srgbClr val="FFFFFF"/>
                </a:solidFill>
                <a:effectLst/>
                <a:latin typeface="Calibri" panose="020F0502020204030204" charset="0"/>
                <a:cs typeface="Calibri" panose="020F0502020204030204" charset="0"/>
              </a:rPr>
              <a:t>Initially, all slots are empty, so when 7 0 1 2 are allocated to the empty slots —&gt;</a:t>
            </a:r>
            <a:r>
              <a:rPr lang="en-US" sz="1600" b="1" i="0" dirty="0">
                <a:solidFill>
                  <a:srgbClr val="FFFFFF"/>
                </a:solidFill>
                <a:effectLst/>
                <a:latin typeface="Calibri" panose="020F0502020204030204" charset="0"/>
                <a:cs typeface="Calibri" panose="020F0502020204030204" charset="0"/>
              </a:rPr>
              <a:t> 4 Page faults</a:t>
            </a:r>
            <a:r>
              <a:rPr lang="en-US" sz="1600" b="0" i="0" dirty="0">
                <a:solidFill>
                  <a:srgbClr val="FFFFFF"/>
                </a:solidFill>
                <a:effectLst/>
                <a:latin typeface="Calibri" panose="020F0502020204030204" charset="0"/>
                <a:cs typeface="Calibri" panose="020F0502020204030204" charset="0"/>
              </a:rPr>
              <a:t> </a:t>
            </a:r>
            <a:r>
              <a:rPr lang="en-US" sz="1600" dirty="0">
                <a:latin typeface="Calibri" panose="020F0502020204030204" charset="0"/>
                <a:cs typeface="Calibri" panose="020F0502020204030204" charset="0"/>
              </a:rPr>
              <a:t/>
            </a:r>
            <a:br>
              <a:rPr lang="en-US" sz="1600" dirty="0">
                <a:latin typeface="Calibri" panose="020F0502020204030204" charset="0"/>
                <a:cs typeface="Calibri" panose="020F0502020204030204" charset="0"/>
              </a:rPr>
            </a:br>
            <a:r>
              <a:rPr lang="en-US" sz="1600" b="0" i="0" dirty="0">
                <a:solidFill>
                  <a:srgbClr val="FFFFFF"/>
                </a:solidFill>
                <a:effectLst/>
                <a:latin typeface="Calibri" panose="020F0502020204030204" charset="0"/>
                <a:cs typeface="Calibri" panose="020F0502020204030204" charset="0"/>
              </a:rPr>
              <a:t>0 is already their so —&gt; </a:t>
            </a:r>
            <a:r>
              <a:rPr lang="en-US" sz="1600" b="1" i="0" dirty="0">
                <a:solidFill>
                  <a:srgbClr val="FFFFFF"/>
                </a:solidFill>
                <a:effectLst/>
                <a:latin typeface="Calibri" panose="020F0502020204030204" charset="0"/>
                <a:cs typeface="Calibri" panose="020F0502020204030204" charset="0"/>
              </a:rPr>
              <a:t>0 Page</a:t>
            </a:r>
            <a:r>
              <a:rPr lang="en-IN" altLang="en-US" sz="1600" b="1" i="0" dirty="0">
                <a:solidFill>
                  <a:srgbClr val="FFFFFF"/>
                </a:solidFill>
                <a:effectLst/>
                <a:latin typeface="Calibri" panose="020F0502020204030204" charset="0"/>
                <a:cs typeface="Calibri" panose="020F0502020204030204" charset="0"/>
              </a:rPr>
              <a:t> </a:t>
            </a:r>
            <a:r>
              <a:rPr lang="en-US" sz="1600" b="1" i="0" dirty="0">
                <a:solidFill>
                  <a:srgbClr val="FFFFFF"/>
                </a:solidFill>
                <a:effectLst/>
                <a:latin typeface="Calibri" panose="020F0502020204030204" charset="0"/>
                <a:cs typeface="Calibri" panose="020F0502020204030204" charset="0"/>
              </a:rPr>
              <a:t>fault.</a:t>
            </a:r>
            <a:r>
              <a:rPr lang="en-US" sz="1600" b="0" i="0" dirty="0">
                <a:solidFill>
                  <a:srgbClr val="FFFFFF"/>
                </a:solidFill>
                <a:effectLst/>
                <a:latin typeface="Calibri" panose="020F0502020204030204" charset="0"/>
                <a:cs typeface="Calibri" panose="020F0502020204030204" charset="0"/>
              </a:rPr>
              <a:t> when 3 came it will take the place of 7 because it is least recently used —&gt;</a:t>
            </a:r>
            <a:r>
              <a:rPr lang="en-US" sz="1600" b="1" i="0" dirty="0">
                <a:solidFill>
                  <a:srgbClr val="FFFFFF"/>
                </a:solidFill>
                <a:effectLst/>
                <a:latin typeface="Calibri" panose="020F0502020204030204" charset="0"/>
                <a:cs typeface="Calibri" panose="020F0502020204030204" charset="0"/>
              </a:rPr>
              <a:t>1 Page fault</a:t>
            </a:r>
            <a:r>
              <a:rPr lang="en-US" sz="1600" b="0" i="0" dirty="0">
                <a:solidFill>
                  <a:srgbClr val="FFFFFF"/>
                </a:solidFill>
                <a:effectLst/>
                <a:latin typeface="Calibri" panose="020F0502020204030204" charset="0"/>
                <a:cs typeface="Calibri" panose="020F0502020204030204" charset="0"/>
              </a:rPr>
              <a:t> </a:t>
            </a:r>
            <a:r>
              <a:rPr lang="en-US" sz="1600" dirty="0">
                <a:latin typeface="Calibri" panose="020F0502020204030204" charset="0"/>
                <a:cs typeface="Calibri" panose="020F0502020204030204" charset="0"/>
              </a:rPr>
              <a:t/>
            </a:r>
            <a:br>
              <a:rPr lang="en-US" sz="1600" dirty="0">
                <a:latin typeface="Calibri" panose="020F0502020204030204" charset="0"/>
                <a:cs typeface="Calibri" panose="020F0502020204030204" charset="0"/>
              </a:rPr>
            </a:br>
            <a:r>
              <a:rPr lang="en-US" sz="1600" b="0" i="0" dirty="0">
                <a:solidFill>
                  <a:srgbClr val="FFFFFF"/>
                </a:solidFill>
                <a:effectLst/>
                <a:latin typeface="Calibri" panose="020F0502020204030204" charset="0"/>
                <a:cs typeface="Calibri" panose="020F0502020204030204" charset="0"/>
              </a:rPr>
              <a:t>0 is already in memory so —&gt;</a:t>
            </a:r>
            <a:r>
              <a:rPr lang="en-US" sz="1600" b="1" i="0" dirty="0">
                <a:solidFill>
                  <a:srgbClr val="FFFFFF"/>
                </a:solidFill>
                <a:effectLst/>
                <a:latin typeface="Calibri" panose="020F0502020204030204" charset="0"/>
                <a:cs typeface="Calibri" panose="020F0502020204030204" charset="0"/>
              </a:rPr>
              <a:t> 0 Page fault</a:t>
            </a:r>
            <a:r>
              <a:rPr lang="en-US" sz="1600" b="0" i="0" dirty="0">
                <a:solidFill>
                  <a:srgbClr val="FFFFFF"/>
                </a:solidFill>
                <a:effectLst/>
                <a:latin typeface="Calibri" panose="020F0502020204030204" charset="0"/>
                <a:cs typeface="Calibri" panose="020F0502020204030204" charset="0"/>
              </a:rPr>
              <a:t>. </a:t>
            </a:r>
            <a:r>
              <a:rPr lang="en-US" sz="1600" dirty="0">
                <a:latin typeface="Calibri" panose="020F0502020204030204" charset="0"/>
                <a:cs typeface="Calibri" panose="020F0502020204030204" charset="0"/>
              </a:rPr>
              <a:t/>
            </a:r>
            <a:br>
              <a:rPr lang="en-US" sz="1600" dirty="0">
                <a:latin typeface="Calibri" panose="020F0502020204030204" charset="0"/>
                <a:cs typeface="Calibri" panose="020F0502020204030204" charset="0"/>
              </a:rPr>
            </a:br>
            <a:r>
              <a:rPr lang="en-US" sz="1600" b="0" i="0" dirty="0">
                <a:solidFill>
                  <a:srgbClr val="FFFFFF"/>
                </a:solidFill>
                <a:effectLst/>
                <a:latin typeface="Calibri" panose="020F0502020204030204" charset="0"/>
                <a:cs typeface="Calibri" panose="020F0502020204030204" charset="0"/>
              </a:rPr>
              <a:t>4 will takes place of 1 —&gt;</a:t>
            </a:r>
            <a:r>
              <a:rPr lang="en-US" sz="1600" b="1" i="0" dirty="0">
                <a:solidFill>
                  <a:srgbClr val="FFFFFF"/>
                </a:solidFill>
                <a:effectLst/>
                <a:latin typeface="Calibri" panose="020F0502020204030204" charset="0"/>
                <a:cs typeface="Calibri" panose="020F0502020204030204" charset="0"/>
              </a:rPr>
              <a:t> 1 Page Fault</a:t>
            </a:r>
            <a:r>
              <a:rPr lang="en-US" sz="1600" b="0" i="0" dirty="0">
                <a:solidFill>
                  <a:srgbClr val="FFFFFF"/>
                </a:solidFill>
                <a:effectLst/>
                <a:latin typeface="Calibri" panose="020F0502020204030204" charset="0"/>
                <a:cs typeface="Calibri" panose="020F0502020204030204" charset="0"/>
              </a:rPr>
              <a:t> </a:t>
            </a:r>
            <a:endParaRPr lang="en-IN" sz="1600" dirty="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2190" y="381296"/>
            <a:ext cx="2801516" cy="1200329"/>
          </a:xfrm>
          <a:prstGeom prst="rect">
            <a:avLst/>
          </a:prstGeom>
          <a:noFill/>
        </p:spPr>
        <p:txBody>
          <a:bodyPr wrap="square">
            <a:spAutoFit/>
          </a:bodyPr>
          <a:lstStyle/>
          <a:p>
            <a:r>
              <a:rPr lang="en-IN" sz="3600" b="1" dirty="0">
                <a:latin typeface="NSimSun" panose="02010609030101010101" pitchFamily="49" charset="-122"/>
                <a:ea typeface="NSimSun" panose="02010609030101010101" pitchFamily="49" charset="-122"/>
              </a:rPr>
              <a:t>03</a:t>
            </a:r>
          </a:p>
          <a:p>
            <a:r>
              <a:rPr lang="en-IN" sz="3600" b="1" dirty="0">
                <a:latin typeface="NSimSun" panose="02010609030101010101" pitchFamily="49" charset="-122"/>
                <a:ea typeface="NSimSun" panose="02010609030101010101" pitchFamily="49" charset="-122"/>
              </a:rPr>
              <a:t>CODE</a:t>
            </a:r>
          </a:p>
        </p:txBody>
      </p:sp>
      <p:sp>
        <p:nvSpPr>
          <p:cNvPr id="6" name="TextBox 5"/>
          <p:cNvSpPr txBox="1"/>
          <p:nvPr/>
        </p:nvSpPr>
        <p:spPr>
          <a:xfrm>
            <a:off x="2065176" y="616508"/>
            <a:ext cx="4731786" cy="5477510"/>
          </a:xfrm>
          <a:prstGeom prst="rect">
            <a:avLst/>
          </a:prstGeom>
          <a:noFill/>
        </p:spPr>
        <p:txBody>
          <a:bodyPr wrap="square" rtlCol="0">
            <a:spAutoFit/>
          </a:bodyPr>
          <a:lstStyle/>
          <a:p>
            <a:r>
              <a:rPr lang="en-IN" sz="1400" dirty="0">
                <a:latin typeface="Calibri" panose="020F0502020204030204" charset="0"/>
                <a:cs typeface="Calibri" panose="020F0502020204030204" charset="0"/>
              </a:rPr>
              <a:t>#include &lt;</a:t>
            </a:r>
            <a:r>
              <a:rPr lang="en-IN" sz="1400" dirty="0" err="1">
                <a:latin typeface="Calibri" panose="020F0502020204030204" charset="0"/>
                <a:cs typeface="Calibri" panose="020F0502020204030204" charset="0"/>
              </a:rPr>
              <a:t>stdio.h</a:t>
            </a:r>
            <a:r>
              <a:rPr lang="en-IN" sz="1400" dirty="0">
                <a:latin typeface="Calibri" panose="020F0502020204030204" charset="0"/>
                <a:cs typeface="Calibri" panose="020F0502020204030204" charset="0"/>
              </a:rPr>
              <a:t>&gt;</a:t>
            </a:r>
          </a:p>
          <a:p>
            <a:r>
              <a:rPr lang="en-IN" sz="1400" dirty="0">
                <a:latin typeface="Calibri" panose="020F0502020204030204" charset="0"/>
                <a:cs typeface="Calibri" panose="020F0502020204030204" charset="0"/>
              </a:rPr>
              <a:t>int main()</a:t>
            </a:r>
          </a:p>
          <a:p>
            <a:r>
              <a:rPr lang="en-IN" sz="1400" dirty="0">
                <a:latin typeface="Calibri" panose="020F0502020204030204" charset="0"/>
                <a:cs typeface="Calibri" panose="020F0502020204030204" charset="0"/>
              </a:rPr>
              <a:t>{</a:t>
            </a:r>
          </a:p>
          <a:p>
            <a:r>
              <a:rPr lang="en-IN" sz="1400" dirty="0">
                <a:latin typeface="Calibri" panose="020F0502020204030204" charset="0"/>
                <a:cs typeface="Calibri" panose="020F0502020204030204" charset="0"/>
              </a:rPr>
              <a:t>int </a:t>
            </a:r>
            <a:r>
              <a:rPr lang="en-IN" sz="1400" dirty="0" err="1">
                <a:latin typeface="Calibri" panose="020F0502020204030204" charset="0"/>
                <a:cs typeface="Calibri" panose="020F0502020204030204" charset="0"/>
              </a:rPr>
              <a:t>referenceString</a:t>
            </a:r>
            <a:r>
              <a:rPr lang="en-IN" sz="1400" dirty="0">
                <a:latin typeface="Calibri" panose="020F0502020204030204" charset="0"/>
                <a:cs typeface="Calibri" panose="020F0502020204030204" charset="0"/>
              </a:rPr>
              <a:t>[10], </a:t>
            </a:r>
            <a:r>
              <a:rPr lang="en-IN" sz="1400" dirty="0" err="1">
                <a:latin typeface="Calibri" panose="020F0502020204030204" charset="0"/>
                <a:cs typeface="Calibri" panose="020F0502020204030204" charset="0"/>
              </a:rPr>
              <a:t>pageFaults</a:t>
            </a:r>
            <a:r>
              <a:rPr lang="en-IN" sz="1400" dirty="0">
                <a:latin typeface="Calibri" panose="020F0502020204030204" charset="0"/>
                <a:cs typeface="Calibri" panose="020F0502020204030204" charset="0"/>
              </a:rPr>
              <a:t> = 0, m, n, s, pages, frames;</a:t>
            </a:r>
          </a:p>
          <a:p>
            <a:r>
              <a:rPr lang="en-IN" sz="1400" dirty="0" err="1">
                <a:latin typeface="Calibri" panose="020F0502020204030204" charset="0"/>
                <a:cs typeface="Calibri" panose="020F0502020204030204" charset="0"/>
              </a:rPr>
              <a:t>printf</a:t>
            </a:r>
            <a:r>
              <a:rPr lang="en-IN" sz="1400" dirty="0">
                <a:latin typeface="Calibri" panose="020F0502020204030204" charset="0"/>
                <a:cs typeface="Calibri" panose="020F0502020204030204" charset="0"/>
              </a:rPr>
              <a:t>("\</a:t>
            </a:r>
            <a:r>
              <a:rPr lang="en-IN" sz="1400" dirty="0" err="1">
                <a:latin typeface="Calibri" panose="020F0502020204030204" charset="0"/>
                <a:cs typeface="Calibri" panose="020F0502020204030204" charset="0"/>
              </a:rPr>
              <a:t>nEnter</a:t>
            </a:r>
            <a:r>
              <a:rPr lang="en-IN" sz="1400" dirty="0">
                <a:latin typeface="Calibri" panose="020F0502020204030204" charset="0"/>
                <a:cs typeface="Calibri" panose="020F0502020204030204" charset="0"/>
              </a:rPr>
              <a:t> the number of Pages:\t");</a:t>
            </a:r>
          </a:p>
          <a:p>
            <a:r>
              <a:rPr lang="en-IN" sz="1400" dirty="0" err="1">
                <a:latin typeface="Calibri" panose="020F0502020204030204" charset="0"/>
                <a:cs typeface="Calibri" panose="020F0502020204030204" charset="0"/>
              </a:rPr>
              <a:t>scanf</a:t>
            </a:r>
            <a:r>
              <a:rPr lang="en-IN" sz="1400" dirty="0">
                <a:latin typeface="Calibri" panose="020F0502020204030204" charset="0"/>
                <a:cs typeface="Calibri" panose="020F0502020204030204" charset="0"/>
              </a:rPr>
              <a:t>("%d", &amp;pages);</a:t>
            </a:r>
          </a:p>
          <a:p>
            <a:r>
              <a:rPr lang="en-IN" sz="1400" dirty="0" err="1">
                <a:latin typeface="Calibri" panose="020F0502020204030204" charset="0"/>
                <a:cs typeface="Calibri" panose="020F0502020204030204" charset="0"/>
              </a:rPr>
              <a:t>printf</a:t>
            </a:r>
            <a:r>
              <a:rPr lang="en-IN" sz="1400" dirty="0">
                <a:latin typeface="Calibri" panose="020F0502020204030204" charset="0"/>
                <a:cs typeface="Calibri" panose="020F0502020204030204" charset="0"/>
              </a:rPr>
              <a:t>("\</a:t>
            </a:r>
            <a:r>
              <a:rPr lang="en-IN" sz="1400" dirty="0" err="1">
                <a:latin typeface="Calibri" panose="020F0502020204030204" charset="0"/>
                <a:cs typeface="Calibri" panose="020F0502020204030204" charset="0"/>
              </a:rPr>
              <a:t>nEnter</a:t>
            </a:r>
            <a:r>
              <a:rPr lang="en-IN" sz="1400" dirty="0">
                <a:latin typeface="Calibri" panose="020F0502020204030204" charset="0"/>
                <a:cs typeface="Calibri" panose="020F0502020204030204" charset="0"/>
              </a:rPr>
              <a:t> reference string values:\n");</a:t>
            </a:r>
          </a:p>
          <a:p>
            <a:r>
              <a:rPr lang="en-IN" sz="1400" dirty="0">
                <a:latin typeface="Calibri" panose="020F0502020204030204" charset="0"/>
                <a:cs typeface="Calibri" panose="020F0502020204030204" charset="0"/>
              </a:rPr>
              <a:t>for( m = 0; m &lt; pages; m++)</a:t>
            </a:r>
          </a:p>
          <a:p>
            <a:r>
              <a:rPr lang="en-IN" sz="1400" dirty="0">
                <a:latin typeface="Calibri" panose="020F0502020204030204" charset="0"/>
                <a:cs typeface="Calibri" panose="020F0502020204030204" charset="0"/>
              </a:rPr>
              <a:t>{</a:t>
            </a:r>
          </a:p>
          <a:p>
            <a:r>
              <a:rPr lang="en-IN" sz="1400" dirty="0">
                <a:latin typeface="Calibri" panose="020F0502020204030204" charset="0"/>
                <a:cs typeface="Calibri" panose="020F0502020204030204" charset="0"/>
              </a:rPr>
              <a:t>   </a:t>
            </a:r>
            <a:r>
              <a:rPr lang="en-IN" sz="1400" dirty="0" err="1">
                <a:latin typeface="Calibri" panose="020F0502020204030204" charset="0"/>
                <a:cs typeface="Calibri" panose="020F0502020204030204" charset="0"/>
              </a:rPr>
              <a:t>printf</a:t>
            </a:r>
            <a:r>
              <a:rPr lang="en-IN" sz="1400" dirty="0">
                <a:latin typeface="Calibri" panose="020F0502020204030204" charset="0"/>
                <a:cs typeface="Calibri" panose="020F0502020204030204" charset="0"/>
              </a:rPr>
              <a:t>("Value No. [%d]:\t", m + 1);</a:t>
            </a:r>
          </a:p>
          <a:p>
            <a:r>
              <a:rPr lang="en-IN" sz="1400" dirty="0">
                <a:latin typeface="Calibri" panose="020F0502020204030204" charset="0"/>
                <a:cs typeface="Calibri" panose="020F0502020204030204" charset="0"/>
              </a:rPr>
              <a:t>   </a:t>
            </a:r>
            <a:r>
              <a:rPr lang="en-IN" sz="1400" dirty="0" err="1">
                <a:latin typeface="Calibri" panose="020F0502020204030204" charset="0"/>
                <a:cs typeface="Calibri" panose="020F0502020204030204" charset="0"/>
              </a:rPr>
              <a:t>scanf</a:t>
            </a:r>
            <a:r>
              <a:rPr lang="en-IN" sz="1400" dirty="0">
                <a:latin typeface="Calibri" panose="020F0502020204030204" charset="0"/>
                <a:cs typeface="Calibri" panose="020F0502020204030204" charset="0"/>
              </a:rPr>
              <a:t>("%d", &amp;</a:t>
            </a:r>
            <a:r>
              <a:rPr lang="en-IN" sz="1400" dirty="0" err="1">
                <a:latin typeface="Calibri" panose="020F0502020204030204" charset="0"/>
                <a:cs typeface="Calibri" panose="020F0502020204030204" charset="0"/>
              </a:rPr>
              <a:t>referenceString</a:t>
            </a:r>
            <a:r>
              <a:rPr lang="en-IN" sz="1400" dirty="0">
                <a:latin typeface="Calibri" panose="020F0502020204030204" charset="0"/>
                <a:cs typeface="Calibri" panose="020F0502020204030204" charset="0"/>
              </a:rPr>
              <a:t>[m]);</a:t>
            </a:r>
          </a:p>
          <a:p>
            <a:r>
              <a:rPr lang="en-IN" sz="1400" dirty="0">
                <a:latin typeface="Calibri" panose="020F0502020204030204" charset="0"/>
                <a:cs typeface="Calibri" panose="020F0502020204030204" charset="0"/>
              </a:rPr>
              <a:t>}</a:t>
            </a:r>
          </a:p>
          <a:p>
            <a:r>
              <a:rPr lang="en-IN" sz="1400" dirty="0" err="1">
                <a:latin typeface="Calibri" panose="020F0502020204030204" charset="0"/>
                <a:cs typeface="Calibri" panose="020F0502020204030204" charset="0"/>
              </a:rPr>
              <a:t>printf</a:t>
            </a:r>
            <a:r>
              <a:rPr lang="en-IN" sz="1400" dirty="0">
                <a:latin typeface="Calibri" panose="020F0502020204030204" charset="0"/>
                <a:cs typeface="Calibri" panose="020F0502020204030204" charset="0"/>
              </a:rPr>
              <a:t>("\n What are the total number of frames:\t");</a:t>
            </a:r>
          </a:p>
          <a:p>
            <a:r>
              <a:rPr lang="en-IN" sz="1400" dirty="0">
                <a:latin typeface="Calibri" panose="020F0502020204030204" charset="0"/>
                <a:cs typeface="Calibri" panose="020F0502020204030204" charset="0"/>
              </a:rPr>
              <a:t>{</a:t>
            </a:r>
          </a:p>
          <a:p>
            <a:r>
              <a:rPr lang="en-IN" sz="1400" dirty="0">
                <a:latin typeface="Calibri" panose="020F0502020204030204" charset="0"/>
                <a:cs typeface="Calibri" panose="020F0502020204030204" charset="0"/>
              </a:rPr>
              <a:t>   </a:t>
            </a:r>
            <a:r>
              <a:rPr lang="en-IN" sz="1400" dirty="0" err="1">
                <a:latin typeface="Calibri" panose="020F0502020204030204" charset="0"/>
                <a:cs typeface="Calibri" panose="020F0502020204030204" charset="0"/>
              </a:rPr>
              <a:t>scanf</a:t>
            </a:r>
            <a:r>
              <a:rPr lang="en-IN" sz="1400" dirty="0">
                <a:latin typeface="Calibri" panose="020F0502020204030204" charset="0"/>
                <a:cs typeface="Calibri" panose="020F0502020204030204" charset="0"/>
              </a:rPr>
              <a:t>("%d", &amp;frames);</a:t>
            </a:r>
          </a:p>
          <a:p>
            <a:r>
              <a:rPr lang="en-IN" sz="1400" dirty="0">
                <a:latin typeface="Calibri" panose="020F0502020204030204" charset="0"/>
                <a:cs typeface="Calibri" panose="020F0502020204030204" charset="0"/>
              </a:rPr>
              <a:t>}</a:t>
            </a:r>
          </a:p>
          <a:p>
            <a:r>
              <a:rPr lang="en-IN" sz="1400" dirty="0">
                <a:latin typeface="Calibri" panose="020F0502020204030204" charset="0"/>
                <a:cs typeface="Calibri" panose="020F0502020204030204" charset="0"/>
              </a:rPr>
              <a:t>int temp[frames];</a:t>
            </a:r>
          </a:p>
          <a:p>
            <a:r>
              <a:rPr lang="en-IN" sz="1400" dirty="0">
                <a:latin typeface="Calibri" panose="020F0502020204030204" charset="0"/>
                <a:cs typeface="Calibri" panose="020F0502020204030204" charset="0"/>
              </a:rPr>
              <a:t>for(m = 0; m &lt; frames; m++)</a:t>
            </a:r>
          </a:p>
          <a:p>
            <a:r>
              <a:rPr lang="en-IN" sz="1400" dirty="0">
                <a:latin typeface="Calibri" panose="020F0502020204030204" charset="0"/>
                <a:cs typeface="Calibri" panose="020F0502020204030204" charset="0"/>
              </a:rPr>
              <a:t>{</a:t>
            </a:r>
          </a:p>
          <a:p>
            <a:r>
              <a:rPr lang="en-IN" sz="1400" dirty="0">
                <a:latin typeface="Calibri" panose="020F0502020204030204" charset="0"/>
                <a:cs typeface="Calibri" panose="020F0502020204030204" charset="0"/>
              </a:rPr>
              <a:t>  temp[m] = -1;</a:t>
            </a:r>
          </a:p>
          <a:p>
            <a:r>
              <a:rPr lang="en-IN" sz="1400" dirty="0">
                <a:latin typeface="Calibri" panose="020F0502020204030204" charset="0"/>
                <a:cs typeface="Calibri" panose="020F0502020204030204" charset="0"/>
              </a:rPr>
              <a:t>}</a:t>
            </a:r>
          </a:p>
          <a:p>
            <a:r>
              <a:rPr lang="en-IN" sz="1400" dirty="0">
                <a:latin typeface="Calibri" panose="020F0502020204030204" charset="0"/>
                <a:cs typeface="Calibri" panose="020F0502020204030204" charset="0"/>
              </a:rPr>
              <a:t>for(m = 0; m &lt; pages; m++)</a:t>
            </a:r>
          </a:p>
          <a:p>
            <a:r>
              <a:rPr lang="en-IN" sz="1400" dirty="0">
                <a:latin typeface="Calibri" panose="020F0502020204030204" charset="0"/>
                <a:cs typeface="Calibri" panose="020F0502020204030204" charset="0"/>
              </a:rPr>
              <a:t>{</a:t>
            </a:r>
          </a:p>
          <a:p>
            <a:r>
              <a:rPr lang="en-IN" sz="1400" dirty="0">
                <a:latin typeface="Calibri" panose="020F0502020204030204" charset="0"/>
                <a:cs typeface="Calibri" panose="020F0502020204030204" charset="0"/>
              </a:rPr>
              <a:t>S= 0; </a:t>
            </a:r>
          </a:p>
          <a:p>
            <a:r>
              <a:rPr lang="en-IN" sz="1400" dirty="0">
                <a:latin typeface="YAFcfgcNhWk 2"/>
              </a:rPr>
              <a:t> </a:t>
            </a:r>
          </a:p>
        </p:txBody>
      </p:sp>
      <p:sp>
        <p:nvSpPr>
          <p:cNvPr id="8" name="TextBox 7"/>
          <p:cNvSpPr txBox="1"/>
          <p:nvPr/>
        </p:nvSpPr>
        <p:spPr>
          <a:xfrm>
            <a:off x="7055305" y="582067"/>
            <a:ext cx="4582496" cy="5692775"/>
          </a:xfrm>
          <a:prstGeom prst="rect">
            <a:avLst/>
          </a:prstGeom>
          <a:noFill/>
        </p:spPr>
        <p:txBody>
          <a:bodyPr wrap="square">
            <a:spAutoFit/>
          </a:bodyPr>
          <a:lstStyle/>
          <a:p>
            <a:r>
              <a:rPr lang="en-IN" sz="1400" dirty="0">
                <a:latin typeface="Calibri" panose="020F0502020204030204" charset="0"/>
                <a:cs typeface="Calibri" panose="020F0502020204030204" charset="0"/>
              </a:rPr>
              <a:t>for(n = 0; n &lt; frames; n++)</a:t>
            </a:r>
          </a:p>
          <a:p>
            <a:r>
              <a:rPr lang="en-IN" sz="1400" dirty="0">
                <a:latin typeface="Calibri" panose="020F0502020204030204" charset="0"/>
                <a:cs typeface="Calibri" panose="020F0502020204030204" charset="0"/>
              </a:rPr>
              <a:t>   {</a:t>
            </a:r>
          </a:p>
          <a:p>
            <a:r>
              <a:rPr lang="en-IN" sz="1400" dirty="0">
                <a:latin typeface="Calibri" panose="020F0502020204030204" charset="0"/>
                <a:cs typeface="Calibri" panose="020F0502020204030204" charset="0"/>
              </a:rPr>
              <a:t>      if(</a:t>
            </a:r>
            <a:r>
              <a:rPr lang="en-IN" sz="1400" dirty="0" err="1">
                <a:latin typeface="Calibri" panose="020F0502020204030204" charset="0"/>
                <a:cs typeface="Calibri" panose="020F0502020204030204" charset="0"/>
              </a:rPr>
              <a:t>referenceString</a:t>
            </a:r>
            <a:r>
              <a:rPr lang="en-IN" sz="1400" dirty="0">
                <a:latin typeface="Calibri" panose="020F0502020204030204" charset="0"/>
                <a:cs typeface="Calibri" panose="020F0502020204030204" charset="0"/>
              </a:rPr>
              <a:t>[m] == temp[n])</a:t>
            </a:r>
          </a:p>
          <a:p>
            <a:r>
              <a:rPr lang="en-IN" sz="1400" dirty="0">
                <a:latin typeface="Calibri" panose="020F0502020204030204" charset="0"/>
                <a:cs typeface="Calibri" panose="020F0502020204030204" charset="0"/>
              </a:rPr>
              <a:t>         {</a:t>
            </a:r>
          </a:p>
          <a:p>
            <a:r>
              <a:rPr lang="en-IN" sz="1400" dirty="0">
                <a:latin typeface="Calibri" panose="020F0502020204030204" charset="0"/>
                <a:cs typeface="Calibri" panose="020F0502020204030204" charset="0"/>
              </a:rPr>
              <a:t>            s++;</a:t>
            </a:r>
          </a:p>
          <a:p>
            <a:r>
              <a:rPr lang="en-IN" sz="1400" dirty="0">
                <a:latin typeface="Calibri" panose="020F0502020204030204" charset="0"/>
                <a:cs typeface="Calibri" panose="020F0502020204030204" charset="0"/>
              </a:rPr>
              <a:t>            </a:t>
            </a:r>
            <a:r>
              <a:rPr lang="en-IN" sz="1400" dirty="0" err="1">
                <a:latin typeface="Calibri" panose="020F0502020204030204" charset="0"/>
                <a:cs typeface="Calibri" panose="020F0502020204030204" charset="0"/>
              </a:rPr>
              <a:t>pageFaults</a:t>
            </a:r>
            <a:r>
              <a:rPr lang="en-IN" sz="1400" dirty="0">
                <a:latin typeface="Calibri" panose="020F0502020204030204" charset="0"/>
                <a:cs typeface="Calibri" panose="020F0502020204030204" charset="0"/>
              </a:rPr>
              <a:t>--;</a:t>
            </a:r>
          </a:p>
          <a:p>
            <a:r>
              <a:rPr lang="en-IN" sz="1400" dirty="0">
                <a:latin typeface="Calibri" panose="020F0502020204030204" charset="0"/>
                <a:cs typeface="Calibri" panose="020F0502020204030204" charset="0"/>
              </a:rPr>
              <a:t>         }</a:t>
            </a:r>
          </a:p>
          <a:p>
            <a:r>
              <a:rPr lang="en-IN" sz="1400" dirty="0">
                <a:latin typeface="Calibri" panose="020F0502020204030204" charset="0"/>
                <a:cs typeface="Calibri" panose="020F0502020204030204" charset="0"/>
              </a:rPr>
              <a:t>   }     </a:t>
            </a:r>
          </a:p>
          <a:p>
            <a:r>
              <a:rPr lang="en-IN" sz="1400" dirty="0">
                <a:latin typeface="Calibri" panose="020F0502020204030204" charset="0"/>
                <a:cs typeface="Calibri" panose="020F0502020204030204" charset="0"/>
              </a:rPr>
              <a:t>   </a:t>
            </a:r>
            <a:r>
              <a:rPr lang="en-IN" sz="1400" dirty="0" err="1">
                <a:latin typeface="Calibri" panose="020F0502020204030204" charset="0"/>
                <a:cs typeface="Calibri" panose="020F0502020204030204" charset="0"/>
              </a:rPr>
              <a:t>pageFaults</a:t>
            </a:r>
            <a:r>
              <a:rPr lang="en-IN" sz="1400" dirty="0">
                <a:latin typeface="Calibri" panose="020F0502020204030204" charset="0"/>
                <a:cs typeface="Calibri" panose="020F0502020204030204" charset="0"/>
              </a:rPr>
              <a:t>++;</a:t>
            </a:r>
          </a:p>
          <a:p>
            <a:r>
              <a:rPr lang="en-IN" sz="1400" dirty="0">
                <a:latin typeface="Calibri" panose="020F0502020204030204" charset="0"/>
                <a:cs typeface="Calibri" panose="020F0502020204030204" charset="0"/>
              </a:rPr>
              <a:t>   if((</a:t>
            </a:r>
            <a:r>
              <a:rPr lang="en-IN" sz="1400" dirty="0" err="1">
                <a:latin typeface="Calibri" panose="020F0502020204030204" charset="0"/>
                <a:cs typeface="Calibri" panose="020F0502020204030204" charset="0"/>
              </a:rPr>
              <a:t>pageFaults</a:t>
            </a:r>
            <a:r>
              <a:rPr lang="en-IN" sz="1400" dirty="0">
                <a:latin typeface="Calibri" panose="020F0502020204030204" charset="0"/>
                <a:cs typeface="Calibri" panose="020F0502020204030204" charset="0"/>
              </a:rPr>
              <a:t> &lt;= frames) &amp;&amp; (s == 0))</a:t>
            </a:r>
          </a:p>
          <a:p>
            <a:r>
              <a:rPr lang="en-IN" sz="1400" dirty="0">
                <a:latin typeface="Calibri" panose="020F0502020204030204" charset="0"/>
                <a:cs typeface="Calibri" panose="020F0502020204030204" charset="0"/>
              </a:rPr>
              <a:t>      {</a:t>
            </a:r>
          </a:p>
          <a:p>
            <a:r>
              <a:rPr lang="en-IN" sz="1400" dirty="0">
                <a:latin typeface="Calibri" panose="020F0502020204030204" charset="0"/>
                <a:cs typeface="Calibri" panose="020F0502020204030204" charset="0"/>
              </a:rPr>
              <a:t>        temp[m] = </a:t>
            </a:r>
            <a:r>
              <a:rPr lang="en-IN" sz="1400" dirty="0" err="1">
                <a:latin typeface="Calibri" panose="020F0502020204030204" charset="0"/>
                <a:cs typeface="Calibri" panose="020F0502020204030204" charset="0"/>
              </a:rPr>
              <a:t>referenceString</a:t>
            </a:r>
            <a:r>
              <a:rPr lang="en-IN" sz="1400" dirty="0">
                <a:latin typeface="Calibri" panose="020F0502020204030204" charset="0"/>
                <a:cs typeface="Calibri" panose="020F0502020204030204" charset="0"/>
              </a:rPr>
              <a:t>[m];</a:t>
            </a:r>
          </a:p>
          <a:p>
            <a:r>
              <a:rPr lang="en-IN" sz="1400" dirty="0">
                <a:latin typeface="Calibri" panose="020F0502020204030204" charset="0"/>
                <a:cs typeface="Calibri" panose="020F0502020204030204" charset="0"/>
              </a:rPr>
              <a:t>      }   </a:t>
            </a:r>
          </a:p>
          <a:p>
            <a:r>
              <a:rPr lang="en-IN" sz="1400" dirty="0">
                <a:latin typeface="Calibri" panose="020F0502020204030204" charset="0"/>
                <a:cs typeface="Calibri" panose="020F0502020204030204" charset="0"/>
              </a:rPr>
              <a:t>   else if(s == 0)</a:t>
            </a:r>
          </a:p>
          <a:p>
            <a:r>
              <a:rPr lang="en-IN" sz="1400" dirty="0">
                <a:latin typeface="Calibri" panose="020F0502020204030204" charset="0"/>
                <a:cs typeface="Calibri" panose="020F0502020204030204" charset="0"/>
              </a:rPr>
              <a:t>      {</a:t>
            </a:r>
          </a:p>
          <a:p>
            <a:r>
              <a:rPr lang="en-IN" sz="1400" dirty="0">
                <a:latin typeface="Calibri" panose="020F0502020204030204" charset="0"/>
                <a:cs typeface="Calibri" panose="020F0502020204030204" charset="0"/>
              </a:rPr>
              <a:t>        temp[(</a:t>
            </a:r>
            <a:r>
              <a:rPr lang="en-IN" sz="1400" dirty="0" err="1">
                <a:latin typeface="Calibri" panose="020F0502020204030204" charset="0"/>
                <a:cs typeface="Calibri" panose="020F0502020204030204" charset="0"/>
              </a:rPr>
              <a:t>pageFaults</a:t>
            </a:r>
            <a:r>
              <a:rPr lang="en-IN" sz="1400" dirty="0">
                <a:latin typeface="Calibri" panose="020F0502020204030204" charset="0"/>
                <a:cs typeface="Calibri" panose="020F0502020204030204" charset="0"/>
              </a:rPr>
              <a:t> - 1) % frames] = </a:t>
            </a:r>
            <a:r>
              <a:rPr lang="en-IN" sz="1400" dirty="0" err="1">
                <a:latin typeface="Calibri" panose="020F0502020204030204" charset="0"/>
                <a:cs typeface="Calibri" panose="020F0502020204030204" charset="0"/>
              </a:rPr>
              <a:t>referenceString</a:t>
            </a:r>
            <a:r>
              <a:rPr lang="en-IN" sz="1400" dirty="0">
                <a:latin typeface="Calibri" panose="020F0502020204030204" charset="0"/>
                <a:cs typeface="Calibri" panose="020F0502020204030204" charset="0"/>
              </a:rPr>
              <a:t>[m];</a:t>
            </a:r>
          </a:p>
          <a:p>
            <a:r>
              <a:rPr lang="en-IN" sz="1400" dirty="0">
                <a:latin typeface="Calibri" panose="020F0502020204030204" charset="0"/>
                <a:cs typeface="Calibri" panose="020F0502020204030204" charset="0"/>
              </a:rPr>
              <a:t>      }</a:t>
            </a:r>
          </a:p>
          <a:p>
            <a:r>
              <a:rPr lang="en-IN" sz="1400" dirty="0">
                <a:latin typeface="Calibri" panose="020F0502020204030204" charset="0"/>
                <a:cs typeface="Calibri" panose="020F0502020204030204" charset="0"/>
              </a:rPr>
              <a:t>      </a:t>
            </a:r>
            <a:r>
              <a:rPr lang="en-IN" sz="1400" dirty="0" err="1">
                <a:latin typeface="Calibri" panose="020F0502020204030204" charset="0"/>
                <a:cs typeface="Calibri" panose="020F0502020204030204" charset="0"/>
              </a:rPr>
              <a:t>printf</a:t>
            </a:r>
            <a:r>
              <a:rPr lang="en-IN" sz="1400" dirty="0">
                <a:latin typeface="Calibri" panose="020F0502020204030204" charset="0"/>
                <a:cs typeface="Calibri" panose="020F0502020204030204" charset="0"/>
              </a:rPr>
              <a:t>("\n");</a:t>
            </a:r>
          </a:p>
          <a:p>
            <a:r>
              <a:rPr lang="en-IN" sz="1400" dirty="0">
                <a:latin typeface="Calibri" panose="020F0502020204030204" charset="0"/>
                <a:cs typeface="Calibri" panose="020F0502020204030204" charset="0"/>
              </a:rPr>
              <a:t>      for(n = 0; n &lt; frames; n++)</a:t>
            </a:r>
          </a:p>
          <a:p>
            <a:r>
              <a:rPr lang="en-IN" sz="1400" dirty="0">
                <a:latin typeface="Calibri" panose="020F0502020204030204" charset="0"/>
                <a:cs typeface="Calibri" panose="020F0502020204030204" charset="0"/>
              </a:rPr>
              <a:t>       {     </a:t>
            </a:r>
          </a:p>
          <a:p>
            <a:r>
              <a:rPr lang="en-IN" sz="1400" dirty="0">
                <a:latin typeface="Calibri" panose="020F0502020204030204" charset="0"/>
                <a:cs typeface="Calibri" panose="020F0502020204030204" charset="0"/>
              </a:rPr>
              <a:t>         </a:t>
            </a:r>
            <a:r>
              <a:rPr lang="en-IN" sz="1400" dirty="0" err="1">
                <a:latin typeface="Calibri" panose="020F0502020204030204" charset="0"/>
                <a:cs typeface="Calibri" panose="020F0502020204030204" charset="0"/>
              </a:rPr>
              <a:t>printf</a:t>
            </a:r>
            <a:r>
              <a:rPr lang="en-IN" sz="1400" dirty="0">
                <a:latin typeface="Calibri" panose="020F0502020204030204" charset="0"/>
                <a:cs typeface="Calibri" panose="020F0502020204030204" charset="0"/>
              </a:rPr>
              <a:t>("%d\t", temp[n]);</a:t>
            </a:r>
          </a:p>
          <a:p>
            <a:r>
              <a:rPr lang="en-IN" sz="1400" dirty="0">
                <a:latin typeface="Calibri" panose="020F0502020204030204" charset="0"/>
                <a:cs typeface="Calibri" panose="020F0502020204030204" charset="0"/>
              </a:rPr>
              <a:t>       }</a:t>
            </a:r>
          </a:p>
          <a:p>
            <a:r>
              <a:rPr lang="en-IN" sz="1400" dirty="0">
                <a:latin typeface="Calibri" panose="020F0502020204030204" charset="0"/>
                <a:cs typeface="Calibri" panose="020F0502020204030204" charset="0"/>
              </a:rPr>
              <a:t>} </a:t>
            </a:r>
          </a:p>
          <a:p>
            <a:r>
              <a:rPr lang="en-IN" sz="1400" dirty="0" err="1">
                <a:latin typeface="Calibri" panose="020F0502020204030204" charset="0"/>
                <a:cs typeface="Calibri" panose="020F0502020204030204" charset="0"/>
              </a:rPr>
              <a:t>printf</a:t>
            </a:r>
            <a:r>
              <a:rPr lang="en-IN" sz="1400" dirty="0">
                <a:latin typeface="Calibri" panose="020F0502020204030204" charset="0"/>
                <a:cs typeface="Calibri" panose="020F0502020204030204" charset="0"/>
              </a:rPr>
              <a:t>("\</a:t>
            </a:r>
            <a:r>
              <a:rPr lang="en-IN" sz="1400" dirty="0" err="1">
                <a:latin typeface="Calibri" panose="020F0502020204030204" charset="0"/>
                <a:cs typeface="Calibri" panose="020F0502020204030204" charset="0"/>
              </a:rPr>
              <a:t>nTotal</a:t>
            </a:r>
            <a:r>
              <a:rPr lang="en-IN" sz="1400" dirty="0">
                <a:latin typeface="Calibri" panose="020F0502020204030204" charset="0"/>
                <a:cs typeface="Calibri" panose="020F0502020204030204" charset="0"/>
              </a:rPr>
              <a:t> Page Faults:\</a:t>
            </a:r>
            <a:r>
              <a:rPr lang="en-IN" sz="1400" dirty="0" err="1">
                <a:latin typeface="Calibri" panose="020F0502020204030204" charset="0"/>
                <a:cs typeface="Calibri" panose="020F0502020204030204" charset="0"/>
              </a:rPr>
              <a:t>t%d</a:t>
            </a:r>
            <a:r>
              <a:rPr lang="en-IN" sz="1400" dirty="0">
                <a:latin typeface="Calibri" panose="020F0502020204030204" charset="0"/>
                <a:cs typeface="Calibri" panose="020F0502020204030204" charset="0"/>
              </a:rPr>
              <a:t>\n", </a:t>
            </a:r>
            <a:r>
              <a:rPr lang="en-IN" sz="1400" dirty="0" err="1">
                <a:latin typeface="Calibri" panose="020F0502020204030204" charset="0"/>
                <a:cs typeface="Calibri" panose="020F0502020204030204" charset="0"/>
              </a:rPr>
              <a:t>pageFaults</a:t>
            </a:r>
            <a:r>
              <a:rPr lang="en-IN" sz="1400" dirty="0">
                <a:latin typeface="Calibri" panose="020F0502020204030204" charset="0"/>
                <a:cs typeface="Calibri" panose="020F0502020204030204" charset="0"/>
              </a:rPr>
              <a:t>);</a:t>
            </a:r>
          </a:p>
          <a:p>
            <a:r>
              <a:rPr lang="en-IN" sz="1400" dirty="0">
                <a:latin typeface="Calibri" panose="020F0502020204030204" charset="0"/>
                <a:cs typeface="Calibri" panose="020F0502020204030204" charset="0"/>
              </a:rPr>
              <a:t>return 0;</a:t>
            </a:r>
          </a:p>
          <a:p>
            <a:r>
              <a:rPr lang="en-IN" sz="1400" dirty="0">
                <a:latin typeface="Calibri" panose="020F0502020204030204" charset="0"/>
                <a:cs typeface="Calibri" panose="020F0502020204030204" charset="0"/>
              </a:rPr>
              <a:t>}</a:t>
            </a:r>
          </a:p>
        </p:txBody>
      </p:sp>
      <p:cxnSp>
        <p:nvCxnSpPr>
          <p:cNvPr id="10" name="Straight Connector 9"/>
          <p:cNvCxnSpPr/>
          <p:nvPr/>
        </p:nvCxnSpPr>
        <p:spPr>
          <a:xfrm>
            <a:off x="6867330" y="622270"/>
            <a:ext cx="0" cy="5613460"/>
          </a:xfrm>
          <a:prstGeom prst="line">
            <a:avLst/>
          </a:prstGeom>
          <a:ln>
            <a:solidFill>
              <a:schemeClr val="tx2">
                <a:lumMod val="50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1744824" y="381296"/>
            <a:ext cx="9815805" cy="6019504"/>
          </a:xfrm>
          <a:prstGeom prst="rect">
            <a:avLst/>
          </a:prstGeom>
          <a:noFill/>
          <a:ln w="9525"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solidFill>
                <a:schemeClr val="tx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85440" y="2803525"/>
            <a:ext cx="6614795" cy="1214120"/>
          </a:xfrm>
          <a:prstGeom prst="rect">
            <a:avLst/>
          </a:prstGeom>
          <a:noFill/>
        </p:spPr>
        <p:txBody>
          <a:bodyPr wrap="square">
            <a:noAutofit/>
          </a:bodyPr>
          <a:lstStyle/>
          <a:p>
            <a:pPr algn="ctr"/>
            <a:r>
              <a:rPr lang="en-IN" sz="2400" b="1" dirty="0">
                <a:solidFill>
                  <a:schemeClr val="accent5">
                    <a:lumMod val="40000"/>
                    <a:lumOff val="60000"/>
                  </a:schemeClr>
                </a:solidFill>
                <a:latin typeface="Broadway" panose="04040905080B02020502" pitchFamily="82" charset="0"/>
              </a:rPr>
              <a:t>THANK YOU</a:t>
            </a:r>
            <a:endParaRPr lang="en-IN" b="1" dirty="0">
              <a:solidFill>
                <a:schemeClr val="accent5">
                  <a:lumMod val="40000"/>
                  <a:lumOff val="60000"/>
                </a:schemeClr>
              </a:solidFill>
              <a:latin typeface="Broadway" panose="04040905080B02020502" pitchFamily="82" charset="0"/>
            </a:endParaRPr>
          </a:p>
          <a:p>
            <a:pPr algn="ctr"/>
            <a:endParaRPr lang="en-IN" sz="1800" b="1" dirty="0">
              <a:solidFill>
                <a:schemeClr val="accent5">
                  <a:lumMod val="40000"/>
                  <a:lumOff val="60000"/>
                </a:schemeClr>
              </a:solidFill>
              <a:latin typeface="Broadway" panose="04040905080B02020502" pitchFamily="82" charset="0"/>
            </a:endParaRPr>
          </a:p>
        </p:txBody>
      </p:sp>
    </p:spTree>
  </p:cSld>
  <p:clrMapOvr>
    <a:masterClrMapping/>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TotalTime>
  <Words>738</Words>
  <Application>Microsoft Office PowerPoint</Application>
  <PresentationFormat>Custom</PresentationFormat>
  <Paragraphs>98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rose2201901@outlook.com</dc:creator>
  <cp:lastModifiedBy>HP</cp:lastModifiedBy>
  <cp:revision>9</cp:revision>
  <dcterms:created xsi:type="dcterms:W3CDTF">2024-03-15T14:28:00Z</dcterms:created>
  <dcterms:modified xsi:type="dcterms:W3CDTF">2024-04-11T14:18:53Z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489D1A1DD4754148ABC625D67EB132B2_12</vt:lpwstr>
  </property>
  <property fmtid="{D5CDD505-2E9C-101B-9397-08002B2CF9AE}" pid="3" name="KSOProductBuildVer">
    <vt:lpwstr>1033-12.2.0.13489</vt:lpwstr>
  </property>
</Properties>
</file>