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9" r:id="rId10"/>
    <p:sldId id="264" r:id="rId11"/>
    <p:sldId id="265" r:id="rId12"/>
    <p:sldId id="266" r:id="rId13"/>
    <p:sldId id="280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3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C8F9-5561-44E3-9BCC-3EF718054D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D4CF-9CC3-4A1A-8F98-218E9C86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plication_programming_interface" TargetMode="External"/><Relationship Id="rId2" Type="http://schemas.openxmlformats.org/officeDocument/2006/relationships/hyperlink" Target="http://en.wikipedia.org/wiki/Java_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Java_Web_Services_Development_Pack" TargetMode="External"/><Relationship Id="rId4" Type="http://schemas.openxmlformats.org/officeDocument/2006/relationships/hyperlink" Target="http://en.wikipedia.org/wiki/Java_Platform,_Enterprise_Edi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java/library/j-jws19/index.html" TargetMode="External"/><Relationship Id="rId2" Type="http://schemas.openxmlformats.org/officeDocument/2006/relationships/hyperlink" Target="http://wiki.apache.org/ws/Stack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edic8.com/axis2-cxf-jax-ws-comparison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" TargetMode="External"/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Java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Sujit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Zenolocity</a:t>
            </a:r>
            <a:r>
              <a:rPr lang="en-US" dirty="0" smtClean="0"/>
              <a:t> LLC © 2013-2023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Java Architecture for XML Binding</a:t>
            </a:r>
            <a:r>
              <a:rPr lang="en-US" dirty="0"/>
              <a:t> (</a:t>
            </a:r>
            <a:r>
              <a:rPr lang="en-US" b="1" dirty="0"/>
              <a:t>JAXB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Two main features: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tx2"/>
                </a:solidFill>
              </a:rPr>
              <a:t>Marshall</a:t>
            </a:r>
            <a:r>
              <a:rPr lang="en-US" dirty="0" smtClean="0"/>
              <a:t> live java objects into XML data.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chemeClr val="tx2"/>
                </a:solidFill>
              </a:rPr>
              <a:t>Un-</a:t>
            </a:r>
            <a:r>
              <a:rPr lang="en-US" b="1" dirty="0" err="1" smtClean="0">
                <a:solidFill>
                  <a:schemeClr val="tx2"/>
                </a:solidFill>
              </a:rPr>
              <a:t>marshall</a:t>
            </a:r>
            <a:r>
              <a:rPr lang="en-US" dirty="0" smtClean="0"/>
              <a:t> XML data into live java objects.</a:t>
            </a:r>
          </a:p>
          <a:p>
            <a:r>
              <a:rPr lang="en-US" dirty="0"/>
              <a:t>P</a:t>
            </a:r>
            <a:r>
              <a:rPr lang="en-US" dirty="0" smtClean="0"/>
              <a:t>art </a:t>
            </a:r>
            <a:r>
              <a:rPr lang="en-US" dirty="0"/>
              <a:t>of the </a:t>
            </a:r>
            <a:r>
              <a:rPr lang="en-US" dirty="0">
                <a:hlinkClick r:id="rId2" tooltip="Java SE"/>
              </a:rPr>
              <a:t>Java SE</a:t>
            </a:r>
            <a:r>
              <a:rPr lang="en-US" dirty="0"/>
              <a:t> </a:t>
            </a:r>
            <a:r>
              <a:rPr lang="en-US" dirty="0" smtClean="0"/>
              <a:t>platform.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 </a:t>
            </a:r>
            <a:r>
              <a:rPr lang="en-US" dirty="0">
                <a:hlinkClick r:id="rId3" tooltip="Application programming interface"/>
              </a:rPr>
              <a:t>APIs</a:t>
            </a:r>
            <a:r>
              <a:rPr lang="en-US" dirty="0"/>
              <a:t> in </a:t>
            </a:r>
            <a:r>
              <a:rPr lang="en-US" dirty="0">
                <a:hlinkClick r:id="rId4" tooltip="Java Platform, Enterprise Edition"/>
              </a:rPr>
              <a:t>the Java EE </a:t>
            </a:r>
            <a:r>
              <a:rPr lang="en-US" dirty="0" smtClean="0">
                <a:hlinkClick r:id="rId4" tooltip="Java Platform, Enterprise Edition"/>
              </a:rPr>
              <a:t>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part </a:t>
            </a:r>
            <a:r>
              <a:rPr lang="en-US" dirty="0"/>
              <a:t>of the </a:t>
            </a:r>
            <a:r>
              <a:rPr lang="en-US" dirty="0">
                <a:hlinkClick r:id="rId5" tooltip="Java Web Services Development Pack"/>
              </a:rPr>
              <a:t>Java Web Services Development Pack</a:t>
            </a:r>
            <a:r>
              <a:rPr lang="en-US" dirty="0"/>
              <a:t> (JWSDP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5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XML, XSD &amp; Tools for JAXB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Analogy: XML is like an object, XSD is like a class or a type. XML should be well formed  (</a:t>
            </a:r>
            <a:r>
              <a:rPr lang="en-US" smtClean="0"/>
              <a:t>syntactically correct) and </a:t>
            </a:r>
            <a:r>
              <a:rPr lang="en-US" dirty="0" smtClean="0"/>
              <a:t>valid (conform to an </a:t>
            </a:r>
            <a:r>
              <a:rPr lang="en-US" smtClean="0"/>
              <a:t>XSD).</a:t>
            </a:r>
            <a:endParaRPr lang="en-US" dirty="0" smtClean="0"/>
          </a:p>
          <a:p>
            <a:r>
              <a:rPr lang="en-US" dirty="0" err="1"/>
              <a:t>xjc</a:t>
            </a:r>
            <a:r>
              <a:rPr lang="en-US" dirty="0"/>
              <a:t> – convert </a:t>
            </a:r>
            <a:r>
              <a:rPr lang="en-US" dirty="0" err="1"/>
              <a:t>xsd</a:t>
            </a:r>
            <a:r>
              <a:rPr lang="en-US" dirty="0"/>
              <a:t> schemas to java classes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Address.xsd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xjc</a:t>
            </a:r>
            <a:r>
              <a:rPr lang="en-US" dirty="0" smtClean="0">
                <a:sym typeface="Wingdings" panose="05000000000000000000" pitchFamily="2" charset="2"/>
              </a:rPr>
              <a:t>   Address.java</a:t>
            </a:r>
            <a:endParaRPr lang="en-US" dirty="0"/>
          </a:p>
          <a:p>
            <a:r>
              <a:rPr lang="en-US" dirty="0" err="1"/>
              <a:t>schemagen</a:t>
            </a:r>
            <a:r>
              <a:rPr lang="en-US" dirty="0"/>
              <a:t> – convert annotated java classes to schema definitions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Address.java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schemagen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smtClean="0">
                <a:sym typeface="Wingdings" panose="05000000000000000000" pitchFamily="2" charset="2"/>
              </a:rPr>
              <a:t>Address.xsd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API for creating web services. </a:t>
            </a:r>
          </a:p>
          <a:p>
            <a:r>
              <a:rPr lang="en-US" dirty="0" smtClean="0"/>
              <a:t>Part of Java EE platform.</a:t>
            </a:r>
          </a:p>
          <a:p>
            <a:r>
              <a:rPr lang="en-US" dirty="0" smtClean="0"/>
              <a:t>Defines a standard for Java-to-WSDL mapping.</a:t>
            </a:r>
          </a:p>
          <a:p>
            <a:r>
              <a:rPr lang="en-US" dirty="0" smtClean="0"/>
              <a:t>Determines </a:t>
            </a:r>
            <a:r>
              <a:rPr lang="en-US" dirty="0"/>
              <a:t>how WSDL operations are bound to Java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Determines how SOAP messages are mapped to java method arguments and return values.</a:t>
            </a:r>
          </a:p>
          <a:p>
            <a:r>
              <a:rPr lang="en-US" dirty="0" smtClean="0"/>
              <a:t>Can be used in Java SE from version 6.0.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</a:t>
            </a:r>
            <a:r>
              <a:rPr lang="en-US" b="1" dirty="0" err="1" smtClean="0">
                <a:solidFill>
                  <a:schemeClr val="accent2"/>
                </a:solidFill>
              </a:rPr>
              <a:t>simport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/>
                </a:solidFill>
              </a:rPr>
              <a:t>top-down</a:t>
            </a:r>
            <a:r>
              <a:rPr lang="en-US" dirty="0" smtClean="0"/>
              <a:t> approach. Reads WSDL file &amp; generates portable artifacts that includes SEI (service endpoint implementation), </a:t>
            </a:r>
            <a:r>
              <a:rPr lang="en-US" dirty="0" err="1" smtClean="0"/>
              <a:t>jaxb</a:t>
            </a:r>
            <a:r>
              <a:rPr lang="en-US" dirty="0" smtClean="0"/>
              <a:t> classes from schema types and exceptions from faults.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w</a:t>
            </a:r>
            <a:r>
              <a:rPr lang="en-US" b="1" dirty="0" err="1" smtClean="0">
                <a:solidFill>
                  <a:schemeClr val="accent2"/>
                </a:solidFill>
              </a:rPr>
              <a:t>sgen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/>
                </a:solidFill>
              </a:rPr>
              <a:t>bottom-up</a:t>
            </a:r>
            <a:r>
              <a:rPr lang="en-US" dirty="0" smtClean="0"/>
              <a:t> approach. Reads an SEI class and generates the portable </a:t>
            </a:r>
            <a:r>
              <a:rPr lang="en-US" dirty="0"/>
              <a:t>artifacts for web service development and </a:t>
            </a:r>
            <a:r>
              <a:rPr lang="en-US" dirty="0" smtClean="0"/>
              <a:t>deployment.</a:t>
            </a:r>
          </a:p>
          <a:p>
            <a:r>
              <a:rPr lang="en-US" dirty="0" smtClean="0"/>
              <a:t>Both are part of JDK 6 and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Metro Project in Glassfish (open source)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Axis 2</a:t>
            </a:r>
          </a:p>
          <a:p>
            <a:r>
              <a:rPr lang="en-US" dirty="0" smtClean="0"/>
              <a:t>Oracle </a:t>
            </a:r>
            <a:r>
              <a:rPr lang="en-US" dirty="0" err="1" smtClean="0"/>
              <a:t>WebLogic</a:t>
            </a:r>
            <a:endParaRPr lang="en-US" dirty="0" smtClean="0"/>
          </a:p>
          <a:p>
            <a:r>
              <a:rPr lang="en-US" dirty="0" smtClean="0"/>
              <a:t>IBM WebSphere </a:t>
            </a:r>
          </a:p>
          <a:p>
            <a:r>
              <a:rPr lang="en-US" dirty="0" err="1" smtClean="0"/>
              <a:t>JBossWS</a:t>
            </a:r>
            <a:endParaRPr lang="en-US" dirty="0" smtClean="0"/>
          </a:p>
          <a:p>
            <a:r>
              <a:rPr lang="en-US" dirty="0" smtClean="0"/>
              <a:t>Each of the above provides a </a:t>
            </a:r>
            <a:r>
              <a:rPr lang="en-US" dirty="0" err="1" smtClean="0"/>
              <a:t>wsdltojava</a:t>
            </a:r>
            <a:r>
              <a:rPr lang="en-US" dirty="0" smtClean="0"/>
              <a:t> utility and provide implementations for the interfaces in the JAX-WS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WSDL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Vendor provided </a:t>
            </a:r>
            <a:r>
              <a:rPr lang="en-US" b="1" dirty="0" err="1" smtClean="0">
                <a:solidFill>
                  <a:schemeClr val="accent2"/>
                </a:solidFill>
              </a:rPr>
              <a:t>wsldtojava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utilitiy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chemeClr val="accent2"/>
                </a:solidFill>
              </a:rPr>
              <a:t>wsimport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utility in JDK 6.</a:t>
            </a:r>
          </a:p>
          <a:p>
            <a:r>
              <a:rPr lang="en-US" dirty="0" smtClean="0"/>
              <a:t>Can be configured to run as an </a:t>
            </a:r>
            <a:r>
              <a:rPr lang="en-US" dirty="0" smtClean="0">
                <a:solidFill>
                  <a:schemeClr val="accent2"/>
                </a:solidFill>
              </a:rPr>
              <a:t>eclipse plugin</a:t>
            </a:r>
            <a:r>
              <a:rPr lang="en-US" dirty="0" smtClean="0"/>
              <a:t>, or invoked via </a:t>
            </a:r>
            <a:r>
              <a:rPr lang="en-US" dirty="0" smtClean="0">
                <a:solidFill>
                  <a:schemeClr val="accent2"/>
                </a:solidFill>
              </a:rPr>
              <a:t>command line utility </a:t>
            </a:r>
            <a:r>
              <a:rPr lang="en-US" dirty="0" smtClean="0"/>
              <a:t>or as an </a:t>
            </a:r>
            <a:r>
              <a:rPr lang="en-US" dirty="0" smtClean="0">
                <a:solidFill>
                  <a:schemeClr val="accent2"/>
                </a:solidFill>
              </a:rPr>
              <a:t>ANT/Maven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 of Wsdl2Java is client </a:t>
            </a:r>
            <a:r>
              <a:rPr lang="en-US" dirty="0" smtClean="0">
                <a:solidFill>
                  <a:schemeClr val="accent2"/>
                </a:solidFill>
              </a:rPr>
              <a:t>stubs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skeletons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Stubs are used to invoke the remote web services, actual business logic is written in the skeletons.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JAX-WS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http://wiki.apache.org/ws/StackComparison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http://predic8.com/axis2-cxf-jax-ws-comparison.htm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http://www.ibm.com/developerworks/java/library/j-jws19/index.html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Oriented Architecture (SOA)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oftware architecture</a:t>
            </a:r>
            <a:r>
              <a:rPr lang="en-US" dirty="0"/>
              <a:t> </a:t>
            </a:r>
            <a:r>
              <a:rPr lang="en-US" dirty="0" smtClean="0"/>
              <a:t>design pattern.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Based </a:t>
            </a:r>
            <a:r>
              <a:rPr lang="en-US" dirty="0"/>
              <a:t>on discrete pieces of software providing application functionality as services to other applications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  <a:p>
            <a:r>
              <a:rPr lang="en-US" b="1" i="1" dirty="0" smtClean="0">
                <a:solidFill>
                  <a:schemeClr val="tx2"/>
                </a:solidFill>
              </a:rPr>
              <a:t>Characteristics of a service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Service Contract (defined via service description documents)</a:t>
            </a:r>
          </a:p>
          <a:p>
            <a:r>
              <a:rPr lang="en-US" dirty="0" smtClean="0"/>
              <a:t>Loose Coupling (minimize dependencies)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Abstraction (hide implementation logic)</a:t>
            </a:r>
          </a:p>
          <a:p>
            <a:r>
              <a:rPr lang="en-US" dirty="0" smtClean="0"/>
              <a:t>Location transparency, discoverable, stateless &amp; </a:t>
            </a:r>
            <a:r>
              <a:rPr lang="en-US" dirty="0" err="1" smtClean="0"/>
              <a:t>composable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are an implementation of SOA.</a:t>
            </a:r>
          </a:p>
          <a:p>
            <a:r>
              <a:rPr lang="en-US" dirty="0" smtClean="0"/>
              <a:t>SOAP &amp; REST are implementations of Web Services.</a:t>
            </a:r>
          </a:p>
          <a:p>
            <a:r>
              <a:rPr lang="en-US" dirty="0" smtClean="0"/>
              <a:t>Web Service contract exposed via WSDL.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Services Implementation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Contract First or top-down </a:t>
            </a:r>
            <a:r>
              <a:rPr lang="en-US" dirty="0" smtClean="0"/>
              <a:t>: create the WSDL first and then generate the stubs and skeletons. WS Consumers use the stubs to invoke the service implemented by the WS Provider in the skeletons.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Contract Last or bottom-up</a:t>
            </a:r>
            <a:r>
              <a:rPr lang="en-US" dirty="0" smtClean="0"/>
              <a:t>. Implement the business logic first in the WS Provider. Extract WSDL after the implementation.</a:t>
            </a:r>
          </a:p>
          <a:p>
            <a:r>
              <a:rPr lang="en-US" dirty="0" smtClean="0"/>
              <a:t>Contract first is usually preferred.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web application components that provide </a:t>
            </a:r>
            <a:r>
              <a:rPr lang="en-US" dirty="0"/>
              <a:t>software </a:t>
            </a:r>
            <a:r>
              <a:rPr lang="en-US" dirty="0" smtClean="0"/>
              <a:t>functions at </a:t>
            </a:r>
            <a:r>
              <a:rPr lang="en-US" dirty="0"/>
              <a:t>a network address over the web with the service </a:t>
            </a:r>
            <a:r>
              <a:rPr lang="en-US" i="1" dirty="0"/>
              <a:t>always </a:t>
            </a:r>
            <a:r>
              <a:rPr lang="en-US" i="1" dirty="0" smtClean="0"/>
              <a:t>on.</a:t>
            </a:r>
            <a:endParaRPr lang="en-US" dirty="0" smtClean="0"/>
          </a:p>
          <a:p>
            <a:r>
              <a:rPr lang="en-US" b="1" i="1" dirty="0" smtClean="0">
                <a:solidFill>
                  <a:schemeClr val="accent1"/>
                </a:solidFill>
              </a:rPr>
              <a:t>Interoperable</a:t>
            </a:r>
            <a:r>
              <a:rPr lang="en-US" dirty="0" smtClean="0"/>
              <a:t> between heterogeneous systems (language &amp; platform independent) across the network.</a:t>
            </a:r>
          </a:p>
          <a:p>
            <a:r>
              <a:rPr lang="en-US" dirty="0" smtClean="0"/>
              <a:t>Interface described by WSDL.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Contract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Looser Coupling between contract and implementation. Implementation logic can be changed without affecting clients.</a:t>
            </a:r>
          </a:p>
          <a:p>
            <a:r>
              <a:rPr lang="en-US" dirty="0" smtClean="0"/>
              <a:t>Easier to keep contracts constant for longer periods of time. Contracts can be fragile and change constantly. </a:t>
            </a:r>
            <a:r>
              <a:rPr lang="en-US" dirty="0"/>
              <a:t>In order for a contract to be useful, it must remain constant for as long as possible.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contract changes, you will have to contact all of the users of your service, and instruct them to get the new version of the contract</a:t>
            </a:r>
            <a:r>
              <a:rPr lang="en-US" dirty="0" smtClean="0"/>
              <a:t>.</a:t>
            </a:r>
          </a:p>
          <a:p>
            <a:r>
              <a:rPr lang="en-US" dirty="0"/>
              <a:t>Enables parallel development of clients and service.</a:t>
            </a:r>
          </a:p>
        </p:txBody>
      </p:sp>
    </p:spTree>
    <p:extLst>
      <p:ext uri="{BB962C8B-B14F-4D97-AF65-F5344CB8AC3E}">
        <p14:creationId xmlns:p14="http://schemas.microsoft.com/office/powerpoint/2010/main" val="42540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Architectural Style based on HTTP.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Client-Server</a:t>
            </a:r>
            <a:r>
              <a:rPr lang="en-US" dirty="0" smtClean="0"/>
              <a:t> : separation of responsibilities promotes portable clients &amp; scalable servers.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Stateless</a:t>
            </a:r>
            <a:r>
              <a:rPr lang="en-US" dirty="0" smtClean="0"/>
              <a:t> – no client context saved on server.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Cacheable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– clients can cache responses, improves performance &amp; scalability.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Uniform Interface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identification of resources using URIs. </a:t>
            </a:r>
            <a:r>
              <a:rPr lang="en-US" dirty="0"/>
              <a:t> The resources themselves are conceptually separate from the representations that are returned to the </a:t>
            </a:r>
            <a:r>
              <a:rPr lang="en-US" dirty="0" smtClean="0"/>
              <a:t>client. </a:t>
            </a:r>
            <a:r>
              <a:rPr lang="en-US" dirty="0"/>
              <a:t> For example, the server does not send its database, </a:t>
            </a:r>
            <a:r>
              <a:rPr lang="en-US" dirty="0" smtClean="0"/>
              <a:t>but will send</a:t>
            </a:r>
            <a:r>
              <a:rPr lang="en-US" dirty="0"/>
              <a:t> </a:t>
            </a:r>
            <a:r>
              <a:rPr lang="en-US" dirty="0">
                <a:hlinkClick r:id="rId2" tooltip="XML"/>
              </a:rPr>
              <a:t>XML</a:t>
            </a:r>
            <a:r>
              <a:rPr lang="en-US" dirty="0"/>
              <a:t> or </a:t>
            </a:r>
            <a:r>
              <a:rPr lang="en-US" dirty="0">
                <a:hlinkClick r:id="rId3" tooltip="JSON"/>
              </a:rPr>
              <a:t>JSON</a:t>
            </a:r>
            <a:r>
              <a:rPr lang="en-US" dirty="0"/>
              <a:t> that represents some database </a:t>
            </a:r>
            <a:r>
              <a:rPr lang="en-US" dirty="0" smtClean="0"/>
              <a:t>records.</a:t>
            </a:r>
          </a:p>
        </p:txBody>
      </p:sp>
    </p:spTree>
    <p:extLst>
      <p:ext uri="{BB962C8B-B14F-4D97-AF65-F5344CB8AC3E}">
        <p14:creationId xmlns:p14="http://schemas.microsoft.com/office/powerpoint/2010/main" val="33566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Uniform Interface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Manipulation of resources through these </a:t>
            </a:r>
            <a:r>
              <a:rPr lang="en-US" dirty="0" smtClean="0">
                <a:solidFill>
                  <a:srgbClr val="0070C0"/>
                </a:solidFill>
              </a:rPr>
              <a:t>representations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held by the client.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Uniform Interface</a:t>
            </a:r>
            <a:r>
              <a:rPr lang="en-US" dirty="0"/>
              <a:t>: </a:t>
            </a:r>
            <a:r>
              <a:rPr lang="en-US" dirty="0" smtClean="0">
                <a:solidFill>
                  <a:srgbClr val="0070C0"/>
                </a:solidFill>
              </a:rPr>
              <a:t>Self-descriptive messages</a:t>
            </a:r>
            <a:r>
              <a:rPr lang="en-US" dirty="0" smtClean="0"/>
              <a:t>. Each </a:t>
            </a:r>
            <a:r>
              <a:rPr lang="en-US" dirty="0"/>
              <a:t>message </a:t>
            </a:r>
            <a:r>
              <a:rPr lang="en-US" dirty="0" smtClean="0"/>
              <a:t>has enough </a:t>
            </a:r>
            <a:r>
              <a:rPr lang="en-US" dirty="0"/>
              <a:t>information to describe how to process the message. 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a service violates any of the required constraints, it cannot be considered </a:t>
            </a:r>
            <a:r>
              <a:rPr lang="en-US" dirty="0" err="1"/>
              <a:t>RESTful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7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resources (CRUD) using HTTP methods.</a:t>
            </a:r>
          </a:p>
          <a:p>
            <a:r>
              <a:rPr lang="en-US" dirty="0" smtClean="0"/>
              <a:t>GET – Retrieve</a:t>
            </a:r>
          </a:p>
          <a:p>
            <a:r>
              <a:rPr lang="en-US" dirty="0" smtClean="0"/>
              <a:t>PUT – Update</a:t>
            </a:r>
          </a:p>
          <a:p>
            <a:r>
              <a:rPr lang="en-US" dirty="0" smtClean="0"/>
              <a:t>POST – Create</a:t>
            </a:r>
          </a:p>
          <a:p>
            <a:r>
              <a:rPr lang="en-US" dirty="0" smtClean="0"/>
              <a:t>DELETE - Remove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Methods applied to single resource or collection of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43826"/>
              </p:ext>
            </p:extLst>
          </p:nvPr>
        </p:nvGraphicFramePr>
        <p:xfrm>
          <a:off x="-304800" y="1600200"/>
          <a:ext cx="10210800" cy="4276268"/>
        </p:xfrm>
        <a:graphic>
          <a:graphicData uri="http://schemas.openxmlformats.org/drawingml/2006/table">
            <a:tbl>
              <a:tblPr/>
              <a:tblGrid>
                <a:gridCol w="2042160"/>
                <a:gridCol w="2042160"/>
                <a:gridCol w="2042160"/>
                <a:gridCol w="2042160"/>
                <a:gridCol w="2042160"/>
              </a:tblGrid>
              <a:tr h="113272">
                <a:tc gridSpan="5">
                  <a:txBody>
                    <a:bodyPr/>
                    <a:lstStyle/>
                    <a:p>
                      <a:r>
                        <a:rPr lang="en-US" sz="1300" dirty="0" err="1"/>
                        <a:t>RESTful</a:t>
                      </a:r>
                      <a:r>
                        <a:rPr lang="en-US" sz="1300" dirty="0"/>
                        <a:t> API HTTP methods</a:t>
                      </a:r>
                    </a:p>
                  </a:txBody>
                  <a:tcPr marL="67552" marR="67552" marT="33776" marB="33776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97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Resource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GET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PUT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DELETE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870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Collection </a:t>
                      </a:r>
                      <a:r>
                        <a:rPr lang="en-US" sz="1800" b="1" dirty="0" smtClean="0">
                          <a:effectLst/>
                        </a:rPr>
                        <a:t>URI</a:t>
                      </a:r>
                      <a:br>
                        <a:rPr lang="en-US" sz="1800" b="1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http</a:t>
                      </a:r>
                      <a:r>
                        <a:rPr lang="en-US" sz="1800" dirty="0">
                          <a:effectLst/>
                        </a:rPr>
                        <a:t>://example.com/resources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List</a:t>
                      </a:r>
                      <a:r>
                        <a:rPr lang="en-US" sz="1800" dirty="0">
                          <a:effectLst/>
                        </a:rPr>
                        <a:t> the URIs and perhaps other details of the collection's members.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Replace</a:t>
                      </a:r>
                      <a:r>
                        <a:rPr lang="en-US" sz="1800" dirty="0">
                          <a:effectLst/>
                        </a:rPr>
                        <a:t> the entire collection with another collection.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Create</a:t>
                      </a:r>
                      <a:r>
                        <a:rPr lang="en-US" sz="1800">
                          <a:effectLst/>
                        </a:rPr>
                        <a:t> a new entry in the collection. The new entry's URI is assigned automatically and is usually returned by the operation.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Delete</a:t>
                      </a:r>
                      <a:r>
                        <a:rPr lang="en-US" sz="1800">
                          <a:effectLst/>
                        </a:rPr>
                        <a:t> the entire collection.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571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Element </a:t>
                      </a:r>
                      <a:r>
                        <a:rPr lang="en-US" sz="1800" b="1" dirty="0" smtClean="0">
                          <a:effectLst/>
                        </a:rPr>
                        <a:t>URI</a:t>
                      </a:r>
                      <a:br>
                        <a:rPr lang="en-US" sz="1800" b="1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http</a:t>
                      </a:r>
                      <a:r>
                        <a:rPr lang="en-US" sz="1800" dirty="0">
                          <a:effectLst/>
                        </a:rPr>
                        <a:t>://example.com/resources/item17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Retrieve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the specific member </a:t>
                      </a:r>
                      <a:r>
                        <a:rPr lang="en-US" sz="1800" dirty="0">
                          <a:effectLst/>
                        </a:rPr>
                        <a:t>of the </a:t>
                      </a:r>
                      <a:r>
                        <a:rPr lang="en-US" sz="1800" dirty="0" smtClean="0">
                          <a:effectLst/>
                        </a:rPr>
                        <a:t>collection.</a:t>
                      </a:r>
                      <a:endParaRPr lang="en-US" sz="1800" dirty="0">
                        <a:effectLst/>
                      </a:endParaRP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Replace</a:t>
                      </a:r>
                      <a:r>
                        <a:rPr lang="en-US" sz="1800" dirty="0">
                          <a:effectLst/>
                        </a:rPr>
                        <a:t> the addressed member of the collection, or if it doesn't exist</a:t>
                      </a:r>
                      <a:r>
                        <a:rPr lang="en-US" sz="1800" dirty="0" smtClean="0">
                          <a:effectLst/>
                        </a:rPr>
                        <a:t>, </a:t>
                      </a:r>
                      <a:r>
                        <a:rPr lang="en-US" sz="1800" b="1" dirty="0" smtClean="0">
                          <a:effectLst/>
                        </a:rPr>
                        <a:t>create</a:t>
                      </a:r>
                      <a:r>
                        <a:rPr lang="en-US" sz="1800" dirty="0">
                          <a:effectLst/>
                        </a:rPr>
                        <a:t> it.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Not generally used. Treat the </a:t>
                      </a:r>
                      <a:r>
                        <a:rPr lang="en-US" sz="1800" dirty="0" smtClean="0">
                          <a:effectLst/>
                        </a:rPr>
                        <a:t>specific member </a:t>
                      </a:r>
                      <a:r>
                        <a:rPr lang="en-US" sz="1800" dirty="0">
                          <a:effectLst/>
                        </a:rPr>
                        <a:t>as a </a:t>
                      </a:r>
                      <a:r>
                        <a:rPr lang="en-US" sz="1800" dirty="0" smtClean="0">
                          <a:effectLst/>
                        </a:rPr>
                        <a:t>collection &amp; </a:t>
                      </a:r>
                      <a:r>
                        <a:rPr lang="en-US" sz="1800" b="1" dirty="0" smtClean="0">
                          <a:effectLst/>
                        </a:rPr>
                        <a:t>create</a:t>
                      </a:r>
                      <a:r>
                        <a:rPr lang="en-US" sz="1800" dirty="0">
                          <a:effectLst/>
                        </a:rPr>
                        <a:t> a new entry in it.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Delete</a:t>
                      </a:r>
                      <a:r>
                        <a:rPr lang="en-US" sz="1800" dirty="0">
                          <a:effectLst/>
                        </a:rPr>
                        <a:t> the </a:t>
                      </a:r>
                      <a:r>
                        <a:rPr lang="en-US" sz="1800" dirty="0" smtClean="0">
                          <a:effectLst/>
                        </a:rPr>
                        <a:t>specific member </a:t>
                      </a:r>
                      <a:r>
                        <a:rPr lang="en-US" sz="1800" dirty="0">
                          <a:effectLst/>
                        </a:rPr>
                        <a:t>of the collection.</a:t>
                      </a:r>
                    </a:p>
                  </a:txBody>
                  <a:tcPr marL="67552" marR="67552" marT="33776" marB="337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1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compliant web services.</a:t>
            </a:r>
          </a:p>
          <a:p>
            <a:r>
              <a:rPr lang="en-US" dirty="0" smtClean="0"/>
              <a:t>SOAP based web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between caller and </a:t>
            </a:r>
            <a:r>
              <a:rPr lang="en-US" dirty="0" err="1" smtClean="0"/>
              <a:t>callee</a:t>
            </a:r>
            <a:r>
              <a:rPr lang="en-US" dirty="0" smtClean="0"/>
              <a:t> that describes a web service using XML format.</a:t>
            </a:r>
          </a:p>
          <a:p>
            <a:r>
              <a:rPr lang="en-US" dirty="0" smtClean="0"/>
              <a:t>Set of operations available at a network address using a specific protocol and data format.</a:t>
            </a:r>
          </a:p>
          <a:p>
            <a:r>
              <a:rPr lang="en-US" dirty="0" smtClean="0"/>
              <a:t>Each operation has an input request message and an output response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Analogies for a 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WSDL – interface in java.</a:t>
            </a:r>
          </a:p>
          <a:p>
            <a:r>
              <a:rPr lang="en-US" dirty="0" smtClean="0"/>
              <a:t>Operations – </a:t>
            </a:r>
            <a:r>
              <a:rPr lang="en-US" dirty="0"/>
              <a:t>s</a:t>
            </a:r>
            <a:r>
              <a:rPr lang="en-US" dirty="0" smtClean="0"/>
              <a:t>tatic methods in a java object.</a:t>
            </a:r>
          </a:p>
          <a:p>
            <a:r>
              <a:rPr lang="en-US" dirty="0" smtClean="0"/>
              <a:t>Input Message of an operation – argument passed to a java method.</a:t>
            </a:r>
          </a:p>
          <a:p>
            <a:r>
              <a:rPr lang="en-US" dirty="0" smtClean="0"/>
              <a:t>Output Message of an operation – argument returned from a java method.</a:t>
            </a:r>
          </a:p>
          <a:p>
            <a:r>
              <a:rPr lang="en-US" dirty="0" smtClean="0"/>
              <a:t>Types – Classes in Java, without any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– data type definitions</a:t>
            </a:r>
          </a:p>
          <a:p>
            <a:r>
              <a:rPr lang="en-US" dirty="0" smtClean="0"/>
              <a:t>Messages – definition of data being exchanged.</a:t>
            </a:r>
          </a:p>
          <a:p>
            <a:r>
              <a:rPr lang="en-US" dirty="0" smtClean="0"/>
              <a:t>Port Type – set of operations exposed at a network address.</a:t>
            </a:r>
          </a:p>
          <a:p>
            <a:r>
              <a:rPr lang="en-US" dirty="0" smtClean="0"/>
              <a:t>Binding – protocol (SOAP over http) and data format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based </a:t>
            </a:r>
            <a:r>
              <a:rPr lang="en-US" dirty="0" smtClean="0"/>
              <a:t>communication protocol </a:t>
            </a:r>
            <a:r>
              <a:rPr lang="en-US" dirty="0"/>
              <a:t>for accessing Web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Language and Platform Independent.</a:t>
            </a:r>
          </a:p>
          <a:p>
            <a:r>
              <a:rPr lang="en-US" dirty="0"/>
              <a:t>SOAP provides a way </a:t>
            </a:r>
            <a:r>
              <a:rPr lang="en-US" dirty="0" smtClean="0"/>
              <a:t>for applications to communicate with each other over HTTP. The applications could be running </a:t>
            </a:r>
            <a:r>
              <a:rPr lang="en-US" dirty="0"/>
              <a:t>on different operating </a:t>
            </a:r>
            <a:r>
              <a:rPr lang="en-US" dirty="0" smtClean="0"/>
              <a:t>systems with </a:t>
            </a:r>
            <a:r>
              <a:rPr lang="en-US" dirty="0"/>
              <a:t>different technologies and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5264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XML Message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Envelope – wraps everything</a:t>
            </a:r>
          </a:p>
          <a:p>
            <a:r>
              <a:rPr lang="en-US" dirty="0" smtClean="0"/>
              <a:t>Header (optional)</a:t>
            </a:r>
          </a:p>
          <a:p>
            <a:r>
              <a:rPr lang="en-US" dirty="0" smtClean="0"/>
              <a:t>Body – appears after Header.</a:t>
            </a:r>
          </a:p>
          <a:p>
            <a:r>
              <a:rPr lang="en-US" dirty="0" smtClean="0"/>
              <a:t>Fault (optional) – part of the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SOAP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&lt;?xml version="1.0"?&gt;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 err="1">
                <a:solidFill>
                  <a:schemeClr val="accent1"/>
                </a:solidFill>
              </a:rPr>
              <a:t>soap:Envelope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xmlns:soap</a:t>
            </a:r>
            <a:r>
              <a:rPr lang="en-US" dirty="0"/>
              <a:t>="http://www.w3.org/2001/12/soap-envelope"</a:t>
            </a:r>
            <a:br>
              <a:rPr lang="en-US" dirty="0"/>
            </a:br>
            <a:r>
              <a:rPr lang="en-US" dirty="0" err="1"/>
              <a:t>soap:encodingStyle</a:t>
            </a:r>
            <a:r>
              <a:rPr lang="en-US" dirty="0"/>
              <a:t>="http://www.w3.org/2001/12/soap-encoding"&gt;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 err="1">
                <a:solidFill>
                  <a:schemeClr val="accent1"/>
                </a:solidFill>
              </a:rPr>
              <a:t>soap:Body</a:t>
            </a:r>
            <a:r>
              <a:rPr lang="en-US" dirty="0"/>
              <a:t> </a:t>
            </a:r>
            <a:r>
              <a:rPr lang="en-US" dirty="0" err="1"/>
              <a:t>xmlns:m</a:t>
            </a:r>
            <a:r>
              <a:rPr lang="en-US" dirty="0"/>
              <a:t>="http://www.example.org/stock"&gt;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m:GetStockPrice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m:StockName</a:t>
            </a:r>
            <a:r>
              <a:rPr lang="en-US" dirty="0"/>
              <a:t>&gt;IBM&lt;/</a:t>
            </a:r>
            <a:r>
              <a:rPr lang="en-US" dirty="0" err="1"/>
              <a:t>m:StockName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&lt;/</a:t>
            </a:r>
            <a:r>
              <a:rPr lang="en-US" dirty="0" err="1"/>
              <a:t>m:GetStockPrice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>
                <a:solidFill>
                  <a:schemeClr val="accent1"/>
                </a:solidFill>
              </a:rPr>
              <a:t>soap:Body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>
                <a:solidFill>
                  <a:schemeClr val="accent1"/>
                </a:solidFill>
              </a:rPr>
              <a:t>soap:Envelope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6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916</Words>
  <Application>Microsoft Office PowerPoint</Application>
  <PresentationFormat>On-screen Show (4:3)</PresentationFormat>
  <Paragraphs>132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Overview of Java Web Services</vt:lpstr>
      <vt:lpstr>What are web services</vt:lpstr>
      <vt:lpstr>2 Types</vt:lpstr>
      <vt:lpstr>WSDL</vt:lpstr>
      <vt:lpstr>Analogies for a WSDL</vt:lpstr>
      <vt:lpstr>WSDL Elements</vt:lpstr>
      <vt:lpstr>SOAP</vt:lpstr>
      <vt:lpstr>SOAP XML Message Elements</vt:lpstr>
      <vt:lpstr>Example SOAP Message</vt:lpstr>
      <vt:lpstr>JAXB</vt:lpstr>
      <vt:lpstr>XML, XSD &amp; Tools for JAXB</vt:lpstr>
      <vt:lpstr>JAX-WS</vt:lpstr>
      <vt:lpstr>JAX-WS Tools</vt:lpstr>
      <vt:lpstr>JAX-WS Implementations</vt:lpstr>
      <vt:lpstr>Converting WSDL to Java</vt:lpstr>
      <vt:lpstr>Comparison of JAX-WS Implementations</vt:lpstr>
      <vt:lpstr>Service Oriented Architecture (SOA)</vt:lpstr>
      <vt:lpstr>SOA and Web Services</vt:lpstr>
      <vt:lpstr>Web Services Implementation Mechanisms</vt:lpstr>
      <vt:lpstr>Benefits of Contract First</vt:lpstr>
      <vt:lpstr>RESTful Services</vt:lpstr>
      <vt:lpstr>RESTful Services</vt:lpstr>
      <vt:lpstr>RESTful Services</vt:lpstr>
      <vt:lpstr>RESTful Methods applied to single resource or collection of resources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sujit</dc:creator>
  <cp:lastModifiedBy>sujit</cp:lastModifiedBy>
  <cp:revision>33</cp:revision>
  <dcterms:created xsi:type="dcterms:W3CDTF">2014-01-30T04:58:44Z</dcterms:created>
  <dcterms:modified xsi:type="dcterms:W3CDTF">2014-06-02T17:56:43Z</dcterms:modified>
</cp:coreProperties>
</file>