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65" r:id="rId14"/>
    <p:sldId id="27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5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gan\OneDrive\Desktop\employee_data1%20(Recovered)%20sg.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 (Recovered) sg.xlsx]Sheet1!PivotTable1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E36E-4279-B42E-FCD1B2F72832}"/>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E36E-4279-B42E-FCD1B2F72832}"/>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E36E-4279-B42E-FCD1B2F7283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E36E-4279-B42E-FCD1B2F72832}"/>
            </c:ext>
          </c:extLst>
        </c:ser>
        <c:dLbls>
          <c:showLegendKey val="0"/>
          <c:showVal val="0"/>
          <c:showCatName val="0"/>
          <c:showSerName val="0"/>
          <c:showPercent val="0"/>
          <c:showBubbleSize val="0"/>
        </c:dLbls>
        <c:gapWidth val="219"/>
        <c:overlap val="-27"/>
        <c:axId val="1230322288"/>
        <c:axId val="1230307056"/>
      </c:barChart>
      <c:catAx>
        <c:axId val="123032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07056"/>
        <c:crosses val="autoZero"/>
        <c:auto val="1"/>
        <c:lblAlgn val="ctr"/>
        <c:lblOffset val="100"/>
        <c:noMultiLvlLbl val="0"/>
      </c:catAx>
      <c:valAx>
        <c:axId val="1230307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22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7276" y="3040529"/>
            <a:ext cx="9369323" cy="1938992"/>
          </a:xfrm>
          <a:prstGeom prst="rect">
            <a:avLst/>
          </a:prstGeom>
          <a:noFill/>
        </p:spPr>
        <p:txBody>
          <a:bodyPr wrap="square" rtlCol="0">
            <a:spAutoFit/>
          </a:bodyPr>
          <a:lstStyle/>
          <a:p>
            <a:r>
              <a:rPr lang="en-US" sz="2400" dirty="0"/>
              <a:t>STUDENT NAME : </a:t>
            </a:r>
            <a:r>
              <a:rPr lang="en-US" sz="2400"/>
              <a:t>YESHWANTH M</a:t>
            </a:r>
            <a:endParaRPr lang="en-US" sz="2400" dirty="0"/>
          </a:p>
          <a:p>
            <a:r>
              <a:rPr lang="en-US" sz="2400" dirty="0"/>
              <a:t>REGISTER NO      : 312203455</a:t>
            </a:r>
          </a:p>
          <a:p>
            <a:r>
              <a:rPr lang="en-US" sz="2400" dirty="0"/>
              <a:t>DEPARTMENT     : B.COM (A&amp;F)</a:t>
            </a:r>
          </a:p>
          <a:p>
            <a:r>
              <a:rPr lang="en-US" sz="2400" dirty="0"/>
              <a:t>COLLEGE              : HINDUSTAN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9021D8B-FDDC-AFCA-2063-E857FB544236}"/>
              </a:ext>
            </a:extLst>
          </p:cNvPr>
          <p:cNvSpPr txBox="1"/>
          <p:nvPr/>
        </p:nvSpPr>
        <p:spPr>
          <a:xfrm>
            <a:off x="686181" y="1012964"/>
            <a:ext cx="5527747" cy="5632311"/>
          </a:xfrm>
          <a:prstGeom prst="rect">
            <a:avLst/>
          </a:prstGeom>
          <a:noFill/>
        </p:spPr>
        <p:txBody>
          <a:bodyPr wrap="square" rtlCol="0">
            <a:spAutoFit/>
          </a:bodyPr>
          <a:lstStyle/>
          <a:p>
            <a:r>
              <a:rPr lang="en-IN" sz="2000" b="1" i="1" dirty="0">
                <a:solidFill>
                  <a:schemeClr val="tx2"/>
                </a:solidFill>
                <a:latin typeface="Arial" panose="020B0604020202020204" pitchFamily="34" charset="0"/>
                <a:cs typeface="Arial" panose="020B0604020202020204" pitchFamily="34" charset="0"/>
              </a:rPr>
              <a:t>STEPS:-</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1)</a:t>
            </a:r>
            <a:r>
              <a:rPr lang="en-IN" sz="2000" b="1" i="1" u="sng" dirty="0">
                <a:solidFill>
                  <a:schemeClr val="tx2"/>
                </a:solidFill>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Download in Edunet Dashboard</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2) </a:t>
            </a:r>
            <a:r>
              <a:rPr lang="en-IN" sz="2000" b="1" i="1" u="sng" dirty="0">
                <a:solidFill>
                  <a:schemeClr val="tx2"/>
                </a:solidFill>
                <a:latin typeface="Arial" panose="020B0604020202020204" pitchFamily="34" charset="0"/>
                <a:cs typeface="Arial" panose="020B0604020202020204" pitchFamily="34" charset="0"/>
              </a:rPr>
              <a:t>Features Collection</a:t>
            </a:r>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9 Features</a:t>
            </a:r>
          </a:p>
          <a:p>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Job Function</a:t>
            </a:r>
          </a:p>
        </p:txBody>
      </p:sp>
    </p:spTree>
    <p:extLst>
      <p:ext uri="{BB962C8B-B14F-4D97-AF65-F5344CB8AC3E}">
        <p14:creationId xmlns:p14="http://schemas.microsoft.com/office/powerpoint/2010/main" val="413246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858852BB-DBE1-5938-C59B-85E7D944BB53}"/>
              </a:ext>
            </a:extLst>
          </p:cNvPr>
          <p:cNvSpPr txBox="1"/>
          <p:nvPr/>
        </p:nvSpPr>
        <p:spPr>
          <a:xfrm>
            <a:off x="5701507" y="2274837"/>
            <a:ext cx="3679825" cy="2308324"/>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a:t>
            </a:r>
            <a:r>
              <a:rPr lang="en-IN" sz="1800" b="1" i="1" u="sng" dirty="0">
                <a:solidFill>
                  <a:schemeClr val="tx2"/>
                </a:solidFill>
                <a:latin typeface="Arial" panose="020B0604020202020204" pitchFamily="34" charset="0"/>
                <a:cs typeface="Arial" panose="020B0604020202020204" pitchFamily="34" charset="0"/>
              </a:rPr>
              <a:t>Summary/Pivot Table</a:t>
            </a:r>
          </a:p>
          <a:p>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u="sng" dirty="0">
                <a:solidFill>
                  <a:schemeClr val="tx2"/>
                </a:solidFill>
                <a:latin typeface="Arial" panose="020B0604020202020204" pitchFamily="34" charset="0"/>
                <a:cs typeface="Arial" panose="020B0604020202020204" pitchFamily="34" charset="0"/>
              </a:rPr>
              <a:t>Features/Techniques Used</a:t>
            </a:r>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b="1" i="1" u="sng" dirty="0">
                <a:solidFill>
                  <a:schemeClr val="tx2"/>
                </a:solidFill>
                <a:latin typeface="Arial" panose="020B0604020202020204" pitchFamily="34" charset="0"/>
                <a:cs typeface="Arial" panose="020B0604020202020204" pitchFamily="34" charset="0"/>
              </a:rPr>
              <a:t>What Columns Used</a:t>
            </a:r>
            <a:endParaRPr lang="en-IN" b="1" i="1" u="sng" dirty="0">
              <a:solidFill>
                <a:schemeClr val="tx2"/>
              </a:solidFill>
            </a:endParaRP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id="{AC82EDC5-2FE3-2244-CDAA-586D2126FEB9}"/>
              </a:ext>
            </a:extLst>
          </p:cNvPr>
          <p:cNvSpPr txBox="1"/>
          <p:nvPr/>
        </p:nvSpPr>
        <p:spPr>
          <a:xfrm>
            <a:off x="5701506" y="4583161"/>
            <a:ext cx="3679825" cy="1754326"/>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Employee Performance Level</a:t>
            </a:r>
          </a:p>
          <a:p>
            <a:r>
              <a:rPr lang="en-IN" sz="1800" b="1" i="1" dirty="0">
                <a:solidFill>
                  <a:schemeClr val="tx2"/>
                </a:solidFill>
                <a:latin typeface="Arial" panose="020B0604020202020204" pitchFamily="34" charset="0"/>
                <a:cs typeface="Arial" panose="020B0604020202020204" pitchFamily="34" charset="0"/>
              </a:rPr>
              <a:t>6. Current Employee Ratings</a:t>
            </a:r>
          </a:p>
          <a:p>
            <a:r>
              <a:rPr lang="en-IN" sz="1800" b="1" i="1" dirty="0">
                <a:solidFill>
                  <a:schemeClr val="tx2"/>
                </a:solidFill>
                <a:latin typeface="Arial" panose="020B0604020202020204" pitchFamily="34" charset="0"/>
                <a:cs typeface="Arial" panose="020B0604020202020204" pitchFamily="34" charset="0"/>
              </a:rPr>
              <a:t>7. Department Type</a:t>
            </a:r>
          </a:p>
          <a:p>
            <a:r>
              <a:rPr lang="en-IN" sz="1800" b="1" i="1" dirty="0">
                <a:solidFill>
                  <a:schemeClr val="tx2"/>
                </a:solidFill>
                <a:latin typeface="Arial" panose="020B0604020202020204" pitchFamily="34" charset="0"/>
                <a:cs typeface="Arial" panose="020B0604020202020204" pitchFamily="34" charset="0"/>
              </a:rPr>
              <a:t>8. Division</a:t>
            </a:r>
          </a:p>
          <a:p>
            <a:r>
              <a:rPr lang="en-IN" sz="1800" b="1" i="1" dirty="0">
                <a:solidFill>
                  <a:schemeClr val="tx2"/>
                </a:solidFill>
                <a:latin typeface="Arial" panose="020B0604020202020204" pitchFamily="34" charset="0"/>
                <a:cs typeface="Arial" panose="020B0604020202020204" pitchFamily="34" charset="0"/>
              </a:rPr>
              <a:t>9. Job Function</a:t>
            </a:r>
          </a:p>
          <a:p>
            <a:endParaRPr lang="en-IN" b="1" i="1" dirty="0">
              <a:solidFill>
                <a:schemeClr val="tx2"/>
              </a:solidFill>
            </a:endParaRPr>
          </a:p>
        </p:txBody>
      </p:sp>
      <p:sp>
        <p:nvSpPr>
          <p:cNvPr id="3" name="TextBox 2">
            <a:extLst>
              <a:ext uri="{FF2B5EF4-FFF2-40B4-BE49-F238E27FC236}">
                <a16:creationId xmlns:a16="http://schemas.microsoft.com/office/drawing/2014/main" id="{DB5AAD4F-8BFE-2513-93E9-E2118A75200A}"/>
              </a:ext>
            </a:extLst>
          </p:cNvPr>
          <p:cNvSpPr txBox="1"/>
          <p:nvPr/>
        </p:nvSpPr>
        <p:spPr>
          <a:xfrm>
            <a:off x="667543" y="1859339"/>
            <a:ext cx="4286248" cy="3139321"/>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3) </a:t>
            </a:r>
            <a:r>
              <a:rPr lang="en-IN" sz="1800" b="1" i="1" u="sng" dirty="0">
                <a:solidFill>
                  <a:schemeClr val="tx2"/>
                </a:solidFill>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removed – Filtering</a:t>
            </a:r>
          </a:p>
          <a:p>
            <a:endParaRPr lang="en-IN" sz="1800" b="1" i="1" dirty="0">
              <a:solidFill>
                <a:schemeClr val="tx2"/>
              </a:solidFill>
              <a:latin typeface="Arial" panose="020B0604020202020204" pitchFamily="34" charset="0"/>
              <a:cs typeface="Arial" panose="020B0604020202020204" pitchFamily="34" charset="0"/>
            </a:endParaRPr>
          </a:p>
          <a:p>
            <a:r>
              <a:rPr lang="en-IN" sz="1800" b="1" i="1" dirty="0">
                <a:solidFill>
                  <a:schemeClr val="tx2"/>
                </a:solidFill>
                <a:latin typeface="Arial" panose="020B0604020202020204" pitchFamily="34" charset="0"/>
                <a:cs typeface="Arial" panose="020B0604020202020204" pitchFamily="34" charset="0"/>
              </a:rPr>
              <a:t>4) </a:t>
            </a:r>
            <a:r>
              <a:rPr lang="en-IN" sz="1800" b="1" i="1" u="sng" dirty="0">
                <a:solidFill>
                  <a:schemeClr val="tx2"/>
                </a:solidFill>
                <a:latin typeface="Arial" panose="020B0604020202020204" pitchFamily="34" charset="0"/>
                <a:cs typeface="Arial" panose="020B0604020202020204" pitchFamily="34" charset="0"/>
              </a:rPr>
              <a:t>Performance Level Calculation</a:t>
            </a:r>
          </a:p>
          <a:p>
            <a:r>
              <a:rPr lang="en-IN" b="1" i="1" dirty="0">
                <a:solidFill>
                  <a:schemeClr val="tx2"/>
                </a:solidFill>
                <a:latin typeface="Arial" panose="020B0604020202020204" pitchFamily="34" charset="0"/>
                <a:cs typeface="Arial" panose="020B0604020202020204" pitchFamily="34" charset="0"/>
              </a:rPr>
              <a:t>Performance Level Formula = IFS(Z8&gt;=5,”VERY HIGH”,Z8&gt;=4,”HIGH”,Z8&gt;=3,”MED”,”TRUE”,”LOW”)</a:t>
            </a:r>
            <a:endParaRPr lang="en-IN" sz="1800" b="1" i="1" dirty="0">
              <a:solidFill>
                <a:schemeClr val="tx2"/>
              </a:solidFill>
              <a:latin typeface="Arial" panose="020B0604020202020204" pitchFamily="34" charset="0"/>
              <a:cs typeface="Arial" panose="020B0604020202020204" pitchFamily="34" charset="0"/>
            </a:endParaRPr>
          </a:p>
          <a:p>
            <a:endParaRPr lang="en-IN" sz="1800" b="1" i="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C77EE-AFE0-0978-C638-9B6A3555FC4D}"/>
              </a:ext>
            </a:extLst>
          </p:cNvPr>
          <p:cNvSpPr txBox="1"/>
          <p:nvPr/>
        </p:nvSpPr>
        <p:spPr>
          <a:xfrm>
            <a:off x="739775" y="1582340"/>
            <a:ext cx="4419600" cy="3693319"/>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6) </a:t>
            </a:r>
            <a:r>
              <a:rPr lang="en-IN" sz="1800" b="1" i="1" u="sng" dirty="0">
                <a:solidFill>
                  <a:schemeClr val="tx2"/>
                </a:solidFill>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b="1" i="1" dirty="0">
                <a:solidFill>
                  <a:schemeClr val="tx2"/>
                </a:solidFill>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b="1" i="1" u="sng" dirty="0">
                <a:solidFill>
                  <a:schemeClr val="tx2"/>
                </a:solidFill>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Status</a:t>
            </a:r>
          </a:p>
          <a:p>
            <a:endParaRPr lang="en-IN" b="1" i="1" dirty="0">
              <a:solidFill>
                <a:schemeClr val="tx2"/>
              </a:solidFill>
            </a:endParaRPr>
          </a:p>
        </p:txBody>
      </p:sp>
      <p:sp>
        <p:nvSpPr>
          <p:cNvPr id="5" name="object 8">
            <a:extLst>
              <a:ext uri="{FF2B5EF4-FFF2-40B4-BE49-F238E27FC236}">
                <a16:creationId xmlns:a16="http://schemas.microsoft.com/office/drawing/2014/main"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49578701"/>
              </p:ext>
            </p:extLst>
          </p:nvPr>
        </p:nvGraphicFramePr>
        <p:xfrm>
          <a:off x="990600" y="1371600"/>
          <a:ext cx="7620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093428"/>
          </a:xfrm>
          <a:prstGeom prst="rect">
            <a:avLst/>
          </a:prstGeom>
          <a:noFill/>
        </p:spPr>
        <p:txBody>
          <a:bodyPr wrap="square" rtlCol="0">
            <a:spAutoFit/>
          </a:bodyPr>
          <a:lstStyle/>
          <a:p>
            <a:r>
              <a:rPr lang="en-IN" sz="2000" b="1" i="1" dirty="0">
                <a:solidFill>
                  <a:schemeClr val="accent1"/>
                </a:solidFill>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337923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1505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3F27DA4-CC3B-27DD-3346-371100715206}"/>
              </a:ext>
            </a:extLst>
          </p:cNvPr>
          <p:cNvSpPr txBox="1"/>
          <p:nvPr/>
        </p:nvSpPr>
        <p:spPr>
          <a:xfrm>
            <a:off x="834072" y="2828835"/>
            <a:ext cx="8040024" cy="1200329"/>
          </a:xfrm>
          <a:prstGeom prst="rect">
            <a:avLst/>
          </a:prstGeom>
          <a:noFill/>
        </p:spPr>
        <p:txBody>
          <a:bodyPr wrap="square">
            <a:spAutoFit/>
          </a:bodyPr>
          <a:lstStyle/>
          <a:p>
            <a:pPr algn="l"/>
            <a:r>
              <a:rPr lang="en-US" b="1" i="1">
                <a:solidFill>
                  <a:schemeClr val="tx2">
                    <a:lumMod val="75000"/>
                  </a:schemeClr>
                </a:solidFill>
                <a:effectLst/>
                <a:latin typeface="Plus Jakarta Display"/>
              </a:rPr>
              <a:t>Employee Data Analysis is made to track the performance of employees. High performance employees are appreciated with Increament in salaries, bonus etc..  Low performers are motivated to do better and this is why Employee Data Analysis is made.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1" i="1" dirty="0">
                <a:solidFill>
                  <a:schemeClr val="tx2"/>
                </a:solidFill>
                <a:effectLst/>
                <a:latin typeface="Times New Roman" panose="02020603050405020304" pitchFamily="18" charset="0"/>
                <a:cs typeface="Times New Roman" panose="02020603050405020304" pitchFamily="18" charset="0"/>
              </a:rPr>
              <a:t>.</a:t>
            </a:r>
          </a:p>
          <a:p>
            <a:r>
              <a:rPr lang="en-US" sz="2400" b="1" i="1" dirty="0">
                <a:solidFill>
                  <a:schemeClr val="tx2"/>
                </a:solidFill>
                <a:latin typeface="Times New Roman" panose="02020603050405020304" pitchFamily="18" charset="0"/>
                <a:cs typeface="Times New Roman" panose="02020603050405020304" pitchFamily="18" charset="0"/>
              </a:rPr>
              <a:t>Employee performance analysis involves evaluating how well employees meet job expectations and contribute to organizational goals. It includes assessing various metrics such as productivity, quality of work, and adherence to deadlines. Feedback from supervisors, self-assessments, and peer reviews are often incorporated. The analysis aims to identify strengths, areas for improvement, and training needs. Ultimately, it supports better decision-making regarding promotions, rewards, and professional development.</a:t>
            </a:r>
            <a:endParaRPr lang="en-IN" sz="2400" b="1"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8">
            <a:extLst>
              <a:ext uri="{FF2B5EF4-FFF2-40B4-BE49-F238E27FC236}">
                <a16:creationId xmlns:a16="http://schemas.microsoft.com/office/drawing/2014/main" id="{F80A92F0-95B6-5544-A18F-B563B3DA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35" y="1604636"/>
            <a:ext cx="7409214" cy="4810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059814C-1B19-ACB1-F24C-F52CCF36B82E}"/>
              </a:ext>
            </a:extLst>
          </p:cNvPr>
          <p:cNvSpPr txBox="1"/>
          <p:nvPr/>
        </p:nvSpPr>
        <p:spPr>
          <a:xfrm>
            <a:off x="3282553" y="2281555"/>
            <a:ext cx="4617245" cy="1477328"/>
          </a:xfrm>
          <a:prstGeom prst="rect">
            <a:avLst/>
          </a:prstGeom>
          <a:noFill/>
        </p:spPr>
        <p:txBody>
          <a:bodyPr wrap="square" rtlCol="0">
            <a:spAutoFit/>
          </a:bodyPr>
          <a:lstStyle/>
          <a:p>
            <a:pPr algn="l"/>
            <a:r>
              <a:rPr lang="en-US" b="1" i="1">
                <a:solidFill>
                  <a:schemeClr val="tx2"/>
                </a:solidFill>
              </a:rPr>
              <a:t>Conditional Formatting – Missing </a:t>
            </a:r>
          </a:p>
          <a:p>
            <a:pPr algn="l"/>
            <a:r>
              <a:rPr lang="en-US" b="1" i="1">
                <a:solidFill>
                  <a:schemeClr val="tx2"/>
                </a:solidFill>
              </a:rPr>
              <a:t>Filter – Remove </a:t>
            </a:r>
          </a:p>
          <a:p>
            <a:pPr algn="l"/>
            <a:r>
              <a:rPr lang="en-US" b="1" i="1">
                <a:solidFill>
                  <a:schemeClr val="tx2"/>
                </a:solidFill>
              </a:rPr>
              <a:t>Formula – Performance </a:t>
            </a:r>
          </a:p>
          <a:p>
            <a:pPr algn="l"/>
            <a:r>
              <a:rPr lang="en-US" b="1" i="1">
                <a:solidFill>
                  <a:schemeClr val="tx2"/>
                </a:solidFill>
              </a:rPr>
              <a:t>Pivot – Summary </a:t>
            </a:r>
          </a:p>
          <a:p>
            <a:pPr algn="l"/>
            <a:r>
              <a:rPr lang="en-US" b="1" i="1">
                <a:solidFill>
                  <a:schemeClr val="tx2"/>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A7A079F-C510-35BC-0F94-4308AC92E59D}"/>
              </a:ext>
            </a:extLst>
          </p:cNvPr>
          <p:cNvSpPr txBox="1"/>
          <p:nvPr/>
        </p:nvSpPr>
        <p:spPr>
          <a:xfrm>
            <a:off x="755332" y="1582339"/>
            <a:ext cx="6049090" cy="4608576"/>
          </a:xfrm>
          <a:prstGeom prst="rect">
            <a:avLst/>
          </a:prstGeom>
          <a:noFill/>
        </p:spPr>
        <p:txBody>
          <a:bodyPr wrap="square" rtlCol="0">
            <a:spAutoFit/>
          </a:bodyPr>
          <a:lstStyle/>
          <a:p>
            <a:pPr algn="l"/>
            <a:r>
              <a:rPr lang="en-US" b="1" i="1" dirty="0">
                <a:solidFill>
                  <a:schemeClr val="tx2"/>
                </a:solidFill>
              </a:rPr>
              <a:t>Employee Data set – </a:t>
            </a:r>
            <a:r>
              <a:rPr lang="en-US" b="1" i="1" dirty="0" err="1">
                <a:solidFill>
                  <a:schemeClr val="tx2"/>
                </a:solidFill>
              </a:rPr>
              <a:t>Kaggle</a:t>
            </a:r>
            <a:r>
              <a:rPr lang="en-US" b="1" i="1" dirty="0">
                <a:solidFill>
                  <a:schemeClr val="tx2"/>
                </a:solidFill>
              </a:rPr>
              <a:t>
26 features:-
Only some of them have been considered:
Employee ID
Employee First Name
Employee Last Name 
Employee Status
Employee Performance Level
Current Employee Ratings
Department Type
Division
Job Function</a:t>
            </a:r>
          </a:p>
        </p:txBody>
      </p:sp>
      <p:pic>
        <p:nvPicPr>
          <p:cNvPr id="4" name="Picture 4">
            <a:extLst>
              <a:ext uri="{FF2B5EF4-FFF2-40B4-BE49-F238E27FC236}">
                <a16:creationId xmlns:a16="http://schemas.microsoft.com/office/drawing/2014/main" id="{52275322-52ED-7A90-1E14-ED6097FB0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28" y="1692115"/>
            <a:ext cx="5643563" cy="296918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5247" y="1926823"/>
            <a:ext cx="8534018" cy="1384995"/>
          </a:xfrm>
          <a:prstGeom prst="rect">
            <a:avLst/>
          </a:prstGeom>
          <a:noFill/>
        </p:spPr>
        <p:txBody>
          <a:bodyPr wrap="square" rtlCol="0">
            <a:spAutoFit/>
          </a:bodyPr>
          <a:lstStyle/>
          <a:p>
            <a:pPr algn="l">
              <a:buFont typeface="Arial" panose="020B0604020202020204" pitchFamily="34" charset="0"/>
              <a:buChar char="•"/>
            </a:pPr>
            <a:r>
              <a:rPr lang="en-US" sz="2800" dirty="0">
                <a:solidFill>
                  <a:schemeClr val="tx2"/>
                </a:solidFill>
                <a:effectLst/>
                <a:latin typeface="Times New Roman" panose="02020603050405020304" pitchFamily="18" charset="0"/>
                <a:cs typeface="Times New Roman" panose="02020603050405020304" pitchFamily="18" charset="0"/>
              </a:rPr>
              <a:t>Idea:</a:t>
            </a:r>
          </a:p>
          <a:p>
            <a:r>
              <a:rPr lang="en-US" sz="2800" dirty="0">
                <a:solidFill>
                  <a:schemeClr val="tx2"/>
                </a:solidFill>
                <a:latin typeface="Times New Roman" panose="02020603050405020304" pitchFamily="18" charset="0"/>
                <a:cs typeface="Times New Roman" panose="02020603050405020304" pitchFamily="18" charset="0"/>
              </a:rPr>
              <a:t>Performance Level =IF(Z6&gt;=5, "VERY HIGH", IF(Z6&gt;=4, "HIGH", IF(Z6&gt;=3, "MED",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621</Words>
  <Application>Microsoft Office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Courier New</vt:lpstr>
      <vt:lpstr>Plus Jakarta Display</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shabarish d</cp:lastModifiedBy>
  <cp:revision>29</cp:revision>
  <dcterms:created xsi:type="dcterms:W3CDTF">2024-03-29T15:07:22Z</dcterms:created>
  <dcterms:modified xsi:type="dcterms:W3CDTF">2024-09-30T16:11:46Z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