
<file path=[Content_Types].xml><?xml version="1.0" encoding="utf-8"?>
<Types xmlns="http://schemas.openxmlformats.org/package/2006/content-types">
  <Default Extension="bin" ContentType="image/unknown"/>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9" r:id="rId1"/>
  </p:sldMasterIdLst>
  <p:sldIdLst>
    <p:sldId id="259" r:id="rId2"/>
    <p:sldId id="269" r:id="rId3"/>
    <p:sldId id="258" r:id="rId4"/>
    <p:sldId id="270" r:id="rId5"/>
    <p:sldId id="260" r:id="rId6"/>
    <p:sldId id="261" r:id="rId7"/>
    <p:sldId id="262" r:id="rId8"/>
    <p:sldId id="263" r:id="rId9"/>
    <p:sldId id="264" r:id="rId10"/>
    <p:sldId id="268" r:id="rId11"/>
    <p:sldId id="272" r:id="rId12"/>
    <p:sldId id="292" r:id="rId13"/>
    <p:sldId id="288" r:id="rId14"/>
    <p:sldId id="289" r:id="rId15"/>
    <p:sldId id="290" r:id="rId16"/>
    <p:sldId id="291" r:id="rId17"/>
    <p:sldId id="265" r:id="rId18"/>
    <p:sldId id="295" r:id="rId19"/>
    <p:sldId id="297" r:id="rId20"/>
    <p:sldId id="296" r:id="rId21"/>
    <p:sldId id="293" r:id="rId22"/>
    <p:sldId id="285" r:id="rId23"/>
    <p:sldId id="298" r:id="rId24"/>
    <p:sldId id="299" r:id="rId25"/>
    <p:sldId id="271"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FA3E4CC-9716-4DE2-A44C-E2BF6E670080}" v="8" dt="2023-09-13T14:05:16.74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548" autoAdjust="0"/>
    <p:restoredTop sz="94660" autoAdjust="0"/>
  </p:normalViewPr>
  <p:slideViewPr>
    <p:cSldViewPr snapToGrid="0">
      <p:cViewPr varScale="1">
        <p:scale>
          <a:sx n="94" d="100"/>
          <a:sy n="94" d="100"/>
        </p:scale>
        <p:origin x="158" y="158"/>
      </p:cViewPr>
      <p:guideLst>
        <p:guide orient="horz" pos="2160"/>
        <p:guide pos="3840"/>
      </p:guideLst>
    </p:cSldViewPr>
  </p:slideViewPr>
  <p:outlineViewPr>
    <p:cViewPr>
      <p:scale>
        <a:sx n="33" d="100"/>
        <a:sy n="33" d="100"/>
      </p:scale>
      <p:origin x="30" y="5628"/>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F78946A-2E5F-4E68-8AF3-320F21DE1728}" type="datetimeFigureOut">
              <a:rPr lang="en-IN" smtClean="0"/>
              <a:pPr/>
              <a:t>19-03-2024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760038-E671-4810-9759-73C867072572}" type="slidenum">
              <a:rPr lang="en-IN" smtClean="0"/>
              <a:pPr/>
              <a:t>‹#›</a:t>
            </a:fld>
            <a:endParaRPr lang="en-IN"/>
          </a:p>
        </p:txBody>
      </p:sp>
    </p:spTree>
    <p:extLst>
      <p:ext uri="{BB962C8B-B14F-4D97-AF65-F5344CB8AC3E}">
        <p14:creationId xmlns:p14="http://schemas.microsoft.com/office/powerpoint/2010/main" val="33833455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F78946A-2E5F-4E68-8AF3-320F21DE1728}" type="datetimeFigureOut">
              <a:rPr lang="en-IN" smtClean="0"/>
              <a:pPr/>
              <a:t>19-03-2024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760038-E671-4810-9759-73C867072572}" type="slidenum">
              <a:rPr lang="en-IN" smtClean="0"/>
              <a:pPr/>
              <a:t>‹#›</a:t>
            </a:fld>
            <a:endParaRPr lang="en-IN"/>
          </a:p>
        </p:txBody>
      </p:sp>
    </p:spTree>
    <p:extLst>
      <p:ext uri="{BB962C8B-B14F-4D97-AF65-F5344CB8AC3E}">
        <p14:creationId xmlns:p14="http://schemas.microsoft.com/office/powerpoint/2010/main" val="4016708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F78946A-2E5F-4E68-8AF3-320F21DE1728}" type="datetimeFigureOut">
              <a:rPr lang="en-IN" smtClean="0"/>
              <a:pPr/>
              <a:t>19-03-2024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760038-E671-4810-9759-73C867072572}" type="slidenum">
              <a:rPr lang="en-IN" smtClean="0"/>
              <a:pPr/>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6259145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F78946A-2E5F-4E68-8AF3-320F21DE1728}" type="datetimeFigureOut">
              <a:rPr lang="en-IN" smtClean="0"/>
              <a:pPr/>
              <a:t>19-03-2024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760038-E671-4810-9759-73C867072572}" type="slidenum">
              <a:rPr lang="en-IN" smtClean="0"/>
              <a:pPr/>
              <a:t>‹#›</a:t>
            </a:fld>
            <a:endParaRPr lang="en-IN"/>
          </a:p>
        </p:txBody>
      </p:sp>
    </p:spTree>
    <p:extLst>
      <p:ext uri="{BB962C8B-B14F-4D97-AF65-F5344CB8AC3E}">
        <p14:creationId xmlns:p14="http://schemas.microsoft.com/office/powerpoint/2010/main" val="3773904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F78946A-2E5F-4E68-8AF3-320F21DE1728}" type="datetimeFigureOut">
              <a:rPr lang="en-IN" smtClean="0"/>
              <a:pPr/>
              <a:t>19-03-2024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760038-E671-4810-9759-73C867072572}" type="slidenum">
              <a:rPr lang="en-IN" smtClean="0"/>
              <a:pPr/>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2457878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F78946A-2E5F-4E68-8AF3-320F21DE1728}" type="datetimeFigureOut">
              <a:rPr lang="en-IN" smtClean="0"/>
              <a:pPr/>
              <a:t>19-03-2024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760038-E671-4810-9759-73C867072572}" type="slidenum">
              <a:rPr lang="en-IN" smtClean="0"/>
              <a:pPr/>
              <a:t>‹#›</a:t>
            </a:fld>
            <a:endParaRPr lang="en-IN"/>
          </a:p>
        </p:txBody>
      </p:sp>
    </p:spTree>
    <p:extLst>
      <p:ext uri="{BB962C8B-B14F-4D97-AF65-F5344CB8AC3E}">
        <p14:creationId xmlns:p14="http://schemas.microsoft.com/office/powerpoint/2010/main" val="7099449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78946A-2E5F-4E68-8AF3-320F21DE1728}" type="datetimeFigureOut">
              <a:rPr lang="en-IN" smtClean="0"/>
              <a:pPr/>
              <a:t>19-03-2024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760038-E671-4810-9759-73C867072572}" type="slidenum">
              <a:rPr lang="en-IN" smtClean="0"/>
              <a:pPr/>
              <a:t>‹#›</a:t>
            </a:fld>
            <a:endParaRPr lang="en-IN"/>
          </a:p>
        </p:txBody>
      </p:sp>
    </p:spTree>
    <p:extLst>
      <p:ext uri="{BB962C8B-B14F-4D97-AF65-F5344CB8AC3E}">
        <p14:creationId xmlns:p14="http://schemas.microsoft.com/office/powerpoint/2010/main" val="23731407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78946A-2E5F-4E68-8AF3-320F21DE1728}" type="datetimeFigureOut">
              <a:rPr lang="en-IN" smtClean="0"/>
              <a:pPr/>
              <a:t>19-03-2024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760038-E671-4810-9759-73C867072572}" type="slidenum">
              <a:rPr lang="en-IN" smtClean="0"/>
              <a:pPr/>
              <a:t>‹#›</a:t>
            </a:fld>
            <a:endParaRPr lang="en-IN"/>
          </a:p>
        </p:txBody>
      </p:sp>
    </p:spTree>
    <p:extLst>
      <p:ext uri="{BB962C8B-B14F-4D97-AF65-F5344CB8AC3E}">
        <p14:creationId xmlns:p14="http://schemas.microsoft.com/office/powerpoint/2010/main" val="14087965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78946A-2E5F-4E68-8AF3-320F21DE1728}" type="datetimeFigureOut">
              <a:rPr lang="en-IN" smtClean="0"/>
              <a:pPr/>
              <a:t>19-03-2024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760038-E671-4810-9759-73C867072572}" type="slidenum">
              <a:rPr lang="en-IN" smtClean="0"/>
              <a:pPr/>
              <a:t>‹#›</a:t>
            </a:fld>
            <a:endParaRPr lang="en-IN"/>
          </a:p>
        </p:txBody>
      </p:sp>
    </p:spTree>
    <p:extLst>
      <p:ext uri="{BB962C8B-B14F-4D97-AF65-F5344CB8AC3E}">
        <p14:creationId xmlns:p14="http://schemas.microsoft.com/office/powerpoint/2010/main" val="7006131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F78946A-2E5F-4E68-8AF3-320F21DE1728}" type="datetimeFigureOut">
              <a:rPr lang="en-IN" smtClean="0"/>
              <a:pPr/>
              <a:t>19-03-2024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760038-E671-4810-9759-73C867072572}" type="slidenum">
              <a:rPr lang="en-IN" smtClean="0"/>
              <a:pPr/>
              <a:t>‹#›</a:t>
            </a:fld>
            <a:endParaRPr lang="en-IN"/>
          </a:p>
        </p:txBody>
      </p:sp>
    </p:spTree>
    <p:extLst>
      <p:ext uri="{BB962C8B-B14F-4D97-AF65-F5344CB8AC3E}">
        <p14:creationId xmlns:p14="http://schemas.microsoft.com/office/powerpoint/2010/main" val="17805998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F78946A-2E5F-4E68-8AF3-320F21DE1728}" type="datetimeFigureOut">
              <a:rPr lang="en-IN" smtClean="0"/>
              <a:pPr/>
              <a:t>19-03-2024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8760038-E671-4810-9759-73C867072572}" type="slidenum">
              <a:rPr lang="en-IN" smtClean="0"/>
              <a:pPr/>
              <a:t>‹#›</a:t>
            </a:fld>
            <a:endParaRPr lang="en-IN"/>
          </a:p>
        </p:txBody>
      </p:sp>
    </p:spTree>
    <p:extLst>
      <p:ext uri="{BB962C8B-B14F-4D97-AF65-F5344CB8AC3E}">
        <p14:creationId xmlns:p14="http://schemas.microsoft.com/office/powerpoint/2010/main" val="25658220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F78946A-2E5F-4E68-8AF3-320F21DE1728}" type="datetimeFigureOut">
              <a:rPr lang="en-IN" smtClean="0"/>
              <a:pPr/>
              <a:t>19-03-2024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8760038-E671-4810-9759-73C867072572}" type="slidenum">
              <a:rPr lang="en-IN" smtClean="0"/>
              <a:pPr/>
              <a:t>‹#›</a:t>
            </a:fld>
            <a:endParaRPr lang="en-IN"/>
          </a:p>
        </p:txBody>
      </p:sp>
    </p:spTree>
    <p:extLst>
      <p:ext uri="{BB962C8B-B14F-4D97-AF65-F5344CB8AC3E}">
        <p14:creationId xmlns:p14="http://schemas.microsoft.com/office/powerpoint/2010/main" val="40246575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F78946A-2E5F-4E68-8AF3-320F21DE1728}" type="datetimeFigureOut">
              <a:rPr lang="en-IN" smtClean="0"/>
              <a:pPr/>
              <a:t>19-03-2024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8760038-E671-4810-9759-73C867072572}" type="slidenum">
              <a:rPr lang="en-IN" smtClean="0"/>
              <a:pPr/>
              <a:t>‹#›</a:t>
            </a:fld>
            <a:endParaRPr lang="en-IN"/>
          </a:p>
        </p:txBody>
      </p:sp>
    </p:spTree>
    <p:extLst>
      <p:ext uri="{BB962C8B-B14F-4D97-AF65-F5344CB8AC3E}">
        <p14:creationId xmlns:p14="http://schemas.microsoft.com/office/powerpoint/2010/main" val="35217023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78946A-2E5F-4E68-8AF3-320F21DE1728}" type="datetimeFigureOut">
              <a:rPr lang="en-IN" smtClean="0"/>
              <a:pPr/>
              <a:t>19-03-2024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8760038-E671-4810-9759-73C867072572}" type="slidenum">
              <a:rPr lang="en-IN" smtClean="0"/>
              <a:pPr/>
              <a:t>‹#›</a:t>
            </a:fld>
            <a:endParaRPr lang="en-IN"/>
          </a:p>
        </p:txBody>
      </p:sp>
    </p:spTree>
    <p:extLst>
      <p:ext uri="{BB962C8B-B14F-4D97-AF65-F5344CB8AC3E}">
        <p14:creationId xmlns:p14="http://schemas.microsoft.com/office/powerpoint/2010/main" val="15006109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F78946A-2E5F-4E68-8AF3-320F21DE1728}" type="datetimeFigureOut">
              <a:rPr lang="en-IN" smtClean="0"/>
              <a:pPr/>
              <a:t>19-03-2024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8760038-E671-4810-9759-73C867072572}" type="slidenum">
              <a:rPr lang="en-IN" smtClean="0"/>
              <a:pPr/>
              <a:t>‹#›</a:t>
            </a:fld>
            <a:endParaRPr lang="en-IN"/>
          </a:p>
        </p:txBody>
      </p:sp>
    </p:spTree>
    <p:extLst>
      <p:ext uri="{BB962C8B-B14F-4D97-AF65-F5344CB8AC3E}">
        <p14:creationId xmlns:p14="http://schemas.microsoft.com/office/powerpoint/2010/main" val="32423163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8760038-E671-4810-9759-73C867072572}" type="slidenum">
              <a:rPr lang="en-IN" smtClean="0"/>
              <a:pPr/>
              <a:t>‹#›</a:t>
            </a:fld>
            <a:endParaRPr lang="en-IN"/>
          </a:p>
        </p:txBody>
      </p:sp>
      <p:sp>
        <p:nvSpPr>
          <p:cNvPr id="5" name="Date Placeholder 4"/>
          <p:cNvSpPr>
            <a:spLocks noGrp="1"/>
          </p:cNvSpPr>
          <p:nvPr>
            <p:ph type="dt" sz="half" idx="10"/>
          </p:nvPr>
        </p:nvSpPr>
        <p:spPr/>
        <p:txBody>
          <a:bodyPr/>
          <a:lstStyle/>
          <a:p>
            <a:fld id="{0F78946A-2E5F-4E68-8AF3-320F21DE1728}" type="datetimeFigureOut">
              <a:rPr lang="en-IN" smtClean="0"/>
              <a:pPr/>
              <a:t>19-03-2024</a:t>
            </a:fld>
            <a:endParaRPr lang="en-IN"/>
          </a:p>
        </p:txBody>
      </p:sp>
    </p:spTree>
    <p:extLst>
      <p:ext uri="{BB962C8B-B14F-4D97-AF65-F5344CB8AC3E}">
        <p14:creationId xmlns:p14="http://schemas.microsoft.com/office/powerpoint/2010/main" val="2506504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F78946A-2E5F-4E68-8AF3-320F21DE1728}" type="datetimeFigureOut">
              <a:rPr lang="en-IN" smtClean="0"/>
              <a:pPr/>
              <a:t>19-03-2024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8760038-E671-4810-9759-73C867072572}" type="slidenum">
              <a:rPr lang="en-IN" smtClean="0"/>
              <a:pPr/>
              <a:t>‹#›</a:t>
            </a:fld>
            <a:endParaRPr lang="en-IN"/>
          </a:p>
        </p:txBody>
      </p:sp>
    </p:spTree>
    <p:extLst>
      <p:ext uri="{BB962C8B-B14F-4D97-AF65-F5344CB8AC3E}">
        <p14:creationId xmlns:p14="http://schemas.microsoft.com/office/powerpoint/2010/main" val="3153261817"/>
      </p:ext>
    </p:extLst>
  </p:cSld>
  <p:clrMap bg1="lt1" tx1="dk1" bg2="lt2" tx2="dk2" accent1="accent1" accent2="accent2" accent3="accent3" accent4="accent4" accent5="accent5" accent6="accent6" hlink="hlink" folHlink="folHlink"/>
  <p:sldLayoutIdLst>
    <p:sldLayoutId id="2147483870" r:id="rId1"/>
    <p:sldLayoutId id="2147483871" r:id="rId2"/>
    <p:sldLayoutId id="2147483872" r:id="rId3"/>
    <p:sldLayoutId id="2147483873" r:id="rId4"/>
    <p:sldLayoutId id="2147483874" r:id="rId5"/>
    <p:sldLayoutId id="2147483875" r:id="rId6"/>
    <p:sldLayoutId id="2147483876" r:id="rId7"/>
    <p:sldLayoutId id="2147483877" r:id="rId8"/>
    <p:sldLayoutId id="2147483878" r:id="rId9"/>
    <p:sldLayoutId id="2147483879" r:id="rId10"/>
    <p:sldLayoutId id="2147483880" r:id="rId11"/>
    <p:sldLayoutId id="2147483881" r:id="rId12"/>
    <p:sldLayoutId id="2147483882" r:id="rId13"/>
    <p:sldLayoutId id="2147483883" r:id="rId14"/>
    <p:sldLayoutId id="2147483884" r:id="rId15"/>
    <p:sldLayoutId id="2147483885" r:id="rId16"/>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bin"/><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58A9A-E557-5888-2BF1-1A8C938956FA}"/>
              </a:ext>
            </a:extLst>
          </p:cNvPr>
          <p:cNvSpPr>
            <a:spLocks noGrp="1"/>
          </p:cNvSpPr>
          <p:nvPr>
            <p:ph type="title"/>
          </p:nvPr>
        </p:nvSpPr>
        <p:spPr>
          <a:xfrm>
            <a:off x="516602" y="284916"/>
            <a:ext cx="10515600" cy="3067049"/>
          </a:xfrm>
        </p:spPr>
        <p:txBody>
          <a:bodyPr>
            <a:noAutofit/>
          </a:bodyPr>
          <a:lstStyle/>
          <a:p>
            <a:pPr marL="149225" marR="151130" algn="ctr">
              <a:lnSpc>
                <a:spcPct val="108000"/>
              </a:lnSpc>
              <a:spcBef>
                <a:spcPts val="120"/>
              </a:spcBef>
              <a:spcAft>
                <a:spcPts val="0"/>
              </a:spcAft>
            </a:pPr>
            <a:r>
              <a:rPr lang="en-IN" sz="2800" b="1" dirty="0">
                <a:solidFill>
                  <a:srgbClr val="0070C0"/>
                </a:solidFill>
                <a:latin typeface="Times New Roman" panose="02020603050405020304" pitchFamily="18" charset="0"/>
                <a:cs typeface="Times New Roman" panose="02020603050405020304" pitchFamily="18" charset="0"/>
              </a:rPr>
              <a:t>CMR TECHNICAL CAMPUS</a:t>
            </a:r>
            <a:br>
              <a:rPr lang="en-IN" sz="2800" b="1" dirty="0">
                <a:solidFill>
                  <a:srgbClr val="0070C0"/>
                </a:solidFill>
                <a:latin typeface="Times New Roman" panose="02020603050405020304" pitchFamily="18" charset="0"/>
                <a:cs typeface="Times New Roman" panose="02020603050405020304" pitchFamily="18" charset="0"/>
              </a:rPr>
            </a:br>
            <a:r>
              <a:rPr lang="en-IN" sz="2400" b="1" dirty="0">
                <a:solidFill>
                  <a:srgbClr val="0070C0"/>
                </a:solidFill>
                <a:latin typeface="Times New Roman" panose="02020603050405020304" pitchFamily="18" charset="0"/>
                <a:cs typeface="Times New Roman" panose="02020603050405020304" pitchFamily="18" charset="0"/>
              </a:rPr>
              <a:t>UGC AUTONOMOUS</a:t>
            </a:r>
            <a:br>
              <a:rPr lang="en-IN" sz="2800" b="1" dirty="0">
                <a:solidFill>
                  <a:srgbClr val="0070C0"/>
                </a:solidFill>
                <a:latin typeface="Times New Roman" panose="02020603050405020304" pitchFamily="18" charset="0"/>
                <a:cs typeface="Times New Roman" panose="02020603050405020304" pitchFamily="18" charset="0"/>
              </a:rPr>
            </a:br>
            <a:r>
              <a:rPr lang="en-IN" sz="1800" b="1" dirty="0">
                <a:solidFill>
                  <a:schemeClr val="tx1">
                    <a:lumMod val="85000"/>
                    <a:lumOff val="15000"/>
                  </a:schemeClr>
                </a:solidFill>
                <a:latin typeface="Times New Roman" panose="02020603050405020304" pitchFamily="18" charset="0"/>
                <a:cs typeface="Times New Roman" panose="02020603050405020304" pitchFamily="18" charset="0"/>
              </a:rPr>
              <a:t>Accredited by NBA &amp; NAAC with ‘A’ Grade</a:t>
            </a:r>
            <a:br>
              <a:rPr lang="en-IN" sz="1800" b="1" dirty="0">
                <a:solidFill>
                  <a:schemeClr val="tx1">
                    <a:lumMod val="85000"/>
                    <a:lumOff val="15000"/>
                  </a:schemeClr>
                </a:solidFill>
                <a:latin typeface="Times New Roman" panose="02020603050405020304" pitchFamily="18" charset="0"/>
                <a:cs typeface="Times New Roman" panose="02020603050405020304" pitchFamily="18" charset="0"/>
              </a:rPr>
            </a:br>
            <a:r>
              <a:rPr lang="en-IN" sz="1800" b="1" dirty="0">
                <a:solidFill>
                  <a:schemeClr val="tx1">
                    <a:lumMod val="85000"/>
                    <a:lumOff val="15000"/>
                  </a:schemeClr>
                </a:solidFill>
                <a:latin typeface="Times New Roman" panose="02020603050405020304" pitchFamily="18" charset="0"/>
                <a:cs typeface="Times New Roman" panose="02020603050405020304" pitchFamily="18" charset="0"/>
              </a:rPr>
              <a:t>Approved by AICTE, New Delhi and JNTU, Hyderabad</a:t>
            </a:r>
            <a:br>
              <a:rPr lang="en-IN" sz="2800" b="1" dirty="0">
                <a:solidFill>
                  <a:srgbClr val="0070C0"/>
                </a:solidFill>
                <a:latin typeface="Times New Roman" panose="02020603050405020304" pitchFamily="18" charset="0"/>
                <a:cs typeface="Times New Roman" panose="02020603050405020304" pitchFamily="18" charset="0"/>
              </a:rPr>
            </a:br>
            <a:r>
              <a:rPr lang="en-US" sz="1600" dirty="0" err="1">
                <a:effectLst/>
                <a:latin typeface="Times New Roman" panose="02020603050405020304" pitchFamily="18" charset="0"/>
                <a:ea typeface="Times New Roman" panose="02020603050405020304" pitchFamily="18" charset="0"/>
              </a:rPr>
              <a:t>Kandlakoya</a:t>
            </a:r>
            <a:r>
              <a:rPr lang="en-US" sz="1600" dirty="0">
                <a:effectLst/>
                <a:latin typeface="Times New Roman" panose="02020603050405020304" pitchFamily="18" charset="0"/>
                <a:ea typeface="Times New Roman" panose="02020603050405020304" pitchFamily="18" charset="0"/>
              </a:rPr>
              <a:t>(V), </a:t>
            </a:r>
            <a:r>
              <a:rPr lang="en-US" sz="1600" dirty="0" err="1">
                <a:effectLst/>
                <a:latin typeface="Times New Roman" panose="02020603050405020304" pitchFamily="18" charset="0"/>
                <a:ea typeface="Times New Roman" panose="02020603050405020304" pitchFamily="18" charset="0"/>
              </a:rPr>
              <a:t>Medchal</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Road,</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Hyderabad-501401, Telangana</a:t>
            </a:r>
            <a:br>
              <a:rPr lang="en-IN" sz="2500" dirty="0">
                <a:solidFill>
                  <a:schemeClr val="tx1"/>
                </a:solidFill>
                <a:latin typeface="Times New Roman" panose="02020603050405020304" pitchFamily="18" charset="0"/>
                <a:cs typeface="Times New Roman" panose="02020603050405020304" pitchFamily="18" charset="0"/>
              </a:rPr>
            </a:br>
            <a:r>
              <a:rPr lang="en-IN" sz="2500" b="1" dirty="0">
                <a:solidFill>
                  <a:srgbClr val="FF0000"/>
                </a:solidFill>
                <a:latin typeface="Times New Roman" panose="02020603050405020304" pitchFamily="18" charset="0"/>
                <a:cs typeface="Times New Roman" panose="02020603050405020304" pitchFamily="18" charset="0"/>
              </a:rPr>
              <a:t>Department of Computer Science and Engineering</a:t>
            </a:r>
            <a:br>
              <a:rPr lang="en-IN" sz="2500" b="1" dirty="0">
                <a:solidFill>
                  <a:srgbClr val="FF0000"/>
                </a:solidFill>
                <a:latin typeface="Times New Roman" panose="02020603050405020304" pitchFamily="18" charset="0"/>
                <a:cs typeface="Times New Roman" panose="02020603050405020304" pitchFamily="18" charset="0"/>
              </a:rPr>
            </a:br>
            <a:r>
              <a:rPr lang="en-IN" sz="500" b="1" dirty="0">
                <a:solidFill>
                  <a:srgbClr val="FF0000"/>
                </a:solidFill>
                <a:latin typeface="Times New Roman" panose="02020603050405020304" pitchFamily="18" charset="0"/>
                <a:cs typeface="Times New Roman" panose="02020603050405020304" pitchFamily="18" charset="0"/>
              </a:rPr>
              <a:t> </a:t>
            </a:r>
            <a:br>
              <a:rPr lang="en-IN" sz="2500" b="1" dirty="0">
                <a:solidFill>
                  <a:srgbClr val="FF0000"/>
                </a:solidFill>
                <a:latin typeface="Times New Roman" panose="02020603050405020304" pitchFamily="18" charset="0"/>
                <a:cs typeface="Times New Roman" panose="02020603050405020304" pitchFamily="18" charset="0"/>
              </a:rPr>
            </a:br>
            <a:r>
              <a:rPr lang="en-US" sz="2500" b="1" kern="0" dirty="0">
                <a:solidFill>
                  <a:srgbClr val="002060"/>
                </a:solidFill>
                <a:effectLst/>
                <a:latin typeface="Century" panose="02040604050505020304" pitchFamily="18" charset="0"/>
                <a:ea typeface="Times New Roman" panose="02020603050405020304" pitchFamily="18" charset="0"/>
              </a:rPr>
              <a:t>MALWARE DETECTION: A FRAMEWORK FOR REVERSE ENGINEERED ANDROID APPLICATIONS THROUGH MACHINE LEARNING ALGORITHMS</a:t>
            </a:r>
            <a:br>
              <a:rPr lang="en-IN" sz="2500" b="1" kern="0" dirty="0">
                <a:solidFill>
                  <a:schemeClr val="accent5">
                    <a:lumMod val="50000"/>
                  </a:schemeClr>
                </a:solidFill>
                <a:effectLst/>
                <a:latin typeface="Century" panose="02040604050505020304" pitchFamily="18" charset="0"/>
                <a:ea typeface="Times New Roman" panose="02020603050405020304" pitchFamily="18" charset="0"/>
              </a:rPr>
            </a:br>
            <a:endParaRPr lang="en-IN" sz="2500" dirty="0">
              <a:solidFill>
                <a:schemeClr val="accent5">
                  <a:lumMod val="50000"/>
                </a:schemeClr>
              </a:solidFill>
              <a:latin typeface="Century" panose="02040604050505020304" pitchFamily="18" charset="0"/>
            </a:endParaRPr>
          </a:p>
        </p:txBody>
      </p:sp>
      <p:sp>
        <p:nvSpPr>
          <p:cNvPr id="3" name="Content Placeholder 2">
            <a:extLst>
              <a:ext uri="{FF2B5EF4-FFF2-40B4-BE49-F238E27FC236}">
                <a16:creationId xmlns:a16="http://schemas.microsoft.com/office/drawing/2014/main" id="{ABCB301D-62E8-90EB-09F6-14A57C020EE4}"/>
              </a:ext>
            </a:extLst>
          </p:cNvPr>
          <p:cNvSpPr>
            <a:spLocks noGrp="1"/>
          </p:cNvSpPr>
          <p:nvPr>
            <p:ph idx="1"/>
          </p:nvPr>
        </p:nvSpPr>
        <p:spPr>
          <a:xfrm>
            <a:off x="545237" y="3629025"/>
            <a:ext cx="10515600" cy="3228975"/>
          </a:xfrm>
        </p:spPr>
        <p:txBody>
          <a:bodyPr>
            <a:normAutofit lnSpcReduction="10000"/>
          </a:bodyPr>
          <a:lstStyle/>
          <a:p>
            <a:pPr marL="69850" indent="0" algn="ctr">
              <a:spcBef>
                <a:spcPts val="600"/>
              </a:spcBef>
              <a:spcAft>
                <a:spcPts val="0"/>
              </a:spcAft>
              <a:buNone/>
              <a:tabLst>
                <a:tab pos="4675505" algn="l"/>
              </a:tabLst>
            </a:pPr>
            <a:endParaRPr lang="en-US" sz="500" dirty="0">
              <a:solidFill>
                <a:srgbClr val="FF0000"/>
              </a:solidFill>
              <a:effectLst/>
              <a:latin typeface="Algerian" panose="04020705040A02060702" pitchFamily="82" charset="0"/>
              <a:ea typeface="Times New Roman" panose="02020603050405020304" pitchFamily="18" charset="0"/>
            </a:endParaRPr>
          </a:p>
          <a:p>
            <a:pPr marL="69850" indent="0" algn="ctr">
              <a:spcBef>
                <a:spcPts val="600"/>
              </a:spcBef>
              <a:spcAft>
                <a:spcPts val="0"/>
              </a:spcAft>
              <a:buNone/>
              <a:tabLst>
                <a:tab pos="4675505" algn="l"/>
              </a:tabLst>
            </a:pPr>
            <a:r>
              <a:rPr lang="en-US" sz="2400" dirty="0">
                <a:solidFill>
                  <a:srgbClr val="FF0000"/>
                </a:solidFill>
                <a:effectLst/>
                <a:latin typeface="Algerian" panose="04020705040A02060702" pitchFamily="82" charset="0"/>
                <a:ea typeface="Times New Roman" panose="02020603050405020304" pitchFamily="18" charset="0"/>
              </a:rPr>
              <a:t>BATCH NO : 05</a:t>
            </a:r>
            <a:endParaRPr lang="en-US" sz="2000" dirty="0">
              <a:latin typeface="Bahnschrift SemiBold" panose="020B0502040204020203" pitchFamily="34" charset="0"/>
              <a:ea typeface="Times New Roman" panose="02020603050405020304" pitchFamily="18" charset="0"/>
            </a:endParaRPr>
          </a:p>
          <a:p>
            <a:pPr marL="69850" indent="0" algn="ctr">
              <a:spcBef>
                <a:spcPts val="600"/>
              </a:spcBef>
              <a:spcAft>
                <a:spcPts val="0"/>
              </a:spcAft>
              <a:buNone/>
              <a:tabLst>
                <a:tab pos="4675505" algn="l"/>
              </a:tabLst>
            </a:pPr>
            <a:r>
              <a:rPr lang="en-US" sz="2000" dirty="0">
                <a:solidFill>
                  <a:schemeClr val="tx1"/>
                </a:solidFill>
                <a:effectLst/>
                <a:latin typeface="Bahnschrift SemiBold" panose="020B0502040204020203" pitchFamily="34" charset="0"/>
                <a:ea typeface="Times New Roman" panose="02020603050405020304" pitchFamily="18" charset="0"/>
              </a:rPr>
              <a:t>Mugala </a:t>
            </a:r>
            <a:r>
              <a:rPr lang="en-US" sz="2000" dirty="0" err="1">
                <a:solidFill>
                  <a:schemeClr val="tx1"/>
                </a:solidFill>
                <a:effectLst/>
                <a:latin typeface="Bahnschrift SemiBold" panose="020B0502040204020203" pitchFamily="34" charset="0"/>
                <a:ea typeface="Times New Roman" panose="02020603050405020304" pitchFamily="18" charset="0"/>
              </a:rPr>
              <a:t>Yeshwanth</a:t>
            </a:r>
            <a:r>
              <a:rPr lang="en-US" sz="2000" dirty="0">
                <a:solidFill>
                  <a:schemeClr val="tx1"/>
                </a:solidFill>
                <a:effectLst/>
                <a:latin typeface="Bahnschrift SemiBold" panose="020B0502040204020203" pitchFamily="34" charset="0"/>
                <a:ea typeface="Times New Roman" panose="02020603050405020304" pitchFamily="18" charset="0"/>
              </a:rPr>
              <a:t> Reddy                                                      207R1A05A1</a:t>
            </a:r>
            <a:endParaRPr lang="en-IN" sz="2000" dirty="0">
              <a:solidFill>
                <a:schemeClr val="tx1"/>
              </a:solidFill>
              <a:effectLst/>
              <a:latin typeface="Bahnschrift SemiBold" panose="020B0502040204020203" pitchFamily="34" charset="0"/>
              <a:ea typeface="Times New Roman" panose="02020603050405020304" pitchFamily="18" charset="0"/>
            </a:endParaRPr>
          </a:p>
          <a:p>
            <a:pPr marL="69850" indent="0" algn="ctr">
              <a:spcBef>
                <a:spcPts val="600"/>
              </a:spcBef>
              <a:spcAft>
                <a:spcPts val="0"/>
              </a:spcAft>
              <a:buNone/>
              <a:tabLst>
                <a:tab pos="4675505" algn="l"/>
              </a:tabLst>
            </a:pPr>
            <a:r>
              <a:rPr lang="en-US" sz="2000" dirty="0" err="1">
                <a:solidFill>
                  <a:schemeClr val="tx1"/>
                </a:solidFill>
                <a:effectLst/>
                <a:latin typeface="Bahnschrift SemiBold" panose="020B0502040204020203" pitchFamily="34" charset="0"/>
                <a:ea typeface="Times New Roman" panose="02020603050405020304" pitchFamily="18" charset="0"/>
              </a:rPr>
              <a:t>Vangala</a:t>
            </a:r>
            <a:r>
              <a:rPr lang="en-US" sz="2000" dirty="0">
                <a:solidFill>
                  <a:schemeClr val="tx1"/>
                </a:solidFill>
                <a:effectLst/>
                <a:latin typeface="Bahnschrift SemiBold" panose="020B0502040204020203" pitchFamily="34" charset="0"/>
                <a:ea typeface="Times New Roman" panose="02020603050405020304" pitchFamily="18" charset="0"/>
              </a:rPr>
              <a:t> Shruthi                                                                      207R1A05B7</a:t>
            </a:r>
            <a:endParaRPr lang="en-IN" sz="2000" dirty="0">
              <a:solidFill>
                <a:schemeClr val="tx1"/>
              </a:solidFill>
              <a:latin typeface="Bahnschrift SemiBold" panose="020B0502040204020203" pitchFamily="34" charset="0"/>
              <a:ea typeface="Times New Roman" panose="02020603050405020304" pitchFamily="18" charset="0"/>
            </a:endParaRPr>
          </a:p>
          <a:p>
            <a:pPr marL="69850" indent="0" algn="ctr">
              <a:spcBef>
                <a:spcPts val="600"/>
              </a:spcBef>
              <a:spcAft>
                <a:spcPts val="0"/>
              </a:spcAft>
              <a:buNone/>
              <a:tabLst>
                <a:tab pos="4675505" algn="l"/>
              </a:tabLst>
            </a:pPr>
            <a:r>
              <a:rPr lang="en-US" sz="2000" dirty="0">
                <a:solidFill>
                  <a:schemeClr val="tx1"/>
                </a:solidFill>
                <a:effectLst/>
                <a:latin typeface="Bahnschrift SemiBold" panose="020B0502040204020203" pitchFamily="34" charset="0"/>
                <a:ea typeface="Times New Roman" panose="02020603050405020304" pitchFamily="18" charset="0"/>
              </a:rPr>
              <a:t>Sunkara Nikhil                                                                        207R1A05A6</a:t>
            </a:r>
          </a:p>
          <a:p>
            <a:pPr marL="69850" indent="0" algn="ctr">
              <a:spcBef>
                <a:spcPts val="600"/>
              </a:spcBef>
              <a:spcAft>
                <a:spcPts val="0"/>
              </a:spcAft>
              <a:buNone/>
              <a:tabLst>
                <a:tab pos="4675505" algn="l"/>
              </a:tabLst>
            </a:pPr>
            <a:endParaRPr lang="en-US" sz="2000" dirty="0">
              <a:effectLst/>
              <a:latin typeface="Bahnschrift SemiBold" panose="020B0502040204020203" pitchFamily="34" charset="0"/>
              <a:ea typeface="Times New Roman" panose="02020603050405020304" pitchFamily="18" charset="0"/>
            </a:endParaRPr>
          </a:p>
          <a:p>
            <a:pPr marL="0" marR="149860" indent="0" algn="ctr">
              <a:spcBef>
                <a:spcPts val="950"/>
              </a:spcBef>
              <a:spcAft>
                <a:spcPts val="0"/>
              </a:spcAft>
              <a:buNone/>
            </a:pPr>
            <a:r>
              <a:rPr lang="en-US" sz="2200" dirty="0">
                <a:solidFill>
                  <a:schemeClr val="tx1"/>
                </a:solidFill>
                <a:effectLst/>
                <a:latin typeface="Times New Roman" panose="02020603050405020304" pitchFamily="18" charset="0"/>
                <a:ea typeface="Times New Roman" panose="02020603050405020304" pitchFamily="18" charset="0"/>
              </a:rPr>
              <a:t>Under</a:t>
            </a:r>
            <a:r>
              <a:rPr lang="en-US" sz="2200" spc="-15" dirty="0">
                <a:solidFill>
                  <a:schemeClr val="tx1"/>
                </a:solidFill>
                <a:effectLst/>
                <a:latin typeface="Times New Roman" panose="02020603050405020304" pitchFamily="18" charset="0"/>
                <a:ea typeface="Times New Roman" panose="02020603050405020304" pitchFamily="18" charset="0"/>
              </a:rPr>
              <a:t> </a:t>
            </a:r>
            <a:r>
              <a:rPr lang="en-US" sz="2200" dirty="0">
                <a:solidFill>
                  <a:schemeClr val="tx1"/>
                </a:solidFill>
                <a:effectLst/>
                <a:latin typeface="Times New Roman" panose="02020603050405020304" pitchFamily="18" charset="0"/>
                <a:ea typeface="Times New Roman" panose="02020603050405020304" pitchFamily="18" charset="0"/>
              </a:rPr>
              <a:t>the</a:t>
            </a:r>
            <a:r>
              <a:rPr lang="en-US" sz="2200" spc="-20" dirty="0">
                <a:solidFill>
                  <a:schemeClr val="tx1"/>
                </a:solidFill>
                <a:effectLst/>
                <a:latin typeface="Times New Roman" panose="02020603050405020304" pitchFamily="18" charset="0"/>
                <a:ea typeface="Times New Roman" panose="02020603050405020304" pitchFamily="18" charset="0"/>
              </a:rPr>
              <a:t> </a:t>
            </a:r>
            <a:r>
              <a:rPr lang="en-US" sz="2200" dirty="0">
                <a:solidFill>
                  <a:schemeClr val="tx1"/>
                </a:solidFill>
                <a:effectLst/>
                <a:latin typeface="Times New Roman" panose="02020603050405020304" pitchFamily="18" charset="0"/>
                <a:ea typeface="Times New Roman" panose="02020603050405020304" pitchFamily="18" charset="0"/>
              </a:rPr>
              <a:t>Guidance</a:t>
            </a:r>
            <a:r>
              <a:rPr lang="en-US" sz="2200" spc="-20" dirty="0">
                <a:solidFill>
                  <a:schemeClr val="tx1"/>
                </a:solidFill>
                <a:effectLst/>
                <a:latin typeface="Times New Roman" panose="02020603050405020304" pitchFamily="18" charset="0"/>
                <a:ea typeface="Times New Roman" panose="02020603050405020304" pitchFamily="18" charset="0"/>
              </a:rPr>
              <a:t> </a:t>
            </a:r>
            <a:r>
              <a:rPr lang="en-US" sz="2200" dirty="0">
                <a:solidFill>
                  <a:schemeClr val="tx1"/>
                </a:solidFill>
                <a:effectLst/>
                <a:latin typeface="Times New Roman" panose="02020603050405020304" pitchFamily="18" charset="0"/>
                <a:ea typeface="Times New Roman" panose="02020603050405020304" pitchFamily="18" charset="0"/>
              </a:rPr>
              <a:t>of</a:t>
            </a:r>
            <a:endParaRPr lang="en-IN" sz="2200" dirty="0">
              <a:solidFill>
                <a:schemeClr val="tx1"/>
              </a:solidFill>
              <a:effectLst/>
              <a:latin typeface="Times New Roman" panose="02020603050405020304" pitchFamily="18" charset="0"/>
              <a:ea typeface="Times New Roman" panose="02020603050405020304" pitchFamily="18" charset="0"/>
            </a:endParaRPr>
          </a:p>
          <a:p>
            <a:pPr marL="0" marR="150495" indent="0" algn="ctr">
              <a:spcBef>
                <a:spcPts val="135"/>
              </a:spcBef>
              <a:spcAft>
                <a:spcPts val="0"/>
              </a:spcAft>
              <a:buNone/>
            </a:pPr>
            <a:r>
              <a:rPr lang="en-US" sz="2200" b="1" dirty="0">
                <a:solidFill>
                  <a:schemeClr val="tx1"/>
                </a:solidFill>
                <a:effectLst/>
                <a:latin typeface="Times New Roman" panose="02020603050405020304" pitchFamily="18" charset="0"/>
                <a:ea typeface="Times New Roman" panose="02020603050405020304" pitchFamily="18" charset="0"/>
              </a:rPr>
              <a:t>Dr. B. </a:t>
            </a:r>
            <a:r>
              <a:rPr lang="en-US" sz="2200" b="1" dirty="0" err="1">
                <a:solidFill>
                  <a:schemeClr val="tx1"/>
                </a:solidFill>
                <a:effectLst/>
                <a:latin typeface="Times New Roman" panose="02020603050405020304" pitchFamily="18" charset="0"/>
                <a:ea typeface="Times New Roman" panose="02020603050405020304" pitchFamily="18" charset="0"/>
              </a:rPr>
              <a:t>Laxmaiah</a:t>
            </a:r>
            <a:endParaRPr lang="en-IN" sz="2200" dirty="0">
              <a:solidFill>
                <a:schemeClr val="tx1"/>
              </a:solidFill>
              <a:effectLst/>
              <a:latin typeface="Times New Roman" panose="02020603050405020304" pitchFamily="18" charset="0"/>
              <a:ea typeface="Times New Roman" panose="02020603050405020304" pitchFamily="18" charset="0"/>
            </a:endParaRPr>
          </a:p>
          <a:p>
            <a:pPr marL="0" marR="149225" indent="0" algn="ctr">
              <a:spcBef>
                <a:spcPts val="165"/>
              </a:spcBef>
              <a:buNone/>
            </a:pPr>
            <a:r>
              <a:rPr lang="en-US" sz="2200" b="1" dirty="0">
                <a:solidFill>
                  <a:schemeClr val="tx1"/>
                </a:solidFill>
                <a:effectLst/>
                <a:latin typeface="Times New Roman" panose="02020603050405020304" pitchFamily="18" charset="0"/>
                <a:ea typeface="Times New Roman" panose="02020603050405020304" pitchFamily="18" charset="0"/>
              </a:rPr>
              <a:t>(Associate</a:t>
            </a:r>
            <a:r>
              <a:rPr lang="en-US" sz="2200" b="1" spc="-30" dirty="0">
                <a:solidFill>
                  <a:schemeClr val="tx1"/>
                </a:solidFill>
                <a:effectLst/>
                <a:latin typeface="Times New Roman" panose="02020603050405020304" pitchFamily="18" charset="0"/>
                <a:ea typeface="Times New Roman" panose="02020603050405020304" pitchFamily="18" charset="0"/>
              </a:rPr>
              <a:t> </a:t>
            </a:r>
            <a:r>
              <a:rPr lang="en-US" sz="2200" b="1" dirty="0">
                <a:solidFill>
                  <a:schemeClr val="tx1"/>
                </a:solidFill>
                <a:effectLst/>
                <a:latin typeface="Times New Roman" panose="02020603050405020304" pitchFamily="18" charset="0"/>
                <a:ea typeface="Times New Roman" panose="02020603050405020304" pitchFamily="18" charset="0"/>
              </a:rPr>
              <a:t>Professor)</a:t>
            </a:r>
            <a:endParaRPr lang="en-IN" sz="2200" b="1" dirty="0">
              <a:solidFill>
                <a:schemeClr val="tx1"/>
              </a:solidFill>
              <a:effectLst/>
              <a:latin typeface="Times New Roman" panose="02020603050405020304" pitchFamily="18" charset="0"/>
              <a:ea typeface="Times New Roman" panose="02020603050405020304" pitchFamily="18" charset="0"/>
            </a:endParaRPr>
          </a:p>
          <a:p>
            <a:pPr marL="69850" indent="0" algn="ctr">
              <a:spcBef>
                <a:spcPts val="600"/>
              </a:spcBef>
              <a:spcAft>
                <a:spcPts val="0"/>
              </a:spcAft>
              <a:buNone/>
              <a:tabLst>
                <a:tab pos="4675505" algn="l"/>
              </a:tabLst>
            </a:pPr>
            <a:endParaRPr lang="en-IN" sz="2000" dirty="0">
              <a:effectLst/>
              <a:latin typeface="Bahnschrift SemiBold" panose="020B0502040204020203" pitchFamily="34" charset="0"/>
              <a:ea typeface="Times New Roman" panose="02020603050405020304" pitchFamily="18" charset="0"/>
            </a:endParaRPr>
          </a:p>
          <a:p>
            <a:pPr marL="0" indent="0">
              <a:buNone/>
            </a:pPr>
            <a:endParaRPr lang="en-US" dirty="0"/>
          </a:p>
        </p:txBody>
      </p:sp>
      <p:pic>
        <p:nvPicPr>
          <p:cNvPr id="4" name="Picture 3" descr="CMRGI Logo New2">
            <a:extLst>
              <a:ext uri="{FF2B5EF4-FFF2-40B4-BE49-F238E27FC236}">
                <a16:creationId xmlns:a16="http://schemas.microsoft.com/office/drawing/2014/main" id="{CA984E1E-BB42-E940-C86F-467F7EF751DB}"/>
              </a:ext>
            </a:extLst>
          </p:cNvPr>
          <p:cNvPicPr/>
          <p:nvPr/>
        </p:nvPicPr>
        <p:blipFill>
          <a:blip r:embed="rId2" cstate="print"/>
          <a:srcRect/>
          <a:stretch>
            <a:fillRect/>
          </a:stretch>
        </p:blipFill>
        <p:spPr bwMode="auto">
          <a:xfrm>
            <a:off x="195274" y="145228"/>
            <a:ext cx="1428760" cy="1071570"/>
          </a:xfrm>
          <a:prstGeom prst="rect">
            <a:avLst/>
          </a:prstGeom>
          <a:noFill/>
          <a:ln w="9525">
            <a:noFill/>
            <a:miter lim="800000"/>
            <a:headEnd/>
            <a:tailEnd/>
          </a:ln>
        </p:spPr>
      </p:pic>
      <p:pic>
        <p:nvPicPr>
          <p:cNvPr id="5" name="Picture 4">
            <a:extLst>
              <a:ext uri="{FF2B5EF4-FFF2-40B4-BE49-F238E27FC236}">
                <a16:creationId xmlns:a16="http://schemas.microsoft.com/office/drawing/2014/main" id="{212BFCE0-724F-CB55-332D-3F851B534633}"/>
              </a:ext>
            </a:extLst>
          </p:cNvPr>
          <p:cNvPicPr/>
          <p:nvPr/>
        </p:nvPicPr>
        <p:blipFill>
          <a:blip r:embed="rId3" cstate="print"/>
          <a:srcRect/>
          <a:stretch>
            <a:fillRect/>
          </a:stretch>
        </p:blipFill>
        <p:spPr bwMode="auto">
          <a:xfrm>
            <a:off x="10710874" y="145252"/>
            <a:ext cx="1285852" cy="1071546"/>
          </a:xfrm>
          <a:prstGeom prst="rect">
            <a:avLst/>
          </a:prstGeom>
          <a:noFill/>
          <a:ln w="9525">
            <a:noFill/>
            <a:miter lim="800000"/>
            <a:headEnd/>
            <a:tailEnd/>
          </a:ln>
        </p:spPr>
      </p:pic>
    </p:spTree>
    <p:extLst>
      <p:ext uri="{BB962C8B-B14F-4D97-AF65-F5344CB8AC3E}">
        <p14:creationId xmlns:p14="http://schemas.microsoft.com/office/powerpoint/2010/main" val="2487418679"/>
      </p:ext>
    </p:extLst>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6B2F1-C4EB-DA55-D08D-B31EF0E0369E}"/>
              </a:ext>
            </a:extLst>
          </p:cNvPr>
          <p:cNvSpPr>
            <a:spLocks noGrp="1"/>
          </p:cNvSpPr>
          <p:nvPr>
            <p:ph type="title"/>
          </p:nvPr>
        </p:nvSpPr>
        <p:spPr>
          <a:xfrm>
            <a:off x="326261" y="357779"/>
            <a:ext cx="8911687" cy="1280890"/>
          </a:xfrm>
        </p:spPr>
        <p:txBody>
          <a:bodyPr>
            <a:normAutofit/>
          </a:bodyPr>
          <a:lstStyle/>
          <a:p>
            <a:pPr algn="ctr"/>
            <a:r>
              <a:rPr lang="en-US" sz="4400" dirty="0">
                <a:latin typeface="Algerian" panose="04020705040A02060702" pitchFamily="82" charset="0"/>
              </a:rPr>
              <a:t>NOVELTY</a:t>
            </a:r>
            <a:endParaRPr lang="en-IN" sz="4400" dirty="0">
              <a:latin typeface="Algerian" panose="04020705040A02060702" pitchFamily="82" charset="0"/>
            </a:endParaRPr>
          </a:p>
        </p:txBody>
      </p:sp>
      <p:sp>
        <p:nvSpPr>
          <p:cNvPr id="3" name="Content Placeholder 2">
            <a:extLst>
              <a:ext uri="{FF2B5EF4-FFF2-40B4-BE49-F238E27FC236}">
                <a16:creationId xmlns:a16="http://schemas.microsoft.com/office/drawing/2014/main" id="{E50E3C91-5DBA-AE7A-4944-7BFC896C44AA}"/>
              </a:ext>
            </a:extLst>
          </p:cNvPr>
          <p:cNvSpPr>
            <a:spLocks noGrp="1"/>
          </p:cNvSpPr>
          <p:nvPr>
            <p:ph idx="1"/>
          </p:nvPr>
        </p:nvSpPr>
        <p:spPr>
          <a:xfrm>
            <a:off x="612250" y="1854145"/>
            <a:ext cx="5939625" cy="3991994"/>
          </a:xfrm>
        </p:spPr>
        <p:txBody>
          <a:bodyPr>
            <a:normAutofit fontScale="92500" lnSpcReduction="10000"/>
          </a:bodyPr>
          <a:lstStyle/>
          <a:p>
            <a:pPr algn="just">
              <a:buFont typeface="Wingdings" panose="05000000000000000000" pitchFamily="2" charset="2"/>
              <a:buChar char="Ø"/>
            </a:pPr>
            <a:r>
              <a:rPr lang="en-US" sz="1900" b="0" i="0" dirty="0">
                <a:solidFill>
                  <a:schemeClr val="tx1"/>
                </a:solidFill>
                <a:effectLst/>
                <a:latin typeface="Times New Roman" panose="02020603050405020304" pitchFamily="18" charset="0"/>
                <a:cs typeface="Times New Roman" panose="02020603050405020304" pitchFamily="18" charset="0"/>
              </a:rPr>
              <a:t>The project incorporates a dynamic adaptation mechanism to quickly recognize and classify new and evolving malware variants. </a:t>
            </a:r>
          </a:p>
          <a:p>
            <a:pPr algn="just">
              <a:buFont typeface="Wingdings" panose="05000000000000000000" pitchFamily="2" charset="2"/>
              <a:buChar char="Ø"/>
            </a:pPr>
            <a:r>
              <a:rPr lang="en-US" sz="1900" b="0" i="0" dirty="0">
                <a:solidFill>
                  <a:schemeClr val="tx1"/>
                </a:solidFill>
                <a:effectLst/>
                <a:latin typeface="Times New Roman" panose="02020603050405020304" pitchFamily="18" charset="0"/>
                <a:cs typeface="Times New Roman" panose="02020603050405020304" pitchFamily="18" charset="0"/>
              </a:rPr>
              <a:t>Unlike traditional signature-based methods, the project includes behavioral analysis techniques to identify anomalies in the runtime behavior of Android applications. </a:t>
            </a:r>
          </a:p>
          <a:p>
            <a:pPr algn="just">
              <a:buFont typeface="Wingdings" panose="05000000000000000000" pitchFamily="2" charset="2"/>
              <a:buChar char="Ø"/>
            </a:pPr>
            <a:r>
              <a:rPr lang="en-US" sz="1900" b="0" i="0" dirty="0">
                <a:solidFill>
                  <a:schemeClr val="tx1"/>
                </a:solidFill>
                <a:effectLst/>
                <a:latin typeface="Times New Roman" panose="02020603050405020304" pitchFamily="18" charset="0"/>
                <a:cs typeface="Times New Roman" panose="02020603050405020304" pitchFamily="18" charset="0"/>
              </a:rPr>
              <a:t>The project focuses on real-time malware detection, crucial for mobile devices, with an emphasis on quick responses to security threats during application installation. </a:t>
            </a:r>
          </a:p>
          <a:p>
            <a:pPr algn="just">
              <a:buFont typeface="Wingdings" panose="05000000000000000000" pitchFamily="2" charset="2"/>
              <a:buChar char="Ø"/>
            </a:pPr>
            <a:r>
              <a:rPr lang="en-US" sz="1900" b="0" i="0" dirty="0">
                <a:solidFill>
                  <a:schemeClr val="tx1"/>
                </a:solidFill>
                <a:effectLst/>
                <a:latin typeface="Times New Roman" panose="02020603050405020304" pitchFamily="18" charset="0"/>
                <a:cs typeface="Times New Roman" panose="02020603050405020304" pitchFamily="18" charset="0"/>
              </a:rPr>
              <a:t>Incorporating a user feedback mechanism allows users to report false positives or false negatives, contributing to continuous improvement in the model's accuracy.</a:t>
            </a:r>
            <a:endParaRPr lang="en-IN" dirty="0"/>
          </a:p>
        </p:txBody>
      </p:sp>
      <p:pic>
        <p:nvPicPr>
          <p:cNvPr id="4" name="Picture 2" descr="Robust ML on Malware Detection | Liang Tong">
            <a:extLst>
              <a:ext uri="{FF2B5EF4-FFF2-40B4-BE49-F238E27FC236}">
                <a16:creationId xmlns:a16="http://schemas.microsoft.com/office/drawing/2014/main" id="{A02D3714-7886-4713-C60A-9A4A4F3287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7125" y="2186611"/>
            <a:ext cx="4331801" cy="29817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71935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D4103-3771-D9FE-FA4F-2AAF73648A15}"/>
              </a:ext>
            </a:extLst>
          </p:cNvPr>
          <p:cNvSpPr>
            <a:spLocks noGrp="1"/>
          </p:cNvSpPr>
          <p:nvPr>
            <p:ph type="title"/>
          </p:nvPr>
        </p:nvSpPr>
        <p:spPr>
          <a:xfrm>
            <a:off x="2879109" y="387658"/>
            <a:ext cx="4193117" cy="1320800"/>
          </a:xfrm>
        </p:spPr>
        <p:txBody>
          <a:bodyPr>
            <a:noAutofit/>
          </a:bodyPr>
          <a:lstStyle/>
          <a:p>
            <a:r>
              <a:rPr lang="en-US" sz="4400" dirty="0">
                <a:latin typeface="Algerian" panose="04020705040A02060702" pitchFamily="82" charset="0"/>
              </a:rPr>
              <a:t>ARCHITECTURE</a:t>
            </a:r>
            <a:endParaRPr lang="en-IN" sz="4400" dirty="0">
              <a:latin typeface="Algerian" panose="04020705040A02060702" pitchFamily="82" charset="0"/>
            </a:endParaRPr>
          </a:p>
        </p:txBody>
      </p:sp>
      <p:pic>
        <p:nvPicPr>
          <p:cNvPr id="6" name="Picture 5">
            <a:extLst>
              <a:ext uri="{FF2B5EF4-FFF2-40B4-BE49-F238E27FC236}">
                <a16:creationId xmlns:a16="http://schemas.microsoft.com/office/drawing/2014/main" id="{BB2632DE-191C-F0CC-E795-81967B18C4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2499" y="1464310"/>
            <a:ext cx="7006336" cy="4899167"/>
          </a:xfrm>
          <a:prstGeom prst="rect">
            <a:avLst/>
          </a:prstGeom>
        </p:spPr>
      </p:pic>
    </p:spTree>
    <p:extLst>
      <p:ext uri="{BB962C8B-B14F-4D97-AF65-F5344CB8AC3E}">
        <p14:creationId xmlns:p14="http://schemas.microsoft.com/office/powerpoint/2010/main" val="34762315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B86A2D-02ED-0AF7-7E53-64559246429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EBC16BC-48AC-1BB0-D152-6A47B21D57A4}"/>
              </a:ext>
            </a:extLst>
          </p:cNvPr>
          <p:cNvSpPr>
            <a:spLocks noGrp="1"/>
          </p:cNvSpPr>
          <p:nvPr>
            <p:ph type="title"/>
          </p:nvPr>
        </p:nvSpPr>
        <p:spPr>
          <a:xfrm>
            <a:off x="295593" y="465318"/>
            <a:ext cx="9144763" cy="711475"/>
          </a:xfrm>
        </p:spPr>
        <p:txBody>
          <a:bodyPr>
            <a:normAutofit/>
          </a:bodyPr>
          <a:lstStyle/>
          <a:p>
            <a:pPr algn="ctr"/>
            <a:r>
              <a:rPr lang="en-IN" sz="3800" dirty="0">
                <a:latin typeface="Algerian" panose="04020705040A02060702" pitchFamily="82" charset="0"/>
              </a:rPr>
              <a:t>MODULES</a:t>
            </a:r>
          </a:p>
        </p:txBody>
      </p:sp>
      <p:sp>
        <p:nvSpPr>
          <p:cNvPr id="3" name="Content Placeholder 2">
            <a:extLst>
              <a:ext uri="{FF2B5EF4-FFF2-40B4-BE49-F238E27FC236}">
                <a16:creationId xmlns:a16="http://schemas.microsoft.com/office/drawing/2014/main" id="{B0DFDC7F-706B-2E0C-54BE-9500B001F245}"/>
              </a:ext>
            </a:extLst>
          </p:cNvPr>
          <p:cNvSpPr>
            <a:spLocks noGrp="1"/>
          </p:cNvSpPr>
          <p:nvPr>
            <p:ph idx="1"/>
          </p:nvPr>
        </p:nvSpPr>
        <p:spPr>
          <a:xfrm>
            <a:off x="976776" y="1410047"/>
            <a:ext cx="8132281" cy="4609090"/>
          </a:xfrm>
        </p:spPr>
        <p:txBody>
          <a:bodyPr>
            <a:noAutofit/>
          </a:bodyPr>
          <a:lstStyle/>
          <a:p>
            <a:pPr marR="179705" lvl="0" algn="just">
              <a:lnSpc>
                <a:spcPct val="150000"/>
              </a:lnSpc>
              <a:spcAft>
                <a:spcPts val="0"/>
              </a:spcAft>
              <a:buFont typeface="Wingdings" panose="05000000000000000000" pitchFamily="2" charset="2"/>
              <a:buChar char="Ø"/>
            </a:pPr>
            <a:r>
              <a:rPr lang="en-US" sz="2400" b="1" dirty="0">
                <a:effectLst/>
                <a:latin typeface="Times New Roman" panose="02020603050405020304" pitchFamily="18" charset="0"/>
                <a:ea typeface="Times New Roman" panose="02020603050405020304" pitchFamily="18" charset="0"/>
              </a:rPr>
              <a:t>Service Provider:</a:t>
            </a:r>
          </a:p>
          <a:p>
            <a:pPr marL="0" marR="179705" lvl="0" indent="0" algn="just">
              <a:lnSpc>
                <a:spcPct val="150000"/>
              </a:lnSpc>
              <a:spcAft>
                <a:spcPts val="0"/>
              </a:spcAft>
              <a:buNone/>
            </a:pPr>
            <a:r>
              <a:rPr lang="en-US" sz="2000" b="1" dirty="0">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The service provider might offer cloud infrastructure and computational 	resources essential for hosting and processing the machine learning model used 	in the Android malware detection project.</a:t>
            </a:r>
          </a:p>
          <a:p>
            <a:pPr marL="0" marR="179705" lvl="0" indent="0" algn="just">
              <a:lnSpc>
                <a:spcPct val="150000"/>
              </a:lnSpc>
              <a:spcAft>
                <a:spcPts val="0"/>
              </a:spcAft>
              <a:buNone/>
            </a:pPr>
            <a:endParaRPr lang="en-US" sz="1000" dirty="0">
              <a:effectLst/>
              <a:latin typeface="Times New Roman" panose="02020603050405020304" pitchFamily="18" charset="0"/>
              <a:ea typeface="Times New Roman" panose="02020603050405020304" pitchFamily="18" charset="0"/>
            </a:endParaRPr>
          </a:p>
          <a:p>
            <a:pPr marR="179705" lvl="0" algn="just">
              <a:lnSpc>
                <a:spcPct val="150000"/>
              </a:lnSpc>
              <a:spcAft>
                <a:spcPts val="0"/>
              </a:spcAft>
              <a:buFont typeface="Wingdings" panose="05000000000000000000" pitchFamily="2" charset="2"/>
              <a:buChar char="Ø"/>
            </a:pPr>
            <a:r>
              <a:rPr lang="en-US" sz="2400" b="1" dirty="0">
                <a:effectLst/>
                <a:latin typeface="Times New Roman" panose="02020603050405020304" pitchFamily="18" charset="0"/>
                <a:ea typeface="Times New Roman" panose="02020603050405020304" pitchFamily="18" charset="0"/>
              </a:rPr>
              <a:t>Remote User:</a:t>
            </a:r>
          </a:p>
          <a:p>
            <a:pPr marL="0" marR="179705" lvl="0" indent="0" algn="just">
              <a:lnSpc>
                <a:spcPct val="150000"/>
              </a:lnSpc>
              <a:spcAft>
                <a:spcPts val="0"/>
              </a:spcAft>
              <a:buNone/>
            </a:pPr>
            <a:r>
              <a:rPr lang="en-US" sz="200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Remote users would access the Android malware detection system through 	a web-based interface, enabling interaction with the machine learning model, 	contributing data, and viewing results from distant locations.</a:t>
            </a:r>
          </a:p>
          <a:p>
            <a:pPr marL="0" marR="179705" lvl="0" indent="0" algn="just">
              <a:lnSpc>
                <a:spcPct val="150000"/>
              </a:lnSpc>
              <a:spcAft>
                <a:spcPts val="0"/>
              </a:spcAft>
              <a:buNone/>
            </a:pPr>
            <a:endParaRPr lang="en-US"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5003918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B46151-9EF1-CCC3-C85C-5B3C22BBCE7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04BF13F-DE29-FE39-D382-335E0FBC264A}"/>
              </a:ext>
            </a:extLst>
          </p:cNvPr>
          <p:cNvSpPr>
            <a:spLocks noGrp="1"/>
          </p:cNvSpPr>
          <p:nvPr>
            <p:ph type="title"/>
          </p:nvPr>
        </p:nvSpPr>
        <p:spPr>
          <a:xfrm>
            <a:off x="2879109" y="387658"/>
            <a:ext cx="4193117" cy="1320800"/>
          </a:xfrm>
        </p:spPr>
        <p:txBody>
          <a:bodyPr>
            <a:noAutofit/>
          </a:bodyPr>
          <a:lstStyle/>
          <a:p>
            <a:r>
              <a:rPr lang="en-US" sz="4400" dirty="0">
                <a:latin typeface="Algerian" panose="04020705040A02060702" pitchFamily="82" charset="0"/>
              </a:rPr>
              <a:t>UML DIAGRAMS</a:t>
            </a:r>
            <a:endParaRPr lang="en-IN" sz="4400" dirty="0">
              <a:latin typeface="Algerian" panose="04020705040A02060702" pitchFamily="82" charset="0"/>
            </a:endParaRPr>
          </a:p>
        </p:txBody>
      </p:sp>
      <p:sp>
        <p:nvSpPr>
          <p:cNvPr id="5" name="TextBox 4">
            <a:extLst>
              <a:ext uri="{FF2B5EF4-FFF2-40B4-BE49-F238E27FC236}">
                <a16:creationId xmlns:a16="http://schemas.microsoft.com/office/drawing/2014/main" id="{22382272-C512-1234-873D-A86C26A64243}"/>
              </a:ext>
            </a:extLst>
          </p:cNvPr>
          <p:cNvSpPr txBox="1"/>
          <p:nvPr/>
        </p:nvSpPr>
        <p:spPr>
          <a:xfrm>
            <a:off x="459188" y="1185238"/>
            <a:ext cx="6102626" cy="523220"/>
          </a:xfrm>
          <a:prstGeom prst="rect">
            <a:avLst/>
          </a:prstGeom>
          <a:noFill/>
        </p:spPr>
        <p:txBody>
          <a:bodyPr wrap="square">
            <a:spAutoFit/>
          </a:bodyPr>
          <a:lstStyle/>
          <a:p>
            <a:pPr>
              <a:buFont typeface="Wingdings" panose="05000000000000000000" pitchFamily="2" charset="2"/>
              <a:buChar char="Ø"/>
            </a:pPr>
            <a:r>
              <a:rPr lang="en-US" sz="2800" b="1" dirty="0">
                <a:latin typeface="Times New Roman" panose="02020603050405020304" pitchFamily="18" charset="0"/>
                <a:ea typeface="Calibri" panose="020F0502020204030204" pitchFamily="34" charset="0"/>
                <a:cs typeface="Times New Roman" panose="02020603050405020304" pitchFamily="18" charset="0"/>
              </a:rPr>
              <a:t> USE CASE DIAGRAM</a:t>
            </a:r>
          </a:p>
        </p:txBody>
      </p:sp>
      <p:pic>
        <p:nvPicPr>
          <p:cNvPr id="6" name="Picture 5">
            <a:extLst>
              <a:ext uri="{FF2B5EF4-FFF2-40B4-BE49-F238E27FC236}">
                <a16:creationId xmlns:a16="http://schemas.microsoft.com/office/drawing/2014/main" id="{4634269D-C24E-7CFF-8CB7-2CF5D533A8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8804" y="1603348"/>
            <a:ext cx="4799863" cy="5125383"/>
          </a:xfrm>
          <a:prstGeom prst="rect">
            <a:avLst/>
          </a:prstGeom>
        </p:spPr>
      </p:pic>
    </p:spTree>
    <p:extLst>
      <p:ext uri="{BB962C8B-B14F-4D97-AF65-F5344CB8AC3E}">
        <p14:creationId xmlns:p14="http://schemas.microsoft.com/office/powerpoint/2010/main" val="18911182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E8D4C1-23F3-8A04-89E5-49C3022D03B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C623747-1213-8E50-B6D2-CB61ABDB9AB3}"/>
              </a:ext>
            </a:extLst>
          </p:cNvPr>
          <p:cNvSpPr>
            <a:spLocks noGrp="1"/>
          </p:cNvSpPr>
          <p:nvPr>
            <p:ph type="title"/>
          </p:nvPr>
        </p:nvSpPr>
        <p:spPr>
          <a:xfrm>
            <a:off x="2879109" y="387658"/>
            <a:ext cx="4193117" cy="1320800"/>
          </a:xfrm>
        </p:spPr>
        <p:txBody>
          <a:bodyPr>
            <a:noAutofit/>
          </a:bodyPr>
          <a:lstStyle/>
          <a:p>
            <a:r>
              <a:rPr lang="en-US" sz="4400" dirty="0">
                <a:latin typeface="Algerian" panose="04020705040A02060702" pitchFamily="82" charset="0"/>
              </a:rPr>
              <a:t>UML DIAGRAMS</a:t>
            </a:r>
            <a:endParaRPr lang="en-IN" sz="4400" dirty="0">
              <a:latin typeface="Algerian" panose="04020705040A02060702" pitchFamily="82" charset="0"/>
            </a:endParaRPr>
          </a:p>
        </p:txBody>
      </p:sp>
      <p:sp>
        <p:nvSpPr>
          <p:cNvPr id="5" name="TextBox 4">
            <a:extLst>
              <a:ext uri="{FF2B5EF4-FFF2-40B4-BE49-F238E27FC236}">
                <a16:creationId xmlns:a16="http://schemas.microsoft.com/office/drawing/2014/main" id="{B9568A58-E79B-4CE8-FC8E-7D909E4EDC8B}"/>
              </a:ext>
            </a:extLst>
          </p:cNvPr>
          <p:cNvSpPr txBox="1"/>
          <p:nvPr/>
        </p:nvSpPr>
        <p:spPr>
          <a:xfrm>
            <a:off x="459188" y="1185238"/>
            <a:ext cx="6102626" cy="523220"/>
          </a:xfrm>
          <a:prstGeom prst="rect">
            <a:avLst/>
          </a:prstGeom>
          <a:noFill/>
        </p:spPr>
        <p:txBody>
          <a:bodyPr wrap="square">
            <a:spAutoFit/>
          </a:bodyPr>
          <a:lstStyle/>
          <a:p>
            <a:pPr>
              <a:buFont typeface="Wingdings" panose="05000000000000000000" pitchFamily="2" charset="2"/>
              <a:buChar char="Ø"/>
            </a:pPr>
            <a:r>
              <a:rPr lang="en-US" sz="2800" b="1" dirty="0">
                <a:latin typeface="Times New Roman" panose="02020603050405020304" pitchFamily="18" charset="0"/>
                <a:ea typeface="Calibri" panose="020F0502020204030204" pitchFamily="34" charset="0"/>
                <a:cs typeface="Times New Roman" panose="02020603050405020304" pitchFamily="18" charset="0"/>
              </a:rPr>
              <a:t> CLASS DIAGRAM</a:t>
            </a:r>
          </a:p>
        </p:txBody>
      </p:sp>
      <p:pic>
        <p:nvPicPr>
          <p:cNvPr id="3" name="Picture 2">
            <a:extLst>
              <a:ext uri="{FF2B5EF4-FFF2-40B4-BE49-F238E27FC236}">
                <a16:creationId xmlns:a16="http://schemas.microsoft.com/office/drawing/2014/main" id="{13B6EF9C-1A24-00E4-1861-6CB3FA947D1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00717" y="1931504"/>
            <a:ext cx="5755171" cy="4701526"/>
          </a:xfrm>
          <a:prstGeom prst="rect">
            <a:avLst/>
          </a:prstGeom>
          <a:noFill/>
          <a:ln>
            <a:noFill/>
          </a:ln>
        </p:spPr>
      </p:pic>
    </p:spTree>
    <p:extLst>
      <p:ext uri="{BB962C8B-B14F-4D97-AF65-F5344CB8AC3E}">
        <p14:creationId xmlns:p14="http://schemas.microsoft.com/office/powerpoint/2010/main" val="15970747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1AC8E3-FD41-8D99-E909-E96D48DD0C7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63ACAE2-C8AD-6C0E-3F1F-2EC1ECECD746}"/>
              </a:ext>
            </a:extLst>
          </p:cNvPr>
          <p:cNvSpPr>
            <a:spLocks noGrp="1"/>
          </p:cNvSpPr>
          <p:nvPr>
            <p:ph type="title"/>
          </p:nvPr>
        </p:nvSpPr>
        <p:spPr>
          <a:xfrm>
            <a:off x="2879109" y="387658"/>
            <a:ext cx="4193117" cy="1320800"/>
          </a:xfrm>
        </p:spPr>
        <p:txBody>
          <a:bodyPr>
            <a:noAutofit/>
          </a:bodyPr>
          <a:lstStyle/>
          <a:p>
            <a:r>
              <a:rPr lang="en-US" sz="4400" dirty="0">
                <a:latin typeface="Algerian" panose="04020705040A02060702" pitchFamily="82" charset="0"/>
              </a:rPr>
              <a:t>UML DIAGRAMS</a:t>
            </a:r>
            <a:endParaRPr lang="en-IN" sz="4400" dirty="0">
              <a:latin typeface="Algerian" panose="04020705040A02060702" pitchFamily="82" charset="0"/>
            </a:endParaRPr>
          </a:p>
        </p:txBody>
      </p:sp>
      <p:sp>
        <p:nvSpPr>
          <p:cNvPr id="5" name="TextBox 4">
            <a:extLst>
              <a:ext uri="{FF2B5EF4-FFF2-40B4-BE49-F238E27FC236}">
                <a16:creationId xmlns:a16="http://schemas.microsoft.com/office/drawing/2014/main" id="{CC7DE906-DD01-97EA-AD1B-080952D8C9D4}"/>
              </a:ext>
            </a:extLst>
          </p:cNvPr>
          <p:cNvSpPr txBox="1"/>
          <p:nvPr/>
        </p:nvSpPr>
        <p:spPr>
          <a:xfrm>
            <a:off x="459188" y="1185238"/>
            <a:ext cx="6102626" cy="523220"/>
          </a:xfrm>
          <a:prstGeom prst="rect">
            <a:avLst/>
          </a:prstGeom>
          <a:noFill/>
        </p:spPr>
        <p:txBody>
          <a:bodyPr wrap="square">
            <a:spAutoFit/>
          </a:bodyPr>
          <a:lstStyle/>
          <a:p>
            <a:pPr>
              <a:buFont typeface="Wingdings" panose="05000000000000000000" pitchFamily="2" charset="2"/>
              <a:buChar char="Ø"/>
            </a:pPr>
            <a:r>
              <a:rPr lang="en-US" sz="2800" b="1" dirty="0">
                <a:latin typeface="Times New Roman" panose="02020603050405020304" pitchFamily="18" charset="0"/>
                <a:ea typeface="Calibri" panose="020F0502020204030204" pitchFamily="34" charset="0"/>
                <a:cs typeface="Times New Roman" panose="02020603050405020304" pitchFamily="18" charset="0"/>
              </a:rPr>
              <a:t> SEQUENCE DIAGRAM</a:t>
            </a:r>
          </a:p>
        </p:txBody>
      </p:sp>
      <p:pic>
        <p:nvPicPr>
          <p:cNvPr id="4" name="Picture 3">
            <a:extLst>
              <a:ext uri="{FF2B5EF4-FFF2-40B4-BE49-F238E27FC236}">
                <a16:creationId xmlns:a16="http://schemas.microsoft.com/office/drawing/2014/main" id="{9A499795-CAE6-B6F9-128C-A26B61B4BF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5298" y="1856533"/>
            <a:ext cx="6627315" cy="4679440"/>
          </a:xfrm>
          <a:prstGeom prst="rect">
            <a:avLst/>
          </a:prstGeom>
        </p:spPr>
      </p:pic>
    </p:spTree>
    <p:extLst>
      <p:ext uri="{BB962C8B-B14F-4D97-AF65-F5344CB8AC3E}">
        <p14:creationId xmlns:p14="http://schemas.microsoft.com/office/powerpoint/2010/main" val="39008018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80ECCC-218D-D453-C0EB-752EB9374D4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BAB3546-2E2D-A8DB-9087-A9950DFD9DDA}"/>
              </a:ext>
            </a:extLst>
          </p:cNvPr>
          <p:cNvSpPr>
            <a:spLocks noGrp="1"/>
          </p:cNvSpPr>
          <p:nvPr>
            <p:ph type="title"/>
          </p:nvPr>
        </p:nvSpPr>
        <p:spPr>
          <a:xfrm>
            <a:off x="2879109" y="387658"/>
            <a:ext cx="4193117" cy="1320800"/>
          </a:xfrm>
        </p:spPr>
        <p:txBody>
          <a:bodyPr>
            <a:noAutofit/>
          </a:bodyPr>
          <a:lstStyle/>
          <a:p>
            <a:r>
              <a:rPr lang="en-US" sz="4400" dirty="0">
                <a:latin typeface="Algerian" panose="04020705040A02060702" pitchFamily="82" charset="0"/>
              </a:rPr>
              <a:t>UML DIAGRAMS</a:t>
            </a:r>
            <a:endParaRPr lang="en-IN" sz="4400" dirty="0">
              <a:latin typeface="Algerian" panose="04020705040A02060702" pitchFamily="82" charset="0"/>
            </a:endParaRPr>
          </a:p>
        </p:txBody>
      </p:sp>
      <p:sp>
        <p:nvSpPr>
          <p:cNvPr id="5" name="TextBox 4">
            <a:extLst>
              <a:ext uri="{FF2B5EF4-FFF2-40B4-BE49-F238E27FC236}">
                <a16:creationId xmlns:a16="http://schemas.microsoft.com/office/drawing/2014/main" id="{212601DF-CD2B-4D49-93F4-CD46D920F60B}"/>
              </a:ext>
            </a:extLst>
          </p:cNvPr>
          <p:cNvSpPr txBox="1"/>
          <p:nvPr/>
        </p:nvSpPr>
        <p:spPr>
          <a:xfrm>
            <a:off x="459188" y="1185238"/>
            <a:ext cx="6102626" cy="523220"/>
          </a:xfrm>
          <a:prstGeom prst="rect">
            <a:avLst/>
          </a:prstGeom>
          <a:noFill/>
        </p:spPr>
        <p:txBody>
          <a:bodyPr wrap="square">
            <a:spAutoFit/>
          </a:bodyPr>
          <a:lstStyle/>
          <a:p>
            <a:pPr>
              <a:buFont typeface="Wingdings" panose="05000000000000000000" pitchFamily="2" charset="2"/>
              <a:buChar char="Ø"/>
            </a:pPr>
            <a:r>
              <a:rPr lang="en-US" sz="2800" b="1" dirty="0">
                <a:latin typeface="Times New Roman" panose="02020603050405020304" pitchFamily="18" charset="0"/>
                <a:ea typeface="Calibri" panose="020F0502020204030204" pitchFamily="34" charset="0"/>
                <a:cs typeface="Times New Roman" panose="02020603050405020304" pitchFamily="18" charset="0"/>
              </a:rPr>
              <a:t> ACTIVITY DIAGRAM</a:t>
            </a:r>
          </a:p>
        </p:txBody>
      </p:sp>
      <p:sp>
        <p:nvSpPr>
          <p:cNvPr id="3" name="TextBox 2">
            <a:extLst>
              <a:ext uri="{FF2B5EF4-FFF2-40B4-BE49-F238E27FC236}">
                <a16:creationId xmlns:a16="http://schemas.microsoft.com/office/drawing/2014/main" id="{9587EA09-4E82-280B-FD03-BB6152BEB19F}"/>
              </a:ext>
            </a:extLst>
          </p:cNvPr>
          <p:cNvSpPr txBox="1"/>
          <p:nvPr/>
        </p:nvSpPr>
        <p:spPr>
          <a:xfrm>
            <a:off x="843575" y="1708458"/>
            <a:ext cx="2035534"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a. Remote User</a:t>
            </a:r>
            <a:endParaRPr lang="en-IN" sz="2000" b="1"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8A4A0E5C-7F2C-E476-AEF5-7D6688E3188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97042" y="2574911"/>
            <a:ext cx="4489450" cy="3444226"/>
          </a:xfrm>
          <a:prstGeom prst="rect">
            <a:avLst/>
          </a:prstGeom>
          <a:noFill/>
          <a:ln>
            <a:noFill/>
          </a:ln>
        </p:spPr>
      </p:pic>
      <p:sp>
        <p:nvSpPr>
          <p:cNvPr id="7" name="TextBox 6">
            <a:extLst>
              <a:ext uri="{FF2B5EF4-FFF2-40B4-BE49-F238E27FC236}">
                <a16:creationId xmlns:a16="http://schemas.microsoft.com/office/drawing/2014/main" id="{E65A51EC-AC02-47E2-7BC7-A37F5237806B}"/>
              </a:ext>
            </a:extLst>
          </p:cNvPr>
          <p:cNvSpPr txBox="1"/>
          <p:nvPr/>
        </p:nvSpPr>
        <p:spPr>
          <a:xfrm>
            <a:off x="4975667" y="1708458"/>
            <a:ext cx="2347484"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b. Service Provider</a:t>
            </a:r>
            <a:endParaRPr lang="en-IN" sz="2000" b="1"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F520BBE4-B267-9FD6-5141-C4745CF43F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74637" y="2108568"/>
            <a:ext cx="3995177" cy="4490334"/>
          </a:xfrm>
          <a:prstGeom prst="rect">
            <a:avLst/>
          </a:prstGeom>
        </p:spPr>
      </p:pic>
    </p:spTree>
    <p:extLst>
      <p:ext uri="{BB962C8B-B14F-4D97-AF65-F5344CB8AC3E}">
        <p14:creationId xmlns:p14="http://schemas.microsoft.com/office/powerpoint/2010/main" val="33759508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62801-7139-CD08-BAE3-E0C311C9F411}"/>
              </a:ext>
            </a:extLst>
          </p:cNvPr>
          <p:cNvSpPr>
            <a:spLocks noGrp="1"/>
          </p:cNvSpPr>
          <p:nvPr>
            <p:ph type="title"/>
          </p:nvPr>
        </p:nvSpPr>
        <p:spPr>
          <a:xfrm>
            <a:off x="355753" y="340550"/>
            <a:ext cx="8911687" cy="1280890"/>
          </a:xfrm>
        </p:spPr>
        <p:txBody>
          <a:bodyPr>
            <a:normAutofit/>
          </a:bodyPr>
          <a:lstStyle/>
          <a:p>
            <a:pPr algn="ctr"/>
            <a:r>
              <a:rPr lang="en-US" sz="4800" dirty="0">
                <a:latin typeface="Algerian" panose="04020705040A02060702" pitchFamily="82" charset="0"/>
              </a:rPr>
              <a:t>SAMPLE CODE</a:t>
            </a:r>
            <a:endParaRPr lang="en-IN" sz="4800" dirty="0">
              <a:latin typeface="Algerian" panose="04020705040A02060702" pitchFamily="82" charset="0"/>
            </a:endParaRPr>
          </a:p>
        </p:txBody>
      </p:sp>
      <p:sp>
        <p:nvSpPr>
          <p:cNvPr id="3" name="Content Placeholder 2">
            <a:extLst>
              <a:ext uri="{FF2B5EF4-FFF2-40B4-BE49-F238E27FC236}">
                <a16:creationId xmlns:a16="http://schemas.microsoft.com/office/drawing/2014/main" id="{EDE5648B-5217-D7EC-FF43-12D7CA714080}"/>
              </a:ext>
            </a:extLst>
          </p:cNvPr>
          <p:cNvSpPr>
            <a:spLocks noGrp="1"/>
          </p:cNvSpPr>
          <p:nvPr>
            <p:ph idx="1"/>
          </p:nvPr>
        </p:nvSpPr>
        <p:spPr>
          <a:xfrm>
            <a:off x="1095204" y="1427847"/>
            <a:ext cx="8342710" cy="5089603"/>
          </a:xfrm>
        </p:spPr>
        <p:txBody>
          <a:bodyPr>
            <a:noAutofit/>
          </a:bodyPr>
          <a:lstStyle/>
          <a:p>
            <a:pPr marL="0" indent="0" algn="just">
              <a:buNone/>
            </a:pPr>
            <a:r>
              <a:rPr lang="en-US" sz="1600" dirty="0">
                <a:solidFill>
                  <a:schemeClr val="tx1"/>
                </a:solidFill>
                <a:effectLst/>
                <a:latin typeface="Times New Roman" panose="02020603050405020304" pitchFamily="18" charset="0"/>
                <a:ea typeface="Times New Roman" panose="02020603050405020304" pitchFamily="18" charset="0"/>
              </a:rPr>
              <a:t>import </a:t>
            </a:r>
            <a:r>
              <a:rPr lang="en-US" sz="1600" dirty="0" err="1">
                <a:solidFill>
                  <a:schemeClr val="tx1"/>
                </a:solidFill>
                <a:effectLst/>
                <a:latin typeface="Times New Roman" panose="02020603050405020304" pitchFamily="18" charset="0"/>
                <a:ea typeface="Times New Roman" panose="02020603050405020304" pitchFamily="18" charset="0"/>
              </a:rPr>
              <a:t>os</a:t>
            </a:r>
            <a:endParaRPr lang="en-US" sz="1600" dirty="0">
              <a:solidFill>
                <a:schemeClr val="tx1"/>
              </a:solidFill>
              <a:effectLst/>
              <a:latin typeface="Times New Roman" panose="02020603050405020304" pitchFamily="18" charset="0"/>
              <a:ea typeface="Times New Roman" panose="02020603050405020304" pitchFamily="18" charset="0"/>
            </a:endParaRPr>
          </a:p>
          <a:p>
            <a:pPr marL="0" indent="0" algn="just">
              <a:buNone/>
            </a:pPr>
            <a:r>
              <a:rPr lang="en-US" sz="1600" dirty="0">
                <a:solidFill>
                  <a:schemeClr val="tx1"/>
                </a:solidFill>
                <a:effectLst/>
                <a:latin typeface="Times New Roman" panose="02020603050405020304" pitchFamily="18" charset="0"/>
                <a:ea typeface="Times New Roman" panose="02020603050405020304" pitchFamily="18" charset="0"/>
              </a:rPr>
              <a:t>import sys</a:t>
            </a:r>
          </a:p>
          <a:p>
            <a:pPr marL="0" indent="0" algn="just">
              <a:buNone/>
            </a:pPr>
            <a:r>
              <a:rPr lang="en-US" sz="1600" dirty="0">
                <a:solidFill>
                  <a:schemeClr val="tx1"/>
                </a:solidFill>
                <a:effectLst/>
                <a:latin typeface="Times New Roman" panose="02020603050405020304" pitchFamily="18" charset="0"/>
                <a:ea typeface="Times New Roman" panose="02020603050405020304" pitchFamily="18" charset="0"/>
              </a:rPr>
              <a:t>def main():</a:t>
            </a:r>
          </a:p>
          <a:p>
            <a:pPr marL="0" indent="0" algn="just">
              <a:buNone/>
            </a:pPr>
            <a:r>
              <a:rPr lang="en-US" sz="1600" dirty="0">
                <a:solidFill>
                  <a:schemeClr val="tx1"/>
                </a:solidFill>
                <a:effectLst/>
                <a:latin typeface="Times New Roman" panose="02020603050405020304" pitchFamily="18" charset="0"/>
                <a:ea typeface="Times New Roman" panose="02020603050405020304" pitchFamily="18" charset="0"/>
              </a:rPr>
              <a:t>    """Run administrative tasks."""</a:t>
            </a:r>
          </a:p>
          <a:p>
            <a:pPr marL="0" indent="0" algn="just">
              <a:buNone/>
            </a:pPr>
            <a:r>
              <a:rPr lang="en-US" sz="1600" dirty="0">
                <a:solidFill>
                  <a:schemeClr val="tx1"/>
                </a:solidFill>
                <a:effectLst/>
                <a:latin typeface="Times New Roman" panose="02020603050405020304" pitchFamily="18" charset="0"/>
                <a:ea typeface="Times New Roman" panose="02020603050405020304" pitchFamily="18" charset="0"/>
              </a:rPr>
              <a:t>    </a:t>
            </a:r>
            <a:r>
              <a:rPr lang="en-US" sz="1600" dirty="0" err="1">
                <a:solidFill>
                  <a:schemeClr val="tx1"/>
                </a:solidFill>
                <a:effectLst/>
                <a:latin typeface="Times New Roman" panose="02020603050405020304" pitchFamily="18" charset="0"/>
                <a:ea typeface="Times New Roman" panose="02020603050405020304" pitchFamily="18" charset="0"/>
              </a:rPr>
              <a:t>os.environ.setdefault</a:t>
            </a:r>
            <a:r>
              <a:rPr lang="en-US" sz="1600" dirty="0">
                <a:solidFill>
                  <a:schemeClr val="tx1"/>
                </a:solidFill>
                <a:effectLst/>
                <a:latin typeface="Times New Roman" panose="02020603050405020304" pitchFamily="18" charset="0"/>
                <a:ea typeface="Times New Roman" panose="02020603050405020304" pitchFamily="18" charset="0"/>
              </a:rPr>
              <a:t>('DJANGO_SETTINGS_MODULE', '</a:t>
            </a:r>
            <a:r>
              <a:rPr lang="en-US" sz="1600" dirty="0" err="1">
                <a:solidFill>
                  <a:schemeClr val="tx1"/>
                </a:solidFill>
                <a:effectLst/>
                <a:latin typeface="Times New Roman" panose="02020603050405020304" pitchFamily="18" charset="0"/>
                <a:ea typeface="Times New Roman" panose="02020603050405020304" pitchFamily="18" charset="0"/>
              </a:rPr>
              <a:t>malware_detection.settings</a:t>
            </a:r>
            <a:r>
              <a:rPr lang="en-US" sz="1600" dirty="0">
                <a:solidFill>
                  <a:schemeClr val="tx1"/>
                </a:solidFill>
                <a:effectLst/>
                <a:latin typeface="Times New Roman" panose="02020603050405020304" pitchFamily="18" charset="0"/>
                <a:ea typeface="Times New Roman" panose="02020603050405020304" pitchFamily="18" charset="0"/>
              </a:rPr>
              <a:t>')</a:t>
            </a:r>
          </a:p>
          <a:p>
            <a:pPr marL="0" indent="0" algn="just">
              <a:buNone/>
            </a:pPr>
            <a:r>
              <a:rPr lang="en-US" sz="1600" dirty="0">
                <a:solidFill>
                  <a:schemeClr val="tx1"/>
                </a:solidFill>
                <a:effectLst/>
                <a:latin typeface="Times New Roman" panose="02020603050405020304" pitchFamily="18" charset="0"/>
                <a:ea typeface="Times New Roman" panose="02020603050405020304" pitchFamily="18" charset="0"/>
              </a:rPr>
              <a:t>    try:</a:t>
            </a:r>
          </a:p>
          <a:p>
            <a:pPr marL="0" indent="0" algn="just">
              <a:buNone/>
            </a:pPr>
            <a:r>
              <a:rPr lang="en-US" sz="1600" dirty="0">
                <a:solidFill>
                  <a:schemeClr val="tx1"/>
                </a:solidFill>
                <a:effectLst/>
                <a:latin typeface="Times New Roman" panose="02020603050405020304" pitchFamily="18" charset="0"/>
                <a:ea typeface="Times New Roman" panose="02020603050405020304" pitchFamily="18" charset="0"/>
              </a:rPr>
              <a:t>        from </a:t>
            </a:r>
            <a:r>
              <a:rPr lang="en-US" sz="1600" dirty="0" err="1">
                <a:solidFill>
                  <a:schemeClr val="tx1"/>
                </a:solidFill>
                <a:effectLst/>
                <a:latin typeface="Times New Roman" panose="02020603050405020304" pitchFamily="18" charset="0"/>
                <a:ea typeface="Times New Roman" panose="02020603050405020304" pitchFamily="18" charset="0"/>
              </a:rPr>
              <a:t>django.core.management</a:t>
            </a:r>
            <a:r>
              <a:rPr lang="en-US" sz="1600" dirty="0">
                <a:solidFill>
                  <a:schemeClr val="tx1"/>
                </a:solidFill>
                <a:effectLst/>
                <a:latin typeface="Times New Roman" panose="02020603050405020304" pitchFamily="18" charset="0"/>
                <a:ea typeface="Times New Roman" panose="02020603050405020304" pitchFamily="18" charset="0"/>
              </a:rPr>
              <a:t> import </a:t>
            </a:r>
            <a:r>
              <a:rPr lang="en-US" sz="1600" dirty="0" err="1">
                <a:solidFill>
                  <a:schemeClr val="tx1"/>
                </a:solidFill>
                <a:effectLst/>
                <a:latin typeface="Times New Roman" panose="02020603050405020304" pitchFamily="18" charset="0"/>
                <a:ea typeface="Times New Roman" panose="02020603050405020304" pitchFamily="18" charset="0"/>
              </a:rPr>
              <a:t>execute_from_command_line</a:t>
            </a:r>
            <a:endParaRPr lang="en-US" sz="1600" dirty="0">
              <a:solidFill>
                <a:schemeClr val="tx1"/>
              </a:solidFill>
              <a:effectLst/>
              <a:latin typeface="Times New Roman" panose="02020603050405020304" pitchFamily="18" charset="0"/>
              <a:ea typeface="Times New Roman" panose="02020603050405020304" pitchFamily="18" charset="0"/>
            </a:endParaRPr>
          </a:p>
          <a:p>
            <a:pPr marL="0" indent="0" algn="just">
              <a:buNone/>
            </a:pPr>
            <a:r>
              <a:rPr lang="en-US" sz="1600" dirty="0">
                <a:solidFill>
                  <a:schemeClr val="tx1"/>
                </a:solidFill>
                <a:effectLst/>
                <a:latin typeface="Times New Roman" panose="02020603050405020304" pitchFamily="18" charset="0"/>
                <a:ea typeface="Times New Roman" panose="02020603050405020304" pitchFamily="18" charset="0"/>
              </a:rPr>
              <a:t>    except </a:t>
            </a:r>
            <a:r>
              <a:rPr lang="en-US" sz="1600" dirty="0" err="1">
                <a:solidFill>
                  <a:schemeClr val="tx1"/>
                </a:solidFill>
                <a:effectLst/>
                <a:latin typeface="Times New Roman" panose="02020603050405020304" pitchFamily="18" charset="0"/>
                <a:ea typeface="Times New Roman" panose="02020603050405020304" pitchFamily="18" charset="0"/>
              </a:rPr>
              <a:t>ImportError</a:t>
            </a:r>
            <a:r>
              <a:rPr lang="en-US" sz="1600" dirty="0">
                <a:solidFill>
                  <a:schemeClr val="tx1"/>
                </a:solidFill>
                <a:effectLst/>
                <a:latin typeface="Times New Roman" panose="02020603050405020304" pitchFamily="18" charset="0"/>
                <a:ea typeface="Times New Roman" panose="02020603050405020304" pitchFamily="18" charset="0"/>
              </a:rPr>
              <a:t> as </a:t>
            </a:r>
            <a:r>
              <a:rPr lang="en-US" sz="1600" dirty="0" err="1">
                <a:solidFill>
                  <a:schemeClr val="tx1"/>
                </a:solidFill>
                <a:effectLst/>
                <a:latin typeface="Times New Roman" panose="02020603050405020304" pitchFamily="18" charset="0"/>
                <a:ea typeface="Times New Roman" panose="02020603050405020304" pitchFamily="18" charset="0"/>
              </a:rPr>
              <a:t>exc</a:t>
            </a:r>
            <a:r>
              <a:rPr lang="en-US" sz="1600" dirty="0">
                <a:solidFill>
                  <a:schemeClr val="tx1"/>
                </a:solidFill>
                <a:effectLst/>
                <a:latin typeface="Times New Roman" panose="02020603050405020304" pitchFamily="18" charset="0"/>
                <a:ea typeface="Times New Roman" panose="02020603050405020304" pitchFamily="18" charset="0"/>
              </a:rPr>
              <a:t>:</a:t>
            </a:r>
          </a:p>
          <a:p>
            <a:pPr marL="0" indent="0" algn="just">
              <a:buNone/>
            </a:pPr>
            <a:r>
              <a:rPr lang="en-US" sz="1600" dirty="0">
                <a:solidFill>
                  <a:schemeClr val="tx1"/>
                </a:solidFill>
                <a:effectLst/>
                <a:latin typeface="Times New Roman" panose="02020603050405020304" pitchFamily="18" charset="0"/>
                <a:ea typeface="Times New Roman" panose="02020603050405020304" pitchFamily="18" charset="0"/>
              </a:rPr>
              <a:t>        raise </a:t>
            </a:r>
            <a:r>
              <a:rPr lang="en-US" sz="1600" dirty="0" err="1">
                <a:solidFill>
                  <a:schemeClr val="tx1"/>
                </a:solidFill>
                <a:effectLst/>
                <a:latin typeface="Times New Roman" panose="02020603050405020304" pitchFamily="18" charset="0"/>
                <a:ea typeface="Times New Roman" panose="02020603050405020304" pitchFamily="18" charset="0"/>
              </a:rPr>
              <a:t>ImportError</a:t>
            </a:r>
            <a:r>
              <a:rPr lang="en-US" sz="1600" dirty="0">
                <a:solidFill>
                  <a:schemeClr val="tx1"/>
                </a:solidFill>
                <a:effectLst/>
                <a:latin typeface="Times New Roman" panose="02020603050405020304" pitchFamily="18" charset="0"/>
                <a:ea typeface="Times New Roman" panose="02020603050405020304" pitchFamily="18" charset="0"/>
              </a:rPr>
              <a:t>("Couldn't import Django. Are you sure it's installed and available on your                      	PYTHONPATH environment variable? Did you forget to activate a virtual environment?") from </a:t>
            </a:r>
            <a:r>
              <a:rPr lang="en-US" sz="1600" dirty="0" err="1">
                <a:solidFill>
                  <a:schemeClr val="tx1"/>
                </a:solidFill>
                <a:effectLst/>
                <a:latin typeface="Times New Roman" panose="02020603050405020304" pitchFamily="18" charset="0"/>
                <a:ea typeface="Times New Roman" panose="02020603050405020304" pitchFamily="18" charset="0"/>
              </a:rPr>
              <a:t>exc</a:t>
            </a:r>
            <a:endParaRPr lang="en-US" sz="1600" dirty="0">
              <a:solidFill>
                <a:schemeClr val="tx1"/>
              </a:solidFill>
              <a:effectLst/>
              <a:latin typeface="Times New Roman" panose="02020603050405020304" pitchFamily="18" charset="0"/>
              <a:ea typeface="Times New Roman" panose="02020603050405020304" pitchFamily="18" charset="0"/>
            </a:endParaRPr>
          </a:p>
          <a:p>
            <a:pPr marL="0" indent="0" algn="just">
              <a:buNone/>
            </a:pPr>
            <a:r>
              <a:rPr lang="en-US" sz="1600" dirty="0">
                <a:solidFill>
                  <a:schemeClr val="tx1"/>
                </a:solidFill>
                <a:effectLst/>
                <a:latin typeface="Times New Roman" panose="02020603050405020304" pitchFamily="18" charset="0"/>
                <a:ea typeface="Times New Roman" panose="02020603050405020304" pitchFamily="18" charset="0"/>
              </a:rPr>
              <a:t>    </a:t>
            </a:r>
            <a:r>
              <a:rPr lang="en-US" sz="1600" dirty="0" err="1">
                <a:solidFill>
                  <a:schemeClr val="tx1"/>
                </a:solidFill>
                <a:effectLst/>
                <a:latin typeface="Times New Roman" panose="02020603050405020304" pitchFamily="18" charset="0"/>
                <a:ea typeface="Times New Roman" panose="02020603050405020304" pitchFamily="18" charset="0"/>
              </a:rPr>
              <a:t>execute_from_command_line</a:t>
            </a:r>
            <a:r>
              <a:rPr lang="en-US" sz="1600" dirty="0">
                <a:solidFill>
                  <a:schemeClr val="tx1"/>
                </a:solidFill>
                <a:effectLst/>
                <a:latin typeface="Times New Roman" panose="02020603050405020304" pitchFamily="18" charset="0"/>
                <a:ea typeface="Times New Roman" panose="02020603050405020304" pitchFamily="18" charset="0"/>
              </a:rPr>
              <a:t>(</a:t>
            </a:r>
            <a:r>
              <a:rPr lang="en-US" sz="1600" dirty="0" err="1">
                <a:solidFill>
                  <a:schemeClr val="tx1"/>
                </a:solidFill>
                <a:effectLst/>
                <a:latin typeface="Times New Roman" panose="02020603050405020304" pitchFamily="18" charset="0"/>
                <a:ea typeface="Times New Roman" panose="02020603050405020304" pitchFamily="18" charset="0"/>
              </a:rPr>
              <a:t>sys.argv</a:t>
            </a:r>
            <a:r>
              <a:rPr lang="en-US" sz="1600" dirty="0">
                <a:solidFill>
                  <a:schemeClr val="tx1"/>
                </a:solidFill>
                <a:effectLst/>
                <a:latin typeface="Times New Roman" panose="02020603050405020304" pitchFamily="18" charset="0"/>
                <a:ea typeface="Times New Roman" panose="02020603050405020304" pitchFamily="18" charset="0"/>
              </a:rPr>
              <a:t>)</a:t>
            </a:r>
          </a:p>
          <a:p>
            <a:pPr marL="0" indent="0" algn="just">
              <a:buNone/>
            </a:pPr>
            <a:endParaRPr lang="en-US" sz="1600" dirty="0">
              <a:solidFill>
                <a:schemeClr val="tx1"/>
              </a:solidFill>
              <a:effectLst/>
              <a:latin typeface="Times New Roman" panose="02020603050405020304" pitchFamily="18" charset="0"/>
              <a:ea typeface="Times New Roman" panose="02020603050405020304" pitchFamily="18" charset="0"/>
            </a:endParaRPr>
          </a:p>
          <a:p>
            <a:pPr marL="0" indent="0" algn="just">
              <a:buNone/>
            </a:pPr>
            <a:r>
              <a:rPr lang="en-US" sz="1600" dirty="0">
                <a:solidFill>
                  <a:schemeClr val="tx1"/>
                </a:solidFill>
                <a:effectLst/>
                <a:latin typeface="Times New Roman" panose="02020603050405020304" pitchFamily="18" charset="0"/>
                <a:ea typeface="Times New Roman" panose="02020603050405020304" pitchFamily="18" charset="0"/>
              </a:rPr>
              <a:t>if __name__ == '__main__':</a:t>
            </a:r>
          </a:p>
          <a:p>
            <a:pPr marL="0" indent="0" algn="just">
              <a:buNone/>
            </a:pPr>
            <a:r>
              <a:rPr lang="en-US" sz="1600" dirty="0">
                <a:solidFill>
                  <a:schemeClr val="tx1"/>
                </a:solidFill>
                <a:effectLst/>
                <a:latin typeface="Times New Roman" panose="02020603050405020304" pitchFamily="18" charset="0"/>
                <a:ea typeface="Times New Roman" panose="02020603050405020304" pitchFamily="18" charset="0"/>
              </a:rPr>
              <a:t>    main()</a:t>
            </a:r>
          </a:p>
        </p:txBody>
      </p:sp>
    </p:spTree>
    <p:extLst>
      <p:ext uri="{BB962C8B-B14F-4D97-AF65-F5344CB8AC3E}">
        <p14:creationId xmlns:p14="http://schemas.microsoft.com/office/powerpoint/2010/main" val="26150634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93CCEE-58B4-9818-D3E3-F310545A9C0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659BAFA-961A-1EDC-BEB1-8CB89595BA9B}"/>
              </a:ext>
            </a:extLst>
          </p:cNvPr>
          <p:cNvSpPr>
            <a:spLocks noGrp="1"/>
          </p:cNvSpPr>
          <p:nvPr>
            <p:ph type="title"/>
          </p:nvPr>
        </p:nvSpPr>
        <p:spPr>
          <a:xfrm>
            <a:off x="355753" y="340550"/>
            <a:ext cx="8911687" cy="1280890"/>
          </a:xfrm>
        </p:spPr>
        <p:txBody>
          <a:bodyPr>
            <a:normAutofit/>
          </a:bodyPr>
          <a:lstStyle/>
          <a:p>
            <a:pPr algn="ctr"/>
            <a:r>
              <a:rPr lang="en-US" sz="4800" dirty="0">
                <a:latin typeface="Algerian" panose="04020705040A02060702" pitchFamily="82" charset="0"/>
              </a:rPr>
              <a:t>RESULTS</a:t>
            </a:r>
            <a:endParaRPr lang="en-IN" sz="4800" dirty="0">
              <a:latin typeface="Algerian" panose="04020705040A02060702" pitchFamily="82" charset="0"/>
            </a:endParaRPr>
          </a:p>
        </p:txBody>
      </p:sp>
      <p:pic>
        <p:nvPicPr>
          <p:cNvPr id="4" name="Content Placeholder 3">
            <a:extLst>
              <a:ext uri="{FF2B5EF4-FFF2-40B4-BE49-F238E27FC236}">
                <a16:creationId xmlns:a16="http://schemas.microsoft.com/office/drawing/2014/main" id="{9CA7F471-AF8A-5EAD-6FF2-988E4087E47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92744" y="1727880"/>
            <a:ext cx="8203745" cy="3954462"/>
          </a:xfrm>
        </p:spPr>
      </p:pic>
    </p:spTree>
    <p:extLst>
      <p:ext uri="{BB962C8B-B14F-4D97-AF65-F5344CB8AC3E}">
        <p14:creationId xmlns:p14="http://schemas.microsoft.com/office/powerpoint/2010/main" val="15054767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345966-CA8E-5C44-B6FD-39F3438CED8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246F914-6A53-1EF4-94C5-1C0834E6C125}"/>
              </a:ext>
            </a:extLst>
          </p:cNvPr>
          <p:cNvSpPr>
            <a:spLocks noGrp="1"/>
          </p:cNvSpPr>
          <p:nvPr>
            <p:ph type="title"/>
          </p:nvPr>
        </p:nvSpPr>
        <p:spPr>
          <a:xfrm>
            <a:off x="355753" y="340550"/>
            <a:ext cx="8911687" cy="1280890"/>
          </a:xfrm>
        </p:spPr>
        <p:txBody>
          <a:bodyPr>
            <a:normAutofit/>
          </a:bodyPr>
          <a:lstStyle/>
          <a:p>
            <a:pPr algn="ctr"/>
            <a:r>
              <a:rPr lang="en-US" sz="4800" dirty="0">
                <a:latin typeface="Algerian" panose="04020705040A02060702" pitchFamily="82" charset="0"/>
              </a:rPr>
              <a:t>RESULTS</a:t>
            </a:r>
            <a:endParaRPr lang="en-IN" sz="4800" dirty="0">
              <a:latin typeface="Algerian" panose="04020705040A02060702" pitchFamily="82" charset="0"/>
            </a:endParaRPr>
          </a:p>
        </p:txBody>
      </p:sp>
      <p:pic>
        <p:nvPicPr>
          <p:cNvPr id="4" name="Picture 3">
            <a:extLst>
              <a:ext uri="{FF2B5EF4-FFF2-40B4-BE49-F238E27FC236}">
                <a16:creationId xmlns:a16="http://schemas.microsoft.com/office/drawing/2014/main" id="{1A4D292C-D8C2-B1EC-044F-5439EE249EFF}"/>
              </a:ext>
            </a:extLst>
          </p:cNvPr>
          <p:cNvPicPr>
            <a:picLocks noChangeAspect="1"/>
          </p:cNvPicPr>
          <p:nvPr/>
        </p:nvPicPr>
        <p:blipFill>
          <a:blip r:embed="rId2"/>
          <a:stretch>
            <a:fillRect/>
          </a:stretch>
        </p:blipFill>
        <p:spPr>
          <a:xfrm>
            <a:off x="800100" y="1689441"/>
            <a:ext cx="8213271" cy="4029636"/>
          </a:xfrm>
          <a:prstGeom prst="rect">
            <a:avLst/>
          </a:prstGeom>
        </p:spPr>
      </p:pic>
    </p:spTree>
    <p:extLst>
      <p:ext uri="{BB962C8B-B14F-4D97-AF65-F5344CB8AC3E}">
        <p14:creationId xmlns:p14="http://schemas.microsoft.com/office/powerpoint/2010/main" val="15093435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CB814-E52E-717F-9DD5-74D38D5AA04C}"/>
              </a:ext>
            </a:extLst>
          </p:cNvPr>
          <p:cNvSpPr>
            <a:spLocks noGrp="1"/>
          </p:cNvSpPr>
          <p:nvPr>
            <p:ph type="title"/>
          </p:nvPr>
        </p:nvSpPr>
        <p:spPr>
          <a:xfrm>
            <a:off x="163002" y="2661797"/>
            <a:ext cx="3367377" cy="767203"/>
          </a:xfrm>
        </p:spPr>
        <p:txBody>
          <a:bodyPr>
            <a:normAutofit/>
          </a:bodyPr>
          <a:lstStyle/>
          <a:p>
            <a:pPr algn="ctr"/>
            <a:r>
              <a:rPr lang="en-US" sz="4400" dirty="0">
                <a:latin typeface="Algerian" panose="04020705040A02060702" pitchFamily="82" charset="0"/>
              </a:rPr>
              <a:t>CONTENTS</a:t>
            </a:r>
            <a:endParaRPr lang="en-IN" sz="4400" dirty="0">
              <a:latin typeface="Algerian" panose="04020705040A02060702" pitchFamily="82" charset="0"/>
            </a:endParaRPr>
          </a:p>
        </p:txBody>
      </p:sp>
      <p:sp>
        <p:nvSpPr>
          <p:cNvPr id="4" name="TextBox 3">
            <a:extLst>
              <a:ext uri="{FF2B5EF4-FFF2-40B4-BE49-F238E27FC236}">
                <a16:creationId xmlns:a16="http://schemas.microsoft.com/office/drawing/2014/main" id="{60D1BE5E-87BC-E472-FFD0-CE5DCE85347D}"/>
              </a:ext>
            </a:extLst>
          </p:cNvPr>
          <p:cNvSpPr txBox="1"/>
          <p:nvPr/>
        </p:nvSpPr>
        <p:spPr>
          <a:xfrm>
            <a:off x="5452158" y="1346884"/>
            <a:ext cx="3207895" cy="458074"/>
          </a:xfrm>
          <a:prstGeom prst="rect">
            <a:avLst/>
          </a:prstGeom>
          <a:noFill/>
        </p:spPr>
        <p:txBody>
          <a:bodyPr wrap="square" rtlCol="0">
            <a:spAutoFit/>
          </a:bodyPr>
          <a:lstStyle/>
          <a:p>
            <a:pPr>
              <a:lnSpc>
                <a:spcPct val="150000"/>
              </a:lnSpc>
            </a:pPr>
            <a:endParaRPr lang="en-IN"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EEDE6188-B555-8E1A-124D-F1A3E9AD48DA}"/>
              </a:ext>
            </a:extLst>
          </p:cNvPr>
          <p:cNvSpPr txBox="1"/>
          <p:nvPr/>
        </p:nvSpPr>
        <p:spPr>
          <a:xfrm>
            <a:off x="3948982" y="-48983"/>
            <a:ext cx="4354097" cy="6911187"/>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sz="1750" dirty="0">
                <a:latin typeface="Times New Roman" panose="02020603050405020304" pitchFamily="18" charset="0"/>
                <a:cs typeface="Times New Roman" panose="02020603050405020304" pitchFamily="18" charset="0"/>
              </a:rPr>
              <a:t>Abstract</a:t>
            </a:r>
          </a:p>
          <a:p>
            <a:pPr marL="285750" indent="-285750">
              <a:lnSpc>
                <a:spcPct val="150000"/>
              </a:lnSpc>
              <a:buFont typeface="Wingdings" panose="05000000000000000000" pitchFamily="2" charset="2"/>
              <a:buChar char="Ø"/>
            </a:pPr>
            <a:r>
              <a:rPr lang="en-US" sz="1750" dirty="0">
                <a:latin typeface="Times New Roman" panose="02020603050405020304" pitchFamily="18" charset="0"/>
                <a:cs typeface="Times New Roman" panose="02020603050405020304" pitchFamily="18" charset="0"/>
              </a:rPr>
              <a:t>Introduction</a:t>
            </a:r>
          </a:p>
          <a:p>
            <a:pPr marL="285750" indent="-285750">
              <a:lnSpc>
                <a:spcPct val="150000"/>
              </a:lnSpc>
              <a:buFont typeface="Wingdings" panose="05000000000000000000" pitchFamily="2" charset="2"/>
              <a:buChar char="Ø"/>
            </a:pPr>
            <a:r>
              <a:rPr lang="en-US" sz="1750" dirty="0">
                <a:latin typeface="Times New Roman" panose="02020603050405020304" pitchFamily="18" charset="0"/>
                <a:cs typeface="Times New Roman" panose="02020603050405020304" pitchFamily="18" charset="0"/>
              </a:rPr>
              <a:t>Existing system</a:t>
            </a:r>
          </a:p>
          <a:p>
            <a:pPr marL="285750" indent="-285750">
              <a:lnSpc>
                <a:spcPct val="150000"/>
              </a:lnSpc>
              <a:buFont typeface="Wingdings" panose="05000000000000000000" pitchFamily="2" charset="2"/>
              <a:buChar char="Ø"/>
            </a:pPr>
            <a:r>
              <a:rPr lang="en-US" sz="1750" dirty="0">
                <a:latin typeface="Times New Roman" panose="02020603050405020304" pitchFamily="18" charset="0"/>
                <a:cs typeface="Times New Roman" panose="02020603050405020304" pitchFamily="18" charset="0"/>
              </a:rPr>
              <a:t>Disadvantages of existing system</a:t>
            </a:r>
          </a:p>
          <a:p>
            <a:pPr marL="285750" indent="-285750">
              <a:lnSpc>
                <a:spcPct val="150000"/>
              </a:lnSpc>
              <a:buFont typeface="Wingdings" panose="05000000000000000000" pitchFamily="2" charset="2"/>
              <a:buChar char="Ø"/>
            </a:pPr>
            <a:r>
              <a:rPr lang="en-US" sz="1750" dirty="0">
                <a:latin typeface="Times New Roman" panose="02020603050405020304" pitchFamily="18" charset="0"/>
                <a:cs typeface="Times New Roman" panose="02020603050405020304" pitchFamily="18" charset="0"/>
              </a:rPr>
              <a:t>Proposed system</a:t>
            </a:r>
          </a:p>
          <a:p>
            <a:pPr marL="285750" indent="-285750">
              <a:lnSpc>
                <a:spcPct val="150000"/>
              </a:lnSpc>
              <a:buFont typeface="Wingdings" panose="05000000000000000000" pitchFamily="2" charset="2"/>
              <a:buChar char="Ø"/>
            </a:pPr>
            <a:r>
              <a:rPr lang="en-US" sz="1750" dirty="0">
                <a:latin typeface="Times New Roman" panose="02020603050405020304" pitchFamily="18" charset="0"/>
                <a:cs typeface="Times New Roman" panose="02020603050405020304" pitchFamily="18" charset="0"/>
              </a:rPr>
              <a:t>Advantages of proposed system</a:t>
            </a:r>
          </a:p>
          <a:p>
            <a:pPr marL="285750" indent="-285750">
              <a:lnSpc>
                <a:spcPct val="150000"/>
              </a:lnSpc>
              <a:buFont typeface="Wingdings" panose="05000000000000000000" pitchFamily="2" charset="2"/>
              <a:buChar char="Ø"/>
            </a:pPr>
            <a:r>
              <a:rPr lang="en-IN" sz="1750" dirty="0">
                <a:latin typeface="Times New Roman" panose="02020603050405020304" pitchFamily="18" charset="0"/>
                <a:cs typeface="Times New Roman" panose="02020603050405020304" pitchFamily="18" charset="0"/>
              </a:rPr>
              <a:t>Hardware and software requirements</a:t>
            </a:r>
          </a:p>
          <a:p>
            <a:pPr marL="285750" indent="-285750">
              <a:lnSpc>
                <a:spcPct val="150000"/>
              </a:lnSpc>
              <a:buFont typeface="Wingdings" panose="05000000000000000000" pitchFamily="2" charset="2"/>
              <a:buChar char="Ø"/>
            </a:pPr>
            <a:r>
              <a:rPr lang="en-IN" sz="1750" dirty="0">
                <a:latin typeface="Times New Roman" panose="02020603050405020304" pitchFamily="18" charset="0"/>
                <a:cs typeface="Times New Roman" panose="02020603050405020304" pitchFamily="18" charset="0"/>
              </a:rPr>
              <a:t>Novelty</a:t>
            </a:r>
          </a:p>
          <a:p>
            <a:pPr marL="285750" indent="-285750">
              <a:lnSpc>
                <a:spcPct val="150000"/>
              </a:lnSpc>
              <a:buFont typeface="Wingdings" panose="05000000000000000000" pitchFamily="2" charset="2"/>
              <a:buChar char="Ø"/>
            </a:pPr>
            <a:r>
              <a:rPr lang="en-IN" sz="1750" dirty="0">
                <a:latin typeface="Times New Roman" panose="02020603050405020304" pitchFamily="18" charset="0"/>
                <a:cs typeface="Times New Roman" panose="02020603050405020304" pitchFamily="18" charset="0"/>
              </a:rPr>
              <a:t>Architecture</a:t>
            </a:r>
          </a:p>
          <a:p>
            <a:pPr marL="285750" indent="-285750">
              <a:lnSpc>
                <a:spcPct val="150000"/>
              </a:lnSpc>
              <a:buFont typeface="Wingdings" panose="05000000000000000000" pitchFamily="2" charset="2"/>
              <a:buChar char="Ø"/>
            </a:pPr>
            <a:r>
              <a:rPr lang="en-IN" sz="1750" dirty="0">
                <a:latin typeface="Times New Roman" panose="02020603050405020304" pitchFamily="18" charset="0"/>
                <a:cs typeface="Times New Roman" panose="02020603050405020304" pitchFamily="18" charset="0"/>
              </a:rPr>
              <a:t>Modules</a:t>
            </a:r>
          </a:p>
          <a:p>
            <a:pPr marL="285750" indent="-285750">
              <a:lnSpc>
                <a:spcPct val="150000"/>
              </a:lnSpc>
              <a:buFont typeface="Wingdings" panose="05000000000000000000" pitchFamily="2" charset="2"/>
              <a:buChar char="Ø"/>
            </a:pPr>
            <a:r>
              <a:rPr lang="en-IN" sz="1750" dirty="0">
                <a:latin typeface="Times New Roman" panose="02020603050405020304" pitchFamily="18" charset="0"/>
                <a:cs typeface="Times New Roman" panose="02020603050405020304" pitchFamily="18" charset="0"/>
              </a:rPr>
              <a:t>UML Diagrams</a:t>
            </a:r>
          </a:p>
          <a:p>
            <a:pPr marL="285750" indent="-285750">
              <a:lnSpc>
                <a:spcPct val="150000"/>
              </a:lnSpc>
              <a:buFont typeface="Wingdings" panose="05000000000000000000" pitchFamily="2" charset="2"/>
              <a:buChar char="Ø"/>
            </a:pPr>
            <a:r>
              <a:rPr lang="en-IN" sz="1750" dirty="0">
                <a:latin typeface="Times New Roman" panose="02020603050405020304" pitchFamily="18" charset="0"/>
                <a:cs typeface="Times New Roman" panose="02020603050405020304" pitchFamily="18" charset="0"/>
              </a:rPr>
              <a:t>Sample Code</a:t>
            </a:r>
          </a:p>
          <a:p>
            <a:pPr marL="285750" indent="-285750">
              <a:lnSpc>
                <a:spcPct val="150000"/>
              </a:lnSpc>
              <a:buFont typeface="Wingdings" panose="05000000000000000000" pitchFamily="2" charset="2"/>
              <a:buChar char="Ø"/>
            </a:pPr>
            <a:r>
              <a:rPr lang="en-IN" sz="1750" dirty="0">
                <a:latin typeface="Times New Roman" panose="02020603050405020304" pitchFamily="18" charset="0"/>
                <a:cs typeface="Times New Roman" panose="02020603050405020304" pitchFamily="18" charset="0"/>
              </a:rPr>
              <a:t>Results</a:t>
            </a:r>
          </a:p>
          <a:p>
            <a:pPr marL="285750" indent="-285750">
              <a:lnSpc>
                <a:spcPct val="150000"/>
              </a:lnSpc>
              <a:buFont typeface="Wingdings" panose="05000000000000000000" pitchFamily="2" charset="2"/>
              <a:buChar char="Ø"/>
            </a:pPr>
            <a:r>
              <a:rPr lang="en-IN" sz="1750" dirty="0">
                <a:latin typeface="Times New Roman" panose="02020603050405020304" pitchFamily="18" charset="0"/>
                <a:cs typeface="Times New Roman" panose="02020603050405020304" pitchFamily="18" charset="0"/>
              </a:rPr>
              <a:t>Conclusion</a:t>
            </a:r>
          </a:p>
          <a:p>
            <a:pPr marL="285750" indent="-285750">
              <a:lnSpc>
                <a:spcPct val="150000"/>
              </a:lnSpc>
              <a:buFont typeface="Wingdings" panose="05000000000000000000" pitchFamily="2" charset="2"/>
              <a:buChar char="Ø"/>
            </a:pPr>
            <a:r>
              <a:rPr lang="en-IN" sz="1750" dirty="0">
                <a:latin typeface="Times New Roman" panose="02020603050405020304" pitchFamily="18" charset="0"/>
                <a:cs typeface="Times New Roman" panose="02020603050405020304" pitchFamily="18" charset="0"/>
              </a:rPr>
              <a:t>References</a:t>
            </a:r>
          </a:p>
          <a:p>
            <a:pPr marL="285750" indent="-285750">
              <a:lnSpc>
                <a:spcPct val="150000"/>
              </a:lnSpc>
              <a:buFont typeface="Wingdings" panose="05000000000000000000" pitchFamily="2" charset="2"/>
              <a:buChar char="Ø"/>
            </a:pPr>
            <a:r>
              <a:rPr lang="en-IN" sz="1750" dirty="0">
                <a:latin typeface="Times New Roman" panose="02020603050405020304" pitchFamily="18" charset="0"/>
                <a:cs typeface="Times New Roman" panose="02020603050405020304" pitchFamily="18" charset="0"/>
              </a:rPr>
              <a:t>Future Scope</a:t>
            </a:r>
          </a:p>
          <a:p>
            <a:pPr marL="285750" indent="-285750">
              <a:lnSpc>
                <a:spcPct val="150000"/>
              </a:lnSpc>
              <a:buFont typeface="Wingdings" panose="05000000000000000000" pitchFamily="2" charset="2"/>
              <a:buChar char="Ø"/>
            </a:pPr>
            <a:r>
              <a:rPr lang="en-IN" sz="1750" dirty="0" err="1">
                <a:latin typeface="Times New Roman" panose="02020603050405020304" pitchFamily="18" charset="0"/>
                <a:cs typeface="Times New Roman" panose="02020603050405020304" pitchFamily="18" charset="0"/>
              </a:rPr>
              <a:t>Github</a:t>
            </a:r>
            <a:r>
              <a:rPr lang="en-IN" sz="1750" dirty="0">
                <a:latin typeface="Times New Roman" panose="02020603050405020304" pitchFamily="18" charset="0"/>
                <a:cs typeface="Times New Roman" panose="02020603050405020304" pitchFamily="18" charset="0"/>
              </a:rPr>
              <a:t> Link</a:t>
            </a:r>
          </a:p>
        </p:txBody>
      </p:sp>
    </p:spTree>
    <p:extLst>
      <p:ext uri="{BB962C8B-B14F-4D97-AF65-F5344CB8AC3E}">
        <p14:creationId xmlns:p14="http://schemas.microsoft.com/office/powerpoint/2010/main" val="3254551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B13E6F-8305-6316-28FE-8D2BEF63CA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1B45226-03AC-3C2E-6719-0BEC93616710}"/>
              </a:ext>
            </a:extLst>
          </p:cNvPr>
          <p:cNvSpPr>
            <a:spLocks noGrp="1"/>
          </p:cNvSpPr>
          <p:nvPr>
            <p:ph type="title"/>
          </p:nvPr>
        </p:nvSpPr>
        <p:spPr>
          <a:xfrm>
            <a:off x="355753" y="340550"/>
            <a:ext cx="8911687" cy="1280890"/>
          </a:xfrm>
        </p:spPr>
        <p:txBody>
          <a:bodyPr>
            <a:normAutofit/>
          </a:bodyPr>
          <a:lstStyle/>
          <a:p>
            <a:pPr algn="ctr"/>
            <a:r>
              <a:rPr lang="en-US" sz="4800" dirty="0">
                <a:latin typeface="Algerian" panose="04020705040A02060702" pitchFamily="82" charset="0"/>
              </a:rPr>
              <a:t>RESULTS</a:t>
            </a:r>
            <a:endParaRPr lang="en-IN" sz="4800" dirty="0">
              <a:latin typeface="Algerian" panose="04020705040A02060702" pitchFamily="82" charset="0"/>
            </a:endParaRPr>
          </a:p>
        </p:txBody>
      </p:sp>
      <p:pic>
        <p:nvPicPr>
          <p:cNvPr id="4" name="Content Placeholder 3">
            <a:extLst>
              <a:ext uri="{FF2B5EF4-FFF2-40B4-BE49-F238E27FC236}">
                <a16:creationId xmlns:a16="http://schemas.microsoft.com/office/drawing/2014/main" id="{866711E2-7B6B-8B46-0945-BFE06EB25AC0}"/>
              </a:ext>
            </a:extLst>
          </p:cNvPr>
          <p:cNvPicPr>
            <a:picLocks noGrp="1" noChangeAspect="1"/>
          </p:cNvPicPr>
          <p:nvPr>
            <p:ph idx="1"/>
          </p:nvPr>
        </p:nvPicPr>
        <p:blipFill>
          <a:blip r:embed="rId2"/>
          <a:stretch>
            <a:fillRect/>
          </a:stretch>
        </p:blipFill>
        <p:spPr>
          <a:xfrm>
            <a:off x="808264" y="1621440"/>
            <a:ext cx="8340809" cy="3986226"/>
          </a:xfrm>
        </p:spPr>
      </p:pic>
    </p:spTree>
    <p:extLst>
      <p:ext uri="{BB962C8B-B14F-4D97-AF65-F5344CB8AC3E}">
        <p14:creationId xmlns:p14="http://schemas.microsoft.com/office/powerpoint/2010/main" val="37481483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A40628-4405-E0AD-F8A8-6D298185D97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65DB4C5-BE4C-F75E-8364-42B5536FF8A6}"/>
              </a:ext>
            </a:extLst>
          </p:cNvPr>
          <p:cNvSpPr>
            <a:spLocks noGrp="1"/>
          </p:cNvSpPr>
          <p:nvPr>
            <p:ph type="title"/>
          </p:nvPr>
        </p:nvSpPr>
        <p:spPr>
          <a:xfrm>
            <a:off x="355753" y="340550"/>
            <a:ext cx="8911687" cy="1280890"/>
          </a:xfrm>
        </p:spPr>
        <p:txBody>
          <a:bodyPr>
            <a:normAutofit/>
          </a:bodyPr>
          <a:lstStyle/>
          <a:p>
            <a:pPr algn="ctr"/>
            <a:r>
              <a:rPr lang="en-US" sz="4800" dirty="0">
                <a:latin typeface="Algerian" panose="04020705040A02060702" pitchFamily="82" charset="0"/>
              </a:rPr>
              <a:t>CONCLUSION</a:t>
            </a:r>
            <a:endParaRPr lang="en-IN" sz="4800" dirty="0">
              <a:latin typeface="Algerian" panose="04020705040A02060702" pitchFamily="82" charset="0"/>
            </a:endParaRPr>
          </a:p>
        </p:txBody>
      </p:sp>
      <p:sp>
        <p:nvSpPr>
          <p:cNvPr id="3" name="Content Placeholder 2">
            <a:extLst>
              <a:ext uri="{FF2B5EF4-FFF2-40B4-BE49-F238E27FC236}">
                <a16:creationId xmlns:a16="http://schemas.microsoft.com/office/drawing/2014/main" id="{500FC54F-C81C-58A9-C717-3F75AA0D1373}"/>
              </a:ext>
            </a:extLst>
          </p:cNvPr>
          <p:cNvSpPr>
            <a:spLocks noGrp="1"/>
          </p:cNvSpPr>
          <p:nvPr>
            <p:ph idx="1"/>
          </p:nvPr>
        </p:nvSpPr>
        <p:spPr>
          <a:xfrm>
            <a:off x="1233996" y="1621440"/>
            <a:ext cx="7714061" cy="4433131"/>
          </a:xfrm>
        </p:spPr>
        <p:txBody>
          <a:bodyPr>
            <a:normAutofit/>
          </a:bodyPr>
          <a:lstStyle/>
          <a:p>
            <a:pPr marL="0" indent="0" algn="just">
              <a:buNone/>
            </a:pPr>
            <a:r>
              <a:rPr lang="en-US" sz="2000" dirty="0">
                <a:solidFill>
                  <a:schemeClr val="tx1"/>
                </a:solidFill>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 In this research, we devised a framework that can detect malicious Android applications. The proposed technique takes into account various elements of machine learning and achieves a 96.24% in identifying malicious Android applications. We first define and pick functions to capture and analyze Android apps' behavior, leveraging reverse application engineering and </a:t>
            </a:r>
            <a:r>
              <a:rPr lang="en-US" sz="1800" dirty="0" err="1">
                <a:effectLst/>
                <a:latin typeface="Times New Roman" panose="02020603050405020304" pitchFamily="18" charset="0"/>
                <a:ea typeface="Times New Roman" panose="02020603050405020304" pitchFamily="18" charset="0"/>
              </a:rPr>
              <a:t>AndroGuard</a:t>
            </a:r>
            <a:r>
              <a:rPr lang="en-US" sz="1800" dirty="0">
                <a:effectLst/>
                <a:latin typeface="Times New Roman" panose="02020603050405020304" pitchFamily="18" charset="0"/>
                <a:ea typeface="Times New Roman" panose="02020603050405020304" pitchFamily="18" charset="0"/>
              </a:rPr>
              <a:t> to extract features into binary vectors and then use python build modules and split shuffle functions to train the model with benign and malicious datasets. The suggested approach is restricted in terms of static analysis, lacks sustainability concerns, and fails to address a key multi collinearity barrier. In the future, we'll consider model resilience in terms of enhanced and dynamic features. The issue of dependent variables or high inter correlation between machine algorithms before employing them is also a promising field.</a:t>
            </a:r>
            <a:endParaRPr lang="en-IN" sz="1800" dirty="0">
              <a:effectLst/>
              <a:latin typeface="Times New Roman" panose="02020603050405020304" pitchFamily="18" charset="0"/>
              <a:ea typeface="Times New Roman" panose="02020603050405020304" pitchFamily="18" charset="0"/>
            </a:endParaRPr>
          </a:p>
          <a:p>
            <a:pPr marL="0" indent="0" algn="just">
              <a:lnSpc>
                <a:spcPct val="100000"/>
              </a:lnSpc>
              <a:buNone/>
            </a:pPr>
            <a:endParaRPr lang="en-IN" sz="2000" dirty="0">
              <a:solidFill>
                <a:schemeClr val="tx1"/>
              </a:solidFill>
            </a:endParaRPr>
          </a:p>
        </p:txBody>
      </p:sp>
    </p:spTree>
    <p:extLst>
      <p:ext uri="{BB962C8B-B14F-4D97-AF65-F5344CB8AC3E}">
        <p14:creationId xmlns:p14="http://schemas.microsoft.com/office/powerpoint/2010/main" val="29086372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5A1FF-7713-AC9C-22C1-062E688159B0}"/>
              </a:ext>
            </a:extLst>
          </p:cNvPr>
          <p:cNvSpPr>
            <a:spLocks noGrp="1"/>
          </p:cNvSpPr>
          <p:nvPr>
            <p:ph type="title"/>
          </p:nvPr>
        </p:nvSpPr>
        <p:spPr>
          <a:xfrm>
            <a:off x="1216980" y="420086"/>
            <a:ext cx="8596668" cy="793102"/>
          </a:xfrm>
        </p:spPr>
        <p:txBody>
          <a:bodyPr/>
          <a:lstStyle/>
          <a:p>
            <a:r>
              <a:rPr lang="en-IN" dirty="0"/>
              <a:t>                  </a:t>
            </a:r>
            <a:r>
              <a:rPr lang="en-IN" sz="4400" dirty="0">
                <a:latin typeface="Algerian" panose="04020705040A02060702" pitchFamily="82" charset="0"/>
              </a:rPr>
              <a:t>REFERENCES</a:t>
            </a:r>
          </a:p>
        </p:txBody>
      </p:sp>
      <p:sp>
        <p:nvSpPr>
          <p:cNvPr id="3" name="Content Placeholder 2">
            <a:extLst>
              <a:ext uri="{FF2B5EF4-FFF2-40B4-BE49-F238E27FC236}">
                <a16:creationId xmlns:a16="http://schemas.microsoft.com/office/drawing/2014/main" id="{94854D1B-F754-12C0-9418-CAF536278693}"/>
              </a:ext>
            </a:extLst>
          </p:cNvPr>
          <p:cNvSpPr>
            <a:spLocks noGrp="1"/>
          </p:cNvSpPr>
          <p:nvPr>
            <p:ph idx="1"/>
          </p:nvPr>
        </p:nvSpPr>
        <p:spPr>
          <a:xfrm>
            <a:off x="801909" y="1638376"/>
            <a:ext cx="8749346" cy="4371182"/>
          </a:xfrm>
        </p:spPr>
        <p:txBody>
          <a:bodyPr>
            <a:normAutofit/>
          </a:bodyPr>
          <a:lstStyle/>
          <a:p>
            <a:pPr algn="just">
              <a:buFont typeface="Wingdings" panose="05000000000000000000" pitchFamily="2" charset="2"/>
              <a:buChar char="Ø"/>
            </a:pPr>
            <a:r>
              <a:rPr lang="en-IN" sz="1900" dirty="0">
                <a:solidFill>
                  <a:schemeClr val="tx1"/>
                </a:solidFill>
                <a:latin typeface="Times New Roman" panose="02020603050405020304" pitchFamily="18" charset="0"/>
                <a:cs typeface="Times New Roman" panose="02020603050405020304" pitchFamily="18" charset="0"/>
              </a:rPr>
              <a:t>1.</a:t>
            </a:r>
            <a:r>
              <a:rPr lang="en-IN" sz="1800" dirty="0">
                <a:effectLst/>
                <a:latin typeface="Times New Roman" panose="02020603050405020304" pitchFamily="18" charset="0"/>
                <a:ea typeface="Times New Roman" panose="02020603050405020304" pitchFamily="18" charset="0"/>
              </a:rPr>
              <a:t> A. O. Christiana, B. A. </a:t>
            </a:r>
            <a:r>
              <a:rPr lang="en-IN" sz="1800" dirty="0" err="1">
                <a:effectLst/>
                <a:latin typeface="Times New Roman" panose="02020603050405020304" pitchFamily="18" charset="0"/>
                <a:ea typeface="Times New Roman" panose="02020603050405020304" pitchFamily="18" charset="0"/>
              </a:rPr>
              <a:t>Gyunka</a:t>
            </a:r>
            <a:r>
              <a:rPr lang="en-IN" sz="1800" dirty="0">
                <a:effectLst/>
                <a:latin typeface="Times New Roman" panose="02020603050405020304" pitchFamily="18" charset="0"/>
                <a:ea typeface="Times New Roman" panose="02020603050405020304" pitchFamily="18" charset="0"/>
              </a:rPr>
              <a:t>, and A. Noah, “Android Malware Detection            through Machine Learning Techniques: A Review,” Int. J. Online Biomed. Eng. IJOE, vol. 16, no. 02, p. 14, Feb. 2020.</a:t>
            </a:r>
          </a:p>
          <a:p>
            <a:pPr algn="just">
              <a:buFont typeface="Wingdings" panose="05000000000000000000" pitchFamily="2" charset="2"/>
              <a:buChar char="Ø"/>
            </a:pPr>
            <a:r>
              <a:rPr lang="en-IN" sz="1900" dirty="0">
                <a:solidFill>
                  <a:schemeClr val="tx1"/>
                </a:solidFill>
                <a:latin typeface="Times New Roman" panose="02020603050405020304" pitchFamily="18" charset="0"/>
                <a:cs typeface="Times New Roman" panose="02020603050405020304" pitchFamily="18" charset="0"/>
              </a:rPr>
              <a:t>2.</a:t>
            </a:r>
            <a:r>
              <a:rPr lang="en-IN" sz="1800" dirty="0">
                <a:effectLst/>
                <a:latin typeface="Times New Roman" panose="02020603050405020304" pitchFamily="18" charset="0"/>
                <a:ea typeface="Times New Roman" panose="02020603050405020304" pitchFamily="18" charset="0"/>
              </a:rPr>
              <a:t>  D. Ghimire and J. Lee, “Geometric Feature-Based Facial Expression Recognition in Image Sequences Using Multi-Class AdaBoost and Support Vector Machines,” Sensors, vol. 13.</a:t>
            </a:r>
            <a:endParaRPr lang="en-IN" sz="1900" dirty="0">
              <a:solidFill>
                <a:schemeClr val="tx1"/>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IN" sz="1900" dirty="0">
                <a:solidFill>
                  <a:schemeClr val="tx1"/>
                </a:solidFill>
                <a:latin typeface="Times New Roman" panose="02020603050405020304" pitchFamily="18" charset="0"/>
                <a:cs typeface="Times New Roman" panose="02020603050405020304" pitchFamily="18" charset="0"/>
              </a:rPr>
              <a:t>3.</a:t>
            </a:r>
            <a:r>
              <a:rPr lang="en-IN" sz="1800" dirty="0">
                <a:effectLst/>
                <a:latin typeface="Times New Roman" panose="02020603050405020304" pitchFamily="18" charset="0"/>
                <a:ea typeface="Times New Roman" panose="02020603050405020304" pitchFamily="18" charset="0"/>
              </a:rPr>
              <a:t>  R. Wang, “AdaBoost for Feature Selection, Classification and Its Relation with SVM, A Review”.</a:t>
            </a:r>
            <a:endParaRPr lang="en-IN" sz="1900" dirty="0">
              <a:solidFill>
                <a:schemeClr val="tx1"/>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IN" sz="1900" dirty="0">
                <a:solidFill>
                  <a:schemeClr val="tx1"/>
                </a:solidFill>
                <a:latin typeface="Times New Roman" panose="02020603050405020304" pitchFamily="18" charset="0"/>
                <a:cs typeface="Times New Roman" panose="02020603050405020304" pitchFamily="18" charset="0"/>
              </a:rPr>
              <a:t>4. </a:t>
            </a:r>
            <a:r>
              <a:rPr lang="en-IN" sz="1800" dirty="0">
                <a:effectLst/>
                <a:latin typeface="Times New Roman" panose="02020603050405020304" pitchFamily="18" charset="0"/>
                <a:ea typeface="Times New Roman" panose="02020603050405020304" pitchFamily="18" charset="0"/>
              </a:rPr>
              <a:t>J. Sun, H. Fujita, P. Chen, and H. Li, “Dynamic financial distress prediction with concept drift based on time weighting combined with </a:t>
            </a:r>
            <a:r>
              <a:rPr lang="en-IN" sz="1800" dirty="0" err="1">
                <a:effectLst/>
                <a:latin typeface="Times New Roman" panose="02020603050405020304" pitchFamily="18" charset="0"/>
                <a:ea typeface="Times New Roman" panose="02020603050405020304" pitchFamily="18" charset="0"/>
              </a:rPr>
              <a:t>Adaboost</a:t>
            </a:r>
            <a:r>
              <a:rPr lang="en-IN" sz="1800" dirty="0">
                <a:effectLst/>
                <a:latin typeface="Times New Roman" panose="02020603050405020304" pitchFamily="18" charset="0"/>
                <a:ea typeface="Times New Roman" panose="02020603050405020304" pitchFamily="18" charset="0"/>
              </a:rPr>
              <a:t> support vector machine ensemble”.</a:t>
            </a:r>
            <a:endParaRPr lang="en-IN" sz="1900" dirty="0">
              <a:solidFill>
                <a:schemeClr val="tx1"/>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IN" sz="1900" dirty="0">
                <a:solidFill>
                  <a:schemeClr val="tx1"/>
                </a:solidFill>
                <a:latin typeface="Times New Roman" panose="02020603050405020304" pitchFamily="18" charset="0"/>
                <a:cs typeface="Times New Roman" panose="02020603050405020304" pitchFamily="18" charset="0"/>
              </a:rPr>
              <a:t>5. </a:t>
            </a:r>
            <a:r>
              <a:rPr lang="en-IN" sz="1800" dirty="0">
                <a:effectLst/>
                <a:latin typeface="Times New Roman" panose="02020603050405020304" pitchFamily="18" charset="0"/>
                <a:ea typeface="Times New Roman" panose="02020603050405020304" pitchFamily="18" charset="0"/>
              </a:rPr>
              <a:t>A. Garg and K. Tai, “Comparison of statistical and machine learning methods in modelling of data with multicollinearity,” Int. J. Model. </a:t>
            </a:r>
            <a:r>
              <a:rPr lang="en-IN" sz="1800" dirty="0" err="1">
                <a:effectLst/>
                <a:latin typeface="Times New Roman" panose="02020603050405020304" pitchFamily="18" charset="0"/>
                <a:ea typeface="Times New Roman" panose="02020603050405020304" pitchFamily="18" charset="0"/>
              </a:rPr>
              <a:t>Identif</a:t>
            </a:r>
            <a:r>
              <a:rPr lang="en-IN" sz="1800" dirty="0">
                <a:effectLst/>
                <a:latin typeface="Times New Roman" panose="02020603050405020304" pitchFamily="18" charset="0"/>
                <a:ea typeface="Times New Roman" panose="02020603050405020304" pitchFamily="18" charset="0"/>
              </a:rPr>
              <a:t>. Control, vol. 18.</a:t>
            </a:r>
            <a:endParaRPr lang="en-IN" sz="19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566436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95702B-C26B-7F1F-EF24-224DD8AF04E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23B1098-395B-90D8-2306-7BE6F3B0B8DA}"/>
              </a:ext>
            </a:extLst>
          </p:cNvPr>
          <p:cNvSpPr>
            <a:spLocks noGrp="1"/>
          </p:cNvSpPr>
          <p:nvPr>
            <p:ph type="title"/>
          </p:nvPr>
        </p:nvSpPr>
        <p:spPr>
          <a:xfrm>
            <a:off x="355753" y="340550"/>
            <a:ext cx="8911687" cy="1280890"/>
          </a:xfrm>
        </p:spPr>
        <p:txBody>
          <a:bodyPr>
            <a:normAutofit/>
          </a:bodyPr>
          <a:lstStyle/>
          <a:p>
            <a:pPr algn="ctr"/>
            <a:r>
              <a:rPr lang="en-US" sz="4800" dirty="0">
                <a:latin typeface="Algerian" panose="04020705040A02060702" pitchFamily="82" charset="0"/>
              </a:rPr>
              <a:t>FUTURE SCOPE</a:t>
            </a:r>
            <a:endParaRPr lang="en-IN" sz="4800" dirty="0">
              <a:latin typeface="Algerian" panose="04020705040A02060702" pitchFamily="82" charset="0"/>
            </a:endParaRPr>
          </a:p>
        </p:txBody>
      </p:sp>
      <p:sp>
        <p:nvSpPr>
          <p:cNvPr id="5" name="Content Placeholder 4">
            <a:extLst>
              <a:ext uri="{FF2B5EF4-FFF2-40B4-BE49-F238E27FC236}">
                <a16:creationId xmlns:a16="http://schemas.microsoft.com/office/drawing/2014/main" id="{E2DF39D7-C098-B949-A4B5-89FAA7D7B903}"/>
              </a:ext>
            </a:extLst>
          </p:cNvPr>
          <p:cNvSpPr>
            <a:spLocks noGrp="1"/>
          </p:cNvSpPr>
          <p:nvPr>
            <p:ph idx="1"/>
          </p:nvPr>
        </p:nvSpPr>
        <p:spPr>
          <a:xfrm>
            <a:off x="1420586" y="2160589"/>
            <a:ext cx="7576457" cy="3880773"/>
          </a:xfrm>
        </p:spPr>
        <p:txBody>
          <a:bodyPr>
            <a:normAutofit/>
          </a:bodyPr>
          <a:lstStyle/>
          <a:p>
            <a:pPr marL="0" indent="0" algn="just">
              <a:buNone/>
            </a:pPr>
            <a:r>
              <a:rPr lang="en-US" dirty="0">
                <a:effectLst/>
                <a:latin typeface="Times New Roman" panose="02020603050405020304" pitchFamily="18" charset="0"/>
                <a:ea typeface="Times New Roman" panose="02020603050405020304" pitchFamily="18" charset="0"/>
              </a:rPr>
              <a:t>The future scope of a malware detection project for reverse-engineered Android applications through machine learning involves continuous adaptation to new threats, exploration of deep learning approaches for enhanced accuracy, focus on explainability, incorporation of behavioral analysis, real-time detection capabilities, integration with broader security ecosystems, privacy-preserving techniques, cloud-based solutions for scalability, cross-platform support, user feedback integration, and adherence to regulatory compliance.</a:t>
            </a:r>
            <a:endParaRPr lang="en-IN"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1459988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403875-D54B-854A-1425-07B1703CE0E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27D591F-63B5-4CA5-8F47-342341D3A838}"/>
              </a:ext>
            </a:extLst>
          </p:cNvPr>
          <p:cNvSpPr>
            <a:spLocks noGrp="1"/>
          </p:cNvSpPr>
          <p:nvPr>
            <p:ph type="title"/>
          </p:nvPr>
        </p:nvSpPr>
        <p:spPr>
          <a:xfrm>
            <a:off x="355753" y="340550"/>
            <a:ext cx="8911687" cy="1280890"/>
          </a:xfrm>
        </p:spPr>
        <p:txBody>
          <a:bodyPr>
            <a:normAutofit/>
          </a:bodyPr>
          <a:lstStyle/>
          <a:p>
            <a:pPr algn="ctr"/>
            <a:r>
              <a:rPr lang="en-US" sz="4800" dirty="0">
                <a:latin typeface="Algerian" panose="04020705040A02060702" pitchFamily="82" charset="0"/>
              </a:rPr>
              <a:t>GITHUB LINK</a:t>
            </a:r>
            <a:endParaRPr lang="en-IN" sz="4800" dirty="0">
              <a:latin typeface="Algerian" panose="04020705040A02060702" pitchFamily="82" charset="0"/>
            </a:endParaRPr>
          </a:p>
        </p:txBody>
      </p:sp>
      <p:sp>
        <p:nvSpPr>
          <p:cNvPr id="5" name="Content Placeholder 4">
            <a:extLst>
              <a:ext uri="{FF2B5EF4-FFF2-40B4-BE49-F238E27FC236}">
                <a16:creationId xmlns:a16="http://schemas.microsoft.com/office/drawing/2014/main" id="{074144B6-69EA-6122-FB69-D6B45C18A874}"/>
              </a:ext>
            </a:extLst>
          </p:cNvPr>
          <p:cNvSpPr>
            <a:spLocks noGrp="1"/>
          </p:cNvSpPr>
          <p:nvPr>
            <p:ph idx="1"/>
          </p:nvPr>
        </p:nvSpPr>
        <p:spPr>
          <a:xfrm>
            <a:off x="2402982" y="3227501"/>
            <a:ext cx="5780616" cy="402997"/>
          </a:xfrm>
        </p:spPr>
        <p:txBody>
          <a:bodyPr>
            <a:normAutofit/>
          </a:bodyPr>
          <a:lstStyle/>
          <a:p>
            <a:pPr marL="0" indent="0">
              <a:buNone/>
            </a:pPr>
            <a:r>
              <a:rPr lang="en-IN" sz="2000" b="1" dirty="0">
                <a:solidFill>
                  <a:schemeClr val="tx1"/>
                </a:solidFill>
                <a:latin typeface="Times New Roman" panose="02020603050405020304" pitchFamily="18" charset="0"/>
                <a:cs typeface="Times New Roman" panose="02020603050405020304" pitchFamily="18" charset="0"/>
              </a:rPr>
              <a:t>https://github.com/yeshwanth72/malware-detection</a:t>
            </a:r>
          </a:p>
        </p:txBody>
      </p:sp>
    </p:spTree>
    <p:extLst>
      <p:ext uri="{BB962C8B-B14F-4D97-AF65-F5344CB8AC3E}">
        <p14:creationId xmlns:p14="http://schemas.microsoft.com/office/powerpoint/2010/main" val="33409823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67532-7D70-7DEA-726B-09AC5CF9402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6D8D355-43CE-8B6D-8266-F96792BC73FB}"/>
              </a:ext>
            </a:extLst>
          </p:cNvPr>
          <p:cNvSpPr>
            <a:spLocks noGrp="1"/>
          </p:cNvSpPr>
          <p:nvPr>
            <p:ph idx="1"/>
          </p:nvPr>
        </p:nvSpPr>
        <p:spPr/>
        <p:txBody>
          <a:bodyPr/>
          <a:lstStyle/>
          <a:p>
            <a:endParaRPr lang="en-IN"/>
          </a:p>
        </p:txBody>
      </p:sp>
      <p:pic>
        <p:nvPicPr>
          <p:cNvPr id="2050" name="Picture 2" descr="Free Thank You Slide | Slidebazaar">
            <a:extLst>
              <a:ext uri="{FF2B5EF4-FFF2-40B4-BE49-F238E27FC236}">
                <a16:creationId xmlns:a16="http://schemas.microsoft.com/office/drawing/2014/main" id="{1E350366-B7D9-8C6E-5948-DAC3CF63690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67192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2DA2E-7A33-ED9F-A0A1-2E48E54E2F17}"/>
              </a:ext>
            </a:extLst>
          </p:cNvPr>
          <p:cNvSpPr>
            <a:spLocks noGrp="1"/>
          </p:cNvSpPr>
          <p:nvPr>
            <p:ph type="title"/>
          </p:nvPr>
        </p:nvSpPr>
        <p:spPr>
          <a:xfrm>
            <a:off x="709472" y="379729"/>
            <a:ext cx="8911687" cy="1280890"/>
          </a:xfrm>
        </p:spPr>
        <p:txBody>
          <a:bodyPr>
            <a:normAutofit/>
          </a:bodyPr>
          <a:lstStyle/>
          <a:p>
            <a:pPr algn="ctr"/>
            <a:r>
              <a:rPr lang="en-US" sz="4000" dirty="0">
                <a:latin typeface="Algerian" panose="04020705040A02060702" pitchFamily="82" charset="0"/>
              </a:rPr>
              <a:t>ABSTRACT</a:t>
            </a:r>
            <a:endParaRPr lang="en-IN" sz="4000" dirty="0">
              <a:latin typeface="Algerian" panose="04020705040A02060702" pitchFamily="82" charset="0"/>
            </a:endParaRPr>
          </a:p>
        </p:txBody>
      </p:sp>
      <p:sp>
        <p:nvSpPr>
          <p:cNvPr id="3" name="Content Placeholder 2">
            <a:extLst>
              <a:ext uri="{FF2B5EF4-FFF2-40B4-BE49-F238E27FC236}">
                <a16:creationId xmlns:a16="http://schemas.microsoft.com/office/drawing/2014/main" id="{735662D0-9A9B-D5A4-E9CE-F5F69F40ABEF}"/>
              </a:ext>
            </a:extLst>
          </p:cNvPr>
          <p:cNvSpPr>
            <a:spLocks noGrp="1"/>
          </p:cNvSpPr>
          <p:nvPr>
            <p:ph idx="1"/>
          </p:nvPr>
        </p:nvSpPr>
        <p:spPr>
          <a:xfrm>
            <a:off x="400215" y="1563357"/>
            <a:ext cx="6859002" cy="4800120"/>
          </a:xfrm>
        </p:spPr>
        <p:txBody>
          <a:bodyPr>
            <a:noAutofit/>
          </a:bodyPr>
          <a:lstStyle/>
          <a:p>
            <a:pPr marL="400050" lvl="1" indent="0" algn="just">
              <a:buNone/>
            </a:pPr>
            <a:r>
              <a:rPr lang="en-US" sz="1500"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Today, Android is one of the most used operating systems in smartphone technology. This is the main reason, Android has become the favorite target for hackers and attackers. Malicious codes are being embedded in Android applications in such a sophisticated manner that detecting and identifying an application as a malware has become the toughest job for security providers. Approaches based on machine learning have emerged as a much more effective way to tackle the intricacy and originality of developing Android threats. They function by first identifying current patterns of malware activity and then using this information to distinguish between identified threats and unidentified threats with unknown behavior. This research paper uses Reverse Engineered Android applications’ features and Machine Learning algorithms to find vulnerabilities present in Smartphone applications. </a:t>
            </a:r>
          </a:p>
        </p:txBody>
      </p:sp>
      <p:pic>
        <p:nvPicPr>
          <p:cNvPr id="1026" name="Picture 2" descr="MUDROID: Android malware detection and classification based on permission  and behavior for autonomous vehicles - Program Studi S1 Informatika">
            <a:extLst>
              <a:ext uri="{FF2B5EF4-FFF2-40B4-BE49-F238E27FC236}">
                <a16:creationId xmlns:a16="http://schemas.microsoft.com/office/drawing/2014/main" id="{6A9D4085-7B8C-65DA-8E76-C8B24436C6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47229" y="2200543"/>
            <a:ext cx="4144556" cy="28539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77176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DE9E8-0820-69F6-3BE7-A862EA25C939}"/>
              </a:ext>
            </a:extLst>
          </p:cNvPr>
          <p:cNvSpPr>
            <a:spLocks noGrp="1"/>
          </p:cNvSpPr>
          <p:nvPr>
            <p:ph type="title"/>
          </p:nvPr>
        </p:nvSpPr>
        <p:spPr>
          <a:xfrm>
            <a:off x="716878" y="483886"/>
            <a:ext cx="8911687" cy="1280890"/>
          </a:xfrm>
        </p:spPr>
        <p:txBody>
          <a:bodyPr>
            <a:normAutofit/>
          </a:bodyPr>
          <a:lstStyle/>
          <a:p>
            <a:pPr algn="ctr"/>
            <a:r>
              <a:rPr lang="en-US" sz="4400" dirty="0">
                <a:latin typeface="Algerian" panose="04020705040A02060702" pitchFamily="82" charset="0"/>
              </a:rPr>
              <a:t>INTRODUCTION</a:t>
            </a:r>
            <a:endParaRPr lang="en-IN" sz="4400" dirty="0">
              <a:latin typeface="Algerian" panose="04020705040A02060702" pitchFamily="82" charset="0"/>
            </a:endParaRPr>
          </a:p>
        </p:txBody>
      </p:sp>
      <p:sp>
        <p:nvSpPr>
          <p:cNvPr id="3" name="Content Placeholder 2">
            <a:extLst>
              <a:ext uri="{FF2B5EF4-FFF2-40B4-BE49-F238E27FC236}">
                <a16:creationId xmlns:a16="http://schemas.microsoft.com/office/drawing/2014/main" id="{9CE52A55-029B-05E8-A4AC-35047EA5D102}"/>
              </a:ext>
            </a:extLst>
          </p:cNvPr>
          <p:cNvSpPr>
            <a:spLocks noGrp="1"/>
          </p:cNvSpPr>
          <p:nvPr>
            <p:ph idx="1"/>
          </p:nvPr>
        </p:nvSpPr>
        <p:spPr>
          <a:xfrm>
            <a:off x="653267" y="1533552"/>
            <a:ext cx="8975298" cy="3790895"/>
          </a:xfrm>
        </p:spPr>
        <p:txBody>
          <a:bodyPr>
            <a:noAutofit/>
          </a:bodyPr>
          <a:lstStyle/>
          <a:p>
            <a:pPr marL="0" indent="0" algn="just">
              <a:buNone/>
            </a:pPr>
            <a:r>
              <a:rPr lang="en-US" sz="1900" dirty="0">
                <a:latin typeface="Times New Roman" panose="02020603050405020304" pitchFamily="18" charset="0"/>
                <a:cs typeface="Times New Roman" panose="02020603050405020304" pitchFamily="18" charset="0"/>
              </a:rPr>
              <a:t>	</a:t>
            </a:r>
            <a:r>
              <a:rPr lang="en-US" sz="1900" b="0" i="0" dirty="0">
                <a:solidFill>
                  <a:schemeClr val="tx1"/>
                </a:solidFill>
                <a:effectLst/>
                <a:latin typeface="Times New Roman" panose="02020603050405020304" pitchFamily="18" charset="0"/>
                <a:cs typeface="Times New Roman" panose="02020603050405020304" pitchFamily="18" charset="0"/>
              </a:rPr>
              <a:t>Malware refers to malicious software perpetrators dispatch to infect individual computers or an entire organization’s network. It exploits target system vulnerabilities, such as a bug in legitimate software (e.g., a browser or web application plugin) that can be hijacked. A malware infiltration can be disastrous—consequences include data theft, extortion or the crippling of network systems.</a:t>
            </a:r>
          </a:p>
          <a:p>
            <a:pPr marL="0" indent="0" algn="just">
              <a:buNone/>
            </a:pPr>
            <a:r>
              <a:rPr lang="en-US" sz="1900" dirty="0">
                <a:solidFill>
                  <a:srgbClr val="1E202C"/>
                </a:solidFill>
                <a:latin typeface="Times New Roman" panose="02020603050405020304" pitchFamily="18" charset="0"/>
                <a:cs typeface="Times New Roman" panose="02020603050405020304" pitchFamily="18" charset="0"/>
              </a:rPr>
              <a:t>      </a:t>
            </a:r>
            <a:r>
              <a:rPr lang="en-US" sz="1900" b="0" i="0" dirty="0">
                <a:solidFill>
                  <a:srgbClr val="1E202C"/>
                </a:solidFill>
                <a:effectLst/>
                <a:latin typeface="Times New Roman" panose="02020603050405020304" pitchFamily="18" charset="0"/>
                <a:cs typeface="Times New Roman" panose="02020603050405020304" pitchFamily="18" charset="0"/>
              </a:rPr>
              <a:t>Malware detection involves using techniques and tools to identify, block, alert, and respond to malware threats. Basic malware detection techniques can help identify and restrict known threats and include signature-based detection, </a:t>
            </a:r>
            <a:r>
              <a:rPr lang="en-US" sz="1900" b="0" i="0" dirty="0" err="1">
                <a:solidFill>
                  <a:srgbClr val="1E202C"/>
                </a:solidFill>
                <a:effectLst/>
                <a:latin typeface="Times New Roman" panose="02020603050405020304" pitchFamily="18" charset="0"/>
                <a:cs typeface="Times New Roman" panose="02020603050405020304" pitchFamily="18" charset="0"/>
              </a:rPr>
              <a:t>checksumming</a:t>
            </a:r>
            <a:r>
              <a:rPr lang="en-US" sz="1900" b="0" i="0" dirty="0">
                <a:solidFill>
                  <a:srgbClr val="1E202C"/>
                </a:solidFill>
                <a:effectLst/>
                <a:latin typeface="Times New Roman" panose="02020603050405020304" pitchFamily="18" charset="0"/>
                <a:cs typeface="Times New Roman" panose="02020603050405020304" pitchFamily="18" charset="0"/>
              </a:rPr>
              <a:t>, and application allowlisting. </a:t>
            </a:r>
            <a:endParaRPr lang="en-IN" sz="19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C70BD59F-0DB0-7A9D-0099-CBA664D48C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79304" y="4296741"/>
            <a:ext cx="4540195" cy="2385376"/>
          </a:xfrm>
          <a:prstGeom prst="rect">
            <a:avLst/>
          </a:prstGeom>
        </p:spPr>
      </p:pic>
    </p:spTree>
    <p:extLst>
      <p:ext uri="{BB962C8B-B14F-4D97-AF65-F5344CB8AC3E}">
        <p14:creationId xmlns:p14="http://schemas.microsoft.com/office/powerpoint/2010/main" val="27099126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E5ED1-AC3D-7DDB-5E0A-30CB5DE7044C}"/>
              </a:ext>
            </a:extLst>
          </p:cNvPr>
          <p:cNvSpPr>
            <a:spLocks noGrp="1"/>
          </p:cNvSpPr>
          <p:nvPr>
            <p:ph type="title"/>
          </p:nvPr>
        </p:nvSpPr>
        <p:spPr>
          <a:xfrm>
            <a:off x="-172097" y="387970"/>
            <a:ext cx="10515600" cy="1325563"/>
          </a:xfrm>
        </p:spPr>
        <p:txBody>
          <a:bodyPr>
            <a:normAutofit/>
          </a:bodyPr>
          <a:lstStyle/>
          <a:p>
            <a:pPr algn="ctr"/>
            <a:r>
              <a:rPr lang="en-US" sz="4000" dirty="0">
                <a:latin typeface="Algerian" panose="04020705040A02060702" pitchFamily="82" charset="0"/>
              </a:rPr>
              <a:t>EXISTING SYSTEM</a:t>
            </a:r>
            <a:endParaRPr lang="en-IN" sz="4000" dirty="0">
              <a:latin typeface="Algerian" panose="04020705040A02060702" pitchFamily="82" charset="0"/>
            </a:endParaRPr>
          </a:p>
        </p:txBody>
      </p:sp>
      <p:sp>
        <p:nvSpPr>
          <p:cNvPr id="3" name="Content Placeholder 2">
            <a:extLst>
              <a:ext uri="{FF2B5EF4-FFF2-40B4-BE49-F238E27FC236}">
                <a16:creationId xmlns:a16="http://schemas.microsoft.com/office/drawing/2014/main" id="{FC085E15-9188-8B73-7874-F98881DBF074}"/>
              </a:ext>
            </a:extLst>
          </p:cNvPr>
          <p:cNvSpPr>
            <a:spLocks noGrp="1"/>
          </p:cNvSpPr>
          <p:nvPr>
            <p:ph idx="1"/>
          </p:nvPr>
        </p:nvSpPr>
        <p:spPr>
          <a:xfrm>
            <a:off x="786422" y="1314079"/>
            <a:ext cx="8598561" cy="5208635"/>
          </a:xfrm>
        </p:spPr>
        <p:txBody>
          <a:bodyPr>
            <a:normAutofit/>
          </a:bodyPr>
          <a:lstStyle/>
          <a:p>
            <a:pPr algn="just">
              <a:lnSpc>
                <a:spcPct val="150000"/>
              </a:lnSpc>
              <a:buFont typeface="Wingdings" panose="05000000000000000000" pitchFamily="2" charset="2"/>
              <a:buChar char="Ø"/>
            </a:pPr>
            <a:r>
              <a:rPr lang="en-US" sz="1800" dirty="0">
                <a:solidFill>
                  <a:srgbClr val="000000"/>
                </a:solidFill>
                <a:effectLst/>
                <a:latin typeface="Times New Roman" panose="02020603050405020304" pitchFamily="18" charset="0"/>
                <a:ea typeface="Times New Roman" panose="02020603050405020304" pitchFamily="18" charset="0"/>
              </a:rPr>
              <a:t>The methods proposed in this related work contribute to key aspects and a higher predictive rate for malware detection. Certain research has focused on increasing accuracy, while others have focused on providing a larger dataset, some have been implemented by employing various feature sets, and many studies have combined all of these to improve detection rate efficiency. </a:t>
            </a:r>
          </a:p>
          <a:p>
            <a:pPr algn="just">
              <a:lnSpc>
                <a:spcPct val="150000"/>
              </a:lnSpc>
              <a:buFont typeface="Wingdings" panose="05000000000000000000" pitchFamily="2" charset="2"/>
              <a:buChar char="Ø"/>
            </a:pPr>
            <a:r>
              <a:rPr lang="en-US" sz="1800" dirty="0">
                <a:solidFill>
                  <a:srgbClr val="000000"/>
                </a:solidFill>
                <a:effectLst/>
                <a:latin typeface="Times New Roman" panose="02020603050405020304" pitchFamily="18" charset="0"/>
                <a:ea typeface="Times New Roman" panose="02020603050405020304" pitchFamily="18" charset="0"/>
              </a:rPr>
              <a:t>The authors present a unique Android malware detection approach dubbed Permission- based Malware Detection Systems (PMDS) based on a study of 2950 samples </a:t>
            </a:r>
            <a:r>
              <a:rPr lang="en-US" dirty="0">
                <a:solidFill>
                  <a:srgbClr val="000000"/>
                </a:solidFill>
                <a:latin typeface="Times New Roman" panose="02020603050405020304" pitchFamily="18" charset="0"/>
                <a:ea typeface="Times New Roman" panose="02020603050405020304" pitchFamily="18" charset="0"/>
              </a:rPr>
              <a:t>of</a:t>
            </a:r>
            <a:r>
              <a:rPr lang="en-US" sz="1800" dirty="0">
                <a:solidFill>
                  <a:srgbClr val="000000"/>
                </a:solidFill>
                <a:effectLst/>
                <a:latin typeface="Times New Roman" panose="02020603050405020304" pitchFamily="18" charset="0"/>
                <a:ea typeface="Times New Roman" panose="02020603050405020304" pitchFamily="18" charset="0"/>
              </a:rPr>
              <a:t> malicious Android applications. In PMDS, requested permissions are viewed as behavioral markers, and a machine learning model is built on those indicators to detect new potentially dangerous behavior in unknown apps depending on the mix of rights they require.</a:t>
            </a:r>
            <a:endParaRPr lang="en-IN" sz="2000" dirty="0"/>
          </a:p>
        </p:txBody>
      </p:sp>
    </p:spTree>
    <p:extLst>
      <p:ext uri="{BB962C8B-B14F-4D97-AF65-F5344CB8AC3E}">
        <p14:creationId xmlns:p14="http://schemas.microsoft.com/office/powerpoint/2010/main" val="33033517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9FA56-AB8D-9BEF-54CB-338F12FB984C}"/>
              </a:ext>
            </a:extLst>
          </p:cNvPr>
          <p:cNvSpPr>
            <a:spLocks noGrp="1"/>
          </p:cNvSpPr>
          <p:nvPr>
            <p:ph type="title"/>
          </p:nvPr>
        </p:nvSpPr>
        <p:spPr>
          <a:xfrm>
            <a:off x="295593" y="465318"/>
            <a:ext cx="9144763" cy="1320800"/>
          </a:xfrm>
        </p:spPr>
        <p:txBody>
          <a:bodyPr>
            <a:normAutofit/>
          </a:bodyPr>
          <a:lstStyle/>
          <a:p>
            <a:pPr algn="ctr"/>
            <a:r>
              <a:rPr lang="en-IN" sz="3800" dirty="0" err="1">
                <a:latin typeface="Algerian" panose="04020705040A02060702" pitchFamily="82" charset="0"/>
              </a:rPr>
              <a:t>DisadvantageS</a:t>
            </a:r>
            <a:r>
              <a:rPr lang="en-US" sz="3800" dirty="0">
                <a:latin typeface="Algerian" panose="04020705040A02060702" pitchFamily="82" charset="0"/>
              </a:rPr>
              <a:t> of Existing System</a:t>
            </a:r>
            <a:endParaRPr lang="en-IN" sz="3800" dirty="0">
              <a:latin typeface="Algerian" panose="04020705040A02060702" pitchFamily="82" charset="0"/>
            </a:endParaRPr>
          </a:p>
        </p:txBody>
      </p:sp>
      <p:sp>
        <p:nvSpPr>
          <p:cNvPr id="3" name="Content Placeholder 2">
            <a:extLst>
              <a:ext uri="{FF2B5EF4-FFF2-40B4-BE49-F238E27FC236}">
                <a16:creationId xmlns:a16="http://schemas.microsoft.com/office/drawing/2014/main" id="{4B4471CA-A938-3198-5C1D-A290B0C8E3D8}"/>
              </a:ext>
            </a:extLst>
          </p:cNvPr>
          <p:cNvSpPr>
            <a:spLocks noGrp="1"/>
          </p:cNvSpPr>
          <p:nvPr>
            <p:ph idx="1"/>
          </p:nvPr>
        </p:nvSpPr>
        <p:spPr>
          <a:xfrm>
            <a:off x="650772" y="2105619"/>
            <a:ext cx="8132281" cy="4351338"/>
          </a:xfrm>
        </p:spPr>
        <p:txBody>
          <a:bodyPr>
            <a:noAutofit/>
          </a:bodyPr>
          <a:lstStyle/>
          <a:p>
            <a:pPr marL="342900" marR="179705" lvl="0" indent="-342900" algn="just">
              <a:lnSpc>
                <a:spcPct val="150000"/>
              </a:lnSpc>
              <a:spcAft>
                <a:spcPts val="0"/>
              </a:spcAft>
              <a:buFont typeface="Wingdings" panose="05000000000000000000" pitchFamily="2" charset="2"/>
              <a:buChar char=""/>
            </a:pPr>
            <a:r>
              <a:rPr lang="en-US" sz="2000" dirty="0">
                <a:effectLst/>
                <a:latin typeface="Times New Roman" panose="02020603050405020304" pitchFamily="18" charset="0"/>
                <a:ea typeface="Times New Roman" panose="02020603050405020304" pitchFamily="18" charset="0"/>
              </a:rPr>
              <a:t>The system doesn’t implement </a:t>
            </a:r>
            <a:r>
              <a:rPr lang="en-US" sz="2000" dirty="0">
                <a:latin typeface="Times New Roman" panose="02020603050405020304" pitchFamily="18" charset="0"/>
                <a:ea typeface="Times New Roman" panose="02020603050405020304" pitchFamily="18" charset="0"/>
              </a:rPr>
              <a:t>Machine Learning Algorithms and Ensemble Learning.</a:t>
            </a:r>
            <a:endParaRPr lang="en-IN" sz="2000" dirty="0">
              <a:effectLst/>
              <a:latin typeface="Times New Roman" panose="02020603050405020304" pitchFamily="18" charset="0"/>
              <a:ea typeface="Times New Roman" panose="02020603050405020304" pitchFamily="18" charset="0"/>
            </a:endParaRPr>
          </a:p>
          <a:p>
            <a:pPr marL="342900" marR="179705" lvl="0" indent="-342900" algn="just">
              <a:lnSpc>
                <a:spcPct val="150000"/>
              </a:lnSpc>
              <a:spcBef>
                <a:spcPts val="95"/>
              </a:spcBef>
              <a:spcAft>
                <a:spcPts val="0"/>
              </a:spcAft>
              <a:buFont typeface="Wingdings" panose="05000000000000000000" pitchFamily="2" charset="2"/>
              <a:buChar char=""/>
            </a:pPr>
            <a:r>
              <a:rPr lang="en-US" sz="2000" dirty="0">
                <a:effectLst/>
                <a:latin typeface="Times New Roman" panose="02020603050405020304" pitchFamily="18" charset="0"/>
                <a:ea typeface="Times New Roman" panose="02020603050405020304" pitchFamily="18" charset="0"/>
              </a:rPr>
              <a:t>The system doesn’t implement the Reverse Engineered Applications characteristics.</a:t>
            </a:r>
          </a:p>
          <a:p>
            <a:pPr marL="342900" marR="179705" lvl="0" indent="-342900" algn="just">
              <a:lnSpc>
                <a:spcPct val="150000"/>
              </a:lnSpc>
              <a:spcBef>
                <a:spcPts val="95"/>
              </a:spcBef>
              <a:spcAft>
                <a:spcPts val="0"/>
              </a:spcAft>
              <a:buFont typeface="Wingdings" panose="05000000000000000000" pitchFamily="2" charset="2"/>
              <a:buChar char=""/>
            </a:pPr>
            <a:r>
              <a:rPr lang="en-US" sz="2000" dirty="0">
                <a:effectLst/>
                <a:latin typeface="Times New Roman" panose="02020603050405020304" pitchFamily="18" charset="0"/>
                <a:ea typeface="Times New Roman" panose="02020603050405020304" pitchFamily="18" charset="0"/>
              </a:rPr>
              <a:t>Time-consuming, costly, and prone to errors.</a:t>
            </a:r>
            <a:endParaRPr lang="en-IN"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333680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07CE4-089D-1620-4350-028C127F208B}"/>
              </a:ext>
            </a:extLst>
          </p:cNvPr>
          <p:cNvSpPr>
            <a:spLocks noGrp="1"/>
          </p:cNvSpPr>
          <p:nvPr>
            <p:ph type="title"/>
          </p:nvPr>
        </p:nvSpPr>
        <p:spPr>
          <a:xfrm>
            <a:off x="283019" y="443329"/>
            <a:ext cx="10515600" cy="1325563"/>
          </a:xfrm>
        </p:spPr>
        <p:txBody>
          <a:bodyPr>
            <a:normAutofit/>
          </a:bodyPr>
          <a:lstStyle/>
          <a:p>
            <a:pPr algn="ctr"/>
            <a:r>
              <a:rPr lang="en-US" sz="4000" dirty="0">
                <a:latin typeface="Algerian" panose="04020705040A02060702" pitchFamily="82" charset="0"/>
              </a:rPr>
              <a:t>Proposed system</a:t>
            </a:r>
            <a:endParaRPr lang="en-IN" sz="4000" dirty="0">
              <a:latin typeface="Algerian" panose="04020705040A02060702" pitchFamily="82" charset="0"/>
            </a:endParaRPr>
          </a:p>
        </p:txBody>
      </p:sp>
      <p:sp>
        <p:nvSpPr>
          <p:cNvPr id="3" name="Content Placeholder 2">
            <a:extLst>
              <a:ext uri="{FF2B5EF4-FFF2-40B4-BE49-F238E27FC236}">
                <a16:creationId xmlns:a16="http://schemas.microsoft.com/office/drawing/2014/main" id="{6D8D2851-A2E3-AD62-FB91-A56C617D4203}"/>
              </a:ext>
            </a:extLst>
          </p:cNvPr>
          <p:cNvSpPr>
            <a:spLocks noGrp="1"/>
          </p:cNvSpPr>
          <p:nvPr>
            <p:ph idx="1"/>
          </p:nvPr>
        </p:nvSpPr>
        <p:spPr>
          <a:xfrm>
            <a:off x="664969" y="1550774"/>
            <a:ext cx="5743851" cy="4970342"/>
          </a:xfrm>
        </p:spPr>
        <p:txBody>
          <a:bodyPr>
            <a:noAutofit/>
          </a:bodyPr>
          <a:lstStyle/>
          <a:p>
            <a:pPr marL="0" indent="0" algn="just">
              <a:lnSpc>
                <a:spcPct val="110000"/>
              </a:lnSpc>
              <a:buNone/>
            </a:pPr>
            <a:r>
              <a:rPr lang="en-US" b="0" i="0" dirty="0">
                <a:solidFill>
                  <a:schemeClr val="tx1"/>
                </a:solidFill>
                <a:latin typeface="Times New Roman" panose="02020603050405020304" pitchFamily="18" charset="0"/>
                <a:cs typeface="Times New Roman" panose="02020603050405020304" pitchFamily="18" charset="0"/>
              </a:rPr>
              <a:t>	We present a subset of features for static detection of Android malware, which consists of seven additional selected feature sets that are using around 56000 features from these categories. The results obtain a detection increase in accuracy to 96.24 % with 0.3% false-positives. With the additional features, we have trained six classifier models or machine learning algorithms and also implemented a Boosting ensemble learning approach (AdaBoost) with a Decision Tree based on the binary classification to enhance our prediction rate. Our model is trained on the latest and large time aware samples of malware collected within recent years including the latest Android API level than state-of-the-art approaches.</a:t>
            </a:r>
            <a:endParaRPr lang="en-IN" dirty="0"/>
          </a:p>
        </p:txBody>
      </p:sp>
      <p:pic>
        <p:nvPicPr>
          <p:cNvPr id="4" name="Picture 2" descr="A Hybrid Model for Android Malware Detection using Decision Tree and KNN |  International Journal on Recent and Innovation Trends in Computing and  Communication">
            <a:extLst>
              <a:ext uri="{FF2B5EF4-FFF2-40B4-BE49-F238E27FC236}">
                <a16:creationId xmlns:a16="http://schemas.microsoft.com/office/drawing/2014/main" id="{1B1C77E0-4815-E423-BDDE-2DB4313B15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26793" y="1550774"/>
            <a:ext cx="5386637" cy="43514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05309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C4F9A-A978-0082-5E79-259A39F3D838}"/>
              </a:ext>
            </a:extLst>
          </p:cNvPr>
          <p:cNvSpPr>
            <a:spLocks noGrp="1"/>
          </p:cNvSpPr>
          <p:nvPr>
            <p:ph type="title"/>
          </p:nvPr>
        </p:nvSpPr>
        <p:spPr>
          <a:xfrm>
            <a:off x="261548" y="263371"/>
            <a:ext cx="9105858" cy="1320800"/>
          </a:xfrm>
        </p:spPr>
        <p:txBody>
          <a:bodyPr>
            <a:normAutofit/>
          </a:bodyPr>
          <a:lstStyle/>
          <a:p>
            <a:pPr algn="ctr"/>
            <a:r>
              <a:rPr lang="en-US" sz="4000" dirty="0">
                <a:latin typeface="Algerian" panose="04020705040A02060702" pitchFamily="82" charset="0"/>
              </a:rPr>
              <a:t>Advantages of proposed system</a:t>
            </a:r>
            <a:endParaRPr lang="en-IN" sz="4000" dirty="0">
              <a:latin typeface="Algerian" panose="04020705040A02060702" pitchFamily="82" charset="0"/>
            </a:endParaRPr>
          </a:p>
        </p:txBody>
      </p:sp>
      <p:sp>
        <p:nvSpPr>
          <p:cNvPr id="3" name="Content Placeholder 2">
            <a:extLst>
              <a:ext uri="{FF2B5EF4-FFF2-40B4-BE49-F238E27FC236}">
                <a16:creationId xmlns:a16="http://schemas.microsoft.com/office/drawing/2014/main" id="{17CDDD51-DA9B-6A5A-F71A-039E3A0ABC1D}"/>
              </a:ext>
            </a:extLst>
          </p:cNvPr>
          <p:cNvSpPr>
            <a:spLocks noGrp="1"/>
          </p:cNvSpPr>
          <p:nvPr>
            <p:ph idx="1"/>
          </p:nvPr>
        </p:nvSpPr>
        <p:spPr>
          <a:xfrm>
            <a:off x="565732" y="1752831"/>
            <a:ext cx="8738066" cy="4351338"/>
          </a:xfrm>
        </p:spPr>
        <p:txBody>
          <a:bodyPr>
            <a:noAutofit/>
          </a:bodyPr>
          <a:lstStyle/>
          <a:p>
            <a:pPr marL="342900" marR="179705" lvl="0" indent="-342900" algn="just">
              <a:lnSpc>
                <a:spcPct val="150000"/>
              </a:lnSpc>
              <a:spcAft>
                <a:spcPts val="0"/>
              </a:spcAft>
              <a:buFont typeface="Wingdings" panose="05000000000000000000" pitchFamily="2" charset="2"/>
              <a:buChar char=""/>
            </a:pPr>
            <a:r>
              <a:rPr lang="en-US" sz="1800" dirty="0">
                <a:effectLst/>
                <a:latin typeface="Times New Roman" panose="02020603050405020304" pitchFamily="18" charset="0"/>
                <a:ea typeface="Times New Roman" panose="02020603050405020304" pitchFamily="18" charset="0"/>
              </a:rPr>
              <a:t>The proposed system chooses the characteristics based on their capability to display all data sets. </a:t>
            </a:r>
          </a:p>
          <a:p>
            <a:pPr marL="342900" marR="179705" lvl="0" indent="-342900" algn="just">
              <a:lnSpc>
                <a:spcPct val="150000"/>
              </a:lnSpc>
              <a:spcAft>
                <a:spcPts val="0"/>
              </a:spcAft>
              <a:buFont typeface="Wingdings" panose="05000000000000000000" pitchFamily="2" charset="2"/>
              <a:buChar char=""/>
            </a:pPr>
            <a:r>
              <a:rPr lang="en-US" sz="1800" dirty="0">
                <a:effectLst/>
                <a:latin typeface="Times New Roman" panose="02020603050405020304" pitchFamily="18" charset="0"/>
                <a:ea typeface="Times New Roman" panose="02020603050405020304" pitchFamily="18" charset="0"/>
              </a:rPr>
              <a:t>Enhanced efficiency by reducing the dataset size and the hours wasted on the classification process introduces an effective selection process.</a:t>
            </a:r>
            <a:endParaRPr lang="en-IN" sz="1800" dirty="0">
              <a:effectLst/>
              <a:latin typeface="Times New Roman" panose="02020603050405020304" pitchFamily="18" charset="0"/>
              <a:ea typeface="Times New Roman" panose="02020603050405020304" pitchFamily="18" charset="0"/>
            </a:endParaRPr>
          </a:p>
          <a:p>
            <a:pPr marL="342900" marR="179705" lvl="0" indent="-342900" algn="just">
              <a:lnSpc>
                <a:spcPct val="150000"/>
              </a:lnSpc>
              <a:spcAft>
                <a:spcPts val="0"/>
              </a:spcAft>
              <a:buFont typeface="Wingdings" panose="05000000000000000000" pitchFamily="2" charset="2"/>
              <a:buChar char=""/>
            </a:pPr>
            <a:r>
              <a:rPr lang="en-US" sz="1800" dirty="0">
                <a:effectLst/>
                <a:latin typeface="Times New Roman" panose="02020603050405020304" pitchFamily="18" charset="0"/>
                <a:ea typeface="Times New Roman" panose="02020603050405020304" pitchFamily="18" charset="0"/>
              </a:rPr>
              <a:t>The system used in this study also incorporates larger feature sets for classification. </a:t>
            </a:r>
          </a:p>
          <a:p>
            <a:pPr marL="342900" marR="179705" lvl="0" indent="-342900" algn="just">
              <a:lnSpc>
                <a:spcPct val="150000"/>
              </a:lnSpc>
              <a:spcAft>
                <a:spcPts val="0"/>
              </a:spcAft>
              <a:buFont typeface="Wingdings" panose="05000000000000000000" pitchFamily="2" charset="2"/>
              <a:buChar char=""/>
            </a:pPr>
            <a:r>
              <a:rPr lang="en-US" sz="1800" dirty="0">
                <a:effectLst/>
                <a:latin typeface="Times New Roman" panose="02020603050405020304" pitchFamily="18" charset="0"/>
                <a:ea typeface="Times New Roman" panose="02020603050405020304" pitchFamily="18" charset="0"/>
              </a:rPr>
              <a:t>Although this problem arises in machine learning quite often to some extent choosing the type of model for detection or classification can highly impact the high dimensionality of the data being used.</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6124251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5A7FE-28F0-644E-A87E-08A8AEF4CDA2}"/>
              </a:ext>
            </a:extLst>
          </p:cNvPr>
          <p:cNvSpPr>
            <a:spLocks noGrp="1"/>
          </p:cNvSpPr>
          <p:nvPr>
            <p:ph type="title"/>
          </p:nvPr>
        </p:nvSpPr>
        <p:spPr>
          <a:xfrm>
            <a:off x="-235998" y="189328"/>
            <a:ext cx="10515600" cy="1325563"/>
          </a:xfrm>
        </p:spPr>
        <p:txBody>
          <a:bodyPr>
            <a:normAutofit/>
          </a:bodyPr>
          <a:lstStyle/>
          <a:p>
            <a:pPr algn="ctr"/>
            <a:r>
              <a:rPr lang="en-US" sz="4000" dirty="0">
                <a:latin typeface="Algerian" panose="04020705040A02060702" pitchFamily="82" charset="0"/>
              </a:rPr>
              <a:t>Requirements specification</a:t>
            </a:r>
          </a:p>
        </p:txBody>
      </p:sp>
      <p:sp>
        <p:nvSpPr>
          <p:cNvPr id="5" name="Content Placeholder 4">
            <a:extLst>
              <a:ext uri="{FF2B5EF4-FFF2-40B4-BE49-F238E27FC236}">
                <a16:creationId xmlns:a16="http://schemas.microsoft.com/office/drawing/2014/main" id="{C0E6F1FF-4F4C-D1C1-834E-A6CE38DE4649}"/>
              </a:ext>
            </a:extLst>
          </p:cNvPr>
          <p:cNvSpPr>
            <a:spLocks noGrp="1"/>
          </p:cNvSpPr>
          <p:nvPr>
            <p:ph idx="1"/>
          </p:nvPr>
        </p:nvSpPr>
        <p:spPr>
          <a:xfrm>
            <a:off x="822158" y="1309351"/>
            <a:ext cx="5273842" cy="5222793"/>
          </a:xfrm>
        </p:spPr>
        <p:txBody>
          <a:bodyPr>
            <a:normAutofit/>
          </a:bodyPr>
          <a:lstStyle/>
          <a:p>
            <a:pPr marL="0" indent="0">
              <a:buNone/>
            </a:pPr>
            <a:r>
              <a:rPr lang="en-US" sz="2000" b="1" dirty="0">
                <a:solidFill>
                  <a:schemeClr val="tx1"/>
                </a:solidFill>
                <a:latin typeface="Times New Roman" panose="02020603050405020304" pitchFamily="18" charset="0"/>
                <a:cs typeface="Times New Roman" panose="02020603050405020304" pitchFamily="18" charset="0"/>
              </a:rPr>
              <a:t>Hardware requirements :</a:t>
            </a:r>
          </a:p>
          <a:p>
            <a:pPr>
              <a:buFont typeface="Wingdings" panose="05000000000000000000" pitchFamily="2" charset="2"/>
              <a:buChar char="Ø"/>
            </a:pPr>
            <a:r>
              <a:rPr lang="en-US" b="1" dirty="0">
                <a:solidFill>
                  <a:schemeClr val="tx1"/>
                </a:solidFill>
                <a:latin typeface="Times New Roman" panose="02020603050405020304" pitchFamily="18" charset="0"/>
                <a:cs typeface="Times New Roman" panose="02020603050405020304" pitchFamily="18" charset="0"/>
              </a:rPr>
              <a:t>System            :    </a:t>
            </a:r>
            <a:r>
              <a:rPr lang="en-US" dirty="0">
                <a:solidFill>
                  <a:schemeClr val="tx1"/>
                </a:solidFill>
                <a:latin typeface="Times New Roman" panose="02020603050405020304" pitchFamily="18" charset="0"/>
                <a:cs typeface="Times New Roman" panose="02020603050405020304" pitchFamily="18" charset="0"/>
              </a:rPr>
              <a:t>Windows</a:t>
            </a:r>
          </a:p>
          <a:p>
            <a:pPr>
              <a:buFont typeface="Wingdings" panose="05000000000000000000" pitchFamily="2" charset="2"/>
              <a:buChar char="Ø"/>
            </a:pPr>
            <a:r>
              <a:rPr lang="en-US" b="1" dirty="0">
                <a:solidFill>
                  <a:schemeClr val="tx1"/>
                </a:solidFill>
                <a:latin typeface="Times New Roman" panose="02020603050405020304" pitchFamily="18" charset="0"/>
                <a:cs typeface="Times New Roman" panose="02020603050405020304" pitchFamily="18" charset="0"/>
              </a:rPr>
              <a:t>Processor        :    </a:t>
            </a:r>
            <a:r>
              <a:rPr lang="en-US" dirty="0">
                <a:solidFill>
                  <a:schemeClr val="tx1"/>
                </a:solidFill>
                <a:latin typeface="Times New Roman" panose="02020603050405020304" pitchFamily="18" charset="0"/>
                <a:cs typeface="Times New Roman" panose="02020603050405020304" pitchFamily="18" charset="0"/>
              </a:rPr>
              <a:t>Pentium IV or higher</a:t>
            </a:r>
          </a:p>
          <a:p>
            <a:pPr>
              <a:buFont typeface="Wingdings" panose="05000000000000000000" pitchFamily="2" charset="2"/>
              <a:buChar char="Ø"/>
            </a:pPr>
            <a:r>
              <a:rPr lang="en-US" b="1" dirty="0">
                <a:solidFill>
                  <a:schemeClr val="tx1"/>
                </a:solidFill>
                <a:latin typeface="Times New Roman" panose="02020603050405020304" pitchFamily="18" charset="0"/>
                <a:cs typeface="Times New Roman" panose="02020603050405020304" pitchFamily="18" charset="0"/>
              </a:rPr>
              <a:t>Hard disk       :    </a:t>
            </a:r>
            <a:r>
              <a:rPr lang="en-US" dirty="0">
                <a:solidFill>
                  <a:schemeClr val="tx1"/>
                </a:solidFill>
                <a:latin typeface="Times New Roman" panose="02020603050405020304" pitchFamily="18" charset="0"/>
                <a:cs typeface="Times New Roman" panose="02020603050405020304" pitchFamily="18" charset="0"/>
              </a:rPr>
              <a:t>40 GB</a:t>
            </a:r>
          </a:p>
          <a:p>
            <a:pPr>
              <a:buFont typeface="Wingdings" panose="05000000000000000000" pitchFamily="2" charset="2"/>
              <a:buChar char="Ø"/>
            </a:pPr>
            <a:r>
              <a:rPr lang="en-US" b="1" dirty="0">
                <a:solidFill>
                  <a:schemeClr val="tx1"/>
                </a:solidFill>
                <a:latin typeface="Times New Roman" panose="02020603050405020304" pitchFamily="18" charset="0"/>
                <a:cs typeface="Times New Roman" panose="02020603050405020304" pitchFamily="18" charset="0"/>
              </a:rPr>
              <a:t>RAM               :    </a:t>
            </a:r>
            <a:r>
              <a:rPr lang="en-US" dirty="0">
                <a:solidFill>
                  <a:schemeClr val="tx1"/>
                </a:solidFill>
                <a:latin typeface="Times New Roman" panose="02020603050405020304" pitchFamily="18" charset="0"/>
                <a:cs typeface="Times New Roman" panose="02020603050405020304" pitchFamily="18" charset="0"/>
              </a:rPr>
              <a:t>4 GB</a:t>
            </a:r>
          </a:p>
          <a:p>
            <a:pPr marL="0" indent="0">
              <a:buNone/>
            </a:pPr>
            <a:endParaRPr lang="en-US" b="1" dirty="0">
              <a:solidFill>
                <a:schemeClr val="tx1"/>
              </a:solidFill>
              <a:latin typeface="Times New Roman" panose="02020603050405020304" pitchFamily="18" charset="0"/>
              <a:cs typeface="Times New Roman" panose="02020603050405020304" pitchFamily="18" charset="0"/>
            </a:endParaRPr>
          </a:p>
          <a:p>
            <a:pPr marL="0" indent="0">
              <a:buNone/>
            </a:pPr>
            <a:r>
              <a:rPr lang="en-IN" sz="2000" b="1" dirty="0">
                <a:solidFill>
                  <a:schemeClr val="tx1"/>
                </a:solidFill>
                <a:latin typeface="Times New Roman" panose="02020603050405020304" pitchFamily="18" charset="0"/>
                <a:cs typeface="Times New Roman" panose="02020603050405020304" pitchFamily="18" charset="0"/>
              </a:rPr>
              <a:t>Software requirements :</a:t>
            </a:r>
          </a:p>
          <a:p>
            <a:pPr>
              <a:buFont typeface="Wingdings" panose="05000000000000000000" pitchFamily="2" charset="2"/>
              <a:buChar char="Ø"/>
            </a:pPr>
            <a:r>
              <a:rPr lang="en-IN" b="1" dirty="0">
                <a:solidFill>
                  <a:schemeClr val="tx1"/>
                </a:solidFill>
                <a:latin typeface="Times New Roman" panose="02020603050405020304" pitchFamily="18" charset="0"/>
                <a:cs typeface="Times New Roman" panose="02020603050405020304" pitchFamily="18" charset="0"/>
              </a:rPr>
              <a:t>Operating System   :     </a:t>
            </a:r>
            <a:r>
              <a:rPr lang="en-IN" dirty="0">
                <a:solidFill>
                  <a:schemeClr val="tx1"/>
                </a:solidFill>
                <a:latin typeface="Times New Roman" panose="02020603050405020304" pitchFamily="18" charset="0"/>
                <a:cs typeface="Times New Roman" panose="02020603050405020304" pitchFamily="18" charset="0"/>
              </a:rPr>
              <a:t>Windows 7 </a:t>
            </a:r>
            <a:r>
              <a:rPr lang="en-IN">
                <a:solidFill>
                  <a:schemeClr val="tx1"/>
                </a:solidFill>
                <a:latin typeface="Times New Roman" panose="02020603050405020304" pitchFamily="18" charset="0"/>
                <a:cs typeface="Times New Roman" panose="02020603050405020304" pitchFamily="18" charset="0"/>
              </a:rPr>
              <a:t>or higher</a:t>
            </a:r>
            <a:endParaRPr lang="en-IN"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b="1" dirty="0">
                <a:solidFill>
                  <a:schemeClr val="tx1"/>
                </a:solidFill>
                <a:latin typeface="Times New Roman" panose="02020603050405020304" pitchFamily="18" charset="0"/>
                <a:cs typeface="Times New Roman" panose="02020603050405020304" pitchFamily="18" charset="0"/>
              </a:rPr>
              <a:t>Coding Language    :     </a:t>
            </a:r>
            <a:r>
              <a:rPr lang="en-IN" dirty="0">
                <a:solidFill>
                  <a:schemeClr val="tx1"/>
                </a:solidFill>
                <a:latin typeface="Times New Roman" panose="02020603050405020304" pitchFamily="18" charset="0"/>
                <a:cs typeface="Times New Roman" panose="02020603050405020304" pitchFamily="18" charset="0"/>
              </a:rPr>
              <a:t>Python</a:t>
            </a:r>
          </a:p>
          <a:p>
            <a:pPr>
              <a:buFont typeface="Wingdings" panose="05000000000000000000" pitchFamily="2" charset="2"/>
              <a:buChar char="Ø"/>
            </a:pPr>
            <a:r>
              <a:rPr lang="en-IN" b="1" dirty="0">
                <a:solidFill>
                  <a:schemeClr val="tx1"/>
                </a:solidFill>
                <a:latin typeface="Times New Roman" panose="02020603050405020304" pitchFamily="18" charset="0"/>
                <a:cs typeface="Times New Roman" panose="02020603050405020304" pitchFamily="18" charset="0"/>
              </a:rPr>
              <a:t>Framework              :     </a:t>
            </a:r>
            <a:r>
              <a:rPr lang="en-IN" dirty="0">
                <a:solidFill>
                  <a:schemeClr val="tx1"/>
                </a:solidFill>
                <a:latin typeface="Times New Roman" panose="02020603050405020304" pitchFamily="18" charset="0"/>
                <a:cs typeface="Times New Roman" panose="02020603050405020304" pitchFamily="18" charset="0"/>
              </a:rPr>
              <a:t>Django</a:t>
            </a:r>
          </a:p>
          <a:p>
            <a:pPr>
              <a:buFont typeface="Wingdings" panose="05000000000000000000" pitchFamily="2" charset="2"/>
              <a:buChar char="Ø"/>
            </a:pPr>
            <a:r>
              <a:rPr lang="en-IN" b="1" dirty="0">
                <a:solidFill>
                  <a:schemeClr val="tx1"/>
                </a:solidFill>
                <a:latin typeface="Times New Roman" panose="02020603050405020304" pitchFamily="18" charset="0"/>
                <a:cs typeface="Times New Roman" panose="02020603050405020304" pitchFamily="18" charset="0"/>
              </a:rPr>
              <a:t>Designing                 :     </a:t>
            </a:r>
            <a:r>
              <a:rPr lang="en-IN" dirty="0">
                <a:solidFill>
                  <a:schemeClr val="tx1"/>
                </a:solidFill>
                <a:latin typeface="Times New Roman" panose="02020603050405020304" pitchFamily="18" charset="0"/>
                <a:cs typeface="Times New Roman" panose="02020603050405020304" pitchFamily="18" charset="0"/>
              </a:rPr>
              <a:t>HTML, CSS, JavaScript</a:t>
            </a:r>
          </a:p>
          <a:p>
            <a:pPr>
              <a:buFont typeface="Wingdings" panose="05000000000000000000" pitchFamily="2" charset="2"/>
              <a:buChar char="Ø"/>
            </a:pPr>
            <a:r>
              <a:rPr lang="en-IN" b="1" dirty="0">
                <a:solidFill>
                  <a:schemeClr val="tx1"/>
                </a:solidFill>
                <a:latin typeface="Times New Roman" panose="02020603050405020304" pitchFamily="18" charset="0"/>
                <a:cs typeface="Times New Roman" panose="02020603050405020304" pitchFamily="18" charset="0"/>
              </a:rPr>
              <a:t>Data Base                 :     </a:t>
            </a:r>
            <a:r>
              <a:rPr lang="en-IN" dirty="0">
                <a:solidFill>
                  <a:schemeClr val="tx1"/>
                </a:solidFill>
                <a:latin typeface="Times New Roman" panose="02020603050405020304" pitchFamily="18" charset="0"/>
                <a:cs typeface="Times New Roman" panose="02020603050405020304" pitchFamily="18" charset="0"/>
              </a:rPr>
              <a:t>MySQL</a:t>
            </a:r>
            <a:r>
              <a:rPr lang="en-IN" b="1" dirty="0">
                <a:solidFill>
                  <a:schemeClr val="tx1"/>
                </a:solidFill>
                <a:latin typeface="Times New Roman" panose="02020603050405020304" pitchFamily="18" charset="0"/>
                <a:cs typeface="Times New Roman" panose="02020603050405020304" pitchFamily="18" charset="0"/>
              </a:rPr>
              <a:t> </a:t>
            </a:r>
          </a:p>
          <a:p>
            <a:pPr marL="0" indent="0">
              <a:buNone/>
            </a:pPr>
            <a:endParaRPr lang="en-IN" sz="2000" b="1" dirty="0">
              <a:solidFill>
                <a:schemeClr val="tx1"/>
              </a:solidFill>
              <a:latin typeface="Times New Roman" panose="02020603050405020304" pitchFamily="18" charset="0"/>
              <a:cs typeface="Times New Roman" panose="02020603050405020304" pitchFamily="18" charset="0"/>
            </a:endParaRPr>
          </a:p>
        </p:txBody>
      </p:sp>
      <p:pic>
        <p:nvPicPr>
          <p:cNvPr id="1026" name="Picture 2" descr="Hardware vs. Software Development: Similarities and Differences">
            <a:extLst>
              <a:ext uri="{FF2B5EF4-FFF2-40B4-BE49-F238E27FC236}">
                <a16:creationId xmlns:a16="http://schemas.microsoft.com/office/drawing/2014/main" id="{0C8464CA-EA2E-C75F-D854-8C2BD1FD336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91159" y="602417"/>
            <a:ext cx="7407770" cy="57241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1814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1590</TotalTime>
  <Words>1538</Words>
  <Application>Microsoft Office PowerPoint</Application>
  <PresentationFormat>Widescreen</PresentationFormat>
  <Paragraphs>111</Paragraphs>
  <Slides>25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25</vt:i4>
      </vt:variant>
    </vt:vector>
  </HeadingPairs>
  <TitlesOfParts>
    <vt:vector size="34" baseType="lpstr">
      <vt:lpstr>Algerian</vt:lpstr>
      <vt:lpstr>Arial</vt:lpstr>
      <vt:lpstr>Bahnschrift SemiBold</vt:lpstr>
      <vt:lpstr>Century</vt:lpstr>
      <vt:lpstr>Times New Roman</vt:lpstr>
      <vt:lpstr>Trebuchet MS</vt:lpstr>
      <vt:lpstr>Wingdings</vt:lpstr>
      <vt:lpstr>Wingdings 3</vt:lpstr>
      <vt:lpstr>Facet</vt:lpstr>
      <vt:lpstr>CMR TECHNICAL CAMPUS UGC AUTONOMOUS Accredited by NBA &amp; NAAC with ‘A’ Grade Approved by AICTE, New Delhi and JNTU, Hyderabad Kandlakoya(V), Medchal Road, Hyderabad-501401, Telangana Department of Computer Science and Engineering   MALWARE DETECTION: A FRAMEWORK FOR REVERSE ENGINEERED ANDROID APPLICATIONS THROUGH MACHINE LEARNING ALGORITHMS </vt:lpstr>
      <vt:lpstr>CONTENTS</vt:lpstr>
      <vt:lpstr>ABSTRACT</vt:lpstr>
      <vt:lpstr>INTRODUCTION</vt:lpstr>
      <vt:lpstr>EXISTING SYSTEM</vt:lpstr>
      <vt:lpstr>DisadvantageS of Existing System</vt:lpstr>
      <vt:lpstr>Proposed system</vt:lpstr>
      <vt:lpstr>Advantages of proposed system</vt:lpstr>
      <vt:lpstr>Requirements specification</vt:lpstr>
      <vt:lpstr>NOVELTY</vt:lpstr>
      <vt:lpstr>ARCHITECTURE</vt:lpstr>
      <vt:lpstr>MODULES</vt:lpstr>
      <vt:lpstr>UML DIAGRAMS</vt:lpstr>
      <vt:lpstr>UML DIAGRAMS</vt:lpstr>
      <vt:lpstr>UML DIAGRAMS</vt:lpstr>
      <vt:lpstr>UML DIAGRAMS</vt:lpstr>
      <vt:lpstr>SAMPLE CODE</vt:lpstr>
      <vt:lpstr>RESULTS</vt:lpstr>
      <vt:lpstr>RESULTS</vt:lpstr>
      <vt:lpstr>RESULTS</vt:lpstr>
      <vt:lpstr>CONCLUSION</vt:lpstr>
      <vt:lpstr>                  REFERENCES</vt:lpstr>
      <vt:lpstr>FUTURE SCOPE</vt:lpstr>
      <vt:lpstr>GITHUB LINK</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CMR TECHNICAL CAMPUS UGC AUTONOMOUS (Accredited by NAAC, NBA, Permanently Affiliated to JNTUH, Approved by AICTE, New Delhi) Recognized Under Section 2(f) &amp; 12(B) of the UGC Act.1956, Kandlakoya(V), Medchal Road, Hyderabad-501401. 2020-2024 Department of Computer Science and Engineering  A DATA MINING BASED MODEL FOR DETECTION OF FRAUDULENT BEHAVIOUR IN WATER CONSUMPTION</dc:title>
  <dc:creator>Yeshwanth Reddy</dc:creator>
  <cp:lastModifiedBy>Yeshwanth Reddy</cp:lastModifiedBy>
  <cp:revision>40</cp:revision>
  <dcterms:created xsi:type="dcterms:W3CDTF">2023-03-19T14:05:01Z</dcterms:created>
  <dcterms:modified xsi:type="dcterms:W3CDTF">2024-03-19T10:32:00Z</dcterms:modified>
</cp:coreProperties>
</file>