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1" r:id="rId8"/>
    <p:sldId id="262" r:id="rId9"/>
    <p:sldId id="263" r:id="rId10"/>
    <p:sldId id="270"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8" d="100"/>
          <a:sy n="118"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47CD8-4F78-4056-8E94-609E35FF4F2F}"/>
              </a:ext>
            </a:extLst>
          </p:cNvPr>
          <p:cNvSpPr>
            <a:spLocks noGrp="1"/>
          </p:cNvSpPr>
          <p:nvPr>
            <p:ph type="ctrTitle"/>
          </p:nvPr>
        </p:nvSpPr>
        <p:spPr/>
        <p:txBody>
          <a:bodyPr/>
          <a:lstStyle/>
          <a:p>
            <a:r>
              <a:rPr lang="en-US" dirty="0"/>
              <a:t>OBSTACLE AVOIDER REVIEW </a:t>
            </a:r>
            <a:r>
              <a:rPr lang="en-US" dirty="0" smtClean="0"/>
              <a:t>3 </a:t>
            </a:r>
            <a:endParaRPr lang="en-IN" dirty="0"/>
          </a:p>
        </p:txBody>
      </p:sp>
      <p:sp>
        <p:nvSpPr>
          <p:cNvPr id="3" name="Subtitle 2">
            <a:extLst>
              <a:ext uri="{FF2B5EF4-FFF2-40B4-BE49-F238E27FC236}">
                <a16:creationId xmlns:a16="http://schemas.microsoft.com/office/drawing/2014/main" xmlns="" id="{6A8C60B2-06BE-45C1-9604-766B4DCBC46B}"/>
              </a:ext>
            </a:extLst>
          </p:cNvPr>
          <p:cNvSpPr>
            <a:spLocks noGrp="1"/>
          </p:cNvSpPr>
          <p:nvPr>
            <p:ph type="subTitle" idx="1"/>
          </p:nvPr>
        </p:nvSpPr>
        <p:spPr>
          <a:xfrm>
            <a:off x="637838" y="3325827"/>
            <a:ext cx="10993546" cy="2654187"/>
          </a:xfrm>
        </p:spPr>
        <p:txBody>
          <a:bodyPr>
            <a:normAutofit/>
          </a:bodyPr>
          <a:lstStyle/>
          <a:p>
            <a:r>
              <a:rPr lang="en-US" dirty="0">
                <a:solidFill>
                  <a:schemeClr val="bg1">
                    <a:lumMod val="95000"/>
                  </a:schemeClr>
                </a:solidFill>
              </a:rPr>
              <a:t>DONE BY : </a:t>
            </a:r>
            <a:endParaRPr lang="en-US" dirty="0" smtClean="0">
              <a:solidFill>
                <a:schemeClr val="bg1">
                  <a:lumMod val="95000"/>
                </a:schemeClr>
              </a:solidFill>
            </a:endParaRPr>
          </a:p>
          <a:p>
            <a:r>
              <a:rPr lang="en-US" dirty="0" smtClean="0">
                <a:solidFill>
                  <a:schemeClr val="bg1">
                    <a:lumMod val="95000"/>
                  </a:schemeClr>
                </a:solidFill>
              </a:rPr>
              <a:t>ROSHAN </a:t>
            </a:r>
            <a:r>
              <a:rPr lang="en-US" dirty="0">
                <a:solidFill>
                  <a:schemeClr val="bg1">
                    <a:lumMod val="95000"/>
                  </a:schemeClr>
                </a:solidFill>
              </a:rPr>
              <a:t>SURYA – 19BCE1583</a:t>
            </a:r>
          </a:p>
          <a:p>
            <a:r>
              <a:rPr lang="en-US" dirty="0">
                <a:solidFill>
                  <a:schemeClr val="bg1">
                    <a:lumMod val="95000"/>
                  </a:schemeClr>
                </a:solidFill>
              </a:rPr>
              <a:t>SOMESH VIJAY – 19BCE1157 </a:t>
            </a:r>
            <a:endParaRPr lang="en-US" dirty="0" smtClean="0">
              <a:solidFill>
                <a:schemeClr val="bg1">
                  <a:lumMod val="95000"/>
                </a:schemeClr>
              </a:solidFill>
            </a:endParaRPr>
          </a:p>
          <a:p>
            <a:r>
              <a:rPr lang="en-US" dirty="0" smtClean="0">
                <a:solidFill>
                  <a:schemeClr val="bg1">
                    <a:lumMod val="95000"/>
                  </a:schemeClr>
                </a:solidFill>
              </a:rPr>
              <a:t>ASWIN </a:t>
            </a:r>
            <a:r>
              <a:rPr lang="en-US" dirty="0">
                <a:solidFill>
                  <a:schemeClr val="bg1">
                    <a:lumMod val="95000"/>
                  </a:schemeClr>
                </a:solidFill>
              </a:rPr>
              <a:t>CHANDER – </a:t>
            </a:r>
            <a:r>
              <a:rPr lang="en-US" dirty="0" smtClean="0">
                <a:solidFill>
                  <a:schemeClr val="bg1">
                    <a:lumMod val="95000"/>
                  </a:schemeClr>
                </a:solidFill>
              </a:rPr>
              <a:t>19BCE1034</a:t>
            </a:r>
          </a:p>
          <a:p>
            <a:r>
              <a:rPr lang="en-US" dirty="0" err="1" smtClean="0">
                <a:solidFill>
                  <a:schemeClr val="bg1">
                    <a:lumMod val="95000"/>
                  </a:schemeClr>
                </a:solidFill>
              </a:rPr>
              <a:t>Yeshwanth</a:t>
            </a:r>
            <a:r>
              <a:rPr lang="en-US" dirty="0" smtClean="0">
                <a:solidFill>
                  <a:schemeClr val="bg1">
                    <a:lumMod val="95000"/>
                  </a:schemeClr>
                </a:solidFill>
              </a:rPr>
              <a:t> p – 19BCE1862</a:t>
            </a:r>
            <a:endParaRPr lang="en-IN" dirty="0">
              <a:solidFill>
                <a:schemeClr val="bg1">
                  <a:lumMod val="95000"/>
                </a:schemeClr>
              </a:solidFill>
            </a:endParaRPr>
          </a:p>
        </p:txBody>
      </p:sp>
    </p:spTree>
    <p:extLst>
      <p:ext uri="{BB962C8B-B14F-4D97-AF65-F5344CB8AC3E}">
        <p14:creationId xmlns:p14="http://schemas.microsoft.com/office/powerpoint/2010/main" val="3702647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4A629-4A28-4C57-B511-52E7299AE388}"/>
              </a:ext>
            </a:extLst>
          </p:cNvPr>
          <p:cNvSpPr>
            <a:spLocks noGrp="1"/>
          </p:cNvSpPr>
          <p:nvPr>
            <p:ph type="title"/>
          </p:nvPr>
        </p:nvSpPr>
        <p:spPr/>
        <p:txBody>
          <a:bodyPr>
            <a:normAutofit/>
          </a:bodyPr>
          <a:lstStyle/>
          <a:p>
            <a:pPr algn="ctr"/>
            <a:r>
              <a:rPr lang="en-US" sz="5000" dirty="0"/>
              <a:t>WHERE IS OBSTACLE AVOIDER USED</a:t>
            </a:r>
            <a:endParaRPr lang="en-IN" sz="5000" dirty="0"/>
          </a:p>
        </p:txBody>
      </p:sp>
      <p:sp>
        <p:nvSpPr>
          <p:cNvPr id="3" name="Content Placeholder 2">
            <a:extLst>
              <a:ext uri="{FF2B5EF4-FFF2-40B4-BE49-F238E27FC236}">
                <a16:creationId xmlns:a16="http://schemas.microsoft.com/office/drawing/2014/main" xmlns="" id="{96C7C4BC-AEA9-412D-8B3B-2C8F0060B8FD}"/>
              </a:ext>
            </a:extLst>
          </p:cNvPr>
          <p:cNvSpPr>
            <a:spLocks noGrp="1"/>
          </p:cNvSpPr>
          <p:nvPr>
            <p:ph idx="1"/>
          </p:nvPr>
        </p:nvSpPr>
        <p:spPr>
          <a:xfrm>
            <a:off x="581192" y="2038454"/>
            <a:ext cx="11029615" cy="3678303"/>
          </a:xfrm>
        </p:spPr>
        <p:txBody>
          <a:bodyPr/>
          <a:lstStyle/>
          <a:p>
            <a:pPr marL="0" indent="0">
              <a:buNone/>
            </a:pPr>
            <a:r>
              <a:rPr lang="en-US" dirty="0"/>
              <a:t>In robotics, obstacle avoidance is the task of satisfying some control objective subject to non-intersection or non-collision position constraints. In unmanned air vehicles, it is a hot topic. What is critical about obstacle avoidance concept in this area is the growing need of usage of unmanned aerial vehicles in urban areas for especially military applications where it can be very useful in city wars. Normally obstacle avoidance is considered to be distinct from path planning in that one is usually implemented as a reactive control law while the other involves the pre-computation of an obstacle-free path which a controller will then guide a robot along. With recent advanced in the autonomous vehicles sector, a good and dependable obstacle avoidance feature of a driverless platform is also required to have a robust obstacle detection module. </a:t>
            </a:r>
            <a:endParaRPr lang="en-IN" dirty="0"/>
          </a:p>
        </p:txBody>
      </p:sp>
    </p:spTree>
    <p:extLst>
      <p:ext uri="{BB962C8B-B14F-4D97-AF65-F5344CB8AC3E}">
        <p14:creationId xmlns:p14="http://schemas.microsoft.com/office/powerpoint/2010/main" val="806519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567B8-674A-4551-B034-78E7973F020C}"/>
              </a:ext>
            </a:extLst>
          </p:cNvPr>
          <p:cNvSpPr>
            <a:spLocks noGrp="1"/>
          </p:cNvSpPr>
          <p:nvPr>
            <p:ph type="title"/>
          </p:nvPr>
        </p:nvSpPr>
        <p:spPr/>
        <p:txBody>
          <a:bodyPr>
            <a:normAutofit/>
          </a:bodyPr>
          <a:lstStyle/>
          <a:p>
            <a:pPr algn="ctr"/>
            <a:r>
              <a:rPr lang="en-US" sz="5000" dirty="0"/>
              <a:t>CODE PART</a:t>
            </a:r>
            <a:endParaRPr lang="en-IN" sz="5000" dirty="0"/>
          </a:p>
        </p:txBody>
      </p:sp>
      <p:sp>
        <p:nvSpPr>
          <p:cNvPr id="11" name="TextBox 10">
            <a:extLst>
              <a:ext uri="{FF2B5EF4-FFF2-40B4-BE49-F238E27FC236}">
                <a16:creationId xmlns:a16="http://schemas.microsoft.com/office/drawing/2014/main" xmlns="" id="{AD2110C1-6E90-4657-A8CD-9ECB47E9DBDA}"/>
              </a:ext>
            </a:extLst>
          </p:cNvPr>
          <p:cNvSpPr txBox="1"/>
          <p:nvPr/>
        </p:nvSpPr>
        <p:spPr>
          <a:xfrm>
            <a:off x="934375" y="1985807"/>
            <a:ext cx="2891901" cy="4524315"/>
          </a:xfrm>
          <a:prstGeom prst="rect">
            <a:avLst/>
          </a:prstGeom>
          <a:noFill/>
        </p:spPr>
        <p:txBody>
          <a:bodyPr wrap="square">
            <a:spAutoFit/>
          </a:bodyPr>
          <a:lstStyle/>
          <a:p>
            <a:r>
              <a:rPr lang="en-IN" dirty="0"/>
              <a:t>int ls;</a:t>
            </a:r>
          </a:p>
          <a:p>
            <a:r>
              <a:rPr lang="en-IN" dirty="0"/>
              <a:t>int cs;</a:t>
            </a:r>
          </a:p>
          <a:p>
            <a:r>
              <a:rPr lang="en-IN" dirty="0"/>
              <a:t>int </a:t>
            </a:r>
            <a:r>
              <a:rPr lang="en-IN" dirty="0" err="1"/>
              <a:t>rs</a:t>
            </a:r>
            <a:r>
              <a:rPr lang="en-IN" dirty="0"/>
              <a:t>;</a:t>
            </a:r>
          </a:p>
          <a:p>
            <a:r>
              <a:rPr lang="en-IN" dirty="0"/>
              <a:t>int lmt1 = 5;</a:t>
            </a:r>
          </a:p>
          <a:p>
            <a:r>
              <a:rPr lang="en-IN" dirty="0"/>
              <a:t>int lmt2 = 3;</a:t>
            </a:r>
          </a:p>
          <a:p>
            <a:r>
              <a:rPr lang="en-IN" dirty="0"/>
              <a:t>int rmt1 = 6;</a:t>
            </a:r>
          </a:p>
          <a:p>
            <a:r>
              <a:rPr lang="en-IN" dirty="0"/>
              <a:t>int rmt2 = 11;</a:t>
            </a:r>
          </a:p>
          <a:p>
            <a:r>
              <a:rPr lang="en-IN" dirty="0"/>
              <a:t>void setup() {</a:t>
            </a:r>
          </a:p>
          <a:p>
            <a:r>
              <a:rPr lang="en-IN" dirty="0"/>
              <a:t>  </a:t>
            </a:r>
            <a:r>
              <a:rPr lang="en-IN" dirty="0" err="1"/>
              <a:t>pinMode</a:t>
            </a:r>
            <a:r>
              <a:rPr lang="en-IN" dirty="0"/>
              <a:t>(7, INPUT);</a:t>
            </a:r>
          </a:p>
          <a:p>
            <a:r>
              <a:rPr lang="en-IN" dirty="0"/>
              <a:t>  </a:t>
            </a:r>
            <a:r>
              <a:rPr lang="en-IN" dirty="0" err="1"/>
              <a:t>pinMode</a:t>
            </a:r>
            <a:r>
              <a:rPr lang="en-IN" dirty="0"/>
              <a:t>(8, INPUT);</a:t>
            </a:r>
          </a:p>
          <a:p>
            <a:r>
              <a:rPr lang="en-IN" dirty="0"/>
              <a:t>  </a:t>
            </a:r>
            <a:r>
              <a:rPr lang="en-IN" dirty="0" err="1"/>
              <a:t>pinMode</a:t>
            </a:r>
            <a:r>
              <a:rPr lang="en-IN" dirty="0"/>
              <a:t>(9, INPUT);</a:t>
            </a:r>
          </a:p>
          <a:p>
            <a:r>
              <a:rPr lang="en-IN" dirty="0"/>
              <a:t>  </a:t>
            </a:r>
            <a:r>
              <a:rPr lang="en-IN" dirty="0" err="1"/>
              <a:t>pinMode</a:t>
            </a:r>
            <a:r>
              <a:rPr lang="en-IN" dirty="0"/>
              <a:t>(lmt1, OUTPUT);</a:t>
            </a:r>
          </a:p>
          <a:p>
            <a:r>
              <a:rPr lang="en-IN" dirty="0"/>
              <a:t>  </a:t>
            </a:r>
            <a:r>
              <a:rPr lang="en-IN" dirty="0" err="1"/>
              <a:t>pinMode</a:t>
            </a:r>
            <a:r>
              <a:rPr lang="en-IN" dirty="0"/>
              <a:t>(lmt2, OUTPUT);</a:t>
            </a:r>
          </a:p>
          <a:p>
            <a:r>
              <a:rPr lang="en-IN" dirty="0"/>
              <a:t>  </a:t>
            </a:r>
            <a:r>
              <a:rPr lang="en-IN" dirty="0" err="1"/>
              <a:t>pinMode</a:t>
            </a:r>
            <a:r>
              <a:rPr lang="en-IN" dirty="0"/>
              <a:t>(rmt1, OUTPUT);</a:t>
            </a:r>
          </a:p>
          <a:p>
            <a:r>
              <a:rPr lang="en-IN" dirty="0"/>
              <a:t>  </a:t>
            </a:r>
            <a:r>
              <a:rPr lang="en-IN" dirty="0" err="1"/>
              <a:t>pinMode</a:t>
            </a:r>
            <a:r>
              <a:rPr lang="en-IN" dirty="0"/>
              <a:t>(rmt2, OUTPUT);</a:t>
            </a:r>
          </a:p>
          <a:p>
            <a:r>
              <a:rPr lang="en-IN" dirty="0"/>
              <a:t>}</a:t>
            </a:r>
          </a:p>
        </p:txBody>
      </p:sp>
      <p:sp>
        <p:nvSpPr>
          <p:cNvPr id="19" name="TextBox 18">
            <a:extLst>
              <a:ext uri="{FF2B5EF4-FFF2-40B4-BE49-F238E27FC236}">
                <a16:creationId xmlns:a16="http://schemas.microsoft.com/office/drawing/2014/main" xmlns="" id="{36EFE5BB-F6C6-450D-86CF-542522087D04}"/>
              </a:ext>
            </a:extLst>
          </p:cNvPr>
          <p:cNvSpPr txBox="1"/>
          <p:nvPr/>
        </p:nvSpPr>
        <p:spPr>
          <a:xfrm>
            <a:off x="4725140" y="1715956"/>
            <a:ext cx="6094520" cy="4801314"/>
          </a:xfrm>
          <a:prstGeom prst="rect">
            <a:avLst/>
          </a:prstGeom>
          <a:noFill/>
        </p:spPr>
        <p:txBody>
          <a:bodyPr wrap="square">
            <a:spAutoFit/>
          </a:bodyPr>
          <a:lstStyle/>
          <a:p>
            <a:endParaRPr lang="en-IN" dirty="0"/>
          </a:p>
          <a:p>
            <a:r>
              <a:rPr lang="en-IN" dirty="0"/>
              <a:t>void loop() {</a:t>
            </a:r>
          </a:p>
          <a:p>
            <a:r>
              <a:rPr lang="en-IN" dirty="0"/>
              <a:t>  ls = </a:t>
            </a:r>
            <a:r>
              <a:rPr lang="en-IN" dirty="0" err="1"/>
              <a:t>digitalRead</a:t>
            </a:r>
            <a:r>
              <a:rPr lang="en-IN" dirty="0"/>
              <a:t>(7);</a:t>
            </a:r>
          </a:p>
          <a:p>
            <a:r>
              <a:rPr lang="en-IN" dirty="0"/>
              <a:t>  cs = </a:t>
            </a:r>
            <a:r>
              <a:rPr lang="en-IN" dirty="0" err="1"/>
              <a:t>digitalRead</a:t>
            </a:r>
            <a:r>
              <a:rPr lang="en-IN" dirty="0"/>
              <a:t>(8);</a:t>
            </a:r>
          </a:p>
          <a:p>
            <a:r>
              <a:rPr lang="en-IN" dirty="0"/>
              <a:t>  </a:t>
            </a:r>
            <a:r>
              <a:rPr lang="en-IN" dirty="0" err="1"/>
              <a:t>rs</a:t>
            </a:r>
            <a:r>
              <a:rPr lang="en-IN" dirty="0"/>
              <a:t> = </a:t>
            </a:r>
            <a:r>
              <a:rPr lang="en-IN" dirty="0" err="1"/>
              <a:t>digitalRead</a:t>
            </a:r>
            <a:r>
              <a:rPr lang="en-IN" dirty="0"/>
              <a:t>(9);</a:t>
            </a:r>
          </a:p>
          <a:p>
            <a:r>
              <a:rPr lang="en-IN" dirty="0"/>
              <a:t>  if (ls == LOW &amp;&amp; cs == LOW &amp;&amp; </a:t>
            </a:r>
            <a:r>
              <a:rPr lang="en-IN" dirty="0" err="1"/>
              <a:t>rs</a:t>
            </a:r>
            <a:r>
              <a:rPr lang="en-IN" dirty="0"/>
              <a:t> == LOW)</a:t>
            </a:r>
          </a:p>
          <a:p>
            <a:r>
              <a:rPr lang="en-IN" dirty="0"/>
              <a:t>  {</a:t>
            </a:r>
          </a:p>
          <a:p>
            <a:r>
              <a:rPr lang="en-IN" dirty="0"/>
              <a:t>    forward();</a:t>
            </a:r>
          </a:p>
          <a:p>
            <a:r>
              <a:rPr lang="en-IN" dirty="0"/>
              <a:t>  }</a:t>
            </a:r>
          </a:p>
          <a:p>
            <a:r>
              <a:rPr lang="en-IN" dirty="0"/>
              <a:t>  else if (ls == HIGH &amp;&amp; cs == LOW &amp;&amp; </a:t>
            </a:r>
            <a:r>
              <a:rPr lang="en-IN" dirty="0" err="1"/>
              <a:t>rs</a:t>
            </a:r>
            <a:r>
              <a:rPr lang="en-IN" dirty="0"/>
              <a:t> == LOW)</a:t>
            </a:r>
          </a:p>
          <a:p>
            <a:r>
              <a:rPr lang="en-IN" dirty="0"/>
              <a:t>  {</a:t>
            </a:r>
          </a:p>
          <a:p>
            <a:r>
              <a:rPr lang="en-IN" dirty="0"/>
              <a:t>    right();</a:t>
            </a:r>
          </a:p>
          <a:p>
            <a:r>
              <a:rPr lang="en-IN" dirty="0"/>
              <a:t>  }</a:t>
            </a:r>
          </a:p>
          <a:p>
            <a:r>
              <a:rPr lang="en-IN" dirty="0"/>
              <a:t>  else if (ls == LOW &amp;&amp; cs == LOW &amp;&amp; </a:t>
            </a:r>
            <a:r>
              <a:rPr lang="en-IN" dirty="0" err="1"/>
              <a:t>rs</a:t>
            </a:r>
            <a:r>
              <a:rPr lang="en-IN" dirty="0"/>
              <a:t> == HIGH)</a:t>
            </a:r>
          </a:p>
          <a:p>
            <a:r>
              <a:rPr lang="en-IN" dirty="0"/>
              <a:t>  {</a:t>
            </a:r>
          </a:p>
          <a:p>
            <a:r>
              <a:rPr lang="en-IN" dirty="0"/>
              <a:t>    left();</a:t>
            </a:r>
          </a:p>
          <a:p>
            <a:r>
              <a:rPr lang="en-IN" dirty="0"/>
              <a:t>  }</a:t>
            </a:r>
          </a:p>
        </p:txBody>
      </p:sp>
    </p:spTree>
    <p:extLst>
      <p:ext uri="{BB962C8B-B14F-4D97-AF65-F5344CB8AC3E}">
        <p14:creationId xmlns:p14="http://schemas.microsoft.com/office/powerpoint/2010/main" val="2589915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BE68F-1934-4259-AFFA-4D5C13538A6E}"/>
              </a:ext>
            </a:extLst>
          </p:cNvPr>
          <p:cNvSpPr>
            <a:spLocks noGrp="1"/>
          </p:cNvSpPr>
          <p:nvPr>
            <p:ph type="title"/>
          </p:nvPr>
        </p:nvSpPr>
        <p:spPr/>
        <p:txBody>
          <a:bodyPr/>
          <a:lstStyle/>
          <a:p>
            <a:pPr algn="ctr"/>
            <a:r>
              <a:rPr lang="en-US" sz="2800" dirty="0"/>
              <a:t>CODE PART</a:t>
            </a:r>
            <a:endParaRPr lang="en-IN" dirty="0"/>
          </a:p>
        </p:txBody>
      </p:sp>
      <p:sp>
        <p:nvSpPr>
          <p:cNvPr id="5" name="TextBox 4">
            <a:extLst>
              <a:ext uri="{FF2B5EF4-FFF2-40B4-BE49-F238E27FC236}">
                <a16:creationId xmlns:a16="http://schemas.microsoft.com/office/drawing/2014/main" xmlns="" id="{36B0EABB-3964-4540-AA58-AD212C55E324}"/>
              </a:ext>
            </a:extLst>
          </p:cNvPr>
          <p:cNvSpPr txBox="1"/>
          <p:nvPr/>
        </p:nvSpPr>
        <p:spPr>
          <a:xfrm>
            <a:off x="454980" y="2185526"/>
            <a:ext cx="6094520" cy="3970318"/>
          </a:xfrm>
          <a:prstGeom prst="rect">
            <a:avLst/>
          </a:prstGeom>
          <a:noFill/>
        </p:spPr>
        <p:txBody>
          <a:bodyPr wrap="square">
            <a:spAutoFit/>
          </a:bodyPr>
          <a:lstStyle/>
          <a:p>
            <a:r>
              <a:rPr lang="en-IN" dirty="0"/>
              <a:t>else if (ls == LOW &amp;&amp; cs == HIGH &amp;&amp; </a:t>
            </a:r>
            <a:r>
              <a:rPr lang="en-IN" dirty="0" err="1"/>
              <a:t>rs</a:t>
            </a:r>
            <a:r>
              <a:rPr lang="en-IN" dirty="0"/>
              <a:t> == LOW)</a:t>
            </a:r>
          </a:p>
          <a:p>
            <a:r>
              <a:rPr lang="en-IN" dirty="0"/>
              <a:t>  {</a:t>
            </a:r>
          </a:p>
          <a:p>
            <a:r>
              <a:rPr lang="en-IN" dirty="0"/>
              <a:t>    reverse();</a:t>
            </a:r>
          </a:p>
          <a:p>
            <a:r>
              <a:rPr lang="en-IN" dirty="0"/>
              <a:t>    delay(200);</a:t>
            </a:r>
          </a:p>
          <a:p>
            <a:r>
              <a:rPr lang="en-IN" dirty="0"/>
              <a:t>    left();</a:t>
            </a:r>
          </a:p>
          <a:p>
            <a:r>
              <a:rPr lang="en-IN" dirty="0"/>
              <a:t>    delay(200);</a:t>
            </a:r>
          </a:p>
          <a:p>
            <a:r>
              <a:rPr lang="en-IN" dirty="0"/>
              <a:t>  }</a:t>
            </a:r>
          </a:p>
          <a:p>
            <a:r>
              <a:rPr lang="en-IN" dirty="0"/>
              <a:t>  else if (ls == HIGH &amp;&amp; cs == HIGH &amp;&amp; </a:t>
            </a:r>
            <a:r>
              <a:rPr lang="en-IN" dirty="0" err="1"/>
              <a:t>rs</a:t>
            </a:r>
            <a:r>
              <a:rPr lang="en-IN" dirty="0"/>
              <a:t> == LOW)</a:t>
            </a:r>
          </a:p>
          <a:p>
            <a:r>
              <a:rPr lang="en-IN" dirty="0"/>
              <a:t>  {</a:t>
            </a:r>
          </a:p>
          <a:p>
            <a:r>
              <a:rPr lang="en-IN" dirty="0"/>
              <a:t>    reverse();</a:t>
            </a:r>
          </a:p>
          <a:p>
            <a:r>
              <a:rPr lang="en-IN" dirty="0"/>
              <a:t>    delay(200);</a:t>
            </a:r>
          </a:p>
          <a:p>
            <a:r>
              <a:rPr lang="en-IN" dirty="0"/>
              <a:t>    right();</a:t>
            </a:r>
          </a:p>
          <a:p>
            <a:r>
              <a:rPr lang="en-IN" dirty="0"/>
              <a:t>    delay(200);</a:t>
            </a:r>
          </a:p>
          <a:p>
            <a:r>
              <a:rPr lang="en-IN" dirty="0"/>
              <a:t>  }</a:t>
            </a:r>
          </a:p>
        </p:txBody>
      </p:sp>
      <p:sp>
        <p:nvSpPr>
          <p:cNvPr id="7" name="TextBox 6">
            <a:extLst>
              <a:ext uri="{FF2B5EF4-FFF2-40B4-BE49-F238E27FC236}">
                <a16:creationId xmlns:a16="http://schemas.microsoft.com/office/drawing/2014/main" xmlns="" id="{F8915D57-29E6-4887-B30A-4CDFC0D4FA9E}"/>
              </a:ext>
            </a:extLst>
          </p:cNvPr>
          <p:cNvSpPr txBox="1"/>
          <p:nvPr/>
        </p:nvSpPr>
        <p:spPr>
          <a:xfrm>
            <a:off x="5516288" y="2185526"/>
            <a:ext cx="6094520" cy="3970318"/>
          </a:xfrm>
          <a:prstGeom prst="rect">
            <a:avLst/>
          </a:prstGeom>
          <a:noFill/>
        </p:spPr>
        <p:txBody>
          <a:bodyPr wrap="square">
            <a:spAutoFit/>
          </a:bodyPr>
          <a:lstStyle/>
          <a:p>
            <a:r>
              <a:rPr lang="en-IN" dirty="0"/>
              <a:t> else if (ls == LOW &amp;&amp; cs == HIGH &amp;&amp; </a:t>
            </a:r>
            <a:r>
              <a:rPr lang="en-IN" dirty="0" err="1"/>
              <a:t>rs</a:t>
            </a:r>
            <a:r>
              <a:rPr lang="en-IN" dirty="0"/>
              <a:t> == HIGH)</a:t>
            </a:r>
          </a:p>
          <a:p>
            <a:r>
              <a:rPr lang="en-IN" dirty="0"/>
              <a:t>  {</a:t>
            </a:r>
          </a:p>
          <a:p>
            <a:r>
              <a:rPr lang="en-IN" dirty="0"/>
              <a:t>    reverse();</a:t>
            </a:r>
          </a:p>
          <a:p>
            <a:r>
              <a:rPr lang="en-IN" dirty="0"/>
              <a:t>    delay(200);</a:t>
            </a:r>
          </a:p>
          <a:p>
            <a:r>
              <a:rPr lang="en-IN" dirty="0"/>
              <a:t>    left();</a:t>
            </a:r>
          </a:p>
          <a:p>
            <a:r>
              <a:rPr lang="en-IN" dirty="0"/>
              <a:t>    delay(200);</a:t>
            </a:r>
          </a:p>
          <a:p>
            <a:r>
              <a:rPr lang="en-IN" dirty="0"/>
              <a:t>  }</a:t>
            </a:r>
          </a:p>
          <a:p>
            <a:r>
              <a:rPr lang="en-IN" dirty="0"/>
              <a:t>  else if (ls == HIGH &amp;&amp; cs == LOW &amp;&amp; </a:t>
            </a:r>
            <a:r>
              <a:rPr lang="en-IN" dirty="0" err="1"/>
              <a:t>rs</a:t>
            </a:r>
            <a:r>
              <a:rPr lang="en-IN" dirty="0"/>
              <a:t> == HIGH)</a:t>
            </a:r>
          </a:p>
          <a:p>
            <a:r>
              <a:rPr lang="en-IN" dirty="0"/>
              <a:t>  {</a:t>
            </a:r>
          </a:p>
          <a:p>
            <a:r>
              <a:rPr lang="en-IN" dirty="0"/>
              <a:t>    reverse();</a:t>
            </a:r>
          </a:p>
          <a:p>
            <a:r>
              <a:rPr lang="en-IN" dirty="0"/>
              <a:t>    delay(200);</a:t>
            </a:r>
          </a:p>
          <a:p>
            <a:r>
              <a:rPr lang="en-IN" dirty="0"/>
              <a:t>    left();</a:t>
            </a:r>
          </a:p>
          <a:p>
            <a:r>
              <a:rPr lang="en-IN" dirty="0"/>
              <a:t>    delay(200);</a:t>
            </a:r>
          </a:p>
          <a:p>
            <a:r>
              <a:rPr lang="en-IN" dirty="0"/>
              <a:t>  }</a:t>
            </a:r>
          </a:p>
        </p:txBody>
      </p:sp>
    </p:spTree>
    <p:extLst>
      <p:ext uri="{BB962C8B-B14F-4D97-AF65-F5344CB8AC3E}">
        <p14:creationId xmlns:p14="http://schemas.microsoft.com/office/powerpoint/2010/main" val="847685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C66D8-2C95-4365-807F-1615A0CB3CEB}"/>
              </a:ext>
            </a:extLst>
          </p:cNvPr>
          <p:cNvSpPr>
            <a:spLocks noGrp="1"/>
          </p:cNvSpPr>
          <p:nvPr>
            <p:ph type="title"/>
          </p:nvPr>
        </p:nvSpPr>
        <p:spPr/>
        <p:txBody>
          <a:bodyPr/>
          <a:lstStyle/>
          <a:p>
            <a:pPr algn="ctr"/>
            <a:r>
              <a:rPr lang="en-US" sz="2800" dirty="0"/>
              <a:t>CODE PART</a:t>
            </a:r>
            <a:endParaRPr lang="en-IN" dirty="0"/>
          </a:p>
        </p:txBody>
      </p:sp>
      <p:sp>
        <p:nvSpPr>
          <p:cNvPr id="5" name="TextBox 4">
            <a:extLst>
              <a:ext uri="{FF2B5EF4-FFF2-40B4-BE49-F238E27FC236}">
                <a16:creationId xmlns:a16="http://schemas.microsoft.com/office/drawing/2014/main" xmlns="" id="{2146494C-F861-49DC-84C3-A2F6CD1092E0}"/>
              </a:ext>
            </a:extLst>
          </p:cNvPr>
          <p:cNvSpPr txBox="1"/>
          <p:nvPr/>
        </p:nvSpPr>
        <p:spPr>
          <a:xfrm>
            <a:off x="3286957" y="2773797"/>
            <a:ext cx="6094520" cy="2308324"/>
          </a:xfrm>
          <a:prstGeom prst="rect">
            <a:avLst/>
          </a:prstGeom>
          <a:noFill/>
        </p:spPr>
        <p:txBody>
          <a:bodyPr wrap="square">
            <a:spAutoFit/>
          </a:bodyPr>
          <a:lstStyle/>
          <a:p>
            <a:r>
              <a:rPr lang="en-IN" dirty="0"/>
              <a:t>else if(ls == HIGH &amp;&amp; cs == HIGH &amp;&amp; </a:t>
            </a:r>
            <a:r>
              <a:rPr lang="en-IN" dirty="0" err="1"/>
              <a:t>rs</a:t>
            </a:r>
            <a:r>
              <a:rPr lang="en-IN" dirty="0"/>
              <a:t> == HIGH)</a:t>
            </a:r>
          </a:p>
          <a:p>
            <a:r>
              <a:rPr lang="en-IN" dirty="0"/>
              <a:t>  {</a:t>
            </a:r>
          </a:p>
          <a:p>
            <a:r>
              <a:rPr lang="en-IN" dirty="0"/>
              <a:t>    reverse();</a:t>
            </a:r>
          </a:p>
          <a:p>
            <a:r>
              <a:rPr lang="en-IN" dirty="0"/>
              <a:t>    delay(200);</a:t>
            </a:r>
          </a:p>
          <a:p>
            <a:r>
              <a:rPr lang="en-IN" dirty="0"/>
              <a:t>    left();</a:t>
            </a:r>
          </a:p>
          <a:p>
            <a:r>
              <a:rPr lang="en-IN" dirty="0"/>
              <a:t>    delay(200);</a:t>
            </a:r>
          </a:p>
          <a:p>
            <a:r>
              <a:rPr lang="en-IN" dirty="0"/>
              <a:t>  }</a:t>
            </a:r>
          </a:p>
          <a:p>
            <a:r>
              <a:rPr lang="en-IN" dirty="0"/>
              <a:t>}</a:t>
            </a:r>
          </a:p>
        </p:txBody>
      </p:sp>
    </p:spTree>
    <p:extLst>
      <p:ext uri="{BB962C8B-B14F-4D97-AF65-F5344CB8AC3E}">
        <p14:creationId xmlns:p14="http://schemas.microsoft.com/office/powerpoint/2010/main" val="3452630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3530F-1198-406E-AC7F-12A52D39384C}"/>
              </a:ext>
            </a:extLst>
          </p:cNvPr>
          <p:cNvSpPr>
            <a:spLocks noGrp="1"/>
          </p:cNvSpPr>
          <p:nvPr>
            <p:ph type="title"/>
          </p:nvPr>
        </p:nvSpPr>
        <p:spPr/>
        <p:txBody>
          <a:bodyPr/>
          <a:lstStyle/>
          <a:p>
            <a:pPr algn="ctr"/>
            <a:r>
              <a:rPr lang="en-US" sz="2800" dirty="0"/>
              <a:t>CODE PART</a:t>
            </a:r>
            <a:endParaRPr lang="en-IN" dirty="0"/>
          </a:p>
        </p:txBody>
      </p:sp>
      <p:sp>
        <p:nvSpPr>
          <p:cNvPr id="5" name="TextBox 4">
            <a:extLst>
              <a:ext uri="{FF2B5EF4-FFF2-40B4-BE49-F238E27FC236}">
                <a16:creationId xmlns:a16="http://schemas.microsoft.com/office/drawing/2014/main" xmlns="" id="{1AFF7BC3-98A1-4669-AF57-C56F01C39BFC}"/>
              </a:ext>
            </a:extLst>
          </p:cNvPr>
          <p:cNvSpPr txBox="1"/>
          <p:nvPr/>
        </p:nvSpPr>
        <p:spPr>
          <a:xfrm>
            <a:off x="581192" y="2185526"/>
            <a:ext cx="6094520" cy="3970318"/>
          </a:xfrm>
          <a:prstGeom prst="rect">
            <a:avLst/>
          </a:prstGeom>
          <a:noFill/>
        </p:spPr>
        <p:txBody>
          <a:bodyPr wrap="square">
            <a:spAutoFit/>
          </a:bodyPr>
          <a:lstStyle/>
          <a:p>
            <a:r>
              <a:rPr lang="en-IN" dirty="0"/>
              <a:t>void forward()</a:t>
            </a:r>
          </a:p>
          <a:p>
            <a:r>
              <a:rPr lang="en-IN" dirty="0"/>
              <a:t>{</a:t>
            </a:r>
          </a:p>
          <a:p>
            <a:r>
              <a:rPr lang="en-IN" dirty="0"/>
              <a:t>  </a:t>
            </a:r>
            <a:r>
              <a:rPr lang="en-IN" dirty="0" err="1"/>
              <a:t>digitalWrite</a:t>
            </a:r>
            <a:r>
              <a:rPr lang="en-IN" dirty="0"/>
              <a:t>(lmt1, HIGH);</a:t>
            </a:r>
          </a:p>
          <a:p>
            <a:r>
              <a:rPr lang="en-IN" dirty="0"/>
              <a:t>  </a:t>
            </a:r>
            <a:r>
              <a:rPr lang="en-IN" dirty="0" err="1"/>
              <a:t>digitalWrite</a:t>
            </a:r>
            <a:r>
              <a:rPr lang="en-IN" dirty="0"/>
              <a:t>(lmt2, LOW);</a:t>
            </a:r>
          </a:p>
          <a:p>
            <a:r>
              <a:rPr lang="en-IN" dirty="0"/>
              <a:t>  </a:t>
            </a:r>
            <a:r>
              <a:rPr lang="en-IN" dirty="0" err="1"/>
              <a:t>digitalWrite</a:t>
            </a:r>
            <a:r>
              <a:rPr lang="en-IN" dirty="0"/>
              <a:t>(rmt1, HIGH);</a:t>
            </a:r>
          </a:p>
          <a:p>
            <a:r>
              <a:rPr lang="en-IN" dirty="0"/>
              <a:t>  </a:t>
            </a:r>
            <a:r>
              <a:rPr lang="en-IN" dirty="0" err="1"/>
              <a:t>digitalWrite</a:t>
            </a:r>
            <a:r>
              <a:rPr lang="en-IN" dirty="0"/>
              <a:t>(rmt2, LOW);</a:t>
            </a:r>
          </a:p>
          <a:p>
            <a:r>
              <a:rPr lang="en-IN" dirty="0"/>
              <a:t>}</a:t>
            </a:r>
          </a:p>
          <a:p>
            <a:r>
              <a:rPr lang="en-IN" dirty="0"/>
              <a:t>void reverse()</a:t>
            </a:r>
          </a:p>
          <a:p>
            <a:r>
              <a:rPr lang="en-IN" dirty="0"/>
              <a:t>{</a:t>
            </a:r>
          </a:p>
          <a:p>
            <a:r>
              <a:rPr lang="en-IN" dirty="0"/>
              <a:t>  </a:t>
            </a:r>
            <a:r>
              <a:rPr lang="en-IN" dirty="0" err="1"/>
              <a:t>digitalWrite</a:t>
            </a:r>
            <a:r>
              <a:rPr lang="en-IN" dirty="0"/>
              <a:t>(lmt1, LOW);</a:t>
            </a:r>
          </a:p>
          <a:p>
            <a:r>
              <a:rPr lang="en-IN" dirty="0"/>
              <a:t>  </a:t>
            </a:r>
            <a:r>
              <a:rPr lang="en-IN" dirty="0" err="1"/>
              <a:t>digitalWrite</a:t>
            </a:r>
            <a:r>
              <a:rPr lang="en-IN" dirty="0"/>
              <a:t>(lmt2, HIGH);</a:t>
            </a:r>
          </a:p>
          <a:p>
            <a:r>
              <a:rPr lang="en-IN" dirty="0"/>
              <a:t>  </a:t>
            </a:r>
            <a:r>
              <a:rPr lang="en-IN" dirty="0" err="1"/>
              <a:t>digitalWrite</a:t>
            </a:r>
            <a:r>
              <a:rPr lang="en-IN" dirty="0"/>
              <a:t>(rmt1, LOW);</a:t>
            </a:r>
          </a:p>
          <a:p>
            <a:r>
              <a:rPr lang="en-IN" dirty="0"/>
              <a:t>  </a:t>
            </a:r>
            <a:r>
              <a:rPr lang="en-IN" dirty="0" err="1"/>
              <a:t>digitalWrite</a:t>
            </a:r>
            <a:r>
              <a:rPr lang="en-IN" dirty="0"/>
              <a:t>(rmt2, HIGH);</a:t>
            </a:r>
          </a:p>
          <a:p>
            <a:r>
              <a:rPr lang="en-IN" dirty="0"/>
              <a:t>}</a:t>
            </a:r>
          </a:p>
        </p:txBody>
      </p:sp>
      <p:sp>
        <p:nvSpPr>
          <p:cNvPr id="7" name="TextBox 6">
            <a:extLst>
              <a:ext uri="{FF2B5EF4-FFF2-40B4-BE49-F238E27FC236}">
                <a16:creationId xmlns:a16="http://schemas.microsoft.com/office/drawing/2014/main" xmlns="" id="{BC192E56-2F41-4DA2-9EF3-5F99566C28FC}"/>
              </a:ext>
            </a:extLst>
          </p:cNvPr>
          <p:cNvSpPr txBox="1"/>
          <p:nvPr/>
        </p:nvSpPr>
        <p:spPr>
          <a:xfrm>
            <a:off x="3801862" y="2192584"/>
            <a:ext cx="6094520" cy="3970318"/>
          </a:xfrm>
          <a:prstGeom prst="rect">
            <a:avLst/>
          </a:prstGeom>
          <a:noFill/>
        </p:spPr>
        <p:txBody>
          <a:bodyPr wrap="square">
            <a:spAutoFit/>
          </a:bodyPr>
          <a:lstStyle/>
          <a:p>
            <a:r>
              <a:rPr lang="en-IN"/>
              <a:t>void left()</a:t>
            </a:r>
          </a:p>
          <a:p>
            <a:r>
              <a:rPr lang="en-IN"/>
              <a:t>{</a:t>
            </a:r>
          </a:p>
          <a:p>
            <a:r>
              <a:rPr lang="en-IN"/>
              <a:t>  digitalWrite(lmt1, LOW);</a:t>
            </a:r>
          </a:p>
          <a:p>
            <a:r>
              <a:rPr lang="en-IN"/>
              <a:t>  digitalWrite(lmt2, HIGH);</a:t>
            </a:r>
          </a:p>
          <a:p>
            <a:r>
              <a:rPr lang="en-IN"/>
              <a:t>  digitalWrite(rmt1, HIGH);</a:t>
            </a:r>
          </a:p>
          <a:p>
            <a:r>
              <a:rPr lang="en-IN"/>
              <a:t>  digitalWrite(rmt2, LOW);</a:t>
            </a:r>
          </a:p>
          <a:p>
            <a:r>
              <a:rPr lang="en-IN"/>
              <a:t>}</a:t>
            </a:r>
          </a:p>
          <a:p>
            <a:r>
              <a:rPr lang="en-IN"/>
              <a:t>void right()</a:t>
            </a:r>
          </a:p>
          <a:p>
            <a:r>
              <a:rPr lang="en-IN"/>
              <a:t>{</a:t>
            </a:r>
          </a:p>
          <a:p>
            <a:r>
              <a:rPr lang="en-IN"/>
              <a:t>  digitalWrite(lmt1, HIGH);</a:t>
            </a:r>
          </a:p>
          <a:p>
            <a:r>
              <a:rPr lang="en-IN"/>
              <a:t>  digitalWrite(lmt2, LOW);</a:t>
            </a:r>
          </a:p>
          <a:p>
            <a:r>
              <a:rPr lang="en-IN"/>
              <a:t>  digitalWrite(rmt1, LOW);</a:t>
            </a:r>
          </a:p>
          <a:p>
            <a:r>
              <a:rPr lang="en-IN"/>
              <a:t>  digitalWrite(rmt2, HIGH);</a:t>
            </a:r>
          </a:p>
          <a:p>
            <a:r>
              <a:rPr lang="en-IN"/>
              <a:t>}</a:t>
            </a:r>
            <a:endParaRPr lang="en-IN" dirty="0"/>
          </a:p>
        </p:txBody>
      </p:sp>
      <p:sp>
        <p:nvSpPr>
          <p:cNvPr id="9" name="TextBox 8">
            <a:extLst>
              <a:ext uri="{FF2B5EF4-FFF2-40B4-BE49-F238E27FC236}">
                <a16:creationId xmlns:a16="http://schemas.microsoft.com/office/drawing/2014/main" xmlns="" id="{AD1560FD-4575-49B5-AE22-6E4EADB1C607}"/>
              </a:ext>
            </a:extLst>
          </p:cNvPr>
          <p:cNvSpPr txBox="1"/>
          <p:nvPr/>
        </p:nvSpPr>
        <p:spPr>
          <a:xfrm>
            <a:off x="6607206" y="2192584"/>
            <a:ext cx="6094520" cy="3970318"/>
          </a:xfrm>
          <a:prstGeom prst="rect">
            <a:avLst/>
          </a:prstGeom>
          <a:noFill/>
        </p:spPr>
        <p:txBody>
          <a:bodyPr wrap="square">
            <a:spAutoFit/>
          </a:bodyPr>
          <a:lstStyle/>
          <a:p>
            <a:r>
              <a:rPr lang="en-IN" dirty="0"/>
              <a:t>void </a:t>
            </a:r>
            <a:r>
              <a:rPr lang="en-IN" dirty="0" err="1"/>
              <a:t>stp</a:t>
            </a:r>
            <a:r>
              <a:rPr lang="en-IN" dirty="0"/>
              <a:t>()</a:t>
            </a:r>
          </a:p>
          <a:p>
            <a:r>
              <a:rPr lang="en-IN" dirty="0"/>
              <a:t>{</a:t>
            </a:r>
          </a:p>
          <a:p>
            <a:r>
              <a:rPr lang="en-IN" dirty="0"/>
              <a:t>  </a:t>
            </a:r>
            <a:r>
              <a:rPr lang="en-IN" dirty="0" err="1"/>
              <a:t>digitalWrite</a:t>
            </a:r>
            <a:r>
              <a:rPr lang="en-IN" dirty="0"/>
              <a:t>(lmt1, LOW);</a:t>
            </a:r>
          </a:p>
          <a:p>
            <a:r>
              <a:rPr lang="en-IN" dirty="0"/>
              <a:t>  </a:t>
            </a:r>
            <a:r>
              <a:rPr lang="en-IN" dirty="0" err="1"/>
              <a:t>digitalWrite</a:t>
            </a:r>
            <a:r>
              <a:rPr lang="en-IN" dirty="0"/>
              <a:t>(lmt2, LOW);</a:t>
            </a:r>
          </a:p>
          <a:p>
            <a:r>
              <a:rPr lang="en-IN" dirty="0"/>
              <a:t>  </a:t>
            </a:r>
            <a:r>
              <a:rPr lang="en-IN" dirty="0" err="1"/>
              <a:t>digitalWrite</a:t>
            </a:r>
            <a:r>
              <a:rPr lang="en-IN" dirty="0"/>
              <a:t>(rmt1, LOW);</a:t>
            </a:r>
          </a:p>
          <a:p>
            <a:r>
              <a:rPr lang="en-IN" dirty="0"/>
              <a:t>  </a:t>
            </a:r>
            <a:r>
              <a:rPr lang="en-IN" dirty="0" err="1"/>
              <a:t>digitalWrite</a:t>
            </a:r>
            <a:r>
              <a:rPr lang="en-IN" dirty="0"/>
              <a:t>(rmt2, LOW);</a:t>
            </a:r>
          </a:p>
          <a:p>
            <a:r>
              <a:rPr lang="en-IN" dirty="0"/>
              <a:t>}</a:t>
            </a:r>
          </a:p>
          <a:p>
            <a:r>
              <a:rPr lang="en-IN" dirty="0"/>
              <a:t>void </a:t>
            </a:r>
            <a:r>
              <a:rPr lang="en-IN" dirty="0" err="1"/>
              <a:t>stpleft</a:t>
            </a:r>
            <a:r>
              <a:rPr lang="en-IN" dirty="0"/>
              <a:t>()</a:t>
            </a:r>
          </a:p>
          <a:p>
            <a:r>
              <a:rPr lang="en-IN" dirty="0"/>
              <a:t>{</a:t>
            </a:r>
          </a:p>
          <a:p>
            <a:r>
              <a:rPr lang="en-IN" dirty="0"/>
              <a:t>  </a:t>
            </a:r>
            <a:r>
              <a:rPr lang="en-IN" dirty="0" err="1"/>
              <a:t>digitalWrite</a:t>
            </a:r>
            <a:r>
              <a:rPr lang="en-IN" dirty="0"/>
              <a:t>(lmt1, LOW);</a:t>
            </a:r>
          </a:p>
          <a:p>
            <a:r>
              <a:rPr lang="en-IN" dirty="0"/>
              <a:t>  </a:t>
            </a:r>
            <a:r>
              <a:rPr lang="en-IN" dirty="0" err="1"/>
              <a:t>digitalWrite</a:t>
            </a:r>
            <a:r>
              <a:rPr lang="en-IN" dirty="0"/>
              <a:t>(lmt2, LOW);</a:t>
            </a:r>
          </a:p>
          <a:p>
            <a:r>
              <a:rPr lang="en-IN" dirty="0"/>
              <a:t>  </a:t>
            </a:r>
            <a:r>
              <a:rPr lang="en-IN" dirty="0" err="1"/>
              <a:t>digitalWrite</a:t>
            </a:r>
            <a:r>
              <a:rPr lang="en-IN" dirty="0"/>
              <a:t>(rmt1, HIGH);</a:t>
            </a:r>
          </a:p>
          <a:p>
            <a:r>
              <a:rPr lang="en-IN" dirty="0"/>
              <a:t>  </a:t>
            </a:r>
            <a:r>
              <a:rPr lang="en-IN" dirty="0" err="1"/>
              <a:t>digitalWrite</a:t>
            </a:r>
            <a:r>
              <a:rPr lang="en-IN" dirty="0"/>
              <a:t>(rmt2, LOW);</a:t>
            </a:r>
          </a:p>
          <a:p>
            <a:r>
              <a:rPr lang="en-IN" dirty="0"/>
              <a:t>}</a:t>
            </a:r>
          </a:p>
        </p:txBody>
      </p:sp>
    </p:spTree>
    <p:extLst>
      <p:ext uri="{BB962C8B-B14F-4D97-AF65-F5344CB8AC3E}">
        <p14:creationId xmlns:p14="http://schemas.microsoft.com/office/powerpoint/2010/main" val="4160659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14B6D-AA75-4726-8EC5-D9E68A7BF028}"/>
              </a:ext>
            </a:extLst>
          </p:cNvPr>
          <p:cNvSpPr>
            <a:spLocks noGrp="1"/>
          </p:cNvSpPr>
          <p:nvPr>
            <p:ph type="title"/>
          </p:nvPr>
        </p:nvSpPr>
        <p:spPr/>
        <p:txBody>
          <a:bodyPr/>
          <a:lstStyle/>
          <a:p>
            <a:pPr algn="ctr"/>
            <a:r>
              <a:rPr lang="en-US" sz="2800" dirty="0"/>
              <a:t>CODE PART</a:t>
            </a:r>
            <a:endParaRPr lang="en-IN" dirty="0"/>
          </a:p>
        </p:txBody>
      </p:sp>
      <p:sp>
        <p:nvSpPr>
          <p:cNvPr id="5" name="TextBox 4">
            <a:extLst>
              <a:ext uri="{FF2B5EF4-FFF2-40B4-BE49-F238E27FC236}">
                <a16:creationId xmlns:a16="http://schemas.microsoft.com/office/drawing/2014/main" xmlns="" id="{E51A5695-0CFF-4926-8B3A-00FA7F1AD6DF}"/>
              </a:ext>
            </a:extLst>
          </p:cNvPr>
          <p:cNvSpPr txBox="1"/>
          <p:nvPr/>
        </p:nvSpPr>
        <p:spPr>
          <a:xfrm>
            <a:off x="3322467" y="2595815"/>
            <a:ext cx="6094520" cy="2031325"/>
          </a:xfrm>
          <a:prstGeom prst="rect">
            <a:avLst/>
          </a:prstGeom>
          <a:noFill/>
        </p:spPr>
        <p:txBody>
          <a:bodyPr wrap="square">
            <a:spAutoFit/>
          </a:bodyPr>
          <a:lstStyle/>
          <a:p>
            <a:r>
              <a:rPr lang="en-IN" dirty="0"/>
              <a:t>void </a:t>
            </a:r>
            <a:r>
              <a:rPr lang="en-IN" dirty="0" err="1"/>
              <a:t>stpright</a:t>
            </a:r>
            <a:r>
              <a:rPr lang="en-IN" dirty="0"/>
              <a:t>()</a:t>
            </a:r>
          </a:p>
          <a:p>
            <a:r>
              <a:rPr lang="en-IN" dirty="0"/>
              <a:t>{</a:t>
            </a:r>
          </a:p>
          <a:p>
            <a:r>
              <a:rPr lang="en-IN" dirty="0"/>
              <a:t>  </a:t>
            </a:r>
            <a:r>
              <a:rPr lang="en-IN" dirty="0" err="1"/>
              <a:t>digitalWrite</a:t>
            </a:r>
            <a:r>
              <a:rPr lang="en-IN" dirty="0"/>
              <a:t>(lmt1, HIGH);</a:t>
            </a:r>
          </a:p>
          <a:p>
            <a:r>
              <a:rPr lang="en-IN" dirty="0"/>
              <a:t>  </a:t>
            </a:r>
            <a:r>
              <a:rPr lang="en-IN" dirty="0" err="1"/>
              <a:t>digitalWrite</a:t>
            </a:r>
            <a:r>
              <a:rPr lang="en-IN" dirty="0"/>
              <a:t>(lmt2, LOW);</a:t>
            </a:r>
          </a:p>
          <a:p>
            <a:r>
              <a:rPr lang="en-IN" dirty="0"/>
              <a:t>  </a:t>
            </a:r>
            <a:r>
              <a:rPr lang="en-IN" dirty="0" err="1"/>
              <a:t>digitalWrite</a:t>
            </a:r>
            <a:r>
              <a:rPr lang="en-IN" dirty="0"/>
              <a:t>(rmt1, LOW);</a:t>
            </a:r>
          </a:p>
          <a:p>
            <a:r>
              <a:rPr lang="en-IN" dirty="0"/>
              <a:t>  </a:t>
            </a:r>
            <a:r>
              <a:rPr lang="en-IN" dirty="0" err="1"/>
              <a:t>digitalWrite</a:t>
            </a:r>
            <a:r>
              <a:rPr lang="en-IN" dirty="0"/>
              <a:t>(rmt2, LOW);</a:t>
            </a:r>
          </a:p>
          <a:p>
            <a:r>
              <a:rPr lang="en-IN" dirty="0"/>
              <a:t>}</a:t>
            </a:r>
          </a:p>
        </p:txBody>
      </p:sp>
    </p:spTree>
    <p:extLst>
      <p:ext uri="{BB962C8B-B14F-4D97-AF65-F5344CB8AC3E}">
        <p14:creationId xmlns:p14="http://schemas.microsoft.com/office/powerpoint/2010/main" val="3526983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07E6A-B754-4CF7-B59C-EF21CDDF7189}"/>
              </a:ext>
            </a:extLst>
          </p:cNvPr>
          <p:cNvSpPr>
            <a:spLocks noGrp="1"/>
          </p:cNvSpPr>
          <p:nvPr>
            <p:ph type="title"/>
          </p:nvPr>
        </p:nvSpPr>
        <p:spPr>
          <a:xfrm>
            <a:off x="403638" y="2922100"/>
            <a:ext cx="11029616" cy="1013800"/>
          </a:xfrm>
        </p:spPr>
        <p:txBody>
          <a:bodyPr>
            <a:normAutofit/>
          </a:bodyPr>
          <a:lstStyle/>
          <a:p>
            <a:pPr algn="ctr"/>
            <a:r>
              <a:rPr lang="en-US" sz="5000" dirty="0">
                <a:solidFill>
                  <a:schemeClr val="tx1"/>
                </a:solidFill>
              </a:rPr>
              <a:t>THANK YOU</a:t>
            </a:r>
            <a:endParaRPr lang="en-IN" sz="5000" dirty="0">
              <a:solidFill>
                <a:schemeClr val="tx1"/>
              </a:solidFill>
            </a:endParaRPr>
          </a:p>
        </p:txBody>
      </p:sp>
    </p:spTree>
    <p:extLst>
      <p:ext uri="{BB962C8B-B14F-4D97-AF65-F5344CB8AC3E}">
        <p14:creationId xmlns:p14="http://schemas.microsoft.com/office/powerpoint/2010/main" val="2665139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09837-65CA-479E-95F8-17B1B55A7C03}"/>
              </a:ext>
            </a:extLst>
          </p:cNvPr>
          <p:cNvSpPr>
            <a:spLocks noGrp="1"/>
          </p:cNvSpPr>
          <p:nvPr>
            <p:ph type="title"/>
          </p:nvPr>
        </p:nvSpPr>
        <p:spPr/>
        <p:txBody>
          <a:bodyPr>
            <a:normAutofit/>
          </a:bodyPr>
          <a:lstStyle/>
          <a:p>
            <a:pPr algn="ctr"/>
            <a:r>
              <a:rPr lang="en-US" sz="5000" dirty="0"/>
              <a:t>ABSTRACT</a:t>
            </a:r>
            <a:endParaRPr lang="en-IN" sz="5000" dirty="0"/>
          </a:p>
        </p:txBody>
      </p:sp>
      <p:sp>
        <p:nvSpPr>
          <p:cNvPr id="3" name="Content Placeholder 2">
            <a:extLst>
              <a:ext uri="{FF2B5EF4-FFF2-40B4-BE49-F238E27FC236}">
                <a16:creationId xmlns:a16="http://schemas.microsoft.com/office/drawing/2014/main" xmlns="" id="{0BF5FA7B-9CD7-4DF3-B734-E9AA607BBC5C}"/>
              </a:ext>
            </a:extLst>
          </p:cNvPr>
          <p:cNvSpPr>
            <a:spLocks noGrp="1"/>
          </p:cNvSpPr>
          <p:nvPr>
            <p:ph idx="1"/>
          </p:nvPr>
        </p:nvSpPr>
        <p:spPr/>
        <p:txBody>
          <a:bodyPr/>
          <a:lstStyle/>
          <a:p>
            <a:r>
              <a:rPr lang="en-US" dirty="0"/>
              <a:t>Obstacle avoiding robot was designed, constructed and programmed which may be potentially used for educational and research purposes. The developed robot will move in a particular direction once the infrared (IR) and the PIR passive infrared (PIR) sensors sense a signal while avoiding the obstacles in its path. The robot can also perform desired tasks in unstructured environments without continuous human guidance. The hardware was integrated in one application board as embedded system design. The software was developed using C++ and compiled by Arduino IDE 1.6.5. The main objective of this project is to provide simple guidelines to the polytechnic students and beginners who are interested in this type of research. </a:t>
            </a:r>
            <a:r>
              <a:rPr lang="en-US"/>
              <a:t>It is hoped that this robot could benefit students who wish to carry out research on IR and PIR sensors</a:t>
            </a:r>
            <a:endParaRPr lang="en-IN" dirty="0"/>
          </a:p>
        </p:txBody>
      </p:sp>
    </p:spTree>
    <p:extLst>
      <p:ext uri="{BB962C8B-B14F-4D97-AF65-F5344CB8AC3E}">
        <p14:creationId xmlns:p14="http://schemas.microsoft.com/office/powerpoint/2010/main" val="1686923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09837-65CA-479E-95F8-17B1B55A7C03}"/>
              </a:ext>
            </a:extLst>
          </p:cNvPr>
          <p:cNvSpPr>
            <a:spLocks noGrp="1"/>
          </p:cNvSpPr>
          <p:nvPr>
            <p:ph type="title"/>
          </p:nvPr>
        </p:nvSpPr>
        <p:spPr/>
        <p:txBody>
          <a:bodyPr>
            <a:normAutofit/>
          </a:bodyPr>
          <a:lstStyle/>
          <a:p>
            <a:pPr algn="ctr"/>
            <a:r>
              <a:rPr lang="en-US" sz="5000" dirty="0"/>
              <a:t>OBJECTIVE</a:t>
            </a:r>
            <a:endParaRPr lang="en-IN" sz="5000" dirty="0"/>
          </a:p>
        </p:txBody>
      </p:sp>
      <p:sp>
        <p:nvSpPr>
          <p:cNvPr id="3" name="Content Placeholder 2">
            <a:extLst>
              <a:ext uri="{FF2B5EF4-FFF2-40B4-BE49-F238E27FC236}">
                <a16:creationId xmlns:a16="http://schemas.microsoft.com/office/drawing/2014/main" xmlns="" id="{0BF5FA7B-9CD7-4DF3-B734-E9AA607BBC5C}"/>
              </a:ext>
            </a:extLst>
          </p:cNvPr>
          <p:cNvSpPr>
            <a:spLocks noGrp="1"/>
          </p:cNvSpPr>
          <p:nvPr>
            <p:ph idx="1"/>
          </p:nvPr>
        </p:nvSpPr>
        <p:spPr/>
        <p:txBody>
          <a:bodyPr/>
          <a:lstStyle/>
          <a:p>
            <a:r>
              <a:rPr lang="en-US" dirty="0"/>
              <a:t>TO MAKE AN OBSTACLE AVOIDING ROBOT WHICH USES IR SENSOR TO AVOID OBJECTS WITHIN ITS VICINITY.</a:t>
            </a:r>
          </a:p>
          <a:p>
            <a:endParaRPr lang="en-US" dirty="0"/>
          </a:p>
          <a:p>
            <a:r>
              <a:rPr lang="en-US" dirty="0"/>
              <a:t>TO USE AN ARDUINO BOARD IN ORDER TO INTEGRATE THE MICROCONTROLLER AND THE REQUIRED CONNECTIONS BETWEEN IR SENSORS ,MOTORS AS WELL AS THE BODY OF THE ROBOT</a:t>
            </a:r>
          </a:p>
          <a:p>
            <a:endParaRPr lang="en-US" dirty="0"/>
          </a:p>
          <a:p>
            <a:r>
              <a:rPr lang="en-US" dirty="0"/>
              <a:t>TO CODE A PROGRAM FOR THE IR SENSOR TO WORK USING ARDUINO AND UPLOADING THE CODE INTO THE ROBOT USING USB A-B CABLE</a:t>
            </a:r>
            <a:endParaRPr lang="en-IN" dirty="0"/>
          </a:p>
          <a:p>
            <a:endParaRPr lang="en-IN" dirty="0"/>
          </a:p>
        </p:txBody>
      </p:sp>
    </p:spTree>
    <p:extLst>
      <p:ext uri="{BB962C8B-B14F-4D97-AF65-F5344CB8AC3E}">
        <p14:creationId xmlns:p14="http://schemas.microsoft.com/office/powerpoint/2010/main" val="209443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8DB65-AD88-4BAA-93A2-02E58C21400C}"/>
              </a:ext>
            </a:extLst>
          </p:cNvPr>
          <p:cNvSpPr>
            <a:spLocks noGrp="1"/>
          </p:cNvSpPr>
          <p:nvPr>
            <p:ph type="title"/>
          </p:nvPr>
        </p:nvSpPr>
        <p:spPr/>
        <p:txBody>
          <a:bodyPr>
            <a:normAutofit/>
          </a:bodyPr>
          <a:lstStyle/>
          <a:p>
            <a:pPr algn="ctr"/>
            <a:r>
              <a:rPr lang="en-US" sz="5000" dirty="0"/>
              <a:t>HARDWARE AND SENSORS USED</a:t>
            </a:r>
            <a:endParaRPr lang="en-IN" sz="5000" dirty="0"/>
          </a:p>
        </p:txBody>
      </p:sp>
      <p:sp>
        <p:nvSpPr>
          <p:cNvPr id="3" name="Content Placeholder 2">
            <a:extLst>
              <a:ext uri="{FF2B5EF4-FFF2-40B4-BE49-F238E27FC236}">
                <a16:creationId xmlns:a16="http://schemas.microsoft.com/office/drawing/2014/main" xmlns="" id="{4849EC70-67C6-4151-8F38-F1B0A28B4AE0}"/>
              </a:ext>
            </a:extLst>
          </p:cNvPr>
          <p:cNvSpPr>
            <a:spLocks noGrp="1"/>
          </p:cNvSpPr>
          <p:nvPr>
            <p:ph idx="1"/>
          </p:nvPr>
        </p:nvSpPr>
        <p:spPr/>
        <p:txBody>
          <a:bodyPr/>
          <a:lstStyle/>
          <a:p>
            <a:r>
              <a:rPr lang="en-US" dirty="0"/>
              <a:t>IR SENSOR : USED TO DETECT OBJECT USING HIGH AND LOW COMMANDS SO THAT THE ROBOT CAN AVOID OBJECTS AND MOVE</a:t>
            </a:r>
          </a:p>
          <a:p>
            <a:r>
              <a:rPr lang="en-US" dirty="0"/>
              <a:t>ARDUINO BOARD : TO INTEGRATE ARDUINO PROGRAM INTO IT</a:t>
            </a:r>
          </a:p>
          <a:p>
            <a:r>
              <a:rPr lang="en-US" dirty="0"/>
              <a:t>MICROCONTROLLER:TO CONNECT ALL THE IR SENSOR AND THE MOTOR SO THAT AL ARE INTACT AND THE ROBOT CAN MOVE</a:t>
            </a:r>
          </a:p>
          <a:p>
            <a:r>
              <a:rPr lang="en-US" dirty="0"/>
              <a:t>POWER BANK : TO MAKE THE ROBOT MOVE AND FOR PROVIDING POWER TO THE BOARD</a:t>
            </a:r>
          </a:p>
          <a:p>
            <a:pPr marL="0" indent="0">
              <a:buNone/>
            </a:pPr>
            <a:endParaRPr lang="en-IN" dirty="0"/>
          </a:p>
        </p:txBody>
      </p:sp>
    </p:spTree>
    <p:extLst>
      <p:ext uri="{BB962C8B-B14F-4D97-AF65-F5344CB8AC3E}">
        <p14:creationId xmlns:p14="http://schemas.microsoft.com/office/powerpoint/2010/main" val="1881664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07B9C9-2822-4D1F-89E3-0E8FF64ADF7D}"/>
              </a:ext>
            </a:extLst>
          </p:cNvPr>
          <p:cNvSpPr>
            <a:spLocks noGrp="1"/>
          </p:cNvSpPr>
          <p:nvPr>
            <p:ph type="title"/>
          </p:nvPr>
        </p:nvSpPr>
        <p:spPr/>
        <p:txBody>
          <a:bodyPr>
            <a:normAutofit/>
          </a:bodyPr>
          <a:lstStyle/>
          <a:p>
            <a:pPr algn="ctr"/>
            <a:r>
              <a:rPr lang="en-US" sz="5000" dirty="0"/>
              <a:t>SOFTWARE USED</a:t>
            </a:r>
            <a:endParaRPr lang="en-IN" sz="5000" dirty="0"/>
          </a:p>
        </p:txBody>
      </p:sp>
      <p:sp>
        <p:nvSpPr>
          <p:cNvPr id="3" name="Content Placeholder 2">
            <a:extLst>
              <a:ext uri="{FF2B5EF4-FFF2-40B4-BE49-F238E27FC236}">
                <a16:creationId xmlns:a16="http://schemas.microsoft.com/office/drawing/2014/main" xmlns="" id="{115C564A-0B9C-4A5A-AE4F-1022524DF620}"/>
              </a:ext>
            </a:extLst>
          </p:cNvPr>
          <p:cNvSpPr>
            <a:spLocks noGrp="1"/>
          </p:cNvSpPr>
          <p:nvPr>
            <p:ph idx="1"/>
          </p:nvPr>
        </p:nvSpPr>
        <p:spPr/>
        <p:txBody>
          <a:bodyPr/>
          <a:lstStyle/>
          <a:p>
            <a:pPr marL="285750" indent="-285750">
              <a:buFont typeface="Arial" panose="020B0604020202020204" pitchFamily="34" charset="0"/>
              <a:buChar char="•"/>
            </a:pPr>
            <a:r>
              <a:rPr lang="en-US" dirty="0"/>
              <a:t>ARDUINO SOFTWARE IS USED IN ORDER TO CODE </a:t>
            </a:r>
          </a:p>
          <a:p>
            <a:pPr marL="285750" indent="-285750">
              <a:buFont typeface="Arial" panose="020B0604020202020204" pitchFamily="34" charset="0"/>
              <a:buChar char="•"/>
            </a:pPr>
            <a:r>
              <a:rPr lang="en-US" dirty="0"/>
              <a:t>HIGH AND LOW COMMANDS ARE USED FOR CODING THE IR SENSORS SO THAT THEY RESPOND ACCORDINGLY</a:t>
            </a:r>
          </a:p>
          <a:p>
            <a:pPr marL="285750" indent="-285750">
              <a:buFont typeface="Arial" panose="020B0604020202020204" pitchFamily="34" charset="0"/>
              <a:buChar char="•"/>
            </a:pPr>
            <a:r>
              <a:rPr lang="en-US" dirty="0"/>
              <a:t> HARDWARE PART : 3 IR SENSORS ARE USED IN ORDER </a:t>
            </a:r>
          </a:p>
          <a:p>
            <a:pPr marL="285750" indent="-285750">
              <a:buFont typeface="Arial" panose="020B0604020202020204" pitchFamily="34" charset="0"/>
              <a:buChar char="•"/>
            </a:pPr>
            <a:r>
              <a:rPr lang="en-US" dirty="0"/>
              <a:t>INPUT FOR THE IR SENSOR IS BASED ON 0’S AND 1’S OR HIGH AND LOW.</a:t>
            </a:r>
          </a:p>
          <a:p>
            <a:pPr marL="285750" indent="-285750">
              <a:buFont typeface="Arial" panose="020B0604020202020204" pitchFamily="34" charset="0"/>
              <a:buChar char="•"/>
            </a:pPr>
            <a:r>
              <a:rPr lang="en-US" dirty="0"/>
              <a:t>THE ROBOT WILL WORK BASED ON BINARY VALUES</a:t>
            </a:r>
          </a:p>
          <a:p>
            <a:pPr marL="285750" indent="-285750">
              <a:buFont typeface="Arial" panose="020B0604020202020204" pitchFamily="34" charset="0"/>
              <a:buChar char="•"/>
            </a:pPr>
            <a:r>
              <a:rPr lang="en-US" dirty="0"/>
              <a:t>FOR EG. IF ALL THE SENSORS READ 0 , IT WILL MOVE FRONT , IF IT IS 1 , IT WILL MOVE RIGHT ETC..</a:t>
            </a:r>
          </a:p>
          <a:p>
            <a:endParaRPr lang="en-IN" dirty="0"/>
          </a:p>
          <a:p>
            <a:endParaRPr lang="en-IN" dirty="0"/>
          </a:p>
        </p:txBody>
      </p:sp>
    </p:spTree>
    <p:extLst>
      <p:ext uri="{BB962C8B-B14F-4D97-AF65-F5344CB8AC3E}">
        <p14:creationId xmlns:p14="http://schemas.microsoft.com/office/powerpoint/2010/main" val="358155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05C07-AA2A-4A4C-911A-A061780B12C3}"/>
              </a:ext>
            </a:extLst>
          </p:cNvPr>
          <p:cNvSpPr>
            <a:spLocks noGrp="1"/>
          </p:cNvSpPr>
          <p:nvPr>
            <p:ph type="title"/>
          </p:nvPr>
        </p:nvSpPr>
        <p:spPr/>
        <p:txBody>
          <a:bodyPr>
            <a:normAutofit/>
          </a:bodyPr>
          <a:lstStyle/>
          <a:p>
            <a:pPr algn="ctr"/>
            <a:r>
              <a:rPr lang="en-US" sz="5000" dirty="0"/>
              <a:t>WHAT IS AN IR SENSOR?</a:t>
            </a:r>
            <a:endParaRPr lang="en-IN" sz="5000" dirty="0"/>
          </a:p>
        </p:txBody>
      </p:sp>
      <p:sp>
        <p:nvSpPr>
          <p:cNvPr id="3" name="Content Placeholder 2">
            <a:extLst>
              <a:ext uri="{FF2B5EF4-FFF2-40B4-BE49-F238E27FC236}">
                <a16:creationId xmlns:a16="http://schemas.microsoft.com/office/drawing/2014/main" xmlns="" id="{34480446-EF0B-45D5-A622-490EFD4092DC}"/>
              </a:ext>
            </a:extLst>
          </p:cNvPr>
          <p:cNvSpPr>
            <a:spLocks noGrp="1"/>
          </p:cNvSpPr>
          <p:nvPr>
            <p:ph idx="1"/>
          </p:nvPr>
        </p:nvSpPr>
        <p:spPr>
          <a:xfrm>
            <a:off x="581192" y="2180496"/>
            <a:ext cx="4505713" cy="3678303"/>
          </a:xfrm>
        </p:spPr>
        <p:txBody>
          <a:bodyPr/>
          <a:lstStyle/>
          <a:p>
            <a:r>
              <a:rPr lang="en-US" dirty="0">
                <a:latin typeface="Calibri" panose="020F0502020204030204" pitchFamily="34" charset="0"/>
                <a:cs typeface="Calibri" panose="020F0502020204030204" pitchFamily="34" charset="0"/>
              </a:rPr>
              <a:t>An IR sensor is an electronic device, which illuminates light to detect the surrounding environment. The IR sensor can measure the temperature of an object and detect movement. Usually, in the infrared spectrum, all substances emit a certain type of radiation. These types of radiation are invisible to our eyes, but the infrared sensor can detect these rays.</a:t>
            </a:r>
            <a:endParaRPr lang="en-IN" dirty="0">
              <a:latin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xmlns="" id="{024805AE-BA3F-4A09-95C7-27F7C2E35843}"/>
              </a:ext>
            </a:extLst>
          </p:cNvPr>
          <p:cNvPicPr>
            <a:picLocks noChangeAspect="1"/>
          </p:cNvPicPr>
          <p:nvPr/>
        </p:nvPicPr>
        <p:blipFill rotWithShape="1">
          <a:blip r:embed="rId2"/>
          <a:srcRect l="27449" t="17870" r="26546" b="10515"/>
          <a:stretch/>
        </p:blipFill>
        <p:spPr>
          <a:xfrm>
            <a:off x="5909569" y="2210507"/>
            <a:ext cx="4505713" cy="3945337"/>
          </a:xfrm>
          <a:prstGeom prst="rect">
            <a:avLst/>
          </a:prstGeom>
        </p:spPr>
      </p:pic>
    </p:spTree>
    <p:extLst>
      <p:ext uri="{BB962C8B-B14F-4D97-AF65-F5344CB8AC3E}">
        <p14:creationId xmlns:p14="http://schemas.microsoft.com/office/powerpoint/2010/main" val="3461941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436B6-915A-4738-922F-00B37DA084EF}"/>
              </a:ext>
            </a:extLst>
          </p:cNvPr>
          <p:cNvSpPr>
            <a:spLocks noGrp="1"/>
          </p:cNvSpPr>
          <p:nvPr>
            <p:ph type="title"/>
          </p:nvPr>
        </p:nvSpPr>
        <p:spPr/>
        <p:txBody>
          <a:bodyPr>
            <a:normAutofit/>
          </a:bodyPr>
          <a:lstStyle/>
          <a:p>
            <a:pPr algn="ctr"/>
            <a:r>
              <a:rPr lang="en-US" sz="5000" dirty="0"/>
              <a:t>WHAT IS AN MICROCONTROLLER</a:t>
            </a:r>
            <a:endParaRPr lang="en-IN" sz="5000" dirty="0"/>
          </a:p>
        </p:txBody>
      </p:sp>
      <p:sp>
        <p:nvSpPr>
          <p:cNvPr id="3" name="Content Placeholder 2">
            <a:extLst>
              <a:ext uri="{FF2B5EF4-FFF2-40B4-BE49-F238E27FC236}">
                <a16:creationId xmlns:a16="http://schemas.microsoft.com/office/drawing/2014/main" xmlns="" id="{E2FA1539-4B31-441B-BA04-4FFADEF72E88}"/>
              </a:ext>
            </a:extLst>
          </p:cNvPr>
          <p:cNvSpPr>
            <a:spLocks noGrp="1"/>
          </p:cNvSpPr>
          <p:nvPr>
            <p:ph idx="1"/>
          </p:nvPr>
        </p:nvSpPr>
        <p:spPr>
          <a:xfrm>
            <a:off x="581192" y="2180496"/>
            <a:ext cx="4869697" cy="3678303"/>
          </a:xfrm>
        </p:spPr>
        <p:txBody>
          <a:bodyPr/>
          <a:lstStyle/>
          <a:p>
            <a:r>
              <a:rPr lang="en-US" b="1" i="0" dirty="0">
                <a:solidFill>
                  <a:srgbClr val="202124"/>
                </a:solidFill>
                <a:effectLst/>
                <a:latin typeface="arial" panose="020B0604020202020204" pitchFamily="34" charset="0"/>
              </a:rPr>
              <a:t>Arduino</a:t>
            </a:r>
            <a:r>
              <a:rPr lang="en-US" b="0" i="0" dirty="0">
                <a:solidFill>
                  <a:srgbClr val="202124"/>
                </a:solidFill>
                <a:effectLst/>
                <a:latin typeface="arial" panose="020B0604020202020204" pitchFamily="34" charset="0"/>
              </a:rPr>
              <a:t> consists of both a physical programmable circuit board (often referred to as a </a:t>
            </a:r>
            <a:r>
              <a:rPr lang="en-US" b="1" i="0" dirty="0">
                <a:solidFill>
                  <a:srgbClr val="202124"/>
                </a:solidFill>
                <a:effectLst/>
                <a:latin typeface="arial" panose="020B0604020202020204" pitchFamily="34" charset="0"/>
              </a:rPr>
              <a:t>microcontroller</a:t>
            </a:r>
            <a:r>
              <a:rPr lang="en-US" b="0" i="0" dirty="0">
                <a:solidFill>
                  <a:srgbClr val="202124"/>
                </a:solidFill>
                <a:effectLst/>
                <a:latin typeface="arial" panose="020B0604020202020204" pitchFamily="34" charset="0"/>
              </a:rPr>
              <a:t>) and a piece of software, or IDE (Integrated Development Environment) that runs on your computer, used to write and upload computer code to the physical board.</a:t>
            </a:r>
            <a:endParaRPr lang="en-IN" dirty="0">
              <a:latin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xmlns="" id="{F299B15E-9D09-425A-9A28-82FAD77CD8D8}"/>
              </a:ext>
            </a:extLst>
          </p:cNvPr>
          <p:cNvPicPr>
            <a:picLocks noChangeAspect="1"/>
          </p:cNvPicPr>
          <p:nvPr/>
        </p:nvPicPr>
        <p:blipFill rotWithShape="1">
          <a:blip r:embed="rId2"/>
          <a:srcRect l="63970" t="27762" r="6215" b="27320"/>
          <a:stretch/>
        </p:blipFill>
        <p:spPr>
          <a:xfrm>
            <a:off x="6096000" y="2529473"/>
            <a:ext cx="3332078" cy="2823762"/>
          </a:xfrm>
          <a:prstGeom prst="rect">
            <a:avLst/>
          </a:prstGeom>
        </p:spPr>
      </p:pic>
    </p:spTree>
    <p:extLst>
      <p:ext uri="{BB962C8B-B14F-4D97-AF65-F5344CB8AC3E}">
        <p14:creationId xmlns:p14="http://schemas.microsoft.com/office/powerpoint/2010/main" val="232857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CD38D7-2974-4FEC-8C17-59B6BE7C0474}"/>
              </a:ext>
            </a:extLst>
          </p:cNvPr>
          <p:cNvSpPr>
            <a:spLocks noGrp="1"/>
          </p:cNvSpPr>
          <p:nvPr>
            <p:ph type="title"/>
          </p:nvPr>
        </p:nvSpPr>
        <p:spPr/>
        <p:txBody>
          <a:bodyPr>
            <a:normAutofit/>
          </a:bodyPr>
          <a:lstStyle/>
          <a:p>
            <a:pPr algn="ctr"/>
            <a:r>
              <a:rPr lang="en-US" sz="5000" dirty="0"/>
              <a:t> OBSTACLE AVOIDER</a:t>
            </a:r>
            <a:endParaRPr lang="en-IN" sz="5000" dirty="0"/>
          </a:p>
        </p:txBody>
      </p:sp>
      <p:pic>
        <p:nvPicPr>
          <p:cNvPr id="13" name="Content Placeholder 12">
            <a:extLst>
              <a:ext uri="{FF2B5EF4-FFF2-40B4-BE49-F238E27FC236}">
                <a16:creationId xmlns:a16="http://schemas.microsoft.com/office/drawing/2014/main" xmlns="" id="{5AFB529F-D6D8-4C97-B691-D6F28103AA7F}"/>
              </a:ext>
            </a:extLst>
          </p:cNvPr>
          <p:cNvPicPr>
            <a:picLocks noGrp="1" noChangeAspect="1"/>
          </p:cNvPicPr>
          <p:nvPr>
            <p:ph idx="1"/>
          </p:nvPr>
        </p:nvPicPr>
        <p:blipFill>
          <a:blip r:embed="rId2"/>
          <a:stretch>
            <a:fillRect/>
          </a:stretch>
        </p:blipFill>
        <p:spPr>
          <a:xfrm>
            <a:off x="1093177" y="1941527"/>
            <a:ext cx="2644322" cy="4701019"/>
          </a:xfrm>
        </p:spPr>
      </p:pic>
      <p:pic>
        <p:nvPicPr>
          <p:cNvPr id="15" name="Picture 14">
            <a:extLst>
              <a:ext uri="{FF2B5EF4-FFF2-40B4-BE49-F238E27FC236}">
                <a16:creationId xmlns:a16="http://schemas.microsoft.com/office/drawing/2014/main" xmlns="" id="{4C3276FB-C3EB-41C1-929F-74F92518EA04}"/>
              </a:ext>
            </a:extLst>
          </p:cNvPr>
          <p:cNvPicPr>
            <a:picLocks noChangeAspect="1"/>
          </p:cNvPicPr>
          <p:nvPr/>
        </p:nvPicPr>
        <p:blipFill>
          <a:blip r:embed="rId3"/>
          <a:stretch>
            <a:fillRect/>
          </a:stretch>
        </p:blipFill>
        <p:spPr>
          <a:xfrm>
            <a:off x="4516221" y="1941527"/>
            <a:ext cx="2644323" cy="4701019"/>
          </a:xfrm>
          <a:prstGeom prst="rect">
            <a:avLst/>
          </a:prstGeom>
        </p:spPr>
      </p:pic>
      <p:pic>
        <p:nvPicPr>
          <p:cNvPr id="17" name="Picture 16">
            <a:extLst>
              <a:ext uri="{FF2B5EF4-FFF2-40B4-BE49-F238E27FC236}">
                <a16:creationId xmlns:a16="http://schemas.microsoft.com/office/drawing/2014/main" xmlns="" id="{16397F4E-A584-4E4E-B93B-F9517F8F8C3B}"/>
              </a:ext>
            </a:extLst>
          </p:cNvPr>
          <p:cNvPicPr>
            <a:picLocks noChangeAspect="1"/>
          </p:cNvPicPr>
          <p:nvPr/>
        </p:nvPicPr>
        <p:blipFill>
          <a:blip r:embed="rId4"/>
          <a:stretch>
            <a:fillRect/>
          </a:stretch>
        </p:blipFill>
        <p:spPr>
          <a:xfrm rot="16200000">
            <a:off x="7168374" y="2969875"/>
            <a:ext cx="4701017" cy="2644322"/>
          </a:xfrm>
          <a:prstGeom prst="rect">
            <a:avLst/>
          </a:prstGeom>
        </p:spPr>
      </p:pic>
    </p:spTree>
    <p:extLst>
      <p:ext uri="{BB962C8B-B14F-4D97-AF65-F5344CB8AC3E}">
        <p14:creationId xmlns:p14="http://schemas.microsoft.com/office/powerpoint/2010/main" val="3077819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4A629-4A28-4C57-B511-52E7299AE388}"/>
              </a:ext>
            </a:extLst>
          </p:cNvPr>
          <p:cNvSpPr>
            <a:spLocks noGrp="1"/>
          </p:cNvSpPr>
          <p:nvPr>
            <p:ph type="title"/>
          </p:nvPr>
        </p:nvSpPr>
        <p:spPr/>
        <p:txBody>
          <a:bodyPr>
            <a:normAutofit/>
          </a:bodyPr>
          <a:lstStyle/>
          <a:p>
            <a:pPr algn="ctr"/>
            <a:r>
              <a:rPr lang="en-US" sz="5000" dirty="0"/>
              <a:t>OBSTACLE AVOIDER</a:t>
            </a:r>
            <a:endParaRPr lang="en-IN" sz="5000" dirty="0"/>
          </a:p>
        </p:txBody>
      </p:sp>
      <p:sp>
        <p:nvSpPr>
          <p:cNvPr id="3" name="Content Placeholder 2">
            <a:extLst>
              <a:ext uri="{FF2B5EF4-FFF2-40B4-BE49-F238E27FC236}">
                <a16:creationId xmlns:a16="http://schemas.microsoft.com/office/drawing/2014/main" xmlns="" id="{96C7C4BC-AEA9-412D-8B3B-2C8F0060B8FD}"/>
              </a:ext>
            </a:extLst>
          </p:cNvPr>
          <p:cNvSpPr>
            <a:spLocks noGrp="1"/>
          </p:cNvSpPr>
          <p:nvPr>
            <p:ph idx="1"/>
          </p:nvPr>
        </p:nvSpPr>
        <p:spPr/>
        <p:txBody>
          <a:bodyPr/>
          <a:lstStyle/>
          <a:p>
            <a:r>
              <a:rPr lang="en-US" dirty="0"/>
              <a:t>PORT : COM3</a:t>
            </a:r>
          </a:p>
          <a:p>
            <a:r>
              <a:rPr lang="en-US" dirty="0"/>
              <a:t>BOARD : ARDUINO UNO</a:t>
            </a:r>
          </a:p>
          <a:p>
            <a:r>
              <a:rPr lang="en-US" dirty="0"/>
              <a:t>IR SENSORS</a:t>
            </a:r>
          </a:p>
          <a:p>
            <a:r>
              <a:rPr lang="en-US" dirty="0"/>
              <a:t>MICROCONTROLLER</a:t>
            </a:r>
          </a:p>
          <a:p>
            <a:r>
              <a:rPr lang="en-US" dirty="0"/>
              <a:t>CONNECTING WIRES</a:t>
            </a:r>
          </a:p>
          <a:p>
            <a:r>
              <a:rPr lang="en-US" dirty="0"/>
              <a:t>BODY</a:t>
            </a:r>
          </a:p>
          <a:p>
            <a:r>
              <a:rPr lang="en-US" dirty="0"/>
              <a:t>WHEELS</a:t>
            </a:r>
          </a:p>
          <a:p>
            <a:r>
              <a:rPr lang="en-US" dirty="0"/>
              <a:t>DC MOTOR</a:t>
            </a:r>
          </a:p>
          <a:p>
            <a:endParaRPr lang="en-IN" dirty="0"/>
          </a:p>
        </p:txBody>
      </p:sp>
    </p:spTree>
    <p:extLst>
      <p:ext uri="{BB962C8B-B14F-4D97-AF65-F5344CB8AC3E}">
        <p14:creationId xmlns:p14="http://schemas.microsoft.com/office/powerpoint/2010/main" val="869986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46</TotalTime>
  <Words>1136</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vt:lpstr>
      <vt:lpstr>Calibri</vt:lpstr>
      <vt:lpstr>Gill Sans MT</vt:lpstr>
      <vt:lpstr>Wingdings 2</vt:lpstr>
      <vt:lpstr>Dividend</vt:lpstr>
      <vt:lpstr>OBSTACLE AVOIDER REVIEW 3 </vt:lpstr>
      <vt:lpstr>ABSTRACT</vt:lpstr>
      <vt:lpstr>OBJECTIVE</vt:lpstr>
      <vt:lpstr>HARDWARE AND SENSORS USED</vt:lpstr>
      <vt:lpstr>SOFTWARE USED</vt:lpstr>
      <vt:lpstr>WHAT IS AN IR SENSOR?</vt:lpstr>
      <vt:lpstr>WHAT IS AN MICROCONTROLLER</vt:lpstr>
      <vt:lpstr> OBSTACLE AVOIDER</vt:lpstr>
      <vt:lpstr>OBSTACLE AVOIDER</vt:lpstr>
      <vt:lpstr>WHERE IS OBSTACLE AVOIDER USED</vt:lpstr>
      <vt:lpstr>CODE PART</vt:lpstr>
      <vt:lpstr>CODE PART</vt:lpstr>
      <vt:lpstr>CODE PART</vt:lpstr>
      <vt:lpstr>CODE PART</vt:lpstr>
      <vt:lpstr>CODE PART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AVOIDER</dc:title>
  <dc:creator>roshan surya</dc:creator>
  <cp:lastModifiedBy>WELCOME</cp:lastModifiedBy>
  <cp:revision>10</cp:revision>
  <dcterms:created xsi:type="dcterms:W3CDTF">2021-05-13T13:57:05Z</dcterms:created>
  <dcterms:modified xsi:type="dcterms:W3CDTF">2021-06-13T08:20:17Z</dcterms:modified>
</cp:coreProperties>
</file>