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30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76056" y="5436108"/>
            <a:ext cx="972311" cy="99009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8000" y="1333500"/>
            <a:ext cx="9040368" cy="56692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2047" y="1397507"/>
            <a:ext cx="1892807" cy="4389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3944" y="2229676"/>
            <a:ext cx="8270510" cy="870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089" y="2610343"/>
            <a:ext cx="8238221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ts/saurav9786/amazon-product-revi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70"/>
              </a:spcBef>
            </a:pPr>
            <a:r>
              <a:rPr spc="-15" dirty="0"/>
              <a:t>Sentiment</a:t>
            </a:r>
            <a:r>
              <a:rPr spc="-30" dirty="0"/>
              <a:t> </a:t>
            </a:r>
            <a:r>
              <a:rPr spc="-15" dirty="0"/>
              <a:t>Analysis</a:t>
            </a:r>
            <a:r>
              <a:rPr spc="-30" dirty="0"/>
              <a:t> </a:t>
            </a:r>
            <a:r>
              <a:rPr spc="-10" dirty="0"/>
              <a:t>and</a:t>
            </a:r>
            <a:r>
              <a:rPr spc="-35" dirty="0"/>
              <a:t> </a:t>
            </a:r>
            <a:r>
              <a:rPr spc="-15" dirty="0"/>
              <a:t>Quality</a:t>
            </a:r>
            <a:r>
              <a:rPr spc="-30" dirty="0"/>
              <a:t> </a:t>
            </a:r>
            <a:r>
              <a:rPr spc="-20" dirty="0"/>
              <a:t>Metrics</a:t>
            </a:r>
            <a:r>
              <a:rPr spc="-35" dirty="0"/>
              <a:t> </a:t>
            </a:r>
            <a:r>
              <a:rPr spc="-10" dirty="0"/>
              <a:t>in</a:t>
            </a:r>
            <a:r>
              <a:rPr spc="-25" dirty="0"/>
              <a:t> </a:t>
            </a:r>
            <a:r>
              <a:rPr spc="-20" dirty="0"/>
              <a:t>Amazon </a:t>
            </a:r>
            <a:r>
              <a:rPr spc="-685" dirty="0"/>
              <a:t> </a:t>
            </a:r>
            <a:r>
              <a:rPr spc="-15" dirty="0"/>
              <a:t>Product</a:t>
            </a:r>
            <a:r>
              <a:rPr spc="-25" dirty="0"/>
              <a:t> </a:t>
            </a:r>
            <a:r>
              <a:rPr spc="-20" dirty="0"/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3944" y="3498882"/>
            <a:ext cx="3830456" cy="794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DS606:Capstone</a:t>
            </a:r>
            <a:endParaRPr b="1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b="1" spc="-10" dirty="0">
                <a:latin typeface="Times New Roman"/>
                <a:cs typeface="Times New Roman"/>
              </a:rPr>
              <a:t>Professor: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Dr</a:t>
            </a:r>
            <a:r>
              <a:rPr b="1" spc="-10" dirty="0">
                <a:latin typeface="Times New Roman"/>
                <a:cs typeface="Times New Roman"/>
              </a:rPr>
              <a:t>.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0" dirty="0" err="1">
                <a:latin typeface="Times New Roman"/>
                <a:cs typeface="Times New Roman"/>
              </a:rPr>
              <a:t>Chaoji</a:t>
            </a:r>
            <a:r>
              <a:rPr lang="en-US" b="1" spc="-10" dirty="0" err="1">
                <a:latin typeface="Times New Roman"/>
                <a:cs typeface="Times New Roman"/>
              </a:rPr>
              <a:t>e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Wang</a:t>
            </a: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407" y="5181378"/>
            <a:ext cx="305299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By</a:t>
            </a:r>
            <a:endParaRPr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b="1" spc="-10" dirty="0">
                <a:latin typeface="Times New Roman"/>
                <a:cs typeface="Times New Roman"/>
              </a:rPr>
              <a:t>Yeshwanth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Rayankula(PS07211)</a:t>
            </a:r>
            <a:endParaRPr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43748"/>
            <a:ext cx="4032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Exploratory</a:t>
            </a:r>
            <a:r>
              <a:rPr spc="-45" dirty="0"/>
              <a:t> </a:t>
            </a:r>
            <a:r>
              <a:rPr spc="-15" dirty="0"/>
              <a:t>Data</a:t>
            </a:r>
            <a:r>
              <a:rPr spc="-40" dirty="0"/>
              <a:t> </a:t>
            </a:r>
            <a:r>
              <a:rPr spc="-1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236" y="2669437"/>
            <a:ext cx="4063683" cy="29193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2937" y="2612332"/>
            <a:ext cx="3864436" cy="30478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23460"/>
            <a:ext cx="47294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Arial"/>
                <a:cs typeface="Arial"/>
              </a:rPr>
              <a:t>Techniques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and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Models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Used: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0127" y="3083051"/>
            <a:ext cx="8519160" cy="1597660"/>
            <a:chOff x="770127" y="3083051"/>
            <a:chExt cx="8519160" cy="1597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127" y="3083051"/>
              <a:ext cx="8519160" cy="15971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095" y="3421379"/>
              <a:ext cx="2913888" cy="12405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6236" y="3105311"/>
              <a:ext cx="8426450" cy="1506855"/>
            </a:xfrm>
            <a:custGeom>
              <a:avLst/>
              <a:gdLst/>
              <a:ahLst/>
              <a:cxnLst/>
              <a:rect l="l" t="t" r="r" b="b"/>
              <a:pathLst>
                <a:path w="8426450" h="1506854">
                  <a:moveTo>
                    <a:pt x="8425926" y="0"/>
                  </a:moveTo>
                  <a:lnTo>
                    <a:pt x="0" y="0"/>
                  </a:lnTo>
                  <a:lnTo>
                    <a:pt x="0" y="1506421"/>
                  </a:lnTo>
                  <a:lnTo>
                    <a:pt x="8425926" y="1506421"/>
                  </a:lnTo>
                  <a:lnTo>
                    <a:pt x="8425926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6236" y="3105311"/>
            <a:ext cx="8426450" cy="1506855"/>
          </a:xfrm>
          <a:prstGeom prst="rect">
            <a:avLst/>
          </a:prstGeom>
          <a:ln w="9430">
            <a:solidFill>
              <a:srgbClr val="789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879475" indent="-226695">
              <a:lnSpc>
                <a:spcPts val="2510"/>
              </a:lnSpc>
              <a:buChar char="•"/>
              <a:tabLst>
                <a:tab pos="879475" algn="l"/>
                <a:tab pos="880110" algn="l"/>
              </a:tabLst>
            </a:pPr>
            <a:r>
              <a:rPr sz="2100" spc="-10" dirty="0">
                <a:latin typeface="Arial MT"/>
                <a:cs typeface="Arial MT"/>
              </a:rPr>
              <a:t>Logistic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Regression</a:t>
            </a:r>
            <a:endParaRPr sz="2100">
              <a:latin typeface="Arial MT"/>
              <a:cs typeface="Arial MT"/>
            </a:endParaRPr>
          </a:p>
          <a:p>
            <a:pPr marL="879475" indent="-226695">
              <a:lnSpc>
                <a:spcPts val="2495"/>
              </a:lnSpc>
              <a:buChar char="•"/>
              <a:tabLst>
                <a:tab pos="879475" algn="l"/>
                <a:tab pos="880110" algn="l"/>
              </a:tabLst>
            </a:pPr>
            <a:r>
              <a:rPr sz="2100" spc="-20" dirty="0">
                <a:latin typeface="Arial MT"/>
                <a:cs typeface="Arial MT"/>
              </a:rPr>
              <a:t>SVM</a:t>
            </a:r>
            <a:endParaRPr sz="2100">
              <a:latin typeface="Arial MT"/>
              <a:cs typeface="Arial MT"/>
            </a:endParaRPr>
          </a:p>
          <a:p>
            <a:pPr marL="879475" indent="-226695">
              <a:lnSpc>
                <a:spcPts val="2510"/>
              </a:lnSpc>
              <a:buChar char="•"/>
              <a:tabLst>
                <a:tab pos="879475" algn="l"/>
                <a:tab pos="880110" algn="l"/>
              </a:tabLst>
            </a:pPr>
            <a:r>
              <a:rPr sz="2100" spc="-15" dirty="0">
                <a:latin typeface="Arial MT"/>
                <a:cs typeface="Arial MT"/>
              </a:rPr>
              <a:t>Random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0752" y="2772155"/>
            <a:ext cx="5992368" cy="70713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77694" y="2906952"/>
            <a:ext cx="47307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solidFill>
                  <a:srgbClr val="FFFFFF"/>
                </a:solidFill>
                <a:latin typeface="Arial"/>
                <a:cs typeface="Arial"/>
              </a:rPr>
              <a:t>Traditional </a:t>
            </a:r>
            <a:r>
              <a:rPr sz="2100" b="1" spc="-1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0127" y="4695444"/>
            <a:ext cx="8519160" cy="1271270"/>
            <a:chOff x="770127" y="4695444"/>
            <a:chExt cx="8519160" cy="127127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127" y="5006340"/>
              <a:ext cx="8519160" cy="9601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6095" y="5350763"/>
              <a:ext cx="5538215" cy="6035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16236" y="5030913"/>
              <a:ext cx="8426450" cy="868044"/>
            </a:xfrm>
            <a:custGeom>
              <a:avLst/>
              <a:gdLst/>
              <a:ahLst/>
              <a:cxnLst/>
              <a:rect l="l" t="t" r="r" b="b"/>
              <a:pathLst>
                <a:path w="8426450" h="868045">
                  <a:moveTo>
                    <a:pt x="8425926" y="0"/>
                  </a:moveTo>
                  <a:lnTo>
                    <a:pt x="0" y="0"/>
                  </a:lnTo>
                  <a:lnTo>
                    <a:pt x="0" y="867830"/>
                  </a:lnTo>
                  <a:lnTo>
                    <a:pt x="8425926" y="867830"/>
                  </a:lnTo>
                  <a:lnTo>
                    <a:pt x="8425926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6236" y="5030913"/>
              <a:ext cx="8426450" cy="868044"/>
            </a:xfrm>
            <a:custGeom>
              <a:avLst/>
              <a:gdLst/>
              <a:ahLst/>
              <a:cxnLst/>
              <a:rect l="l" t="t" r="r" b="b"/>
              <a:pathLst>
                <a:path w="8426450" h="868045">
                  <a:moveTo>
                    <a:pt x="0" y="0"/>
                  </a:moveTo>
                  <a:lnTo>
                    <a:pt x="8425926" y="0"/>
                  </a:lnTo>
                  <a:lnTo>
                    <a:pt x="8425926" y="867830"/>
                  </a:lnTo>
                  <a:lnTo>
                    <a:pt x="0" y="867830"/>
                  </a:lnTo>
                  <a:lnTo>
                    <a:pt x="0" y="0"/>
                  </a:lnTo>
                  <a:close/>
                </a:path>
              </a:pathLst>
            </a:custGeom>
            <a:ln w="9430">
              <a:solidFill>
                <a:srgbClr val="789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751" y="4695444"/>
              <a:ext cx="5992368" cy="70713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57482" y="4836335"/>
            <a:ext cx="5178425" cy="91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2100" b="1" spc="-15" dirty="0">
                <a:solidFill>
                  <a:srgbClr val="FFFFFF"/>
                </a:solidFill>
                <a:latin typeface="Arial"/>
                <a:cs typeface="Arial"/>
              </a:rPr>
              <a:t>NLP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FFFFFF"/>
                </a:solidFill>
                <a:latin typeface="Arial"/>
                <a:cs typeface="Arial"/>
              </a:rPr>
              <a:t>Transformer</a:t>
            </a:r>
            <a:endParaRPr sz="2100">
              <a:latin typeface="Arial"/>
              <a:cs typeface="Arial"/>
            </a:endParaRPr>
          </a:p>
          <a:p>
            <a:pPr marL="238760" indent="-226060">
              <a:lnSpc>
                <a:spcPct val="100000"/>
              </a:lnSpc>
              <a:spcBef>
                <a:spcPts val="1970"/>
              </a:spcBef>
              <a:buChar char="•"/>
              <a:tabLst>
                <a:tab pos="238125" algn="l"/>
                <a:tab pos="238760" algn="l"/>
              </a:tabLst>
            </a:pPr>
            <a:r>
              <a:rPr sz="2100" spc="-20" dirty="0">
                <a:latin typeface="Arial MT"/>
                <a:cs typeface="Arial MT"/>
              </a:rPr>
              <a:t>Pre-Trained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BERT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Distilled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BERT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model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1946745"/>
            <a:ext cx="3580129" cy="1074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22900"/>
              </a:lnSpc>
              <a:spcBef>
                <a:spcPts val="95"/>
              </a:spcBef>
            </a:pPr>
            <a:r>
              <a:rPr spc="-20" dirty="0"/>
              <a:t>Traditional ML Models </a:t>
            </a:r>
            <a:r>
              <a:rPr spc="-690" dirty="0"/>
              <a:t> </a:t>
            </a:r>
            <a:r>
              <a:rPr spc="-15" dirty="0"/>
              <a:t>Logistic</a:t>
            </a:r>
            <a:r>
              <a:rPr spc="-40" dirty="0"/>
              <a:t> </a:t>
            </a:r>
            <a:r>
              <a:rPr spc="-20" dirty="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7933" y="3450394"/>
            <a:ext cx="8502015" cy="2786380"/>
            <a:chOff x="667933" y="3450394"/>
            <a:chExt cx="8502015" cy="2786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933" y="3540000"/>
              <a:ext cx="3948227" cy="21703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6160" y="3450394"/>
              <a:ext cx="4553687" cy="2786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43748"/>
            <a:ext cx="48615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Support</a:t>
            </a:r>
            <a:r>
              <a:rPr spc="-40" dirty="0"/>
              <a:t> </a:t>
            </a:r>
            <a:r>
              <a:rPr spc="-15" dirty="0"/>
              <a:t>Vector</a:t>
            </a:r>
            <a:r>
              <a:rPr spc="-45" dirty="0"/>
              <a:t> </a:t>
            </a:r>
            <a:r>
              <a:rPr spc="-20" dirty="0"/>
              <a:t>Machine</a:t>
            </a:r>
            <a:r>
              <a:rPr spc="-45" dirty="0"/>
              <a:t> </a:t>
            </a:r>
            <a:r>
              <a:rPr spc="-20" dirty="0"/>
              <a:t>(SVM)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075" y="2928522"/>
            <a:ext cx="3673664" cy="22446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2467" y="2928522"/>
            <a:ext cx="3627062" cy="30501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43748"/>
            <a:ext cx="2362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Random</a:t>
            </a:r>
            <a:r>
              <a:rPr spc="-95" dirty="0"/>
              <a:t> </a:t>
            </a:r>
            <a:r>
              <a:rPr spc="-20" dirty="0"/>
              <a:t>Forest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27" y="2707374"/>
            <a:ext cx="2888692" cy="27387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6372" y="2452942"/>
            <a:ext cx="4129883" cy="35514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106996"/>
            <a:ext cx="8305800" cy="455893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4"/>
              </a:spcBef>
            </a:pPr>
            <a:r>
              <a:rPr spc="-20" dirty="0"/>
              <a:t>Pre-Trained </a:t>
            </a:r>
            <a:r>
              <a:rPr spc="-25" dirty="0"/>
              <a:t>BERT </a:t>
            </a:r>
            <a:r>
              <a:rPr dirty="0"/>
              <a:t>– </a:t>
            </a:r>
            <a:r>
              <a:rPr spc="5" dirty="0"/>
              <a:t> </a:t>
            </a:r>
            <a:r>
              <a:rPr spc="-15" dirty="0"/>
              <a:t>Distilled</a:t>
            </a:r>
            <a:r>
              <a:rPr spc="-50" dirty="0"/>
              <a:t> </a:t>
            </a:r>
            <a:r>
              <a:rPr spc="-20" dirty="0"/>
              <a:t>BERT</a:t>
            </a:r>
            <a:r>
              <a:rPr spc="-75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555" y="2667000"/>
            <a:ext cx="5468795" cy="404764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13690" marR="168275" indent="-301625">
              <a:lnSpc>
                <a:spcPct val="113900"/>
              </a:lnSpc>
              <a:spcBef>
                <a:spcPts val="160"/>
              </a:spcBef>
              <a:buClr>
                <a:srgbClr val="595959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(Bidirectional Encoder Representations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Transformers)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deep learning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690" marR="267970" indent="-301625">
              <a:lnSpc>
                <a:spcPct val="111700"/>
              </a:lnSpc>
              <a:spcBef>
                <a:spcPts val="75"/>
              </a:spcBef>
              <a:buClr>
                <a:srgbClr val="595959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distillery-base-uncased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Neutral, and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690" indent="-301625">
              <a:lnSpc>
                <a:spcPct val="100000"/>
              </a:lnSpc>
              <a:spcBef>
                <a:spcPts val="165"/>
              </a:spcBef>
              <a:buClr>
                <a:srgbClr val="595959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BERT's contextual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690" marR="5080">
              <a:lnSpc>
                <a:spcPct val="113300"/>
              </a:lnSpc>
              <a:spcBef>
                <a:spcPts val="75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Logistic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SVM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Forest.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nuanced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6351" y="2667000"/>
            <a:ext cx="3192740" cy="33174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43748"/>
            <a:ext cx="2399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Topic</a:t>
            </a:r>
            <a:r>
              <a:rPr spc="-90" dirty="0"/>
              <a:t> </a:t>
            </a:r>
            <a:r>
              <a:rPr spc="-20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3960" y="2623059"/>
            <a:ext cx="25958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640" algn="l"/>
                <a:tab pos="295275" algn="l"/>
                <a:tab pos="1180465" algn="l"/>
                <a:tab pos="1820545" algn="l"/>
              </a:tabLst>
            </a:pPr>
            <a:r>
              <a:rPr sz="1600" spc="-10" dirty="0">
                <a:latin typeface="Times New Roman"/>
                <a:cs typeface="Times New Roman"/>
              </a:rPr>
              <a:t>Applied	</a:t>
            </a:r>
            <a:r>
              <a:rPr sz="1600" spc="-5" dirty="0">
                <a:latin typeface="Times New Roman"/>
                <a:cs typeface="Times New Roman"/>
              </a:rPr>
              <a:t>topic	</a:t>
            </a:r>
            <a:r>
              <a:rPr sz="1600" spc="-10" dirty="0">
                <a:latin typeface="Times New Roman"/>
                <a:cs typeface="Times New Roman"/>
              </a:rPr>
              <a:t>modeling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0872" y="2623059"/>
            <a:ext cx="7105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1600" spc="-1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	t</a:t>
            </a:r>
            <a:r>
              <a:rPr sz="1600" spc="-10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960" y="2863850"/>
            <a:ext cx="4440040" cy="308674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275" marR="5080" algn="just">
              <a:spcBef>
                <a:spcPts val="110"/>
              </a:spcBef>
            </a:pPr>
            <a:r>
              <a:rPr spc="-10" dirty="0">
                <a:latin typeface="Times New Roman"/>
                <a:cs typeface="Times New Roman"/>
              </a:rPr>
              <a:t>Cleaned_Text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column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4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identify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hidden themes and patterns </a:t>
            </a:r>
            <a:r>
              <a:rPr dirty="0">
                <a:latin typeface="Times New Roman"/>
                <a:cs typeface="Times New Roman"/>
              </a:rPr>
              <a:t>in </a:t>
            </a:r>
            <a:r>
              <a:rPr spc="-10" dirty="0">
                <a:latin typeface="Times New Roman"/>
                <a:cs typeface="Times New Roman"/>
              </a:rPr>
              <a:t>customer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reviews.</a:t>
            </a:r>
            <a:endParaRPr dirty="0">
              <a:latin typeface="Times New Roman"/>
              <a:cs typeface="Times New Roman"/>
            </a:endParaRPr>
          </a:p>
          <a:p>
            <a:pPr marL="295275" indent="-282575">
              <a:buFont typeface="Arial MT"/>
              <a:buChar char="•"/>
              <a:tabLst>
                <a:tab pos="294640" algn="l"/>
                <a:tab pos="295275" algn="l"/>
                <a:tab pos="945515" algn="l"/>
                <a:tab pos="1697989" algn="l"/>
                <a:tab pos="2653030" algn="l"/>
              </a:tabLst>
            </a:pPr>
            <a:r>
              <a:rPr spc="-10" dirty="0">
                <a:latin typeface="Times New Roman"/>
                <a:cs typeface="Times New Roman"/>
              </a:rPr>
              <a:t>Used	Latent	Dirichlet	Allocation</a:t>
            </a:r>
            <a:endParaRPr dirty="0">
              <a:latin typeface="Times New Roman"/>
              <a:cs typeface="Times New Roman"/>
            </a:endParaRPr>
          </a:p>
          <a:p>
            <a:pPr marL="295275" marR="5715">
              <a:spcBef>
                <a:spcPts val="80"/>
              </a:spcBef>
            </a:pPr>
            <a:r>
              <a:rPr spc="-15" dirty="0">
                <a:latin typeface="Times New Roman"/>
                <a:cs typeface="Times New Roman"/>
              </a:rPr>
              <a:t>(LDA)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group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reviews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into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5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distinct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topics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due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large</a:t>
            </a:r>
            <a:r>
              <a:rPr spc="-10" dirty="0">
                <a:latin typeface="Times New Roman"/>
                <a:cs typeface="Times New Roman"/>
              </a:rPr>
              <a:t> dataset.</a:t>
            </a:r>
            <a:endParaRPr dirty="0">
              <a:latin typeface="Times New Roman"/>
              <a:cs typeface="Times New Roman"/>
            </a:endParaRPr>
          </a:p>
          <a:p>
            <a:pPr marL="295275" indent="-282575">
              <a:buFont typeface="Arial MT"/>
              <a:buChar char="•"/>
              <a:tabLst>
                <a:tab pos="294640" algn="l"/>
                <a:tab pos="295275" algn="l"/>
                <a:tab pos="1207135" algn="l"/>
                <a:tab pos="2225675" algn="l"/>
                <a:tab pos="3150235" algn="l"/>
              </a:tabLst>
            </a:pPr>
            <a:r>
              <a:rPr spc="-20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emov</a:t>
            </a:r>
            <a:r>
              <a:rPr spc="-5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d	</a:t>
            </a:r>
            <a:r>
              <a:rPr spc="-5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10" dirty="0">
                <a:latin typeface="Times New Roman"/>
                <a:cs typeface="Times New Roman"/>
              </a:rPr>
              <a:t>op</a:t>
            </a:r>
            <a:r>
              <a:rPr spc="-20" dirty="0">
                <a:latin typeface="Times New Roman"/>
                <a:cs typeface="Times New Roman"/>
              </a:rPr>
              <a:t>w</a:t>
            </a:r>
            <a:r>
              <a:rPr spc="-10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,	t</a:t>
            </a:r>
            <a:r>
              <a:rPr spc="-10" dirty="0">
                <a:latin typeface="Times New Roman"/>
                <a:cs typeface="Times New Roman"/>
              </a:rPr>
              <a:t>oken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-10" dirty="0">
                <a:latin typeface="Times New Roman"/>
                <a:cs typeface="Times New Roman"/>
              </a:rPr>
              <a:t>ze</a:t>
            </a:r>
            <a:r>
              <a:rPr dirty="0">
                <a:latin typeface="Times New Roman"/>
                <a:cs typeface="Times New Roman"/>
              </a:rPr>
              <a:t>d	t</a:t>
            </a:r>
            <a:r>
              <a:rPr spc="-10" dirty="0">
                <a:latin typeface="Times New Roman"/>
                <a:cs typeface="Times New Roman"/>
              </a:rPr>
              <a:t>ex</a:t>
            </a:r>
            <a:r>
              <a:rPr dirty="0">
                <a:latin typeface="Times New Roman"/>
                <a:cs typeface="Times New Roman"/>
              </a:rPr>
              <a:t>t,</a:t>
            </a:r>
          </a:p>
          <a:p>
            <a:pPr marL="295275" marR="5715" algn="just"/>
            <a:r>
              <a:rPr spc="-10"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vectorized</a:t>
            </a:r>
            <a:r>
              <a:rPr spc="-5" dirty="0">
                <a:latin typeface="Times New Roman"/>
                <a:cs typeface="Times New Roman"/>
              </a:rPr>
              <a:t> data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using 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CountVectorizer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10" dirty="0">
                <a:latin typeface="Times New Roman"/>
                <a:cs typeface="Times New Roman"/>
              </a:rPr>
              <a:t>create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lang="en-US" spc="-10" dirty="0">
                <a:latin typeface="Times New Roman"/>
                <a:cs typeface="Times New Roman"/>
              </a:rPr>
              <a:t>Document-Term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Matrix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(DTM).</a:t>
            </a:r>
            <a:endParaRPr dirty="0">
              <a:latin typeface="Times New Roman"/>
              <a:cs typeface="Times New Roman"/>
            </a:endParaRPr>
          </a:p>
          <a:p>
            <a:pPr marL="295275" marR="5080" indent="-282575" algn="just">
              <a:spcBef>
                <a:spcPts val="50"/>
              </a:spcBef>
              <a:buFont typeface="Arial MT"/>
              <a:buChar char="•"/>
              <a:tabLst>
                <a:tab pos="295275" algn="l"/>
              </a:tabLst>
            </a:pPr>
            <a:r>
              <a:rPr spc="-10" dirty="0">
                <a:latin typeface="Times New Roman"/>
                <a:cs typeface="Times New Roman"/>
              </a:rPr>
              <a:t>Created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word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clouds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display</a:t>
            </a:r>
            <a:r>
              <a:rPr spc="3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most significant </a:t>
            </a:r>
            <a:r>
              <a:rPr spc="-5" dirty="0">
                <a:latin typeface="Times New Roman"/>
                <a:cs typeface="Times New Roman"/>
              </a:rPr>
              <a:t>terms for </a:t>
            </a:r>
            <a:r>
              <a:rPr spc="-10" dirty="0">
                <a:latin typeface="Times New Roman"/>
                <a:cs typeface="Times New Roman"/>
              </a:rPr>
              <a:t>each </a:t>
            </a:r>
            <a:r>
              <a:rPr spc="-5" dirty="0">
                <a:latin typeface="Times New Roman"/>
                <a:cs typeface="Times New Roman"/>
              </a:rPr>
              <a:t>topic,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aiding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interpretation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and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insights.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1237" y="2315111"/>
            <a:ext cx="3746597" cy="36148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43748"/>
            <a:ext cx="2399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Topic</a:t>
            </a:r>
            <a:r>
              <a:rPr spc="-90" dirty="0"/>
              <a:t> </a:t>
            </a:r>
            <a:r>
              <a:rPr spc="-20" dirty="0"/>
              <a:t>Modeling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20" y="2658502"/>
            <a:ext cx="3884160" cy="32109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2901" y="2589301"/>
            <a:ext cx="4077775" cy="33039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43748"/>
            <a:ext cx="2399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Topic</a:t>
            </a:r>
            <a:r>
              <a:rPr spc="-90" dirty="0"/>
              <a:t> </a:t>
            </a:r>
            <a:r>
              <a:rPr spc="-20" dirty="0"/>
              <a:t>Modeling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3496" y="2717670"/>
            <a:ext cx="8537575" cy="3317875"/>
            <a:chOff x="743496" y="2717670"/>
            <a:chExt cx="8537575" cy="3317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496" y="2787666"/>
              <a:ext cx="4250430" cy="32478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199" y="2717670"/>
              <a:ext cx="4251280" cy="3247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1991932"/>
            <a:ext cx="50025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Aspect</a:t>
            </a:r>
            <a:r>
              <a:rPr spc="-40" dirty="0"/>
              <a:t> </a:t>
            </a:r>
            <a:r>
              <a:rPr spc="-20" dirty="0"/>
              <a:t>Based</a:t>
            </a:r>
            <a:r>
              <a:rPr spc="-45" dirty="0"/>
              <a:t> </a:t>
            </a:r>
            <a:r>
              <a:rPr spc="-15" dirty="0"/>
              <a:t>Sentiment</a:t>
            </a:r>
            <a:r>
              <a:rPr spc="-40" dirty="0"/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0089" y="2610343"/>
            <a:ext cx="8238221" cy="325153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47675" marR="5080" indent="-339090">
              <a:spcBef>
                <a:spcPts val="30"/>
              </a:spcBef>
              <a:buSzPct val="105882"/>
              <a:buFont typeface="Arial MT"/>
              <a:buChar char="●"/>
              <a:tabLst>
                <a:tab pos="448309" algn="l"/>
                <a:tab pos="448945" algn="l"/>
              </a:tabLst>
            </a:pPr>
            <a:r>
              <a:rPr sz="1800" spc="-15" dirty="0">
                <a:solidFill>
                  <a:schemeClr val="tx1"/>
                </a:solidFill>
              </a:rPr>
              <a:t>Analyzed </a:t>
            </a:r>
            <a:r>
              <a:rPr sz="1800" spc="-10" dirty="0">
                <a:solidFill>
                  <a:schemeClr val="tx1"/>
                </a:solidFill>
              </a:rPr>
              <a:t>customer </a:t>
            </a:r>
            <a:r>
              <a:rPr sz="1800" spc="-15" dirty="0">
                <a:solidFill>
                  <a:schemeClr val="tx1"/>
                </a:solidFill>
              </a:rPr>
              <a:t>reviews </a:t>
            </a:r>
            <a:r>
              <a:rPr sz="1800" spc="-10" dirty="0">
                <a:solidFill>
                  <a:schemeClr val="tx1"/>
                </a:solidFill>
              </a:rPr>
              <a:t>from </a:t>
            </a:r>
            <a:r>
              <a:rPr sz="1800" spc="-5" dirty="0">
                <a:solidFill>
                  <a:schemeClr val="tx1"/>
                </a:solidFill>
              </a:rPr>
              <a:t>the </a:t>
            </a:r>
            <a:r>
              <a:rPr sz="1800" spc="-15" dirty="0">
                <a:solidFill>
                  <a:schemeClr val="tx1"/>
                </a:solidFill>
              </a:rPr>
              <a:t>Cleaned_Text </a:t>
            </a:r>
            <a:r>
              <a:rPr sz="1800" spc="-10" dirty="0">
                <a:solidFill>
                  <a:schemeClr val="tx1"/>
                </a:solidFill>
              </a:rPr>
              <a:t>column </a:t>
            </a:r>
            <a:r>
              <a:rPr sz="1800" spc="-5" dirty="0">
                <a:solidFill>
                  <a:schemeClr val="tx1"/>
                </a:solidFill>
              </a:rPr>
              <a:t>to </a:t>
            </a:r>
            <a:r>
              <a:rPr sz="1800" spc="-10" dirty="0">
                <a:solidFill>
                  <a:schemeClr val="tx1"/>
                </a:solidFill>
              </a:rPr>
              <a:t>identify specific aspects and</a:t>
            </a:r>
            <a:r>
              <a:rPr lang="en-US" sz="1800" spc="-10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determine</a:t>
            </a:r>
            <a:r>
              <a:rPr sz="1800" spc="-25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the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sentiment (positive,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negative, </a:t>
            </a:r>
            <a:r>
              <a:rPr sz="1800" spc="-5" dirty="0">
                <a:solidFill>
                  <a:schemeClr val="tx1"/>
                </a:solidFill>
              </a:rPr>
              <a:t>or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neutral)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associated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with</a:t>
            </a:r>
            <a:r>
              <a:rPr sz="1800" spc="-15" dirty="0">
                <a:solidFill>
                  <a:schemeClr val="tx1"/>
                </a:solidFill>
              </a:rPr>
              <a:t> each </a:t>
            </a:r>
            <a:r>
              <a:rPr sz="1800" spc="-10" dirty="0">
                <a:solidFill>
                  <a:schemeClr val="tx1"/>
                </a:solidFill>
              </a:rPr>
              <a:t>aspect.</a:t>
            </a:r>
          </a:p>
          <a:p>
            <a:pPr marL="448309" indent="-339090">
              <a:spcBef>
                <a:spcPts val="670"/>
              </a:spcBef>
              <a:buSzPct val="105882"/>
              <a:buFont typeface="Arial MT"/>
              <a:buChar char="●"/>
              <a:tabLst>
                <a:tab pos="448309" algn="l"/>
                <a:tab pos="448945" algn="l"/>
              </a:tabLst>
            </a:pPr>
            <a:r>
              <a:rPr sz="1800" spc="-10" dirty="0">
                <a:solidFill>
                  <a:schemeClr val="tx1"/>
                </a:solidFill>
              </a:rPr>
              <a:t>Extracted</a:t>
            </a:r>
            <a:r>
              <a:rPr sz="1800" spc="-2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aspects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using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Spacy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by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identifying</a:t>
            </a:r>
            <a:r>
              <a:rPr sz="1800" spc="-2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noun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phrases.</a:t>
            </a:r>
          </a:p>
          <a:p>
            <a:pPr marL="448309" indent="-339090">
              <a:spcBef>
                <a:spcPts val="650"/>
              </a:spcBef>
              <a:buSzPct val="105882"/>
              <a:buFont typeface="Arial MT"/>
              <a:buChar char="●"/>
              <a:tabLst>
                <a:tab pos="448309" algn="l"/>
                <a:tab pos="448945" algn="l"/>
              </a:tabLst>
            </a:pPr>
            <a:r>
              <a:rPr sz="1800" spc="-15" dirty="0">
                <a:solidFill>
                  <a:schemeClr val="tx1"/>
                </a:solidFill>
              </a:rPr>
              <a:t>Used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15" dirty="0">
                <a:solidFill>
                  <a:schemeClr val="tx1"/>
                </a:solidFill>
              </a:rPr>
              <a:t>VADER </a:t>
            </a:r>
            <a:r>
              <a:rPr sz="1800" spc="-10" dirty="0">
                <a:solidFill>
                  <a:schemeClr val="tx1"/>
                </a:solidFill>
              </a:rPr>
              <a:t>Sentiment </a:t>
            </a:r>
            <a:r>
              <a:rPr sz="1800" spc="-15" dirty="0">
                <a:solidFill>
                  <a:schemeClr val="tx1"/>
                </a:solidFill>
              </a:rPr>
              <a:t>Analyzer </a:t>
            </a:r>
            <a:r>
              <a:rPr sz="1800" spc="-5" dirty="0">
                <a:solidFill>
                  <a:schemeClr val="tx1"/>
                </a:solidFill>
              </a:rPr>
              <a:t>to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calculate</a:t>
            </a:r>
            <a:r>
              <a:rPr sz="1800" spc="-2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sentiment scores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for</a:t>
            </a:r>
            <a:r>
              <a:rPr sz="1800" spc="-15" dirty="0">
                <a:solidFill>
                  <a:schemeClr val="tx1"/>
                </a:solidFill>
              </a:rPr>
              <a:t> each </a:t>
            </a:r>
            <a:r>
              <a:rPr sz="1800" spc="-10" dirty="0">
                <a:solidFill>
                  <a:schemeClr val="tx1"/>
                </a:solidFill>
              </a:rPr>
              <a:t>aspect.</a:t>
            </a:r>
          </a:p>
          <a:p>
            <a:pPr marL="447675" marR="158115" indent="-339090">
              <a:spcBef>
                <a:spcPts val="600"/>
              </a:spcBef>
              <a:buSzPct val="105882"/>
              <a:buFont typeface="Arial MT"/>
              <a:buChar char="●"/>
              <a:tabLst>
                <a:tab pos="448309" algn="l"/>
                <a:tab pos="448945" algn="l"/>
              </a:tabLst>
            </a:pPr>
            <a:r>
              <a:rPr sz="1800" spc="-15" dirty="0">
                <a:solidFill>
                  <a:schemeClr val="tx1"/>
                </a:solidFill>
              </a:rPr>
              <a:t>Aggregated </a:t>
            </a:r>
            <a:r>
              <a:rPr sz="1800" spc="-10" dirty="0">
                <a:solidFill>
                  <a:schemeClr val="tx1"/>
                </a:solidFill>
              </a:rPr>
              <a:t>sentiment scores </a:t>
            </a:r>
            <a:r>
              <a:rPr sz="1800" spc="-5" dirty="0">
                <a:solidFill>
                  <a:schemeClr val="tx1"/>
                </a:solidFill>
              </a:rPr>
              <a:t>to </a:t>
            </a:r>
            <a:r>
              <a:rPr sz="1800" spc="-10" dirty="0">
                <a:solidFill>
                  <a:schemeClr val="tx1"/>
                </a:solidFill>
              </a:rPr>
              <a:t>compute overall positive, neutral, and negative sentiment</a:t>
            </a:r>
            <a:r>
              <a:rPr lang="en-US" sz="1800" spc="-10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for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15" dirty="0">
                <a:solidFill>
                  <a:schemeClr val="tx1"/>
                </a:solidFill>
              </a:rPr>
              <a:t>each </a:t>
            </a:r>
            <a:r>
              <a:rPr sz="1800" spc="-10" dirty="0">
                <a:solidFill>
                  <a:schemeClr val="tx1"/>
                </a:solidFill>
              </a:rPr>
              <a:t>aspect.</a:t>
            </a:r>
          </a:p>
          <a:p>
            <a:pPr marL="448309" indent="-339090">
              <a:spcBef>
                <a:spcPts val="650"/>
              </a:spcBef>
              <a:buSzPct val="105882"/>
              <a:buFont typeface="Arial MT"/>
              <a:buChar char="●"/>
              <a:tabLst>
                <a:tab pos="448309" algn="l"/>
                <a:tab pos="448945" algn="l"/>
              </a:tabLst>
            </a:pPr>
            <a:r>
              <a:rPr sz="1800" spc="-10" dirty="0">
                <a:solidFill>
                  <a:schemeClr val="tx1"/>
                </a:solidFill>
              </a:rPr>
              <a:t>Identified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the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top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10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positive</a:t>
            </a:r>
            <a:r>
              <a:rPr sz="1800" spc="-2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and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negative</a:t>
            </a:r>
            <a:r>
              <a:rPr sz="1800" spc="-2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aspects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based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on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sentiment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polarity.</a:t>
            </a:r>
          </a:p>
          <a:p>
            <a:pPr marL="448309" indent="-339090">
              <a:spcBef>
                <a:spcPts val="670"/>
              </a:spcBef>
              <a:buSzPct val="105882"/>
              <a:buFont typeface="Arial MT"/>
              <a:buChar char="●"/>
              <a:tabLst>
                <a:tab pos="448309" algn="l"/>
                <a:tab pos="448945" algn="l"/>
              </a:tabLst>
            </a:pPr>
            <a:r>
              <a:rPr sz="1800" spc="-15" dirty="0">
                <a:solidFill>
                  <a:schemeClr val="tx1"/>
                </a:solidFill>
              </a:rPr>
              <a:t>Used </a:t>
            </a:r>
            <a:r>
              <a:rPr sz="1800" spc="-10" dirty="0">
                <a:solidFill>
                  <a:schemeClr val="tx1"/>
                </a:solidFill>
              </a:rPr>
              <a:t>word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clouds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to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highlight</a:t>
            </a:r>
            <a:r>
              <a:rPr sz="1800" spc="-5" dirty="0">
                <a:solidFill>
                  <a:schemeClr val="tx1"/>
                </a:solidFill>
              </a:rPr>
              <a:t> the</a:t>
            </a:r>
            <a:r>
              <a:rPr sz="1800" spc="-20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most frequently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discussed aspects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and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their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polarity.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23460"/>
            <a:ext cx="52782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9132" y="2795372"/>
            <a:ext cx="1486468" cy="2736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7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6845">
              <a:lnSpc>
                <a:spcPct val="295000"/>
              </a:lnSpc>
              <a:spcBef>
                <a:spcPts val="20"/>
              </a:spcBef>
            </a:pP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7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sz="7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 </a:t>
            </a:r>
            <a:r>
              <a:rPr sz="7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  <a:r>
              <a:rPr sz="7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Techniques</a:t>
            </a:r>
            <a:r>
              <a:rPr sz="700" b="1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7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7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700" b="1" spc="-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sz="7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294300"/>
              </a:lnSpc>
            </a:pP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sz="7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7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z="7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700" b="1" spc="-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sz="7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7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7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8AD1FA-CBE3-F50F-8BC8-237028A7EC8E}"/>
              </a:ext>
            </a:extLst>
          </p:cNvPr>
          <p:cNvSpPr txBox="1"/>
          <p:nvPr/>
        </p:nvSpPr>
        <p:spPr>
          <a:xfrm>
            <a:off x="685800" y="2667000"/>
            <a:ext cx="5486400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 panose="020B0604020202020204" pitchFamily="34" charset="0"/>
              <a:buChar char="•"/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 panose="020B0604020202020204" pitchFamily="34" charset="0"/>
              <a:buChar char="•"/>
            </a:pPr>
            <a:r>
              <a:rPr lang="en-US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43748"/>
            <a:ext cx="50025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Aspect</a:t>
            </a:r>
            <a:r>
              <a:rPr spc="-40" dirty="0"/>
              <a:t> </a:t>
            </a:r>
            <a:r>
              <a:rPr spc="-20" dirty="0"/>
              <a:t>Based</a:t>
            </a:r>
            <a:r>
              <a:rPr spc="-45" dirty="0"/>
              <a:t> </a:t>
            </a:r>
            <a:r>
              <a:rPr spc="-15" dirty="0"/>
              <a:t>Sentiment</a:t>
            </a:r>
            <a:r>
              <a:rPr spc="-40" dirty="0"/>
              <a:t> </a:t>
            </a:r>
            <a:r>
              <a:rPr spc="-1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036" y="3015239"/>
            <a:ext cx="3499592" cy="223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5257" y="3061887"/>
            <a:ext cx="3727331" cy="23081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23460"/>
            <a:ext cx="1771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Arial"/>
                <a:cs typeface="Arial"/>
              </a:rPr>
              <a:t>C</a:t>
            </a:r>
            <a:r>
              <a:rPr sz="2600" spc="-20" dirty="0">
                <a:latin typeface="Arial"/>
                <a:cs typeface="Arial"/>
              </a:rPr>
              <a:t>h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ll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ng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223" y="3451859"/>
            <a:ext cx="2678430" cy="1780539"/>
            <a:chOff x="776223" y="3451859"/>
            <a:chExt cx="2678430" cy="17805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23" y="3451859"/>
              <a:ext cx="2450592" cy="15880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236" y="3470000"/>
              <a:ext cx="2369790" cy="15066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9546" y="3720457"/>
              <a:ext cx="2369820" cy="1506855"/>
            </a:xfrm>
            <a:custGeom>
              <a:avLst/>
              <a:gdLst/>
              <a:ahLst/>
              <a:cxnLst/>
              <a:rect l="l" t="t" r="r" b="b"/>
              <a:pathLst>
                <a:path w="2369820" h="1506854">
                  <a:moveTo>
                    <a:pt x="2219310" y="0"/>
                  </a:moveTo>
                  <a:lnTo>
                    <a:pt x="150480" y="0"/>
                  </a:lnTo>
                  <a:lnTo>
                    <a:pt x="102917" y="7681"/>
                  </a:lnTo>
                  <a:lnTo>
                    <a:pt x="61608" y="29070"/>
                  </a:lnTo>
                  <a:lnTo>
                    <a:pt x="29034" y="61686"/>
                  </a:lnTo>
                  <a:lnTo>
                    <a:pt x="7671" y="103046"/>
                  </a:lnTo>
                  <a:lnTo>
                    <a:pt x="0" y="150668"/>
                  </a:lnTo>
                  <a:lnTo>
                    <a:pt x="0" y="1356027"/>
                  </a:lnTo>
                  <a:lnTo>
                    <a:pt x="7671" y="1403650"/>
                  </a:lnTo>
                  <a:lnTo>
                    <a:pt x="29034" y="1445010"/>
                  </a:lnTo>
                  <a:lnTo>
                    <a:pt x="61608" y="1477625"/>
                  </a:lnTo>
                  <a:lnTo>
                    <a:pt x="102917" y="1499014"/>
                  </a:lnTo>
                  <a:lnTo>
                    <a:pt x="150480" y="1506696"/>
                  </a:lnTo>
                  <a:lnTo>
                    <a:pt x="2219310" y="1506696"/>
                  </a:lnTo>
                  <a:lnTo>
                    <a:pt x="2266873" y="1499014"/>
                  </a:lnTo>
                  <a:lnTo>
                    <a:pt x="2308181" y="1477625"/>
                  </a:lnTo>
                  <a:lnTo>
                    <a:pt x="2340756" y="1445010"/>
                  </a:lnTo>
                  <a:lnTo>
                    <a:pt x="2362118" y="1403650"/>
                  </a:lnTo>
                  <a:lnTo>
                    <a:pt x="2369790" y="1356027"/>
                  </a:lnTo>
                  <a:lnTo>
                    <a:pt x="2369790" y="150668"/>
                  </a:lnTo>
                  <a:lnTo>
                    <a:pt x="2362118" y="103046"/>
                  </a:lnTo>
                  <a:lnTo>
                    <a:pt x="2340756" y="61686"/>
                  </a:lnTo>
                  <a:lnTo>
                    <a:pt x="2308181" y="29070"/>
                  </a:lnTo>
                  <a:lnTo>
                    <a:pt x="2266873" y="7681"/>
                  </a:lnTo>
                  <a:lnTo>
                    <a:pt x="2219310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9546" y="3720457"/>
              <a:ext cx="2369820" cy="1506855"/>
            </a:xfrm>
            <a:custGeom>
              <a:avLst/>
              <a:gdLst/>
              <a:ahLst/>
              <a:cxnLst/>
              <a:rect l="l" t="t" r="r" b="b"/>
              <a:pathLst>
                <a:path w="2369820" h="1506854">
                  <a:moveTo>
                    <a:pt x="0" y="150668"/>
                  </a:moveTo>
                  <a:lnTo>
                    <a:pt x="7671" y="103045"/>
                  </a:lnTo>
                  <a:lnTo>
                    <a:pt x="29034" y="61685"/>
                  </a:lnTo>
                  <a:lnTo>
                    <a:pt x="61608" y="29070"/>
                  </a:lnTo>
                  <a:lnTo>
                    <a:pt x="102917" y="7681"/>
                  </a:lnTo>
                  <a:lnTo>
                    <a:pt x="150480" y="0"/>
                  </a:lnTo>
                  <a:lnTo>
                    <a:pt x="2219309" y="0"/>
                  </a:lnTo>
                  <a:lnTo>
                    <a:pt x="2266873" y="7681"/>
                  </a:lnTo>
                  <a:lnTo>
                    <a:pt x="2308182" y="29070"/>
                  </a:lnTo>
                  <a:lnTo>
                    <a:pt x="2340756" y="61685"/>
                  </a:lnTo>
                  <a:lnTo>
                    <a:pt x="2362119" y="103045"/>
                  </a:lnTo>
                  <a:lnTo>
                    <a:pt x="2369791" y="150668"/>
                  </a:lnTo>
                  <a:lnTo>
                    <a:pt x="2369791" y="1356026"/>
                  </a:lnTo>
                  <a:lnTo>
                    <a:pt x="2362119" y="1403649"/>
                  </a:lnTo>
                  <a:lnTo>
                    <a:pt x="2340756" y="1445009"/>
                  </a:lnTo>
                  <a:lnTo>
                    <a:pt x="2308182" y="1477625"/>
                  </a:lnTo>
                  <a:lnTo>
                    <a:pt x="2266873" y="1499014"/>
                  </a:lnTo>
                  <a:lnTo>
                    <a:pt x="2219309" y="1506695"/>
                  </a:lnTo>
                  <a:lnTo>
                    <a:pt x="150480" y="1506695"/>
                  </a:lnTo>
                  <a:lnTo>
                    <a:pt x="102917" y="1499014"/>
                  </a:lnTo>
                  <a:lnTo>
                    <a:pt x="61608" y="1477625"/>
                  </a:lnTo>
                  <a:lnTo>
                    <a:pt x="29034" y="1445009"/>
                  </a:lnTo>
                  <a:lnTo>
                    <a:pt x="7671" y="1403649"/>
                  </a:lnTo>
                  <a:lnTo>
                    <a:pt x="0" y="1356026"/>
                  </a:lnTo>
                  <a:lnTo>
                    <a:pt x="0" y="150668"/>
                  </a:lnTo>
                  <a:close/>
                </a:path>
              </a:pathLst>
            </a:custGeom>
            <a:ln w="9427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69887" y="4291791"/>
            <a:ext cx="179133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" dirty="0">
                <a:latin typeface="Arial MT"/>
                <a:cs typeface="Arial MT"/>
              </a:rPr>
              <a:t>Class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Imbalance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71823" y="3451859"/>
            <a:ext cx="2679065" cy="1780539"/>
            <a:chOff x="3671823" y="3451859"/>
            <a:chExt cx="2679065" cy="1780539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1823" y="3451859"/>
              <a:ext cx="2450592" cy="15880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2648" y="3470000"/>
              <a:ext cx="2369792" cy="15066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75958" y="3720457"/>
              <a:ext cx="2369820" cy="1506855"/>
            </a:xfrm>
            <a:custGeom>
              <a:avLst/>
              <a:gdLst/>
              <a:ahLst/>
              <a:cxnLst/>
              <a:rect l="l" t="t" r="r" b="b"/>
              <a:pathLst>
                <a:path w="2369820" h="1506854">
                  <a:moveTo>
                    <a:pt x="2219309" y="0"/>
                  </a:moveTo>
                  <a:lnTo>
                    <a:pt x="150479" y="0"/>
                  </a:lnTo>
                  <a:lnTo>
                    <a:pt x="102916" y="7681"/>
                  </a:lnTo>
                  <a:lnTo>
                    <a:pt x="61608" y="29070"/>
                  </a:lnTo>
                  <a:lnTo>
                    <a:pt x="29033" y="61686"/>
                  </a:lnTo>
                  <a:lnTo>
                    <a:pt x="7671" y="103046"/>
                  </a:lnTo>
                  <a:lnTo>
                    <a:pt x="0" y="150668"/>
                  </a:lnTo>
                  <a:lnTo>
                    <a:pt x="0" y="1356027"/>
                  </a:lnTo>
                  <a:lnTo>
                    <a:pt x="7671" y="1403650"/>
                  </a:lnTo>
                  <a:lnTo>
                    <a:pt x="29033" y="1445010"/>
                  </a:lnTo>
                  <a:lnTo>
                    <a:pt x="61608" y="1477625"/>
                  </a:lnTo>
                  <a:lnTo>
                    <a:pt x="102916" y="1499014"/>
                  </a:lnTo>
                  <a:lnTo>
                    <a:pt x="150479" y="1506696"/>
                  </a:lnTo>
                  <a:lnTo>
                    <a:pt x="2219309" y="1506696"/>
                  </a:lnTo>
                  <a:lnTo>
                    <a:pt x="2266873" y="1499014"/>
                  </a:lnTo>
                  <a:lnTo>
                    <a:pt x="2308182" y="1477625"/>
                  </a:lnTo>
                  <a:lnTo>
                    <a:pt x="2340756" y="1445010"/>
                  </a:lnTo>
                  <a:lnTo>
                    <a:pt x="2362119" y="1403650"/>
                  </a:lnTo>
                  <a:lnTo>
                    <a:pt x="2369790" y="1356027"/>
                  </a:lnTo>
                  <a:lnTo>
                    <a:pt x="2369790" y="150668"/>
                  </a:lnTo>
                  <a:lnTo>
                    <a:pt x="2362119" y="103046"/>
                  </a:lnTo>
                  <a:lnTo>
                    <a:pt x="2340756" y="61686"/>
                  </a:lnTo>
                  <a:lnTo>
                    <a:pt x="2308182" y="29070"/>
                  </a:lnTo>
                  <a:lnTo>
                    <a:pt x="2266873" y="7681"/>
                  </a:lnTo>
                  <a:lnTo>
                    <a:pt x="2219309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75958" y="3720457"/>
              <a:ext cx="2369820" cy="1506855"/>
            </a:xfrm>
            <a:custGeom>
              <a:avLst/>
              <a:gdLst/>
              <a:ahLst/>
              <a:cxnLst/>
              <a:rect l="l" t="t" r="r" b="b"/>
              <a:pathLst>
                <a:path w="2369820" h="1506854">
                  <a:moveTo>
                    <a:pt x="0" y="150668"/>
                  </a:moveTo>
                  <a:lnTo>
                    <a:pt x="7671" y="103045"/>
                  </a:lnTo>
                  <a:lnTo>
                    <a:pt x="29034" y="61685"/>
                  </a:lnTo>
                  <a:lnTo>
                    <a:pt x="61608" y="29070"/>
                  </a:lnTo>
                  <a:lnTo>
                    <a:pt x="102917" y="7681"/>
                  </a:lnTo>
                  <a:lnTo>
                    <a:pt x="150480" y="0"/>
                  </a:lnTo>
                  <a:lnTo>
                    <a:pt x="2219309" y="0"/>
                  </a:lnTo>
                  <a:lnTo>
                    <a:pt x="2266873" y="7681"/>
                  </a:lnTo>
                  <a:lnTo>
                    <a:pt x="2308182" y="29070"/>
                  </a:lnTo>
                  <a:lnTo>
                    <a:pt x="2340756" y="61685"/>
                  </a:lnTo>
                  <a:lnTo>
                    <a:pt x="2362119" y="103045"/>
                  </a:lnTo>
                  <a:lnTo>
                    <a:pt x="2369791" y="150668"/>
                  </a:lnTo>
                  <a:lnTo>
                    <a:pt x="2369791" y="1356026"/>
                  </a:lnTo>
                  <a:lnTo>
                    <a:pt x="2362119" y="1403649"/>
                  </a:lnTo>
                  <a:lnTo>
                    <a:pt x="2340756" y="1445009"/>
                  </a:lnTo>
                  <a:lnTo>
                    <a:pt x="2308182" y="1477625"/>
                  </a:lnTo>
                  <a:lnTo>
                    <a:pt x="2266873" y="1499014"/>
                  </a:lnTo>
                  <a:lnTo>
                    <a:pt x="2219309" y="1506695"/>
                  </a:lnTo>
                  <a:lnTo>
                    <a:pt x="150480" y="1506695"/>
                  </a:lnTo>
                  <a:lnTo>
                    <a:pt x="102917" y="1499014"/>
                  </a:lnTo>
                  <a:lnTo>
                    <a:pt x="61608" y="1477625"/>
                  </a:lnTo>
                  <a:lnTo>
                    <a:pt x="29034" y="1445009"/>
                  </a:lnTo>
                  <a:lnTo>
                    <a:pt x="7671" y="1403649"/>
                  </a:lnTo>
                  <a:lnTo>
                    <a:pt x="0" y="1356026"/>
                  </a:lnTo>
                  <a:lnTo>
                    <a:pt x="0" y="150668"/>
                  </a:lnTo>
                  <a:close/>
                </a:path>
              </a:pathLst>
            </a:custGeom>
            <a:ln w="9427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09345" y="3919935"/>
            <a:ext cx="2105660" cy="10655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414"/>
              </a:spcBef>
            </a:pPr>
            <a:r>
              <a:rPr sz="1900" spc="-15" dirty="0">
                <a:latin typeface="Arial MT"/>
                <a:cs typeface="Arial MT"/>
              </a:rPr>
              <a:t>Faced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difficulty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with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running </a:t>
            </a:r>
            <a:r>
              <a:rPr sz="1900" spc="-10" dirty="0">
                <a:latin typeface="Arial MT"/>
                <a:cs typeface="Arial MT"/>
              </a:rPr>
              <a:t>the </a:t>
            </a:r>
            <a:r>
              <a:rPr sz="1900" spc="-20" dirty="0">
                <a:latin typeface="Arial MT"/>
                <a:cs typeface="Arial MT"/>
              </a:rPr>
              <a:t>BERT </a:t>
            </a:r>
            <a:r>
              <a:rPr sz="1900" spc="-15" dirty="0">
                <a:latin typeface="Arial MT"/>
                <a:cs typeface="Arial MT"/>
              </a:rPr>
              <a:t> model several </a:t>
            </a:r>
            <a:r>
              <a:rPr sz="1900" spc="-10" dirty="0">
                <a:latin typeface="Arial MT"/>
                <a:cs typeface="Arial MT"/>
              </a:rPr>
              <a:t> times.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67423" y="3451859"/>
            <a:ext cx="2679700" cy="1780539"/>
            <a:chOff x="6567423" y="3451859"/>
            <a:chExt cx="2679700" cy="1780539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7423" y="3451859"/>
              <a:ext cx="2453639" cy="15880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9061" y="3470000"/>
              <a:ext cx="2369790" cy="15066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872371" y="3720457"/>
              <a:ext cx="2369820" cy="1506855"/>
            </a:xfrm>
            <a:custGeom>
              <a:avLst/>
              <a:gdLst/>
              <a:ahLst/>
              <a:cxnLst/>
              <a:rect l="l" t="t" r="r" b="b"/>
              <a:pathLst>
                <a:path w="2369820" h="1506854">
                  <a:moveTo>
                    <a:pt x="2219309" y="0"/>
                  </a:moveTo>
                  <a:lnTo>
                    <a:pt x="150481" y="0"/>
                  </a:lnTo>
                  <a:lnTo>
                    <a:pt x="102917" y="7681"/>
                  </a:lnTo>
                  <a:lnTo>
                    <a:pt x="61608" y="29070"/>
                  </a:lnTo>
                  <a:lnTo>
                    <a:pt x="29033" y="61686"/>
                  </a:lnTo>
                  <a:lnTo>
                    <a:pt x="7671" y="103046"/>
                  </a:lnTo>
                  <a:lnTo>
                    <a:pt x="0" y="150668"/>
                  </a:lnTo>
                  <a:lnTo>
                    <a:pt x="0" y="1356027"/>
                  </a:lnTo>
                  <a:lnTo>
                    <a:pt x="7671" y="1403650"/>
                  </a:lnTo>
                  <a:lnTo>
                    <a:pt x="29033" y="1445010"/>
                  </a:lnTo>
                  <a:lnTo>
                    <a:pt x="61608" y="1477625"/>
                  </a:lnTo>
                  <a:lnTo>
                    <a:pt x="102917" y="1499014"/>
                  </a:lnTo>
                  <a:lnTo>
                    <a:pt x="150481" y="1506696"/>
                  </a:lnTo>
                  <a:lnTo>
                    <a:pt x="2219309" y="1506696"/>
                  </a:lnTo>
                  <a:lnTo>
                    <a:pt x="2266873" y="1499014"/>
                  </a:lnTo>
                  <a:lnTo>
                    <a:pt x="2308182" y="1477625"/>
                  </a:lnTo>
                  <a:lnTo>
                    <a:pt x="2340756" y="1445010"/>
                  </a:lnTo>
                  <a:lnTo>
                    <a:pt x="2362119" y="1403650"/>
                  </a:lnTo>
                  <a:lnTo>
                    <a:pt x="2369790" y="1356027"/>
                  </a:lnTo>
                  <a:lnTo>
                    <a:pt x="2369790" y="150668"/>
                  </a:lnTo>
                  <a:lnTo>
                    <a:pt x="2362119" y="103046"/>
                  </a:lnTo>
                  <a:lnTo>
                    <a:pt x="2340756" y="61686"/>
                  </a:lnTo>
                  <a:lnTo>
                    <a:pt x="2308182" y="29070"/>
                  </a:lnTo>
                  <a:lnTo>
                    <a:pt x="2266873" y="7681"/>
                  </a:lnTo>
                  <a:lnTo>
                    <a:pt x="2219309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2371" y="3720457"/>
              <a:ext cx="2369820" cy="1506855"/>
            </a:xfrm>
            <a:custGeom>
              <a:avLst/>
              <a:gdLst/>
              <a:ahLst/>
              <a:cxnLst/>
              <a:rect l="l" t="t" r="r" b="b"/>
              <a:pathLst>
                <a:path w="2369820" h="1506854">
                  <a:moveTo>
                    <a:pt x="0" y="150668"/>
                  </a:moveTo>
                  <a:lnTo>
                    <a:pt x="7671" y="103045"/>
                  </a:lnTo>
                  <a:lnTo>
                    <a:pt x="29034" y="61685"/>
                  </a:lnTo>
                  <a:lnTo>
                    <a:pt x="61608" y="29070"/>
                  </a:lnTo>
                  <a:lnTo>
                    <a:pt x="102917" y="7681"/>
                  </a:lnTo>
                  <a:lnTo>
                    <a:pt x="150480" y="0"/>
                  </a:lnTo>
                  <a:lnTo>
                    <a:pt x="2219309" y="0"/>
                  </a:lnTo>
                  <a:lnTo>
                    <a:pt x="2266873" y="7681"/>
                  </a:lnTo>
                  <a:lnTo>
                    <a:pt x="2308182" y="29070"/>
                  </a:lnTo>
                  <a:lnTo>
                    <a:pt x="2340756" y="61685"/>
                  </a:lnTo>
                  <a:lnTo>
                    <a:pt x="2362119" y="103045"/>
                  </a:lnTo>
                  <a:lnTo>
                    <a:pt x="2369791" y="150668"/>
                  </a:lnTo>
                  <a:lnTo>
                    <a:pt x="2369791" y="1356026"/>
                  </a:lnTo>
                  <a:lnTo>
                    <a:pt x="2362119" y="1403649"/>
                  </a:lnTo>
                  <a:lnTo>
                    <a:pt x="2340756" y="1445009"/>
                  </a:lnTo>
                  <a:lnTo>
                    <a:pt x="2308182" y="1477625"/>
                  </a:lnTo>
                  <a:lnTo>
                    <a:pt x="2266873" y="1499014"/>
                  </a:lnTo>
                  <a:lnTo>
                    <a:pt x="2219309" y="1506695"/>
                  </a:lnTo>
                  <a:lnTo>
                    <a:pt x="150480" y="1506695"/>
                  </a:lnTo>
                  <a:lnTo>
                    <a:pt x="102917" y="1499014"/>
                  </a:lnTo>
                  <a:lnTo>
                    <a:pt x="61608" y="1477625"/>
                  </a:lnTo>
                  <a:lnTo>
                    <a:pt x="29034" y="1445009"/>
                  </a:lnTo>
                  <a:lnTo>
                    <a:pt x="7671" y="1403649"/>
                  </a:lnTo>
                  <a:lnTo>
                    <a:pt x="0" y="1356026"/>
                  </a:lnTo>
                  <a:lnTo>
                    <a:pt x="0" y="150668"/>
                  </a:lnTo>
                  <a:close/>
                </a:path>
              </a:pathLst>
            </a:custGeom>
            <a:ln w="9427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83058" y="3794967"/>
            <a:ext cx="1949450" cy="13093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635" algn="ctr">
              <a:lnSpc>
                <a:spcPct val="85800"/>
              </a:lnSpc>
              <a:spcBef>
                <a:spcPts val="425"/>
              </a:spcBef>
            </a:pPr>
            <a:r>
              <a:rPr sz="1900" spc="-15" dirty="0">
                <a:latin typeface="Arial MT"/>
                <a:cs typeface="Arial MT"/>
              </a:rPr>
              <a:t>Computing was </a:t>
            </a:r>
            <a:r>
              <a:rPr sz="1900" dirty="0">
                <a:latin typeface="Arial MT"/>
                <a:cs typeface="Arial MT"/>
              </a:rPr>
              <a:t>a 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major challenge </a:t>
            </a:r>
            <a:r>
              <a:rPr sz="1900" spc="-10" dirty="0">
                <a:latin typeface="Arial MT"/>
                <a:cs typeface="Arial MT"/>
              </a:rPr>
              <a:t> during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the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project-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Purchased </a:t>
            </a:r>
            <a:r>
              <a:rPr sz="1900" spc="-10" dirty="0">
                <a:latin typeface="Arial MT"/>
                <a:cs typeface="Arial MT"/>
              </a:rPr>
              <a:t>collab 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pro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for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computing.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23460"/>
            <a:ext cx="44932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latin typeface="Arial"/>
                <a:cs typeface="Arial"/>
              </a:rPr>
              <a:t>Conclusion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and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Future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Work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975" y="2583271"/>
            <a:ext cx="8365625" cy="298799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Best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Performing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Models:</a:t>
            </a:r>
            <a:endParaRPr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00000"/>
              </a:lnSpc>
              <a:spcBef>
                <a:spcPts val="820"/>
              </a:spcBef>
              <a:buClr>
                <a:srgbClr val="595959"/>
              </a:buClr>
              <a:buSzPct val="128571"/>
              <a:buFont typeface="Arial MT"/>
              <a:buChar char="●"/>
              <a:tabLst>
                <a:tab pos="351155" algn="l"/>
                <a:tab pos="351790" algn="l"/>
              </a:tabLst>
            </a:pPr>
            <a:r>
              <a:rPr spc="-10" dirty="0">
                <a:latin typeface="Times New Roman"/>
                <a:cs typeface="Times New Roman"/>
              </a:rPr>
              <a:t>Logistic Regression: Achieved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</a:t>
            </a:r>
            <a:r>
              <a:rPr spc="-10" dirty="0">
                <a:latin typeface="Times New Roman"/>
                <a:cs typeface="Times New Roman"/>
              </a:rPr>
              <a:t> accuracy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72.90%.</a:t>
            </a:r>
            <a:endParaRPr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00000"/>
              </a:lnSpc>
              <a:spcBef>
                <a:spcPts val="840"/>
              </a:spcBef>
              <a:buClr>
                <a:srgbClr val="595959"/>
              </a:buClr>
              <a:buSzPct val="128571"/>
              <a:buFont typeface="Arial MT"/>
              <a:buChar char="●"/>
              <a:tabLst>
                <a:tab pos="351155" algn="l"/>
                <a:tab pos="351790" algn="l"/>
              </a:tabLst>
            </a:pPr>
            <a:r>
              <a:rPr spc="-10" dirty="0">
                <a:latin typeface="Times New Roman"/>
                <a:cs typeface="Times New Roman"/>
              </a:rPr>
              <a:t>SVM: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Achieved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accuracy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72.72%.</a:t>
            </a:r>
            <a:endParaRPr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00000"/>
              </a:lnSpc>
              <a:spcBef>
                <a:spcPts val="815"/>
              </a:spcBef>
              <a:buClr>
                <a:srgbClr val="595959"/>
              </a:buClr>
              <a:buSzPct val="128571"/>
              <a:buFont typeface="Arial MT"/>
              <a:buChar char="●"/>
              <a:tabLst>
                <a:tab pos="351155" algn="l"/>
                <a:tab pos="351790" algn="l"/>
              </a:tabLst>
            </a:pPr>
            <a:r>
              <a:rPr spc="-10" dirty="0">
                <a:latin typeface="Times New Roman"/>
                <a:cs typeface="Times New Roman"/>
              </a:rPr>
              <a:t>Random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forest: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Achieved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</a:t>
            </a:r>
            <a:r>
              <a:rPr spc="-10" dirty="0">
                <a:latin typeface="Times New Roman"/>
                <a:cs typeface="Times New Roman"/>
              </a:rPr>
              <a:t> accuracy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65.69%</a:t>
            </a:r>
            <a:endParaRPr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00000"/>
              </a:lnSpc>
              <a:spcBef>
                <a:spcPts val="815"/>
              </a:spcBef>
              <a:buClr>
                <a:srgbClr val="595959"/>
              </a:buClr>
              <a:buSzPct val="128571"/>
              <a:buFont typeface="Arial MT"/>
              <a:buChar char="●"/>
              <a:tabLst>
                <a:tab pos="351155" algn="l"/>
                <a:tab pos="351790" algn="l"/>
              </a:tabLst>
            </a:pPr>
            <a:r>
              <a:rPr spc="-10" dirty="0">
                <a:latin typeface="Times New Roman"/>
                <a:cs typeface="Times New Roman"/>
              </a:rPr>
              <a:t>BERT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model: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Outperformed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other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models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with an 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accuracy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of around </a:t>
            </a:r>
            <a:r>
              <a:rPr spc="-10" dirty="0">
                <a:latin typeface="Times New Roman"/>
                <a:cs typeface="Times New Roman"/>
              </a:rPr>
              <a:t>90%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b="1" spc="-10" dirty="0">
                <a:latin typeface="Times New Roman"/>
                <a:cs typeface="Times New Roman"/>
              </a:rPr>
              <a:t>Future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Work:</a:t>
            </a:r>
            <a:endParaRPr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00000"/>
              </a:lnSpc>
              <a:spcBef>
                <a:spcPts val="840"/>
              </a:spcBef>
              <a:buClr>
                <a:srgbClr val="595959"/>
              </a:buClr>
              <a:buSzPct val="128571"/>
              <a:buFont typeface="Arial MT"/>
              <a:buChar char="●"/>
              <a:tabLst>
                <a:tab pos="351155" algn="l"/>
                <a:tab pos="351790" algn="l"/>
              </a:tabLst>
            </a:pPr>
            <a:r>
              <a:rPr spc="-5" dirty="0">
                <a:latin typeface="Times New Roman"/>
                <a:cs typeface="Times New Roman"/>
              </a:rPr>
              <a:t>Use</a:t>
            </a:r>
            <a:r>
              <a:rPr spc="-10" dirty="0">
                <a:latin typeface="Times New Roman"/>
                <a:cs typeface="Times New Roman"/>
              </a:rPr>
              <a:t> the Pre-trained BERT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fine-tune</a:t>
            </a:r>
            <a:r>
              <a:rPr spc="-10" dirty="0">
                <a:latin typeface="Times New Roman"/>
                <a:cs typeface="Times New Roman"/>
              </a:rPr>
              <a:t> the BERT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model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for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better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performance.</a:t>
            </a:r>
            <a:endParaRPr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00000"/>
              </a:lnSpc>
              <a:spcBef>
                <a:spcPts val="815"/>
              </a:spcBef>
              <a:buClr>
                <a:srgbClr val="595959"/>
              </a:buClr>
              <a:buSzPct val="128571"/>
              <a:buFont typeface="Arial MT"/>
              <a:buChar char="●"/>
              <a:tabLst>
                <a:tab pos="351155" algn="l"/>
                <a:tab pos="351790" algn="l"/>
              </a:tabLst>
            </a:pPr>
            <a:r>
              <a:rPr spc="-10" dirty="0">
                <a:latin typeface="Times New Roman"/>
                <a:cs typeface="Times New Roman"/>
              </a:rPr>
              <a:t>Explore additional techniques</a:t>
            </a:r>
            <a:r>
              <a:rPr spc="-5" dirty="0">
                <a:latin typeface="Times New Roman"/>
                <a:cs typeface="Times New Roman"/>
              </a:rPr>
              <a:t> such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as </a:t>
            </a:r>
            <a:r>
              <a:rPr spc="-10" dirty="0">
                <a:latin typeface="Times New Roman"/>
                <a:cs typeface="Times New Roman"/>
              </a:rPr>
              <a:t>using</a:t>
            </a:r>
            <a:r>
              <a:rPr spc="-15" dirty="0">
                <a:latin typeface="Times New Roman"/>
                <a:cs typeface="Times New Roman"/>
              </a:rPr>
              <a:t> RoBERTa.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810" y="1971817"/>
            <a:ext cx="8192777" cy="4115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43748"/>
            <a:ext cx="19443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</a:t>
            </a:r>
            <a:r>
              <a:rPr spc="-10" dirty="0"/>
              <a:t>t</a:t>
            </a:r>
            <a:r>
              <a:rPr spc="-20" dirty="0"/>
              <a:t>ro</a:t>
            </a:r>
            <a:r>
              <a:rPr spc="-15" dirty="0"/>
              <a:t>du</a:t>
            </a:r>
            <a:r>
              <a:rPr spc="-20" dirty="0"/>
              <a:t>c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2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6975" y="2624106"/>
            <a:ext cx="7854315" cy="34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Objective</a:t>
            </a:r>
            <a:endParaRPr sz="1600"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50000"/>
              </a:lnSpc>
              <a:spcBef>
                <a:spcPts val="215"/>
              </a:spcBef>
              <a:buClr>
                <a:srgbClr val="595959"/>
              </a:buClr>
              <a:buSzPct val="128571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600" spc="-10" dirty="0">
                <a:latin typeface="Times New Roman"/>
                <a:cs typeface="Times New Roman"/>
              </a:rPr>
              <a:t>To perform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Sentiment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Analysis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classify reviews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positive,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neutral,</a:t>
            </a:r>
            <a:r>
              <a:rPr sz="1600" spc="-5" dirty="0">
                <a:latin typeface="Times New Roman"/>
                <a:cs typeface="Times New Roman"/>
              </a:rPr>
              <a:t> or</a:t>
            </a:r>
            <a:r>
              <a:rPr sz="1600" spc="-10" dirty="0">
                <a:latin typeface="Times New Roman"/>
                <a:cs typeface="Times New Roman"/>
              </a:rPr>
              <a:t> negative.</a:t>
            </a:r>
            <a:endParaRPr sz="1600" dirty="0">
              <a:latin typeface="Times New Roman"/>
              <a:cs typeface="Times New Roman"/>
            </a:endParaRPr>
          </a:p>
          <a:p>
            <a:pPr marL="351155" marR="5080" indent="-339090">
              <a:lnSpc>
                <a:spcPct val="150000"/>
              </a:lnSpc>
              <a:spcBef>
                <a:spcPts val="25"/>
              </a:spcBef>
              <a:buClr>
                <a:srgbClr val="595959"/>
              </a:buClr>
              <a:buSzPct val="128571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600" spc="-10" dirty="0">
                <a:latin typeface="Times New Roman"/>
                <a:cs typeface="Times New Roman"/>
              </a:rPr>
              <a:t>To implement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Topic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Modeling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Aspect-Based Sentiment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Analysis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focus</a:t>
            </a:r>
            <a:r>
              <a:rPr sz="1600" spc="-5" dirty="0">
                <a:latin typeface="Times New Roman"/>
                <a:cs typeface="Times New Roman"/>
              </a:rPr>
              <a:t> on </a:t>
            </a:r>
            <a:r>
              <a:rPr sz="1600" spc="-10" dirty="0">
                <a:latin typeface="Times New Roman"/>
                <a:cs typeface="Times New Roman"/>
              </a:rPr>
              <a:t>specific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features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quality, delivery, price,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customer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service.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215"/>
              </a:spcBef>
            </a:pPr>
            <a:r>
              <a:rPr sz="1600" b="1" spc="-10" dirty="0">
                <a:latin typeface="Times New Roman"/>
                <a:cs typeface="Times New Roman"/>
              </a:rPr>
              <a:t>Data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Source</a:t>
            </a:r>
            <a:endParaRPr sz="1600"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50000"/>
              </a:lnSpc>
              <a:spcBef>
                <a:spcPts val="315"/>
              </a:spcBef>
              <a:buClr>
                <a:srgbClr val="595959"/>
              </a:buClr>
              <a:buSzPct val="128571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dataset</a:t>
            </a:r>
            <a:r>
              <a:rPr sz="1600" spc="-5" dirty="0">
                <a:latin typeface="Times New Roman"/>
                <a:cs typeface="Times New Roman"/>
              </a:rPr>
              <a:t> 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sourced from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Amazon</a:t>
            </a:r>
            <a:r>
              <a:rPr sz="1600" spc="-5" dirty="0">
                <a:latin typeface="Times New Roman"/>
                <a:cs typeface="Times New Roman"/>
              </a:rPr>
              <a:t> and</a:t>
            </a:r>
            <a:r>
              <a:rPr sz="1600" spc="-10" dirty="0">
                <a:latin typeface="Times New Roman"/>
                <a:cs typeface="Times New Roman"/>
              </a:rPr>
              <a:t> contains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customer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reviews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 various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products.</a:t>
            </a:r>
            <a:endParaRPr sz="1600"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50000"/>
              </a:lnSpc>
              <a:spcBef>
                <a:spcPts val="240"/>
              </a:spcBef>
              <a:buClr>
                <a:srgbClr val="595959"/>
              </a:buClr>
              <a:buSzPct val="128571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size: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301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MB</a:t>
            </a:r>
            <a:endParaRPr sz="1600"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50000"/>
              </a:lnSpc>
              <a:spcBef>
                <a:spcPts val="215"/>
              </a:spcBef>
              <a:buClr>
                <a:srgbClr val="595959"/>
              </a:buClr>
              <a:buSzPct val="128571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shape: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567,092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rows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10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columns</a:t>
            </a:r>
            <a:endParaRPr sz="1600"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50000"/>
              </a:lnSpc>
              <a:spcBef>
                <a:spcPts val="215"/>
              </a:spcBef>
              <a:buClr>
                <a:srgbClr val="595959"/>
              </a:buClr>
              <a:buSzPct val="128571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600" spc="-10" dirty="0">
                <a:latin typeface="Times New Roman"/>
                <a:cs typeface="Times New Roman"/>
              </a:rPr>
              <a:t>Link:</a:t>
            </a:r>
            <a:r>
              <a:rPr sz="1600" spc="-10" dirty="0">
                <a:solidFill>
                  <a:srgbClr val="0097A7"/>
                </a:solidFill>
                <a:latin typeface="Times New Roman"/>
                <a:cs typeface="Times New Roman"/>
              </a:rPr>
              <a:t> </a:t>
            </a:r>
            <a:r>
              <a:rPr sz="16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16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www.kaggle.com/datasets/saurav9786/amazon-product-reviews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1991932"/>
            <a:ext cx="29870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Dataset</a:t>
            </a:r>
            <a:r>
              <a:rPr spc="-60" dirty="0"/>
              <a:t> </a:t>
            </a:r>
            <a:r>
              <a:rPr spc="-2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5030" y="2444687"/>
            <a:ext cx="8289425" cy="4219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indent="-282575">
              <a:spcBef>
                <a:spcPts val="100"/>
              </a:spcBef>
              <a:buClr>
                <a:srgbClr val="595959"/>
              </a:buClr>
              <a:buSzPct val="138461"/>
              <a:buFont typeface="Arial MT"/>
              <a:buChar char="•"/>
              <a:tabLst>
                <a:tab pos="294640" algn="l"/>
                <a:tab pos="29527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Id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just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index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not useful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analysis.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can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dropped.</a:t>
            </a:r>
            <a:endParaRPr sz="1600" dirty="0">
              <a:latin typeface="Times New Roman"/>
              <a:cs typeface="Times New Roman"/>
            </a:endParaRPr>
          </a:p>
          <a:p>
            <a:pPr marL="294640" marR="194945" indent="-282575">
              <a:spcBef>
                <a:spcPts val="580"/>
              </a:spcBef>
              <a:buClr>
                <a:srgbClr val="595959"/>
              </a:buClr>
              <a:buSzPct val="138461"/>
              <a:buFont typeface="Arial MT"/>
              <a:buChar char="•"/>
              <a:tabLst>
                <a:tab pos="294640" algn="l"/>
                <a:tab pos="29527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ProductId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Important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identify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reviews related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specific products.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Useful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analyzing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sentiment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product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performing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product-specific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aggregations.</a:t>
            </a:r>
            <a:endParaRPr sz="1600" dirty="0">
              <a:latin typeface="Times New Roman"/>
              <a:cs typeface="Times New Roman"/>
            </a:endParaRPr>
          </a:p>
          <a:p>
            <a:pPr marL="294640" marR="113030" indent="-282575">
              <a:spcBef>
                <a:spcPts val="590"/>
              </a:spcBef>
              <a:buClr>
                <a:srgbClr val="595959"/>
              </a:buClr>
              <a:buSzPct val="138461"/>
              <a:buFont typeface="Arial MT"/>
              <a:buChar char="•"/>
              <a:tabLst>
                <a:tab pos="294640" algn="l"/>
                <a:tab pos="29527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UserId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r>
              <a:rPr sz="1600" spc="-5" dirty="0">
                <a:latin typeface="Times New Roman"/>
                <a:cs typeface="Times New Roman"/>
              </a:rPr>
              <a:t> This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helps analyze</a:t>
            </a:r>
            <a:r>
              <a:rPr sz="1600" spc="-10" dirty="0">
                <a:latin typeface="Times New Roman"/>
                <a:cs typeface="Times New Roman"/>
              </a:rPr>
              <a:t> behavior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patterns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across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users,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understand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review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frequency,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detect </a:t>
            </a:r>
            <a:r>
              <a:rPr sz="1600" spc="-10" dirty="0">
                <a:latin typeface="Times New Roman"/>
                <a:cs typeface="Times New Roman"/>
              </a:rPr>
              <a:t>repeat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users.</a:t>
            </a:r>
            <a:endParaRPr sz="1600" dirty="0">
              <a:latin typeface="Times New Roman"/>
              <a:cs typeface="Times New Roman"/>
            </a:endParaRPr>
          </a:p>
          <a:p>
            <a:pPr marL="294640" marR="129539" indent="-282575">
              <a:spcBef>
                <a:spcPts val="580"/>
              </a:spcBef>
              <a:buClr>
                <a:srgbClr val="595959"/>
              </a:buClr>
              <a:buSzPct val="138461"/>
              <a:buFont typeface="Arial MT"/>
              <a:buChar char="•"/>
              <a:tabLst>
                <a:tab pos="294640" algn="l"/>
                <a:tab pos="29527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HelpfulnessNumerator</a:t>
            </a:r>
            <a:r>
              <a:rPr sz="1600" b="1" dirty="0">
                <a:latin typeface="Times New Roman"/>
                <a:cs typeface="Times New Roman"/>
              </a:rPr>
              <a:t> &amp;</a:t>
            </a:r>
            <a:r>
              <a:rPr sz="1600" b="1" spc="-10" dirty="0">
                <a:latin typeface="Times New Roman"/>
                <a:cs typeface="Times New Roman"/>
              </a:rPr>
              <a:t> HelpfulnessDenominator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These indicate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how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helpful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other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users found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review.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could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useful</a:t>
            </a:r>
            <a:r>
              <a:rPr sz="1600" spc="-5" dirty="0">
                <a:latin typeface="Times New Roman"/>
                <a:cs typeface="Times New Roman"/>
              </a:rPr>
              <a:t> for </a:t>
            </a:r>
            <a:r>
              <a:rPr sz="1600" spc="-10" dirty="0">
                <a:latin typeface="Times New Roman"/>
                <a:cs typeface="Times New Roman"/>
              </a:rPr>
              <a:t>weighting reviews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(i.e., </a:t>
            </a:r>
            <a:r>
              <a:rPr sz="1600" spc="-10" dirty="0">
                <a:latin typeface="Times New Roman"/>
                <a:cs typeface="Times New Roman"/>
              </a:rPr>
              <a:t>reviews with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more helpful votes could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considered 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reliable).</a:t>
            </a:r>
            <a:endParaRPr sz="1600" dirty="0">
              <a:latin typeface="Times New Roman"/>
              <a:cs typeface="Times New Roman"/>
            </a:endParaRPr>
          </a:p>
          <a:p>
            <a:pPr marL="294640" marR="5080" indent="-282575">
              <a:spcBef>
                <a:spcPts val="590"/>
              </a:spcBef>
              <a:buClr>
                <a:srgbClr val="595959"/>
              </a:buClr>
              <a:buSzPct val="138461"/>
              <a:buFont typeface="Arial MT"/>
              <a:buChar char="•"/>
              <a:tabLst>
                <a:tab pos="294640" algn="l"/>
                <a:tab pos="29527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Score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r>
              <a:rPr sz="1600" spc="-5" dirty="0">
                <a:latin typeface="Times New Roman"/>
                <a:cs typeface="Times New Roman"/>
              </a:rPr>
              <a:t> The </a:t>
            </a:r>
            <a:r>
              <a:rPr sz="1600" spc="-10" dirty="0">
                <a:latin typeface="Times New Roman"/>
                <a:cs typeface="Times New Roman"/>
              </a:rPr>
              <a:t>product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rating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(1–5).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It is essential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analyzing review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sentiment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correlations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feature</a:t>
            </a:r>
            <a:r>
              <a:rPr sz="1600" spc="-5" dirty="0">
                <a:latin typeface="Times New Roman"/>
                <a:cs typeface="Times New Roman"/>
              </a:rPr>
              <a:t> to</a:t>
            </a:r>
            <a:r>
              <a:rPr sz="1600" spc="-10" dirty="0">
                <a:latin typeface="Times New Roman"/>
                <a:cs typeface="Times New Roman"/>
              </a:rPr>
              <a:t> predict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label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classification.</a:t>
            </a:r>
            <a:endParaRPr sz="1600" dirty="0">
              <a:latin typeface="Times New Roman"/>
              <a:cs typeface="Times New Roman"/>
            </a:endParaRPr>
          </a:p>
          <a:p>
            <a:pPr marL="294640" marR="119380" indent="-282575">
              <a:spcBef>
                <a:spcPts val="575"/>
              </a:spcBef>
              <a:buClr>
                <a:srgbClr val="595959"/>
              </a:buClr>
              <a:buSzPct val="138461"/>
              <a:buFont typeface="Arial MT"/>
              <a:buChar char="•"/>
              <a:tabLst>
                <a:tab pos="294640" algn="l"/>
                <a:tab pos="29527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Time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r>
              <a:rPr sz="1600" spc="-5" dirty="0">
                <a:latin typeface="Times New Roman"/>
                <a:cs typeface="Times New Roman"/>
              </a:rPr>
              <a:t> This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 useful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time-based analysis,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trends,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 seasonality (after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conversion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readable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format).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Keep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this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column.</a:t>
            </a:r>
            <a:endParaRPr sz="1600" dirty="0">
              <a:latin typeface="Times New Roman"/>
              <a:cs typeface="Times New Roman"/>
            </a:endParaRPr>
          </a:p>
          <a:p>
            <a:pPr marL="294640" marR="199390" indent="-282575">
              <a:spcBef>
                <a:spcPts val="595"/>
              </a:spcBef>
              <a:buClr>
                <a:srgbClr val="595959"/>
              </a:buClr>
              <a:buSzPct val="138461"/>
              <a:buFont typeface="Arial MT"/>
              <a:buChar char="•"/>
              <a:tabLst>
                <a:tab pos="294640" algn="l"/>
                <a:tab pos="29527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Summary</a:t>
            </a:r>
            <a:r>
              <a:rPr sz="1600" spc="-10" dirty="0">
                <a:latin typeface="Times New Roman"/>
                <a:cs typeface="Times New Roman"/>
              </a:rPr>
              <a:t>: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brief version </a:t>
            </a:r>
            <a:r>
              <a:rPr sz="1600" spc="-5" dirty="0">
                <a:latin typeface="Times New Roman"/>
                <a:cs typeface="Times New Roman"/>
              </a:rPr>
              <a:t>of the </a:t>
            </a:r>
            <a:r>
              <a:rPr sz="1600" spc="-10" dirty="0">
                <a:latin typeface="Times New Roman"/>
                <a:cs typeface="Times New Roman"/>
              </a:rPr>
              <a:t>review. You can use </a:t>
            </a:r>
            <a:r>
              <a:rPr sz="1600" spc="-5" dirty="0">
                <a:latin typeface="Times New Roman"/>
                <a:cs typeface="Times New Roman"/>
              </a:rPr>
              <a:t>this as an </a:t>
            </a:r>
            <a:r>
              <a:rPr sz="1600" spc="-10" dirty="0">
                <a:latin typeface="Times New Roman"/>
                <a:cs typeface="Times New Roman"/>
              </a:rPr>
              <a:t>additional text </a:t>
            </a:r>
            <a:r>
              <a:rPr sz="1600" spc="-5" dirty="0">
                <a:latin typeface="Times New Roman"/>
                <a:cs typeface="Times New Roman"/>
              </a:rPr>
              <a:t>field for </a:t>
            </a:r>
            <a:r>
              <a:rPr sz="1600" spc="-10" dirty="0">
                <a:latin typeface="Times New Roman"/>
                <a:cs typeface="Times New Roman"/>
              </a:rPr>
              <a:t>sentiment analysis, though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might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overlap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Text.</a:t>
            </a:r>
            <a:endParaRPr sz="1600" dirty="0">
              <a:latin typeface="Times New Roman"/>
              <a:cs typeface="Times New Roman"/>
            </a:endParaRPr>
          </a:p>
          <a:p>
            <a:pPr marL="295275" indent="-282575">
              <a:spcBef>
                <a:spcPts val="355"/>
              </a:spcBef>
              <a:buClr>
                <a:srgbClr val="595959"/>
              </a:buClr>
              <a:buSzPct val="138461"/>
              <a:buFont typeface="Arial MT"/>
              <a:buChar char="•"/>
              <a:tabLst>
                <a:tab pos="294640" algn="l"/>
                <a:tab pos="29527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Text</a:t>
            </a:r>
            <a:r>
              <a:rPr sz="1600" spc="-10" dirty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full </a:t>
            </a:r>
            <a:r>
              <a:rPr sz="1600" spc="-10" dirty="0">
                <a:latin typeface="Times New Roman"/>
                <a:cs typeface="Times New Roman"/>
              </a:rPr>
              <a:t>review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text</a:t>
            </a:r>
            <a:r>
              <a:rPr sz="1600" spc="-5" dirty="0">
                <a:latin typeface="Times New Roman"/>
                <a:cs typeface="Times New Roman"/>
              </a:rPr>
              <a:t> 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most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critical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feature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sentiment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analysis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1994980"/>
            <a:ext cx="2947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</a:t>
            </a:r>
            <a:r>
              <a:rPr spc="-65" dirty="0"/>
              <a:t> </a:t>
            </a:r>
            <a:r>
              <a:rPr spc="-20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6974" y="2771706"/>
            <a:ext cx="3504341" cy="26243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155" marR="255904" indent="-339090">
              <a:lnSpc>
                <a:spcPct val="115599"/>
              </a:lnSpc>
              <a:spcBef>
                <a:spcPts val="95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dataset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checked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null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</a:t>
            </a:r>
            <a:endParaRPr sz="1800" dirty="0">
              <a:latin typeface="Times New Roman"/>
              <a:cs typeface="Times New Roman"/>
            </a:endParaRPr>
          </a:p>
          <a:p>
            <a:pPr marL="351155" marR="256540" indent="-339090">
              <a:spcBef>
                <a:spcPts val="505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800" spc="-15" dirty="0">
                <a:latin typeface="Times New Roman"/>
                <a:cs typeface="Times New Roman"/>
              </a:rPr>
              <a:t>Removed columns having </a:t>
            </a:r>
            <a:r>
              <a:rPr sz="1800" spc="-10" dirty="0">
                <a:latin typeface="Times New Roman"/>
                <a:cs typeface="Times New Roman"/>
              </a:rPr>
              <a:t>null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</a:t>
            </a:r>
            <a:endParaRPr sz="1800" dirty="0">
              <a:latin typeface="Times New Roman"/>
              <a:cs typeface="Times New Roman"/>
            </a:endParaRPr>
          </a:p>
          <a:p>
            <a:pPr marL="351790" indent="-33909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800" spc="-15" dirty="0">
                <a:latin typeface="Times New Roman"/>
                <a:cs typeface="Times New Roman"/>
              </a:rPr>
              <a:t>Removed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duplicates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dataset</a:t>
            </a:r>
            <a:endParaRPr sz="1800" dirty="0">
              <a:latin typeface="Times New Roman"/>
              <a:cs typeface="Times New Roman"/>
            </a:endParaRPr>
          </a:p>
          <a:p>
            <a:pPr marL="351155" marR="512445" indent="-339090">
              <a:lnSpc>
                <a:spcPct val="111100"/>
              </a:lnSpc>
              <a:spcBef>
                <a:spcPts val="695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800" spc="-15" dirty="0">
                <a:latin typeface="Times New Roman"/>
                <a:cs typeface="Times New Roman"/>
              </a:rPr>
              <a:t>Converted </a:t>
            </a:r>
            <a:r>
              <a:rPr sz="1800" spc="-10" dirty="0">
                <a:latin typeface="Times New Roman"/>
                <a:cs typeface="Times New Roman"/>
              </a:rPr>
              <a:t>time data type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datetime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format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316" y="2590800"/>
            <a:ext cx="4708884" cy="3299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43748"/>
            <a:ext cx="30257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Imbalanced</a:t>
            </a:r>
            <a:r>
              <a:rPr spc="-75" dirty="0"/>
              <a:t> </a:t>
            </a:r>
            <a:r>
              <a:rPr spc="-1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628" y="2582729"/>
            <a:ext cx="3750945" cy="25279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40"/>
              </a:spcBef>
            </a:pPr>
            <a:r>
              <a:rPr sz="1800" spc="-10" dirty="0">
                <a:latin typeface="Times New Roman"/>
                <a:cs typeface="Times New Roman"/>
              </a:rPr>
              <a:t>From the plot, </a:t>
            </a:r>
            <a:r>
              <a:rPr sz="1800" spc="-5" dirty="0">
                <a:latin typeface="Times New Roman"/>
                <a:cs typeface="Times New Roman"/>
              </a:rPr>
              <a:t>it is </a:t>
            </a:r>
            <a:r>
              <a:rPr sz="1800" spc="-10" dirty="0">
                <a:latin typeface="Times New Roman"/>
                <a:cs typeface="Times New Roman"/>
              </a:rPr>
              <a:t>clear that the majority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 the reviews are skewed </a:t>
            </a:r>
            <a:r>
              <a:rPr sz="1800" spc="-15" dirty="0">
                <a:latin typeface="Times New Roman"/>
                <a:cs typeface="Times New Roman"/>
              </a:rPr>
              <a:t>towards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positive </a:t>
            </a:r>
            <a:r>
              <a:rPr sz="1800" spc="-10" dirty="0">
                <a:latin typeface="Times New Roman"/>
                <a:cs typeface="Times New Roman"/>
              </a:rPr>
              <a:t>reviews (with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Score of </a:t>
            </a:r>
            <a:r>
              <a:rPr sz="1800" spc="-15" dirty="0">
                <a:latin typeface="Times New Roman"/>
                <a:cs typeface="Times New Roman"/>
              </a:rPr>
              <a:t>5, </a:t>
            </a:r>
            <a:r>
              <a:rPr sz="1800" spc="-10" dirty="0">
                <a:latin typeface="Times New Roman"/>
                <a:cs typeface="Times New Roman"/>
              </a:rPr>
              <a:t> representing 63.9%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the total), </a:t>
            </a:r>
            <a:r>
              <a:rPr sz="1800" spc="-15" dirty="0">
                <a:latin typeface="Times New Roman"/>
                <a:cs typeface="Times New Roman"/>
              </a:rPr>
              <a:t>while </a:t>
            </a:r>
            <a:r>
              <a:rPr sz="1800" spc="-10" dirty="0">
                <a:latin typeface="Times New Roman"/>
                <a:cs typeface="Times New Roman"/>
              </a:rPr>
              <a:t> lower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scores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much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frequent.</a:t>
            </a:r>
            <a:endParaRPr sz="1800" dirty="0">
              <a:latin typeface="Times New Roman"/>
              <a:cs typeface="Times New Roman"/>
            </a:endParaRPr>
          </a:p>
          <a:p>
            <a:pPr marL="12700" marR="98425">
              <a:lnSpc>
                <a:spcPct val="113300"/>
              </a:lnSpc>
              <a:spcBef>
                <a:spcPts val="50"/>
              </a:spcBef>
            </a:pPr>
            <a:r>
              <a:rPr sz="1800" spc="-10" dirty="0">
                <a:latin typeface="Times New Roman"/>
                <a:cs typeface="Times New Roman"/>
              </a:rPr>
              <a:t>This </a:t>
            </a:r>
            <a:r>
              <a:rPr sz="1800" spc="-15" dirty="0">
                <a:latin typeface="Times New Roman"/>
                <a:cs typeface="Times New Roman"/>
              </a:rPr>
              <a:t>imbalance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distribution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scores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indeed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introduce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bias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your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sentiment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534" y="2448533"/>
            <a:ext cx="4298627" cy="347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1991932"/>
            <a:ext cx="30257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Imbalanced</a:t>
            </a:r>
            <a:r>
              <a:rPr spc="-75" dirty="0"/>
              <a:t> </a:t>
            </a:r>
            <a:r>
              <a:rPr spc="-1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719" y="2623059"/>
            <a:ext cx="3448685" cy="3072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790" marR="229235" indent="-339090">
              <a:spcBef>
                <a:spcPts val="25"/>
              </a:spcBef>
              <a:buClr>
                <a:srgbClr val="595959"/>
              </a:buClr>
              <a:buSzPct val="112500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conducting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aspect-based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analysis where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critical,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subset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with an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number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790" marR="5080" indent="-339090">
              <a:spcBef>
                <a:spcPts val="60"/>
              </a:spcBef>
              <a:buClr>
                <a:srgbClr val="595959"/>
              </a:buClr>
              <a:buSzPct val="112500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reduced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so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cautiously.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1838" y="2323534"/>
            <a:ext cx="4321314" cy="3746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43748"/>
            <a:ext cx="4032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Exploratory</a:t>
            </a:r>
            <a:r>
              <a:rPr spc="-45" dirty="0"/>
              <a:t> </a:t>
            </a:r>
            <a:r>
              <a:rPr spc="-15" dirty="0"/>
              <a:t>Data</a:t>
            </a:r>
            <a:r>
              <a:rPr spc="-40" dirty="0"/>
              <a:t> </a:t>
            </a:r>
            <a:r>
              <a:rPr spc="-15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4733" y="2889394"/>
            <a:ext cx="8032115" cy="3285490"/>
            <a:chOff x="804733" y="2889394"/>
            <a:chExt cx="8032115" cy="3285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733" y="2889394"/>
              <a:ext cx="4049633" cy="31318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1280" y="2911779"/>
              <a:ext cx="3945098" cy="32630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5" y="2023460"/>
            <a:ext cx="37471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/>
              <a:t>Exploratory</a:t>
            </a:r>
            <a:r>
              <a:rPr sz="2600" spc="-60" dirty="0"/>
              <a:t> </a:t>
            </a:r>
            <a:r>
              <a:rPr sz="2600" spc="-15" dirty="0"/>
              <a:t>Data</a:t>
            </a:r>
            <a:r>
              <a:rPr sz="2600" spc="-60" dirty="0"/>
              <a:t> </a:t>
            </a:r>
            <a:r>
              <a:rPr sz="2600" spc="-15" dirty="0"/>
              <a:t>Analysis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236" y="2803528"/>
            <a:ext cx="4003361" cy="30899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7583" y="2732495"/>
            <a:ext cx="4024580" cy="32321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927</Words>
  <Application>Microsoft Office PowerPoint</Application>
  <PresentationFormat>Custom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MT</vt:lpstr>
      <vt:lpstr>Calibri</vt:lpstr>
      <vt:lpstr>Times New Roman</vt:lpstr>
      <vt:lpstr>Office Theme</vt:lpstr>
      <vt:lpstr>Sentiment Analysis and Quality Metrics in Amazon  Product Reviews</vt:lpstr>
      <vt:lpstr>Outline</vt:lpstr>
      <vt:lpstr>Introduction</vt:lpstr>
      <vt:lpstr>Dataset Description</vt:lpstr>
      <vt:lpstr>Data Preprocessing</vt:lpstr>
      <vt:lpstr>Imbalanced Dataset</vt:lpstr>
      <vt:lpstr>Imbalanced Dataset</vt:lpstr>
      <vt:lpstr>Exploratory Data Analysis</vt:lpstr>
      <vt:lpstr>Exploratory Data Analysis</vt:lpstr>
      <vt:lpstr>Exploratory Data Analysis</vt:lpstr>
      <vt:lpstr>Techniques and Models Used:</vt:lpstr>
      <vt:lpstr>Traditional ML Models  Logistic Regression</vt:lpstr>
      <vt:lpstr>Support Vector Machine (SVM)</vt:lpstr>
      <vt:lpstr>Random Forest</vt:lpstr>
      <vt:lpstr>Pre-Trained BERT –  Distilled BERT model</vt:lpstr>
      <vt:lpstr>Topic Modeling</vt:lpstr>
      <vt:lpstr>Topic Modeling</vt:lpstr>
      <vt:lpstr>Topic Modeling</vt:lpstr>
      <vt:lpstr>Aspect Based Sentiment Analysis</vt:lpstr>
      <vt:lpstr>Aspect Based Sentiment Analysis</vt:lpstr>
      <vt:lpstr>Challenges</vt:lpstr>
      <vt:lpstr>Conclusion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Capstone_Presentation_yeshwanth</dc:title>
  <dc:creator>AMRITA</dc:creator>
  <cp:lastModifiedBy>yeshwanth rayankula</cp:lastModifiedBy>
  <cp:revision>1</cp:revision>
  <dcterms:created xsi:type="dcterms:W3CDTF">2024-12-11T03:03:25Z</dcterms:created>
  <dcterms:modified xsi:type="dcterms:W3CDTF">2024-12-11T03:17:54Z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2024-12-11T00:00:00Z</vt:filetime>
  </property>
</Properties>
</file>