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7"/>
  </p:notesMasterIdLst>
  <p:sldIdLst>
    <p:sldId id="259" r:id="rId2"/>
    <p:sldId id="359" r:id="rId3"/>
    <p:sldId id="401" r:id="rId4"/>
    <p:sldId id="388" r:id="rId5"/>
    <p:sldId id="378" r:id="rId6"/>
    <p:sldId id="379" r:id="rId7"/>
    <p:sldId id="360" r:id="rId8"/>
    <p:sldId id="380" r:id="rId9"/>
    <p:sldId id="361" r:id="rId10"/>
    <p:sldId id="381" r:id="rId11"/>
    <p:sldId id="362" r:id="rId12"/>
    <p:sldId id="383" r:id="rId13"/>
    <p:sldId id="382" r:id="rId14"/>
    <p:sldId id="421" r:id="rId15"/>
    <p:sldId id="384" r:id="rId16"/>
    <p:sldId id="385" r:id="rId17"/>
    <p:sldId id="363" r:id="rId18"/>
    <p:sldId id="364" r:id="rId19"/>
    <p:sldId id="276" r:id="rId20"/>
    <p:sldId id="389" r:id="rId21"/>
    <p:sldId id="267" r:id="rId22"/>
    <p:sldId id="268" r:id="rId23"/>
    <p:sldId id="402" r:id="rId24"/>
    <p:sldId id="270" r:id="rId25"/>
    <p:sldId id="403" r:id="rId26"/>
    <p:sldId id="272" r:id="rId27"/>
    <p:sldId id="404" r:id="rId28"/>
    <p:sldId id="405" r:id="rId29"/>
    <p:sldId id="406" r:id="rId30"/>
    <p:sldId id="262" r:id="rId31"/>
    <p:sldId id="264" r:id="rId32"/>
    <p:sldId id="265" r:id="rId33"/>
    <p:sldId id="407" r:id="rId34"/>
    <p:sldId id="391" r:id="rId35"/>
    <p:sldId id="393" r:id="rId36"/>
    <p:sldId id="395" r:id="rId37"/>
    <p:sldId id="273" r:id="rId38"/>
    <p:sldId id="274" r:id="rId39"/>
    <p:sldId id="398" r:id="rId40"/>
    <p:sldId id="419" r:id="rId41"/>
    <p:sldId id="414" r:id="rId42"/>
    <p:sldId id="415" r:id="rId43"/>
    <p:sldId id="416" r:id="rId44"/>
    <p:sldId id="417" r:id="rId45"/>
    <p:sldId id="257" r:id="rId46"/>
    <p:sldId id="260" r:id="rId47"/>
    <p:sldId id="365" r:id="rId48"/>
    <p:sldId id="366" r:id="rId49"/>
    <p:sldId id="367" r:id="rId50"/>
    <p:sldId id="368" r:id="rId51"/>
    <p:sldId id="369" r:id="rId52"/>
    <p:sldId id="418" r:id="rId53"/>
    <p:sldId id="372" r:id="rId54"/>
    <p:sldId id="387" r:id="rId55"/>
    <p:sldId id="420" r:id="rId5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9" autoAdjust="0"/>
    <p:restoredTop sz="94366" autoAdjust="0"/>
  </p:normalViewPr>
  <p:slideViewPr>
    <p:cSldViewPr>
      <p:cViewPr varScale="1">
        <p:scale>
          <a:sx n="74" d="100"/>
          <a:sy n="74" d="100"/>
        </p:scale>
        <p:origin x="163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1T06:43:18.242"/>
    </inkml:context>
    <inkml:brush xml:id="br0">
      <inkml:brushProperty name="width" value="0.035" units="cm"/>
      <inkml:brushProperty name="height" value="0.035" units="cm"/>
      <inkml:brushProperty name="color" value="#FF0066"/>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1T06:43:18.586"/>
    </inkml:context>
    <inkml:brush xml:id="br0">
      <inkml:brushProperty name="width" value="0.035" units="cm"/>
      <inkml:brushProperty name="height" value="0.035" units="cm"/>
      <inkml:brushProperty name="color" value="#FF0066"/>
    </inkml:brush>
  </inkml:definitions>
  <inkml:trace contextRef="#ctx0" brushRef="#br0">0 0 24575,'4'0'0,"0"4"0</inkml:trace>
  <inkml:trace contextRef="#ctx0" brushRef="#br0" timeOffset="1">42 22 24575,'4'0'0</inkml:trace>
  <inkml:trace contextRef="#ctx0" brushRef="#br0" timeOffset="2">127 43 24575,'4'0'0,"4"0"0,1 4 0,3 0 0,-1 1-8191</inkml:trace>
  <inkml:trace contextRef="#ctx0" brushRef="#br0" timeOffset="3">254 64 24575,'4'0'0</inkml:trace>
  <inkml:trace contextRef="#ctx0" brushRef="#br0" timeOffset="4">317 64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1T06:43:18.977"/>
    </inkml:context>
    <inkml:brush xml:id="br0">
      <inkml:brushProperty name="width" value="0.035" units="cm"/>
      <inkml:brushProperty name="height" value="0.035" units="cm"/>
      <inkml:brushProperty name="color" value="#FF0066"/>
    </inkml:brush>
  </inkml:definitions>
  <inkml:trace contextRef="#ctx0" brushRef="#br0">0 0 24575,'4'0'0,"-3"0"0,2 0 0,5 0 0,4 0 0,4 0 0,-1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CAE7ED-D41E-8715-ACB1-33BF1D7E012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DFD5B591-62CE-428F-5A42-9E02C91E58C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8FB6F47-1EF6-4741-BCAC-62416CCF6FFC}" type="datetimeFigureOut">
              <a:rPr lang="en-US"/>
              <a:pPr>
                <a:defRPr/>
              </a:pPr>
              <a:t>9/1/2024</a:t>
            </a:fld>
            <a:endParaRPr lang="en-US" dirty="0"/>
          </a:p>
        </p:txBody>
      </p:sp>
      <p:sp>
        <p:nvSpPr>
          <p:cNvPr id="4" name="Slide Image Placeholder 3">
            <a:extLst>
              <a:ext uri="{FF2B5EF4-FFF2-40B4-BE49-F238E27FC236}">
                <a16:creationId xmlns:a16="http://schemas.microsoft.com/office/drawing/2014/main" id="{44C79FBB-1265-2B28-DF2D-D6C9A616F2E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3D3DEF98-EA6F-A184-B074-732CCF7D994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A674E17-C17B-9AD0-1E84-18F05465494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C0C59436-A17B-6681-083E-57041650016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4F81BB66-6A6F-4448-8108-B6F7E9A1B6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3B315669-84C4-CCFA-14D8-F4FDDF31F2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7EBE69CC-B2C1-044A-181E-D54620367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n-US"/>
          </a:p>
        </p:txBody>
      </p:sp>
      <p:sp>
        <p:nvSpPr>
          <p:cNvPr id="7172" name="Slide Number Placeholder 3">
            <a:extLst>
              <a:ext uri="{FF2B5EF4-FFF2-40B4-BE49-F238E27FC236}">
                <a16:creationId xmlns:a16="http://schemas.microsoft.com/office/drawing/2014/main" id="{A083B560-E78C-1808-7B98-28582B1BA5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4788F3-1611-4C7C-BC10-931423FBD13F}" type="slidenum">
              <a:rPr lang="en-US" altLang="en-US" smtClean="0"/>
              <a:pPr>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998EC1-3A04-DFCD-8223-D76414C5507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9000" y="96838"/>
            <a:ext cx="17526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8" name="Title 7"/>
          <p:cNvSpPr>
            <a:spLocks noGrp="1"/>
          </p:cNvSpPr>
          <p:nvPr>
            <p:ph type="ctrTitle"/>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400" b="1" cap="none" baseline="0">
                <a:ln w="6350">
                  <a:noFill/>
                </a:ln>
                <a:solidFill>
                  <a:srgbClr val="0909FF"/>
                </a:solidFill>
                <a:effectLst/>
                <a:latin typeface="Verdana" pitchFamily="34" charset="0"/>
              </a:defRPr>
            </a:lvl1pPr>
          </a:lstStyle>
          <a:p>
            <a:r>
              <a:rPr lang="en-US"/>
              <a:t>Click to edit Master title style</a:t>
            </a:r>
            <a:endParaRPr lang="en-US" dirty="0"/>
          </a:p>
        </p:txBody>
      </p:sp>
      <p:sp>
        <p:nvSpPr>
          <p:cNvPr id="9" name="Subtitle 8"/>
          <p:cNvSpPr>
            <a:spLocks noGrp="1"/>
          </p:cNvSpPr>
          <p:nvPr>
            <p:ph type="subTitle" idx="1"/>
          </p:nvPr>
        </p:nvSpPr>
        <p:spPr>
          <a:xfrm>
            <a:off x="1371600" y="3810000"/>
            <a:ext cx="6400800" cy="1752600"/>
          </a:xfrm>
        </p:spPr>
        <p:txBody>
          <a:bodyPr/>
          <a:lstStyle>
            <a:lvl1pPr marL="0" indent="0" algn="ctr">
              <a:buNone/>
              <a:defRPr baseline="0">
                <a:solidFill>
                  <a:srgbClr val="303030"/>
                </a:solidFill>
                <a:latin typeface="Verdan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
        <p:nvSpPr>
          <p:cNvPr id="3" name="Date Placeholder 13">
            <a:extLst>
              <a:ext uri="{FF2B5EF4-FFF2-40B4-BE49-F238E27FC236}">
                <a16:creationId xmlns:a16="http://schemas.microsoft.com/office/drawing/2014/main" id="{FA601A97-DFA6-65C9-0417-EB6E9A93D960}"/>
              </a:ext>
            </a:extLst>
          </p:cNvPr>
          <p:cNvSpPr>
            <a:spLocks noGrp="1"/>
          </p:cNvSpPr>
          <p:nvPr>
            <p:ph type="dt" sz="half" idx="10"/>
          </p:nvPr>
        </p:nvSpPr>
        <p:spPr/>
        <p:txBody>
          <a:bodyPr/>
          <a:lstStyle>
            <a:lvl1pPr>
              <a:defRPr/>
            </a:lvl1pPr>
          </a:lstStyle>
          <a:p>
            <a:pPr>
              <a:defRPr/>
            </a:pPr>
            <a:fld id="{BCC28575-7591-45A2-BF87-03436DE3803B}" type="datetime3">
              <a:rPr lang="en-US"/>
              <a:pPr>
                <a:defRPr/>
              </a:pPr>
              <a:t>1 September 2024</a:t>
            </a:fld>
            <a:endParaRPr lang="en-US" dirty="0"/>
          </a:p>
        </p:txBody>
      </p:sp>
      <p:sp>
        <p:nvSpPr>
          <p:cNvPr id="4" name="Footer Placeholder 2">
            <a:extLst>
              <a:ext uri="{FF2B5EF4-FFF2-40B4-BE49-F238E27FC236}">
                <a16:creationId xmlns:a16="http://schemas.microsoft.com/office/drawing/2014/main" id="{9AD2E2C0-B3DE-3484-CC4D-7B8133F0EDCC}"/>
              </a:ext>
            </a:extLst>
          </p:cNvPr>
          <p:cNvSpPr>
            <a:spLocks noGrp="1"/>
          </p:cNvSpPr>
          <p:nvPr>
            <p:ph type="ftr" sz="quarter" idx="11"/>
          </p:nvPr>
        </p:nvSpPr>
        <p:spPr/>
        <p:txBody>
          <a:bodyPr/>
          <a:lstStyle>
            <a:lvl1pPr>
              <a:defRPr/>
            </a:lvl1pPr>
          </a:lstStyle>
          <a:p>
            <a:pPr>
              <a:defRPr/>
            </a:pPr>
            <a:r>
              <a:rPr lang="en-US"/>
              <a:t>CS 3243 - Blind Search</a:t>
            </a:r>
          </a:p>
        </p:txBody>
      </p:sp>
      <p:sp>
        <p:nvSpPr>
          <p:cNvPr id="5" name="Slide Number Placeholder 22">
            <a:extLst>
              <a:ext uri="{FF2B5EF4-FFF2-40B4-BE49-F238E27FC236}">
                <a16:creationId xmlns:a16="http://schemas.microsoft.com/office/drawing/2014/main" id="{D4E62B19-A124-9781-3E5C-D9A7D4CD6A87}"/>
              </a:ext>
            </a:extLst>
          </p:cNvPr>
          <p:cNvSpPr>
            <a:spLocks noGrp="1"/>
          </p:cNvSpPr>
          <p:nvPr>
            <p:ph type="sldNum" sz="quarter" idx="12"/>
          </p:nvPr>
        </p:nvSpPr>
        <p:spPr/>
        <p:txBody>
          <a:bodyPr/>
          <a:lstStyle>
            <a:lvl1pPr>
              <a:defRPr/>
            </a:lvl1pPr>
          </a:lstStyle>
          <a:p>
            <a:pPr>
              <a:defRPr/>
            </a:pPr>
            <a:fld id="{3734CD40-D4F8-4E92-ABBC-E38EC7D72502}" type="slidenum">
              <a:rPr lang="en-US" altLang="en-US"/>
              <a:pPr>
                <a:defRPr/>
              </a:pPr>
              <a:t>‹#›</a:t>
            </a:fld>
            <a:endParaRPr lang="en-US" altLang="en-US"/>
          </a:p>
        </p:txBody>
      </p:sp>
    </p:spTree>
    <p:extLst>
      <p:ext uri="{BB962C8B-B14F-4D97-AF65-F5344CB8AC3E}">
        <p14:creationId xmlns:p14="http://schemas.microsoft.com/office/powerpoint/2010/main" val="144254068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0909FF"/>
                </a:solidFill>
                <a:effectLst/>
                <a:latin typeface="Verdana" pitchFamily="34"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bg1"/>
                </a:solidFill>
                <a:latin typeface="Verdana" pitchFamily="34" charset="0"/>
              </a:defRPr>
            </a:lvl1pPr>
            <a:lvl2pPr>
              <a:defRPr>
                <a:solidFill>
                  <a:schemeClr val="bg1"/>
                </a:solidFill>
                <a:latin typeface="Verdana" pitchFamily="34" charset="0"/>
              </a:defRPr>
            </a:lvl2pPr>
            <a:lvl3pPr>
              <a:defRPr>
                <a:solidFill>
                  <a:schemeClr val="bg1"/>
                </a:solidFill>
                <a:latin typeface="Verdana" pitchFamily="34" charset="0"/>
              </a:defRPr>
            </a:lvl3pPr>
            <a:lvl4pPr>
              <a:defRPr>
                <a:solidFill>
                  <a:schemeClr val="bg1"/>
                </a:solidFill>
                <a:latin typeface="Verdana" pitchFamily="34" charset="0"/>
              </a:defRPr>
            </a:lvl4pPr>
            <a:lvl5pPr>
              <a:defRPr>
                <a:solidFill>
                  <a:schemeClr val="bg1"/>
                </a:solidFill>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EB10EFA8-5003-CA2F-FAC5-9F580B6AF7D8}"/>
              </a:ext>
            </a:extLst>
          </p:cNvPr>
          <p:cNvSpPr>
            <a:spLocks noGrp="1"/>
          </p:cNvSpPr>
          <p:nvPr>
            <p:ph type="dt" sz="half" idx="10"/>
          </p:nvPr>
        </p:nvSpPr>
        <p:spPr/>
        <p:txBody>
          <a:bodyPr/>
          <a:lstStyle>
            <a:lvl1pPr>
              <a:defRPr/>
            </a:lvl1pPr>
          </a:lstStyle>
          <a:p>
            <a:pPr>
              <a:defRPr/>
            </a:pPr>
            <a:fld id="{33BD4D79-FC32-4834-AC53-9BFAE8664594}" type="datetime3">
              <a:rPr lang="en-US"/>
              <a:pPr>
                <a:defRPr/>
              </a:pPr>
              <a:t>1 September 2024</a:t>
            </a:fld>
            <a:endParaRPr lang="en-US" dirty="0"/>
          </a:p>
        </p:txBody>
      </p:sp>
      <p:sp>
        <p:nvSpPr>
          <p:cNvPr id="5" name="Footer Placeholder 2">
            <a:extLst>
              <a:ext uri="{FF2B5EF4-FFF2-40B4-BE49-F238E27FC236}">
                <a16:creationId xmlns:a16="http://schemas.microsoft.com/office/drawing/2014/main" id="{11384ACD-1B93-4C44-514D-85DF3A281DD3}"/>
              </a:ext>
            </a:extLst>
          </p:cNvPr>
          <p:cNvSpPr>
            <a:spLocks noGrp="1"/>
          </p:cNvSpPr>
          <p:nvPr>
            <p:ph type="ftr" sz="quarter" idx="11"/>
          </p:nvPr>
        </p:nvSpPr>
        <p:spPr/>
        <p:txBody>
          <a:bodyPr/>
          <a:lstStyle>
            <a:lvl1pPr>
              <a:defRPr/>
            </a:lvl1pPr>
          </a:lstStyle>
          <a:p>
            <a:pPr>
              <a:defRPr/>
            </a:pPr>
            <a:r>
              <a:rPr lang="en-US"/>
              <a:t>CS 3243 - Blind Search</a:t>
            </a:r>
          </a:p>
        </p:txBody>
      </p:sp>
      <p:sp>
        <p:nvSpPr>
          <p:cNvPr id="6" name="Slide Number Placeholder 22">
            <a:extLst>
              <a:ext uri="{FF2B5EF4-FFF2-40B4-BE49-F238E27FC236}">
                <a16:creationId xmlns:a16="http://schemas.microsoft.com/office/drawing/2014/main" id="{08D4C5F3-CF2F-BC0B-9DC5-F291267B2A93}"/>
              </a:ext>
            </a:extLst>
          </p:cNvPr>
          <p:cNvSpPr>
            <a:spLocks noGrp="1"/>
          </p:cNvSpPr>
          <p:nvPr>
            <p:ph type="sldNum" sz="quarter" idx="12"/>
          </p:nvPr>
        </p:nvSpPr>
        <p:spPr/>
        <p:txBody>
          <a:bodyPr/>
          <a:lstStyle>
            <a:lvl1pPr>
              <a:defRPr/>
            </a:lvl1pPr>
          </a:lstStyle>
          <a:p>
            <a:pPr>
              <a:defRPr/>
            </a:pPr>
            <a:fld id="{07DE3D39-5299-4886-9022-F35324230676}" type="slidenum">
              <a:rPr lang="en-US" altLang="en-US"/>
              <a:pPr>
                <a:defRPr/>
              </a:pPr>
              <a:t>‹#›</a:t>
            </a:fld>
            <a:endParaRPr lang="en-US" altLang="en-US"/>
          </a:p>
        </p:txBody>
      </p:sp>
    </p:spTree>
    <p:extLst>
      <p:ext uri="{BB962C8B-B14F-4D97-AF65-F5344CB8AC3E}">
        <p14:creationId xmlns:p14="http://schemas.microsoft.com/office/powerpoint/2010/main" val="26724117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3600">
                <a:solidFill>
                  <a:srgbClr val="0909FF"/>
                </a:solidFill>
                <a:effectLst/>
                <a:latin typeface="Verdana"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bg1"/>
                </a:solidFill>
                <a:latin typeface="Verdana" pitchFamily="34" charset="0"/>
              </a:defRPr>
            </a:lvl1pPr>
            <a:lvl2pPr>
              <a:defRPr>
                <a:solidFill>
                  <a:schemeClr val="bg1"/>
                </a:solidFill>
                <a:latin typeface="Verdana" pitchFamily="34" charset="0"/>
              </a:defRPr>
            </a:lvl2pPr>
            <a:lvl3pPr>
              <a:defRPr>
                <a:solidFill>
                  <a:schemeClr val="bg1"/>
                </a:solidFill>
                <a:latin typeface="Verdana" pitchFamily="34" charset="0"/>
              </a:defRPr>
            </a:lvl3pPr>
            <a:lvl4pPr>
              <a:defRPr>
                <a:solidFill>
                  <a:schemeClr val="bg1"/>
                </a:solidFill>
                <a:latin typeface="Verdana" pitchFamily="34" charset="0"/>
              </a:defRPr>
            </a:lvl4pPr>
            <a:lvl5pPr>
              <a:defRPr>
                <a:solidFill>
                  <a:schemeClr val="bg1"/>
                </a:solidFill>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AB09BF4E-7C3B-8305-816D-52BEBEE1F896}"/>
              </a:ext>
            </a:extLst>
          </p:cNvPr>
          <p:cNvSpPr>
            <a:spLocks noGrp="1"/>
          </p:cNvSpPr>
          <p:nvPr>
            <p:ph type="dt" sz="half" idx="10"/>
          </p:nvPr>
        </p:nvSpPr>
        <p:spPr/>
        <p:txBody>
          <a:bodyPr/>
          <a:lstStyle>
            <a:lvl1pPr>
              <a:defRPr/>
            </a:lvl1pPr>
          </a:lstStyle>
          <a:p>
            <a:pPr>
              <a:defRPr/>
            </a:pPr>
            <a:fld id="{45F16D00-AA10-4385-AEE0-008D4B3FE694}" type="datetime3">
              <a:rPr lang="en-US"/>
              <a:pPr>
                <a:defRPr/>
              </a:pPr>
              <a:t>1 September 2024</a:t>
            </a:fld>
            <a:endParaRPr lang="en-US" dirty="0"/>
          </a:p>
        </p:txBody>
      </p:sp>
      <p:sp>
        <p:nvSpPr>
          <p:cNvPr id="5" name="Footer Placeholder 2">
            <a:extLst>
              <a:ext uri="{FF2B5EF4-FFF2-40B4-BE49-F238E27FC236}">
                <a16:creationId xmlns:a16="http://schemas.microsoft.com/office/drawing/2014/main" id="{2991C0A0-E044-7C5D-9C21-85D7CAAE2DBB}"/>
              </a:ext>
            </a:extLst>
          </p:cNvPr>
          <p:cNvSpPr>
            <a:spLocks noGrp="1"/>
          </p:cNvSpPr>
          <p:nvPr>
            <p:ph type="ftr" sz="quarter" idx="11"/>
          </p:nvPr>
        </p:nvSpPr>
        <p:spPr/>
        <p:txBody>
          <a:bodyPr/>
          <a:lstStyle>
            <a:lvl1pPr>
              <a:defRPr/>
            </a:lvl1pPr>
          </a:lstStyle>
          <a:p>
            <a:pPr>
              <a:defRPr/>
            </a:pPr>
            <a:r>
              <a:rPr lang="en-US"/>
              <a:t>CS 3243 - Blind Search</a:t>
            </a:r>
          </a:p>
        </p:txBody>
      </p:sp>
      <p:sp>
        <p:nvSpPr>
          <p:cNvPr id="6" name="Slide Number Placeholder 22">
            <a:extLst>
              <a:ext uri="{FF2B5EF4-FFF2-40B4-BE49-F238E27FC236}">
                <a16:creationId xmlns:a16="http://schemas.microsoft.com/office/drawing/2014/main" id="{B360508D-D6FB-F48E-365A-67D8F4CBDD47}"/>
              </a:ext>
            </a:extLst>
          </p:cNvPr>
          <p:cNvSpPr>
            <a:spLocks noGrp="1"/>
          </p:cNvSpPr>
          <p:nvPr>
            <p:ph type="sldNum" sz="quarter" idx="12"/>
          </p:nvPr>
        </p:nvSpPr>
        <p:spPr/>
        <p:txBody>
          <a:bodyPr/>
          <a:lstStyle>
            <a:lvl1pPr>
              <a:defRPr/>
            </a:lvl1pPr>
          </a:lstStyle>
          <a:p>
            <a:pPr>
              <a:defRPr/>
            </a:pPr>
            <a:fld id="{91FDF385-DBDF-485A-B8CE-C258B06DC67C}" type="slidenum">
              <a:rPr lang="en-US" altLang="en-US"/>
              <a:pPr>
                <a:defRPr/>
              </a:pPr>
              <a:t>‹#›</a:t>
            </a:fld>
            <a:endParaRPr lang="en-US" altLang="en-US"/>
          </a:p>
        </p:txBody>
      </p:sp>
    </p:spTree>
    <p:extLst>
      <p:ext uri="{BB962C8B-B14F-4D97-AF65-F5344CB8AC3E}">
        <p14:creationId xmlns:p14="http://schemas.microsoft.com/office/powerpoint/2010/main" val="330794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2EA7AB2B-3D1A-CB30-15E6-FF73F1A3EC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5050" y="0"/>
            <a:ext cx="17494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sz="4000">
                <a:solidFill>
                  <a:srgbClr val="0909FF"/>
                </a:solidFill>
                <a:effectLst/>
                <a:latin typeface="Verdana"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solidFill>
                  <a:srgbClr val="002060"/>
                </a:solidFill>
                <a:latin typeface="Verdana" pitchFamily="34" charset="0"/>
              </a:defRPr>
            </a:lvl1pPr>
            <a:lvl2pPr>
              <a:defRPr sz="2400">
                <a:solidFill>
                  <a:srgbClr val="002060"/>
                </a:solidFill>
                <a:latin typeface="Verdana" pitchFamily="34" charset="0"/>
              </a:defRPr>
            </a:lvl2pPr>
            <a:lvl3pPr>
              <a:defRPr sz="2400">
                <a:solidFill>
                  <a:srgbClr val="002060"/>
                </a:solidFill>
                <a:latin typeface="Verdana" pitchFamily="34" charset="0"/>
              </a:defRPr>
            </a:lvl3pPr>
            <a:lvl4pPr>
              <a:defRPr sz="2400">
                <a:solidFill>
                  <a:srgbClr val="002060"/>
                </a:solidFill>
                <a:latin typeface="Verdana" pitchFamily="34" charset="0"/>
              </a:defRPr>
            </a:lvl4pPr>
            <a:lvl5pPr>
              <a:defRPr sz="2400">
                <a:solidFill>
                  <a:srgbClr val="002060"/>
                </a:solidFill>
                <a:latin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3">
            <a:extLst>
              <a:ext uri="{FF2B5EF4-FFF2-40B4-BE49-F238E27FC236}">
                <a16:creationId xmlns:a16="http://schemas.microsoft.com/office/drawing/2014/main" id="{36610256-CA1B-C445-9D23-229EAB4D07A5}"/>
              </a:ext>
            </a:extLst>
          </p:cNvPr>
          <p:cNvSpPr>
            <a:spLocks noGrp="1"/>
          </p:cNvSpPr>
          <p:nvPr>
            <p:ph type="dt" sz="half" idx="10"/>
          </p:nvPr>
        </p:nvSpPr>
        <p:spPr/>
        <p:txBody>
          <a:bodyPr/>
          <a:lstStyle>
            <a:lvl1pPr>
              <a:defRPr/>
            </a:lvl1pPr>
          </a:lstStyle>
          <a:p>
            <a:pPr>
              <a:defRPr/>
            </a:pPr>
            <a:fld id="{25781E12-B613-4949-828F-CF9444D4584D}" type="datetime3">
              <a:rPr lang="en-US"/>
              <a:pPr>
                <a:defRPr/>
              </a:pPr>
              <a:t>1 September 2024</a:t>
            </a:fld>
            <a:endParaRPr lang="en-US" dirty="0"/>
          </a:p>
        </p:txBody>
      </p:sp>
      <p:sp>
        <p:nvSpPr>
          <p:cNvPr id="6" name="Footer Placeholder 2">
            <a:extLst>
              <a:ext uri="{FF2B5EF4-FFF2-40B4-BE49-F238E27FC236}">
                <a16:creationId xmlns:a16="http://schemas.microsoft.com/office/drawing/2014/main" id="{073BD1C5-D318-AF75-C5F1-15C384B651AF}"/>
              </a:ext>
            </a:extLst>
          </p:cNvPr>
          <p:cNvSpPr>
            <a:spLocks noGrp="1"/>
          </p:cNvSpPr>
          <p:nvPr>
            <p:ph type="ftr" sz="quarter" idx="11"/>
          </p:nvPr>
        </p:nvSpPr>
        <p:spPr/>
        <p:txBody>
          <a:bodyPr/>
          <a:lstStyle>
            <a:lvl1pPr>
              <a:defRPr/>
            </a:lvl1pPr>
          </a:lstStyle>
          <a:p>
            <a:pPr>
              <a:defRPr/>
            </a:pPr>
            <a:r>
              <a:rPr lang="en-US"/>
              <a:t>CS 3243 - Blind Search</a:t>
            </a:r>
          </a:p>
        </p:txBody>
      </p:sp>
      <p:sp>
        <p:nvSpPr>
          <p:cNvPr id="7" name="Slide Number Placeholder 22">
            <a:extLst>
              <a:ext uri="{FF2B5EF4-FFF2-40B4-BE49-F238E27FC236}">
                <a16:creationId xmlns:a16="http://schemas.microsoft.com/office/drawing/2014/main" id="{699B722F-DDC1-3251-FD8D-80DB462EC085}"/>
              </a:ext>
            </a:extLst>
          </p:cNvPr>
          <p:cNvSpPr>
            <a:spLocks noGrp="1"/>
          </p:cNvSpPr>
          <p:nvPr>
            <p:ph type="sldNum" sz="quarter" idx="12"/>
          </p:nvPr>
        </p:nvSpPr>
        <p:spPr/>
        <p:txBody>
          <a:bodyPr/>
          <a:lstStyle>
            <a:lvl1pPr>
              <a:defRPr/>
            </a:lvl1pPr>
          </a:lstStyle>
          <a:p>
            <a:pPr>
              <a:defRPr/>
            </a:pPr>
            <a:fld id="{8C7A69D5-B787-4C7D-B98F-B8C4DAB9808B}" type="slidenum">
              <a:rPr lang="en-US" altLang="en-US"/>
              <a:pPr>
                <a:defRPr/>
              </a:pPr>
              <a:t>‹#›</a:t>
            </a:fld>
            <a:endParaRPr lang="en-US" altLang="en-US"/>
          </a:p>
        </p:txBody>
      </p:sp>
    </p:spTree>
    <p:extLst>
      <p:ext uri="{BB962C8B-B14F-4D97-AF65-F5344CB8AC3E}">
        <p14:creationId xmlns:p14="http://schemas.microsoft.com/office/powerpoint/2010/main" val="338440665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3600" b="1" cap="none" baseline="0">
                <a:ln w="6350">
                  <a:noFill/>
                </a:ln>
                <a:solidFill>
                  <a:srgbClr val="0909FF"/>
                </a:solidFill>
                <a:effectLst/>
                <a:latin typeface="Verdana" pitchFamily="34" charset="0"/>
                <a:ea typeface="+mj-ea"/>
                <a:cs typeface="+mj-cs"/>
              </a:defRPr>
            </a:lvl1pPr>
          </a:lstStyle>
          <a:p>
            <a:r>
              <a:rPr lang="en-US"/>
              <a:t>Click to edit Master title style</a:t>
            </a:r>
          </a:p>
        </p:txBody>
      </p:sp>
      <p:sp>
        <p:nvSpPr>
          <p:cNvPr id="3" name="Text Placeholder 2"/>
          <p:cNvSpPr>
            <a:spLocks noGrp="1"/>
          </p:cNvSpPr>
          <p:nvPr>
            <p:ph type="body" idx="1"/>
          </p:nvPr>
        </p:nvSpPr>
        <p:spPr>
          <a:xfrm>
            <a:off x="1600200" y="2507786"/>
            <a:ext cx="7086600" cy="1509712"/>
          </a:xfrm>
        </p:spPr>
        <p:txBody>
          <a:bodyPr/>
          <a:lstStyle>
            <a:lvl1pPr marL="73152" indent="0" algn="l">
              <a:buNone/>
              <a:defRPr sz="2000">
                <a:solidFill>
                  <a:srgbClr val="0909FF"/>
                </a:solidFill>
                <a:latin typeface="Verdana"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1DD74F81-8848-84B3-301A-30FA1C8B3E07}"/>
              </a:ext>
            </a:extLst>
          </p:cNvPr>
          <p:cNvSpPr>
            <a:spLocks noGrp="1"/>
          </p:cNvSpPr>
          <p:nvPr>
            <p:ph type="dt" sz="half" idx="10"/>
          </p:nvPr>
        </p:nvSpPr>
        <p:spPr/>
        <p:txBody>
          <a:bodyPr/>
          <a:lstStyle>
            <a:lvl1pPr>
              <a:defRPr/>
            </a:lvl1pPr>
          </a:lstStyle>
          <a:p>
            <a:pPr>
              <a:defRPr/>
            </a:pPr>
            <a:fld id="{B62AD226-0050-4B8C-8673-83B92762A55F}" type="datetime3">
              <a:rPr lang="en-US"/>
              <a:pPr>
                <a:defRPr/>
              </a:pPr>
              <a:t>1 September 2024</a:t>
            </a:fld>
            <a:endParaRPr lang="en-US" dirty="0"/>
          </a:p>
        </p:txBody>
      </p:sp>
      <p:sp>
        <p:nvSpPr>
          <p:cNvPr id="5" name="Footer Placeholder 4">
            <a:extLst>
              <a:ext uri="{FF2B5EF4-FFF2-40B4-BE49-F238E27FC236}">
                <a16:creationId xmlns:a16="http://schemas.microsoft.com/office/drawing/2014/main" id="{39688785-E07A-4104-A845-52148EF2BF4B}"/>
              </a:ext>
            </a:extLst>
          </p:cNvPr>
          <p:cNvSpPr>
            <a:spLocks noGrp="1"/>
          </p:cNvSpPr>
          <p:nvPr>
            <p:ph type="ftr" sz="quarter" idx="11"/>
          </p:nvPr>
        </p:nvSpPr>
        <p:spPr/>
        <p:txBody>
          <a:bodyPr/>
          <a:lstStyle>
            <a:lvl1pPr>
              <a:defRPr/>
            </a:lvl1pPr>
          </a:lstStyle>
          <a:p>
            <a:pPr>
              <a:defRPr/>
            </a:pPr>
            <a:r>
              <a:rPr lang="en-US"/>
              <a:t>CS 3243 - Blind Search</a:t>
            </a:r>
          </a:p>
        </p:txBody>
      </p:sp>
      <p:sp>
        <p:nvSpPr>
          <p:cNvPr id="6" name="Slide Number Placeholder 5">
            <a:extLst>
              <a:ext uri="{FF2B5EF4-FFF2-40B4-BE49-F238E27FC236}">
                <a16:creationId xmlns:a16="http://schemas.microsoft.com/office/drawing/2014/main" id="{8BA75EF7-DC37-6D9A-C0E3-0D2E99BDF36C}"/>
              </a:ext>
            </a:extLst>
          </p:cNvPr>
          <p:cNvSpPr>
            <a:spLocks noGrp="1"/>
          </p:cNvSpPr>
          <p:nvPr>
            <p:ph type="sldNum" sz="quarter" idx="12"/>
          </p:nvPr>
        </p:nvSpPr>
        <p:spPr/>
        <p:txBody>
          <a:bodyPr/>
          <a:lstStyle>
            <a:lvl1pPr>
              <a:defRPr/>
            </a:lvl1pPr>
          </a:lstStyle>
          <a:p>
            <a:pPr>
              <a:defRPr/>
            </a:pPr>
            <a:fld id="{B1480369-B162-4079-8EF3-4E4F44F87F05}" type="slidenum">
              <a:rPr lang="en-US" altLang="en-US"/>
              <a:pPr>
                <a:defRPr/>
              </a:pPr>
              <a:t>‹#›</a:t>
            </a:fld>
            <a:endParaRPr lang="en-US" altLang="en-US"/>
          </a:p>
        </p:txBody>
      </p:sp>
    </p:spTree>
    <p:extLst>
      <p:ext uri="{BB962C8B-B14F-4D97-AF65-F5344CB8AC3E}">
        <p14:creationId xmlns:p14="http://schemas.microsoft.com/office/powerpoint/2010/main" val="953322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solidFill>
                  <a:srgbClr val="0909FF"/>
                </a:solidFill>
                <a:effectLst/>
                <a:latin typeface="Verdana" pitchFamily="34" charset="0"/>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solidFill>
                  <a:schemeClr val="bg1"/>
                </a:solidFill>
                <a:latin typeface="Verdana" pitchFamily="34" charset="0"/>
              </a:defRPr>
            </a:lvl1pPr>
            <a:lvl2pPr>
              <a:defRPr sz="2400">
                <a:solidFill>
                  <a:schemeClr val="bg1"/>
                </a:solidFill>
                <a:latin typeface="Verdana" pitchFamily="34" charset="0"/>
              </a:defRPr>
            </a:lvl2pPr>
            <a:lvl3pPr>
              <a:defRPr sz="2000">
                <a:solidFill>
                  <a:schemeClr val="bg1"/>
                </a:solidFill>
                <a:latin typeface="Verdana" pitchFamily="34" charset="0"/>
              </a:defRPr>
            </a:lvl3pPr>
            <a:lvl4pPr>
              <a:defRPr sz="1800">
                <a:solidFill>
                  <a:schemeClr val="bg1"/>
                </a:solidFill>
                <a:latin typeface="Verdana" pitchFamily="34" charset="0"/>
              </a:defRPr>
            </a:lvl4pPr>
            <a:lvl5pPr>
              <a:defRPr sz="1800">
                <a:solidFill>
                  <a:schemeClr val="bg1"/>
                </a:solidFill>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600">
                <a:solidFill>
                  <a:schemeClr val="bg1"/>
                </a:solidFill>
                <a:latin typeface="Verdana" pitchFamily="34" charset="0"/>
              </a:defRPr>
            </a:lvl1pPr>
            <a:lvl2pPr>
              <a:defRPr sz="2400">
                <a:solidFill>
                  <a:schemeClr val="bg1"/>
                </a:solidFill>
                <a:latin typeface="Verdana" pitchFamily="34" charset="0"/>
              </a:defRPr>
            </a:lvl2pPr>
            <a:lvl3pPr>
              <a:defRPr sz="2000">
                <a:solidFill>
                  <a:schemeClr val="bg1"/>
                </a:solidFill>
                <a:latin typeface="Verdana" pitchFamily="34" charset="0"/>
              </a:defRPr>
            </a:lvl3pPr>
            <a:lvl4pPr>
              <a:defRPr sz="1800">
                <a:solidFill>
                  <a:schemeClr val="bg1"/>
                </a:solidFill>
                <a:latin typeface="Verdana" pitchFamily="34" charset="0"/>
              </a:defRPr>
            </a:lvl4pPr>
            <a:lvl5pPr>
              <a:defRPr sz="1800">
                <a:solidFill>
                  <a:schemeClr val="bg1"/>
                </a:solidFill>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F4186593-7F59-8408-2A04-B95406235803}"/>
              </a:ext>
            </a:extLst>
          </p:cNvPr>
          <p:cNvSpPr>
            <a:spLocks noGrp="1"/>
          </p:cNvSpPr>
          <p:nvPr>
            <p:ph type="dt" sz="half" idx="10"/>
          </p:nvPr>
        </p:nvSpPr>
        <p:spPr/>
        <p:txBody>
          <a:bodyPr/>
          <a:lstStyle>
            <a:lvl1pPr>
              <a:defRPr/>
            </a:lvl1pPr>
          </a:lstStyle>
          <a:p>
            <a:pPr>
              <a:defRPr/>
            </a:pPr>
            <a:fld id="{BCBE073C-B3B0-43BE-A4A9-72E313E86365}" type="datetime3">
              <a:rPr lang="en-US"/>
              <a:pPr>
                <a:defRPr/>
              </a:pPr>
              <a:t>1 September 2024</a:t>
            </a:fld>
            <a:endParaRPr lang="en-US" dirty="0"/>
          </a:p>
        </p:txBody>
      </p:sp>
      <p:sp>
        <p:nvSpPr>
          <p:cNvPr id="6" name="Footer Placeholder 2">
            <a:extLst>
              <a:ext uri="{FF2B5EF4-FFF2-40B4-BE49-F238E27FC236}">
                <a16:creationId xmlns:a16="http://schemas.microsoft.com/office/drawing/2014/main" id="{E1C5876A-906C-9BFF-AA52-B7435AF777D6}"/>
              </a:ext>
            </a:extLst>
          </p:cNvPr>
          <p:cNvSpPr>
            <a:spLocks noGrp="1"/>
          </p:cNvSpPr>
          <p:nvPr>
            <p:ph type="ftr" sz="quarter" idx="11"/>
          </p:nvPr>
        </p:nvSpPr>
        <p:spPr/>
        <p:txBody>
          <a:bodyPr/>
          <a:lstStyle>
            <a:lvl1pPr>
              <a:defRPr/>
            </a:lvl1pPr>
          </a:lstStyle>
          <a:p>
            <a:pPr>
              <a:defRPr/>
            </a:pPr>
            <a:r>
              <a:rPr lang="en-US"/>
              <a:t>CS 3243 - Blind Search</a:t>
            </a:r>
          </a:p>
        </p:txBody>
      </p:sp>
      <p:sp>
        <p:nvSpPr>
          <p:cNvPr id="7" name="Slide Number Placeholder 22">
            <a:extLst>
              <a:ext uri="{FF2B5EF4-FFF2-40B4-BE49-F238E27FC236}">
                <a16:creationId xmlns:a16="http://schemas.microsoft.com/office/drawing/2014/main" id="{7E22AF0D-4DA6-2FEE-E058-9751F030FB8C}"/>
              </a:ext>
            </a:extLst>
          </p:cNvPr>
          <p:cNvSpPr>
            <a:spLocks noGrp="1"/>
          </p:cNvSpPr>
          <p:nvPr>
            <p:ph type="sldNum" sz="quarter" idx="12"/>
          </p:nvPr>
        </p:nvSpPr>
        <p:spPr/>
        <p:txBody>
          <a:bodyPr/>
          <a:lstStyle>
            <a:lvl1pPr>
              <a:defRPr/>
            </a:lvl1pPr>
          </a:lstStyle>
          <a:p>
            <a:pPr>
              <a:defRPr/>
            </a:pPr>
            <a:fld id="{0F72D7C4-F282-461C-9021-A63CA84BDC50}" type="slidenum">
              <a:rPr lang="en-US" altLang="en-US"/>
              <a:pPr>
                <a:defRPr/>
              </a:pPr>
              <a:t>‹#›</a:t>
            </a:fld>
            <a:endParaRPr lang="en-US" altLang="en-US"/>
          </a:p>
        </p:txBody>
      </p:sp>
    </p:spTree>
    <p:extLst>
      <p:ext uri="{BB962C8B-B14F-4D97-AF65-F5344CB8AC3E}">
        <p14:creationId xmlns:p14="http://schemas.microsoft.com/office/powerpoint/2010/main" val="1529717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73050"/>
            <a:ext cx="8686800" cy="1143000"/>
          </a:xfrm>
        </p:spPr>
        <p:txBody>
          <a:bodyPr/>
          <a:lstStyle>
            <a:lvl1pPr>
              <a:defRPr sz="4000">
                <a:solidFill>
                  <a:srgbClr val="0909FF"/>
                </a:solidFill>
                <a:effectLst/>
                <a:latin typeface="Verdana"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bg1"/>
                </a:solidFill>
                <a:latin typeface="Verdana" pitchFamily="34" charset="0"/>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bg1"/>
                </a:solidFill>
                <a:latin typeface="Verdana" pitchFamily="34" charset="0"/>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solidFill>
                  <a:schemeClr val="bg1"/>
                </a:solidFill>
                <a:latin typeface="Verdana" pitchFamily="34" charset="0"/>
              </a:defRPr>
            </a:lvl1pPr>
            <a:lvl2pPr>
              <a:defRPr sz="2000">
                <a:solidFill>
                  <a:schemeClr val="bg1"/>
                </a:solidFill>
                <a:latin typeface="Verdana" pitchFamily="34" charset="0"/>
              </a:defRPr>
            </a:lvl2pPr>
            <a:lvl3pPr>
              <a:defRPr sz="1800">
                <a:solidFill>
                  <a:schemeClr val="bg1"/>
                </a:solidFill>
                <a:latin typeface="Verdana" pitchFamily="34" charset="0"/>
              </a:defRPr>
            </a:lvl3pPr>
            <a:lvl4pPr>
              <a:defRPr sz="1600">
                <a:solidFill>
                  <a:schemeClr val="bg1"/>
                </a:solidFill>
                <a:latin typeface="Verdana" pitchFamily="34" charset="0"/>
              </a:defRPr>
            </a:lvl4pPr>
            <a:lvl5pPr>
              <a:defRPr sz="1600">
                <a:solidFill>
                  <a:schemeClr val="bg1"/>
                </a:solidFill>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362200"/>
            <a:ext cx="4041775" cy="3763963"/>
          </a:xfrm>
        </p:spPr>
        <p:txBody>
          <a:bodyPr/>
          <a:lstStyle>
            <a:lvl1pPr>
              <a:defRPr sz="2400">
                <a:solidFill>
                  <a:schemeClr val="bg1"/>
                </a:solidFill>
                <a:latin typeface="Verdana" pitchFamily="34" charset="0"/>
              </a:defRPr>
            </a:lvl1pPr>
            <a:lvl2pPr>
              <a:defRPr sz="2000">
                <a:solidFill>
                  <a:schemeClr val="bg1"/>
                </a:solidFill>
                <a:latin typeface="Verdana" pitchFamily="34" charset="0"/>
              </a:defRPr>
            </a:lvl2pPr>
            <a:lvl3pPr>
              <a:defRPr sz="1800">
                <a:solidFill>
                  <a:schemeClr val="bg1"/>
                </a:solidFill>
                <a:latin typeface="Verdana" pitchFamily="34" charset="0"/>
              </a:defRPr>
            </a:lvl3pPr>
            <a:lvl4pPr>
              <a:defRPr sz="1600">
                <a:solidFill>
                  <a:schemeClr val="bg1"/>
                </a:solidFill>
                <a:latin typeface="Verdana" pitchFamily="34" charset="0"/>
              </a:defRPr>
            </a:lvl4pPr>
            <a:lvl5pPr>
              <a:defRPr sz="1600">
                <a:solidFill>
                  <a:schemeClr val="bg1"/>
                </a:solidFill>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F40A1D45-BD27-4162-956C-24C6557B9ECD}"/>
              </a:ext>
            </a:extLst>
          </p:cNvPr>
          <p:cNvSpPr>
            <a:spLocks noGrp="1"/>
          </p:cNvSpPr>
          <p:nvPr>
            <p:ph type="dt" sz="half" idx="10"/>
          </p:nvPr>
        </p:nvSpPr>
        <p:spPr/>
        <p:txBody>
          <a:bodyPr/>
          <a:lstStyle>
            <a:lvl1pPr>
              <a:defRPr/>
            </a:lvl1pPr>
          </a:lstStyle>
          <a:p>
            <a:pPr>
              <a:defRPr/>
            </a:pPr>
            <a:fld id="{66E97E15-B9B9-4097-BE96-41147797662C}" type="datetime3">
              <a:rPr lang="en-US"/>
              <a:pPr>
                <a:defRPr/>
              </a:pPr>
              <a:t>1 September 2024</a:t>
            </a:fld>
            <a:endParaRPr lang="en-US" dirty="0"/>
          </a:p>
        </p:txBody>
      </p:sp>
      <p:sp>
        <p:nvSpPr>
          <p:cNvPr id="8" name="Footer Placeholder 2">
            <a:extLst>
              <a:ext uri="{FF2B5EF4-FFF2-40B4-BE49-F238E27FC236}">
                <a16:creationId xmlns:a16="http://schemas.microsoft.com/office/drawing/2014/main" id="{DEF0FC04-DED8-5CD2-E33D-84A39EC0E04E}"/>
              </a:ext>
            </a:extLst>
          </p:cNvPr>
          <p:cNvSpPr>
            <a:spLocks noGrp="1"/>
          </p:cNvSpPr>
          <p:nvPr>
            <p:ph type="ftr" sz="quarter" idx="11"/>
          </p:nvPr>
        </p:nvSpPr>
        <p:spPr/>
        <p:txBody>
          <a:bodyPr/>
          <a:lstStyle>
            <a:lvl1pPr>
              <a:defRPr/>
            </a:lvl1pPr>
          </a:lstStyle>
          <a:p>
            <a:pPr>
              <a:defRPr/>
            </a:pPr>
            <a:r>
              <a:rPr lang="en-US"/>
              <a:t>CS 3243 - Blind Search</a:t>
            </a:r>
          </a:p>
        </p:txBody>
      </p:sp>
      <p:sp>
        <p:nvSpPr>
          <p:cNvPr id="9" name="Slide Number Placeholder 22">
            <a:extLst>
              <a:ext uri="{FF2B5EF4-FFF2-40B4-BE49-F238E27FC236}">
                <a16:creationId xmlns:a16="http://schemas.microsoft.com/office/drawing/2014/main" id="{F626CD69-2F1D-589C-D1E7-956A5EEFD05C}"/>
              </a:ext>
            </a:extLst>
          </p:cNvPr>
          <p:cNvSpPr>
            <a:spLocks noGrp="1"/>
          </p:cNvSpPr>
          <p:nvPr>
            <p:ph type="sldNum" sz="quarter" idx="12"/>
          </p:nvPr>
        </p:nvSpPr>
        <p:spPr/>
        <p:txBody>
          <a:bodyPr/>
          <a:lstStyle>
            <a:lvl1pPr>
              <a:defRPr/>
            </a:lvl1pPr>
          </a:lstStyle>
          <a:p>
            <a:pPr>
              <a:defRPr/>
            </a:pPr>
            <a:fld id="{5CE2E7A1-7D0F-4F43-AC5F-2634350AF70A}" type="slidenum">
              <a:rPr lang="en-US" altLang="en-US"/>
              <a:pPr>
                <a:defRPr/>
              </a:pPr>
              <a:t>‹#›</a:t>
            </a:fld>
            <a:endParaRPr lang="en-US" altLang="en-US"/>
          </a:p>
        </p:txBody>
      </p:sp>
    </p:spTree>
    <p:extLst>
      <p:ext uri="{BB962C8B-B14F-4D97-AF65-F5344CB8AC3E}">
        <p14:creationId xmlns:p14="http://schemas.microsoft.com/office/powerpoint/2010/main" val="28500257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solidFill>
                  <a:srgbClr val="0909FF"/>
                </a:solidFill>
                <a:effectLst/>
                <a:latin typeface="Verdana" pitchFamily="34" charset="0"/>
              </a:defRPr>
            </a:lvl1pPr>
          </a:lstStyle>
          <a:p>
            <a:r>
              <a:rPr lang="en-US"/>
              <a:t>Click to edit Master title style</a:t>
            </a:r>
          </a:p>
        </p:txBody>
      </p:sp>
      <p:sp>
        <p:nvSpPr>
          <p:cNvPr id="3" name="Date Placeholder 13">
            <a:extLst>
              <a:ext uri="{FF2B5EF4-FFF2-40B4-BE49-F238E27FC236}">
                <a16:creationId xmlns:a16="http://schemas.microsoft.com/office/drawing/2014/main" id="{915E986D-8207-D6E6-FFB6-C89045456F10}"/>
              </a:ext>
            </a:extLst>
          </p:cNvPr>
          <p:cNvSpPr>
            <a:spLocks noGrp="1"/>
          </p:cNvSpPr>
          <p:nvPr>
            <p:ph type="dt" sz="half" idx="10"/>
          </p:nvPr>
        </p:nvSpPr>
        <p:spPr/>
        <p:txBody>
          <a:bodyPr/>
          <a:lstStyle>
            <a:lvl1pPr>
              <a:defRPr/>
            </a:lvl1pPr>
          </a:lstStyle>
          <a:p>
            <a:pPr>
              <a:defRPr/>
            </a:pPr>
            <a:fld id="{E8A7CD6A-BC33-45A9-8E0B-DD4EC2A5C306}" type="datetime3">
              <a:rPr lang="en-US"/>
              <a:pPr>
                <a:defRPr/>
              </a:pPr>
              <a:t>1 September 2024</a:t>
            </a:fld>
            <a:endParaRPr lang="en-US" dirty="0"/>
          </a:p>
        </p:txBody>
      </p:sp>
      <p:sp>
        <p:nvSpPr>
          <p:cNvPr id="4" name="Footer Placeholder 2">
            <a:extLst>
              <a:ext uri="{FF2B5EF4-FFF2-40B4-BE49-F238E27FC236}">
                <a16:creationId xmlns:a16="http://schemas.microsoft.com/office/drawing/2014/main" id="{CAAE26CB-6CEF-1F5B-0C46-0C89E6C48D83}"/>
              </a:ext>
            </a:extLst>
          </p:cNvPr>
          <p:cNvSpPr>
            <a:spLocks noGrp="1"/>
          </p:cNvSpPr>
          <p:nvPr>
            <p:ph type="ftr" sz="quarter" idx="11"/>
          </p:nvPr>
        </p:nvSpPr>
        <p:spPr/>
        <p:txBody>
          <a:bodyPr/>
          <a:lstStyle>
            <a:lvl1pPr>
              <a:defRPr/>
            </a:lvl1pPr>
          </a:lstStyle>
          <a:p>
            <a:pPr>
              <a:defRPr/>
            </a:pPr>
            <a:r>
              <a:rPr lang="en-US"/>
              <a:t>CS 3243 - Blind Search</a:t>
            </a:r>
          </a:p>
        </p:txBody>
      </p:sp>
      <p:sp>
        <p:nvSpPr>
          <p:cNvPr id="5" name="Slide Number Placeholder 22">
            <a:extLst>
              <a:ext uri="{FF2B5EF4-FFF2-40B4-BE49-F238E27FC236}">
                <a16:creationId xmlns:a16="http://schemas.microsoft.com/office/drawing/2014/main" id="{46B85E2B-11CF-8187-C3CD-8B85C390F556}"/>
              </a:ext>
            </a:extLst>
          </p:cNvPr>
          <p:cNvSpPr>
            <a:spLocks noGrp="1"/>
          </p:cNvSpPr>
          <p:nvPr>
            <p:ph type="sldNum" sz="quarter" idx="12"/>
          </p:nvPr>
        </p:nvSpPr>
        <p:spPr/>
        <p:txBody>
          <a:bodyPr/>
          <a:lstStyle>
            <a:lvl1pPr>
              <a:defRPr/>
            </a:lvl1pPr>
          </a:lstStyle>
          <a:p>
            <a:pPr>
              <a:defRPr/>
            </a:pPr>
            <a:fld id="{003858B6-8C7B-4DC1-9676-8927D1DD1090}" type="slidenum">
              <a:rPr lang="en-US" altLang="en-US"/>
              <a:pPr>
                <a:defRPr/>
              </a:pPr>
              <a:t>‹#›</a:t>
            </a:fld>
            <a:endParaRPr lang="en-US" altLang="en-US"/>
          </a:p>
        </p:txBody>
      </p:sp>
    </p:spTree>
    <p:extLst>
      <p:ext uri="{BB962C8B-B14F-4D97-AF65-F5344CB8AC3E}">
        <p14:creationId xmlns:p14="http://schemas.microsoft.com/office/powerpoint/2010/main" val="5399168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A91DE4F9-366F-12FD-C308-486C36D812DB}"/>
              </a:ext>
            </a:extLst>
          </p:cNvPr>
          <p:cNvSpPr>
            <a:spLocks noGrp="1"/>
          </p:cNvSpPr>
          <p:nvPr>
            <p:ph type="dt" sz="half" idx="10"/>
          </p:nvPr>
        </p:nvSpPr>
        <p:spPr/>
        <p:txBody>
          <a:bodyPr/>
          <a:lstStyle>
            <a:lvl1pPr>
              <a:defRPr/>
            </a:lvl1pPr>
          </a:lstStyle>
          <a:p>
            <a:pPr>
              <a:defRPr/>
            </a:pPr>
            <a:fld id="{BC56FACD-A38C-4B34-8CF3-6D4FA48C9E1D}" type="datetime3">
              <a:rPr lang="en-US"/>
              <a:pPr>
                <a:defRPr/>
              </a:pPr>
              <a:t>1 September 2024</a:t>
            </a:fld>
            <a:endParaRPr lang="en-US" dirty="0"/>
          </a:p>
        </p:txBody>
      </p:sp>
      <p:sp>
        <p:nvSpPr>
          <p:cNvPr id="3" name="Footer Placeholder 2">
            <a:extLst>
              <a:ext uri="{FF2B5EF4-FFF2-40B4-BE49-F238E27FC236}">
                <a16:creationId xmlns:a16="http://schemas.microsoft.com/office/drawing/2014/main" id="{5AE3DD69-B137-5D13-1686-7AD3FDC706DE}"/>
              </a:ext>
            </a:extLst>
          </p:cNvPr>
          <p:cNvSpPr>
            <a:spLocks noGrp="1"/>
          </p:cNvSpPr>
          <p:nvPr>
            <p:ph type="ftr" sz="quarter" idx="11"/>
          </p:nvPr>
        </p:nvSpPr>
        <p:spPr/>
        <p:txBody>
          <a:bodyPr/>
          <a:lstStyle>
            <a:lvl1pPr>
              <a:defRPr/>
            </a:lvl1pPr>
          </a:lstStyle>
          <a:p>
            <a:pPr>
              <a:defRPr/>
            </a:pPr>
            <a:r>
              <a:rPr lang="en-US"/>
              <a:t>CS 3243 - Blind Search</a:t>
            </a:r>
          </a:p>
        </p:txBody>
      </p:sp>
      <p:sp>
        <p:nvSpPr>
          <p:cNvPr id="4" name="Slide Number Placeholder 22">
            <a:extLst>
              <a:ext uri="{FF2B5EF4-FFF2-40B4-BE49-F238E27FC236}">
                <a16:creationId xmlns:a16="http://schemas.microsoft.com/office/drawing/2014/main" id="{EA5FA987-ABEE-2A3B-73DF-C9AABE6F0013}"/>
              </a:ext>
            </a:extLst>
          </p:cNvPr>
          <p:cNvSpPr>
            <a:spLocks noGrp="1"/>
          </p:cNvSpPr>
          <p:nvPr>
            <p:ph type="sldNum" sz="quarter" idx="12"/>
          </p:nvPr>
        </p:nvSpPr>
        <p:spPr/>
        <p:txBody>
          <a:bodyPr/>
          <a:lstStyle>
            <a:lvl1pPr>
              <a:defRPr/>
            </a:lvl1pPr>
          </a:lstStyle>
          <a:p>
            <a:pPr>
              <a:defRPr/>
            </a:pPr>
            <a:fld id="{BC7D6892-02AD-4421-8E8D-F01C559827A2}" type="slidenum">
              <a:rPr lang="en-US" altLang="en-US"/>
              <a:pPr>
                <a:defRPr/>
              </a:pPr>
              <a:t>‹#›</a:t>
            </a:fld>
            <a:endParaRPr lang="en-US" altLang="en-US"/>
          </a:p>
        </p:txBody>
      </p:sp>
    </p:spTree>
    <p:extLst>
      <p:ext uri="{BB962C8B-B14F-4D97-AF65-F5344CB8AC3E}">
        <p14:creationId xmlns:p14="http://schemas.microsoft.com/office/powerpoint/2010/main" val="282496097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sp3d prstMaterial="softEdge"/>
          </a:bodyPr>
          <a:lstStyle>
            <a:lvl1pPr algn="l">
              <a:buNone/>
              <a:defRPr sz="2200" b="0">
                <a:ln w="6350">
                  <a:noFill/>
                </a:ln>
                <a:solidFill>
                  <a:srgbClr val="0909FF"/>
                </a:solidFill>
                <a:effectLst/>
                <a:latin typeface="Verdana" pitchFamily="34" charset="0"/>
              </a:defRPr>
            </a:lvl1pPr>
          </a:lstStyle>
          <a:p>
            <a:r>
              <a:rPr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solidFill>
                  <a:schemeClr val="bg1"/>
                </a:solidFill>
                <a:latin typeface="Verdana" pitchFamily="34" charset="0"/>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solidFill>
                  <a:schemeClr val="bg1"/>
                </a:solidFill>
                <a:latin typeface="Verdana" pitchFamily="34" charset="0"/>
              </a:defRPr>
            </a:lvl1pPr>
            <a:lvl2pPr>
              <a:defRPr sz="2400">
                <a:solidFill>
                  <a:schemeClr val="bg1"/>
                </a:solidFill>
                <a:latin typeface="Verdana" pitchFamily="34" charset="0"/>
              </a:defRPr>
            </a:lvl2pPr>
            <a:lvl3pPr>
              <a:defRPr sz="2200">
                <a:solidFill>
                  <a:schemeClr val="bg1"/>
                </a:solidFill>
                <a:latin typeface="Verdana" pitchFamily="34" charset="0"/>
              </a:defRPr>
            </a:lvl3pPr>
            <a:lvl4pPr>
              <a:defRPr sz="2000">
                <a:solidFill>
                  <a:schemeClr val="bg1"/>
                </a:solidFill>
                <a:latin typeface="Verdana" pitchFamily="34" charset="0"/>
              </a:defRPr>
            </a:lvl4pPr>
            <a:lvl5pPr>
              <a:defRPr sz="1800">
                <a:solidFill>
                  <a:schemeClr val="bg1"/>
                </a:solidFill>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B9A1758F-B503-4F52-9506-147BD57F9D04}"/>
              </a:ext>
            </a:extLst>
          </p:cNvPr>
          <p:cNvSpPr>
            <a:spLocks noGrp="1"/>
          </p:cNvSpPr>
          <p:nvPr>
            <p:ph type="dt" sz="half" idx="10"/>
          </p:nvPr>
        </p:nvSpPr>
        <p:spPr/>
        <p:txBody>
          <a:bodyPr/>
          <a:lstStyle>
            <a:lvl1pPr>
              <a:defRPr/>
            </a:lvl1pPr>
          </a:lstStyle>
          <a:p>
            <a:pPr>
              <a:defRPr/>
            </a:pPr>
            <a:fld id="{D6BF7B63-2A01-45B7-BF54-EEBEDA1232F0}" type="datetime3">
              <a:rPr lang="en-US"/>
              <a:pPr>
                <a:defRPr/>
              </a:pPr>
              <a:t>1 September 2024</a:t>
            </a:fld>
            <a:endParaRPr lang="en-US" dirty="0"/>
          </a:p>
        </p:txBody>
      </p:sp>
      <p:sp>
        <p:nvSpPr>
          <p:cNvPr id="6" name="Footer Placeholder 2">
            <a:extLst>
              <a:ext uri="{FF2B5EF4-FFF2-40B4-BE49-F238E27FC236}">
                <a16:creationId xmlns:a16="http://schemas.microsoft.com/office/drawing/2014/main" id="{F460ACBA-4A67-B2E0-35F6-BF6C74EB814C}"/>
              </a:ext>
            </a:extLst>
          </p:cNvPr>
          <p:cNvSpPr>
            <a:spLocks noGrp="1"/>
          </p:cNvSpPr>
          <p:nvPr>
            <p:ph type="ftr" sz="quarter" idx="11"/>
          </p:nvPr>
        </p:nvSpPr>
        <p:spPr/>
        <p:txBody>
          <a:bodyPr/>
          <a:lstStyle>
            <a:lvl1pPr>
              <a:defRPr/>
            </a:lvl1pPr>
          </a:lstStyle>
          <a:p>
            <a:pPr>
              <a:defRPr/>
            </a:pPr>
            <a:r>
              <a:rPr lang="en-US"/>
              <a:t>CS 3243 - Blind Search</a:t>
            </a:r>
          </a:p>
        </p:txBody>
      </p:sp>
      <p:sp>
        <p:nvSpPr>
          <p:cNvPr id="7" name="Slide Number Placeholder 22">
            <a:extLst>
              <a:ext uri="{FF2B5EF4-FFF2-40B4-BE49-F238E27FC236}">
                <a16:creationId xmlns:a16="http://schemas.microsoft.com/office/drawing/2014/main" id="{0F630B1B-2447-D8D8-E265-B5B9BBB2C40B}"/>
              </a:ext>
            </a:extLst>
          </p:cNvPr>
          <p:cNvSpPr>
            <a:spLocks noGrp="1"/>
          </p:cNvSpPr>
          <p:nvPr>
            <p:ph type="sldNum" sz="quarter" idx="12"/>
          </p:nvPr>
        </p:nvSpPr>
        <p:spPr/>
        <p:txBody>
          <a:bodyPr/>
          <a:lstStyle>
            <a:lvl1pPr>
              <a:defRPr/>
            </a:lvl1pPr>
          </a:lstStyle>
          <a:p>
            <a:pPr>
              <a:defRPr/>
            </a:pPr>
            <a:fld id="{AD7AEB8D-F1E3-42A3-87E3-51B313AE8E23}" type="slidenum">
              <a:rPr lang="en-US" altLang="en-US"/>
              <a:pPr>
                <a:defRPr/>
              </a:pPr>
              <a:t>‹#›</a:t>
            </a:fld>
            <a:endParaRPr lang="en-US" altLang="en-US"/>
          </a:p>
        </p:txBody>
      </p:sp>
    </p:spTree>
    <p:extLst>
      <p:ext uri="{BB962C8B-B14F-4D97-AF65-F5344CB8AC3E}">
        <p14:creationId xmlns:p14="http://schemas.microsoft.com/office/powerpoint/2010/main" val="3964082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solidFill>
                  <a:srgbClr val="0909FF"/>
                </a:solidFill>
                <a:effectLst/>
                <a:latin typeface="Verdana" pitchFamily="34" charset="0"/>
              </a:defRPr>
            </a:lvl1pPr>
          </a:lstStyle>
          <a:p>
            <a:r>
              <a:rPr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lstStyle>
          <a:p>
            <a:pPr lvl="0"/>
            <a:r>
              <a:rPr lang="en-US" noProof="0" dirty="0"/>
              <a:t>Click icon to add picture</a:t>
            </a:r>
          </a:p>
        </p:txBody>
      </p:sp>
      <p:sp>
        <p:nvSpPr>
          <p:cNvPr id="4" name="Text Placeholder 3"/>
          <p:cNvSpPr>
            <a:spLocks noGrp="1"/>
          </p:cNvSpPr>
          <p:nvPr>
            <p:ph type="body" sz="half" idx="2"/>
          </p:nvPr>
        </p:nvSpPr>
        <p:spPr>
          <a:xfrm>
            <a:off x="1828800" y="1166787"/>
            <a:ext cx="5486400" cy="530352"/>
          </a:xfrm>
        </p:spPr>
        <p:txBody>
          <a:bodyPr lIns="45720" rIns="45720"/>
          <a:lstStyle>
            <a:lvl1pPr marL="0" indent="0" algn="ctr">
              <a:buNone/>
              <a:defRPr sz="1400">
                <a:solidFill>
                  <a:schemeClr val="bg1"/>
                </a:solidFill>
                <a:latin typeface="Verdana" pitchFamily="34" charset="0"/>
              </a:defRPr>
            </a:lvl1pPr>
            <a:lvl2pPr>
              <a:defRPr sz="1200"/>
            </a:lvl2pPr>
            <a:lvl3pPr>
              <a:defRPr sz="1000"/>
            </a:lvl3pPr>
            <a:lvl4pPr>
              <a:defRPr sz="900"/>
            </a:lvl4pPr>
            <a:lvl5pPr>
              <a:defRPr sz="900"/>
            </a:lvl5pPr>
          </a:lstStyle>
          <a:p>
            <a:pPr lvl="0"/>
            <a:r>
              <a:rPr lang="en-US"/>
              <a:t>Click to edit Master text styles</a:t>
            </a:r>
          </a:p>
        </p:txBody>
      </p:sp>
      <p:sp>
        <p:nvSpPr>
          <p:cNvPr id="5" name="Date Placeholder 13">
            <a:extLst>
              <a:ext uri="{FF2B5EF4-FFF2-40B4-BE49-F238E27FC236}">
                <a16:creationId xmlns:a16="http://schemas.microsoft.com/office/drawing/2014/main" id="{28E49132-D284-D5B5-44B6-B3A4DA78124F}"/>
              </a:ext>
            </a:extLst>
          </p:cNvPr>
          <p:cNvSpPr>
            <a:spLocks noGrp="1"/>
          </p:cNvSpPr>
          <p:nvPr>
            <p:ph type="dt" sz="half" idx="10"/>
          </p:nvPr>
        </p:nvSpPr>
        <p:spPr/>
        <p:txBody>
          <a:bodyPr/>
          <a:lstStyle>
            <a:lvl1pPr>
              <a:defRPr/>
            </a:lvl1pPr>
          </a:lstStyle>
          <a:p>
            <a:pPr>
              <a:defRPr/>
            </a:pPr>
            <a:fld id="{D1F83081-6737-4988-87BD-272B6F6E4256}" type="datetime3">
              <a:rPr lang="en-US"/>
              <a:pPr>
                <a:defRPr/>
              </a:pPr>
              <a:t>1 September 2024</a:t>
            </a:fld>
            <a:endParaRPr lang="en-US" dirty="0"/>
          </a:p>
        </p:txBody>
      </p:sp>
      <p:sp>
        <p:nvSpPr>
          <p:cNvPr id="6" name="Footer Placeholder 2">
            <a:extLst>
              <a:ext uri="{FF2B5EF4-FFF2-40B4-BE49-F238E27FC236}">
                <a16:creationId xmlns:a16="http://schemas.microsoft.com/office/drawing/2014/main" id="{F1F0E917-D5B6-2086-BDA7-345CFE1424A5}"/>
              </a:ext>
            </a:extLst>
          </p:cNvPr>
          <p:cNvSpPr>
            <a:spLocks noGrp="1"/>
          </p:cNvSpPr>
          <p:nvPr>
            <p:ph type="ftr" sz="quarter" idx="11"/>
          </p:nvPr>
        </p:nvSpPr>
        <p:spPr/>
        <p:txBody>
          <a:bodyPr/>
          <a:lstStyle>
            <a:lvl1pPr>
              <a:defRPr/>
            </a:lvl1pPr>
          </a:lstStyle>
          <a:p>
            <a:pPr>
              <a:defRPr/>
            </a:pPr>
            <a:r>
              <a:rPr lang="en-US"/>
              <a:t>CS 3243 - Blind Search</a:t>
            </a:r>
          </a:p>
        </p:txBody>
      </p:sp>
      <p:sp>
        <p:nvSpPr>
          <p:cNvPr id="7" name="Slide Number Placeholder 22">
            <a:extLst>
              <a:ext uri="{FF2B5EF4-FFF2-40B4-BE49-F238E27FC236}">
                <a16:creationId xmlns:a16="http://schemas.microsoft.com/office/drawing/2014/main" id="{FF419285-0A0F-8BAA-81A1-EB99BD5EE80F}"/>
              </a:ext>
            </a:extLst>
          </p:cNvPr>
          <p:cNvSpPr>
            <a:spLocks noGrp="1"/>
          </p:cNvSpPr>
          <p:nvPr>
            <p:ph type="sldNum" sz="quarter" idx="12"/>
          </p:nvPr>
        </p:nvSpPr>
        <p:spPr/>
        <p:txBody>
          <a:bodyPr/>
          <a:lstStyle>
            <a:lvl1pPr>
              <a:defRPr/>
            </a:lvl1pPr>
          </a:lstStyle>
          <a:p>
            <a:pPr>
              <a:defRPr/>
            </a:pPr>
            <a:fld id="{94355BE5-9E9B-4529-8659-65E4094B164B}" type="slidenum">
              <a:rPr lang="en-US" altLang="en-US"/>
              <a:pPr>
                <a:defRPr/>
              </a:pPr>
              <a:t>‹#›</a:t>
            </a:fld>
            <a:endParaRPr lang="en-US" altLang="en-US"/>
          </a:p>
        </p:txBody>
      </p:sp>
    </p:spTree>
    <p:extLst>
      <p:ext uri="{BB962C8B-B14F-4D97-AF65-F5344CB8AC3E}">
        <p14:creationId xmlns:p14="http://schemas.microsoft.com/office/powerpoint/2010/main" val="168346759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9FB"/>
        </a:solidFill>
        <a:effectLst/>
      </p:bgPr>
    </p:bg>
    <p:spTree>
      <p:nvGrpSpPr>
        <p:cNvPr id="1" name=""/>
        <p:cNvGrpSpPr/>
        <p:nvPr/>
      </p:nvGrpSpPr>
      <p:grpSpPr>
        <a:xfrm>
          <a:off x="0" y="0"/>
          <a:ext cx="0" cy="0"/>
          <a:chOff x="0" y="0"/>
          <a:chExt cx="0" cy="0"/>
        </a:xfrm>
      </p:grpSpPr>
      <p:sp>
        <p:nvSpPr>
          <p:cNvPr id="22" name="Title Placeholder 21">
            <a:extLst>
              <a:ext uri="{FF2B5EF4-FFF2-40B4-BE49-F238E27FC236}">
                <a16:creationId xmlns:a16="http://schemas.microsoft.com/office/drawing/2014/main" id="{3E79DFD7-6500-CEF2-6061-267BF569A517}"/>
              </a:ext>
            </a:extLst>
          </p:cNvPr>
          <p:cNvSpPr>
            <a:spLocks noGrp="1"/>
          </p:cNvSpPr>
          <p:nvPr>
            <p:ph type="title"/>
          </p:nvPr>
        </p:nvSpPr>
        <p:spPr>
          <a:xfrm>
            <a:off x="228600" y="274638"/>
            <a:ext cx="8610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en-US" dirty="0"/>
              <a:t>Click to edit Master title style</a:t>
            </a:r>
          </a:p>
        </p:txBody>
      </p:sp>
      <p:sp>
        <p:nvSpPr>
          <p:cNvPr id="1027" name="Text Placeholder 12">
            <a:extLst>
              <a:ext uri="{FF2B5EF4-FFF2-40B4-BE49-F238E27FC236}">
                <a16:creationId xmlns:a16="http://schemas.microsoft.com/office/drawing/2014/main" id="{3A75F07C-724C-720F-A6C1-A80CEC1636C3}"/>
              </a:ext>
            </a:extLst>
          </p:cNvPr>
          <p:cNvSpPr>
            <a:spLocks noGrp="1"/>
          </p:cNvSpPr>
          <p:nvPr>
            <p:ph type="body" idx="1"/>
          </p:nvPr>
        </p:nvSpPr>
        <p:spPr bwMode="auto">
          <a:xfrm>
            <a:off x="457200" y="1600200"/>
            <a:ext cx="82296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CDAF9A84-B670-42EB-B9AC-189E2CD396B2}"/>
              </a:ext>
            </a:extLst>
          </p:cNvPr>
          <p:cNvSpPr>
            <a:spLocks noGrp="1"/>
          </p:cNvSpPr>
          <p:nvPr>
            <p:ph type="dt" sz="half" idx="2"/>
          </p:nvPr>
        </p:nvSpPr>
        <p:spPr>
          <a:xfrm>
            <a:off x="457200" y="6416675"/>
            <a:ext cx="2133600" cy="365125"/>
          </a:xfrm>
          <a:prstGeom prst="rect">
            <a:avLst/>
          </a:prstGeom>
        </p:spPr>
        <p:txBody>
          <a:bodyPr vert="horz" anchor="b"/>
          <a:lstStyle>
            <a:lvl1pPr algn="l" eaLnBrk="1" fontAlgn="auto" latinLnBrk="0" hangingPunct="1">
              <a:spcBef>
                <a:spcPts val="0"/>
              </a:spcBef>
              <a:spcAft>
                <a:spcPts val="0"/>
              </a:spcAft>
              <a:defRPr kumimoji="0" sz="1200">
                <a:solidFill>
                  <a:schemeClr val="tx1">
                    <a:shade val="50000"/>
                  </a:schemeClr>
                </a:solidFill>
                <a:latin typeface="+mn-lt"/>
              </a:defRPr>
            </a:lvl1pPr>
          </a:lstStyle>
          <a:p>
            <a:pPr>
              <a:defRPr/>
            </a:pPr>
            <a:fld id="{7A3E8587-DF1C-492C-9BCD-62B76937FA42}" type="datetime3">
              <a:rPr lang="en-US"/>
              <a:pPr>
                <a:defRPr/>
              </a:pPr>
              <a:t>1 September 2024</a:t>
            </a:fld>
            <a:endParaRPr lang="en-US" dirty="0"/>
          </a:p>
        </p:txBody>
      </p:sp>
      <p:sp>
        <p:nvSpPr>
          <p:cNvPr id="3" name="Footer Placeholder 2">
            <a:extLst>
              <a:ext uri="{FF2B5EF4-FFF2-40B4-BE49-F238E27FC236}">
                <a16:creationId xmlns:a16="http://schemas.microsoft.com/office/drawing/2014/main" id="{0BA8DAE8-7B0E-5B8C-EA8A-1E630E070FFE}"/>
              </a:ext>
            </a:extLst>
          </p:cNvPr>
          <p:cNvSpPr>
            <a:spLocks noGrp="1"/>
          </p:cNvSpPr>
          <p:nvPr>
            <p:ph type="ftr" sz="quarter" idx="3"/>
          </p:nvPr>
        </p:nvSpPr>
        <p:spPr>
          <a:xfrm>
            <a:off x="3124200" y="6416675"/>
            <a:ext cx="2895600" cy="365125"/>
          </a:xfrm>
          <a:prstGeom prst="rect">
            <a:avLst/>
          </a:prstGeom>
        </p:spPr>
        <p:txBody>
          <a:bodyPr vert="horz" anchor="b"/>
          <a:lstStyle>
            <a:lvl1pPr algn="ctr" eaLnBrk="1" fontAlgn="auto" latinLnBrk="0" hangingPunct="1">
              <a:spcBef>
                <a:spcPts val="0"/>
              </a:spcBef>
              <a:spcAft>
                <a:spcPts val="0"/>
              </a:spcAft>
              <a:defRPr kumimoji="0" sz="1200">
                <a:solidFill>
                  <a:schemeClr val="tx1">
                    <a:shade val="50000"/>
                  </a:schemeClr>
                </a:solidFill>
                <a:latin typeface="+mn-lt"/>
              </a:defRPr>
            </a:lvl1pPr>
          </a:lstStyle>
          <a:p>
            <a:pPr>
              <a:defRPr/>
            </a:pPr>
            <a:r>
              <a:rPr lang="en-US"/>
              <a:t>CS 3243 - Blind Search</a:t>
            </a:r>
          </a:p>
        </p:txBody>
      </p:sp>
      <p:sp>
        <p:nvSpPr>
          <p:cNvPr id="23" name="Slide Number Placeholder 22">
            <a:extLst>
              <a:ext uri="{FF2B5EF4-FFF2-40B4-BE49-F238E27FC236}">
                <a16:creationId xmlns:a16="http://schemas.microsoft.com/office/drawing/2014/main" id="{17D584DF-B63B-85B1-FB58-A419A1E1A57F}"/>
              </a:ext>
            </a:extLst>
          </p:cNvPr>
          <p:cNvSpPr>
            <a:spLocks noGrp="1"/>
          </p:cNvSpPr>
          <p:nvPr>
            <p:ph type="sldNum" sz="quarter" idx="4"/>
          </p:nvPr>
        </p:nvSpPr>
        <p:spPr>
          <a:xfrm>
            <a:off x="7924800" y="6416675"/>
            <a:ext cx="762000" cy="365125"/>
          </a:xfrm>
          <a:prstGeom prst="rect">
            <a:avLst/>
          </a:prstGeom>
        </p:spPr>
        <p:txBody>
          <a:bodyPr vert="horz" wrap="square" lIns="0" tIns="45720" rIns="0" bIns="45720" numCol="1" anchor="b" anchorCtr="0" compatLnSpc="1">
            <a:prstTxWarp prst="textNoShape">
              <a:avLst/>
            </a:prstTxWarp>
          </a:bodyPr>
          <a:lstStyle>
            <a:lvl1pPr algn="r" eaLnBrk="1" hangingPunct="1">
              <a:defRPr sz="1300">
                <a:solidFill>
                  <a:schemeClr val="bg1"/>
                </a:solidFill>
                <a:latin typeface="Book Antiqua" panose="02040602050305030304" pitchFamily="18" charset="0"/>
              </a:defRPr>
            </a:lvl1pPr>
          </a:lstStyle>
          <a:p>
            <a:pPr>
              <a:defRPr/>
            </a:pPr>
            <a:fld id="{3AAA2B3D-8ECB-45C5-AF5C-D50CE0EA964E}" type="slidenum">
              <a:rPr lang="en-US" altLang="en-US"/>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4275" r:id="rId1"/>
    <p:sldLayoutId id="2147484276" r:id="rId2"/>
    <p:sldLayoutId id="2147484277"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Lst>
  <p:transition>
    <p:fade/>
  </p:transition>
  <p:hf hdr="0" ftr="0"/>
  <p:txStyles>
    <p:titleStyle>
      <a:lvl1pPr algn="ctr" rtl="0" eaLnBrk="0" fontAlgn="base" hangingPunct="0">
        <a:spcBef>
          <a:spcPct val="0"/>
        </a:spcBef>
        <a:spcAft>
          <a:spcPct val="0"/>
        </a:spcAft>
        <a:defRPr sz="4000" b="1" kern="1200">
          <a:ln w="6350">
            <a:noFill/>
          </a:ln>
          <a:solidFill>
            <a:srgbClr val="0909FF"/>
          </a:solidFill>
          <a:latin typeface="Verdana" pitchFamily="34" charset="0"/>
          <a:ea typeface="+mj-ea"/>
          <a:cs typeface="+mj-cs"/>
        </a:defRPr>
      </a:lvl1pPr>
      <a:lvl2pPr algn="ctr" rtl="0" eaLnBrk="0" fontAlgn="base" hangingPunct="0">
        <a:spcBef>
          <a:spcPct val="0"/>
        </a:spcBef>
        <a:spcAft>
          <a:spcPct val="0"/>
        </a:spcAft>
        <a:defRPr sz="4000" b="1">
          <a:solidFill>
            <a:srgbClr val="0909FF"/>
          </a:solidFill>
          <a:latin typeface="Verdana" pitchFamily="34" charset="0"/>
        </a:defRPr>
      </a:lvl2pPr>
      <a:lvl3pPr algn="ctr" rtl="0" eaLnBrk="0" fontAlgn="base" hangingPunct="0">
        <a:spcBef>
          <a:spcPct val="0"/>
        </a:spcBef>
        <a:spcAft>
          <a:spcPct val="0"/>
        </a:spcAft>
        <a:defRPr sz="4000" b="1">
          <a:solidFill>
            <a:srgbClr val="0909FF"/>
          </a:solidFill>
          <a:latin typeface="Verdana" pitchFamily="34" charset="0"/>
        </a:defRPr>
      </a:lvl3pPr>
      <a:lvl4pPr algn="ctr" rtl="0" eaLnBrk="0" fontAlgn="base" hangingPunct="0">
        <a:spcBef>
          <a:spcPct val="0"/>
        </a:spcBef>
        <a:spcAft>
          <a:spcPct val="0"/>
        </a:spcAft>
        <a:defRPr sz="4000" b="1">
          <a:solidFill>
            <a:srgbClr val="0909FF"/>
          </a:solidFill>
          <a:latin typeface="Verdana" pitchFamily="34" charset="0"/>
        </a:defRPr>
      </a:lvl4pPr>
      <a:lvl5pPr algn="ctr" rtl="0" eaLnBrk="0" fontAlgn="base" hangingPunct="0">
        <a:spcBef>
          <a:spcPct val="0"/>
        </a:spcBef>
        <a:spcAft>
          <a:spcPct val="0"/>
        </a:spcAft>
        <a:defRPr sz="4000" b="1">
          <a:solidFill>
            <a:srgbClr val="0909FF"/>
          </a:solidFill>
          <a:latin typeface="Verdana" pitchFamily="34" charset="0"/>
        </a:defRPr>
      </a:lvl5pPr>
      <a:lvl6pPr marL="457200" algn="ctr" rtl="0" fontAlgn="base">
        <a:spcBef>
          <a:spcPct val="0"/>
        </a:spcBef>
        <a:spcAft>
          <a:spcPct val="0"/>
        </a:spcAft>
        <a:defRPr sz="3600" b="1">
          <a:solidFill>
            <a:srgbClr val="0909FF"/>
          </a:solidFill>
          <a:latin typeface="Verdana" pitchFamily="34" charset="0"/>
        </a:defRPr>
      </a:lvl6pPr>
      <a:lvl7pPr marL="914400" algn="ctr" rtl="0" fontAlgn="base">
        <a:spcBef>
          <a:spcPct val="0"/>
        </a:spcBef>
        <a:spcAft>
          <a:spcPct val="0"/>
        </a:spcAft>
        <a:defRPr sz="3600" b="1">
          <a:solidFill>
            <a:srgbClr val="0909FF"/>
          </a:solidFill>
          <a:latin typeface="Verdana" pitchFamily="34" charset="0"/>
        </a:defRPr>
      </a:lvl7pPr>
      <a:lvl8pPr marL="1371600" algn="ctr" rtl="0" fontAlgn="base">
        <a:spcBef>
          <a:spcPct val="0"/>
        </a:spcBef>
        <a:spcAft>
          <a:spcPct val="0"/>
        </a:spcAft>
        <a:defRPr sz="3600" b="1">
          <a:solidFill>
            <a:srgbClr val="0909FF"/>
          </a:solidFill>
          <a:latin typeface="Verdana" pitchFamily="34" charset="0"/>
        </a:defRPr>
      </a:lvl8pPr>
      <a:lvl9pPr marL="1828800" algn="ctr" rtl="0" fontAlgn="base">
        <a:spcBef>
          <a:spcPct val="0"/>
        </a:spcBef>
        <a:spcAft>
          <a:spcPct val="0"/>
        </a:spcAft>
        <a:defRPr sz="3600" b="1">
          <a:solidFill>
            <a:srgbClr val="0909FF"/>
          </a:solidFill>
          <a:latin typeface="Verdana" pitchFamily="34" charset="0"/>
        </a:defRPr>
      </a:lvl9pPr>
    </p:titleStyle>
    <p:bodyStyle>
      <a:lvl1pPr marL="547688" indent="-411163" algn="l" rtl="0" eaLnBrk="0" fontAlgn="base" hangingPunct="0">
        <a:spcBef>
          <a:spcPct val="20000"/>
        </a:spcBef>
        <a:spcAft>
          <a:spcPct val="0"/>
        </a:spcAft>
        <a:buSzPct val="65000"/>
        <a:buFont typeface="Wingdings" panose="05000000000000000000" pitchFamily="2" charset="2"/>
        <a:buChar char="q"/>
        <a:defRPr sz="2400" kern="1200">
          <a:solidFill>
            <a:schemeClr val="bg1"/>
          </a:solidFill>
          <a:latin typeface="Verdana" pitchFamily="34" charset="0"/>
          <a:ea typeface="+mn-ea"/>
          <a:cs typeface="+mn-cs"/>
        </a:defRPr>
      </a:lvl1pPr>
      <a:lvl2pPr marL="868363" indent="-282575" algn="l" rtl="0" eaLnBrk="0" fontAlgn="base" hangingPunct="0">
        <a:spcBef>
          <a:spcPct val="20000"/>
        </a:spcBef>
        <a:spcAft>
          <a:spcPct val="0"/>
        </a:spcAft>
        <a:buSzPct val="80000"/>
        <a:buFont typeface="Wingdings" panose="05000000000000000000" pitchFamily="2" charset="2"/>
        <a:buChar char="Ø"/>
        <a:defRPr sz="2400" kern="1200">
          <a:solidFill>
            <a:schemeClr val="bg1"/>
          </a:solidFill>
          <a:latin typeface="Verdana" pitchFamily="34" charset="0"/>
          <a:ea typeface="+mn-ea"/>
          <a:cs typeface="+mn-cs"/>
        </a:defRPr>
      </a:lvl2pPr>
      <a:lvl3pPr marL="1133475" indent="-228600" algn="l" rtl="0" eaLnBrk="0" fontAlgn="base" hangingPunct="0">
        <a:spcBef>
          <a:spcPct val="20000"/>
        </a:spcBef>
        <a:spcAft>
          <a:spcPct val="0"/>
        </a:spcAft>
        <a:buSzPct val="95000"/>
        <a:buFont typeface="Wingdings" panose="05000000000000000000" pitchFamily="2" charset="2"/>
        <a:buChar char="§"/>
        <a:defRPr sz="2400" kern="1200">
          <a:solidFill>
            <a:schemeClr val="bg1"/>
          </a:solidFill>
          <a:latin typeface="Verdana" pitchFamily="34" charset="0"/>
          <a:ea typeface="+mn-ea"/>
          <a:cs typeface="+mn-cs"/>
        </a:defRPr>
      </a:lvl3pPr>
      <a:lvl4pPr marL="1352550" indent="-182563" algn="l" rtl="0" eaLnBrk="0" fontAlgn="base" hangingPunct="0">
        <a:spcBef>
          <a:spcPct val="20000"/>
        </a:spcBef>
        <a:spcAft>
          <a:spcPct val="0"/>
        </a:spcAft>
        <a:buSzPct val="100000"/>
        <a:buFont typeface="Courier New" panose="02070309020205020404" pitchFamily="49" charset="0"/>
        <a:buChar char="o"/>
        <a:defRPr sz="2400" kern="1200">
          <a:solidFill>
            <a:schemeClr val="bg1"/>
          </a:solidFill>
          <a:latin typeface="Verdana" pitchFamily="34" charset="0"/>
          <a:ea typeface="+mn-ea"/>
          <a:cs typeface="+mn-cs"/>
        </a:defRPr>
      </a:lvl4pPr>
      <a:lvl5pPr marL="1544638" indent="-182563" algn="l" rtl="0" eaLnBrk="0" fontAlgn="base" hangingPunct="0">
        <a:spcBef>
          <a:spcPct val="20000"/>
        </a:spcBef>
        <a:spcAft>
          <a:spcPct val="0"/>
        </a:spcAft>
        <a:buFont typeface="Arial" panose="020B0604020202020204" pitchFamily="34" charset="0"/>
        <a:buChar char="•"/>
        <a:defRPr sz="2400" kern="1200">
          <a:solidFill>
            <a:schemeClr val="bg1"/>
          </a:solidFill>
          <a:latin typeface="Verdana" pitchFamily="34" charset="0"/>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5.png"/><Relationship Id="rId4" Type="http://schemas.openxmlformats.org/officeDocument/2006/relationships/customXml" Target="../ink/ink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Title 1">
            <a:extLst>
              <a:ext uri="{FF2B5EF4-FFF2-40B4-BE49-F238E27FC236}">
                <a16:creationId xmlns:a16="http://schemas.microsoft.com/office/drawing/2014/main" id="{EB227E99-D4C8-E755-1291-3EEEA33D0D31}"/>
              </a:ext>
            </a:extLst>
          </p:cNvPr>
          <p:cNvPicPr>
            <a:picLocks noGrp="1" noChangeArrowheads="1"/>
          </p:cNvPicPr>
          <p:nvPr>
            <p:ph type="ctrTitle"/>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8724900" cy="2070100"/>
          </a:xfrm>
        </p:spPr>
      </p:pic>
      <p:sp>
        <p:nvSpPr>
          <p:cNvPr id="6147" name="Subtitle 2">
            <a:extLst>
              <a:ext uri="{FF2B5EF4-FFF2-40B4-BE49-F238E27FC236}">
                <a16:creationId xmlns:a16="http://schemas.microsoft.com/office/drawing/2014/main" id="{EF0F215A-CBF5-FD54-6B03-F63A972A4B51}"/>
              </a:ext>
            </a:extLst>
          </p:cNvPr>
          <p:cNvSpPr>
            <a:spLocks noGrp="1"/>
          </p:cNvSpPr>
          <p:nvPr>
            <p:ph type="subTitle" idx="1"/>
          </p:nvPr>
        </p:nvSpPr>
        <p:spPr>
          <a:xfrm>
            <a:off x="457200" y="3200400"/>
            <a:ext cx="8305800" cy="2286000"/>
          </a:xfrm>
        </p:spPr>
        <p:txBody>
          <a:bodyPr/>
          <a:lstStyle/>
          <a:p>
            <a:pPr eaLnBrk="1" hangingPunct="1">
              <a:buClr>
                <a:srgbClr val="F9F9F9"/>
              </a:buClr>
              <a:buFont typeface="Wingdings 2" panose="05020102010507070707" pitchFamily="18" charset="2"/>
              <a:buNone/>
            </a:pPr>
            <a:r>
              <a:rPr lang="en-US" altLang="en-US" sz="3400" b="1">
                <a:solidFill>
                  <a:srgbClr val="FF0000"/>
                </a:solidFill>
              </a:rPr>
              <a:t>Adversarial Search</a:t>
            </a:r>
          </a:p>
          <a:p>
            <a:pPr eaLnBrk="1" hangingPunct="1">
              <a:buClr>
                <a:srgbClr val="F9F9F9"/>
              </a:buClr>
              <a:buFont typeface="Wingdings 2" panose="05020102010507070707" pitchFamily="18" charset="2"/>
              <a:buNone/>
            </a:pPr>
            <a:r>
              <a:rPr lang="en-US" altLang="en-US" sz="2800" b="1">
                <a:solidFill>
                  <a:srgbClr val="111111"/>
                </a:solidFill>
                <a:latin typeface="Arial" panose="020B0604020202020204" pitchFamily="34" charset="0"/>
              </a:rPr>
              <a:t>Meaning</a:t>
            </a:r>
            <a:r>
              <a:rPr lang="en-US" altLang="en-US" sz="3400" b="1">
                <a:solidFill>
                  <a:srgbClr val="FF0000"/>
                </a:solidFill>
              </a:rPr>
              <a:t>: </a:t>
            </a:r>
            <a:r>
              <a:rPr lang="en-US" altLang="en-US" sz="2800">
                <a:solidFill>
                  <a:srgbClr val="111111"/>
                </a:solidFill>
                <a:latin typeface="Arial" panose="020B0604020202020204" pitchFamily="34" charset="0"/>
              </a:rPr>
              <a:t>involving or characterized by conflict or opposition</a:t>
            </a:r>
            <a:endParaRPr lang="en-US" altLang="en-US" sz="3400" b="1"/>
          </a:p>
          <a:p>
            <a:pPr eaLnBrk="1" hangingPunct="1">
              <a:buClr>
                <a:srgbClr val="F9F9F9"/>
              </a:buClr>
            </a:pPr>
            <a:endParaRPr lang="en-US" altLang="en-US" sz="3400" b="1"/>
          </a:p>
        </p:txBody>
      </p:sp>
      <p:sp>
        <p:nvSpPr>
          <p:cNvPr id="6148" name="Slide Number Placeholder 3">
            <a:extLst>
              <a:ext uri="{FF2B5EF4-FFF2-40B4-BE49-F238E27FC236}">
                <a16:creationId xmlns:a16="http://schemas.microsoft.com/office/drawing/2014/main" id="{82E99D14-7C95-C2E6-7665-99B90DB445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a:spcBef>
                <a:spcPct val="0"/>
              </a:spcBef>
              <a:buSzTx/>
              <a:buFontTx/>
              <a:buNone/>
            </a:pPr>
            <a:fld id="{CA078D4A-271E-4FE3-9DBD-31B59A5EF3B8}" type="slidenum">
              <a:rPr lang="en-US" altLang="en-US" sz="1300" smtClean="0">
                <a:latin typeface="Book Antiqua" panose="02040602050305030304" pitchFamily="18" charset="0"/>
              </a:rPr>
              <a:pPr>
                <a:spcBef>
                  <a:spcPct val="0"/>
                </a:spcBef>
                <a:buSzTx/>
                <a:buFontTx/>
                <a:buNone/>
              </a:pPr>
              <a:t>1</a:t>
            </a:fld>
            <a:endParaRPr lang="en-US" altLang="en-US" sz="1300">
              <a:latin typeface="Book Antiqua" panose="02040602050305030304" pitchFamily="18" charset="0"/>
            </a:endParaRPr>
          </a:p>
        </p:txBody>
      </p:sp>
      <p:sp>
        <p:nvSpPr>
          <p:cNvPr id="5" name="Date Placeholder 4">
            <a:extLst>
              <a:ext uri="{FF2B5EF4-FFF2-40B4-BE49-F238E27FC236}">
                <a16:creationId xmlns:a16="http://schemas.microsoft.com/office/drawing/2014/main" id="{68C8AAAE-5F50-4112-344C-A78DBBE67AB5}"/>
              </a:ext>
            </a:extLst>
          </p:cNvPr>
          <p:cNvSpPr>
            <a:spLocks noGrp="1"/>
          </p:cNvSpPr>
          <p:nvPr>
            <p:ph type="dt" sz="quarter" idx="10"/>
          </p:nvPr>
        </p:nvSpPr>
        <p:spPr/>
        <p:txBody>
          <a:bodyPr/>
          <a:lstStyle/>
          <a:p>
            <a:pPr>
              <a:defRPr/>
            </a:pPr>
            <a:fld id="{834F1F33-67E7-4359-A58B-9FEA2D6540CB}" type="datetime3">
              <a:rPr lang="en-US"/>
              <a:pPr>
                <a:defRPr/>
              </a:pPr>
              <a:t>1 September 2024</a:t>
            </a:fld>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Title 1">
            <a:extLst>
              <a:ext uri="{FF2B5EF4-FFF2-40B4-BE49-F238E27FC236}">
                <a16:creationId xmlns:a16="http://schemas.microsoft.com/office/drawing/2014/main" id="{E1F14E1C-F85F-7306-CACC-035A6B7478F5}"/>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609600" y="266700"/>
            <a:ext cx="8229600" cy="1028700"/>
          </a:xfrm>
        </p:spPr>
      </p:pic>
      <p:sp>
        <p:nvSpPr>
          <p:cNvPr id="16387" name="Content Placeholder 2">
            <a:extLst>
              <a:ext uri="{FF2B5EF4-FFF2-40B4-BE49-F238E27FC236}">
                <a16:creationId xmlns:a16="http://schemas.microsoft.com/office/drawing/2014/main" id="{2C08EA2C-9EA5-CE07-4233-8EA259C89EFB}"/>
              </a:ext>
            </a:extLst>
          </p:cNvPr>
          <p:cNvSpPr>
            <a:spLocks noGrp="1"/>
          </p:cNvSpPr>
          <p:nvPr>
            <p:ph idx="1"/>
          </p:nvPr>
        </p:nvSpPr>
        <p:spPr>
          <a:xfrm>
            <a:off x="457200" y="1600200"/>
            <a:ext cx="8229600" cy="4876800"/>
          </a:xfrm>
        </p:spPr>
        <p:txBody>
          <a:bodyPr/>
          <a:lstStyle/>
          <a:p>
            <a:r>
              <a:rPr lang="en-US" altLang="en-US" dirty="0"/>
              <a:t>This is a MAE</a:t>
            </a:r>
          </a:p>
          <a:p>
            <a:pPr lvl="1"/>
            <a:r>
              <a:rPr lang="en-US" altLang="en-US" dirty="0"/>
              <a:t>In discovering the sequence of optimal moves by MAX, we have to consider that MIN is taking moves as well</a:t>
            </a:r>
          </a:p>
          <a:p>
            <a:pPr lvl="1"/>
            <a:r>
              <a:rPr lang="en-US" altLang="en-US" dirty="0"/>
              <a:t>So, the </a:t>
            </a:r>
            <a:r>
              <a:rPr lang="en-US" altLang="en-US" dirty="0">
                <a:solidFill>
                  <a:srgbClr val="FF0000"/>
                </a:solidFill>
              </a:rPr>
              <a:t>optimal strategy will tell how should MAX play against MIN (by considering the moves of the latter), in order to win the game</a:t>
            </a:r>
          </a:p>
          <a:p>
            <a:r>
              <a:rPr lang="en-US" altLang="en-US" dirty="0"/>
              <a:t>Let us consider a shortened game tree of TIC-TAC-TOE</a:t>
            </a:r>
          </a:p>
          <a:p>
            <a:pPr lvl="1"/>
            <a:r>
              <a:rPr lang="en-US" altLang="en-US" dirty="0">
                <a:solidFill>
                  <a:srgbClr val="FF0000"/>
                </a:solidFill>
              </a:rPr>
              <a:t>Numbers are the utilities</a:t>
            </a:r>
          </a:p>
          <a:p>
            <a:pPr lvl="1"/>
            <a:r>
              <a:rPr lang="en-US" altLang="en-US" dirty="0">
                <a:solidFill>
                  <a:srgbClr val="FF0000"/>
                </a:solidFill>
              </a:rPr>
              <a:t>Ply</a:t>
            </a:r>
            <a:r>
              <a:rPr lang="en-US" altLang="en-US" dirty="0"/>
              <a:t>: a move by MAX followed by a move from MIN.</a:t>
            </a:r>
          </a:p>
          <a:p>
            <a:pPr lvl="1"/>
            <a:endParaRPr lang="en-US" altLang="en-US" dirty="0"/>
          </a:p>
        </p:txBody>
      </p:sp>
      <p:sp>
        <p:nvSpPr>
          <p:cNvPr id="4" name="Date Placeholder 3">
            <a:extLst>
              <a:ext uri="{FF2B5EF4-FFF2-40B4-BE49-F238E27FC236}">
                <a16:creationId xmlns:a16="http://schemas.microsoft.com/office/drawing/2014/main" id="{0F4D5EDB-3762-1B7B-5922-1B7140A325F4}"/>
              </a:ext>
            </a:extLst>
          </p:cNvPr>
          <p:cNvSpPr>
            <a:spLocks noGrp="1"/>
          </p:cNvSpPr>
          <p:nvPr>
            <p:ph type="dt" sz="quarter" idx="10"/>
          </p:nvPr>
        </p:nvSpPr>
        <p:spPr/>
        <p:txBody>
          <a:bodyPr/>
          <a:lstStyle/>
          <a:p>
            <a:pPr>
              <a:defRPr/>
            </a:pPr>
            <a:fld id="{D2AFBA99-C9B4-490F-8C25-9979D6AD0DFA}" type="datetime3">
              <a:rPr lang="en-US" smtClean="0"/>
              <a:pPr>
                <a:defRPr/>
              </a:pPr>
              <a:t>1 September 2024</a:t>
            </a:fld>
            <a:endParaRPr lang="en-US" dirty="0"/>
          </a:p>
        </p:txBody>
      </p:sp>
      <p:sp>
        <p:nvSpPr>
          <p:cNvPr id="16389" name="Slide Number Placeholder 4">
            <a:extLst>
              <a:ext uri="{FF2B5EF4-FFF2-40B4-BE49-F238E27FC236}">
                <a16:creationId xmlns:a16="http://schemas.microsoft.com/office/drawing/2014/main" id="{973F095E-54AA-036E-698F-40D3E391A6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a:spcBef>
                <a:spcPct val="0"/>
              </a:spcBef>
              <a:buSzTx/>
              <a:buFontTx/>
              <a:buNone/>
            </a:pPr>
            <a:fld id="{9B2A8286-728D-4DE9-A9E9-729FAF83DF18}" type="slidenum">
              <a:rPr lang="en-US" altLang="en-US" sz="1300" smtClean="0">
                <a:latin typeface="Book Antiqua" panose="02040602050305030304" pitchFamily="18" charset="0"/>
              </a:rPr>
              <a:pPr>
                <a:spcBef>
                  <a:spcPct val="0"/>
                </a:spcBef>
                <a:buSzTx/>
                <a:buFontTx/>
                <a:buNone/>
              </a:pPr>
              <a:t>10</a:t>
            </a:fld>
            <a:endParaRPr lang="en-US" altLang="en-US" sz="1300">
              <a:latin typeface="Book Antiqua" panose="02040602050305030304" pitchFamily="18"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Rectangle 2">
            <a:extLst>
              <a:ext uri="{FF2B5EF4-FFF2-40B4-BE49-F238E27FC236}">
                <a16:creationId xmlns:a16="http://schemas.microsoft.com/office/drawing/2014/main" id="{9375CA3D-E622-8851-AE22-DFC5640B83EB}"/>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pic>
        <p:nvPicPr>
          <p:cNvPr id="7172" name="Picture 4" descr="minimax">
            <a:extLst>
              <a:ext uri="{FF2B5EF4-FFF2-40B4-BE49-F238E27FC236}">
                <a16:creationId xmlns:a16="http://schemas.microsoft.com/office/drawing/2014/main" id="{269F74A4-B4CB-33D3-B132-DB8FEAFEE2B9}"/>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95400" y="1752600"/>
            <a:ext cx="6705600" cy="4114800"/>
          </a:xfrm>
          <a:prstGeom prst="rect">
            <a:avLst/>
          </a:prstGeom>
          <a:ln>
            <a:solidFill>
              <a:srgbClr val="FF0000"/>
            </a:solidFill>
          </a:ln>
          <a:effectLst>
            <a:outerShdw blurRad="292100" dist="139700" dir="2700000" algn="tl" rotWithShape="0">
              <a:srgbClr val="333333">
                <a:alpha val="65000"/>
              </a:srgbClr>
            </a:outerShdw>
          </a:effectLst>
        </p:spPr>
      </p:pic>
      <p:cxnSp>
        <p:nvCxnSpPr>
          <p:cNvPr id="5" name="Straight Arrow Connector 4">
            <a:extLst>
              <a:ext uri="{FF2B5EF4-FFF2-40B4-BE49-F238E27FC236}">
                <a16:creationId xmlns:a16="http://schemas.microsoft.com/office/drawing/2014/main" id="{32F21AD7-D100-6B3F-BF51-D59C47F19E76}"/>
              </a:ext>
            </a:extLst>
          </p:cNvPr>
          <p:cNvCxnSpPr/>
          <p:nvPr/>
        </p:nvCxnSpPr>
        <p:spPr>
          <a:xfrm flipV="1">
            <a:off x="4953000" y="1524000"/>
            <a:ext cx="1676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413" name="TextBox 5">
            <a:extLst>
              <a:ext uri="{FF2B5EF4-FFF2-40B4-BE49-F238E27FC236}">
                <a16:creationId xmlns:a16="http://schemas.microsoft.com/office/drawing/2014/main" id="{37D44B37-1DD5-0902-503B-0F913859E7AC}"/>
              </a:ext>
            </a:extLst>
          </p:cNvPr>
          <p:cNvSpPr txBox="1">
            <a:spLocks noChangeArrowheads="1"/>
          </p:cNvSpPr>
          <p:nvPr/>
        </p:nvSpPr>
        <p:spPr bwMode="auto">
          <a:xfrm>
            <a:off x="6705600" y="12954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eaLnBrk="1" hangingPunct="1">
              <a:spcBef>
                <a:spcPct val="0"/>
              </a:spcBef>
              <a:buSzTx/>
              <a:buFontTx/>
              <a:buNone/>
            </a:pPr>
            <a:r>
              <a:rPr lang="en-US" altLang="en-US" sz="1800">
                <a:solidFill>
                  <a:srgbClr val="FF0000"/>
                </a:solidFill>
                <a:latin typeface="Arial" panose="020B0604020202020204" pitchFamily="34" charset="0"/>
              </a:rPr>
              <a:t>Move of MAX</a:t>
            </a:r>
          </a:p>
        </p:txBody>
      </p:sp>
      <p:cxnSp>
        <p:nvCxnSpPr>
          <p:cNvPr id="7" name="Straight Arrow Connector 6">
            <a:extLst>
              <a:ext uri="{FF2B5EF4-FFF2-40B4-BE49-F238E27FC236}">
                <a16:creationId xmlns:a16="http://schemas.microsoft.com/office/drawing/2014/main" id="{AF0126D7-60AD-A41A-5E59-E537ABBC3EA9}"/>
              </a:ext>
            </a:extLst>
          </p:cNvPr>
          <p:cNvCxnSpPr/>
          <p:nvPr/>
        </p:nvCxnSpPr>
        <p:spPr>
          <a:xfrm rot="5400000" flipH="1" flipV="1">
            <a:off x="6743700" y="2400300"/>
            <a:ext cx="914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415" name="TextBox 7">
            <a:extLst>
              <a:ext uri="{FF2B5EF4-FFF2-40B4-BE49-F238E27FC236}">
                <a16:creationId xmlns:a16="http://schemas.microsoft.com/office/drawing/2014/main" id="{4DD30FC4-7FC4-7D92-BD20-1CA3948263C8}"/>
              </a:ext>
            </a:extLst>
          </p:cNvPr>
          <p:cNvSpPr txBox="1">
            <a:spLocks noChangeArrowheads="1"/>
          </p:cNvSpPr>
          <p:nvPr/>
        </p:nvSpPr>
        <p:spPr bwMode="auto">
          <a:xfrm>
            <a:off x="7391400" y="19812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eaLnBrk="1" hangingPunct="1">
              <a:spcBef>
                <a:spcPct val="0"/>
              </a:spcBef>
              <a:buSzTx/>
              <a:buFontTx/>
              <a:buNone/>
            </a:pPr>
            <a:r>
              <a:rPr lang="en-US" altLang="en-US" sz="1800">
                <a:solidFill>
                  <a:srgbClr val="FF0000"/>
                </a:solidFill>
                <a:latin typeface="Arial" panose="020B0604020202020204" pitchFamily="34" charset="0"/>
              </a:rPr>
              <a:t>Move of MIN</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Title 1">
            <a:extLst>
              <a:ext uri="{FF2B5EF4-FFF2-40B4-BE49-F238E27FC236}">
                <a16:creationId xmlns:a16="http://schemas.microsoft.com/office/drawing/2014/main" id="{4734A6F8-2D7B-6C02-50AB-5315289D7379}"/>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sp>
        <p:nvSpPr>
          <p:cNvPr id="18435" name="Content Placeholder 2">
            <a:extLst>
              <a:ext uri="{FF2B5EF4-FFF2-40B4-BE49-F238E27FC236}">
                <a16:creationId xmlns:a16="http://schemas.microsoft.com/office/drawing/2014/main" id="{42BD64C3-C931-A19A-4815-FF3E752A8A36}"/>
              </a:ext>
            </a:extLst>
          </p:cNvPr>
          <p:cNvSpPr>
            <a:spLocks noGrp="1"/>
          </p:cNvSpPr>
          <p:nvPr>
            <p:ph idx="1"/>
          </p:nvPr>
        </p:nvSpPr>
        <p:spPr>
          <a:xfrm>
            <a:off x="457200" y="1600200"/>
            <a:ext cx="8229600" cy="4876800"/>
          </a:xfrm>
        </p:spPr>
        <p:txBody>
          <a:bodyPr/>
          <a:lstStyle/>
          <a:p>
            <a:r>
              <a:rPr lang="en-US" altLang="en-US"/>
              <a:t>When it is the turn of MAX, </a:t>
            </a:r>
            <a:r>
              <a:rPr lang="en-US" altLang="en-US">
                <a:solidFill>
                  <a:srgbClr val="FF0000"/>
                </a:solidFill>
              </a:rPr>
              <a:t>it will always take an action in order to maximize its utility</a:t>
            </a:r>
            <a:r>
              <a:rPr lang="en-US" altLang="en-US"/>
              <a:t>, because it’s winning configurations have high utilities</a:t>
            </a:r>
          </a:p>
          <a:p>
            <a:r>
              <a:rPr lang="en-US" altLang="en-US"/>
              <a:t>When it is the turn of MIN, </a:t>
            </a:r>
            <a:r>
              <a:rPr lang="en-US" altLang="en-US">
                <a:solidFill>
                  <a:srgbClr val="FF0000"/>
                </a:solidFill>
              </a:rPr>
              <a:t>it will always take an action in order to minimize its utility</a:t>
            </a:r>
            <a:r>
              <a:rPr lang="en-US" altLang="en-US"/>
              <a:t>, because it’s winning configurations have low utilities</a:t>
            </a:r>
          </a:p>
          <a:p>
            <a:r>
              <a:rPr lang="en-US" altLang="en-US"/>
              <a:t>In order to implement this, we need to define a measure in each state that </a:t>
            </a:r>
            <a:r>
              <a:rPr lang="en-US" altLang="en-US">
                <a:solidFill>
                  <a:srgbClr val="FF0000"/>
                </a:solidFill>
              </a:rPr>
              <a:t>takes the move of the opponent into account</a:t>
            </a:r>
            <a:r>
              <a:rPr lang="en-US" altLang="en-US"/>
              <a:t>:</a:t>
            </a:r>
          </a:p>
          <a:p>
            <a:pPr lvl="1"/>
            <a:r>
              <a:rPr lang="en-US" altLang="en-US"/>
              <a:t>This measure is called </a:t>
            </a:r>
            <a:r>
              <a:rPr lang="en-US" altLang="en-US">
                <a:solidFill>
                  <a:srgbClr val="FF0000"/>
                </a:solidFill>
              </a:rPr>
              <a:t>Minimax</a:t>
            </a:r>
            <a:r>
              <a:rPr lang="en-US" altLang="en-US"/>
              <a:t>.</a:t>
            </a:r>
          </a:p>
        </p:txBody>
      </p:sp>
      <p:sp>
        <p:nvSpPr>
          <p:cNvPr id="4" name="Date Placeholder 3">
            <a:extLst>
              <a:ext uri="{FF2B5EF4-FFF2-40B4-BE49-F238E27FC236}">
                <a16:creationId xmlns:a16="http://schemas.microsoft.com/office/drawing/2014/main" id="{CFF078BA-5C9E-3018-3C26-3077BBD324AE}"/>
              </a:ext>
            </a:extLst>
          </p:cNvPr>
          <p:cNvSpPr>
            <a:spLocks noGrp="1"/>
          </p:cNvSpPr>
          <p:nvPr>
            <p:ph type="dt" sz="quarter" idx="10"/>
          </p:nvPr>
        </p:nvSpPr>
        <p:spPr/>
        <p:txBody>
          <a:bodyPr/>
          <a:lstStyle/>
          <a:p>
            <a:pPr>
              <a:defRPr/>
            </a:pPr>
            <a:fld id="{D2AFBA99-C9B4-490F-8C25-9979D6AD0DFA}" type="datetime3">
              <a:rPr lang="en-US" smtClean="0"/>
              <a:pPr>
                <a:defRPr/>
              </a:pPr>
              <a:t>1 September 2024</a:t>
            </a:fld>
            <a:endParaRPr lang="en-US" dirty="0"/>
          </a:p>
        </p:txBody>
      </p:sp>
      <p:sp>
        <p:nvSpPr>
          <p:cNvPr id="18437" name="Slide Number Placeholder 4">
            <a:extLst>
              <a:ext uri="{FF2B5EF4-FFF2-40B4-BE49-F238E27FC236}">
                <a16:creationId xmlns:a16="http://schemas.microsoft.com/office/drawing/2014/main" id="{F6AE70CD-6EBB-D5E3-7A7C-6A436E812B8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a:spcBef>
                <a:spcPct val="0"/>
              </a:spcBef>
              <a:buSzTx/>
              <a:buFontTx/>
              <a:buNone/>
            </a:pPr>
            <a:fld id="{0E6F4F63-DE12-4862-BC2F-09619D9027E8}" type="slidenum">
              <a:rPr lang="en-US" altLang="en-US" sz="1300" smtClean="0">
                <a:latin typeface="Book Antiqua" panose="02040602050305030304" pitchFamily="18" charset="0"/>
              </a:rPr>
              <a:pPr>
                <a:spcBef>
                  <a:spcPct val="0"/>
                </a:spcBef>
                <a:buSzTx/>
                <a:buFontTx/>
                <a:buNone/>
              </a:pPr>
              <a:t>12</a:t>
            </a:fld>
            <a:endParaRPr lang="en-US" altLang="en-US" sz="1300">
              <a:latin typeface="Book Antiqua" panose="02040602050305030304" pitchFamily="18" charset="0"/>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Title 1">
            <a:extLst>
              <a:ext uri="{FF2B5EF4-FFF2-40B4-BE49-F238E27FC236}">
                <a16:creationId xmlns:a16="http://schemas.microsoft.com/office/drawing/2014/main" id="{B50B49B7-93CF-3033-3BD8-97C4E29AD72F}"/>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sp>
        <p:nvSpPr>
          <p:cNvPr id="4" name="Date Placeholder 3">
            <a:extLst>
              <a:ext uri="{FF2B5EF4-FFF2-40B4-BE49-F238E27FC236}">
                <a16:creationId xmlns:a16="http://schemas.microsoft.com/office/drawing/2014/main" id="{1C2B2E37-768F-09A0-7F15-AA8854948BF7}"/>
              </a:ext>
            </a:extLst>
          </p:cNvPr>
          <p:cNvSpPr>
            <a:spLocks noGrp="1"/>
          </p:cNvSpPr>
          <p:nvPr>
            <p:ph type="dt" sz="quarter" idx="10"/>
          </p:nvPr>
        </p:nvSpPr>
        <p:spPr/>
        <p:txBody>
          <a:bodyPr/>
          <a:lstStyle/>
          <a:p>
            <a:pPr>
              <a:defRPr/>
            </a:pPr>
            <a:fld id="{D2AFBA99-C9B4-490F-8C25-9979D6AD0DFA}" type="datetime3">
              <a:rPr lang="en-US" smtClean="0"/>
              <a:pPr>
                <a:defRPr/>
              </a:pPr>
              <a:t>1 September 2024</a:t>
            </a:fld>
            <a:endParaRPr lang="en-US" dirty="0"/>
          </a:p>
        </p:txBody>
      </p:sp>
      <p:sp>
        <p:nvSpPr>
          <p:cNvPr id="19460" name="Slide Number Placeholder 4">
            <a:extLst>
              <a:ext uri="{FF2B5EF4-FFF2-40B4-BE49-F238E27FC236}">
                <a16:creationId xmlns:a16="http://schemas.microsoft.com/office/drawing/2014/main" id="{543BB6F4-1E54-81F9-5730-E77E6EDA94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a:spcBef>
                <a:spcPct val="0"/>
              </a:spcBef>
              <a:buSzTx/>
              <a:buFontTx/>
              <a:buNone/>
            </a:pPr>
            <a:fld id="{9B753041-FBB0-4F6C-9CFC-C8669B36000B}" type="slidenum">
              <a:rPr lang="en-US" altLang="en-US" sz="1300" smtClean="0">
                <a:latin typeface="Book Antiqua" panose="02040602050305030304" pitchFamily="18" charset="0"/>
              </a:rPr>
              <a:pPr>
                <a:spcBef>
                  <a:spcPct val="0"/>
                </a:spcBef>
                <a:buSzTx/>
                <a:buFontTx/>
                <a:buNone/>
              </a:pPr>
              <a:t>13</a:t>
            </a:fld>
            <a:endParaRPr lang="en-US" altLang="en-US" sz="1300">
              <a:latin typeface="Book Antiqua" panose="02040602050305030304" pitchFamily="18" charset="0"/>
            </a:endParaRPr>
          </a:p>
        </p:txBody>
      </p:sp>
      <p:sp>
        <p:nvSpPr>
          <p:cNvPr id="19461" name="Rectangle 3">
            <a:extLst>
              <a:ext uri="{FF2B5EF4-FFF2-40B4-BE49-F238E27FC236}">
                <a16:creationId xmlns:a16="http://schemas.microsoft.com/office/drawing/2014/main" id="{B1F4A2F3-5AEF-2C56-7E46-74A1B10F458D}"/>
              </a:ext>
            </a:extLst>
          </p:cNvPr>
          <p:cNvSpPr txBox="1">
            <a:spLocks noChangeArrowheads="1"/>
          </p:cNvSpPr>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47688" indent="-411163">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1004888" indent="-411163">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r>
              <a:rPr lang="en-US" altLang="en-US">
                <a:solidFill>
                  <a:srgbClr val="FF0000"/>
                </a:solidFill>
              </a:rPr>
              <a:t>Minimax represents the utility of a state, </a:t>
            </a:r>
            <a:r>
              <a:rPr lang="en-US" altLang="en-US" i="1">
                <a:solidFill>
                  <a:srgbClr val="FF0000"/>
                </a:solidFill>
              </a:rPr>
              <a:t>given that both MAX and MIN will play optimally till the end of the game</a:t>
            </a:r>
            <a:endParaRPr lang="en-US" altLang="en-US">
              <a:solidFill>
                <a:srgbClr val="002060"/>
              </a:solidFill>
            </a:endParaRPr>
          </a:p>
          <a:p>
            <a:r>
              <a:rPr lang="en-US" altLang="en-US">
                <a:solidFill>
                  <a:srgbClr val="002060"/>
                </a:solidFill>
              </a:rPr>
              <a:t>In any state </a:t>
            </a:r>
            <a:r>
              <a:rPr lang="en-US" altLang="en-US" i="1">
                <a:solidFill>
                  <a:srgbClr val="002060"/>
                </a:solidFill>
              </a:rPr>
              <a:t>s</a:t>
            </a:r>
            <a:r>
              <a:rPr lang="en-US" altLang="en-US">
                <a:solidFill>
                  <a:srgbClr val="002060"/>
                </a:solidFill>
              </a:rPr>
              <a:t>, one or more actions are possible</a:t>
            </a:r>
          </a:p>
          <a:p>
            <a:r>
              <a:rPr lang="en-US" altLang="en-US">
                <a:solidFill>
                  <a:srgbClr val="002060"/>
                </a:solidFill>
              </a:rPr>
              <a:t>For every possible new state that can be transited into from </a:t>
            </a:r>
            <a:r>
              <a:rPr lang="en-US" altLang="en-US" i="1">
                <a:solidFill>
                  <a:srgbClr val="002060"/>
                </a:solidFill>
              </a:rPr>
              <a:t>s</a:t>
            </a:r>
            <a:r>
              <a:rPr lang="en-US" altLang="en-US">
                <a:solidFill>
                  <a:srgbClr val="002060"/>
                </a:solidFill>
              </a:rPr>
              <a:t>, we compute the minimax value</a:t>
            </a:r>
          </a:p>
          <a:p>
            <a:r>
              <a:rPr lang="en-US" altLang="en-US">
                <a:solidFill>
                  <a:srgbClr val="002060"/>
                </a:solidFill>
              </a:rPr>
              <a:t>The term “</a:t>
            </a:r>
            <a:r>
              <a:rPr lang="en-US" altLang="en-US">
                <a:solidFill>
                  <a:srgbClr val="FF0000"/>
                </a:solidFill>
              </a:rPr>
              <a:t>Minimax</a:t>
            </a:r>
            <a:r>
              <a:rPr lang="en-US" altLang="en-US">
                <a:solidFill>
                  <a:srgbClr val="002060"/>
                </a:solidFill>
              </a:rPr>
              <a:t>” is used because: </a:t>
            </a:r>
          </a:p>
          <a:p>
            <a:pPr lvl="1">
              <a:buSzPct val="65000"/>
            </a:pPr>
            <a:r>
              <a:rPr lang="en-US" altLang="en-US">
                <a:solidFill>
                  <a:srgbClr val="002060"/>
                </a:solidFill>
              </a:rPr>
              <a:t>the opponent is always trying to minimize the utility of the player, and </a:t>
            </a:r>
          </a:p>
          <a:p>
            <a:pPr lvl="1">
              <a:buSzPct val="65000"/>
            </a:pPr>
            <a:r>
              <a:rPr lang="en-US" altLang="en-US">
                <a:solidFill>
                  <a:srgbClr val="002060"/>
                </a:solidFill>
              </a:rPr>
              <a:t>the player is always trying to maximize this minimized selection of the opponent.</a:t>
            </a:r>
          </a:p>
          <a:p>
            <a:r>
              <a:rPr lang="en-US" altLang="en-US">
                <a:solidFill>
                  <a:srgbClr val="002060"/>
                </a:solidFill>
              </a:rPr>
              <a:t>Confused? See next slide…</a:t>
            </a:r>
          </a:p>
          <a:p>
            <a:endParaRPr lang="en-US" altLang="en-US">
              <a:solidFill>
                <a:srgbClr val="002060"/>
              </a:solidFill>
            </a:endParaRPr>
          </a:p>
          <a:p>
            <a:pPr lvl="1">
              <a:buSzPct val="65000"/>
              <a:buFont typeface="Wingdings" panose="05000000000000000000" pitchFamily="2" charset="2"/>
              <a:buChar char="q"/>
            </a:pPr>
            <a:endParaRPr lang="en-US" altLang="en-US">
              <a:solidFill>
                <a:srgbClr val="002060"/>
              </a:solidFill>
            </a:endParaRPr>
          </a:p>
          <a:p>
            <a:pPr>
              <a:buFontTx/>
              <a:buNone/>
            </a:pPr>
            <a:endParaRPr lang="en-US" altLang="en-US">
              <a:solidFill>
                <a:srgbClr val="002060"/>
              </a:solidFill>
            </a:endParaRPr>
          </a:p>
          <a:p>
            <a:endParaRPr lang="en-US" altLang="en-US">
              <a:solidFill>
                <a:srgbClr val="002060"/>
              </a:solidFill>
            </a:endParaRPr>
          </a:p>
          <a:p>
            <a:endParaRPr lang="en-US" altLang="en-US">
              <a:solidFill>
                <a:srgbClr val="002060"/>
              </a:soli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A45FE1-4DD6-79C1-B6BD-01B814A62B95}"/>
              </a:ext>
            </a:extLst>
          </p:cNvPr>
          <p:cNvSpPr>
            <a:spLocks noGrp="1"/>
          </p:cNvSpPr>
          <p:nvPr>
            <p:ph type="dt" sz="half" idx="10"/>
          </p:nvPr>
        </p:nvSpPr>
        <p:spPr/>
        <p:txBody>
          <a:bodyPr/>
          <a:lstStyle/>
          <a:p>
            <a:pPr>
              <a:defRPr/>
            </a:pPr>
            <a:fld id="{25781E12-B613-4949-828F-CF9444D4584D}" type="datetime3">
              <a:rPr lang="en-US" smtClean="0"/>
              <a:pPr>
                <a:defRPr/>
              </a:pPr>
              <a:t>1 September 2024</a:t>
            </a:fld>
            <a:endParaRPr lang="en-US" dirty="0"/>
          </a:p>
        </p:txBody>
      </p:sp>
      <p:sp>
        <p:nvSpPr>
          <p:cNvPr id="5" name="Slide Number Placeholder 4">
            <a:extLst>
              <a:ext uri="{FF2B5EF4-FFF2-40B4-BE49-F238E27FC236}">
                <a16:creationId xmlns:a16="http://schemas.microsoft.com/office/drawing/2014/main" id="{2BA90BDB-15D7-C08B-1631-126AFEDC9A9D}"/>
              </a:ext>
            </a:extLst>
          </p:cNvPr>
          <p:cNvSpPr>
            <a:spLocks noGrp="1"/>
          </p:cNvSpPr>
          <p:nvPr>
            <p:ph type="sldNum" sz="quarter" idx="12"/>
          </p:nvPr>
        </p:nvSpPr>
        <p:spPr/>
        <p:txBody>
          <a:bodyPr/>
          <a:lstStyle/>
          <a:p>
            <a:pPr>
              <a:defRPr/>
            </a:pPr>
            <a:fld id="{8C7A69D5-B787-4C7D-B98F-B8C4DAB9808B}" type="slidenum">
              <a:rPr lang="en-US" altLang="en-US" smtClean="0"/>
              <a:pPr>
                <a:defRPr/>
              </a:pPr>
              <a:t>14</a:t>
            </a:fld>
            <a:endParaRPr lang="en-US" altLang="en-US"/>
          </a:p>
        </p:txBody>
      </p:sp>
      <p:pic>
        <p:nvPicPr>
          <p:cNvPr id="7" name="Picture 6">
            <a:extLst>
              <a:ext uri="{FF2B5EF4-FFF2-40B4-BE49-F238E27FC236}">
                <a16:creationId xmlns:a16="http://schemas.microsoft.com/office/drawing/2014/main" id="{931C3228-856B-1DDA-4C8B-4E549F11AFE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96852" y="2362200"/>
            <a:ext cx="8442348" cy="1600200"/>
          </a:xfrm>
          <a:prstGeom prst="rect">
            <a:avLst/>
          </a:prstGeom>
          <a:ln>
            <a:solidFill>
              <a:srgbClr val="C00000"/>
            </a:solidFill>
          </a:ln>
        </p:spPr>
      </p:pic>
      <p:sp>
        <p:nvSpPr>
          <p:cNvPr id="9" name="TextBox 8">
            <a:extLst>
              <a:ext uri="{FF2B5EF4-FFF2-40B4-BE49-F238E27FC236}">
                <a16:creationId xmlns:a16="http://schemas.microsoft.com/office/drawing/2014/main" id="{95A8CA65-C67D-52E1-56C7-20BBB14DAA51}"/>
              </a:ext>
            </a:extLst>
          </p:cNvPr>
          <p:cNvSpPr txBox="1"/>
          <p:nvPr/>
        </p:nvSpPr>
        <p:spPr>
          <a:xfrm>
            <a:off x="457200" y="4343400"/>
            <a:ext cx="8382000" cy="830997"/>
          </a:xfrm>
          <a:prstGeom prst="rect">
            <a:avLst/>
          </a:prstGeom>
          <a:noFill/>
        </p:spPr>
        <p:txBody>
          <a:bodyPr wrap="square">
            <a:spAutoFit/>
          </a:bodyPr>
          <a:lstStyle/>
          <a:p>
            <a:r>
              <a:rPr lang="en-US" sz="2400" i="1" dirty="0">
                <a:solidFill>
                  <a:srgbClr val="FF0000"/>
                </a:solidFill>
                <a:latin typeface="Times New Roman" panose="02020603050405020304" pitchFamily="18" charset="0"/>
                <a:cs typeface="Times New Roman" panose="02020603050405020304" pitchFamily="18" charset="0"/>
              </a:rPr>
              <a:t>(In game phrasing, we say that a tree is one move deep, consisting of two half-moves, each of which PLY is called a ply.) </a:t>
            </a:r>
            <a:endParaRPr lang="en-IN" sz="2400" i="1" dirty="0">
              <a:solidFill>
                <a:srgbClr val="FF0000"/>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90B5F54-B613-AFE8-4934-2DC931CE3394}"/>
              </a:ext>
            </a:extLst>
          </p:cNvPr>
          <p:cNvPicPr>
            <a:picLocks noChangeAspect="1"/>
          </p:cNvPicPr>
          <p:nvPr/>
        </p:nvPicPr>
        <p:blipFill>
          <a:blip r:embed="rId3">
            <a:clrChange>
              <a:clrFrom>
                <a:srgbClr val="FFFFFF"/>
              </a:clrFrom>
              <a:clrTo>
                <a:srgbClr val="FFFFFF">
                  <a:alpha val="0"/>
                </a:srgbClr>
              </a:clrTo>
            </a:clrChange>
            <a:duotone>
              <a:schemeClr val="accent4">
                <a:shade val="45000"/>
                <a:satMod val="135000"/>
              </a:schemeClr>
              <a:prstClr val="white"/>
            </a:duotone>
          </a:blip>
          <a:stretch>
            <a:fillRect/>
          </a:stretch>
        </p:blipFill>
        <p:spPr>
          <a:xfrm>
            <a:off x="1352550" y="858678"/>
            <a:ext cx="6438900" cy="522488"/>
          </a:xfrm>
          <a:prstGeom prst="rect">
            <a:avLst/>
          </a:prstGeom>
        </p:spPr>
      </p:pic>
    </p:spTree>
    <p:extLst>
      <p:ext uri="{BB962C8B-B14F-4D97-AF65-F5344CB8AC3E}">
        <p14:creationId xmlns:p14="http://schemas.microsoft.com/office/powerpoint/2010/main" val="10031184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Title 1">
            <a:extLst>
              <a:ext uri="{FF2B5EF4-FFF2-40B4-BE49-F238E27FC236}">
                <a16:creationId xmlns:a16="http://schemas.microsoft.com/office/drawing/2014/main" id="{B79B036F-36B5-833B-3F9F-70AD4DFDD0C2}"/>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610600" cy="1155700"/>
          </a:xfrm>
        </p:spPr>
      </p:pic>
      <p:sp>
        <p:nvSpPr>
          <p:cNvPr id="20483" name="Content Placeholder 2">
            <a:extLst>
              <a:ext uri="{FF2B5EF4-FFF2-40B4-BE49-F238E27FC236}">
                <a16:creationId xmlns:a16="http://schemas.microsoft.com/office/drawing/2014/main" id="{E87A31A0-0316-DCE6-0C8B-E87158949C5C}"/>
              </a:ext>
            </a:extLst>
          </p:cNvPr>
          <p:cNvSpPr>
            <a:spLocks noGrp="1"/>
          </p:cNvSpPr>
          <p:nvPr>
            <p:ph idx="1"/>
          </p:nvPr>
        </p:nvSpPr>
        <p:spPr>
          <a:xfrm>
            <a:off x="457200" y="3429000"/>
            <a:ext cx="8229600" cy="2971800"/>
          </a:xfrm>
        </p:spPr>
        <p:txBody>
          <a:bodyPr/>
          <a:lstStyle/>
          <a:p>
            <a:r>
              <a:rPr lang="en-US" altLang="en-US">
                <a:solidFill>
                  <a:srgbClr val="FF0000"/>
                </a:solidFill>
              </a:rPr>
              <a:t>Consider “3” at Level 1</a:t>
            </a:r>
            <a:r>
              <a:rPr lang="en-US" altLang="en-US"/>
              <a:t>: MIN selects an action (A11) that leads to a state of minimum utility for MAX, i.e., minimum{3,12,8}</a:t>
            </a:r>
          </a:p>
          <a:p>
            <a:r>
              <a:rPr lang="en-US" altLang="en-US">
                <a:solidFill>
                  <a:srgbClr val="FF0000"/>
                </a:solidFill>
              </a:rPr>
              <a:t>Consider “3” at Level 0</a:t>
            </a:r>
            <a:r>
              <a:rPr lang="en-US" altLang="en-US"/>
              <a:t>: MAX selects an action (A1) that leads to a state of maximum utility for MIN, i.e., maximum{3,2,2}</a:t>
            </a:r>
          </a:p>
          <a:p>
            <a:pPr lvl="1"/>
            <a:r>
              <a:rPr lang="en-US" altLang="en-US">
                <a:solidFill>
                  <a:srgbClr val="FF0000"/>
                </a:solidFill>
              </a:rPr>
              <a:t>Both are opposing what is best for the other</a:t>
            </a:r>
            <a:r>
              <a:rPr lang="en-US" altLang="en-US"/>
              <a:t>.</a:t>
            </a:r>
          </a:p>
        </p:txBody>
      </p:sp>
      <p:sp>
        <p:nvSpPr>
          <p:cNvPr id="4" name="Date Placeholder 3">
            <a:extLst>
              <a:ext uri="{FF2B5EF4-FFF2-40B4-BE49-F238E27FC236}">
                <a16:creationId xmlns:a16="http://schemas.microsoft.com/office/drawing/2014/main" id="{0D0DFF55-8F07-9A2D-B3B4-01B4F380E147}"/>
              </a:ext>
            </a:extLst>
          </p:cNvPr>
          <p:cNvSpPr>
            <a:spLocks noGrp="1"/>
          </p:cNvSpPr>
          <p:nvPr>
            <p:ph type="dt" sz="quarter" idx="10"/>
          </p:nvPr>
        </p:nvSpPr>
        <p:spPr/>
        <p:txBody>
          <a:bodyPr/>
          <a:lstStyle/>
          <a:p>
            <a:pPr>
              <a:defRPr/>
            </a:pPr>
            <a:fld id="{D2AFBA99-C9B4-490F-8C25-9979D6AD0DFA}" type="datetime3">
              <a:rPr lang="en-US" smtClean="0"/>
              <a:pPr>
                <a:defRPr/>
              </a:pPr>
              <a:t>1 September 2024</a:t>
            </a:fld>
            <a:endParaRPr lang="en-US" dirty="0"/>
          </a:p>
        </p:txBody>
      </p:sp>
      <p:sp>
        <p:nvSpPr>
          <p:cNvPr id="20485" name="Slide Number Placeholder 4">
            <a:extLst>
              <a:ext uri="{FF2B5EF4-FFF2-40B4-BE49-F238E27FC236}">
                <a16:creationId xmlns:a16="http://schemas.microsoft.com/office/drawing/2014/main" id="{9FC0DD3A-F41B-F528-0215-1D4F98F8B4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a:spcBef>
                <a:spcPct val="0"/>
              </a:spcBef>
              <a:buSzTx/>
              <a:buFontTx/>
              <a:buNone/>
            </a:pPr>
            <a:fld id="{96C4F873-EEBD-4427-9B90-3DE6F9FC2F05}" type="slidenum">
              <a:rPr lang="en-US" altLang="en-US" sz="1300" smtClean="0">
                <a:latin typeface="Book Antiqua" panose="02040602050305030304" pitchFamily="18" charset="0"/>
              </a:rPr>
              <a:pPr>
                <a:spcBef>
                  <a:spcPct val="0"/>
                </a:spcBef>
                <a:buSzTx/>
                <a:buFontTx/>
                <a:buNone/>
              </a:pPr>
              <a:t>15</a:t>
            </a:fld>
            <a:endParaRPr lang="en-US" altLang="en-US" sz="1300">
              <a:latin typeface="Book Antiqua" panose="02040602050305030304" pitchFamily="18" charset="0"/>
            </a:endParaRPr>
          </a:p>
        </p:txBody>
      </p:sp>
      <p:pic>
        <p:nvPicPr>
          <p:cNvPr id="6" name="Picture 4" descr="minimax">
            <a:extLst>
              <a:ext uri="{FF2B5EF4-FFF2-40B4-BE49-F238E27FC236}">
                <a16:creationId xmlns:a16="http://schemas.microsoft.com/office/drawing/2014/main" id="{0AEC71E9-130B-9F88-2E95-C17FD2D117A7}"/>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95400" y="838200"/>
            <a:ext cx="6705600" cy="2209800"/>
          </a:xfrm>
          <a:prstGeom prst="rect">
            <a:avLst/>
          </a:prstGeom>
          <a:ln>
            <a:solidFill>
              <a:srgbClr val="FF0000"/>
            </a:solid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Title 1">
            <a:extLst>
              <a:ext uri="{FF2B5EF4-FFF2-40B4-BE49-F238E27FC236}">
                <a16:creationId xmlns:a16="http://schemas.microsoft.com/office/drawing/2014/main" id="{460E6862-FE0C-9FD2-C037-985B31567EFB}"/>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sp>
        <p:nvSpPr>
          <p:cNvPr id="3" name="Content Placeholder 2">
            <a:extLst>
              <a:ext uri="{FF2B5EF4-FFF2-40B4-BE49-F238E27FC236}">
                <a16:creationId xmlns:a16="http://schemas.microsoft.com/office/drawing/2014/main" id="{F1D99F5F-B06A-A350-8CF4-8292BBAFDED8}"/>
              </a:ext>
            </a:extLst>
          </p:cNvPr>
          <p:cNvSpPr>
            <a:spLocks noGrp="1"/>
          </p:cNvSpPr>
          <p:nvPr>
            <p:ph idx="1"/>
          </p:nvPr>
        </p:nvSpPr>
        <p:spPr>
          <a:xfrm>
            <a:off x="457200" y="4191000"/>
            <a:ext cx="8229600" cy="2235200"/>
          </a:xfrm>
        </p:spPr>
        <p:txBody>
          <a:bodyPr>
            <a:normAutofit lnSpcReduction="10000"/>
          </a:bodyPr>
          <a:lstStyle/>
          <a:p>
            <a:pPr>
              <a:defRPr/>
            </a:pPr>
            <a:r>
              <a:rPr lang="en-US" dirty="0">
                <a:solidFill>
                  <a:srgbClr val="FF0000"/>
                </a:solidFill>
              </a:rPr>
              <a:t>At each node, MAX will always select the action with highest minimax value (it wants to reach states with higher utilities)</a:t>
            </a:r>
          </a:p>
          <a:p>
            <a:pPr>
              <a:defRPr/>
            </a:pPr>
            <a:r>
              <a:rPr lang="en-US" dirty="0">
                <a:solidFill>
                  <a:srgbClr val="FF0000"/>
                </a:solidFill>
              </a:rPr>
              <a:t>At each node, MIN will always select the action with lowest minimax value (it wants to reach states with lower utilities).</a:t>
            </a:r>
            <a:endParaRPr lang="en-US" dirty="0"/>
          </a:p>
        </p:txBody>
      </p:sp>
      <p:sp>
        <p:nvSpPr>
          <p:cNvPr id="4" name="Date Placeholder 3">
            <a:extLst>
              <a:ext uri="{FF2B5EF4-FFF2-40B4-BE49-F238E27FC236}">
                <a16:creationId xmlns:a16="http://schemas.microsoft.com/office/drawing/2014/main" id="{CF9AB2AB-6D8C-0326-95F5-2950475D325A}"/>
              </a:ext>
            </a:extLst>
          </p:cNvPr>
          <p:cNvSpPr>
            <a:spLocks noGrp="1"/>
          </p:cNvSpPr>
          <p:nvPr>
            <p:ph type="dt" sz="quarter" idx="10"/>
          </p:nvPr>
        </p:nvSpPr>
        <p:spPr/>
        <p:txBody>
          <a:bodyPr/>
          <a:lstStyle/>
          <a:p>
            <a:pPr>
              <a:defRPr/>
            </a:pPr>
            <a:fld id="{D2AFBA99-C9B4-490F-8C25-9979D6AD0DFA}" type="datetime3">
              <a:rPr lang="en-US" smtClean="0"/>
              <a:pPr>
                <a:defRPr/>
              </a:pPr>
              <a:t>1 September 2024</a:t>
            </a:fld>
            <a:endParaRPr lang="en-US" dirty="0"/>
          </a:p>
        </p:txBody>
      </p:sp>
      <p:sp>
        <p:nvSpPr>
          <p:cNvPr id="21509" name="Slide Number Placeholder 4">
            <a:extLst>
              <a:ext uri="{FF2B5EF4-FFF2-40B4-BE49-F238E27FC236}">
                <a16:creationId xmlns:a16="http://schemas.microsoft.com/office/drawing/2014/main" id="{5A86A506-C0A0-6723-EAC9-770E177CCF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a:spcBef>
                <a:spcPct val="0"/>
              </a:spcBef>
              <a:buSzTx/>
              <a:buFontTx/>
              <a:buNone/>
            </a:pPr>
            <a:fld id="{01C14528-187F-4A29-A9B3-16B3357C0343}" type="slidenum">
              <a:rPr lang="en-US" altLang="en-US" sz="1300" smtClean="0">
                <a:latin typeface="Book Antiqua" panose="02040602050305030304" pitchFamily="18" charset="0"/>
              </a:rPr>
              <a:pPr>
                <a:spcBef>
                  <a:spcPct val="0"/>
                </a:spcBef>
                <a:buSzTx/>
                <a:buFontTx/>
                <a:buNone/>
              </a:pPr>
              <a:t>16</a:t>
            </a:fld>
            <a:endParaRPr lang="en-US" altLang="en-US" sz="1300">
              <a:latin typeface="Book Antiqua" panose="02040602050305030304" pitchFamily="18" charset="0"/>
            </a:endParaRPr>
          </a:p>
        </p:txBody>
      </p:sp>
      <p:pic>
        <p:nvPicPr>
          <p:cNvPr id="6" name="Picture 4" descr="minimax">
            <a:extLst>
              <a:ext uri="{FF2B5EF4-FFF2-40B4-BE49-F238E27FC236}">
                <a16:creationId xmlns:a16="http://schemas.microsoft.com/office/drawing/2014/main" id="{911521CA-CC13-B3F1-22AE-B38A1EFDA204}"/>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19200" y="1295400"/>
            <a:ext cx="6705600" cy="2438400"/>
          </a:xfrm>
          <a:prstGeom prst="rect">
            <a:avLst/>
          </a:prstGeom>
          <a:ln>
            <a:solidFill>
              <a:srgbClr val="FF0000"/>
            </a:solid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Rectangle 2">
            <a:extLst>
              <a:ext uri="{FF2B5EF4-FFF2-40B4-BE49-F238E27FC236}">
                <a16:creationId xmlns:a16="http://schemas.microsoft.com/office/drawing/2014/main" id="{536EC02E-8125-EF1E-3A11-5BE7A283D839}"/>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pic>
        <p:nvPicPr>
          <p:cNvPr id="16387" name="Picture 4">
            <a:extLst>
              <a:ext uri="{FF2B5EF4-FFF2-40B4-BE49-F238E27FC236}">
                <a16:creationId xmlns:a16="http://schemas.microsoft.com/office/drawing/2014/main" id="{A2757AC8-CAA6-EE56-9887-9BBB6938CF91}"/>
              </a:ext>
            </a:extLst>
          </p:cNvPr>
          <p:cNvPicPr>
            <a:picLocks noChangeAspect="1" noChangeArrowheads="1"/>
          </p:cNvPicPr>
          <p:nvPr/>
        </p:nvPicPr>
        <p:blipFill>
          <a:blip r:embed="rId3"/>
          <a:srcRect l="15625" t="25000" r="15625" b="11458"/>
          <a:stretch>
            <a:fillRect/>
          </a:stretch>
        </p:blipFill>
        <p:spPr bwMode="auto">
          <a:xfrm>
            <a:off x="304800" y="1358900"/>
            <a:ext cx="5791200" cy="4965700"/>
          </a:xfrm>
          <a:prstGeom prst="rect">
            <a:avLst/>
          </a:prstGeom>
          <a:noFill/>
          <a:ln>
            <a:solidFill>
              <a:srgbClr val="FF0000"/>
            </a:solidFill>
          </a:ln>
          <a:effectLst>
            <a:outerShdw blurRad="292100" dist="139700" dir="2700000" algn="tl" rotWithShape="0">
              <a:srgbClr val="333333">
                <a:alpha val="64999"/>
              </a:srgbClr>
            </a:outerShdw>
          </a:effectLst>
        </p:spPr>
      </p:pic>
      <p:sp>
        <p:nvSpPr>
          <p:cNvPr id="22532" name="TextBox 3">
            <a:extLst>
              <a:ext uri="{FF2B5EF4-FFF2-40B4-BE49-F238E27FC236}">
                <a16:creationId xmlns:a16="http://schemas.microsoft.com/office/drawing/2014/main" id="{14563C07-1AC9-2104-DED6-AF4B2F69028C}"/>
              </a:ext>
            </a:extLst>
          </p:cNvPr>
          <p:cNvSpPr txBox="1">
            <a:spLocks noChangeArrowheads="1"/>
          </p:cNvSpPr>
          <p:nvPr/>
        </p:nvSpPr>
        <p:spPr bwMode="auto">
          <a:xfrm>
            <a:off x="6324600" y="1828800"/>
            <a:ext cx="2362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eaLnBrk="1" hangingPunct="1">
              <a:spcBef>
                <a:spcPct val="0"/>
              </a:spcBef>
              <a:buSzTx/>
              <a:buFontTx/>
              <a:buNone/>
            </a:pPr>
            <a:r>
              <a:rPr lang="en-US" altLang="en-US" sz="1800">
                <a:solidFill>
                  <a:srgbClr val="FF0000"/>
                </a:solidFill>
                <a:latin typeface="Arial" panose="020B0604020202020204" pitchFamily="34" charset="0"/>
              </a:rPr>
              <a:t>Depth-First Exploration</a:t>
            </a:r>
          </a:p>
          <a:p>
            <a:pPr eaLnBrk="1" hangingPunct="1">
              <a:spcBef>
                <a:spcPct val="0"/>
              </a:spcBef>
              <a:buSzTx/>
              <a:buFontTx/>
              <a:buNone/>
            </a:pPr>
            <a:endParaRPr lang="en-US" altLang="en-US" sz="1800">
              <a:solidFill>
                <a:srgbClr val="FF0000"/>
              </a:solidFill>
              <a:latin typeface="Arial" panose="020B0604020202020204" pitchFamily="34" charset="0"/>
            </a:endParaRPr>
          </a:p>
          <a:p>
            <a:pPr eaLnBrk="1" hangingPunct="1">
              <a:spcBef>
                <a:spcPct val="0"/>
              </a:spcBef>
              <a:buSzTx/>
              <a:buFontTx/>
              <a:buNone/>
            </a:pPr>
            <a:r>
              <a:rPr lang="en-US" altLang="en-US" sz="1800">
                <a:solidFill>
                  <a:srgbClr val="FF0000"/>
                </a:solidFill>
                <a:latin typeface="Arial" panose="020B0604020202020204" pitchFamily="34" charset="0"/>
              </a:rPr>
              <a:t>Recursion: Winds all the way to the terminal nodes, and then unwinds back by backing up the values</a:t>
            </a:r>
          </a:p>
          <a:p>
            <a:pPr eaLnBrk="1" hangingPunct="1">
              <a:spcBef>
                <a:spcPct val="0"/>
              </a:spcBef>
              <a:buSzTx/>
              <a:buFontTx/>
              <a:buNone/>
            </a:pPr>
            <a:endParaRPr lang="en-US" altLang="en-US" sz="1800">
              <a:solidFill>
                <a:srgbClr val="FF0000"/>
              </a:solidFill>
              <a:latin typeface="Arial" panose="020B0604020202020204" pitchFamily="34" charset="0"/>
            </a:endParaRPr>
          </a:p>
          <a:p>
            <a:pPr eaLnBrk="1" hangingPunct="1">
              <a:spcBef>
                <a:spcPct val="0"/>
              </a:spcBef>
              <a:buSzTx/>
              <a:buFontTx/>
              <a:buNone/>
            </a:pPr>
            <a:r>
              <a:rPr lang="en-US" altLang="en-US" sz="1800">
                <a:solidFill>
                  <a:srgbClr val="FF0000"/>
                </a:solidFill>
                <a:latin typeface="Arial" panose="020B0604020202020204" pitchFamily="34" charset="0"/>
              </a:rPr>
              <a:t>Min(minimax) for MIN moves</a:t>
            </a:r>
          </a:p>
          <a:p>
            <a:pPr eaLnBrk="1" hangingPunct="1">
              <a:spcBef>
                <a:spcPct val="0"/>
              </a:spcBef>
              <a:buSzTx/>
              <a:buFontTx/>
              <a:buNone/>
            </a:pPr>
            <a:r>
              <a:rPr lang="en-US" altLang="en-US" sz="1800">
                <a:solidFill>
                  <a:srgbClr val="FF0000"/>
                </a:solidFill>
                <a:latin typeface="Arial" panose="020B0604020202020204" pitchFamily="34" charset="0"/>
              </a:rPr>
              <a:t>Max(minimax) for MAX moves</a:t>
            </a:r>
          </a:p>
          <a:p>
            <a:pPr eaLnBrk="1" hangingPunct="1">
              <a:spcBef>
                <a:spcPct val="0"/>
              </a:spcBef>
              <a:buSzTx/>
              <a:buFontTx/>
              <a:buNone/>
            </a:pPr>
            <a:endParaRPr lang="en-US" altLang="en-US" sz="1800">
              <a:solidFill>
                <a:srgbClr val="FF0000"/>
              </a:solidFill>
              <a:latin typeface="Arial" panose="020B0604020202020204" pitchFamily="34" charset="0"/>
            </a:endParaRPr>
          </a:p>
          <a:p>
            <a:pPr eaLnBrk="1" hangingPunct="1">
              <a:spcBef>
                <a:spcPct val="0"/>
              </a:spcBef>
              <a:buSzTx/>
              <a:buFontTx/>
              <a:buNone/>
            </a:pPr>
            <a:endParaRPr lang="en-US" altLang="en-US" sz="1800">
              <a:solidFill>
                <a:srgbClr val="FF0000"/>
              </a:solidFill>
              <a:latin typeface="Arial" panose="020B0604020202020204" pitchFamily="34" charset="0"/>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Rectangle 2">
            <a:extLst>
              <a:ext uri="{FF2B5EF4-FFF2-40B4-BE49-F238E27FC236}">
                <a16:creationId xmlns:a16="http://schemas.microsoft.com/office/drawing/2014/main" id="{DD2A941B-EA75-4E38-3428-6E6768E86D7F}"/>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sp>
        <p:nvSpPr>
          <p:cNvPr id="17411" name="Rectangle 3">
            <a:extLst>
              <a:ext uri="{FF2B5EF4-FFF2-40B4-BE49-F238E27FC236}">
                <a16:creationId xmlns:a16="http://schemas.microsoft.com/office/drawing/2014/main" id="{D8E69017-CE99-62EB-00B0-75899320BBA8}"/>
              </a:ext>
            </a:extLst>
          </p:cNvPr>
          <p:cNvSpPr>
            <a:spLocks noGrp="1" noChangeArrowheads="1"/>
          </p:cNvSpPr>
          <p:nvPr>
            <p:ph type="body" idx="1"/>
          </p:nvPr>
        </p:nvSpPr>
        <p:spPr>
          <a:xfrm>
            <a:off x="457200" y="1295400"/>
            <a:ext cx="8229600" cy="5334000"/>
          </a:xfrm>
        </p:spPr>
        <p:txBody>
          <a:bodyPr>
            <a:normAutofit lnSpcReduction="10000"/>
          </a:bodyPr>
          <a:lstStyle/>
          <a:p>
            <a:pPr>
              <a:defRPr/>
            </a:pPr>
            <a:r>
              <a:rPr lang="en-US" u="sng" dirty="0">
                <a:solidFill>
                  <a:srgbClr val="FF0000"/>
                </a:solidFill>
              </a:rPr>
              <a:t>Complete?</a:t>
            </a:r>
            <a:r>
              <a:rPr lang="en-US" dirty="0"/>
              <a:t> Yes (if tree is finite)</a:t>
            </a:r>
          </a:p>
          <a:p>
            <a:pPr>
              <a:buFont typeface="Wingdings" panose="05000000000000000000" pitchFamily="2" charset="2"/>
              <a:buNone/>
              <a:defRPr/>
            </a:pPr>
            <a:endParaRPr lang="en-US" dirty="0"/>
          </a:p>
          <a:p>
            <a:pPr>
              <a:defRPr/>
            </a:pPr>
            <a:r>
              <a:rPr lang="en-US" u="sng" dirty="0">
                <a:solidFill>
                  <a:srgbClr val="FF0000"/>
                </a:solidFill>
              </a:rPr>
              <a:t>Optimal?</a:t>
            </a:r>
            <a:r>
              <a:rPr lang="en-US" dirty="0"/>
              <a:t> Yes (against an optimal opponent)</a:t>
            </a:r>
          </a:p>
          <a:p>
            <a:pPr>
              <a:buFont typeface="Wingdings" panose="05000000000000000000" pitchFamily="2" charset="2"/>
              <a:buNone/>
              <a:defRPr/>
            </a:pPr>
            <a:endParaRPr lang="en-US" dirty="0"/>
          </a:p>
          <a:p>
            <a:pPr>
              <a:defRPr/>
            </a:pPr>
            <a:r>
              <a:rPr lang="en-US" u="sng" dirty="0">
                <a:solidFill>
                  <a:srgbClr val="FF0000"/>
                </a:solidFill>
              </a:rPr>
              <a:t>Time complexity?</a:t>
            </a:r>
            <a:r>
              <a:rPr lang="en-US" dirty="0"/>
              <a:t> O(</a:t>
            </a:r>
            <a:r>
              <a:rPr lang="en-US" dirty="0" err="1"/>
              <a:t>b</a:t>
            </a:r>
            <a:r>
              <a:rPr lang="en-US" baseline="30000" dirty="0" err="1"/>
              <a:t>m</a:t>
            </a:r>
            <a:r>
              <a:rPr lang="en-US" dirty="0"/>
              <a:t>)</a:t>
            </a:r>
          </a:p>
          <a:p>
            <a:pPr>
              <a:buFont typeface="Wingdings" panose="05000000000000000000" pitchFamily="2" charset="2"/>
              <a:buNone/>
              <a:defRPr/>
            </a:pPr>
            <a:endParaRPr lang="en-US" dirty="0"/>
          </a:p>
          <a:p>
            <a:pPr>
              <a:defRPr/>
            </a:pPr>
            <a:r>
              <a:rPr lang="en-US" u="sng" dirty="0">
                <a:solidFill>
                  <a:srgbClr val="FF0000"/>
                </a:solidFill>
              </a:rPr>
              <a:t>Space complexity?</a:t>
            </a:r>
            <a:r>
              <a:rPr lang="en-US" dirty="0"/>
              <a:t> O(</a:t>
            </a:r>
            <a:r>
              <a:rPr lang="en-US" dirty="0" err="1"/>
              <a:t>bm</a:t>
            </a:r>
            <a:r>
              <a:rPr lang="en-US" dirty="0"/>
              <a:t>) (depth-first exploration)</a:t>
            </a:r>
          </a:p>
          <a:p>
            <a:pPr>
              <a:defRPr/>
            </a:pPr>
            <a:endParaRPr lang="en-US" dirty="0"/>
          </a:p>
          <a:p>
            <a:pPr>
              <a:defRPr/>
            </a:pPr>
            <a:r>
              <a:rPr lang="en-US" dirty="0"/>
              <a:t>For chess, b </a:t>
            </a:r>
            <a:r>
              <a:rPr lang="en-US" dirty="0">
                <a:cs typeface="Arial" charset="0"/>
              </a:rPr>
              <a:t>≈</a:t>
            </a:r>
            <a:r>
              <a:rPr lang="en-US" dirty="0"/>
              <a:t> 35, m </a:t>
            </a:r>
            <a:r>
              <a:rPr lang="en-US" dirty="0">
                <a:cs typeface="Arial" charset="0"/>
              </a:rPr>
              <a:t>≈</a:t>
            </a:r>
            <a:r>
              <a:rPr lang="en-US" dirty="0"/>
              <a:t>100 for "reasonable" games </a:t>
            </a:r>
            <a:r>
              <a:rPr lang="en-US" dirty="0">
                <a:cs typeface="Arial" charset="0"/>
                <a:sym typeface="Wingdings" pitchFamily="2" charset="2"/>
              </a:rPr>
              <a:t></a:t>
            </a:r>
            <a:r>
              <a:rPr lang="en-US" dirty="0"/>
              <a:t> exact solution completely infeasible</a:t>
            </a:r>
          </a:p>
          <a:p>
            <a:pPr lvl="1">
              <a:defRPr/>
            </a:pPr>
            <a:r>
              <a:rPr lang="en-US" dirty="0">
                <a:solidFill>
                  <a:srgbClr val="FF0000"/>
                </a:solidFill>
              </a:rPr>
              <a:t>We need to think of a way to cut down the number of search paths</a:t>
            </a:r>
            <a:r>
              <a:rPr lang="en-US" dirty="0"/>
              <a:t>.</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9F6F-4B3E-06DC-5F24-66EAB490F563}"/>
              </a:ext>
            </a:extLst>
          </p:cNvPr>
          <p:cNvSpPr>
            <a:spLocks noGrp="1"/>
          </p:cNvSpPr>
          <p:nvPr>
            <p:ph type="title"/>
          </p:nvPr>
        </p:nvSpPr>
        <p:spPr>
          <a:xfrm>
            <a:off x="228600" y="274638"/>
            <a:ext cx="8763000" cy="1143000"/>
          </a:xfrm>
        </p:spPr>
        <p:txBody>
          <a:bodyPr>
            <a:normAutofit/>
          </a:bodyPr>
          <a:lstStyle/>
          <a:p>
            <a:r>
              <a:rPr lang="en-US" b="1" i="0" dirty="0">
                <a:effectLst/>
                <a:latin typeface="Times New Roman" panose="02020603050405020304" pitchFamily="18" charset="0"/>
                <a:cs typeface="Times New Roman" panose="02020603050405020304" pitchFamily="18" charset="0"/>
              </a:rPr>
              <a:t>Limitation of the mini-max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1763DF-2397-E1B3-50A1-0144A5AA9BEB}"/>
              </a:ext>
            </a:extLst>
          </p:cNvPr>
          <p:cNvSpPr>
            <a:spLocks noGrp="1"/>
          </p:cNvSpPr>
          <p:nvPr>
            <p:ph idx="1"/>
          </p:nvPr>
        </p:nvSpPr>
        <p:spPr/>
        <p:txBody>
          <a:bodyPr>
            <a:normAutofit lnSpcReduction="10000"/>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The main drawback of </a:t>
            </a:r>
            <a:r>
              <a:rPr lang="en-US" b="0" i="0">
                <a:solidFill>
                  <a:srgbClr val="333333"/>
                </a:solidFill>
                <a:effectLst/>
                <a:latin typeface="Times New Roman" panose="02020603050405020304" pitchFamily="18" charset="0"/>
                <a:cs typeface="Times New Roman" panose="02020603050405020304" pitchFamily="18" charset="0"/>
              </a:rPr>
              <a:t>the mini-max </a:t>
            </a:r>
            <a:r>
              <a:rPr lang="en-US" b="0" i="0" dirty="0">
                <a:solidFill>
                  <a:srgbClr val="333333"/>
                </a:solidFill>
                <a:effectLst/>
                <a:latin typeface="Times New Roman" panose="02020603050405020304" pitchFamily="18" charset="0"/>
                <a:cs typeface="Times New Roman" panose="02020603050405020304" pitchFamily="18" charset="0"/>
              </a:rPr>
              <a:t>algorithm is that it gets really slow for complex games such as Chess, go, etc. </a:t>
            </a:r>
          </a:p>
          <a:p>
            <a:pPr algn="just"/>
            <a:r>
              <a:rPr lang="en-US" b="0" i="0" dirty="0">
                <a:solidFill>
                  <a:srgbClr val="333333"/>
                </a:solidFill>
                <a:effectLst/>
                <a:latin typeface="Times New Roman" panose="02020603050405020304" pitchFamily="18" charset="0"/>
                <a:cs typeface="Times New Roman" panose="02020603050405020304" pitchFamily="18" charset="0"/>
              </a:rPr>
              <a:t>This type of games has a huge branching factor, and the player has lots of choices to decide. </a:t>
            </a:r>
          </a:p>
          <a:p>
            <a:pPr algn="just"/>
            <a:r>
              <a:rPr lang="en-US" b="0" i="0" dirty="0">
                <a:solidFill>
                  <a:srgbClr val="333333"/>
                </a:solidFill>
                <a:effectLst/>
                <a:latin typeface="Times New Roman" panose="02020603050405020304" pitchFamily="18" charset="0"/>
                <a:cs typeface="Times New Roman" panose="02020603050405020304" pitchFamily="18" charset="0"/>
              </a:rPr>
              <a:t>This limitation of the minimax algorithm can be improved from </a:t>
            </a:r>
            <a:r>
              <a:rPr lang="en-US" b="1" i="0" dirty="0">
                <a:solidFill>
                  <a:srgbClr val="333333"/>
                </a:solidFill>
                <a:effectLst/>
                <a:latin typeface="Times New Roman" panose="02020603050405020304" pitchFamily="18" charset="0"/>
                <a:cs typeface="Times New Roman" panose="02020603050405020304" pitchFamily="18" charset="0"/>
              </a:rPr>
              <a:t>alpha-beta pruning</a:t>
            </a:r>
            <a:r>
              <a:rPr lang="en-US" dirty="0">
                <a:solidFill>
                  <a:srgbClr val="333333"/>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E48BFAB6-DA04-E1C2-F797-8B7D1FD17A4E}"/>
              </a:ext>
            </a:extLst>
          </p:cNvPr>
          <p:cNvSpPr>
            <a:spLocks noGrp="1"/>
          </p:cNvSpPr>
          <p:nvPr>
            <p:ph type="sldNum" sz="quarter" idx="12"/>
          </p:nvPr>
        </p:nvSpPr>
        <p:spPr/>
        <p:txBody>
          <a:bodyPr/>
          <a:lstStyle/>
          <a:p>
            <a:fld id="{6D782209-A5DF-4191-B6BF-DE6C1742738D}" type="slidenum">
              <a:rPr lang="en-US" smtClean="0"/>
              <a:t>19</a:t>
            </a:fld>
            <a:endParaRPr lang="en-US"/>
          </a:p>
        </p:txBody>
      </p:sp>
    </p:spTree>
    <p:extLst>
      <p:ext uri="{BB962C8B-B14F-4D97-AF65-F5344CB8AC3E}">
        <p14:creationId xmlns:p14="http://schemas.microsoft.com/office/powerpoint/2010/main" val="35964750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Rectangle 2">
            <a:extLst>
              <a:ext uri="{FF2B5EF4-FFF2-40B4-BE49-F238E27FC236}">
                <a16:creationId xmlns:a16="http://schemas.microsoft.com/office/drawing/2014/main" id="{3CF0551B-F0F0-A9C5-A176-025FE63006C6}"/>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sp>
        <p:nvSpPr>
          <p:cNvPr id="8195" name="Rectangle 3">
            <a:extLst>
              <a:ext uri="{FF2B5EF4-FFF2-40B4-BE49-F238E27FC236}">
                <a16:creationId xmlns:a16="http://schemas.microsoft.com/office/drawing/2014/main" id="{FF1E4E0B-4B25-ED46-31D3-C45F28BAE81D}"/>
              </a:ext>
            </a:extLst>
          </p:cNvPr>
          <p:cNvSpPr>
            <a:spLocks noGrp="1"/>
          </p:cNvSpPr>
          <p:nvPr>
            <p:ph type="body" idx="1"/>
          </p:nvPr>
        </p:nvSpPr>
        <p:spPr>
          <a:xfrm>
            <a:off x="457200" y="1295400"/>
            <a:ext cx="8382000" cy="5410200"/>
          </a:xfrm>
        </p:spPr>
        <p:txBody>
          <a:bodyPr/>
          <a:lstStyle/>
          <a:p>
            <a:r>
              <a:rPr lang="en-US" altLang="en-US" sz="2000">
                <a:solidFill>
                  <a:srgbClr val="FF0000"/>
                </a:solidFill>
              </a:rPr>
              <a:t>Multi-Agent Environment(MEA)</a:t>
            </a:r>
            <a:r>
              <a:rPr lang="en-US" altLang="en-US" sz="2000"/>
              <a:t>: every agent needs to consider the actions of the other agents, in order to optimize its own welfare</a:t>
            </a:r>
          </a:p>
          <a:p>
            <a:pPr lvl="1"/>
            <a:r>
              <a:rPr lang="en-US" altLang="en-US" sz="2000"/>
              <a:t>Normally considered in terms of economies</a:t>
            </a:r>
          </a:p>
          <a:p>
            <a:pPr lvl="1"/>
            <a:r>
              <a:rPr lang="en-US" altLang="en-US" sz="2000">
                <a:solidFill>
                  <a:srgbClr val="FF0000"/>
                </a:solidFill>
              </a:rPr>
              <a:t>Cooperative</a:t>
            </a:r>
            <a:r>
              <a:rPr lang="en-US" altLang="en-US" sz="2000"/>
              <a:t>: Agents act collectively to achieve a common goal</a:t>
            </a:r>
          </a:p>
          <a:p>
            <a:pPr lvl="1"/>
            <a:r>
              <a:rPr lang="en-US" altLang="en-US" sz="2000">
                <a:solidFill>
                  <a:srgbClr val="FF0000"/>
                </a:solidFill>
              </a:rPr>
              <a:t>Competitive</a:t>
            </a:r>
            <a:r>
              <a:rPr lang="en-US" altLang="en-US" sz="2000"/>
              <a:t>: </a:t>
            </a:r>
          </a:p>
          <a:p>
            <a:pPr lvl="2"/>
            <a:r>
              <a:rPr lang="en-US" altLang="en-US" sz="2000"/>
              <a:t>Agents compete against each other </a:t>
            </a:r>
          </a:p>
          <a:p>
            <a:pPr lvl="2"/>
            <a:r>
              <a:rPr lang="en-US" altLang="en-US" sz="2000"/>
              <a:t>Their goals are in conflict</a:t>
            </a:r>
          </a:p>
          <a:p>
            <a:pPr lvl="2"/>
            <a:r>
              <a:rPr lang="en-US" altLang="en-US" sz="2000"/>
              <a:t>Gives rise to the concept of </a:t>
            </a:r>
            <a:r>
              <a:rPr lang="en-US" altLang="en-US" sz="2000">
                <a:solidFill>
                  <a:srgbClr val="FF0000"/>
                </a:solidFill>
              </a:rPr>
              <a:t>adversarial</a:t>
            </a:r>
            <a:r>
              <a:rPr lang="en-US" altLang="en-US" sz="2000"/>
              <a:t> search problems – often known as </a:t>
            </a:r>
            <a:r>
              <a:rPr lang="en-US" altLang="en-US" sz="2000">
                <a:solidFill>
                  <a:srgbClr val="FF0000"/>
                </a:solidFill>
              </a:rPr>
              <a:t>games</a:t>
            </a:r>
            <a:r>
              <a:rPr lang="en-US" altLang="en-US" sz="2000"/>
              <a:t>.</a:t>
            </a:r>
          </a:p>
          <a:p>
            <a:pPr lvl="1"/>
            <a:endParaRPr lang="en-US" altLang="en-US" sz="200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4D8E-7CE9-0985-3B59-04BC479DC7DD}"/>
              </a:ext>
            </a:extLst>
          </p:cNvPr>
          <p:cNvSpPr>
            <a:spLocks noGrp="1"/>
          </p:cNvSpPr>
          <p:nvPr>
            <p:ph type="title"/>
          </p:nvPr>
        </p:nvSpPr>
        <p:spPr>
          <a:xfrm>
            <a:off x="228600" y="274638"/>
            <a:ext cx="8610600" cy="563562"/>
          </a:xfrm>
        </p:spPr>
        <p:txBody>
          <a:bodyPr>
            <a:normAutofit fontScale="90000"/>
          </a:bodyPr>
          <a:lstStyle/>
          <a:p>
            <a:r>
              <a:rPr lang="en-US" dirty="0"/>
              <a:t>Other Examples</a:t>
            </a:r>
            <a:endParaRPr lang="en-IN" dirty="0"/>
          </a:p>
        </p:txBody>
      </p:sp>
      <p:sp>
        <p:nvSpPr>
          <p:cNvPr id="4" name="Date Placeholder 3">
            <a:extLst>
              <a:ext uri="{FF2B5EF4-FFF2-40B4-BE49-F238E27FC236}">
                <a16:creationId xmlns:a16="http://schemas.microsoft.com/office/drawing/2014/main" id="{45508D00-3D08-3F17-5675-C3765AF9BB79}"/>
              </a:ext>
            </a:extLst>
          </p:cNvPr>
          <p:cNvSpPr>
            <a:spLocks noGrp="1"/>
          </p:cNvSpPr>
          <p:nvPr>
            <p:ph type="dt" sz="half" idx="10"/>
          </p:nvPr>
        </p:nvSpPr>
        <p:spPr/>
        <p:txBody>
          <a:bodyPr/>
          <a:lstStyle/>
          <a:p>
            <a:pPr>
              <a:defRPr/>
            </a:pPr>
            <a:fld id="{25781E12-B613-4949-828F-CF9444D4584D}" type="datetime3">
              <a:rPr lang="en-US" smtClean="0"/>
              <a:pPr>
                <a:defRPr/>
              </a:pPr>
              <a:t>1 September 2024</a:t>
            </a:fld>
            <a:endParaRPr lang="en-US" dirty="0"/>
          </a:p>
        </p:txBody>
      </p:sp>
      <p:sp>
        <p:nvSpPr>
          <p:cNvPr id="5" name="Slide Number Placeholder 4">
            <a:extLst>
              <a:ext uri="{FF2B5EF4-FFF2-40B4-BE49-F238E27FC236}">
                <a16:creationId xmlns:a16="http://schemas.microsoft.com/office/drawing/2014/main" id="{4DF03FA5-1BF6-FC99-09A7-FC5155ACD711}"/>
              </a:ext>
            </a:extLst>
          </p:cNvPr>
          <p:cNvSpPr>
            <a:spLocks noGrp="1"/>
          </p:cNvSpPr>
          <p:nvPr>
            <p:ph type="sldNum" sz="quarter" idx="12"/>
          </p:nvPr>
        </p:nvSpPr>
        <p:spPr/>
        <p:txBody>
          <a:bodyPr/>
          <a:lstStyle/>
          <a:p>
            <a:pPr>
              <a:defRPr/>
            </a:pPr>
            <a:fld id="{8C7A69D5-B787-4C7D-B98F-B8C4DAB9808B}" type="slidenum">
              <a:rPr lang="en-US" altLang="en-US" smtClean="0"/>
              <a:pPr>
                <a:defRPr/>
              </a:pPr>
              <a:t>20</a:t>
            </a:fld>
            <a:endParaRPr lang="en-US" altLang="en-US"/>
          </a:p>
        </p:txBody>
      </p:sp>
      <p:pic>
        <p:nvPicPr>
          <p:cNvPr id="6" name="Picture 5">
            <a:extLst>
              <a:ext uri="{FF2B5EF4-FFF2-40B4-BE49-F238E27FC236}">
                <a16:creationId xmlns:a16="http://schemas.microsoft.com/office/drawing/2014/main" id="{AF7081D5-F569-571B-2E77-916381AEE4F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04900" y="1219200"/>
            <a:ext cx="7124700" cy="5128434"/>
          </a:xfrm>
          <a:prstGeom prst="rect">
            <a:avLst/>
          </a:prstGeom>
          <a:ln>
            <a:solidFill>
              <a:srgbClr val="FF0000"/>
            </a:solidFill>
          </a:ln>
        </p:spPr>
      </p:pic>
    </p:spTree>
    <p:extLst>
      <p:ext uri="{BB962C8B-B14F-4D97-AF65-F5344CB8AC3E}">
        <p14:creationId xmlns:p14="http://schemas.microsoft.com/office/powerpoint/2010/main" val="39925071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latin typeface="Times New Roman" panose="02020603050405020304" pitchFamily="18" charset="0"/>
                <a:cs typeface="Times New Roman" panose="02020603050405020304" pitchFamily="18" charset="0"/>
              </a:rPr>
              <a:t>Step 1</a:t>
            </a: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b="0" i="0" dirty="0">
                <a:effectLst/>
                <a:latin typeface="Times New Roman" panose="02020603050405020304" pitchFamily="18" charset="0"/>
                <a:cs typeface="Times New Roman" panose="02020603050405020304" pitchFamily="18" charset="0"/>
              </a:rPr>
              <a:t>In the first step, the algorithm generates the entire game-tree and apply the utility function to get the utility values for the terminal states. </a:t>
            </a:r>
          </a:p>
          <a:p>
            <a:pPr algn="just"/>
            <a:r>
              <a:rPr lang="en-US" b="0" i="0" dirty="0">
                <a:effectLst/>
                <a:latin typeface="Times New Roman" panose="02020603050405020304" pitchFamily="18" charset="0"/>
                <a:cs typeface="Times New Roman" panose="02020603050405020304" pitchFamily="18" charset="0"/>
              </a:rPr>
              <a:t>In the below tree diagram, let's take A is the initial state of the tree. </a:t>
            </a:r>
          </a:p>
          <a:p>
            <a:pPr algn="just"/>
            <a:r>
              <a:rPr lang="en-US" b="0" i="0" dirty="0">
                <a:effectLst/>
                <a:latin typeface="Times New Roman" panose="02020603050405020304" pitchFamily="18" charset="0"/>
                <a:cs typeface="Times New Roman" panose="02020603050405020304" pitchFamily="18" charset="0"/>
              </a:rPr>
              <a:t>Suppose maximizer takes first turn which has worst-case initial value = -</a:t>
            </a:r>
            <a:r>
              <a:rPr lang="en-IN" b="0" i="0" dirty="0">
                <a:solidFill>
                  <a:srgbClr val="000000"/>
                </a:solidFill>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and minimizer will take next turn which has worst-case initial value = +</a:t>
            </a:r>
            <a:r>
              <a:rPr lang="en-IN" b="0" i="0" dirty="0">
                <a:solidFill>
                  <a:srgbClr val="000000"/>
                </a:solidFill>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D782209-A5DF-4191-B6BF-DE6C1742738D}" type="slidenum">
              <a:rPr lang="en-US" smtClean="0"/>
              <a:t>21</a:t>
            </a:fld>
            <a:endParaRPr lang="en-US"/>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latin typeface="Times New Roman" panose="02020603050405020304" pitchFamily="18" charset="0"/>
                <a:cs typeface="Times New Roman" panose="02020603050405020304" pitchFamily="18" charset="0"/>
              </a:rPr>
              <a:t>Step 2</a:t>
            </a:r>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Now, first we find the utilities value for the Maximizer, its initial value is -∞, so we will compare each value in terminal state with initial value of Maximizer and determines the higher nodes values. It will find the maximum among the all.</a:t>
            </a:r>
          </a:p>
          <a:p>
            <a:pPr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For node D         max(-1,-∞) =&gt; max(-1,4)= 4</a:t>
            </a:r>
          </a:p>
          <a:p>
            <a:pPr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For Node E         max(2, -∞) =&gt; max(2, 6)= 6</a:t>
            </a:r>
          </a:p>
          <a:p>
            <a:pPr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For Node F         max(-3, -∞) =&gt; max(-3,-5) = -3</a:t>
            </a:r>
          </a:p>
          <a:p>
            <a:pPr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For node G         max(0, -∞) = max(0, 7) = 7</a:t>
            </a:r>
          </a:p>
          <a:p>
            <a:endParaRPr lang="en-US" dirty="0"/>
          </a:p>
        </p:txBody>
      </p:sp>
      <p:sp>
        <p:nvSpPr>
          <p:cNvPr id="6" name="Slide Number Placeholder 5"/>
          <p:cNvSpPr>
            <a:spLocks noGrp="1"/>
          </p:cNvSpPr>
          <p:nvPr>
            <p:ph type="sldNum" sz="quarter" idx="12"/>
          </p:nvPr>
        </p:nvSpPr>
        <p:spPr/>
        <p:txBody>
          <a:bodyPr/>
          <a:lstStyle/>
          <a:p>
            <a:fld id="{6D782209-A5DF-4191-B6BF-DE6C1742738D}" type="slidenum">
              <a:rPr lang="en-US" smtClean="0"/>
              <a:t>22</a:t>
            </a:fld>
            <a:endParaRPr lang="en-US"/>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1FEF6C-B3B6-1288-8A5E-3255D4A3BF0F}"/>
              </a:ext>
            </a:extLst>
          </p:cNvPr>
          <p:cNvSpPr>
            <a:spLocks noGrp="1"/>
          </p:cNvSpPr>
          <p:nvPr>
            <p:ph type="dt" sz="half" idx="10"/>
          </p:nvPr>
        </p:nvSpPr>
        <p:spPr/>
        <p:txBody>
          <a:bodyPr/>
          <a:lstStyle/>
          <a:p>
            <a:pPr>
              <a:defRPr/>
            </a:pPr>
            <a:fld id="{25781E12-B613-4949-828F-CF9444D4584D}" type="datetime3">
              <a:rPr lang="en-US" smtClean="0"/>
              <a:pPr>
                <a:defRPr/>
              </a:pPr>
              <a:t>1 September 2024</a:t>
            </a:fld>
            <a:endParaRPr lang="en-US" dirty="0"/>
          </a:p>
        </p:txBody>
      </p:sp>
      <p:sp>
        <p:nvSpPr>
          <p:cNvPr id="5" name="Slide Number Placeholder 4">
            <a:extLst>
              <a:ext uri="{FF2B5EF4-FFF2-40B4-BE49-F238E27FC236}">
                <a16:creationId xmlns:a16="http://schemas.microsoft.com/office/drawing/2014/main" id="{7EC08F4F-FF0A-3279-CD1D-1E687C1D1BC0}"/>
              </a:ext>
            </a:extLst>
          </p:cNvPr>
          <p:cNvSpPr>
            <a:spLocks noGrp="1"/>
          </p:cNvSpPr>
          <p:nvPr>
            <p:ph type="sldNum" sz="quarter" idx="12"/>
          </p:nvPr>
        </p:nvSpPr>
        <p:spPr/>
        <p:txBody>
          <a:bodyPr/>
          <a:lstStyle/>
          <a:p>
            <a:pPr>
              <a:defRPr/>
            </a:pPr>
            <a:fld id="{8C7A69D5-B787-4C7D-B98F-B8C4DAB9808B}" type="slidenum">
              <a:rPr lang="en-US" altLang="en-US" smtClean="0"/>
              <a:pPr>
                <a:defRPr/>
              </a:pPr>
              <a:t>23</a:t>
            </a:fld>
            <a:endParaRPr lang="en-US" altLang="en-US"/>
          </a:p>
        </p:txBody>
      </p:sp>
      <p:pic>
        <p:nvPicPr>
          <p:cNvPr id="9" name="Picture 8">
            <a:extLst>
              <a:ext uri="{FF2B5EF4-FFF2-40B4-BE49-F238E27FC236}">
                <a16:creationId xmlns:a16="http://schemas.microsoft.com/office/drawing/2014/main" id="{68F6817B-9F4F-58A5-3B4C-F86505609F9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79859" y="439890"/>
            <a:ext cx="7584281" cy="5792154"/>
          </a:xfrm>
          <a:prstGeom prst="rect">
            <a:avLst/>
          </a:prstGeom>
          <a:ln>
            <a:solidFill>
              <a:srgbClr val="FF0000"/>
            </a:solidFill>
          </a:ln>
        </p:spPr>
      </p:pic>
    </p:spTree>
    <p:extLst>
      <p:ext uri="{BB962C8B-B14F-4D97-AF65-F5344CB8AC3E}">
        <p14:creationId xmlns:p14="http://schemas.microsoft.com/office/powerpoint/2010/main" val="1858917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 3</a:t>
            </a:r>
          </a:p>
        </p:txBody>
      </p:sp>
      <p:sp>
        <p:nvSpPr>
          <p:cNvPr id="3" name="Content Placeholder 2"/>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In the next step, it's a turn for minimizer, so it will compare all nodes value with +∞ and will find the 3</a:t>
            </a:r>
            <a:r>
              <a:rPr lang="en-US" b="0" i="0" baseline="30000" dirty="0">
                <a:solidFill>
                  <a:srgbClr val="333333"/>
                </a:solidFill>
                <a:effectLst/>
                <a:latin typeface="Times New Roman" panose="02020603050405020304" pitchFamily="18" charset="0"/>
                <a:cs typeface="Times New Roman" panose="02020603050405020304" pitchFamily="18" charset="0"/>
              </a:rPr>
              <a:t>rd</a:t>
            </a:r>
            <a:r>
              <a:rPr lang="en-US" b="0" i="0" dirty="0">
                <a:solidFill>
                  <a:srgbClr val="333333"/>
                </a:solidFill>
                <a:effectLst/>
                <a:latin typeface="Times New Roman" panose="02020603050405020304" pitchFamily="18" charset="0"/>
                <a:cs typeface="Times New Roman" panose="02020603050405020304" pitchFamily="18" charset="0"/>
              </a:rPr>
              <a:t> layer node values.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For node B= min(4,6) = 4</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For node C= min (-3, 7) = -3</a:t>
            </a:r>
          </a:p>
          <a:p>
            <a:endParaRPr lang="en-US" dirty="0"/>
          </a:p>
        </p:txBody>
      </p:sp>
      <p:sp>
        <p:nvSpPr>
          <p:cNvPr id="6" name="Slide Number Placeholder 5"/>
          <p:cNvSpPr>
            <a:spLocks noGrp="1"/>
          </p:cNvSpPr>
          <p:nvPr>
            <p:ph type="sldNum" sz="quarter" idx="12"/>
          </p:nvPr>
        </p:nvSpPr>
        <p:spPr/>
        <p:txBody>
          <a:bodyPr/>
          <a:lstStyle/>
          <a:p>
            <a:fld id="{6D782209-A5DF-4191-B6BF-DE6C1742738D}" type="slidenum">
              <a:rPr lang="en-US" smtClean="0"/>
              <a:t>24</a:t>
            </a:fld>
            <a:endParaRPr lang="en-U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1FEF6C-B3B6-1288-8A5E-3255D4A3BF0F}"/>
              </a:ext>
            </a:extLst>
          </p:cNvPr>
          <p:cNvSpPr>
            <a:spLocks noGrp="1"/>
          </p:cNvSpPr>
          <p:nvPr>
            <p:ph type="dt" sz="half" idx="10"/>
          </p:nvPr>
        </p:nvSpPr>
        <p:spPr/>
        <p:txBody>
          <a:bodyPr/>
          <a:lstStyle/>
          <a:p>
            <a:pPr>
              <a:defRPr/>
            </a:pPr>
            <a:fld id="{25781E12-B613-4949-828F-CF9444D4584D}" type="datetime3">
              <a:rPr lang="en-US" smtClean="0"/>
              <a:pPr>
                <a:defRPr/>
              </a:pPr>
              <a:t>1 September 2024</a:t>
            </a:fld>
            <a:endParaRPr lang="en-US" dirty="0"/>
          </a:p>
        </p:txBody>
      </p:sp>
      <p:sp>
        <p:nvSpPr>
          <p:cNvPr id="5" name="Slide Number Placeholder 4">
            <a:extLst>
              <a:ext uri="{FF2B5EF4-FFF2-40B4-BE49-F238E27FC236}">
                <a16:creationId xmlns:a16="http://schemas.microsoft.com/office/drawing/2014/main" id="{7EC08F4F-FF0A-3279-CD1D-1E687C1D1BC0}"/>
              </a:ext>
            </a:extLst>
          </p:cNvPr>
          <p:cNvSpPr>
            <a:spLocks noGrp="1"/>
          </p:cNvSpPr>
          <p:nvPr>
            <p:ph type="sldNum" sz="quarter" idx="12"/>
          </p:nvPr>
        </p:nvSpPr>
        <p:spPr/>
        <p:txBody>
          <a:bodyPr/>
          <a:lstStyle/>
          <a:p>
            <a:pPr>
              <a:defRPr/>
            </a:pPr>
            <a:fld id="{8C7A69D5-B787-4C7D-B98F-B8C4DAB9808B}" type="slidenum">
              <a:rPr lang="en-US" altLang="en-US" smtClean="0"/>
              <a:pPr>
                <a:defRPr/>
              </a:pPr>
              <a:t>25</a:t>
            </a:fld>
            <a:endParaRPr lang="en-US" altLang="en-US"/>
          </a:p>
        </p:txBody>
      </p:sp>
      <p:pic>
        <p:nvPicPr>
          <p:cNvPr id="2" name="Picture 1">
            <a:extLst>
              <a:ext uri="{FF2B5EF4-FFF2-40B4-BE49-F238E27FC236}">
                <a16:creationId xmlns:a16="http://schemas.microsoft.com/office/drawing/2014/main" id="{C09317D3-CD69-A554-4D76-2C0D8F6A80C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43000" y="581755"/>
            <a:ext cx="7049667" cy="4980845"/>
          </a:xfrm>
          <a:prstGeom prst="rect">
            <a:avLst/>
          </a:prstGeom>
          <a:ln>
            <a:solidFill>
              <a:srgbClr val="FF0000"/>
            </a:solidFill>
          </a:ln>
        </p:spPr>
      </p:pic>
    </p:spTree>
    <p:extLst>
      <p:ext uri="{BB962C8B-B14F-4D97-AF65-F5344CB8AC3E}">
        <p14:creationId xmlns:p14="http://schemas.microsoft.com/office/powerpoint/2010/main" val="65373906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 4</a:t>
            </a:r>
          </a:p>
        </p:txBody>
      </p:sp>
      <p:sp>
        <p:nvSpPr>
          <p:cNvPr id="3" name="Content Placeholder 2"/>
          <p:cNvSpPr>
            <a:spLocks noGrp="1"/>
          </p:cNvSpPr>
          <p:nvPr>
            <p:ph idx="1"/>
          </p:nvPr>
        </p:nvSpPr>
        <p:spPr/>
        <p:txBody>
          <a:bodyPr>
            <a:normAutofit fontScale="92500" lnSpcReduction="20000"/>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Now it's a turn for Maximizer, and it will again choose the maximum of all nodes value and find the maximum value for the root node. </a:t>
            </a:r>
          </a:p>
          <a:p>
            <a:pPr algn="just"/>
            <a:r>
              <a:rPr lang="en-US" b="0" i="0" dirty="0">
                <a:solidFill>
                  <a:srgbClr val="333333"/>
                </a:solidFill>
                <a:effectLst/>
                <a:latin typeface="Times New Roman" panose="02020603050405020304" pitchFamily="18" charset="0"/>
                <a:cs typeface="Times New Roman" panose="02020603050405020304" pitchFamily="18" charset="0"/>
              </a:rPr>
              <a:t>In this game tree, there are only 4 layers, hence we reach immediately to the root node, but in real games, there will be more than 4 layers.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For node A max(4, -3)= 4</a:t>
            </a:r>
          </a:p>
          <a:p>
            <a:endParaRPr lang="en-US" dirty="0"/>
          </a:p>
        </p:txBody>
      </p:sp>
      <p:sp>
        <p:nvSpPr>
          <p:cNvPr id="6" name="Slide Number Placeholder 5"/>
          <p:cNvSpPr>
            <a:spLocks noGrp="1"/>
          </p:cNvSpPr>
          <p:nvPr>
            <p:ph type="sldNum" sz="quarter" idx="12"/>
          </p:nvPr>
        </p:nvSpPr>
        <p:spPr/>
        <p:txBody>
          <a:bodyPr/>
          <a:lstStyle/>
          <a:p>
            <a:fld id="{6D782209-A5DF-4191-B6BF-DE6C1742738D}" type="slidenum">
              <a:rPr lang="en-US" smtClean="0"/>
              <a:t>26</a:t>
            </a:fld>
            <a:endParaRPr lang="en-US"/>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1FEF6C-B3B6-1288-8A5E-3255D4A3BF0F}"/>
              </a:ext>
            </a:extLst>
          </p:cNvPr>
          <p:cNvSpPr>
            <a:spLocks noGrp="1"/>
          </p:cNvSpPr>
          <p:nvPr>
            <p:ph type="dt" sz="half" idx="10"/>
          </p:nvPr>
        </p:nvSpPr>
        <p:spPr/>
        <p:txBody>
          <a:bodyPr/>
          <a:lstStyle/>
          <a:p>
            <a:pPr>
              <a:defRPr/>
            </a:pPr>
            <a:fld id="{25781E12-B613-4949-828F-CF9444D4584D}" type="datetime3">
              <a:rPr lang="en-US" smtClean="0"/>
              <a:pPr>
                <a:defRPr/>
              </a:pPr>
              <a:t>1 September 2024</a:t>
            </a:fld>
            <a:endParaRPr lang="en-US" dirty="0"/>
          </a:p>
        </p:txBody>
      </p:sp>
      <p:sp>
        <p:nvSpPr>
          <p:cNvPr id="5" name="Slide Number Placeholder 4">
            <a:extLst>
              <a:ext uri="{FF2B5EF4-FFF2-40B4-BE49-F238E27FC236}">
                <a16:creationId xmlns:a16="http://schemas.microsoft.com/office/drawing/2014/main" id="{7EC08F4F-FF0A-3279-CD1D-1E687C1D1BC0}"/>
              </a:ext>
            </a:extLst>
          </p:cNvPr>
          <p:cNvSpPr>
            <a:spLocks noGrp="1"/>
          </p:cNvSpPr>
          <p:nvPr>
            <p:ph type="sldNum" sz="quarter" idx="12"/>
          </p:nvPr>
        </p:nvSpPr>
        <p:spPr/>
        <p:txBody>
          <a:bodyPr/>
          <a:lstStyle/>
          <a:p>
            <a:pPr>
              <a:defRPr/>
            </a:pPr>
            <a:fld id="{8C7A69D5-B787-4C7D-B98F-B8C4DAB9808B}" type="slidenum">
              <a:rPr lang="en-US" altLang="en-US" smtClean="0"/>
              <a:pPr>
                <a:defRPr/>
              </a:pPr>
              <a:t>27</a:t>
            </a:fld>
            <a:endParaRPr lang="en-US" altLang="en-US"/>
          </a:p>
        </p:txBody>
      </p:sp>
      <p:pic>
        <p:nvPicPr>
          <p:cNvPr id="9" name="Picture 8">
            <a:extLst>
              <a:ext uri="{FF2B5EF4-FFF2-40B4-BE49-F238E27FC236}">
                <a16:creationId xmlns:a16="http://schemas.microsoft.com/office/drawing/2014/main" id="{9F4CE2E3-8AA3-04DA-E4D3-E88949AF7AA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90600" y="573806"/>
            <a:ext cx="7696200" cy="5710387"/>
          </a:xfrm>
          <a:prstGeom prst="rect">
            <a:avLst/>
          </a:prstGeom>
          <a:ln>
            <a:solidFill>
              <a:srgbClr val="FF0000"/>
            </a:solidFill>
          </a:ln>
        </p:spPr>
      </p:pic>
    </p:spTree>
    <p:extLst>
      <p:ext uri="{BB962C8B-B14F-4D97-AF65-F5344CB8AC3E}">
        <p14:creationId xmlns:p14="http://schemas.microsoft.com/office/powerpoint/2010/main" val="26714699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1FEF6C-B3B6-1288-8A5E-3255D4A3BF0F}"/>
              </a:ext>
            </a:extLst>
          </p:cNvPr>
          <p:cNvSpPr>
            <a:spLocks noGrp="1"/>
          </p:cNvSpPr>
          <p:nvPr>
            <p:ph type="dt" sz="half" idx="10"/>
          </p:nvPr>
        </p:nvSpPr>
        <p:spPr/>
        <p:txBody>
          <a:bodyPr/>
          <a:lstStyle/>
          <a:p>
            <a:pPr>
              <a:defRPr/>
            </a:pPr>
            <a:fld id="{25781E12-B613-4949-828F-CF9444D4584D}" type="datetime3">
              <a:rPr lang="en-US" smtClean="0"/>
              <a:pPr>
                <a:defRPr/>
              </a:pPr>
              <a:t>1 September 2024</a:t>
            </a:fld>
            <a:endParaRPr lang="en-US" dirty="0"/>
          </a:p>
        </p:txBody>
      </p:sp>
      <p:sp>
        <p:nvSpPr>
          <p:cNvPr id="5" name="Slide Number Placeholder 4">
            <a:extLst>
              <a:ext uri="{FF2B5EF4-FFF2-40B4-BE49-F238E27FC236}">
                <a16:creationId xmlns:a16="http://schemas.microsoft.com/office/drawing/2014/main" id="{7EC08F4F-FF0A-3279-CD1D-1E687C1D1BC0}"/>
              </a:ext>
            </a:extLst>
          </p:cNvPr>
          <p:cNvSpPr>
            <a:spLocks noGrp="1"/>
          </p:cNvSpPr>
          <p:nvPr>
            <p:ph type="sldNum" sz="quarter" idx="12"/>
          </p:nvPr>
        </p:nvSpPr>
        <p:spPr/>
        <p:txBody>
          <a:bodyPr/>
          <a:lstStyle/>
          <a:p>
            <a:pPr>
              <a:defRPr/>
            </a:pPr>
            <a:fld id="{8C7A69D5-B787-4C7D-B98F-B8C4DAB9808B}" type="slidenum">
              <a:rPr lang="en-US" altLang="en-US" smtClean="0"/>
              <a:pPr>
                <a:defRPr/>
              </a:pPr>
              <a:t>28</a:t>
            </a:fld>
            <a:endParaRPr lang="en-US" altLang="en-US"/>
          </a:p>
        </p:txBody>
      </p:sp>
      <p:pic>
        <p:nvPicPr>
          <p:cNvPr id="8" name="Picture 7">
            <a:extLst>
              <a:ext uri="{FF2B5EF4-FFF2-40B4-BE49-F238E27FC236}">
                <a16:creationId xmlns:a16="http://schemas.microsoft.com/office/drawing/2014/main" id="{319AE1B2-6389-98EE-D2F5-7CA9EA767A3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7567" y="1295400"/>
            <a:ext cx="8479233" cy="4927557"/>
          </a:xfrm>
          <a:prstGeom prst="rect">
            <a:avLst/>
          </a:prstGeom>
          <a:ln>
            <a:solidFill>
              <a:srgbClr val="FF0000"/>
            </a:solidFill>
          </a:ln>
        </p:spPr>
      </p:pic>
      <p:sp>
        <p:nvSpPr>
          <p:cNvPr id="6" name="Title 5">
            <a:extLst>
              <a:ext uri="{FF2B5EF4-FFF2-40B4-BE49-F238E27FC236}">
                <a16:creationId xmlns:a16="http://schemas.microsoft.com/office/drawing/2014/main" id="{B92F6D5A-51AB-ECC7-2A6F-26E62C9491BD}"/>
              </a:ext>
            </a:extLst>
          </p:cNvPr>
          <p:cNvSpPr>
            <a:spLocks noGrp="1"/>
          </p:cNvSpPr>
          <p:nvPr>
            <p:ph type="title"/>
          </p:nvPr>
        </p:nvSpPr>
        <p:spPr>
          <a:xfrm>
            <a:off x="457200" y="274638"/>
            <a:ext cx="8229600" cy="792162"/>
          </a:xfrm>
        </p:spPr>
        <p:txBody>
          <a:bodyPr/>
          <a:lstStyle/>
          <a:p>
            <a:r>
              <a:rPr lang="en-US" b="1" dirty="0">
                <a:latin typeface="Times New Roman" panose="02020603050405020304" pitchFamily="18" charset="0"/>
                <a:cs typeface="Times New Roman" panose="02020603050405020304" pitchFamily="18" charset="0"/>
              </a:rPr>
              <a:t>Example 2</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49253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1FEF6C-B3B6-1288-8A5E-3255D4A3BF0F}"/>
              </a:ext>
            </a:extLst>
          </p:cNvPr>
          <p:cNvSpPr>
            <a:spLocks noGrp="1"/>
          </p:cNvSpPr>
          <p:nvPr>
            <p:ph type="dt" sz="half" idx="10"/>
          </p:nvPr>
        </p:nvSpPr>
        <p:spPr/>
        <p:txBody>
          <a:bodyPr/>
          <a:lstStyle/>
          <a:p>
            <a:pPr>
              <a:defRPr/>
            </a:pPr>
            <a:fld id="{25781E12-B613-4949-828F-CF9444D4584D}" type="datetime3">
              <a:rPr lang="en-US" smtClean="0"/>
              <a:pPr>
                <a:defRPr/>
              </a:pPr>
              <a:t>1 September 2024</a:t>
            </a:fld>
            <a:endParaRPr lang="en-US" dirty="0"/>
          </a:p>
        </p:txBody>
      </p:sp>
      <p:sp>
        <p:nvSpPr>
          <p:cNvPr id="5" name="Slide Number Placeholder 4">
            <a:extLst>
              <a:ext uri="{FF2B5EF4-FFF2-40B4-BE49-F238E27FC236}">
                <a16:creationId xmlns:a16="http://schemas.microsoft.com/office/drawing/2014/main" id="{7EC08F4F-FF0A-3279-CD1D-1E687C1D1BC0}"/>
              </a:ext>
            </a:extLst>
          </p:cNvPr>
          <p:cNvSpPr>
            <a:spLocks noGrp="1"/>
          </p:cNvSpPr>
          <p:nvPr>
            <p:ph type="sldNum" sz="quarter" idx="12"/>
          </p:nvPr>
        </p:nvSpPr>
        <p:spPr/>
        <p:txBody>
          <a:bodyPr/>
          <a:lstStyle/>
          <a:p>
            <a:pPr>
              <a:defRPr/>
            </a:pPr>
            <a:fld id="{8C7A69D5-B787-4C7D-B98F-B8C4DAB9808B}" type="slidenum">
              <a:rPr lang="en-US" altLang="en-US" smtClean="0"/>
              <a:pPr>
                <a:defRPr/>
              </a:pPr>
              <a:t>29</a:t>
            </a:fld>
            <a:endParaRPr lang="en-US" altLang="en-US"/>
          </a:p>
        </p:txBody>
      </p:sp>
      <p:sp>
        <p:nvSpPr>
          <p:cNvPr id="6" name="Title 5">
            <a:extLst>
              <a:ext uri="{FF2B5EF4-FFF2-40B4-BE49-F238E27FC236}">
                <a16:creationId xmlns:a16="http://schemas.microsoft.com/office/drawing/2014/main" id="{EF02C1F3-057C-8242-FBAF-97D632B55DAA}"/>
              </a:ext>
            </a:extLst>
          </p:cNvPr>
          <p:cNvSpPr>
            <a:spLocks noGrp="1"/>
          </p:cNvSpPr>
          <p:nvPr>
            <p:ph type="title"/>
          </p:nvPr>
        </p:nvSpPr>
        <p:spPr>
          <a:xfrm>
            <a:off x="228600" y="274638"/>
            <a:ext cx="8610600" cy="1143000"/>
          </a:xfrm>
        </p:spPr>
        <p:txBody>
          <a:bodyPr/>
          <a:lstStyle/>
          <a:p>
            <a:r>
              <a:rPr lang="en-US" b="1" dirty="0">
                <a:latin typeface="Times New Roman" panose="02020603050405020304" pitchFamily="18" charset="0"/>
                <a:cs typeface="Times New Roman" panose="02020603050405020304" pitchFamily="18" charset="0"/>
              </a:rPr>
              <a:t>Solution</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EE1DA7D-24B6-C1DB-0570-8453DCF8869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6174" y="1417638"/>
            <a:ext cx="8610600" cy="4449762"/>
          </a:xfrm>
          <a:prstGeom prst="rect">
            <a:avLst/>
          </a:prstGeom>
          <a:ln>
            <a:solidFill>
              <a:srgbClr val="FF0000"/>
            </a:solidFill>
          </a:ln>
        </p:spPr>
      </p:pic>
    </p:spTree>
    <p:extLst>
      <p:ext uri="{BB962C8B-B14F-4D97-AF65-F5344CB8AC3E}">
        <p14:creationId xmlns:p14="http://schemas.microsoft.com/office/powerpoint/2010/main" val="16141119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994D81-5A58-D16F-F553-9ECEAF275646}"/>
              </a:ext>
            </a:extLst>
          </p:cNvPr>
          <p:cNvSpPr>
            <a:spLocks noGrp="1"/>
          </p:cNvSpPr>
          <p:nvPr>
            <p:ph type="dt" sz="half" idx="10"/>
          </p:nvPr>
        </p:nvSpPr>
        <p:spPr/>
        <p:txBody>
          <a:bodyPr/>
          <a:lstStyle/>
          <a:p>
            <a:pPr>
              <a:defRPr/>
            </a:pPr>
            <a:fld id="{25781E12-B613-4949-828F-CF9444D4584D}" type="datetime3">
              <a:rPr lang="en-US" smtClean="0"/>
              <a:pPr>
                <a:defRPr/>
              </a:pPr>
              <a:t>1 September 2024</a:t>
            </a:fld>
            <a:endParaRPr lang="en-US" dirty="0"/>
          </a:p>
        </p:txBody>
      </p:sp>
      <p:sp>
        <p:nvSpPr>
          <p:cNvPr id="5" name="Slide Number Placeholder 4">
            <a:extLst>
              <a:ext uri="{FF2B5EF4-FFF2-40B4-BE49-F238E27FC236}">
                <a16:creationId xmlns:a16="http://schemas.microsoft.com/office/drawing/2014/main" id="{C3F44915-6B78-A503-ED5A-8CEEF5E01493}"/>
              </a:ext>
            </a:extLst>
          </p:cNvPr>
          <p:cNvSpPr>
            <a:spLocks noGrp="1"/>
          </p:cNvSpPr>
          <p:nvPr>
            <p:ph type="sldNum" sz="quarter" idx="12"/>
          </p:nvPr>
        </p:nvSpPr>
        <p:spPr/>
        <p:txBody>
          <a:bodyPr/>
          <a:lstStyle/>
          <a:p>
            <a:pPr>
              <a:defRPr/>
            </a:pPr>
            <a:fld id="{8C7A69D5-B787-4C7D-B98F-B8C4DAB9808B}" type="slidenum">
              <a:rPr lang="en-US" altLang="en-US" smtClean="0"/>
              <a:pPr>
                <a:defRPr/>
              </a:pPr>
              <a:t>3</a:t>
            </a:fld>
            <a:endParaRPr lang="en-US" altLang="en-US"/>
          </a:p>
        </p:txBody>
      </p:sp>
      <p:sp>
        <p:nvSpPr>
          <p:cNvPr id="13" name="Title 7">
            <a:extLst>
              <a:ext uri="{FF2B5EF4-FFF2-40B4-BE49-F238E27FC236}">
                <a16:creationId xmlns:a16="http://schemas.microsoft.com/office/drawing/2014/main" id="{02409045-0372-F365-5F21-EE5943F9B7E4}"/>
              </a:ext>
            </a:extLst>
          </p:cNvPr>
          <p:cNvSpPr>
            <a:spLocks noGrp="1"/>
          </p:cNvSpPr>
          <p:nvPr>
            <p:ph type="title"/>
          </p:nvPr>
        </p:nvSpPr>
        <p:spPr>
          <a:xfrm>
            <a:off x="304800" y="457200"/>
            <a:ext cx="8686800" cy="533400"/>
          </a:xfrm>
        </p:spPr>
        <p:txBody>
          <a:bodyPr>
            <a:normAutofit fontScale="90000"/>
          </a:bodyPr>
          <a:lstStyle/>
          <a:p>
            <a:pPr>
              <a:defRPr/>
            </a:pPr>
            <a:r>
              <a:rPr lang="en-US"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p:txBody>
      </p:sp>
      <p:sp>
        <p:nvSpPr>
          <p:cNvPr id="14" name="Text Placeholder 10">
            <a:extLst>
              <a:ext uri="{FF2B5EF4-FFF2-40B4-BE49-F238E27FC236}">
                <a16:creationId xmlns:a16="http://schemas.microsoft.com/office/drawing/2014/main" id="{F672CEBA-12DE-DF22-2851-1A7E68F6ABF6}"/>
              </a:ext>
            </a:extLst>
          </p:cNvPr>
          <p:cNvSpPr txBox="1">
            <a:spLocks/>
          </p:cNvSpPr>
          <p:nvPr/>
        </p:nvSpPr>
        <p:spPr bwMode="auto">
          <a:xfrm>
            <a:off x="630238" y="2117725"/>
            <a:ext cx="38687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547688" indent="-411163" algn="l" rtl="0" eaLnBrk="0" fontAlgn="base" hangingPunct="0">
              <a:spcBef>
                <a:spcPct val="20000"/>
              </a:spcBef>
              <a:spcAft>
                <a:spcPct val="0"/>
              </a:spcAft>
              <a:buSzPct val="65000"/>
              <a:buFont typeface="Wingdings" panose="05000000000000000000" pitchFamily="2" charset="2"/>
              <a:buChar char="q"/>
              <a:defRPr sz="2400" kern="1200">
                <a:solidFill>
                  <a:srgbClr val="002060"/>
                </a:solidFill>
                <a:latin typeface="Verdana" pitchFamily="34" charset="0"/>
                <a:ea typeface="+mn-ea"/>
                <a:cs typeface="+mn-cs"/>
              </a:defRPr>
            </a:lvl1pPr>
            <a:lvl2pPr marL="868363" indent="-282575" algn="l" rtl="0" eaLnBrk="0" fontAlgn="base" hangingPunct="0">
              <a:spcBef>
                <a:spcPct val="20000"/>
              </a:spcBef>
              <a:spcAft>
                <a:spcPct val="0"/>
              </a:spcAft>
              <a:buSzPct val="80000"/>
              <a:buFont typeface="Wingdings" panose="05000000000000000000" pitchFamily="2" charset="2"/>
              <a:buChar char="Ø"/>
              <a:defRPr sz="2400" kern="1200">
                <a:solidFill>
                  <a:srgbClr val="002060"/>
                </a:solidFill>
                <a:latin typeface="Verdana" pitchFamily="34" charset="0"/>
                <a:ea typeface="+mn-ea"/>
                <a:cs typeface="+mn-cs"/>
              </a:defRPr>
            </a:lvl2pPr>
            <a:lvl3pPr marL="1133475" indent="-228600" algn="l" rtl="0" eaLnBrk="0" fontAlgn="base" hangingPunct="0">
              <a:spcBef>
                <a:spcPct val="20000"/>
              </a:spcBef>
              <a:spcAft>
                <a:spcPct val="0"/>
              </a:spcAft>
              <a:buSzPct val="95000"/>
              <a:buFont typeface="Wingdings" panose="05000000000000000000" pitchFamily="2" charset="2"/>
              <a:buChar char="§"/>
              <a:defRPr sz="2400" kern="1200">
                <a:solidFill>
                  <a:srgbClr val="002060"/>
                </a:solidFill>
                <a:latin typeface="Verdana" pitchFamily="34" charset="0"/>
                <a:ea typeface="+mn-ea"/>
                <a:cs typeface="+mn-cs"/>
              </a:defRPr>
            </a:lvl3pPr>
            <a:lvl4pPr marL="1352550" indent="-182563" algn="l" rtl="0" eaLnBrk="0" fontAlgn="base" hangingPunct="0">
              <a:spcBef>
                <a:spcPct val="20000"/>
              </a:spcBef>
              <a:spcAft>
                <a:spcPct val="0"/>
              </a:spcAft>
              <a:buSzPct val="100000"/>
              <a:buFont typeface="Courier New" panose="02070309020205020404" pitchFamily="49" charset="0"/>
              <a:buChar char="o"/>
              <a:defRPr sz="2400" kern="1200">
                <a:solidFill>
                  <a:srgbClr val="002060"/>
                </a:solidFill>
                <a:latin typeface="Verdana" pitchFamily="34" charset="0"/>
                <a:ea typeface="+mn-ea"/>
                <a:cs typeface="+mn-cs"/>
              </a:defRPr>
            </a:lvl4pPr>
            <a:lvl5pPr marL="1544638" indent="-182563" algn="l" rtl="0" eaLnBrk="0" fontAlgn="base" hangingPunct="0">
              <a:spcBef>
                <a:spcPct val="20000"/>
              </a:spcBef>
              <a:spcAft>
                <a:spcPct val="0"/>
              </a:spcAft>
              <a:buFont typeface="Arial" panose="020B0604020202020204" pitchFamily="34" charset="0"/>
              <a:buChar char="•"/>
              <a:defRPr sz="2400" kern="1200">
                <a:solidFill>
                  <a:srgbClr val="002060"/>
                </a:solidFill>
                <a:latin typeface="Verdana" pitchFamily="34" charset="0"/>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algn="ctr">
              <a:buNone/>
              <a:defRPr/>
            </a:pPr>
            <a:r>
              <a:rPr lang="en-US" sz="2100">
                <a:latin typeface="Times New Roman" panose="02020603050405020304" pitchFamily="18" charset="0"/>
                <a:cs typeface="Times New Roman" panose="02020603050405020304" pitchFamily="18" charset="0"/>
              </a:rPr>
              <a:t>Single agent</a:t>
            </a:r>
            <a:endParaRPr lang="en-IN" sz="2100" dirty="0">
              <a:latin typeface="Times New Roman" panose="02020603050405020304" pitchFamily="18" charset="0"/>
              <a:cs typeface="Times New Roman" panose="02020603050405020304" pitchFamily="18" charset="0"/>
            </a:endParaRPr>
          </a:p>
        </p:txBody>
      </p:sp>
      <p:sp>
        <p:nvSpPr>
          <p:cNvPr id="15" name="Text Placeholder 12">
            <a:extLst>
              <a:ext uri="{FF2B5EF4-FFF2-40B4-BE49-F238E27FC236}">
                <a16:creationId xmlns:a16="http://schemas.microsoft.com/office/drawing/2014/main" id="{46D709D2-73F8-4D5C-EF4B-21D638C00950}"/>
              </a:ext>
            </a:extLst>
          </p:cNvPr>
          <p:cNvSpPr txBox="1">
            <a:spLocks/>
          </p:cNvSpPr>
          <p:nvPr/>
        </p:nvSpPr>
        <p:spPr>
          <a:xfrm>
            <a:off x="4629150" y="2117725"/>
            <a:ext cx="3887788" cy="398463"/>
          </a:xfrm>
          <a:prstGeom prst="rect">
            <a:avLst/>
          </a:prstGeom>
        </p:spPr>
        <p:txBody>
          <a:bodyPr>
            <a:normAutofit lnSpcReduction="10000"/>
          </a:bodyPr>
          <a:lstStyle>
            <a:lvl1pPr marL="547688" indent="-411163" algn="l" rtl="0" eaLnBrk="0" fontAlgn="base" hangingPunct="0">
              <a:spcBef>
                <a:spcPct val="20000"/>
              </a:spcBef>
              <a:spcAft>
                <a:spcPct val="0"/>
              </a:spcAft>
              <a:buSzPct val="65000"/>
              <a:buFont typeface="Wingdings" panose="05000000000000000000" pitchFamily="2" charset="2"/>
              <a:buChar char="q"/>
              <a:defRPr sz="2400" kern="1200">
                <a:solidFill>
                  <a:schemeClr val="bg1"/>
                </a:solidFill>
                <a:latin typeface="Verdana" pitchFamily="34" charset="0"/>
                <a:ea typeface="+mn-ea"/>
                <a:cs typeface="+mn-cs"/>
              </a:defRPr>
            </a:lvl1pPr>
            <a:lvl2pPr marL="868363" indent="-282575" algn="l" rtl="0" eaLnBrk="0" fontAlgn="base" hangingPunct="0">
              <a:spcBef>
                <a:spcPct val="20000"/>
              </a:spcBef>
              <a:spcAft>
                <a:spcPct val="0"/>
              </a:spcAft>
              <a:buSzPct val="80000"/>
              <a:buFont typeface="Wingdings" panose="05000000000000000000" pitchFamily="2" charset="2"/>
              <a:buChar char="Ø"/>
              <a:defRPr sz="2400" kern="1200">
                <a:solidFill>
                  <a:schemeClr val="bg1"/>
                </a:solidFill>
                <a:latin typeface="Verdana" pitchFamily="34" charset="0"/>
                <a:ea typeface="+mn-ea"/>
                <a:cs typeface="+mn-cs"/>
              </a:defRPr>
            </a:lvl2pPr>
            <a:lvl3pPr marL="1133475" indent="-228600" algn="l" rtl="0" eaLnBrk="0" fontAlgn="base" hangingPunct="0">
              <a:spcBef>
                <a:spcPct val="20000"/>
              </a:spcBef>
              <a:spcAft>
                <a:spcPct val="0"/>
              </a:spcAft>
              <a:buSzPct val="95000"/>
              <a:buFont typeface="Wingdings" panose="05000000000000000000" pitchFamily="2" charset="2"/>
              <a:buChar char="§"/>
              <a:defRPr sz="2400" kern="1200">
                <a:solidFill>
                  <a:schemeClr val="bg1"/>
                </a:solidFill>
                <a:latin typeface="Verdana" pitchFamily="34" charset="0"/>
                <a:ea typeface="+mn-ea"/>
                <a:cs typeface="+mn-cs"/>
              </a:defRPr>
            </a:lvl3pPr>
            <a:lvl4pPr marL="1352550" indent="-182563" algn="l" rtl="0" eaLnBrk="0" fontAlgn="base" hangingPunct="0">
              <a:spcBef>
                <a:spcPct val="20000"/>
              </a:spcBef>
              <a:spcAft>
                <a:spcPct val="0"/>
              </a:spcAft>
              <a:buSzPct val="100000"/>
              <a:buFont typeface="Courier New" panose="02070309020205020404" pitchFamily="49" charset="0"/>
              <a:buChar char="o"/>
              <a:defRPr sz="2400" kern="1200">
                <a:solidFill>
                  <a:schemeClr val="bg1"/>
                </a:solidFill>
                <a:latin typeface="Verdana" pitchFamily="34" charset="0"/>
                <a:ea typeface="+mn-ea"/>
                <a:cs typeface="+mn-cs"/>
              </a:defRPr>
            </a:lvl4pPr>
            <a:lvl5pPr marL="1544638" indent="-182563" algn="l" rtl="0" eaLnBrk="0" fontAlgn="base" hangingPunct="0">
              <a:spcBef>
                <a:spcPct val="20000"/>
              </a:spcBef>
              <a:spcAft>
                <a:spcPct val="0"/>
              </a:spcAft>
              <a:buFont typeface="Arial" panose="020B0604020202020204" pitchFamily="34" charset="0"/>
              <a:buChar char="•"/>
              <a:defRPr sz="2400" kern="1200">
                <a:solidFill>
                  <a:schemeClr val="bg1"/>
                </a:solidFill>
                <a:latin typeface="Verdana" pitchFamily="34" charset="0"/>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algn="ctr">
              <a:buNone/>
              <a:defRPr/>
            </a:pPr>
            <a:r>
              <a:rPr lang="en-US" sz="2100" dirty="0">
                <a:latin typeface="Times New Roman" panose="02020603050405020304" pitchFamily="18" charset="0"/>
                <a:cs typeface="Times New Roman" panose="02020603050405020304" pitchFamily="18" charset="0"/>
              </a:rPr>
              <a:t>Multiple agent</a:t>
            </a:r>
            <a:endParaRPr lang="en-IN" sz="21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AA89D62F-736C-CF66-3A33-0B511E679C3B}"/>
              </a:ext>
            </a:extLst>
          </p:cNvPr>
          <p:cNvPicPr>
            <a:picLocks noChangeAspect="1"/>
          </p:cNvPicPr>
          <p:nvPr/>
        </p:nvPicPr>
        <p:blipFill>
          <a:blip r:embed="rId2">
            <a:duotone>
              <a:schemeClr val="accent1">
                <a:shade val="45000"/>
                <a:satMod val="135000"/>
              </a:schemeClr>
              <a:prstClr val="white"/>
            </a:duotone>
          </a:blip>
          <a:stretch>
            <a:fillRect/>
          </a:stretch>
        </p:blipFill>
        <p:spPr>
          <a:xfrm>
            <a:off x="578069" y="2819400"/>
            <a:ext cx="4380087" cy="2438399"/>
          </a:xfrm>
          <a:prstGeom prst="rect">
            <a:avLst/>
          </a:prstGeom>
        </p:spPr>
      </p:pic>
      <p:pic>
        <p:nvPicPr>
          <p:cNvPr id="17" name="Picture 17">
            <a:extLst>
              <a:ext uri="{FF2B5EF4-FFF2-40B4-BE49-F238E27FC236}">
                <a16:creationId xmlns:a16="http://schemas.microsoft.com/office/drawing/2014/main" id="{F09F6B79-FAB1-F532-4B38-4B0F642F5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619375"/>
            <a:ext cx="3162300"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699049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83936C-44E4-10F8-23E3-2EF07A5482CF}"/>
              </a:ext>
            </a:extLst>
          </p:cNvPr>
          <p:cNvSpPr>
            <a:spLocks noGrp="1"/>
          </p:cNvSpPr>
          <p:nvPr>
            <p:ph idx="1"/>
          </p:nvPr>
        </p:nvSpPr>
        <p:spPr>
          <a:xfrm>
            <a:off x="457200" y="1792432"/>
            <a:ext cx="8305800" cy="4532168"/>
          </a:xfrm>
        </p:spPr>
        <p:txBody>
          <a:bodyPr>
            <a:noAutofit/>
          </a:bodyPr>
          <a:lstStyle/>
          <a:p>
            <a:pPr algn="just"/>
            <a:r>
              <a:rPr lang="en-US" b="0" i="0" dirty="0">
                <a:solidFill>
                  <a:srgbClr val="212529"/>
                </a:solidFill>
                <a:effectLst/>
                <a:latin typeface="Times New Roman" panose="02020603050405020304" pitchFamily="18" charset="0"/>
                <a:cs typeface="Times New Roman" panose="02020603050405020304" pitchFamily="18" charset="0"/>
              </a:rPr>
              <a:t>A modified variant of the minimax method is alpha-beta pruning. It's a way for improving the minimax algorithm.</a:t>
            </a:r>
          </a:p>
          <a:p>
            <a:pPr algn="just"/>
            <a:r>
              <a:rPr lang="en-US" b="0" i="0" dirty="0">
                <a:solidFill>
                  <a:srgbClr val="212529"/>
                </a:solidFill>
                <a:effectLst/>
                <a:latin typeface="Times New Roman" panose="02020603050405020304" pitchFamily="18" charset="0"/>
                <a:cs typeface="Times New Roman" panose="02020603050405020304" pitchFamily="18" charset="0"/>
              </a:rPr>
              <a:t>As a result, there is a technique known as </a:t>
            </a:r>
            <a:r>
              <a:rPr lang="en-US" b="1" i="0" dirty="0">
                <a:solidFill>
                  <a:srgbClr val="212529"/>
                </a:solidFill>
                <a:effectLst/>
                <a:latin typeface="Times New Roman" panose="02020603050405020304" pitchFamily="18" charset="0"/>
                <a:cs typeface="Times New Roman" panose="02020603050405020304" pitchFamily="18" charset="0"/>
              </a:rPr>
              <a:t>Pruning</a:t>
            </a:r>
            <a:r>
              <a:rPr lang="en-US" b="0" i="0" dirty="0">
                <a:solidFill>
                  <a:srgbClr val="212529"/>
                </a:solidFill>
                <a:effectLst/>
                <a:latin typeface="Times New Roman" panose="02020603050405020304" pitchFamily="18" charset="0"/>
                <a:cs typeface="Times New Roman" panose="02020603050405020304" pitchFamily="18" charset="0"/>
              </a:rPr>
              <a:t> that allows us to compute the correct minimax choice without having to inspect each node of the game tree. </a:t>
            </a:r>
          </a:p>
          <a:p>
            <a:pPr algn="just"/>
            <a:r>
              <a:rPr lang="en-US" b="0" i="0" dirty="0">
                <a:solidFill>
                  <a:srgbClr val="212529"/>
                </a:solidFill>
                <a:effectLst/>
                <a:latin typeface="Times New Roman" panose="02020603050405020304" pitchFamily="18" charset="0"/>
                <a:cs typeface="Times New Roman" panose="02020603050405020304" pitchFamily="18" charset="0"/>
              </a:rPr>
              <a:t>It's named </a:t>
            </a:r>
            <a:r>
              <a:rPr lang="en-US" b="1" i="0" dirty="0">
                <a:solidFill>
                  <a:srgbClr val="212529"/>
                </a:solidFill>
                <a:effectLst/>
                <a:latin typeface="Times New Roman" panose="02020603050405020304" pitchFamily="18" charset="0"/>
                <a:cs typeface="Times New Roman" panose="02020603050405020304" pitchFamily="18" charset="0"/>
              </a:rPr>
              <a:t>alpha-beta pruning/ alpha-beta cut-off </a:t>
            </a:r>
            <a:r>
              <a:rPr lang="en-US" b="0" i="0" dirty="0">
                <a:solidFill>
                  <a:srgbClr val="212529"/>
                </a:solidFill>
                <a:effectLst/>
                <a:latin typeface="Times New Roman" panose="02020603050405020304" pitchFamily="18" charset="0"/>
                <a:cs typeface="Times New Roman" panose="02020603050405020304" pitchFamily="18" charset="0"/>
              </a:rPr>
              <a:t> because it involves two threshold parameters, Alpha and beta, for future expansion. </a:t>
            </a:r>
          </a:p>
          <a:p>
            <a:pPr algn="just"/>
            <a:r>
              <a:rPr lang="en-US" b="0" i="0" dirty="0">
                <a:solidFill>
                  <a:srgbClr val="212529"/>
                </a:solidFill>
                <a:effectLst/>
                <a:latin typeface="Times New Roman" panose="02020603050405020304" pitchFamily="18" charset="0"/>
                <a:cs typeface="Times New Roman" panose="02020603050405020304" pitchFamily="18" charset="0"/>
              </a:rPr>
              <a:t>Alpha-beta pruning can be done at any depth in a tree, and it can sometimes prune the entire sub-tree as well as the tree leaves.</a:t>
            </a:r>
          </a:p>
          <a:p>
            <a:pPr algn="just"/>
            <a:endParaRPr lang="en-US"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4A1997EE-ABCF-BE40-1E64-E50F97DA2EC1}"/>
              </a:ext>
            </a:extLst>
          </p:cNvPr>
          <p:cNvSpPr>
            <a:spLocks noGrp="1"/>
          </p:cNvSpPr>
          <p:nvPr>
            <p:ph type="dt" sz="half" idx="10"/>
          </p:nvPr>
        </p:nvSpPr>
        <p:spPr/>
        <p:txBody>
          <a:bodyPr/>
          <a:lstStyle/>
          <a:p>
            <a:fld id="{0239854F-E19E-435E-AAED-8A09872BC5A9}" type="datetime1">
              <a:rPr lang="en-US" smtClean="0"/>
              <a:t>9/1/2024</a:t>
            </a:fld>
            <a:endParaRPr lang="en-IN"/>
          </a:p>
        </p:txBody>
      </p:sp>
      <p:sp>
        <p:nvSpPr>
          <p:cNvPr id="6" name="Slide Number Placeholder 5">
            <a:extLst>
              <a:ext uri="{FF2B5EF4-FFF2-40B4-BE49-F238E27FC236}">
                <a16:creationId xmlns:a16="http://schemas.microsoft.com/office/drawing/2014/main" id="{32A3D0EF-F9E6-4EBD-0D53-20ECE3B0B0B2}"/>
              </a:ext>
            </a:extLst>
          </p:cNvPr>
          <p:cNvSpPr>
            <a:spLocks noGrp="1"/>
          </p:cNvSpPr>
          <p:nvPr>
            <p:ph type="sldNum" sz="quarter" idx="12"/>
          </p:nvPr>
        </p:nvSpPr>
        <p:spPr/>
        <p:txBody>
          <a:bodyPr/>
          <a:lstStyle/>
          <a:p>
            <a:fld id="{7F401927-AD32-4732-888E-D241A28CDCF8}" type="slidenum">
              <a:rPr lang="en-IN" smtClean="0"/>
              <a:pPr/>
              <a:t>30</a:t>
            </a:fld>
            <a:endParaRPr lang="en-IN"/>
          </a:p>
        </p:txBody>
      </p:sp>
      <p:pic>
        <p:nvPicPr>
          <p:cNvPr id="5" name="Picture 4">
            <a:extLst>
              <a:ext uri="{FF2B5EF4-FFF2-40B4-BE49-F238E27FC236}">
                <a16:creationId xmlns:a16="http://schemas.microsoft.com/office/drawing/2014/main" id="{F576B8AA-F358-0B84-371A-4B22B17921B2}"/>
              </a:ext>
            </a:extLst>
          </p:cNvPr>
          <p:cNvPicPr>
            <a:picLocks noChangeAspect="1"/>
          </p:cNvPicPr>
          <p:nvPr/>
        </p:nvPicPr>
        <p:blipFill>
          <a:blip r:embed="rId2"/>
          <a:stretch>
            <a:fillRect/>
          </a:stretch>
        </p:blipFill>
        <p:spPr>
          <a:xfrm>
            <a:off x="381000" y="457200"/>
            <a:ext cx="8608298" cy="1152244"/>
          </a:xfrm>
          <a:prstGeom prst="rect">
            <a:avLst/>
          </a:prstGeom>
        </p:spPr>
      </p:pic>
    </p:spTree>
    <p:extLst>
      <p:ext uri="{BB962C8B-B14F-4D97-AF65-F5344CB8AC3E}">
        <p14:creationId xmlns:p14="http://schemas.microsoft.com/office/powerpoint/2010/main" val="30884133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B1AC-C6B7-5317-3525-925294254348}"/>
              </a:ext>
            </a:extLst>
          </p:cNvPr>
          <p:cNvSpPr>
            <a:spLocks noGrp="1"/>
          </p:cNvSpPr>
          <p:nvPr>
            <p:ph type="title"/>
          </p:nvPr>
        </p:nvSpPr>
        <p:spPr>
          <a:xfrm>
            <a:off x="628650" y="487009"/>
            <a:ext cx="7886700" cy="636400"/>
          </a:xfrm>
        </p:spPr>
        <p:txBody>
          <a:bodyPr>
            <a:noAutofit/>
          </a:bodyPr>
          <a:lstStyle/>
          <a:p>
            <a:pPr algn="ctr"/>
            <a:r>
              <a:rPr lang="en-US" sz="3200" b="1" dirty="0">
                <a:latin typeface="Times New Roman" panose="02020603050405020304" pitchFamily="18" charset="0"/>
                <a:cs typeface="Times New Roman" panose="02020603050405020304" pitchFamily="18" charset="0"/>
              </a:rPr>
              <a:t>Parameters for Alpha-Beta Pruning</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1C9E0-8BC8-D58D-EF68-6B8378F73961}"/>
              </a:ext>
            </a:extLst>
          </p:cNvPr>
          <p:cNvSpPr>
            <a:spLocks noGrp="1"/>
          </p:cNvSpPr>
          <p:nvPr>
            <p:ph idx="1"/>
          </p:nvPr>
        </p:nvSpPr>
        <p:spPr>
          <a:xfrm>
            <a:off x="628650" y="1123409"/>
            <a:ext cx="7886700" cy="4007048"/>
          </a:xfrm>
        </p:spPr>
        <p:txBody>
          <a:bodyPr>
            <a:normAutofit lnSpcReduction="10000"/>
          </a:bodyPr>
          <a:lstStyle/>
          <a:p>
            <a:pPr>
              <a:lnSpc>
                <a:spcPct val="120000"/>
              </a:lnSpc>
              <a:spcBef>
                <a:spcPts val="0"/>
              </a:spcBef>
            </a:pPr>
            <a:r>
              <a:rPr lang="en-US" b="0" i="0" dirty="0">
                <a:solidFill>
                  <a:srgbClr val="212529"/>
                </a:solidFill>
                <a:effectLst/>
                <a:latin typeface="Times New Roman" panose="02020603050405020304" pitchFamily="18" charset="0"/>
                <a:cs typeface="Times New Roman" panose="02020603050405020304" pitchFamily="18" charset="0"/>
              </a:rPr>
              <a:t>The two-parameter can be written as follows:</a:t>
            </a:r>
            <a:br>
              <a:rPr lang="en-US" b="0" i="0" dirty="0">
                <a:solidFill>
                  <a:srgbClr val="212529"/>
                </a:solidFill>
                <a:effectLst/>
                <a:latin typeface="Times New Roman" panose="02020603050405020304" pitchFamily="18" charset="0"/>
                <a:cs typeface="Times New Roman" panose="02020603050405020304" pitchFamily="18" charset="0"/>
              </a:rPr>
            </a:br>
            <a:r>
              <a:rPr lang="en-US" b="0" i="0" dirty="0">
                <a:solidFill>
                  <a:srgbClr val="212529"/>
                </a:solidFill>
                <a:effectLst/>
                <a:latin typeface="Times New Roman" panose="02020603050405020304" pitchFamily="18" charset="0"/>
                <a:cs typeface="Times New Roman" panose="02020603050405020304" pitchFamily="18" charset="0"/>
              </a:rPr>
              <a:t>	a) </a:t>
            </a:r>
            <a:r>
              <a:rPr lang="en-US" b="1" i="0" dirty="0">
                <a:solidFill>
                  <a:srgbClr val="FF0000"/>
                </a:solidFill>
                <a:effectLst/>
                <a:latin typeface="Times New Roman" panose="02020603050405020304" pitchFamily="18" charset="0"/>
                <a:cs typeface="Times New Roman" panose="02020603050405020304" pitchFamily="18" charset="0"/>
              </a:rPr>
              <a:t>Alpha</a:t>
            </a:r>
            <a:r>
              <a:rPr lang="en-US" b="1" i="0" dirty="0">
                <a:solidFill>
                  <a:srgbClr val="212529"/>
                </a:solidFill>
                <a:effectLst/>
                <a:latin typeface="Times New Roman" panose="02020603050405020304" pitchFamily="18" charset="0"/>
                <a:cs typeface="Times New Roman" panose="02020603050405020304" pitchFamily="18" charset="0"/>
              </a:rPr>
              <a:t>:</a:t>
            </a:r>
            <a:r>
              <a:rPr lang="en-US" b="0" i="0" dirty="0">
                <a:solidFill>
                  <a:srgbClr val="212529"/>
                </a:solidFill>
                <a:effectLst/>
                <a:latin typeface="Times New Roman" panose="02020603050405020304" pitchFamily="18" charset="0"/>
                <a:cs typeface="Times New Roman" panose="02020603050405020304" pitchFamily="18" charset="0"/>
              </a:rPr>
              <a:t> At any point along the </a:t>
            </a:r>
            <a:r>
              <a:rPr lang="en-US" b="1" i="0" dirty="0">
                <a:solidFill>
                  <a:srgbClr val="0070C0"/>
                </a:solidFill>
                <a:effectLst/>
                <a:latin typeface="Times New Roman" panose="02020603050405020304" pitchFamily="18" charset="0"/>
                <a:cs typeface="Times New Roman" panose="02020603050405020304" pitchFamily="18" charset="0"/>
              </a:rPr>
              <a:t>Maximizer</a:t>
            </a:r>
            <a:r>
              <a:rPr lang="en-US" b="0" i="0" dirty="0">
                <a:solidFill>
                  <a:srgbClr val="212529"/>
                </a:solidFill>
                <a:effectLst/>
                <a:latin typeface="Times New Roman" panose="02020603050405020304" pitchFamily="18" charset="0"/>
                <a:cs typeface="Times New Roman" panose="02020603050405020304" pitchFamily="18" charset="0"/>
              </a:rPr>
              <a:t> path, Alpha is the best (</a:t>
            </a:r>
            <a:r>
              <a:rPr lang="en-US" b="1" i="0" dirty="0">
                <a:solidFill>
                  <a:srgbClr val="FF0000"/>
                </a:solidFill>
                <a:effectLst/>
                <a:latin typeface="Times New Roman" panose="02020603050405020304" pitchFamily="18" charset="0"/>
                <a:cs typeface="Times New Roman" panose="02020603050405020304" pitchFamily="18" charset="0"/>
              </a:rPr>
              <a:t>highest-value</a:t>
            </a:r>
            <a:r>
              <a:rPr lang="en-US" b="0" i="0" dirty="0">
                <a:solidFill>
                  <a:srgbClr val="212529"/>
                </a:solidFill>
                <a:effectLst/>
                <a:latin typeface="Times New Roman" panose="02020603050405020304" pitchFamily="18" charset="0"/>
                <a:cs typeface="Times New Roman" panose="02020603050405020304" pitchFamily="18" charset="0"/>
              </a:rPr>
              <a:t>) option we've uncovered so far. The value of alpha starts at -∞.</a:t>
            </a:r>
            <a:br>
              <a:rPr lang="en-US" b="0" i="0" dirty="0">
                <a:solidFill>
                  <a:srgbClr val="212529"/>
                </a:solidFill>
                <a:effectLst/>
                <a:latin typeface="Times New Roman" panose="02020603050405020304" pitchFamily="18" charset="0"/>
                <a:cs typeface="Times New Roman" panose="02020603050405020304" pitchFamily="18" charset="0"/>
              </a:rPr>
            </a:br>
            <a:r>
              <a:rPr lang="en-US" b="0" i="0" dirty="0">
                <a:solidFill>
                  <a:srgbClr val="212529"/>
                </a:solidFill>
                <a:effectLst/>
                <a:latin typeface="Times New Roman" panose="02020603050405020304" pitchFamily="18" charset="0"/>
                <a:cs typeface="Times New Roman" panose="02020603050405020304" pitchFamily="18" charset="0"/>
              </a:rPr>
              <a:t>	b) </a:t>
            </a:r>
            <a:r>
              <a:rPr lang="en-US" b="1" i="0" dirty="0">
                <a:solidFill>
                  <a:srgbClr val="FF0000"/>
                </a:solidFill>
                <a:effectLst/>
                <a:latin typeface="Times New Roman" panose="02020603050405020304" pitchFamily="18" charset="0"/>
                <a:cs typeface="Times New Roman" panose="02020603050405020304" pitchFamily="18" charset="0"/>
              </a:rPr>
              <a:t>Beta</a:t>
            </a:r>
            <a:r>
              <a:rPr lang="en-US" b="1" i="0" dirty="0">
                <a:solidFill>
                  <a:srgbClr val="212529"/>
                </a:solidFill>
                <a:effectLst/>
                <a:latin typeface="Times New Roman" panose="02020603050405020304" pitchFamily="18" charset="0"/>
                <a:cs typeface="Times New Roman" panose="02020603050405020304" pitchFamily="18" charset="0"/>
              </a:rPr>
              <a:t>:</a:t>
            </a:r>
            <a:r>
              <a:rPr lang="en-US" b="0" i="0" dirty="0">
                <a:solidFill>
                  <a:srgbClr val="212529"/>
                </a:solidFill>
                <a:effectLst/>
                <a:latin typeface="Times New Roman" panose="02020603050405020304" pitchFamily="18" charset="0"/>
                <a:cs typeface="Times New Roman" panose="02020603050405020304" pitchFamily="18" charset="0"/>
              </a:rPr>
              <a:t> At every point along the route of </a:t>
            </a:r>
            <a:r>
              <a:rPr lang="en-US" b="1" i="0" dirty="0">
                <a:solidFill>
                  <a:srgbClr val="0070C0"/>
                </a:solidFill>
                <a:effectLst/>
                <a:latin typeface="Times New Roman" panose="02020603050405020304" pitchFamily="18" charset="0"/>
                <a:cs typeface="Times New Roman" panose="02020603050405020304" pitchFamily="18" charset="0"/>
              </a:rPr>
              <a:t>Minimizer</a:t>
            </a:r>
            <a:r>
              <a:rPr lang="en-US" b="0" i="0" dirty="0">
                <a:solidFill>
                  <a:srgbClr val="212529"/>
                </a:solidFill>
                <a:effectLst/>
                <a:latin typeface="Times New Roman" panose="02020603050405020304" pitchFamily="18" charset="0"/>
                <a:cs typeface="Times New Roman" panose="02020603050405020304" pitchFamily="18" charset="0"/>
              </a:rPr>
              <a:t>. Beta is the best (</a:t>
            </a:r>
            <a:r>
              <a:rPr lang="en-US" b="1" i="0" dirty="0">
                <a:solidFill>
                  <a:srgbClr val="FF0000"/>
                </a:solidFill>
                <a:effectLst/>
                <a:latin typeface="Times New Roman" panose="02020603050405020304" pitchFamily="18" charset="0"/>
                <a:cs typeface="Times New Roman" panose="02020603050405020304" pitchFamily="18" charset="0"/>
              </a:rPr>
              <a:t>lowest-value</a:t>
            </a:r>
            <a:r>
              <a:rPr lang="en-US" b="0" i="0" dirty="0">
                <a:solidFill>
                  <a:srgbClr val="212529"/>
                </a:solidFill>
                <a:effectLst/>
                <a:latin typeface="Times New Roman" panose="02020603050405020304" pitchFamily="18" charset="0"/>
                <a:cs typeface="Times New Roman" panose="02020603050405020304" pitchFamily="18" charset="0"/>
              </a:rPr>
              <a:t>) option we've found so far. Minimizer. The initial value of beta is +∞</a:t>
            </a:r>
            <a:r>
              <a:rPr lang="en-US" dirty="0">
                <a:solidFill>
                  <a:srgbClr val="212529"/>
                </a:solidFill>
                <a:latin typeface="Times New Roman" panose="02020603050405020304" pitchFamily="18" charset="0"/>
                <a:cs typeface="Times New Roman" panose="02020603050405020304" pitchFamily="18" charset="0"/>
              </a:rPr>
              <a:t>.</a:t>
            </a:r>
            <a:endParaRPr lang="en-US" b="0" i="0" dirty="0">
              <a:solidFill>
                <a:srgbClr val="212529"/>
              </a:solidFill>
              <a:effectLst/>
              <a:latin typeface="Times New Roman" panose="02020603050405020304" pitchFamily="18" charset="0"/>
              <a:cs typeface="Times New Roman" panose="02020603050405020304" pitchFamily="18" charset="0"/>
            </a:endParaRPr>
          </a:p>
          <a:p>
            <a:pPr>
              <a:lnSpc>
                <a:spcPct val="120000"/>
              </a:lnSpc>
              <a:spcBef>
                <a:spcPts val="0"/>
              </a:spcBef>
            </a:pPr>
            <a:r>
              <a:rPr lang="en-IN" b="1" dirty="0">
                <a:latin typeface="Times New Roman" panose="02020603050405020304" pitchFamily="18" charset="0"/>
                <a:cs typeface="Times New Roman" panose="02020603050405020304" pitchFamily="18" charset="0"/>
              </a:rPr>
              <a:t>Condition for Alpha-Beta Pruning</a:t>
            </a:r>
          </a:p>
          <a:p>
            <a:pPr marL="136525" indent="0" algn="ctr">
              <a:lnSpc>
                <a:spcPct val="120000"/>
              </a:lnSpc>
              <a:spcBef>
                <a:spcPts val="0"/>
              </a:spcBef>
              <a:buNone/>
            </a:pPr>
            <a:r>
              <a:rPr lang="en-US" sz="3200" b="1" dirty="0">
                <a:solidFill>
                  <a:srgbClr val="FF0000"/>
                </a:solidFill>
                <a:latin typeface="Times New Roman" panose="02020603050405020304" pitchFamily="18" charset="0"/>
                <a:cs typeface="Times New Roman" panose="02020603050405020304" pitchFamily="18" charset="0"/>
              </a:rPr>
              <a:t>α &gt;= β </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F9406C2-0742-DF5C-CDE6-5E8ED4FFEE00}"/>
              </a:ext>
            </a:extLst>
          </p:cNvPr>
          <p:cNvSpPr>
            <a:spLocks noGrp="1"/>
          </p:cNvSpPr>
          <p:nvPr>
            <p:ph type="dt" sz="half" idx="10"/>
          </p:nvPr>
        </p:nvSpPr>
        <p:spPr/>
        <p:txBody>
          <a:bodyPr/>
          <a:lstStyle/>
          <a:p>
            <a:fld id="{0ADC3842-F721-4239-BE81-C1865125BFDA}" type="datetime1">
              <a:rPr lang="en-US" smtClean="0"/>
              <a:t>9/1/2024</a:t>
            </a:fld>
            <a:endParaRPr lang="en-IN"/>
          </a:p>
        </p:txBody>
      </p:sp>
      <p:sp>
        <p:nvSpPr>
          <p:cNvPr id="6" name="Slide Number Placeholder 5">
            <a:extLst>
              <a:ext uri="{FF2B5EF4-FFF2-40B4-BE49-F238E27FC236}">
                <a16:creationId xmlns:a16="http://schemas.microsoft.com/office/drawing/2014/main" id="{369CA6D7-FB5A-DBEC-17D9-38D991CC1C82}"/>
              </a:ext>
            </a:extLst>
          </p:cNvPr>
          <p:cNvSpPr>
            <a:spLocks noGrp="1"/>
          </p:cNvSpPr>
          <p:nvPr>
            <p:ph type="sldNum" sz="quarter" idx="12"/>
          </p:nvPr>
        </p:nvSpPr>
        <p:spPr/>
        <p:txBody>
          <a:bodyPr/>
          <a:lstStyle/>
          <a:p>
            <a:fld id="{7F401927-AD32-4732-888E-D241A28CDCF8}" type="slidenum">
              <a:rPr lang="en-IN" smtClean="0"/>
              <a:pPr/>
              <a:t>31</a:t>
            </a:fld>
            <a:endParaRPr lang="en-IN"/>
          </a:p>
        </p:txBody>
      </p:sp>
    </p:spTree>
    <p:extLst>
      <p:ext uri="{BB962C8B-B14F-4D97-AF65-F5344CB8AC3E}">
        <p14:creationId xmlns:p14="http://schemas.microsoft.com/office/powerpoint/2010/main" val="370689507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F734-642C-D63F-8DE3-97584659B1AC}"/>
              </a:ext>
            </a:extLst>
          </p:cNvPr>
          <p:cNvSpPr>
            <a:spLocks noGrp="1"/>
          </p:cNvSpPr>
          <p:nvPr>
            <p:ph type="title"/>
          </p:nvPr>
        </p:nvSpPr>
        <p:spPr/>
        <p:txBody>
          <a:bodyPr/>
          <a:lstStyle/>
          <a:p>
            <a:pPr algn="ctr"/>
            <a:r>
              <a:rPr lang="en-US" b="1" i="0" dirty="0">
                <a:solidFill>
                  <a:srgbClr val="212529"/>
                </a:solidFill>
                <a:effectLst/>
                <a:latin typeface="Times New Roman" panose="02020603050405020304" pitchFamily="18" charset="0"/>
                <a:cs typeface="Times New Roman" panose="02020603050405020304" pitchFamily="18" charset="0"/>
              </a:rPr>
              <a:t>Key points about alpha-beta pruning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7AEA0D-A3BA-09F6-E547-15CFF5EB29D7}"/>
              </a:ext>
            </a:extLst>
          </p:cNvPr>
          <p:cNvSpPr>
            <a:spLocks noGrp="1"/>
          </p:cNvSpPr>
          <p:nvPr>
            <p:ph idx="1"/>
          </p:nvPr>
        </p:nvSpPr>
        <p:spPr>
          <a:xfrm>
            <a:off x="457200" y="1600200"/>
            <a:ext cx="8229600" cy="3200400"/>
          </a:xfrm>
        </p:spPr>
        <p:txBody>
          <a:bodyPr>
            <a:noAutofit/>
          </a:bodyPr>
          <a:lstStyle/>
          <a:p>
            <a:pPr algn="just">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Only the </a:t>
            </a:r>
            <a:r>
              <a:rPr lang="en-US" b="1" i="0" dirty="0">
                <a:solidFill>
                  <a:srgbClr val="212529"/>
                </a:solidFill>
                <a:effectLst/>
                <a:latin typeface="Times New Roman" panose="02020603050405020304" pitchFamily="18" charset="0"/>
                <a:cs typeface="Times New Roman" panose="02020603050405020304" pitchFamily="18" charset="0"/>
              </a:rPr>
              <a:t>value of alpha </a:t>
            </a:r>
            <a:r>
              <a:rPr lang="en-US" sz="2400" b="1" dirty="0">
                <a:solidFill>
                  <a:srgbClr val="FF0000"/>
                </a:solidFill>
                <a:latin typeface="Times New Roman" panose="02020603050405020304" pitchFamily="18" charset="0"/>
                <a:cs typeface="Times New Roman" panose="02020603050405020304" pitchFamily="18" charset="0"/>
              </a:rPr>
              <a:t>α </a:t>
            </a:r>
            <a:r>
              <a:rPr lang="en-US" b="0" i="0" dirty="0">
                <a:solidFill>
                  <a:srgbClr val="212529"/>
                </a:solidFill>
                <a:effectLst/>
                <a:latin typeface="Times New Roman" panose="02020603050405020304" pitchFamily="18" charset="0"/>
                <a:cs typeface="Times New Roman" panose="02020603050405020304" pitchFamily="18" charset="0"/>
              </a:rPr>
              <a:t>will be updated by the </a:t>
            </a:r>
            <a:r>
              <a:rPr lang="en-US" b="1" i="0" dirty="0">
                <a:solidFill>
                  <a:srgbClr val="212529"/>
                </a:solidFill>
                <a:effectLst/>
                <a:latin typeface="Times New Roman" panose="02020603050405020304" pitchFamily="18" charset="0"/>
                <a:cs typeface="Times New Roman" panose="02020603050405020304" pitchFamily="18" charset="0"/>
              </a:rPr>
              <a:t>Max player.</a:t>
            </a:r>
          </a:p>
          <a:p>
            <a:pPr algn="just">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Only the </a:t>
            </a:r>
            <a:r>
              <a:rPr lang="en-US" b="1" i="0" dirty="0">
                <a:solidFill>
                  <a:srgbClr val="212529"/>
                </a:solidFill>
                <a:effectLst/>
                <a:latin typeface="Times New Roman" panose="02020603050405020304" pitchFamily="18" charset="0"/>
                <a:cs typeface="Times New Roman" panose="02020603050405020304" pitchFamily="18" charset="0"/>
              </a:rPr>
              <a:t>beta </a:t>
            </a:r>
            <a:r>
              <a:rPr lang="en-US" sz="2400" b="1" dirty="0">
                <a:solidFill>
                  <a:srgbClr val="FF0000"/>
                </a:solidFill>
                <a:latin typeface="Times New Roman" panose="02020603050405020304" pitchFamily="18" charset="0"/>
                <a:cs typeface="Times New Roman" panose="02020603050405020304" pitchFamily="18" charset="0"/>
              </a:rPr>
              <a:t>β </a:t>
            </a:r>
            <a:r>
              <a:rPr lang="en-US" b="1" i="0" dirty="0">
                <a:solidFill>
                  <a:srgbClr val="212529"/>
                </a:solidFill>
                <a:effectLst/>
                <a:latin typeface="Times New Roman" panose="02020603050405020304" pitchFamily="18" charset="0"/>
                <a:cs typeface="Times New Roman" panose="02020603050405020304" pitchFamily="18" charset="0"/>
              </a:rPr>
              <a:t>value </a:t>
            </a:r>
            <a:r>
              <a:rPr lang="en-US" b="0" i="0" dirty="0">
                <a:solidFill>
                  <a:srgbClr val="212529"/>
                </a:solidFill>
                <a:effectLst/>
                <a:latin typeface="Times New Roman" panose="02020603050405020304" pitchFamily="18" charset="0"/>
                <a:cs typeface="Times New Roman" panose="02020603050405020304" pitchFamily="18" charset="0"/>
              </a:rPr>
              <a:t>will be updated by the </a:t>
            </a:r>
            <a:r>
              <a:rPr lang="en-US" b="1" i="0" dirty="0">
                <a:solidFill>
                  <a:srgbClr val="212529"/>
                </a:solidFill>
                <a:effectLst/>
                <a:latin typeface="Times New Roman" panose="02020603050405020304" pitchFamily="18" charset="0"/>
                <a:cs typeface="Times New Roman" panose="02020603050405020304" pitchFamily="18" charset="0"/>
              </a:rPr>
              <a:t>Min player</a:t>
            </a:r>
            <a:r>
              <a:rPr lang="en-US" b="0" i="0" dirty="0">
                <a:solidFill>
                  <a:srgbClr val="212529"/>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Instead of alpha and beta values, </a:t>
            </a:r>
            <a:r>
              <a:rPr lang="en-US" b="1" i="0" dirty="0">
                <a:solidFill>
                  <a:srgbClr val="212529"/>
                </a:solidFill>
                <a:effectLst/>
                <a:latin typeface="Times New Roman" panose="02020603050405020304" pitchFamily="18" charset="0"/>
                <a:cs typeface="Times New Roman" panose="02020603050405020304" pitchFamily="18" charset="0"/>
              </a:rPr>
              <a:t>node values will be sent to upper nodes while retracing the tree.</a:t>
            </a:r>
          </a:p>
          <a:p>
            <a:pPr algn="just">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Only the </a:t>
            </a:r>
            <a:r>
              <a:rPr lang="en-US" b="1" i="0" dirty="0">
                <a:solidFill>
                  <a:srgbClr val="212529"/>
                </a:solidFill>
                <a:effectLst/>
                <a:latin typeface="Times New Roman" panose="02020603050405020304" pitchFamily="18" charset="0"/>
                <a:cs typeface="Times New Roman" panose="02020603050405020304" pitchFamily="18" charset="0"/>
              </a:rPr>
              <a:t>alpha and beta values will be passed to the child nodes</a:t>
            </a:r>
            <a:r>
              <a:rPr lang="en-US" b="0" i="0" dirty="0">
                <a:solidFill>
                  <a:srgbClr val="212529"/>
                </a:solidFill>
                <a:effectLst/>
                <a:latin typeface="Times New Roman" panose="02020603050405020304" pitchFamily="18" charset="0"/>
                <a:cs typeface="Times New Roman" panose="02020603050405020304" pitchFamily="18" charset="0"/>
              </a:rPr>
              <a:t>.</a:t>
            </a:r>
          </a:p>
          <a:p>
            <a:pPr marL="0" indent="0">
              <a:buNone/>
            </a:pPr>
            <a:endParaRPr lang="en-IN" dirty="0"/>
          </a:p>
        </p:txBody>
      </p:sp>
      <p:sp>
        <p:nvSpPr>
          <p:cNvPr id="4" name="Date Placeholder 3">
            <a:extLst>
              <a:ext uri="{FF2B5EF4-FFF2-40B4-BE49-F238E27FC236}">
                <a16:creationId xmlns:a16="http://schemas.microsoft.com/office/drawing/2014/main" id="{8FF89A7D-C282-C05D-15A0-6E2FF60908C5}"/>
              </a:ext>
            </a:extLst>
          </p:cNvPr>
          <p:cNvSpPr>
            <a:spLocks noGrp="1"/>
          </p:cNvSpPr>
          <p:nvPr>
            <p:ph type="dt" sz="half" idx="10"/>
          </p:nvPr>
        </p:nvSpPr>
        <p:spPr/>
        <p:txBody>
          <a:bodyPr/>
          <a:lstStyle/>
          <a:p>
            <a:fld id="{3499C3EC-78D0-424D-8C48-2A3E503F2CA6}" type="datetime1">
              <a:rPr lang="en-US" smtClean="0"/>
              <a:t>9/1/2024</a:t>
            </a:fld>
            <a:endParaRPr lang="en-IN"/>
          </a:p>
        </p:txBody>
      </p:sp>
      <p:sp>
        <p:nvSpPr>
          <p:cNvPr id="6" name="Slide Number Placeholder 5">
            <a:extLst>
              <a:ext uri="{FF2B5EF4-FFF2-40B4-BE49-F238E27FC236}">
                <a16:creationId xmlns:a16="http://schemas.microsoft.com/office/drawing/2014/main" id="{636000AF-7BF2-909C-18A2-B4FB49D0CA71}"/>
              </a:ext>
            </a:extLst>
          </p:cNvPr>
          <p:cNvSpPr>
            <a:spLocks noGrp="1"/>
          </p:cNvSpPr>
          <p:nvPr>
            <p:ph type="sldNum" sz="quarter" idx="12"/>
          </p:nvPr>
        </p:nvSpPr>
        <p:spPr/>
        <p:txBody>
          <a:bodyPr/>
          <a:lstStyle/>
          <a:p>
            <a:fld id="{7F401927-AD32-4732-888E-D241A28CDCF8}" type="slidenum">
              <a:rPr lang="en-IN" smtClean="0"/>
              <a:pPr/>
              <a:t>32</a:t>
            </a:fld>
            <a:endParaRPr lang="en-IN"/>
          </a:p>
        </p:txBody>
      </p:sp>
    </p:spTree>
    <p:extLst>
      <p:ext uri="{BB962C8B-B14F-4D97-AF65-F5344CB8AC3E}">
        <p14:creationId xmlns:p14="http://schemas.microsoft.com/office/powerpoint/2010/main" val="420049676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1FEF6C-B3B6-1288-8A5E-3255D4A3BF0F}"/>
              </a:ext>
            </a:extLst>
          </p:cNvPr>
          <p:cNvSpPr>
            <a:spLocks noGrp="1"/>
          </p:cNvSpPr>
          <p:nvPr>
            <p:ph type="dt" sz="half" idx="10"/>
          </p:nvPr>
        </p:nvSpPr>
        <p:spPr/>
        <p:txBody>
          <a:bodyPr/>
          <a:lstStyle/>
          <a:p>
            <a:pPr>
              <a:defRPr/>
            </a:pPr>
            <a:fld id="{25781E12-B613-4949-828F-CF9444D4584D}" type="datetime3">
              <a:rPr lang="en-US" smtClean="0"/>
              <a:pPr>
                <a:defRPr/>
              </a:pPr>
              <a:t>1 September 2024</a:t>
            </a:fld>
            <a:endParaRPr lang="en-US" dirty="0"/>
          </a:p>
        </p:txBody>
      </p:sp>
      <p:sp>
        <p:nvSpPr>
          <p:cNvPr id="5" name="Slide Number Placeholder 4">
            <a:extLst>
              <a:ext uri="{FF2B5EF4-FFF2-40B4-BE49-F238E27FC236}">
                <a16:creationId xmlns:a16="http://schemas.microsoft.com/office/drawing/2014/main" id="{7EC08F4F-FF0A-3279-CD1D-1E687C1D1BC0}"/>
              </a:ext>
            </a:extLst>
          </p:cNvPr>
          <p:cNvSpPr>
            <a:spLocks noGrp="1"/>
          </p:cNvSpPr>
          <p:nvPr>
            <p:ph type="sldNum" sz="quarter" idx="12"/>
          </p:nvPr>
        </p:nvSpPr>
        <p:spPr/>
        <p:txBody>
          <a:bodyPr/>
          <a:lstStyle/>
          <a:p>
            <a:pPr>
              <a:defRPr/>
            </a:pPr>
            <a:fld id="{8C7A69D5-B787-4C7D-B98F-B8C4DAB9808B}" type="slidenum">
              <a:rPr lang="en-US" altLang="en-US" smtClean="0"/>
              <a:pPr>
                <a:defRPr/>
              </a:pPr>
              <a:t>33</a:t>
            </a:fld>
            <a:endParaRPr lang="en-US" altLang="en-US"/>
          </a:p>
        </p:txBody>
      </p:sp>
      <p:sp>
        <p:nvSpPr>
          <p:cNvPr id="8" name="Title 7">
            <a:extLst>
              <a:ext uri="{FF2B5EF4-FFF2-40B4-BE49-F238E27FC236}">
                <a16:creationId xmlns:a16="http://schemas.microsoft.com/office/drawing/2014/main" id="{EE3A6D5E-0D61-C6A0-EB67-DFD6ECB32FE3}"/>
              </a:ext>
            </a:extLst>
          </p:cNvPr>
          <p:cNvSpPr>
            <a:spLocks noGrp="1"/>
          </p:cNvSpPr>
          <p:nvPr>
            <p:ph type="title"/>
          </p:nvPr>
        </p:nvSpPr>
        <p:spPr>
          <a:xfrm>
            <a:off x="628650" y="372449"/>
            <a:ext cx="7886700" cy="474302"/>
          </a:xfrm>
        </p:spPr>
        <p:txBody>
          <a:bodyPr>
            <a:normAutofit fontScale="90000"/>
          </a:bodyPr>
          <a:lstStyle/>
          <a:p>
            <a:pPr algn="ctr"/>
            <a:r>
              <a:rPr lang="en-IN" b="1" i="0" dirty="0">
                <a:solidFill>
                  <a:srgbClr val="0070C0"/>
                </a:solidFill>
                <a:effectLst/>
                <a:latin typeface="Times New Roman" panose="02020603050405020304" pitchFamily="18" charset="0"/>
                <a:cs typeface="Times New Roman" panose="02020603050405020304" pitchFamily="18" charset="0"/>
              </a:rPr>
              <a:t>Pseudo-code for Alpha-beta Pruning</a:t>
            </a:r>
            <a:endParaRPr lang="en-IN" b="1" dirty="0">
              <a:solidFill>
                <a:srgbClr val="0070C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FEFABA0-4017-C656-11FB-783035126E91}"/>
              </a:ext>
            </a:extLst>
          </p:cNvPr>
          <p:cNvPicPr>
            <a:picLocks noChangeAspect="1"/>
          </p:cNvPicPr>
          <p:nvPr/>
        </p:nvPicPr>
        <p:blipFill>
          <a:blip r:embed="rId2">
            <a:clrChange>
              <a:clrFrom>
                <a:srgbClr val="6D757E"/>
              </a:clrFrom>
              <a:clrTo>
                <a:srgbClr val="6D757E">
                  <a:alpha val="0"/>
                </a:srgbClr>
              </a:clrTo>
            </a:clrChange>
            <a:extLst>
              <a:ext uri="{BEBA8EAE-BF5A-486C-A8C5-ECC9F3942E4B}">
                <a14:imgProps xmlns:a14="http://schemas.microsoft.com/office/drawing/2010/main">
                  <a14:imgLayer r:embed="rId3">
                    <a14:imgEffect>
                      <a14:colorTemperature colorTemp="5300"/>
                    </a14:imgEffect>
                    <a14:imgEffect>
                      <a14:brightnessContrast bright="20000" contrast="-20000"/>
                    </a14:imgEffect>
                  </a14:imgLayer>
                </a14:imgProps>
              </a:ext>
            </a:extLst>
          </a:blip>
          <a:stretch>
            <a:fillRect/>
          </a:stretch>
        </p:blipFill>
        <p:spPr>
          <a:xfrm>
            <a:off x="762000" y="846751"/>
            <a:ext cx="7924800" cy="5782286"/>
          </a:xfrm>
          <a:prstGeom prst="rect">
            <a:avLst/>
          </a:prstGeom>
          <a:ln>
            <a:solidFill>
              <a:srgbClr val="FF0000"/>
            </a:solidFill>
          </a:ln>
        </p:spPr>
      </p:pic>
    </p:spTree>
    <p:extLst>
      <p:ext uri="{BB962C8B-B14F-4D97-AF65-F5344CB8AC3E}">
        <p14:creationId xmlns:p14="http://schemas.microsoft.com/office/powerpoint/2010/main" val="290685293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B35E-3D9D-36EC-F2DA-6B3577286CB0}"/>
              </a:ext>
            </a:extLst>
          </p:cNvPr>
          <p:cNvSpPr>
            <a:spLocks noGrp="1"/>
          </p:cNvSpPr>
          <p:nvPr>
            <p:ph type="title"/>
          </p:nvPr>
        </p:nvSpPr>
        <p:spPr>
          <a:xfrm>
            <a:off x="484909" y="352975"/>
            <a:ext cx="7886700" cy="598993"/>
          </a:xfrm>
        </p:spPr>
        <p:txBody>
          <a:bodyPr>
            <a:noAutofit/>
          </a:bodyPr>
          <a:lstStyle/>
          <a:p>
            <a:r>
              <a:rPr lang="en-IN" sz="3200" b="1" i="0" dirty="0">
                <a:solidFill>
                  <a:srgbClr val="0070C0"/>
                </a:solidFill>
                <a:effectLst/>
                <a:latin typeface="Times New Roman" panose="02020603050405020304" pitchFamily="18" charset="0"/>
                <a:cs typeface="Times New Roman" panose="02020603050405020304" pitchFamily="18" charset="0"/>
              </a:rPr>
              <a:t>Working of Alpha(</a:t>
            </a:r>
            <a:r>
              <a:rPr lang="en-US" sz="3200" b="1" dirty="0">
                <a:solidFill>
                  <a:srgbClr val="FF0000"/>
                </a:solidFill>
                <a:latin typeface="Times New Roman" panose="02020603050405020304" pitchFamily="18" charset="0"/>
                <a:cs typeface="Times New Roman" panose="02020603050405020304" pitchFamily="18" charset="0"/>
              </a:rPr>
              <a:t>α</a:t>
            </a:r>
            <a:r>
              <a:rPr lang="en-IN" sz="3200" b="1" i="0" dirty="0">
                <a:solidFill>
                  <a:srgbClr val="0070C0"/>
                </a:solidFill>
                <a:effectLst/>
                <a:latin typeface="Times New Roman" panose="02020603050405020304" pitchFamily="18" charset="0"/>
                <a:cs typeface="Times New Roman" panose="02020603050405020304" pitchFamily="18" charset="0"/>
              </a:rPr>
              <a:t>)-Beta (</a:t>
            </a:r>
            <a:r>
              <a:rPr lang="en-US" sz="3200" b="1" dirty="0">
                <a:solidFill>
                  <a:srgbClr val="FF0000"/>
                </a:solidFill>
                <a:latin typeface="Times New Roman" panose="02020603050405020304" pitchFamily="18" charset="0"/>
                <a:cs typeface="Times New Roman" panose="02020603050405020304" pitchFamily="18" charset="0"/>
              </a:rPr>
              <a:t>β</a:t>
            </a:r>
            <a:r>
              <a:rPr lang="en-IN" sz="3200" b="1" i="0" dirty="0">
                <a:solidFill>
                  <a:srgbClr val="0070C0"/>
                </a:solidFill>
                <a:effectLst/>
                <a:latin typeface="Times New Roman" panose="02020603050405020304" pitchFamily="18" charset="0"/>
                <a:cs typeface="Times New Roman" panose="02020603050405020304" pitchFamily="18" charset="0"/>
              </a:rPr>
              <a:t>) Pruning</a:t>
            </a:r>
            <a:endParaRPr lang="en-IN"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155406-004A-8101-BD39-2C2CE52D747F}"/>
              </a:ext>
            </a:extLst>
          </p:cNvPr>
          <p:cNvSpPr>
            <a:spLocks noGrp="1"/>
          </p:cNvSpPr>
          <p:nvPr>
            <p:ph idx="1"/>
          </p:nvPr>
        </p:nvSpPr>
        <p:spPr>
          <a:xfrm>
            <a:off x="432955" y="1143000"/>
            <a:ext cx="3028950" cy="3810000"/>
          </a:xfrm>
        </p:spPr>
        <p:txBody>
          <a:bodyPr>
            <a:noAutofit/>
          </a:bodyPr>
          <a:lstStyle/>
          <a:p>
            <a:pPr marL="136525" indent="0">
              <a:buNone/>
            </a:pPr>
            <a:r>
              <a:rPr lang="en-US" sz="2200" b="1" dirty="0">
                <a:solidFill>
                  <a:srgbClr val="212529"/>
                </a:solidFill>
                <a:latin typeface="Times New Roman" panose="02020603050405020304" pitchFamily="18" charset="0"/>
                <a:cs typeface="Times New Roman" panose="02020603050405020304" pitchFamily="18" charset="0"/>
              </a:rPr>
              <a:t>Step 1: </a:t>
            </a:r>
            <a:r>
              <a:rPr lang="en-US" sz="2200" dirty="0">
                <a:solidFill>
                  <a:srgbClr val="212529"/>
                </a:solidFill>
                <a:latin typeface="Times New Roman" panose="02020603050405020304" pitchFamily="18" charset="0"/>
                <a:cs typeface="Times New Roman" panose="02020603050405020304" pitchFamily="18" charset="0"/>
              </a:rPr>
              <a:t>At the first step the, Max player will start first move from node A where α= -∞ and β= +∞, these value of alpha and beta passed down to node B where again α= -∞ and β= +∞, and Node B passes the same value to its child D.</a:t>
            </a:r>
          </a:p>
          <a:p>
            <a:pPr marL="136525" indent="0">
              <a:buNone/>
            </a:pPr>
            <a:endParaRPr lang="en-US" sz="2200" dirty="0">
              <a:solidFill>
                <a:srgbClr val="212529"/>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B9C6C4A-FC59-F028-AF7C-D2DD638DB553}"/>
              </a:ext>
            </a:extLst>
          </p:cNvPr>
          <p:cNvSpPr>
            <a:spLocks noGrp="1"/>
          </p:cNvSpPr>
          <p:nvPr>
            <p:ph type="dt" sz="half" idx="10"/>
          </p:nvPr>
        </p:nvSpPr>
        <p:spPr/>
        <p:txBody>
          <a:bodyPr/>
          <a:lstStyle/>
          <a:p>
            <a:fld id="{6F62556B-AB22-4F80-997A-D63115EEF36C}" type="datetime1">
              <a:rPr lang="en-US" smtClean="0"/>
              <a:t>9/1/2024</a:t>
            </a:fld>
            <a:endParaRPr lang="en-IN"/>
          </a:p>
        </p:txBody>
      </p:sp>
      <p:sp>
        <p:nvSpPr>
          <p:cNvPr id="6" name="Slide Number Placeholder 5">
            <a:extLst>
              <a:ext uri="{FF2B5EF4-FFF2-40B4-BE49-F238E27FC236}">
                <a16:creationId xmlns:a16="http://schemas.microsoft.com/office/drawing/2014/main" id="{FD0BE361-6B65-11F5-FD1D-B479652D6F72}"/>
              </a:ext>
            </a:extLst>
          </p:cNvPr>
          <p:cNvSpPr>
            <a:spLocks noGrp="1"/>
          </p:cNvSpPr>
          <p:nvPr>
            <p:ph type="sldNum" sz="quarter" idx="12"/>
          </p:nvPr>
        </p:nvSpPr>
        <p:spPr/>
        <p:txBody>
          <a:bodyPr/>
          <a:lstStyle/>
          <a:p>
            <a:fld id="{7F401927-AD32-4732-888E-D241A28CDCF8}" type="slidenum">
              <a:rPr lang="en-IN" smtClean="0"/>
              <a:pPr/>
              <a:t>34</a:t>
            </a:fld>
            <a:endParaRPr lang="en-IN"/>
          </a:p>
        </p:txBody>
      </p:sp>
      <p:pic>
        <p:nvPicPr>
          <p:cNvPr id="5" name="Picture 4">
            <a:extLst>
              <a:ext uri="{FF2B5EF4-FFF2-40B4-BE49-F238E27FC236}">
                <a16:creationId xmlns:a16="http://schemas.microsoft.com/office/drawing/2014/main" id="{A2F29668-A3B4-19AD-AD77-6466DD23245F}"/>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contrast="-20000"/>
                    </a14:imgEffect>
                  </a14:imgLayer>
                </a14:imgProps>
              </a:ext>
            </a:extLst>
          </a:blip>
          <a:srcRect b="7978"/>
          <a:stretch/>
        </p:blipFill>
        <p:spPr>
          <a:xfrm>
            <a:off x="3352800" y="1304348"/>
            <a:ext cx="5603616" cy="4038600"/>
          </a:xfrm>
          <a:prstGeom prst="rect">
            <a:avLst/>
          </a:prstGeom>
          <a:ln>
            <a:solidFill>
              <a:srgbClr val="FF0000"/>
            </a:solidFill>
          </a:ln>
        </p:spPr>
      </p:pic>
    </p:spTree>
    <p:extLst>
      <p:ext uri="{BB962C8B-B14F-4D97-AF65-F5344CB8AC3E}">
        <p14:creationId xmlns:p14="http://schemas.microsoft.com/office/powerpoint/2010/main" val="33146393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9F764-8C8F-16D1-EF85-D06E1F2D6ACA}"/>
              </a:ext>
            </a:extLst>
          </p:cNvPr>
          <p:cNvSpPr>
            <a:spLocks noGrp="1"/>
          </p:cNvSpPr>
          <p:nvPr>
            <p:ph idx="1"/>
          </p:nvPr>
        </p:nvSpPr>
        <p:spPr>
          <a:xfrm>
            <a:off x="190332" y="457200"/>
            <a:ext cx="3772068" cy="6324600"/>
          </a:xfrm>
        </p:spPr>
        <p:txBody>
          <a:bodyPr>
            <a:noAutofit/>
          </a:bodyPr>
          <a:lstStyle/>
          <a:p>
            <a:pPr marL="136525" indent="0" algn="just">
              <a:buNone/>
            </a:pPr>
            <a:r>
              <a:rPr lang="en-US" sz="2000" b="1" dirty="0">
                <a:solidFill>
                  <a:srgbClr val="212529"/>
                </a:solidFill>
                <a:latin typeface="Times New Roman" panose="02020603050405020304" pitchFamily="18" charset="0"/>
                <a:cs typeface="Times New Roman" panose="02020603050405020304" pitchFamily="18" charset="0"/>
              </a:rPr>
              <a:t>Step 2:</a:t>
            </a:r>
            <a:r>
              <a:rPr lang="en-US" sz="2000" dirty="0">
                <a:solidFill>
                  <a:srgbClr val="212529"/>
                </a:solidFill>
                <a:latin typeface="Times New Roman" panose="02020603050405020304" pitchFamily="18" charset="0"/>
                <a:cs typeface="Times New Roman" panose="02020603050405020304" pitchFamily="18" charset="0"/>
              </a:rPr>
              <a:t> At Node D, the value of α will be calculated as its turn for Max. The value of α is compared with firstly 2 and then 3, and the max (2, 3) = 3 will be the value of α at node D and node value will also 3.</a:t>
            </a:r>
          </a:p>
          <a:p>
            <a:pPr marL="136525" indent="0" algn="just">
              <a:buNone/>
            </a:pPr>
            <a:r>
              <a:rPr lang="en-US" sz="2000" b="1" dirty="0">
                <a:solidFill>
                  <a:srgbClr val="212529"/>
                </a:solidFill>
                <a:latin typeface="Times New Roman" panose="02020603050405020304" pitchFamily="18" charset="0"/>
                <a:cs typeface="Times New Roman" panose="02020603050405020304" pitchFamily="18" charset="0"/>
              </a:rPr>
              <a:t>Step 3: </a:t>
            </a:r>
            <a:r>
              <a:rPr lang="en-US" sz="2000" dirty="0">
                <a:solidFill>
                  <a:srgbClr val="212529"/>
                </a:solidFill>
                <a:latin typeface="Times New Roman" panose="02020603050405020304" pitchFamily="18" charset="0"/>
                <a:cs typeface="Times New Roman" panose="02020603050405020304" pitchFamily="18" charset="0"/>
              </a:rPr>
              <a:t>Now algorithm backtrack to node B, where the value of β will change as this is a turn of Min, Now β=+∞, will compare with the available subsequent nodes value, i.e. min (∞, 3) = 3, hence at node B now α= -∞, and β= 3.</a:t>
            </a:r>
          </a:p>
          <a:p>
            <a:pPr marL="136525" indent="0" algn="just">
              <a:buNone/>
            </a:pPr>
            <a:r>
              <a:rPr lang="en-US" sz="2000" dirty="0">
                <a:solidFill>
                  <a:srgbClr val="212529"/>
                </a:solidFill>
                <a:latin typeface="Times New Roman" panose="02020603050405020304" pitchFamily="18" charset="0"/>
                <a:cs typeface="Times New Roman" panose="02020603050405020304" pitchFamily="18" charset="0"/>
              </a:rPr>
              <a:t>In the next step, algorithm traverse the next successor of Node B which is node E, and the values of α= -∞, and β= 3 will also be passed.</a:t>
            </a:r>
          </a:p>
        </p:txBody>
      </p:sp>
      <p:sp>
        <p:nvSpPr>
          <p:cNvPr id="4" name="Date Placeholder 3">
            <a:extLst>
              <a:ext uri="{FF2B5EF4-FFF2-40B4-BE49-F238E27FC236}">
                <a16:creationId xmlns:a16="http://schemas.microsoft.com/office/drawing/2014/main" id="{9EADB588-ABF7-EF81-4B58-ECE2977B3F86}"/>
              </a:ext>
            </a:extLst>
          </p:cNvPr>
          <p:cNvSpPr>
            <a:spLocks noGrp="1"/>
          </p:cNvSpPr>
          <p:nvPr>
            <p:ph type="dt" sz="half" idx="10"/>
          </p:nvPr>
        </p:nvSpPr>
        <p:spPr/>
        <p:txBody>
          <a:bodyPr/>
          <a:lstStyle/>
          <a:p>
            <a:fld id="{1A589266-F88F-4DAD-8BAD-1348DFD03556}" type="datetime1">
              <a:rPr lang="en-US" smtClean="0"/>
              <a:t>9/1/2024</a:t>
            </a:fld>
            <a:endParaRPr lang="en-IN"/>
          </a:p>
        </p:txBody>
      </p:sp>
      <p:sp>
        <p:nvSpPr>
          <p:cNvPr id="6" name="Slide Number Placeholder 5">
            <a:extLst>
              <a:ext uri="{FF2B5EF4-FFF2-40B4-BE49-F238E27FC236}">
                <a16:creationId xmlns:a16="http://schemas.microsoft.com/office/drawing/2014/main" id="{BAE97DE9-C111-EF68-0851-216E94B24CC7}"/>
              </a:ext>
            </a:extLst>
          </p:cNvPr>
          <p:cNvSpPr>
            <a:spLocks noGrp="1"/>
          </p:cNvSpPr>
          <p:nvPr>
            <p:ph type="sldNum" sz="quarter" idx="12"/>
          </p:nvPr>
        </p:nvSpPr>
        <p:spPr/>
        <p:txBody>
          <a:bodyPr/>
          <a:lstStyle/>
          <a:p>
            <a:fld id="{7F401927-AD32-4732-888E-D241A28CDCF8}" type="slidenum">
              <a:rPr lang="en-IN" smtClean="0"/>
              <a:pPr/>
              <a:t>35</a:t>
            </a:fld>
            <a:endParaRPr lang="en-IN"/>
          </a:p>
        </p:txBody>
      </p:sp>
      <p:pic>
        <p:nvPicPr>
          <p:cNvPr id="5" name="Picture 4">
            <a:extLst>
              <a:ext uri="{FF2B5EF4-FFF2-40B4-BE49-F238E27FC236}">
                <a16:creationId xmlns:a16="http://schemas.microsoft.com/office/drawing/2014/main" id="{A2254C94-68DB-781F-54BE-606D1BAD8AC5}"/>
              </a:ext>
            </a:extLst>
          </p:cNvPr>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contrast="-20000"/>
                    </a14:imgEffect>
                  </a14:imgLayer>
                </a14:imgProps>
              </a:ext>
            </a:extLst>
          </a:blip>
          <a:srcRect l="3319" r="1869" b="6763"/>
          <a:stretch/>
        </p:blipFill>
        <p:spPr>
          <a:xfrm>
            <a:off x="4006586" y="685800"/>
            <a:ext cx="4947082" cy="3733800"/>
          </a:xfrm>
          <a:prstGeom prst="rect">
            <a:avLst/>
          </a:prstGeom>
          <a:ln>
            <a:solidFill>
              <a:srgbClr val="FF0000"/>
            </a:solidFill>
          </a:ln>
        </p:spPr>
      </p:pic>
    </p:spTree>
    <p:extLst>
      <p:ext uri="{BB962C8B-B14F-4D97-AF65-F5344CB8AC3E}">
        <p14:creationId xmlns:p14="http://schemas.microsoft.com/office/powerpoint/2010/main" val="133154137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00BE1-BDD1-6F0E-2251-E8DB1C5DB5F6}"/>
              </a:ext>
            </a:extLst>
          </p:cNvPr>
          <p:cNvSpPr>
            <a:spLocks noGrp="1"/>
          </p:cNvSpPr>
          <p:nvPr>
            <p:ph idx="1"/>
          </p:nvPr>
        </p:nvSpPr>
        <p:spPr>
          <a:xfrm>
            <a:off x="152401" y="685800"/>
            <a:ext cx="3352800" cy="5867400"/>
          </a:xfrm>
        </p:spPr>
        <p:txBody>
          <a:bodyPr>
            <a:noAutofit/>
          </a:bodyPr>
          <a:lstStyle/>
          <a:p>
            <a:pPr marL="136525" indent="0" algn="just">
              <a:buNone/>
            </a:pPr>
            <a:r>
              <a:rPr lang="en-US" b="1" dirty="0">
                <a:solidFill>
                  <a:srgbClr val="212529"/>
                </a:solidFill>
                <a:latin typeface="Times New Roman" panose="02020603050405020304" pitchFamily="18" charset="0"/>
                <a:cs typeface="Times New Roman" panose="02020603050405020304" pitchFamily="18" charset="0"/>
              </a:rPr>
              <a:t>Step 4: </a:t>
            </a:r>
            <a:r>
              <a:rPr lang="en-US" dirty="0">
                <a:solidFill>
                  <a:srgbClr val="212529"/>
                </a:solidFill>
                <a:latin typeface="Times New Roman" panose="02020603050405020304" pitchFamily="18" charset="0"/>
                <a:cs typeface="Times New Roman" panose="02020603050405020304" pitchFamily="18" charset="0"/>
              </a:rPr>
              <a:t>At node E, Max will take its turn, and the value of alpha will change. The current value of alpha will be compared with 5, so max (-∞, 5) = 5, hence at node E α= 5 and β= 3, where α&gt;=β, (</a:t>
            </a:r>
            <a:r>
              <a:rPr lang="en-US" sz="1800" b="1" dirty="0">
                <a:solidFill>
                  <a:srgbClr val="FF0000"/>
                </a:solidFill>
                <a:latin typeface="Times New Roman" panose="02020603050405020304" pitchFamily="18" charset="0"/>
                <a:cs typeface="Times New Roman" panose="02020603050405020304" pitchFamily="18" charset="0"/>
              </a:rPr>
              <a:t>Since condition achieved</a:t>
            </a:r>
            <a:r>
              <a:rPr lang="en-US" dirty="0">
                <a:solidFill>
                  <a:srgbClr val="212529"/>
                </a:solidFill>
                <a:latin typeface="Times New Roman" panose="02020603050405020304" pitchFamily="18" charset="0"/>
                <a:cs typeface="Times New Roman" panose="02020603050405020304" pitchFamily="18" charset="0"/>
              </a:rPr>
              <a:t>) so the right successor of E will be pruned, and algorithm will not traverse it, and the value at node E will be 5.</a:t>
            </a:r>
          </a:p>
          <a:p>
            <a:pPr marL="136525" indent="0" algn="just">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2EE2D0F-596A-6EC0-78FA-D5555D833C6E}"/>
              </a:ext>
            </a:extLst>
          </p:cNvPr>
          <p:cNvSpPr>
            <a:spLocks noGrp="1"/>
          </p:cNvSpPr>
          <p:nvPr>
            <p:ph type="dt" sz="half" idx="10"/>
          </p:nvPr>
        </p:nvSpPr>
        <p:spPr/>
        <p:txBody>
          <a:bodyPr/>
          <a:lstStyle/>
          <a:p>
            <a:fld id="{72B3ACA5-D85C-47E0-AD41-8D63562E8FDC}" type="datetime1">
              <a:rPr lang="en-US" smtClean="0"/>
              <a:t>9/1/2024</a:t>
            </a:fld>
            <a:endParaRPr lang="en-IN"/>
          </a:p>
        </p:txBody>
      </p:sp>
      <p:sp>
        <p:nvSpPr>
          <p:cNvPr id="6" name="Slide Number Placeholder 5">
            <a:extLst>
              <a:ext uri="{FF2B5EF4-FFF2-40B4-BE49-F238E27FC236}">
                <a16:creationId xmlns:a16="http://schemas.microsoft.com/office/drawing/2014/main" id="{47FF05A0-61B7-2AB9-22BD-66346DD892CE}"/>
              </a:ext>
            </a:extLst>
          </p:cNvPr>
          <p:cNvSpPr>
            <a:spLocks noGrp="1"/>
          </p:cNvSpPr>
          <p:nvPr>
            <p:ph type="sldNum" sz="quarter" idx="12"/>
          </p:nvPr>
        </p:nvSpPr>
        <p:spPr/>
        <p:txBody>
          <a:bodyPr/>
          <a:lstStyle/>
          <a:p>
            <a:fld id="{7F401927-AD32-4732-888E-D241A28CDCF8}" type="slidenum">
              <a:rPr lang="en-IN" smtClean="0"/>
              <a:pPr/>
              <a:t>36</a:t>
            </a:fld>
            <a:endParaRPr lang="en-IN"/>
          </a:p>
        </p:txBody>
      </p:sp>
      <p:pic>
        <p:nvPicPr>
          <p:cNvPr id="2" name="Picture 1">
            <a:extLst>
              <a:ext uri="{FF2B5EF4-FFF2-40B4-BE49-F238E27FC236}">
                <a16:creationId xmlns:a16="http://schemas.microsoft.com/office/drawing/2014/main" id="{9025867C-B3EA-BF9C-F3BD-94DD88E0C4E9}"/>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contrast="-20000"/>
                    </a14:imgEffect>
                  </a14:imgLayer>
                </a14:imgProps>
              </a:ext>
            </a:extLst>
          </a:blip>
          <a:srcRect r="4536" b="8621"/>
          <a:stretch/>
        </p:blipFill>
        <p:spPr>
          <a:xfrm>
            <a:off x="3491345" y="838200"/>
            <a:ext cx="5595566" cy="4038600"/>
          </a:xfrm>
          <a:prstGeom prst="rect">
            <a:avLst/>
          </a:prstGeom>
          <a:ln>
            <a:solidFill>
              <a:srgbClr val="FF0000"/>
            </a:solidFill>
          </a:ln>
        </p:spPr>
      </p:pic>
    </p:spTree>
    <p:extLst>
      <p:ext uri="{BB962C8B-B14F-4D97-AF65-F5344CB8AC3E}">
        <p14:creationId xmlns:p14="http://schemas.microsoft.com/office/powerpoint/2010/main" val="327344886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58160-DD17-52A3-E40A-495519BC4760}"/>
              </a:ext>
            </a:extLst>
          </p:cNvPr>
          <p:cNvSpPr>
            <a:spLocks noGrp="1"/>
          </p:cNvSpPr>
          <p:nvPr>
            <p:ph idx="1"/>
          </p:nvPr>
        </p:nvSpPr>
        <p:spPr>
          <a:xfrm>
            <a:off x="304800" y="381000"/>
            <a:ext cx="3733800" cy="5638800"/>
          </a:xfrm>
        </p:spPr>
        <p:txBody>
          <a:bodyPr>
            <a:noAutofit/>
          </a:bodyPr>
          <a:lstStyle/>
          <a:p>
            <a:pPr marL="136525" indent="0">
              <a:buNone/>
            </a:pPr>
            <a:r>
              <a:rPr lang="en-US" sz="2000" b="1" i="0" dirty="0">
                <a:solidFill>
                  <a:srgbClr val="212529"/>
                </a:solidFill>
                <a:effectLst/>
                <a:latin typeface="Times New Roman" panose="02020603050405020304" pitchFamily="18" charset="0"/>
                <a:cs typeface="Times New Roman" panose="02020603050405020304" pitchFamily="18" charset="0"/>
              </a:rPr>
              <a:t>Step 5: </a:t>
            </a:r>
            <a:r>
              <a:rPr lang="en-US" sz="2000" b="0" i="0" dirty="0">
                <a:solidFill>
                  <a:srgbClr val="212529"/>
                </a:solidFill>
                <a:effectLst/>
                <a:latin typeface="Times New Roman" panose="02020603050405020304" pitchFamily="18" charset="0"/>
                <a:cs typeface="Times New Roman" panose="02020603050405020304" pitchFamily="18" charset="0"/>
              </a:rPr>
              <a:t>At next step, algorithm again backtrack the tree, from node B to node A. At node A, the value of alpha will be changed the maximum available value is 3 as max (-∞, 3)= 3, and β= +∞, these two values now passes to right successor of A which is Node C.</a:t>
            </a:r>
          </a:p>
          <a:p>
            <a:pPr marL="136525" indent="0">
              <a:buNone/>
            </a:pPr>
            <a:r>
              <a:rPr lang="en-US" sz="2000" b="0" i="0" dirty="0">
                <a:solidFill>
                  <a:srgbClr val="212529"/>
                </a:solidFill>
                <a:effectLst/>
                <a:latin typeface="Times New Roman" panose="02020603050405020304" pitchFamily="18" charset="0"/>
                <a:cs typeface="Times New Roman" panose="02020603050405020304" pitchFamily="18" charset="0"/>
              </a:rPr>
              <a:t>At node C, α=3 and β= +∞, and the same values will be passed on to node F.</a:t>
            </a:r>
          </a:p>
          <a:p>
            <a:pPr marL="136525" indent="0" algn="just">
              <a:buNone/>
            </a:pPr>
            <a:r>
              <a:rPr lang="en-US" sz="2000" b="1" i="0" dirty="0">
                <a:solidFill>
                  <a:srgbClr val="212529"/>
                </a:solidFill>
                <a:effectLst/>
                <a:latin typeface="Times New Roman" panose="02020603050405020304" pitchFamily="18" charset="0"/>
                <a:cs typeface="Times New Roman" panose="02020603050405020304" pitchFamily="18" charset="0"/>
              </a:rPr>
              <a:t>Step 6: </a:t>
            </a:r>
            <a:r>
              <a:rPr lang="en-US" sz="2000" b="0" i="0" dirty="0">
                <a:solidFill>
                  <a:srgbClr val="212529"/>
                </a:solidFill>
                <a:effectLst/>
                <a:latin typeface="Times New Roman" panose="02020603050405020304" pitchFamily="18" charset="0"/>
                <a:cs typeface="Times New Roman" panose="02020603050405020304" pitchFamily="18" charset="0"/>
              </a:rPr>
              <a:t>At node F, again the value of α will be compared with left child which is 0, and max(3,0)= 3, and then compared with right child which is 1, and max(3,1)= 3 still α remains 3, but the node value of F will become 1.</a:t>
            </a:r>
          </a:p>
        </p:txBody>
      </p:sp>
      <p:sp>
        <p:nvSpPr>
          <p:cNvPr id="4" name="Date Placeholder 3">
            <a:extLst>
              <a:ext uri="{FF2B5EF4-FFF2-40B4-BE49-F238E27FC236}">
                <a16:creationId xmlns:a16="http://schemas.microsoft.com/office/drawing/2014/main" id="{E515F190-469B-4EC2-8754-5A262CCFB57F}"/>
              </a:ext>
            </a:extLst>
          </p:cNvPr>
          <p:cNvSpPr>
            <a:spLocks noGrp="1"/>
          </p:cNvSpPr>
          <p:nvPr>
            <p:ph type="dt" sz="half" idx="10"/>
          </p:nvPr>
        </p:nvSpPr>
        <p:spPr/>
        <p:txBody>
          <a:bodyPr/>
          <a:lstStyle/>
          <a:p>
            <a:fld id="{B37F855F-AD44-46DE-9A38-30DD8D611B2E}" type="datetime1">
              <a:rPr lang="en-US" smtClean="0"/>
              <a:t>9/1/2024</a:t>
            </a:fld>
            <a:endParaRPr lang="en-IN"/>
          </a:p>
        </p:txBody>
      </p:sp>
      <p:sp>
        <p:nvSpPr>
          <p:cNvPr id="6" name="Slide Number Placeholder 5">
            <a:extLst>
              <a:ext uri="{FF2B5EF4-FFF2-40B4-BE49-F238E27FC236}">
                <a16:creationId xmlns:a16="http://schemas.microsoft.com/office/drawing/2014/main" id="{12292EAF-C221-5ACF-2A9B-76687D839FC8}"/>
              </a:ext>
            </a:extLst>
          </p:cNvPr>
          <p:cNvSpPr>
            <a:spLocks noGrp="1"/>
          </p:cNvSpPr>
          <p:nvPr>
            <p:ph type="sldNum" sz="quarter" idx="12"/>
          </p:nvPr>
        </p:nvSpPr>
        <p:spPr/>
        <p:txBody>
          <a:bodyPr/>
          <a:lstStyle/>
          <a:p>
            <a:fld id="{7F401927-AD32-4732-888E-D241A28CDCF8}" type="slidenum">
              <a:rPr lang="en-IN" smtClean="0"/>
              <a:pPr/>
              <a:t>37</a:t>
            </a:fld>
            <a:endParaRPr lang="en-IN"/>
          </a:p>
        </p:txBody>
      </p:sp>
      <p:pic>
        <p:nvPicPr>
          <p:cNvPr id="5" name="Picture 2">
            <a:extLst>
              <a:ext uri="{FF2B5EF4-FFF2-40B4-BE49-F238E27FC236}">
                <a16:creationId xmlns:a16="http://schemas.microsoft.com/office/drawing/2014/main" id="{EDB017F9-0642-0CB4-32E3-0FFABCB6DE62}"/>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378" t="11666" b="10000"/>
          <a:stretch/>
        </p:blipFill>
        <p:spPr bwMode="auto">
          <a:xfrm>
            <a:off x="3962400" y="685800"/>
            <a:ext cx="5025957" cy="3810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05887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259DB81-7584-FFDF-160F-9B36DAE370B9}"/>
              </a:ext>
            </a:extLst>
          </p:cNvPr>
          <p:cNvSpPr>
            <a:spLocks noGrp="1"/>
          </p:cNvSpPr>
          <p:nvPr>
            <p:ph idx="1"/>
          </p:nvPr>
        </p:nvSpPr>
        <p:spPr>
          <a:xfrm>
            <a:off x="457200" y="685800"/>
            <a:ext cx="3429000" cy="5562600"/>
          </a:xfrm>
        </p:spPr>
        <p:txBody>
          <a:bodyPr>
            <a:noAutofit/>
          </a:bodyPr>
          <a:lstStyle/>
          <a:p>
            <a:pPr marL="136525" indent="0" algn="just">
              <a:buNone/>
            </a:pPr>
            <a:r>
              <a:rPr lang="en-US" b="1" dirty="0">
                <a:solidFill>
                  <a:srgbClr val="212529"/>
                </a:solidFill>
                <a:latin typeface="Times New Roman" panose="02020603050405020304" pitchFamily="18" charset="0"/>
                <a:cs typeface="Times New Roman" panose="02020603050405020304" pitchFamily="18" charset="0"/>
              </a:rPr>
              <a:t>Step 7: </a:t>
            </a:r>
            <a:r>
              <a:rPr lang="en-US" dirty="0">
                <a:solidFill>
                  <a:srgbClr val="212529"/>
                </a:solidFill>
                <a:latin typeface="Times New Roman" panose="02020603050405020304" pitchFamily="18" charset="0"/>
                <a:cs typeface="Times New Roman" panose="02020603050405020304" pitchFamily="18" charset="0"/>
              </a:rPr>
              <a:t>Node F returns the node value 1 to node C, at C α= 3 and β= +∞, here the value of beta will be changed, it will compare with 1 so min (∞, 1) = 1. Now at C, α=3 and β= 1, and again it satisfies the condition α &gt;= β, so the next child of C which is G will be pruned, and the algorithm will not compute the entire sub-tree G.</a:t>
            </a:r>
          </a:p>
        </p:txBody>
      </p:sp>
      <p:sp>
        <p:nvSpPr>
          <p:cNvPr id="2" name="Date Placeholder 1">
            <a:extLst>
              <a:ext uri="{FF2B5EF4-FFF2-40B4-BE49-F238E27FC236}">
                <a16:creationId xmlns:a16="http://schemas.microsoft.com/office/drawing/2014/main" id="{1F93A52D-821B-3895-F035-AAE1D63277B1}"/>
              </a:ext>
            </a:extLst>
          </p:cNvPr>
          <p:cNvSpPr>
            <a:spLocks noGrp="1"/>
          </p:cNvSpPr>
          <p:nvPr>
            <p:ph type="dt" sz="half" idx="10"/>
          </p:nvPr>
        </p:nvSpPr>
        <p:spPr/>
        <p:txBody>
          <a:bodyPr/>
          <a:lstStyle/>
          <a:p>
            <a:fld id="{10487458-735D-4017-ABEB-9B3410AB2FFC}" type="datetime1">
              <a:rPr lang="en-US" smtClean="0"/>
              <a:t>9/1/2024</a:t>
            </a:fld>
            <a:endParaRPr lang="en-IN"/>
          </a:p>
        </p:txBody>
      </p:sp>
      <p:sp>
        <p:nvSpPr>
          <p:cNvPr id="4" name="Slide Number Placeholder 3">
            <a:extLst>
              <a:ext uri="{FF2B5EF4-FFF2-40B4-BE49-F238E27FC236}">
                <a16:creationId xmlns:a16="http://schemas.microsoft.com/office/drawing/2014/main" id="{08FA04ED-BBAB-0BF4-7378-365D5D69D6EC}"/>
              </a:ext>
            </a:extLst>
          </p:cNvPr>
          <p:cNvSpPr>
            <a:spLocks noGrp="1"/>
          </p:cNvSpPr>
          <p:nvPr>
            <p:ph type="sldNum" sz="quarter" idx="12"/>
          </p:nvPr>
        </p:nvSpPr>
        <p:spPr/>
        <p:txBody>
          <a:bodyPr/>
          <a:lstStyle/>
          <a:p>
            <a:fld id="{7F401927-AD32-4732-888E-D241A28CDCF8}" type="slidenum">
              <a:rPr lang="en-IN" smtClean="0"/>
              <a:pPr/>
              <a:t>38</a:t>
            </a:fld>
            <a:endParaRPr lang="en-IN"/>
          </a:p>
        </p:txBody>
      </p:sp>
      <p:pic>
        <p:nvPicPr>
          <p:cNvPr id="3" name="Picture 2">
            <a:extLst>
              <a:ext uri="{FF2B5EF4-FFF2-40B4-BE49-F238E27FC236}">
                <a16:creationId xmlns:a16="http://schemas.microsoft.com/office/drawing/2014/main" id="{286FC4BC-98AF-20E5-9944-4E2E61DD7F65}"/>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contrast="-20000"/>
                    </a14:imgEffect>
                  </a14:imgLayer>
                </a14:imgProps>
              </a:ext>
            </a:extLst>
          </a:blip>
          <a:srcRect b="11111"/>
          <a:stretch/>
        </p:blipFill>
        <p:spPr>
          <a:xfrm>
            <a:off x="3886199" y="762000"/>
            <a:ext cx="5155435" cy="3657600"/>
          </a:xfrm>
          <a:prstGeom prst="rect">
            <a:avLst/>
          </a:prstGeom>
          <a:ln>
            <a:solidFill>
              <a:srgbClr val="FF0000"/>
            </a:solidFill>
          </a:ln>
        </p:spPr>
      </p:pic>
    </p:spTree>
    <p:extLst>
      <p:ext uri="{BB962C8B-B14F-4D97-AF65-F5344CB8AC3E}">
        <p14:creationId xmlns:p14="http://schemas.microsoft.com/office/powerpoint/2010/main" val="241847964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DD9BE6C-0701-AA6E-5AEC-A4D8A95EFEC8}"/>
              </a:ext>
            </a:extLst>
          </p:cNvPr>
          <p:cNvSpPr>
            <a:spLocks noGrp="1"/>
          </p:cNvSpPr>
          <p:nvPr>
            <p:ph idx="1"/>
          </p:nvPr>
        </p:nvSpPr>
        <p:spPr>
          <a:xfrm>
            <a:off x="495300" y="533400"/>
            <a:ext cx="2857500" cy="6019800"/>
          </a:xfrm>
        </p:spPr>
        <p:txBody>
          <a:bodyPr>
            <a:noAutofit/>
          </a:bodyPr>
          <a:lstStyle/>
          <a:p>
            <a:pPr marL="136525" indent="0" algn="just">
              <a:buNone/>
            </a:pPr>
            <a:r>
              <a:rPr lang="en-US" b="1" dirty="0">
                <a:solidFill>
                  <a:srgbClr val="212529"/>
                </a:solidFill>
                <a:latin typeface="Times New Roman" panose="02020603050405020304" pitchFamily="18" charset="0"/>
                <a:cs typeface="Times New Roman" panose="02020603050405020304" pitchFamily="18" charset="0"/>
              </a:rPr>
              <a:t>Step 8: </a:t>
            </a:r>
            <a:r>
              <a:rPr lang="en-US" dirty="0">
                <a:solidFill>
                  <a:srgbClr val="212529"/>
                </a:solidFill>
                <a:latin typeface="Times New Roman" panose="02020603050405020304" pitchFamily="18" charset="0"/>
                <a:cs typeface="Times New Roman" panose="02020603050405020304" pitchFamily="18" charset="0"/>
              </a:rPr>
              <a:t>C now returns the value of 1 to A here the best value for A is max (3, 1) = 3.</a:t>
            </a:r>
          </a:p>
          <a:p>
            <a:pPr marL="136525" indent="0" algn="just">
              <a:buNone/>
            </a:pPr>
            <a:r>
              <a:rPr lang="en-US" dirty="0">
                <a:solidFill>
                  <a:srgbClr val="212529"/>
                </a:solidFill>
                <a:latin typeface="Times New Roman" panose="02020603050405020304" pitchFamily="18" charset="0"/>
                <a:cs typeface="Times New Roman" panose="02020603050405020304" pitchFamily="18" charset="0"/>
              </a:rPr>
              <a:t>Following is the final game tree which is the showing the nodes which are computed and nodes which has never computed. Hence the optimal value for the maximizer is 3 for this example.</a:t>
            </a:r>
          </a:p>
        </p:txBody>
      </p:sp>
      <p:sp>
        <p:nvSpPr>
          <p:cNvPr id="2" name="Date Placeholder 1">
            <a:extLst>
              <a:ext uri="{FF2B5EF4-FFF2-40B4-BE49-F238E27FC236}">
                <a16:creationId xmlns:a16="http://schemas.microsoft.com/office/drawing/2014/main" id="{7ACE3434-5269-13B4-BAAC-CED2E8C0597A}"/>
              </a:ext>
            </a:extLst>
          </p:cNvPr>
          <p:cNvSpPr>
            <a:spLocks noGrp="1"/>
          </p:cNvSpPr>
          <p:nvPr>
            <p:ph type="dt" sz="half" idx="10"/>
          </p:nvPr>
        </p:nvSpPr>
        <p:spPr/>
        <p:txBody>
          <a:bodyPr/>
          <a:lstStyle/>
          <a:p>
            <a:fld id="{AD7460A8-0169-4AC2-B75B-F932F8AD317B}" type="datetime1">
              <a:rPr lang="en-US" smtClean="0"/>
              <a:t>9/1/2024</a:t>
            </a:fld>
            <a:endParaRPr lang="en-IN"/>
          </a:p>
        </p:txBody>
      </p:sp>
      <p:sp>
        <p:nvSpPr>
          <p:cNvPr id="4" name="Slide Number Placeholder 3">
            <a:extLst>
              <a:ext uri="{FF2B5EF4-FFF2-40B4-BE49-F238E27FC236}">
                <a16:creationId xmlns:a16="http://schemas.microsoft.com/office/drawing/2014/main" id="{0A40DB08-60D4-EB14-C6D0-C0BE72139A41}"/>
              </a:ext>
            </a:extLst>
          </p:cNvPr>
          <p:cNvSpPr>
            <a:spLocks noGrp="1"/>
          </p:cNvSpPr>
          <p:nvPr>
            <p:ph type="sldNum" sz="quarter" idx="12"/>
          </p:nvPr>
        </p:nvSpPr>
        <p:spPr/>
        <p:txBody>
          <a:bodyPr/>
          <a:lstStyle/>
          <a:p>
            <a:fld id="{7F401927-AD32-4732-888E-D241A28CDCF8}" type="slidenum">
              <a:rPr lang="en-IN" smtClean="0"/>
              <a:pPr/>
              <a:t>39</a:t>
            </a:fld>
            <a:endParaRPr lang="en-IN"/>
          </a:p>
        </p:txBody>
      </p:sp>
      <p:pic>
        <p:nvPicPr>
          <p:cNvPr id="3" name="Picture 2">
            <a:extLst>
              <a:ext uri="{FF2B5EF4-FFF2-40B4-BE49-F238E27FC236}">
                <a16:creationId xmlns:a16="http://schemas.microsoft.com/office/drawing/2014/main" id="{97C0285B-54C1-D632-E312-AF5C8527D168}"/>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contrast="-20000"/>
                    </a14:imgEffect>
                  </a14:imgLayer>
                </a14:imgProps>
              </a:ext>
            </a:extLst>
          </a:blip>
          <a:srcRect b="11594"/>
          <a:stretch/>
        </p:blipFill>
        <p:spPr>
          <a:xfrm>
            <a:off x="3408218" y="678872"/>
            <a:ext cx="5633662" cy="3893127"/>
          </a:xfrm>
          <a:prstGeom prst="rect">
            <a:avLst/>
          </a:prstGeom>
          <a:ln>
            <a:solidFill>
              <a:srgbClr val="FF0000"/>
            </a:solidFill>
          </a:ln>
        </p:spPr>
      </p:pic>
    </p:spTree>
    <p:extLst>
      <p:ext uri="{BB962C8B-B14F-4D97-AF65-F5344CB8AC3E}">
        <p14:creationId xmlns:p14="http://schemas.microsoft.com/office/powerpoint/2010/main" val="8941163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FBBF9A-FE1B-9372-A4E5-29A65BD14CE2}"/>
              </a:ext>
            </a:extLst>
          </p:cNvPr>
          <p:cNvSpPr>
            <a:spLocks noGrp="1"/>
          </p:cNvSpPr>
          <p:nvPr>
            <p:ph type="dt" sz="quarter" idx="10"/>
          </p:nvPr>
        </p:nvSpPr>
        <p:spPr/>
        <p:txBody>
          <a:bodyPr/>
          <a:lstStyle/>
          <a:p>
            <a:pPr>
              <a:defRPr/>
            </a:pPr>
            <a:fld id="{5A0D5509-0F53-40CC-ACBF-3090552A0175}" type="datetime3">
              <a:rPr lang="en-US" smtClean="0"/>
              <a:pPr>
                <a:defRPr/>
              </a:pPr>
              <a:t>1 September 2024</a:t>
            </a:fld>
            <a:endParaRPr lang="en-US" dirty="0"/>
          </a:p>
        </p:txBody>
      </p:sp>
      <p:sp>
        <p:nvSpPr>
          <p:cNvPr id="10243" name="Slide Number Placeholder 4">
            <a:extLst>
              <a:ext uri="{FF2B5EF4-FFF2-40B4-BE49-F238E27FC236}">
                <a16:creationId xmlns:a16="http://schemas.microsoft.com/office/drawing/2014/main" id="{1561F4E7-3160-46EA-BA83-2C2B9638F06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23507A-7B00-492C-9AC5-93D62380E945}" type="slidenum">
              <a:rPr lang="en-US" altLang="en-US" smtClean="0">
                <a:solidFill>
                  <a:schemeClr val="bg1"/>
                </a:solidFill>
                <a:latin typeface="Book Antiqua" panose="02040602050305030304" pitchFamily="18" charset="0"/>
              </a:rPr>
              <a:pPr/>
              <a:t>4</a:t>
            </a:fld>
            <a:endParaRPr lang="en-US" altLang="en-US">
              <a:solidFill>
                <a:schemeClr val="bg1"/>
              </a:solidFill>
              <a:latin typeface="Book Antiqua" panose="02040602050305030304" pitchFamily="18" charset="0"/>
            </a:endParaRPr>
          </a:p>
        </p:txBody>
      </p:sp>
      <p:pic>
        <p:nvPicPr>
          <p:cNvPr id="10244" name="Picture 4" descr="Teams - Collaboration vs Cooperation poster | Blog | johnLeighton.me.uk ...">
            <a:extLst>
              <a:ext uri="{FF2B5EF4-FFF2-40B4-BE49-F238E27FC236}">
                <a16:creationId xmlns:a16="http://schemas.microsoft.com/office/drawing/2014/main" id="{238DC1E2-6B50-4347-D01C-B6EE211AAEE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 y="304800"/>
            <a:ext cx="8686800" cy="6111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E0AB-BEEE-D973-C6D9-115F7EBB4BFA}"/>
              </a:ext>
            </a:extLst>
          </p:cNvPr>
          <p:cNvSpPr>
            <a:spLocks noGrp="1"/>
          </p:cNvSpPr>
          <p:nvPr>
            <p:ph type="title"/>
          </p:nvPr>
        </p:nvSpPr>
        <p:spPr>
          <a:xfrm>
            <a:off x="228600" y="274638"/>
            <a:ext cx="8610600" cy="563562"/>
          </a:xfrm>
        </p:spPr>
        <p:txBody>
          <a:bodyPr>
            <a:noAutofit/>
          </a:bodyPr>
          <a:lstStyle/>
          <a:p>
            <a:r>
              <a:rPr lang="en-IN" sz="2800" dirty="0"/>
              <a:t>Move Ordering in Alpha-Beta pruning</a:t>
            </a:r>
          </a:p>
        </p:txBody>
      </p:sp>
      <p:sp>
        <p:nvSpPr>
          <p:cNvPr id="3" name="Content Placeholder 2">
            <a:extLst>
              <a:ext uri="{FF2B5EF4-FFF2-40B4-BE49-F238E27FC236}">
                <a16:creationId xmlns:a16="http://schemas.microsoft.com/office/drawing/2014/main" id="{CE93609A-DBB9-DB57-DB97-F30A179D8EB7}"/>
              </a:ext>
            </a:extLst>
          </p:cNvPr>
          <p:cNvSpPr>
            <a:spLocks noGrp="1"/>
          </p:cNvSpPr>
          <p:nvPr>
            <p:ph idx="1"/>
          </p:nvPr>
        </p:nvSpPr>
        <p:spPr>
          <a:xfrm>
            <a:off x="457200" y="838201"/>
            <a:ext cx="8229600" cy="5578474"/>
          </a:xfr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a:t>
            </a:r>
            <a:r>
              <a:rPr kumimoji="0" lang="en-US" sz="22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effectiveness</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of alpha-beta pruning is </a:t>
            </a:r>
            <a:r>
              <a:rPr kumimoji="0" lang="en-US" sz="22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highly dependent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on the </a:t>
            </a:r>
            <a:r>
              <a:rPr kumimoji="0" lang="en-US" sz="22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order</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in which each node is examined. Move order is an important aspect of alpha-beta pruning.</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sz="2000" b="1" dirty="0">
                <a:ln w="6350">
                  <a:noFill/>
                </a:ln>
                <a:solidFill>
                  <a:srgbClr val="0909FF"/>
                </a:solidFill>
                <a:ea typeface="+mj-ea"/>
                <a:cs typeface="+mj-cs"/>
              </a:rPr>
              <a:t>It can be of two types:</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2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Worst ordering</a:t>
            </a: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In some cases, alpha-beta pruning algorithm does not prune any of the leaves of the tree, and works exactly as </a:t>
            </a:r>
            <a:r>
              <a:rPr kumimoji="0" lang="en-US" sz="22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minimax algorithm</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In this case, it also consumes more time because of alpha-beta factors, such a move of pruning is called </a:t>
            </a:r>
            <a:r>
              <a:rPr kumimoji="0" lang="en-US" sz="22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worst ordering</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In this case, the best move occurs on the </a:t>
            </a:r>
            <a:r>
              <a:rPr kumimoji="0" lang="en-US" sz="22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right side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of the tree. The time complexity for such an order is O(b</a:t>
            </a:r>
            <a:r>
              <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m</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2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Ideal ordering</a:t>
            </a: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The ideal ordering for alpha-beta pruning occurs when lots of pruning happens in the tree, and best moves occur at the </a:t>
            </a:r>
            <a:r>
              <a:rPr kumimoji="0" lang="en-US" sz="22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left side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of the tree. We apply </a:t>
            </a:r>
            <a:r>
              <a:rPr kumimoji="0" lang="en-US" sz="22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DFS,</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hence it first search left of the tree and go deep twice as minimax algorithm in the same amount of time. Complexity in ideal ordering is O(b</a:t>
            </a:r>
            <a:r>
              <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m/2</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B72AD46C-0852-4442-328B-381D6888C549}"/>
              </a:ext>
            </a:extLst>
          </p:cNvPr>
          <p:cNvSpPr>
            <a:spLocks noGrp="1"/>
          </p:cNvSpPr>
          <p:nvPr>
            <p:ph type="dt" sz="half" idx="10"/>
          </p:nvPr>
        </p:nvSpPr>
        <p:spPr/>
        <p:txBody>
          <a:bodyPr/>
          <a:lstStyle/>
          <a:p>
            <a:pPr>
              <a:defRPr/>
            </a:pPr>
            <a:fld id="{25781E12-B613-4949-828F-CF9444D4584D}" type="datetime3">
              <a:rPr lang="en-US" smtClean="0"/>
              <a:pPr>
                <a:defRPr/>
              </a:pPr>
              <a:t>1 September 2024</a:t>
            </a:fld>
            <a:endParaRPr lang="en-US" dirty="0"/>
          </a:p>
        </p:txBody>
      </p:sp>
      <p:sp>
        <p:nvSpPr>
          <p:cNvPr id="5" name="Slide Number Placeholder 4">
            <a:extLst>
              <a:ext uri="{FF2B5EF4-FFF2-40B4-BE49-F238E27FC236}">
                <a16:creationId xmlns:a16="http://schemas.microsoft.com/office/drawing/2014/main" id="{EC85A79B-1DFA-D8AF-6538-928815FD4094}"/>
              </a:ext>
            </a:extLst>
          </p:cNvPr>
          <p:cNvSpPr>
            <a:spLocks noGrp="1"/>
          </p:cNvSpPr>
          <p:nvPr>
            <p:ph type="sldNum" sz="quarter" idx="12"/>
          </p:nvPr>
        </p:nvSpPr>
        <p:spPr/>
        <p:txBody>
          <a:bodyPr/>
          <a:lstStyle/>
          <a:p>
            <a:pPr>
              <a:defRPr/>
            </a:pPr>
            <a:fld id="{8C7A69D5-B787-4C7D-B98F-B8C4DAB9808B}" type="slidenum">
              <a:rPr lang="en-US" altLang="en-US" smtClean="0"/>
              <a:pPr>
                <a:defRPr/>
              </a:pPr>
              <a:t>40</a:t>
            </a:fld>
            <a:endParaRPr lang="en-US" altLang="en-US"/>
          </a:p>
        </p:txBody>
      </p:sp>
    </p:spTree>
    <p:extLst>
      <p:ext uri="{BB962C8B-B14F-4D97-AF65-F5344CB8AC3E}">
        <p14:creationId xmlns:p14="http://schemas.microsoft.com/office/powerpoint/2010/main" val="38801966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1FEF6C-B3B6-1288-8A5E-3255D4A3BF0F}"/>
              </a:ext>
            </a:extLst>
          </p:cNvPr>
          <p:cNvSpPr>
            <a:spLocks noGrp="1"/>
          </p:cNvSpPr>
          <p:nvPr>
            <p:ph type="dt" sz="half" idx="10"/>
          </p:nvPr>
        </p:nvSpPr>
        <p:spPr/>
        <p:txBody>
          <a:bodyPr/>
          <a:lstStyle/>
          <a:p>
            <a:pPr>
              <a:defRPr/>
            </a:pPr>
            <a:fld id="{25781E12-B613-4949-828F-CF9444D4584D}" type="datetime3">
              <a:rPr lang="en-US" smtClean="0"/>
              <a:pPr>
                <a:defRPr/>
              </a:pPr>
              <a:t>1 September 2024</a:t>
            </a:fld>
            <a:endParaRPr lang="en-US" dirty="0"/>
          </a:p>
        </p:txBody>
      </p:sp>
      <p:sp>
        <p:nvSpPr>
          <p:cNvPr id="5" name="Slide Number Placeholder 4">
            <a:extLst>
              <a:ext uri="{FF2B5EF4-FFF2-40B4-BE49-F238E27FC236}">
                <a16:creationId xmlns:a16="http://schemas.microsoft.com/office/drawing/2014/main" id="{7EC08F4F-FF0A-3279-CD1D-1E687C1D1BC0}"/>
              </a:ext>
            </a:extLst>
          </p:cNvPr>
          <p:cNvSpPr>
            <a:spLocks noGrp="1"/>
          </p:cNvSpPr>
          <p:nvPr>
            <p:ph type="sldNum" sz="quarter" idx="12"/>
          </p:nvPr>
        </p:nvSpPr>
        <p:spPr/>
        <p:txBody>
          <a:bodyPr/>
          <a:lstStyle/>
          <a:p>
            <a:pPr>
              <a:defRPr/>
            </a:pPr>
            <a:fld id="{8C7A69D5-B787-4C7D-B98F-B8C4DAB9808B}" type="slidenum">
              <a:rPr lang="en-US" altLang="en-US" smtClean="0"/>
              <a:pPr>
                <a:defRPr/>
              </a:pPr>
              <a:t>41</a:t>
            </a:fld>
            <a:endParaRPr lang="en-US" altLang="en-US"/>
          </a:p>
        </p:txBody>
      </p:sp>
      <p:sp>
        <p:nvSpPr>
          <p:cNvPr id="2" name="Title 4">
            <a:extLst>
              <a:ext uri="{FF2B5EF4-FFF2-40B4-BE49-F238E27FC236}">
                <a16:creationId xmlns:a16="http://schemas.microsoft.com/office/drawing/2014/main" id="{74E39AB8-96BF-4B6A-91EB-5806027AF9FA}"/>
              </a:ext>
            </a:extLst>
          </p:cNvPr>
          <p:cNvSpPr>
            <a:spLocks noGrp="1"/>
          </p:cNvSpPr>
          <p:nvPr>
            <p:ph type="title"/>
          </p:nvPr>
        </p:nvSpPr>
        <p:spPr>
          <a:xfrm>
            <a:off x="607868" y="460144"/>
            <a:ext cx="7886700" cy="64886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Example 2</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4F112A8-720C-0F27-162D-A538EFCD3EB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14091" y="1767472"/>
            <a:ext cx="7515818" cy="3323056"/>
          </a:xfrm>
          <a:prstGeom prst="rect">
            <a:avLst/>
          </a:prstGeom>
          <a:ln>
            <a:solidFill>
              <a:srgbClr val="FF0000"/>
            </a:solidFill>
          </a:ln>
        </p:spPr>
      </p:pic>
    </p:spTree>
    <p:extLst>
      <p:ext uri="{BB962C8B-B14F-4D97-AF65-F5344CB8AC3E}">
        <p14:creationId xmlns:p14="http://schemas.microsoft.com/office/powerpoint/2010/main" val="349712520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1FEF6C-B3B6-1288-8A5E-3255D4A3BF0F}"/>
              </a:ext>
            </a:extLst>
          </p:cNvPr>
          <p:cNvSpPr>
            <a:spLocks noGrp="1"/>
          </p:cNvSpPr>
          <p:nvPr>
            <p:ph type="dt" sz="half" idx="10"/>
          </p:nvPr>
        </p:nvSpPr>
        <p:spPr/>
        <p:txBody>
          <a:bodyPr/>
          <a:lstStyle/>
          <a:p>
            <a:pPr>
              <a:defRPr/>
            </a:pPr>
            <a:fld id="{25781E12-B613-4949-828F-CF9444D4584D}" type="datetime3">
              <a:rPr lang="en-US" smtClean="0"/>
              <a:pPr>
                <a:defRPr/>
              </a:pPr>
              <a:t>1 September 2024</a:t>
            </a:fld>
            <a:endParaRPr lang="en-US" dirty="0"/>
          </a:p>
        </p:txBody>
      </p:sp>
      <p:sp>
        <p:nvSpPr>
          <p:cNvPr id="5" name="Slide Number Placeholder 4">
            <a:extLst>
              <a:ext uri="{FF2B5EF4-FFF2-40B4-BE49-F238E27FC236}">
                <a16:creationId xmlns:a16="http://schemas.microsoft.com/office/drawing/2014/main" id="{7EC08F4F-FF0A-3279-CD1D-1E687C1D1BC0}"/>
              </a:ext>
            </a:extLst>
          </p:cNvPr>
          <p:cNvSpPr>
            <a:spLocks noGrp="1"/>
          </p:cNvSpPr>
          <p:nvPr>
            <p:ph type="sldNum" sz="quarter" idx="12"/>
          </p:nvPr>
        </p:nvSpPr>
        <p:spPr/>
        <p:txBody>
          <a:bodyPr/>
          <a:lstStyle/>
          <a:p>
            <a:pPr>
              <a:defRPr/>
            </a:pPr>
            <a:fld id="{8C7A69D5-B787-4C7D-B98F-B8C4DAB9808B}" type="slidenum">
              <a:rPr lang="en-US" altLang="en-US" smtClean="0"/>
              <a:pPr>
                <a:defRPr/>
              </a:pPr>
              <a:t>42</a:t>
            </a:fld>
            <a:endParaRPr lang="en-US" altLang="en-US"/>
          </a:p>
        </p:txBody>
      </p:sp>
      <p:sp>
        <p:nvSpPr>
          <p:cNvPr id="6" name="Title 5">
            <a:extLst>
              <a:ext uri="{FF2B5EF4-FFF2-40B4-BE49-F238E27FC236}">
                <a16:creationId xmlns:a16="http://schemas.microsoft.com/office/drawing/2014/main" id="{DF2726DE-F9D9-44BB-2946-4FE73817D631}"/>
              </a:ext>
            </a:extLst>
          </p:cNvPr>
          <p:cNvSpPr>
            <a:spLocks noGrp="1"/>
          </p:cNvSpPr>
          <p:nvPr>
            <p:ph type="title"/>
          </p:nvPr>
        </p:nvSpPr>
        <p:spPr>
          <a:xfrm>
            <a:off x="628650" y="1131094"/>
            <a:ext cx="7886700" cy="549116"/>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Solution </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5708340-BDED-BF03-2451-9CDC9E162D4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76416" y="1838044"/>
            <a:ext cx="7391168" cy="3628635"/>
          </a:xfrm>
          <a:prstGeom prst="rect">
            <a:avLst/>
          </a:prstGeom>
          <a:ln>
            <a:solidFill>
              <a:srgbClr val="FF0000"/>
            </a:solidFill>
          </a:ln>
        </p:spPr>
      </p:pic>
    </p:spTree>
    <p:extLst>
      <p:ext uri="{BB962C8B-B14F-4D97-AF65-F5344CB8AC3E}">
        <p14:creationId xmlns:p14="http://schemas.microsoft.com/office/powerpoint/2010/main" val="324041669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1FEF6C-B3B6-1288-8A5E-3255D4A3BF0F}"/>
              </a:ext>
            </a:extLst>
          </p:cNvPr>
          <p:cNvSpPr>
            <a:spLocks noGrp="1"/>
          </p:cNvSpPr>
          <p:nvPr>
            <p:ph type="dt" sz="half" idx="10"/>
          </p:nvPr>
        </p:nvSpPr>
        <p:spPr/>
        <p:txBody>
          <a:bodyPr/>
          <a:lstStyle/>
          <a:p>
            <a:pPr>
              <a:defRPr/>
            </a:pPr>
            <a:fld id="{25781E12-B613-4949-828F-CF9444D4584D}" type="datetime3">
              <a:rPr lang="en-US" smtClean="0"/>
              <a:pPr>
                <a:defRPr/>
              </a:pPr>
              <a:t>1 September 2024</a:t>
            </a:fld>
            <a:endParaRPr lang="en-US" dirty="0"/>
          </a:p>
        </p:txBody>
      </p:sp>
      <p:sp>
        <p:nvSpPr>
          <p:cNvPr id="5" name="Slide Number Placeholder 4">
            <a:extLst>
              <a:ext uri="{FF2B5EF4-FFF2-40B4-BE49-F238E27FC236}">
                <a16:creationId xmlns:a16="http://schemas.microsoft.com/office/drawing/2014/main" id="{7EC08F4F-FF0A-3279-CD1D-1E687C1D1BC0}"/>
              </a:ext>
            </a:extLst>
          </p:cNvPr>
          <p:cNvSpPr>
            <a:spLocks noGrp="1"/>
          </p:cNvSpPr>
          <p:nvPr>
            <p:ph type="sldNum" sz="quarter" idx="12"/>
          </p:nvPr>
        </p:nvSpPr>
        <p:spPr/>
        <p:txBody>
          <a:bodyPr/>
          <a:lstStyle/>
          <a:p>
            <a:pPr>
              <a:defRPr/>
            </a:pPr>
            <a:fld id="{8C7A69D5-B787-4C7D-B98F-B8C4DAB9808B}" type="slidenum">
              <a:rPr lang="en-US" altLang="en-US" smtClean="0"/>
              <a:pPr>
                <a:defRPr/>
              </a:pPr>
              <a:t>43</a:t>
            </a:fld>
            <a:endParaRPr lang="en-US" altLang="en-US"/>
          </a:p>
        </p:txBody>
      </p:sp>
      <p:sp>
        <p:nvSpPr>
          <p:cNvPr id="2" name="Title 1">
            <a:extLst>
              <a:ext uri="{FF2B5EF4-FFF2-40B4-BE49-F238E27FC236}">
                <a16:creationId xmlns:a16="http://schemas.microsoft.com/office/drawing/2014/main" id="{6D7C8D01-E010-7870-F492-88A07BA97E0A}"/>
              </a:ext>
            </a:extLst>
          </p:cNvPr>
          <p:cNvSpPr>
            <a:spLocks noGrp="1"/>
          </p:cNvSpPr>
          <p:nvPr>
            <p:ph type="title"/>
          </p:nvPr>
        </p:nvSpPr>
        <p:spPr>
          <a:xfrm>
            <a:off x="628650" y="484698"/>
            <a:ext cx="7886700" cy="536648"/>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Example 3</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188D4D8-8BBA-E71A-104A-2EA2B615E895}"/>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tretch>
            <a:fillRect/>
          </a:stretch>
        </p:blipFill>
        <p:spPr>
          <a:xfrm>
            <a:off x="152400" y="1371600"/>
            <a:ext cx="8612725" cy="4482372"/>
          </a:xfrm>
          <a:prstGeom prst="rect">
            <a:avLst/>
          </a:prstGeom>
          <a:ln>
            <a:solidFill>
              <a:srgbClr val="C0000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95013473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1FEF6C-B3B6-1288-8A5E-3255D4A3BF0F}"/>
              </a:ext>
            </a:extLst>
          </p:cNvPr>
          <p:cNvSpPr>
            <a:spLocks noGrp="1"/>
          </p:cNvSpPr>
          <p:nvPr>
            <p:ph type="dt" sz="half" idx="10"/>
          </p:nvPr>
        </p:nvSpPr>
        <p:spPr/>
        <p:txBody>
          <a:bodyPr/>
          <a:lstStyle/>
          <a:p>
            <a:pPr>
              <a:defRPr/>
            </a:pPr>
            <a:fld id="{25781E12-B613-4949-828F-CF9444D4584D}" type="datetime3">
              <a:rPr lang="en-US" smtClean="0"/>
              <a:pPr>
                <a:defRPr/>
              </a:pPr>
              <a:t>1 September 2024</a:t>
            </a:fld>
            <a:endParaRPr lang="en-US" dirty="0"/>
          </a:p>
        </p:txBody>
      </p:sp>
      <p:sp>
        <p:nvSpPr>
          <p:cNvPr id="5" name="Slide Number Placeholder 4">
            <a:extLst>
              <a:ext uri="{FF2B5EF4-FFF2-40B4-BE49-F238E27FC236}">
                <a16:creationId xmlns:a16="http://schemas.microsoft.com/office/drawing/2014/main" id="{7EC08F4F-FF0A-3279-CD1D-1E687C1D1BC0}"/>
              </a:ext>
            </a:extLst>
          </p:cNvPr>
          <p:cNvSpPr>
            <a:spLocks noGrp="1"/>
          </p:cNvSpPr>
          <p:nvPr>
            <p:ph type="sldNum" sz="quarter" idx="12"/>
          </p:nvPr>
        </p:nvSpPr>
        <p:spPr/>
        <p:txBody>
          <a:bodyPr/>
          <a:lstStyle/>
          <a:p>
            <a:pPr>
              <a:defRPr/>
            </a:pPr>
            <a:fld id="{8C7A69D5-B787-4C7D-B98F-B8C4DAB9808B}" type="slidenum">
              <a:rPr lang="en-US" altLang="en-US" smtClean="0"/>
              <a:pPr>
                <a:defRPr/>
              </a:pPr>
              <a:t>44</a:t>
            </a:fld>
            <a:endParaRPr lang="en-US" altLang="en-US"/>
          </a:p>
        </p:txBody>
      </p:sp>
      <p:sp>
        <p:nvSpPr>
          <p:cNvPr id="2" name="Title 1">
            <a:extLst>
              <a:ext uri="{FF2B5EF4-FFF2-40B4-BE49-F238E27FC236}">
                <a16:creationId xmlns:a16="http://schemas.microsoft.com/office/drawing/2014/main" id="{C8737AFA-318E-E382-CA8E-8F02F7423180}"/>
              </a:ext>
            </a:extLst>
          </p:cNvPr>
          <p:cNvSpPr>
            <a:spLocks noGrp="1"/>
          </p:cNvSpPr>
          <p:nvPr>
            <p:ph type="title"/>
          </p:nvPr>
        </p:nvSpPr>
        <p:spPr>
          <a:xfrm>
            <a:off x="628650" y="537615"/>
            <a:ext cx="7886700" cy="47430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Example 4</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398E890-5EAE-6437-D55B-74304F950D37}"/>
              </a:ext>
            </a:extLst>
          </p:cNvPr>
          <p:cNvPicPr>
            <a:picLocks noChangeAspect="1"/>
          </p:cNvPicPr>
          <p:nvPr/>
        </p:nvPicPr>
        <p:blipFill>
          <a:blip r:embed="rId2">
            <a:clrChange>
              <a:clrFrom>
                <a:srgbClr val="FEFEFE"/>
              </a:clrFrom>
              <a:clrTo>
                <a:srgbClr val="FEFEFE">
                  <a:alpha val="0"/>
                </a:srgbClr>
              </a:clrTo>
            </a:clrChange>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982568" y="1240271"/>
            <a:ext cx="7325745" cy="4414404"/>
          </a:xfrm>
          <a:prstGeom prst="rect">
            <a:avLst/>
          </a:prstGeom>
          <a:ln>
            <a:solidFill>
              <a:srgbClr val="FF0000"/>
            </a:solidFill>
          </a:ln>
        </p:spPr>
      </p:pic>
    </p:spTree>
    <p:extLst>
      <p:ext uri="{BB962C8B-B14F-4D97-AF65-F5344CB8AC3E}">
        <p14:creationId xmlns:p14="http://schemas.microsoft.com/office/powerpoint/2010/main" val="239849997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5B5838-9926-7739-04A1-5A906462C72C}"/>
              </a:ext>
            </a:extLst>
          </p:cNvPr>
          <p:cNvPicPr>
            <a:picLocks noGrp="1" noChangeAspect="1"/>
          </p:cNvPicPr>
          <p:nvPr>
            <p:ph idx="1"/>
          </p:nvPr>
        </p:nvPicPr>
        <p:blipFill rotWithShape="1">
          <a:blip r:embed="rId2">
            <a:clrChange>
              <a:clrFrom>
                <a:srgbClr val="FFFFFF"/>
              </a:clrFrom>
              <a:clrTo>
                <a:srgbClr val="FFFFFF">
                  <a:alpha val="0"/>
                </a:srgbClr>
              </a:clrTo>
            </a:clrChange>
          </a:blip>
          <a:srcRect l="13668" t="1818" r="11612" b="36364"/>
          <a:stretch/>
        </p:blipFill>
        <p:spPr>
          <a:xfrm>
            <a:off x="659822" y="1295400"/>
            <a:ext cx="8026977" cy="3328259"/>
          </a:xfrm>
          <a:ln>
            <a:solidFill>
              <a:srgbClr val="FF0000"/>
            </a:solidFill>
          </a:ln>
          <a:effectLst>
            <a:innerShdw blurRad="63500" dist="50800" dir="10800000">
              <a:prstClr val="black">
                <a:alpha val="50000"/>
              </a:prstClr>
            </a:innerShdw>
          </a:effectLst>
          <a:scene3d>
            <a:camera prst="perspectiveFront"/>
            <a:lightRig rig="threePt" dir="t"/>
          </a:scene3d>
        </p:spPr>
      </p:pic>
      <p:sp>
        <p:nvSpPr>
          <p:cNvPr id="2" name="Title 1">
            <a:extLst>
              <a:ext uri="{FF2B5EF4-FFF2-40B4-BE49-F238E27FC236}">
                <a16:creationId xmlns:a16="http://schemas.microsoft.com/office/drawing/2014/main" id="{9F36EF0F-647A-D097-D9FA-04205ECFA477}"/>
              </a:ext>
            </a:extLst>
          </p:cNvPr>
          <p:cNvSpPr>
            <a:spLocks noGrp="1"/>
          </p:cNvSpPr>
          <p:nvPr>
            <p:ph type="title"/>
          </p:nvPr>
        </p:nvSpPr>
        <p:spPr>
          <a:xfrm>
            <a:off x="628650" y="516002"/>
            <a:ext cx="7886700" cy="47430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Example 5</a:t>
            </a:r>
            <a:endParaRPr lang="en-IN" b="1" dirty="0">
              <a:latin typeface="Times New Roman" panose="02020603050405020304" pitchFamily="18" charset="0"/>
              <a:cs typeface="Times New Roman" panose="02020603050405020304" pitchFamily="18" charset="0"/>
            </a:endParaRPr>
          </a:p>
        </p:txBody>
      </p:sp>
      <p:pic>
        <p:nvPicPr>
          <p:cNvPr id="3" name="Content Placeholder 4">
            <a:extLst>
              <a:ext uri="{FF2B5EF4-FFF2-40B4-BE49-F238E27FC236}">
                <a16:creationId xmlns:a16="http://schemas.microsoft.com/office/drawing/2014/main" id="{B3677245-0880-0285-7341-A47224CC0B9D}"/>
              </a:ext>
            </a:extLst>
          </p:cNvPr>
          <p:cNvPicPr>
            <a:picLocks noChangeAspect="1"/>
          </p:cNvPicPr>
          <p:nvPr/>
        </p:nvPicPr>
        <p:blipFill rotWithShape="1">
          <a:blip r:embed="rId2">
            <a:clrChange>
              <a:clrFrom>
                <a:srgbClr val="FFFFFF"/>
              </a:clrFrom>
              <a:clrTo>
                <a:srgbClr val="FFFFFF">
                  <a:alpha val="0"/>
                </a:srgbClr>
              </a:clrTo>
            </a:clrChange>
          </a:blip>
          <a:srcRect l="4011" t="65786" r="2845" b="2728"/>
          <a:stretch/>
        </p:blipFill>
        <p:spPr bwMode="auto">
          <a:xfrm>
            <a:off x="726230" y="4949537"/>
            <a:ext cx="7789120" cy="131964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51580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27EC27-C941-7B5F-2957-6B8157DE5559}"/>
              </a:ext>
            </a:extLst>
          </p:cNvPr>
          <p:cNvSpPr txBox="1"/>
          <p:nvPr/>
        </p:nvSpPr>
        <p:spPr>
          <a:xfrm>
            <a:off x="457200" y="314960"/>
            <a:ext cx="8402320" cy="6247864"/>
          </a:xfrm>
          <a:prstGeom prst="rect">
            <a:avLst/>
          </a:prstGeom>
          <a:noFill/>
        </p:spPr>
        <p:txBody>
          <a:bodyPr wrap="square">
            <a:spAutoFit/>
          </a:bodyPr>
          <a:lstStyle/>
          <a:p>
            <a:r>
              <a:rPr lang="en-US" sz="2000" b="1" i="0" dirty="0">
                <a:solidFill>
                  <a:srgbClr val="000000"/>
                </a:solidFill>
                <a:effectLst/>
                <a:latin typeface="Times-Bold"/>
              </a:rPr>
              <a:t>Figure 5.5 </a:t>
            </a:r>
            <a:r>
              <a:rPr lang="en-US" sz="2000" b="0" i="0" dirty="0">
                <a:solidFill>
                  <a:srgbClr val="000000"/>
                </a:solidFill>
                <a:effectLst/>
                <a:latin typeface="Times-Roman"/>
              </a:rPr>
              <a:t>Stages in the calculation of the optimal decision for the game tree in Figure 5.2. At each point, we show the range of possible values for each node. (a) The first leaf below </a:t>
            </a:r>
            <a:r>
              <a:rPr lang="en-US" sz="2000" b="0" i="0" dirty="0">
                <a:solidFill>
                  <a:srgbClr val="000000"/>
                </a:solidFill>
                <a:effectLst/>
                <a:latin typeface="CMMI10"/>
              </a:rPr>
              <a:t>B </a:t>
            </a:r>
            <a:r>
              <a:rPr lang="en-US" sz="2000" b="0" i="0" dirty="0">
                <a:solidFill>
                  <a:srgbClr val="000000"/>
                </a:solidFill>
                <a:effectLst/>
                <a:latin typeface="Times-Roman"/>
              </a:rPr>
              <a:t>has the value 3. Hence, </a:t>
            </a:r>
            <a:r>
              <a:rPr lang="en-US" sz="2000" b="0" i="0" dirty="0">
                <a:solidFill>
                  <a:srgbClr val="000000"/>
                </a:solidFill>
                <a:effectLst/>
                <a:latin typeface="CMMI10"/>
              </a:rPr>
              <a:t>B</a:t>
            </a:r>
            <a:r>
              <a:rPr lang="en-US" sz="2000" b="0" i="0" dirty="0">
                <a:solidFill>
                  <a:srgbClr val="000000"/>
                </a:solidFill>
                <a:effectLst/>
                <a:latin typeface="Times-Roman"/>
              </a:rPr>
              <a:t>, which is a MIN node, has a value of </a:t>
            </a:r>
            <a:r>
              <a:rPr lang="en-US" sz="2000" b="0" i="1" dirty="0">
                <a:solidFill>
                  <a:srgbClr val="000000"/>
                </a:solidFill>
                <a:effectLst/>
                <a:latin typeface="Times-Italic"/>
              </a:rPr>
              <a:t>at most </a:t>
            </a:r>
            <a:r>
              <a:rPr lang="en-US" sz="2000" b="0" i="0" dirty="0">
                <a:solidFill>
                  <a:srgbClr val="000000"/>
                </a:solidFill>
                <a:effectLst/>
                <a:latin typeface="Times-Roman"/>
              </a:rPr>
              <a:t>3. </a:t>
            </a:r>
          </a:p>
          <a:p>
            <a:r>
              <a:rPr lang="en-US" sz="2000" b="0" i="0" dirty="0">
                <a:solidFill>
                  <a:srgbClr val="000000"/>
                </a:solidFill>
                <a:effectLst/>
                <a:latin typeface="Times-Roman"/>
              </a:rPr>
              <a:t>(b) The second leaf below </a:t>
            </a:r>
            <a:r>
              <a:rPr lang="en-US" sz="2000" b="0" i="0" dirty="0">
                <a:solidFill>
                  <a:srgbClr val="000000"/>
                </a:solidFill>
                <a:effectLst/>
                <a:latin typeface="CMMI10"/>
              </a:rPr>
              <a:t>B </a:t>
            </a:r>
            <a:r>
              <a:rPr lang="en-US" sz="2000" b="0" i="0" dirty="0">
                <a:solidFill>
                  <a:srgbClr val="000000"/>
                </a:solidFill>
                <a:effectLst/>
                <a:latin typeface="Times-Roman"/>
              </a:rPr>
              <a:t>has a value of 12; MIN would avoid this move, so the value of </a:t>
            </a:r>
            <a:r>
              <a:rPr lang="en-US" sz="2000" b="0" i="0" dirty="0">
                <a:solidFill>
                  <a:srgbClr val="000000"/>
                </a:solidFill>
                <a:effectLst/>
                <a:latin typeface="CMMI10"/>
              </a:rPr>
              <a:t>B </a:t>
            </a:r>
            <a:r>
              <a:rPr lang="en-US" sz="2000" b="0" i="0" dirty="0">
                <a:solidFill>
                  <a:srgbClr val="000000"/>
                </a:solidFill>
                <a:effectLst/>
                <a:latin typeface="Times-Roman"/>
              </a:rPr>
              <a:t>is still at most 3. </a:t>
            </a:r>
          </a:p>
          <a:p>
            <a:r>
              <a:rPr lang="en-US" sz="2000" b="0" i="0" dirty="0">
                <a:solidFill>
                  <a:srgbClr val="000000"/>
                </a:solidFill>
                <a:effectLst/>
                <a:latin typeface="Times-Roman"/>
              </a:rPr>
              <a:t>(c) The third leaf below </a:t>
            </a:r>
            <a:r>
              <a:rPr lang="en-US" sz="2000" b="0" i="0" dirty="0">
                <a:solidFill>
                  <a:srgbClr val="000000"/>
                </a:solidFill>
                <a:effectLst/>
                <a:latin typeface="CMMI10"/>
              </a:rPr>
              <a:t>B </a:t>
            </a:r>
            <a:r>
              <a:rPr lang="en-US" sz="2000" b="0" i="0" dirty="0">
                <a:solidFill>
                  <a:srgbClr val="000000"/>
                </a:solidFill>
                <a:effectLst/>
                <a:latin typeface="Times-Roman"/>
              </a:rPr>
              <a:t>has a value of 8; we have seen all </a:t>
            </a:r>
            <a:r>
              <a:rPr lang="en-US" sz="2000" b="0" i="0" dirty="0">
                <a:solidFill>
                  <a:srgbClr val="000000"/>
                </a:solidFill>
                <a:effectLst/>
                <a:latin typeface="CMMI10"/>
              </a:rPr>
              <a:t>B</a:t>
            </a:r>
            <a:r>
              <a:rPr lang="en-US" sz="2000" b="0" i="0" dirty="0">
                <a:solidFill>
                  <a:srgbClr val="000000"/>
                </a:solidFill>
                <a:effectLst/>
                <a:latin typeface="Times-Roman"/>
              </a:rPr>
              <a:t>’s successor states, so the value of </a:t>
            </a:r>
            <a:r>
              <a:rPr lang="en-US" sz="2000" b="0" i="0" dirty="0">
                <a:solidFill>
                  <a:srgbClr val="000000"/>
                </a:solidFill>
                <a:effectLst/>
                <a:latin typeface="CMMI10"/>
              </a:rPr>
              <a:t>B </a:t>
            </a:r>
            <a:r>
              <a:rPr lang="en-US" sz="2000" b="0" i="0" dirty="0">
                <a:solidFill>
                  <a:srgbClr val="000000"/>
                </a:solidFill>
                <a:effectLst/>
                <a:latin typeface="Times-Roman"/>
              </a:rPr>
              <a:t>is exactly 3. Now, we can infer that the value of the root is </a:t>
            </a:r>
            <a:r>
              <a:rPr lang="en-US" sz="2000" b="0" i="1" dirty="0">
                <a:solidFill>
                  <a:srgbClr val="000000"/>
                </a:solidFill>
                <a:effectLst/>
                <a:latin typeface="Times-Italic"/>
              </a:rPr>
              <a:t>at least </a:t>
            </a:r>
            <a:r>
              <a:rPr lang="en-US" sz="2000" b="0" i="0" dirty="0">
                <a:solidFill>
                  <a:srgbClr val="000000"/>
                </a:solidFill>
                <a:effectLst/>
                <a:latin typeface="Times-Roman"/>
              </a:rPr>
              <a:t>3, because MAX has a choice worth 3 at the root. </a:t>
            </a:r>
          </a:p>
          <a:p>
            <a:r>
              <a:rPr lang="en-US" sz="2000" b="0" i="0" dirty="0">
                <a:solidFill>
                  <a:srgbClr val="000000"/>
                </a:solidFill>
                <a:effectLst/>
                <a:latin typeface="Times-Roman"/>
              </a:rPr>
              <a:t>(d) The first leaf below </a:t>
            </a:r>
            <a:r>
              <a:rPr lang="en-US" sz="2000" b="0" i="0" dirty="0">
                <a:solidFill>
                  <a:srgbClr val="000000"/>
                </a:solidFill>
                <a:effectLst/>
                <a:latin typeface="CMMI10"/>
              </a:rPr>
              <a:t>C </a:t>
            </a:r>
            <a:r>
              <a:rPr lang="en-US" sz="2000" b="0" i="0" dirty="0">
                <a:solidFill>
                  <a:srgbClr val="000000"/>
                </a:solidFill>
                <a:effectLst/>
                <a:latin typeface="Times-Roman"/>
              </a:rPr>
              <a:t>has the value 2. Hence, </a:t>
            </a:r>
            <a:r>
              <a:rPr lang="en-US" sz="2000" b="0" i="0" dirty="0">
                <a:solidFill>
                  <a:srgbClr val="000000"/>
                </a:solidFill>
                <a:effectLst/>
                <a:latin typeface="CMMI10"/>
              </a:rPr>
              <a:t>C</a:t>
            </a:r>
            <a:r>
              <a:rPr lang="en-US" sz="2000" b="0" i="0" dirty="0">
                <a:solidFill>
                  <a:srgbClr val="000000"/>
                </a:solidFill>
                <a:effectLst/>
                <a:latin typeface="Times-Roman"/>
              </a:rPr>
              <a:t>, which is a MIN node, has a value of </a:t>
            </a:r>
            <a:r>
              <a:rPr lang="en-US" sz="2000" b="0" i="1" dirty="0">
                <a:solidFill>
                  <a:srgbClr val="000000"/>
                </a:solidFill>
                <a:effectLst/>
                <a:latin typeface="Times-Italic"/>
              </a:rPr>
              <a:t>at most </a:t>
            </a:r>
            <a:r>
              <a:rPr lang="en-US" sz="2000" b="0" i="0" dirty="0">
                <a:solidFill>
                  <a:srgbClr val="000000"/>
                </a:solidFill>
                <a:effectLst/>
                <a:latin typeface="Times-Roman"/>
              </a:rPr>
              <a:t>2. But we know that </a:t>
            </a:r>
            <a:r>
              <a:rPr lang="en-US" sz="2000" b="0" i="0" dirty="0">
                <a:solidFill>
                  <a:srgbClr val="000000"/>
                </a:solidFill>
                <a:effectLst/>
                <a:latin typeface="CMMI10"/>
              </a:rPr>
              <a:t>B </a:t>
            </a:r>
            <a:r>
              <a:rPr lang="en-US" sz="2000" b="0" i="0" dirty="0">
                <a:solidFill>
                  <a:srgbClr val="000000"/>
                </a:solidFill>
                <a:effectLst/>
                <a:latin typeface="Times-Roman"/>
              </a:rPr>
              <a:t>is worth 3, so MAX would never choose </a:t>
            </a:r>
            <a:r>
              <a:rPr lang="en-US" sz="2000" b="0" i="0" dirty="0">
                <a:solidFill>
                  <a:srgbClr val="000000"/>
                </a:solidFill>
                <a:effectLst/>
                <a:latin typeface="CMMI10"/>
              </a:rPr>
              <a:t>C</a:t>
            </a:r>
            <a:r>
              <a:rPr lang="en-US" sz="2000" b="0" i="0" dirty="0">
                <a:solidFill>
                  <a:srgbClr val="000000"/>
                </a:solidFill>
                <a:effectLst/>
                <a:latin typeface="Times-Roman"/>
              </a:rPr>
              <a:t>. Therefore, there is no point in looking at the other successor states of </a:t>
            </a:r>
            <a:r>
              <a:rPr lang="en-US" sz="2000" b="0" i="0" dirty="0">
                <a:solidFill>
                  <a:srgbClr val="000000"/>
                </a:solidFill>
                <a:effectLst/>
                <a:latin typeface="CMMI10"/>
              </a:rPr>
              <a:t>C</a:t>
            </a:r>
            <a:r>
              <a:rPr lang="en-US" sz="2000" b="0" i="0" dirty="0">
                <a:solidFill>
                  <a:srgbClr val="000000"/>
                </a:solidFill>
                <a:effectLst/>
                <a:latin typeface="Times-Roman"/>
              </a:rPr>
              <a:t>. This is an example of alpha–beta pruning. </a:t>
            </a:r>
          </a:p>
          <a:p>
            <a:r>
              <a:rPr lang="en-US" sz="2000" b="0" i="0" dirty="0">
                <a:solidFill>
                  <a:srgbClr val="000000"/>
                </a:solidFill>
                <a:effectLst/>
                <a:latin typeface="Times-Roman"/>
              </a:rPr>
              <a:t>(e) The first leaf below </a:t>
            </a:r>
            <a:r>
              <a:rPr lang="en-US" sz="2000" b="0" i="0" dirty="0">
                <a:solidFill>
                  <a:srgbClr val="000000"/>
                </a:solidFill>
                <a:effectLst/>
                <a:latin typeface="CMMI10"/>
              </a:rPr>
              <a:t>D </a:t>
            </a:r>
            <a:r>
              <a:rPr lang="en-US" sz="2000" b="0" i="0" dirty="0">
                <a:solidFill>
                  <a:srgbClr val="000000"/>
                </a:solidFill>
                <a:effectLst/>
                <a:latin typeface="Times-Roman"/>
              </a:rPr>
              <a:t>has the value 14, so </a:t>
            </a:r>
            <a:r>
              <a:rPr lang="en-US" sz="2000" b="0" i="0" dirty="0">
                <a:solidFill>
                  <a:srgbClr val="000000"/>
                </a:solidFill>
                <a:effectLst/>
                <a:latin typeface="CMMI10"/>
              </a:rPr>
              <a:t>D </a:t>
            </a:r>
            <a:r>
              <a:rPr lang="en-US" sz="2000" b="0" i="0" dirty="0">
                <a:solidFill>
                  <a:srgbClr val="000000"/>
                </a:solidFill>
                <a:effectLst/>
                <a:latin typeface="Times-Roman"/>
              </a:rPr>
              <a:t>is worth </a:t>
            </a:r>
            <a:r>
              <a:rPr lang="en-US" sz="2000" b="0" i="1" dirty="0">
                <a:solidFill>
                  <a:srgbClr val="000000"/>
                </a:solidFill>
                <a:effectLst/>
                <a:latin typeface="Times-Italic"/>
              </a:rPr>
              <a:t>at most </a:t>
            </a:r>
            <a:r>
              <a:rPr lang="en-US" sz="2000" b="0" i="0" dirty="0">
                <a:solidFill>
                  <a:srgbClr val="000000"/>
                </a:solidFill>
                <a:effectLst/>
                <a:latin typeface="Times-Roman"/>
              </a:rPr>
              <a:t>14. This is still higher than MAX’s best alternative (i.e., 3), so we need to keep exploring </a:t>
            </a:r>
            <a:r>
              <a:rPr lang="en-US" sz="2000" b="0" i="0" dirty="0">
                <a:solidFill>
                  <a:srgbClr val="000000"/>
                </a:solidFill>
                <a:effectLst/>
                <a:latin typeface="CMMI10"/>
              </a:rPr>
              <a:t>D</a:t>
            </a:r>
            <a:r>
              <a:rPr lang="en-US" sz="2000" b="0" i="0" dirty="0">
                <a:solidFill>
                  <a:srgbClr val="000000"/>
                </a:solidFill>
                <a:effectLst/>
                <a:latin typeface="Times-Roman"/>
              </a:rPr>
              <a:t>’s successor states. Notice also that we now have bounds on all of the successors of the root, so the root’s value is also at most 14. </a:t>
            </a:r>
          </a:p>
          <a:p>
            <a:r>
              <a:rPr lang="en-US" sz="2000" b="0" i="0" dirty="0">
                <a:solidFill>
                  <a:srgbClr val="000000"/>
                </a:solidFill>
                <a:effectLst/>
                <a:latin typeface="Times-Roman"/>
              </a:rPr>
              <a:t>(f) The second successor of </a:t>
            </a:r>
            <a:r>
              <a:rPr lang="en-US" sz="2000" b="0" i="0" dirty="0">
                <a:solidFill>
                  <a:srgbClr val="000000"/>
                </a:solidFill>
                <a:effectLst/>
                <a:latin typeface="CMMI10"/>
              </a:rPr>
              <a:t>D </a:t>
            </a:r>
            <a:r>
              <a:rPr lang="en-US" sz="2000" b="0" i="0" dirty="0">
                <a:solidFill>
                  <a:srgbClr val="000000"/>
                </a:solidFill>
                <a:effectLst/>
                <a:latin typeface="Times-Roman"/>
              </a:rPr>
              <a:t>is worth 5, so again we need to keep exploring. The third successor is worth 2, so now </a:t>
            </a:r>
            <a:r>
              <a:rPr lang="en-US" sz="2000" b="0" i="0" dirty="0">
                <a:solidFill>
                  <a:srgbClr val="000000"/>
                </a:solidFill>
                <a:effectLst/>
                <a:latin typeface="CMMI10"/>
              </a:rPr>
              <a:t>D </a:t>
            </a:r>
            <a:r>
              <a:rPr lang="en-US" sz="2000" b="0" i="0" dirty="0">
                <a:solidFill>
                  <a:srgbClr val="000000"/>
                </a:solidFill>
                <a:effectLst/>
                <a:latin typeface="Times-Roman"/>
              </a:rPr>
              <a:t>is worth exactly 2. MAX’s decision at the root is to move to </a:t>
            </a:r>
            <a:r>
              <a:rPr lang="en-US" sz="2000" b="0" i="0" dirty="0">
                <a:solidFill>
                  <a:srgbClr val="000000"/>
                </a:solidFill>
                <a:effectLst/>
                <a:latin typeface="CMMI10"/>
              </a:rPr>
              <a:t>B</a:t>
            </a:r>
            <a:r>
              <a:rPr lang="en-US" sz="2000" b="0" i="0" dirty="0">
                <a:solidFill>
                  <a:srgbClr val="000000"/>
                </a:solidFill>
                <a:effectLst/>
                <a:latin typeface="Times-Roman"/>
              </a:rPr>
              <a:t>, giving a value of 3</a:t>
            </a:r>
            <a:r>
              <a:rPr lang="en-US" sz="2000" b="0" i="0">
                <a:solidFill>
                  <a:srgbClr val="000000"/>
                </a:solidFill>
                <a:effectLst/>
                <a:latin typeface="Times-Roman"/>
              </a:rPr>
              <a:t>.</a:t>
            </a:r>
            <a:r>
              <a:rPr lang="en-US" sz="2000"/>
              <a:t> </a:t>
            </a:r>
            <a:endParaRPr lang="en-IN" sz="2000" dirty="0"/>
          </a:p>
        </p:txBody>
      </p:sp>
      <p:grpSp>
        <p:nvGrpSpPr>
          <p:cNvPr id="6" name="Group 5">
            <a:extLst>
              <a:ext uri="{FF2B5EF4-FFF2-40B4-BE49-F238E27FC236}">
                <a16:creationId xmlns:a16="http://schemas.microsoft.com/office/drawing/2014/main" id="{B0F21D37-0A1C-C5B1-461F-EF3424CDEB80}"/>
              </a:ext>
            </a:extLst>
          </p:cNvPr>
          <p:cNvGrpSpPr/>
          <p:nvPr/>
        </p:nvGrpSpPr>
        <p:grpSpPr>
          <a:xfrm>
            <a:off x="10149900" y="3116460"/>
            <a:ext cx="114480" cy="23400"/>
            <a:chOff x="10149900" y="3116460"/>
            <a:chExt cx="114480" cy="234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756A4A6-B513-9347-6552-87FCD88FE893}"/>
                    </a:ext>
                  </a:extLst>
                </p14:cNvPr>
                <p14:cNvContentPartPr/>
                <p14:nvPr/>
              </p14:nvContentPartPr>
              <p14:xfrm>
                <a:off x="10149900" y="3116460"/>
                <a:ext cx="360" cy="360"/>
              </p14:xfrm>
            </p:contentPart>
          </mc:Choice>
          <mc:Fallback>
            <p:pic>
              <p:nvPicPr>
                <p:cNvPr id="2" name="Ink 1">
                  <a:extLst>
                    <a:ext uri="{FF2B5EF4-FFF2-40B4-BE49-F238E27FC236}">
                      <a16:creationId xmlns:a16="http://schemas.microsoft.com/office/drawing/2014/main" id="{4756A4A6-B513-9347-6552-87FCD88FE893}"/>
                    </a:ext>
                  </a:extLst>
                </p:cNvPr>
                <p:cNvPicPr/>
                <p:nvPr/>
              </p:nvPicPr>
              <p:blipFill>
                <a:blip r:embed="rId3"/>
                <a:stretch>
                  <a:fillRect/>
                </a:stretch>
              </p:blipFill>
              <p:spPr>
                <a:xfrm>
                  <a:off x="10143780" y="310998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019E010-96BB-0D68-65B1-A41A6994BCB2}"/>
                    </a:ext>
                  </a:extLst>
                </p14:cNvPr>
                <p14:cNvContentPartPr/>
                <p14:nvPr/>
              </p14:nvContentPartPr>
              <p14:xfrm>
                <a:off x="10149900" y="3116460"/>
                <a:ext cx="114480" cy="23400"/>
              </p14:xfrm>
            </p:contentPart>
          </mc:Choice>
          <mc:Fallback>
            <p:pic>
              <p:nvPicPr>
                <p:cNvPr id="3" name="Ink 2">
                  <a:extLst>
                    <a:ext uri="{FF2B5EF4-FFF2-40B4-BE49-F238E27FC236}">
                      <a16:creationId xmlns:a16="http://schemas.microsoft.com/office/drawing/2014/main" id="{C019E010-96BB-0D68-65B1-A41A6994BCB2}"/>
                    </a:ext>
                  </a:extLst>
                </p:cNvPr>
                <p:cNvPicPr/>
                <p:nvPr/>
              </p:nvPicPr>
              <p:blipFill>
                <a:blip r:embed="rId5"/>
                <a:stretch>
                  <a:fillRect/>
                </a:stretch>
              </p:blipFill>
              <p:spPr>
                <a:xfrm>
                  <a:off x="10143780" y="3109980"/>
                  <a:ext cx="12672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2921A211-9126-778B-203B-3D77A5A9CFE6}"/>
                  </a:ext>
                </a:extLst>
              </p14:cNvPr>
              <p14:cNvContentPartPr/>
              <p14:nvPr/>
            </p14:nvContentPartPr>
            <p14:xfrm>
              <a:off x="10378320" y="3139500"/>
              <a:ext cx="21240" cy="360"/>
            </p14:xfrm>
          </p:contentPart>
        </mc:Choice>
        <mc:Fallback>
          <p:pic>
            <p:nvPicPr>
              <p:cNvPr id="4" name="Ink 3">
                <a:extLst>
                  <a:ext uri="{FF2B5EF4-FFF2-40B4-BE49-F238E27FC236}">
                    <a16:creationId xmlns:a16="http://schemas.microsoft.com/office/drawing/2014/main" id="{2921A211-9126-778B-203B-3D77A5A9CFE6}"/>
                  </a:ext>
                </a:extLst>
              </p:cNvPr>
              <p:cNvPicPr/>
              <p:nvPr/>
            </p:nvPicPr>
            <p:blipFill>
              <a:blip r:embed="rId7"/>
              <a:stretch>
                <a:fillRect/>
              </a:stretch>
            </p:blipFill>
            <p:spPr>
              <a:xfrm>
                <a:off x="10372200" y="3133020"/>
                <a:ext cx="33480" cy="12600"/>
              </a:xfrm>
              <a:prstGeom prst="rect">
                <a:avLst/>
              </a:prstGeom>
            </p:spPr>
          </p:pic>
        </mc:Fallback>
      </mc:AlternateContent>
    </p:spTree>
    <p:extLst>
      <p:ext uri="{BB962C8B-B14F-4D97-AF65-F5344CB8AC3E}">
        <p14:creationId xmlns:p14="http://schemas.microsoft.com/office/powerpoint/2010/main" val="283963602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Rectangle 2">
            <a:extLst>
              <a:ext uri="{FF2B5EF4-FFF2-40B4-BE49-F238E27FC236}">
                <a16:creationId xmlns:a16="http://schemas.microsoft.com/office/drawing/2014/main" id="{B994672D-4AD3-4E1E-DBEE-24B6099287CB}"/>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pic>
        <p:nvPicPr>
          <p:cNvPr id="24579" name="Picture 5" descr="alpha-beta-progress1c">
            <a:extLst>
              <a:ext uri="{FF2B5EF4-FFF2-40B4-BE49-F238E27FC236}">
                <a16:creationId xmlns:a16="http://schemas.microsoft.com/office/drawing/2014/main" id="{329DB706-0D88-3FC3-811F-37FF7163FC6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600200"/>
            <a:ext cx="8229600" cy="3767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Rectangle 2">
            <a:extLst>
              <a:ext uri="{FF2B5EF4-FFF2-40B4-BE49-F238E27FC236}">
                <a16:creationId xmlns:a16="http://schemas.microsoft.com/office/drawing/2014/main" id="{F534109D-5472-3238-B15F-FC36645F570A}"/>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pic>
        <p:nvPicPr>
          <p:cNvPr id="25603" name="Picture 4" descr="alpha-beta-progress2c">
            <a:extLst>
              <a:ext uri="{FF2B5EF4-FFF2-40B4-BE49-F238E27FC236}">
                <a16:creationId xmlns:a16="http://schemas.microsoft.com/office/drawing/2014/main" id="{4D769032-AFF5-BBB8-796B-A86BFBDA454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600200"/>
            <a:ext cx="8229600" cy="3767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Rectangle 2">
            <a:extLst>
              <a:ext uri="{FF2B5EF4-FFF2-40B4-BE49-F238E27FC236}">
                <a16:creationId xmlns:a16="http://schemas.microsoft.com/office/drawing/2014/main" id="{C98C8792-48CE-D7E8-C6FE-CE9DB5703DC5}"/>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pic>
        <p:nvPicPr>
          <p:cNvPr id="26627" name="Picture 4" descr="alpha-beta-progress3c">
            <a:extLst>
              <a:ext uri="{FF2B5EF4-FFF2-40B4-BE49-F238E27FC236}">
                <a16:creationId xmlns:a16="http://schemas.microsoft.com/office/drawing/2014/main" id="{89DD5D0C-93C5-C71F-A4DB-86B42EAA60E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600200"/>
            <a:ext cx="8229600" cy="3767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Title 1">
            <a:extLst>
              <a:ext uri="{FF2B5EF4-FFF2-40B4-BE49-F238E27FC236}">
                <a16:creationId xmlns:a16="http://schemas.microsoft.com/office/drawing/2014/main" id="{28EED7DA-3E4F-EC38-B8B5-F527A3A2B625}"/>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sp>
        <p:nvSpPr>
          <p:cNvPr id="3" name="Content Placeholder 2">
            <a:extLst>
              <a:ext uri="{FF2B5EF4-FFF2-40B4-BE49-F238E27FC236}">
                <a16:creationId xmlns:a16="http://schemas.microsoft.com/office/drawing/2014/main" id="{5129D8F1-646A-9BEA-AEDF-84056C0E9347}"/>
              </a:ext>
            </a:extLst>
          </p:cNvPr>
          <p:cNvSpPr>
            <a:spLocks noGrp="1"/>
          </p:cNvSpPr>
          <p:nvPr>
            <p:ph idx="1"/>
          </p:nvPr>
        </p:nvSpPr>
        <p:spPr>
          <a:xfrm>
            <a:off x="457200" y="1600200"/>
            <a:ext cx="8229600" cy="4495800"/>
          </a:xfrm>
        </p:spPr>
        <p:txBody>
          <a:bodyPr>
            <a:normAutofit fontScale="92500"/>
          </a:bodyPr>
          <a:lstStyle/>
          <a:p>
            <a:pPr>
              <a:defRPr/>
            </a:pPr>
            <a:r>
              <a:rPr lang="en-US" dirty="0"/>
              <a:t>It’s a branch of economics</a:t>
            </a:r>
          </a:p>
          <a:p>
            <a:pPr lvl="1">
              <a:defRPr/>
            </a:pPr>
            <a:r>
              <a:rPr lang="en-US" dirty="0">
                <a:solidFill>
                  <a:srgbClr val="FF0000"/>
                </a:solidFill>
              </a:rPr>
              <a:t>Views any MAE as a game provided that the impact of each agent on the other is “significant”</a:t>
            </a:r>
            <a:r>
              <a:rPr lang="en-US" dirty="0"/>
              <a:t>, i.e., able to affect the actions of the other agent(s)</a:t>
            </a:r>
          </a:p>
          <a:p>
            <a:pPr>
              <a:defRPr/>
            </a:pPr>
            <a:r>
              <a:rPr lang="en-US" dirty="0"/>
              <a:t>In AI, </a:t>
            </a:r>
            <a:r>
              <a:rPr lang="en-US" dirty="0">
                <a:solidFill>
                  <a:srgbClr val="FF0000"/>
                </a:solidFill>
              </a:rPr>
              <a:t>“game” is a specialized concept</a:t>
            </a:r>
            <a:r>
              <a:rPr lang="en-US" dirty="0"/>
              <a:t>:</a:t>
            </a:r>
          </a:p>
          <a:p>
            <a:pPr lvl="1">
              <a:defRPr/>
            </a:pPr>
            <a:r>
              <a:rPr lang="en-US" dirty="0"/>
              <a:t>Deterministic, fully-observable environments</a:t>
            </a:r>
          </a:p>
          <a:p>
            <a:pPr lvl="1">
              <a:defRPr/>
            </a:pPr>
            <a:r>
              <a:rPr lang="en-US" dirty="0"/>
              <a:t>Two agents whose actions must alternate</a:t>
            </a:r>
          </a:p>
          <a:p>
            <a:pPr lvl="1">
              <a:defRPr/>
            </a:pPr>
            <a:r>
              <a:rPr lang="en-US" dirty="0"/>
              <a:t>Utility values at the end of the game are always equal and opposite</a:t>
            </a:r>
          </a:p>
          <a:p>
            <a:pPr lvl="2">
              <a:defRPr/>
            </a:pPr>
            <a:r>
              <a:rPr lang="en-US" dirty="0"/>
              <a:t>+1 = Chess winner</a:t>
            </a:r>
          </a:p>
          <a:p>
            <a:pPr lvl="2">
              <a:defRPr/>
            </a:pPr>
            <a:r>
              <a:rPr lang="en-US" dirty="0"/>
              <a:t>-1 = Chess looser.</a:t>
            </a:r>
          </a:p>
        </p:txBody>
      </p:sp>
      <p:sp>
        <p:nvSpPr>
          <p:cNvPr id="4" name="Date Placeholder 3">
            <a:extLst>
              <a:ext uri="{FF2B5EF4-FFF2-40B4-BE49-F238E27FC236}">
                <a16:creationId xmlns:a16="http://schemas.microsoft.com/office/drawing/2014/main" id="{6DF22E87-6A07-308C-E2F5-C300646CDCD7}"/>
              </a:ext>
            </a:extLst>
          </p:cNvPr>
          <p:cNvSpPr>
            <a:spLocks noGrp="1"/>
          </p:cNvSpPr>
          <p:nvPr>
            <p:ph type="dt" sz="quarter" idx="10"/>
          </p:nvPr>
        </p:nvSpPr>
        <p:spPr/>
        <p:txBody>
          <a:bodyPr/>
          <a:lstStyle/>
          <a:p>
            <a:pPr>
              <a:defRPr/>
            </a:pPr>
            <a:fld id="{D2AFBA99-C9B4-490F-8C25-9979D6AD0DFA}" type="datetime3">
              <a:rPr lang="en-US" smtClean="0"/>
              <a:pPr>
                <a:defRPr/>
              </a:pPr>
              <a:t>1 September 2024</a:t>
            </a:fld>
            <a:endParaRPr lang="en-US" dirty="0"/>
          </a:p>
        </p:txBody>
      </p:sp>
      <p:sp>
        <p:nvSpPr>
          <p:cNvPr id="11269" name="Slide Number Placeholder 4">
            <a:extLst>
              <a:ext uri="{FF2B5EF4-FFF2-40B4-BE49-F238E27FC236}">
                <a16:creationId xmlns:a16="http://schemas.microsoft.com/office/drawing/2014/main" id="{0DD2A6C1-4B9D-4110-46F3-340FE693DC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a:spcBef>
                <a:spcPct val="0"/>
              </a:spcBef>
              <a:buSzTx/>
              <a:buFontTx/>
              <a:buNone/>
            </a:pPr>
            <a:fld id="{A9D908F6-F026-4701-955B-D1BF411BBB86}" type="slidenum">
              <a:rPr lang="en-US" altLang="en-US" sz="1300" smtClean="0">
                <a:latin typeface="Book Antiqua" panose="02040602050305030304" pitchFamily="18" charset="0"/>
              </a:rPr>
              <a:pPr>
                <a:spcBef>
                  <a:spcPct val="0"/>
                </a:spcBef>
                <a:buSzTx/>
                <a:buFontTx/>
                <a:buNone/>
              </a:pPr>
              <a:t>5</a:t>
            </a:fld>
            <a:endParaRPr lang="en-US" altLang="en-US" sz="1300">
              <a:latin typeface="Book Antiqua" panose="02040602050305030304" pitchFamily="18" charset="0"/>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Rectangle 2">
            <a:extLst>
              <a:ext uri="{FF2B5EF4-FFF2-40B4-BE49-F238E27FC236}">
                <a16:creationId xmlns:a16="http://schemas.microsoft.com/office/drawing/2014/main" id="{AB0D30C5-661E-9DFD-B0E2-F520097217CE}"/>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pic>
        <p:nvPicPr>
          <p:cNvPr id="27651" name="Picture 4" descr="alpha-beta-progress4c">
            <a:extLst>
              <a:ext uri="{FF2B5EF4-FFF2-40B4-BE49-F238E27FC236}">
                <a16:creationId xmlns:a16="http://schemas.microsoft.com/office/drawing/2014/main" id="{61FB02C9-FA02-9F15-CD0D-6621DCEA352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600200"/>
            <a:ext cx="8229600" cy="3768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Rectangle 2">
            <a:extLst>
              <a:ext uri="{FF2B5EF4-FFF2-40B4-BE49-F238E27FC236}">
                <a16:creationId xmlns:a16="http://schemas.microsoft.com/office/drawing/2014/main" id="{0F2F5C83-E421-E851-31D0-CA87B8B0B678}"/>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pic>
        <p:nvPicPr>
          <p:cNvPr id="28675" name="Picture 4" descr="alpha-beta-progress5c">
            <a:extLst>
              <a:ext uri="{FF2B5EF4-FFF2-40B4-BE49-F238E27FC236}">
                <a16:creationId xmlns:a16="http://schemas.microsoft.com/office/drawing/2014/main" id="{D5FEE688-FCEF-540E-7A6F-958ABCB5B6D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524000"/>
            <a:ext cx="8229600" cy="3778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Rectangle 2">
            <a:extLst>
              <a:ext uri="{FF2B5EF4-FFF2-40B4-BE49-F238E27FC236}">
                <a16:creationId xmlns:a16="http://schemas.microsoft.com/office/drawing/2014/main" id="{93206137-C6F2-7601-CF6C-CD79107782F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447964"/>
            <a:ext cx="8610600" cy="1155700"/>
          </a:xfrm>
          <a:prstGeom prst="rect">
            <a:avLst/>
          </a:prstGeom>
        </p:spPr>
      </p:pic>
      <p:sp>
        <p:nvSpPr>
          <p:cNvPr id="24579" name="Rectangle 3">
            <a:extLst>
              <a:ext uri="{FF2B5EF4-FFF2-40B4-BE49-F238E27FC236}">
                <a16:creationId xmlns:a16="http://schemas.microsoft.com/office/drawing/2014/main" id="{92B206C3-7B05-DCC4-5385-E271E2C96CCA}"/>
              </a:ext>
            </a:extLst>
          </p:cNvPr>
          <p:cNvSpPr txBox="1">
            <a:spLocks noChangeArrowheads="1"/>
          </p:cNvSpPr>
          <p:nvPr/>
        </p:nvSpPr>
        <p:spPr bwMode="auto">
          <a:xfrm>
            <a:off x="304800" y="1600200"/>
            <a:ext cx="4038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547688" indent="-411163" algn="l" rtl="0" eaLnBrk="0" fontAlgn="base" hangingPunct="0">
              <a:spcBef>
                <a:spcPct val="20000"/>
              </a:spcBef>
              <a:spcAft>
                <a:spcPct val="0"/>
              </a:spcAft>
              <a:buSzPct val="65000"/>
              <a:buFont typeface="Wingdings" panose="05000000000000000000" pitchFamily="2" charset="2"/>
              <a:buChar char="q"/>
              <a:defRPr sz="2400" kern="1200">
                <a:solidFill>
                  <a:srgbClr val="002060"/>
                </a:solidFill>
                <a:latin typeface="Verdana" pitchFamily="34" charset="0"/>
                <a:ea typeface="+mn-ea"/>
                <a:cs typeface="+mn-cs"/>
              </a:defRPr>
            </a:lvl1pPr>
            <a:lvl2pPr marL="868363" indent="-282575" algn="l" rtl="0" eaLnBrk="0" fontAlgn="base" hangingPunct="0">
              <a:spcBef>
                <a:spcPct val="20000"/>
              </a:spcBef>
              <a:spcAft>
                <a:spcPct val="0"/>
              </a:spcAft>
              <a:buSzPct val="80000"/>
              <a:buFont typeface="Wingdings" panose="05000000000000000000" pitchFamily="2" charset="2"/>
              <a:buChar char="Ø"/>
              <a:defRPr sz="2400" kern="1200">
                <a:solidFill>
                  <a:srgbClr val="002060"/>
                </a:solidFill>
                <a:latin typeface="Verdana" pitchFamily="34" charset="0"/>
                <a:ea typeface="+mn-ea"/>
                <a:cs typeface="+mn-cs"/>
              </a:defRPr>
            </a:lvl2pPr>
            <a:lvl3pPr marL="1133475" indent="-228600" algn="l" rtl="0" eaLnBrk="0" fontAlgn="base" hangingPunct="0">
              <a:spcBef>
                <a:spcPct val="20000"/>
              </a:spcBef>
              <a:spcAft>
                <a:spcPct val="0"/>
              </a:spcAft>
              <a:buSzPct val="95000"/>
              <a:buFont typeface="Wingdings" panose="05000000000000000000" pitchFamily="2" charset="2"/>
              <a:buChar char="§"/>
              <a:defRPr sz="2400" kern="1200">
                <a:solidFill>
                  <a:srgbClr val="002060"/>
                </a:solidFill>
                <a:latin typeface="Verdana" pitchFamily="34" charset="0"/>
                <a:ea typeface="+mn-ea"/>
                <a:cs typeface="+mn-cs"/>
              </a:defRPr>
            </a:lvl3pPr>
            <a:lvl4pPr marL="1352550" indent="-182563" algn="l" rtl="0" eaLnBrk="0" fontAlgn="base" hangingPunct="0">
              <a:spcBef>
                <a:spcPct val="20000"/>
              </a:spcBef>
              <a:spcAft>
                <a:spcPct val="0"/>
              </a:spcAft>
              <a:buSzPct val="100000"/>
              <a:buFont typeface="Courier New" panose="02070309020205020404" pitchFamily="49" charset="0"/>
              <a:buChar char="o"/>
              <a:defRPr sz="2400" kern="1200">
                <a:solidFill>
                  <a:srgbClr val="002060"/>
                </a:solidFill>
                <a:latin typeface="Verdana" pitchFamily="34" charset="0"/>
                <a:ea typeface="+mn-ea"/>
                <a:cs typeface="+mn-cs"/>
              </a:defRPr>
            </a:lvl4pPr>
            <a:lvl5pPr marL="1544638" indent="-182563" algn="l" rtl="0" eaLnBrk="0" fontAlgn="base" hangingPunct="0">
              <a:spcBef>
                <a:spcPct val="20000"/>
              </a:spcBef>
              <a:spcAft>
                <a:spcPct val="0"/>
              </a:spcAft>
              <a:buFont typeface="Arial" panose="020B0604020202020204" pitchFamily="34" charset="0"/>
              <a:buChar char="•"/>
              <a:defRPr sz="2400" kern="1200">
                <a:solidFill>
                  <a:srgbClr val="002060"/>
                </a:solidFill>
                <a:latin typeface="Verdana" pitchFamily="34" charset="0"/>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nSpc>
                <a:spcPct val="90000"/>
              </a:lnSpc>
              <a:defRPr/>
            </a:pPr>
            <a:r>
              <a:rPr lang="en-US" kern="0" dirty="0">
                <a:solidFill>
                  <a:srgbClr val="5B0DF7"/>
                </a:solidFill>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is the value of the best (i.e., </a:t>
            </a:r>
            <a:r>
              <a:rPr lang="en-US" dirty="0">
                <a:solidFill>
                  <a:srgbClr val="FF0000"/>
                </a:solidFill>
                <a:latin typeface="Times New Roman" panose="02020603050405020304" pitchFamily="18" charset="0"/>
                <a:cs typeface="Times New Roman" panose="02020603050405020304" pitchFamily="18" charset="0"/>
              </a:rPr>
              <a:t>highest-value</a:t>
            </a:r>
            <a:r>
              <a:rPr lang="en-US" dirty="0">
                <a:latin typeface="Times New Roman" panose="02020603050405020304" pitchFamily="18" charset="0"/>
                <a:cs typeface="Times New Roman" panose="02020603050405020304" pitchFamily="18" charset="0"/>
              </a:rPr>
              <a:t>) choice found so far at any choice point along the path for </a:t>
            </a:r>
            <a:r>
              <a:rPr lang="en-US" i="1" dirty="0">
                <a:latin typeface="Times New Roman" panose="02020603050405020304" pitchFamily="18" charset="0"/>
                <a:cs typeface="Times New Roman" panose="02020603050405020304" pitchFamily="18" charset="0"/>
              </a:rPr>
              <a:t>MAX</a:t>
            </a:r>
            <a:endParaRPr lang="en-US" dirty="0">
              <a:latin typeface="Times New Roman" panose="02020603050405020304" pitchFamily="18" charset="0"/>
              <a:cs typeface="Times New Roman" panose="02020603050405020304" pitchFamily="18" charset="0"/>
            </a:endParaRPr>
          </a:p>
          <a:p>
            <a:pPr>
              <a:lnSpc>
                <a:spcPct val="90000"/>
              </a:lnSpc>
              <a:defRPr/>
            </a:pPr>
            <a:r>
              <a:rPr lang="en-US" dirty="0">
                <a:latin typeface="Times New Roman" panose="02020603050405020304" pitchFamily="18" charset="0"/>
                <a:cs typeface="Times New Roman" panose="02020603050405020304" pitchFamily="18" charset="0"/>
              </a:rPr>
              <a:t>If </a:t>
            </a:r>
            <a:r>
              <a:rPr lang="en-US" i="1" dirty="0">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 is worse than </a:t>
            </a:r>
            <a:r>
              <a:rPr lang="en-US" kern="0" dirty="0">
                <a:solidFill>
                  <a:srgbClr val="5B0DF7"/>
                </a:solidFill>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MAX</a:t>
            </a:r>
            <a:r>
              <a:rPr lang="en-US" dirty="0">
                <a:latin typeface="Times New Roman" panose="02020603050405020304" pitchFamily="18" charset="0"/>
                <a:cs typeface="Times New Roman" panose="02020603050405020304" pitchFamily="18" charset="0"/>
              </a:rPr>
              <a:t> will avoid it</a:t>
            </a:r>
          </a:p>
          <a:p>
            <a:pPr lvl="1">
              <a:lnSpc>
                <a:spcPct val="90000"/>
              </a:lnSpc>
              <a:buFontTx/>
              <a:buNone/>
              <a:defRPr/>
            </a:pPr>
            <a:r>
              <a:rPr lang="en-US" dirty="0">
                <a:latin typeface="Times New Roman" panose="02020603050405020304" pitchFamily="18" charset="0"/>
                <a:cs typeface="Times New Roman" panose="02020603050405020304" pitchFamily="18" charset="0"/>
                <a:sym typeface="Wingdings" pitchFamily="2" charset="2"/>
              </a:rPr>
              <a:t></a:t>
            </a:r>
            <a:r>
              <a:rPr lang="en-US" dirty="0">
                <a:latin typeface="Times New Roman" panose="02020603050405020304" pitchFamily="18" charset="0"/>
                <a:cs typeface="Times New Roman" panose="02020603050405020304" pitchFamily="18" charset="0"/>
              </a:rPr>
              <a:t> prune that branch</a:t>
            </a:r>
          </a:p>
          <a:p>
            <a:pPr>
              <a:lnSpc>
                <a:spcPct val="90000"/>
              </a:lnSpc>
              <a:defRPr/>
            </a:pPr>
            <a:r>
              <a:rPr lang="en-US" dirty="0">
                <a:latin typeface="Times New Roman" panose="02020603050405020304" pitchFamily="18" charset="0"/>
                <a:cs typeface="Times New Roman" panose="02020603050405020304" pitchFamily="18" charset="0"/>
              </a:rPr>
              <a:t>Define </a:t>
            </a:r>
            <a:r>
              <a:rPr lang="en-US" dirty="0">
                <a:solidFill>
                  <a:srgbClr val="5B0DF7"/>
                </a:solidFill>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 similarly for </a:t>
            </a:r>
            <a:r>
              <a:rPr lang="en-US" i="1" dirty="0">
                <a:latin typeface="Times New Roman" panose="02020603050405020304" pitchFamily="18" charset="0"/>
                <a:cs typeface="Times New Roman" panose="02020603050405020304" pitchFamily="18" charset="0"/>
              </a:rPr>
              <a:t>MIN.</a:t>
            </a:r>
            <a:endParaRPr lang="en-US" dirty="0">
              <a:latin typeface="Times New Roman" panose="02020603050405020304" pitchFamily="18" charset="0"/>
              <a:cs typeface="Times New Roman" panose="02020603050405020304" pitchFamily="18" charset="0"/>
            </a:endParaRPr>
          </a:p>
        </p:txBody>
      </p:sp>
      <p:pic>
        <p:nvPicPr>
          <p:cNvPr id="24581" name="Picture 4" descr="alpha-beta-general">
            <a:extLst>
              <a:ext uri="{FF2B5EF4-FFF2-40B4-BE49-F238E27FC236}">
                <a16:creationId xmlns:a16="http://schemas.microsoft.com/office/drawing/2014/main" id="{7DFB93A2-8721-333D-6C8D-3B09B34D1CB7}"/>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48200" y="1600200"/>
            <a:ext cx="4068763" cy="4648200"/>
          </a:xfrm>
          <a:prstGeom prst="rect">
            <a:avLst/>
          </a:prstGeom>
          <a:ln>
            <a:solidFill>
              <a:srgbClr val="FF000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928504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Rectangle 2">
            <a:extLst>
              <a:ext uri="{FF2B5EF4-FFF2-40B4-BE49-F238E27FC236}">
                <a16:creationId xmlns:a16="http://schemas.microsoft.com/office/drawing/2014/main" id="{8247F6F7-5BDB-CCB8-4C06-D1F5285ECF3A}"/>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41300"/>
            <a:ext cx="8610600" cy="1155700"/>
          </a:xfrm>
        </p:spPr>
      </p:pic>
      <p:pic>
        <p:nvPicPr>
          <p:cNvPr id="30723" name="Picture 5">
            <a:extLst>
              <a:ext uri="{FF2B5EF4-FFF2-40B4-BE49-F238E27FC236}">
                <a16:creationId xmlns:a16="http://schemas.microsoft.com/office/drawing/2014/main" id="{F9EB93C2-7EE3-4F16-B028-ABB1DC5B8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406" t="25000" r="15625" b="15625"/>
          <a:stretch>
            <a:fillRect/>
          </a:stretch>
        </p:blipFill>
        <p:spPr bwMode="auto">
          <a:xfrm>
            <a:off x="685800" y="609600"/>
            <a:ext cx="7620000" cy="36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a:extLst>
              <a:ext uri="{FF2B5EF4-FFF2-40B4-BE49-F238E27FC236}">
                <a16:creationId xmlns:a16="http://schemas.microsoft.com/office/drawing/2014/main" id="{8DABEB40-E6A0-8CC1-D7FB-1F73879D6C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625" t="25000" r="15625" b="33333"/>
          <a:stretch>
            <a:fillRect/>
          </a:stretch>
        </p:blipFill>
        <p:spPr bwMode="auto">
          <a:xfrm>
            <a:off x="582613" y="4273550"/>
            <a:ext cx="77724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Rectangle 2">
            <a:extLst>
              <a:ext uri="{FF2B5EF4-FFF2-40B4-BE49-F238E27FC236}">
                <a16:creationId xmlns:a16="http://schemas.microsoft.com/office/drawing/2014/main" id="{0128119F-8B10-539E-20A8-24A755037279}"/>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sp>
        <p:nvSpPr>
          <p:cNvPr id="31747" name="Rectangle 3">
            <a:extLst>
              <a:ext uri="{FF2B5EF4-FFF2-40B4-BE49-F238E27FC236}">
                <a16:creationId xmlns:a16="http://schemas.microsoft.com/office/drawing/2014/main" id="{7DA2179A-62B6-6DB3-6166-ABA61DEB3EFF}"/>
              </a:ext>
            </a:extLst>
          </p:cNvPr>
          <p:cNvSpPr>
            <a:spLocks noGrp="1"/>
          </p:cNvSpPr>
          <p:nvPr>
            <p:ph type="body" idx="1"/>
          </p:nvPr>
        </p:nvSpPr>
        <p:spPr>
          <a:xfrm>
            <a:off x="457200" y="1600200"/>
            <a:ext cx="8229600" cy="4953000"/>
          </a:xfrm>
        </p:spPr>
        <p:txBody>
          <a:bodyPr/>
          <a:lstStyle/>
          <a:p>
            <a:pPr>
              <a:lnSpc>
                <a:spcPct val="90000"/>
              </a:lnSpc>
            </a:pPr>
            <a:r>
              <a:rPr lang="en-US" altLang="en-US"/>
              <a:t>Pruning </a:t>
            </a:r>
            <a:r>
              <a:rPr lang="en-US" altLang="en-US">
                <a:solidFill>
                  <a:srgbClr val="FF0000"/>
                </a:solidFill>
              </a:rPr>
              <a:t>does not</a:t>
            </a:r>
            <a:r>
              <a:rPr lang="en-US" altLang="en-US"/>
              <a:t> affect final result</a:t>
            </a:r>
          </a:p>
          <a:p>
            <a:pPr>
              <a:lnSpc>
                <a:spcPct val="90000"/>
              </a:lnSpc>
              <a:buFont typeface="Wingdings" panose="05000000000000000000" pitchFamily="2" charset="2"/>
              <a:buNone/>
            </a:pPr>
            <a:endParaRPr lang="en-US" altLang="en-US" sz="1600"/>
          </a:p>
          <a:p>
            <a:pPr>
              <a:lnSpc>
                <a:spcPct val="90000"/>
              </a:lnSpc>
            </a:pPr>
            <a:r>
              <a:rPr lang="en-US" altLang="en-US"/>
              <a:t>Good move ordering improves effectiveness of pruning</a:t>
            </a:r>
          </a:p>
          <a:p>
            <a:pPr lvl="4">
              <a:lnSpc>
                <a:spcPct val="90000"/>
              </a:lnSpc>
            </a:pPr>
            <a:endParaRPr lang="en-US" altLang="en-US" sz="1600"/>
          </a:p>
          <a:p>
            <a:pPr>
              <a:lnSpc>
                <a:spcPct val="90000"/>
              </a:lnSpc>
            </a:pPr>
            <a:r>
              <a:rPr lang="en-US" altLang="en-US"/>
              <a:t>With "perfect ordering," time complexity = O(b</a:t>
            </a:r>
            <a:r>
              <a:rPr lang="en-US" altLang="en-US" baseline="30000"/>
              <a:t>m/2</a:t>
            </a:r>
            <a:r>
              <a:rPr lang="en-US" altLang="en-US"/>
              <a:t>)</a:t>
            </a:r>
          </a:p>
          <a:p>
            <a:pPr lvl="1">
              <a:lnSpc>
                <a:spcPct val="90000"/>
              </a:lnSpc>
              <a:buFontTx/>
              <a:buNone/>
            </a:pPr>
            <a:r>
              <a:rPr lang="en-US" altLang="en-US" sz="2000">
                <a:cs typeface="Arial" panose="020B0604020202020204" pitchFamily="34" charset="0"/>
                <a:sym typeface="Wingdings" panose="05000000000000000000" pitchFamily="2" charset="2"/>
              </a:rPr>
              <a:t></a:t>
            </a:r>
            <a:r>
              <a:rPr lang="en-US" altLang="en-US" sz="2000"/>
              <a:t> </a:t>
            </a:r>
            <a:r>
              <a:rPr lang="en-US" altLang="en-US" sz="2000">
                <a:solidFill>
                  <a:srgbClr val="FF0000"/>
                </a:solidFill>
              </a:rPr>
              <a:t>doubles</a:t>
            </a:r>
            <a:r>
              <a:rPr lang="en-US" altLang="en-US" sz="2000"/>
              <a:t> depth of search</a:t>
            </a:r>
          </a:p>
          <a:p>
            <a:pPr lvl="4">
              <a:lnSpc>
                <a:spcPct val="90000"/>
              </a:lnSpc>
            </a:pPr>
            <a:endParaRPr lang="en-US" altLang="en-US" sz="1600"/>
          </a:p>
          <a:p>
            <a:pPr>
              <a:lnSpc>
                <a:spcPct val="90000"/>
              </a:lnSpc>
            </a:pPr>
            <a:r>
              <a:rPr lang="en-US" altLang="en-US"/>
              <a:t>A simple example of the value of reasoning about which computations are relevant (a form of </a:t>
            </a:r>
            <a:r>
              <a:rPr lang="en-US" altLang="en-US">
                <a:solidFill>
                  <a:srgbClr val="FF0000"/>
                </a:solidFill>
              </a:rPr>
              <a:t>meta-reasoning</a:t>
            </a:r>
            <a:r>
              <a:rPr lang="en-US" altLang="en-US"/>
              <a:t>)</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a:extLst>
              <a:ext uri="{FF2B5EF4-FFF2-40B4-BE49-F238E27FC236}">
                <a16:creationId xmlns:a16="http://schemas.microsoft.com/office/drawing/2014/main" id="{B358CFBC-2907-E680-8D8D-46609F5EAFB0}"/>
              </a:ext>
            </a:extLst>
          </p:cNvPr>
          <p:cNvSpPr>
            <a:spLocks noGrp="1"/>
          </p:cNvSpPr>
          <p:nvPr>
            <p:ph type="title"/>
          </p:nvPr>
        </p:nvSpPr>
        <p:spPr/>
        <p:txBody>
          <a:bodyPr>
            <a:normAutofit/>
          </a:bodyPr>
          <a:lstStyle/>
          <a:p>
            <a:pPr eaLnBrk="1" hangingPunct="1"/>
            <a:r>
              <a:rPr lang="en-US" altLang="or-IN" sz="3200" dirty="0"/>
              <a:t>Rules to find good ordering</a:t>
            </a:r>
          </a:p>
        </p:txBody>
      </p:sp>
      <p:sp>
        <p:nvSpPr>
          <p:cNvPr id="6" name="Content Placeholder 5">
            <a:extLst>
              <a:ext uri="{FF2B5EF4-FFF2-40B4-BE49-F238E27FC236}">
                <a16:creationId xmlns:a16="http://schemas.microsoft.com/office/drawing/2014/main" id="{E494E4D0-7B85-EC0C-1231-E196DA298FEF}"/>
              </a:ext>
            </a:extLst>
          </p:cNvPr>
          <p:cNvSpPr>
            <a:spLocks noGrp="1"/>
          </p:cNvSpPr>
          <p:nvPr>
            <p:ph idx="1"/>
          </p:nvPr>
        </p:nvSpPr>
        <p:spPr>
          <a:xfrm>
            <a:off x="228600" y="1600200"/>
            <a:ext cx="8686800" cy="4724400"/>
          </a:xfrm>
        </p:spPr>
        <p:txBody>
          <a:bodyPr rtlCol="0">
            <a:noAutofit/>
          </a:bodyPr>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Occur the best move from the shallowest node.</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Order the nodes in the tree such that the best nodes are checked first.</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Use domain knowledge while finding the best move. </a:t>
            </a:r>
          </a:p>
          <a:p>
            <a:pPr marL="136525" indent="0" eaLnBrk="1" fontAlgn="auto" hangingPunct="1">
              <a:spcAft>
                <a:spcPts val="0"/>
              </a:spcAft>
              <a:buNone/>
              <a:defRPr/>
            </a:pPr>
            <a:r>
              <a:rPr lang="en-US" b="1" dirty="0">
                <a:latin typeface="Times New Roman" panose="02020603050405020304" pitchFamily="18" charset="0"/>
                <a:cs typeface="Times New Roman" panose="02020603050405020304" pitchFamily="18" charset="0"/>
              </a:rPr>
              <a:t>Ex</a:t>
            </a:r>
            <a:r>
              <a:rPr lang="en-US" dirty="0">
                <a:latin typeface="Times New Roman" panose="02020603050405020304" pitchFamily="18" charset="0"/>
                <a:cs typeface="Times New Roman" panose="02020603050405020304" pitchFamily="18" charset="0"/>
              </a:rPr>
              <a:t>: for Chess, try order: captures first, then threats, then forward moves, backward moves.</a:t>
            </a:r>
          </a:p>
          <a:p>
            <a:pPr eaLnBrk="1" fontAlgn="auto" hangingPunct="1">
              <a:spcAft>
                <a:spcPts val="0"/>
              </a:spcAft>
              <a:defRPr/>
            </a:pPr>
            <a:r>
              <a:rPr lang="en-US" dirty="0">
                <a:latin typeface="Times New Roman" panose="02020603050405020304" pitchFamily="18" charset="0"/>
                <a:cs typeface="Times New Roman" panose="02020603050405020304" pitchFamily="18" charset="0"/>
              </a:rPr>
              <a:t>We can book keep the states, as there is a possibility that states may repeat.</a:t>
            </a:r>
          </a:p>
          <a:p>
            <a:pPr eaLnBrk="1" fontAlgn="auto" hangingPunct="1">
              <a:spcAft>
                <a:spcPts val="0"/>
              </a:spcAft>
              <a:defRPr/>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Title 1">
            <a:extLst>
              <a:ext uri="{FF2B5EF4-FFF2-40B4-BE49-F238E27FC236}">
                <a16:creationId xmlns:a16="http://schemas.microsoft.com/office/drawing/2014/main" id="{7142AD80-7260-2AE8-9208-6016E34E442A}"/>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sp>
        <p:nvSpPr>
          <p:cNvPr id="12291" name="Content Placeholder 2">
            <a:extLst>
              <a:ext uri="{FF2B5EF4-FFF2-40B4-BE49-F238E27FC236}">
                <a16:creationId xmlns:a16="http://schemas.microsoft.com/office/drawing/2014/main" id="{F86C9F83-3170-E9C2-47E4-F4AFCCD124B8}"/>
              </a:ext>
            </a:extLst>
          </p:cNvPr>
          <p:cNvSpPr>
            <a:spLocks noGrp="1"/>
          </p:cNvSpPr>
          <p:nvPr>
            <p:ph idx="1"/>
          </p:nvPr>
        </p:nvSpPr>
        <p:spPr>
          <a:xfrm>
            <a:off x="457200" y="1600200"/>
            <a:ext cx="8229600" cy="5257800"/>
          </a:xfrm>
        </p:spPr>
        <p:txBody>
          <a:bodyPr/>
          <a:lstStyle/>
          <a:p>
            <a:r>
              <a:rPr lang="en-US" altLang="en-US"/>
              <a:t>Tackled by Konrad Zuse, Claude Shannon, Norbert Wiener, Alan Turing</a:t>
            </a:r>
          </a:p>
          <a:p>
            <a:pPr lvl="1"/>
            <a:r>
              <a:rPr lang="en-US" altLang="en-US"/>
              <a:t>Have seen lot of successes recently, e.g., DeepBlue</a:t>
            </a:r>
            <a:endParaRPr lang="en-US" altLang="en-US">
              <a:solidFill>
                <a:srgbClr val="FF0000"/>
              </a:solidFill>
            </a:endParaRPr>
          </a:p>
          <a:p>
            <a:r>
              <a:rPr lang="en-US" altLang="en-US">
                <a:solidFill>
                  <a:srgbClr val="FF0000"/>
                </a:solidFill>
              </a:rPr>
              <a:t>Game states are easy to represent: </a:t>
            </a:r>
          </a:p>
          <a:p>
            <a:r>
              <a:rPr lang="en-US" altLang="en-US">
                <a:solidFill>
                  <a:srgbClr val="FF0000"/>
                </a:solidFill>
              </a:rPr>
              <a:t>Agents restricted by a limited action rules</a:t>
            </a:r>
          </a:p>
          <a:p>
            <a:r>
              <a:rPr lang="en-US" altLang="en-US"/>
              <a:t>Outcomes defined by precise rules</a:t>
            </a:r>
          </a:p>
          <a:p>
            <a:r>
              <a:rPr lang="en-US" altLang="en-US">
                <a:solidFill>
                  <a:srgbClr val="FF0000"/>
                </a:solidFill>
              </a:rPr>
              <a:t>Games</a:t>
            </a:r>
            <a:r>
              <a:rPr lang="en-US" altLang="en-US"/>
              <a:t>: interesting </a:t>
            </a:r>
            <a:r>
              <a:rPr lang="en-US" altLang="en-US" i="1"/>
              <a:t>because</a:t>
            </a:r>
            <a:r>
              <a:rPr lang="en-US" altLang="en-US"/>
              <a:t> they are hard to solve:</a:t>
            </a:r>
          </a:p>
          <a:p>
            <a:pPr lvl="1"/>
            <a:r>
              <a:rPr lang="en-US" altLang="en-US"/>
              <a:t>Chess: average branching factor of 35</a:t>
            </a:r>
          </a:p>
          <a:p>
            <a:pPr lvl="1"/>
            <a:r>
              <a:rPr lang="en-US" altLang="en-US"/>
              <a:t>If 50 moves by each player, search tree has 35</a:t>
            </a:r>
            <a:r>
              <a:rPr lang="en-US" altLang="en-US" baseline="30000"/>
              <a:t>100</a:t>
            </a:r>
            <a:r>
              <a:rPr lang="en-US" altLang="en-US"/>
              <a:t> nodes!</a:t>
            </a:r>
          </a:p>
          <a:p>
            <a:pPr lvl="1"/>
            <a:endParaRPr lang="en-US" altLang="en-US">
              <a:solidFill>
                <a:srgbClr val="FF0000"/>
              </a:solidFill>
            </a:endParaRPr>
          </a:p>
        </p:txBody>
      </p:sp>
      <p:sp>
        <p:nvSpPr>
          <p:cNvPr id="4" name="Date Placeholder 3">
            <a:extLst>
              <a:ext uri="{FF2B5EF4-FFF2-40B4-BE49-F238E27FC236}">
                <a16:creationId xmlns:a16="http://schemas.microsoft.com/office/drawing/2014/main" id="{7A83B7FF-2404-BC24-D862-8255F2901232}"/>
              </a:ext>
            </a:extLst>
          </p:cNvPr>
          <p:cNvSpPr>
            <a:spLocks noGrp="1"/>
          </p:cNvSpPr>
          <p:nvPr>
            <p:ph type="dt" sz="quarter" idx="10"/>
          </p:nvPr>
        </p:nvSpPr>
        <p:spPr/>
        <p:txBody>
          <a:bodyPr/>
          <a:lstStyle/>
          <a:p>
            <a:pPr>
              <a:defRPr/>
            </a:pPr>
            <a:fld id="{D2AFBA99-C9B4-490F-8C25-9979D6AD0DFA}" type="datetime3">
              <a:rPr lang="en-US" smtClean="0"/>
              <a:pPr>
                <a:defRPr/>
              </a:pPr>
              <a:t>1 September 2024</a:t>
            </a:fld>
            <a:endParaRPr lang="en-US" dirty="0"/>
          </a:p>
        </p:txBody>
      </p:sp>
      <p:sp>
        <p:nvSpPr>
          <p:cNvPr id="12293" name="Slide Number Placeholder 4">
            <a:extLst>
              <a:ext uri="{FF2B5EF4-FFF2-40B4-BE49-F238E27FC236}">
                <a16:creationId xmlns:a16="http://schemas.microsoft.com/office/drawing/2014/main" id="{32D1D2AE-502F-C0AE-FD7C-4252414958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a:spcBef>
                <a:spcPct val="0"/>
              </a:spcBef>
              <a:buSzTx/>
              <a:buFontTx/>
              <a:buNone/>
            </a:pPr>
            <a:fld id="{820A99B6-3F55-4990-9219-37C4F42C0903}" type="slidenum">
              <a:rPr lang="en-US" altLang="en-US" sz="1300" smtClean="0">
                <a:latin typeface="Book Antiqua" panose="02040602050305030304" pitchFamily="18" charset="0"/>
              </a:rPr>
              <a:pPr>
                <a:spcBef>
                  <a:spcPct val="0"/>
                </a:spcBef>
                <a:buSzTx/>
                <a:buFontTx/>
                <a:buNone/>
              </a:pPr>
              <a:t>6</a:t>
            </a:fld>
            <a:endParaRPr lang="en-US" altLang="en-US" sz="1300">
              <a:latin typeface="Book Antiqua" panose="02040602050305030304" pitchFamily="18" charset="0"/>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Rectangle 2">
            <a:extLst>
              <a:ext uri="{FF2B5EF4-FFF2-40B4-BE49-F238E27FC236}">
                <a16:creationId xmlns:a16="http://schemas.microsoft.com/office/drawing/2014/main" id="{5899D871-E97C-534F-0456-2C941B812187}"/>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sp>
        <p:nvSpPr>
          <p:cNvPr id="5123" name="Rectangle 3">
            <a:extLst>
              <a:ext uri="{FF2B5EF4-FFF2-40B4-BE49-F238E27FC236}">
                <a16:creationId xmlns:a16="http://schemas.microsoft.com/office/drawing/2014/main" id="{2128625B-6698-6EA1-25FD-509C8607E3B9}"/>
              </a:ext>
            </a:extLst>
          </p:cNvPr>
          <p:cNvSpPr>
            <a:spLocks noGrp="1" noChangeArrowheads="1"/>
          </p:cNvSpPr>
          <p:nvPr>
            <p:ph type="body" idx="1"/>
          </p:nvPr>
        </p:nvSpPr>
        <p:spPr>
          <a:xfrm>
            <a:off x="457200" y="1600200"/>
            <a:ext cx="8229600" cy="4343400"/>
          </a:xfrm>
        </p:spPr>
        <p:txBody>
          <a:bodyPr>
            <a:normAutofit lnSpcReduction="10000"/>
          </a:bodyPr>
          <a:lstStyle/>
          <a:p>
            <a:pPr>
              <a:defRPr/>
            </a:pPr>
            <a:r>
              <a:rPr lang="en-US" dirty="0"/>
              <a:t>In typical search problems, we optimize a measure to acquire the goal: there is no opponent</a:t>
            </a:r>
          </a:p>
          <a:p>
            <a:pPr>
              <a:defRPr/>
            </a:pPr>
            <a:r>
              <a:rPr lang="en-US" dirty="0"/>
              <a:t>In games, there is an "</a:t>
            </a:r>
            <a:r>
              <a:rPr lang="en-US" i="1" dirty="0">
                <a:solidFill>
                  <a:srgbClr val="FF0000"/>
                </a:solidFill>
              </a:rPr>
              <a:t>Unpredictable</a:t>
            </a:r>
            <a:r>
              <a:rPr lang="en-US" dirty="0"/>
              <a:t>" opponent</a:t>
            </a:r>
          </a:p>
          <a:p>
            <a:pPr lvl="1">
              <a:defRPr/>
            </a:pPr>
            <a:r>
              <a:rPr lang="en-US" dirty="0"/>
              <a:t>Need to specify a move for every possible opponent reply
</a:t>
            </a:r>
            <a:r>
              <a:rPr lang="en-US" dirty="0">
                <a:solidFill>
                  <a:srgbClr val="FF0000"/>
                </a:solidFill>
              </a:rPr>
              <a:t> Strict penalty on an inefficient move</a:t>
            </a:r>
          </a:p>
          <a:p>
            <a:pPr lvl="1">
              <a:defRPr/>
            </a:pPr>
            <a:r>
              <a:rPr lang="en-US" dirty="0">
                <a:solidFill>
                  <a:srgbClr val="FF0000"/>
                </a:solidFill>
              </a:rPr>
              <a:t>Stringent time constraints</a:t>
            </a:r>
          </a:p>
          <a:p>
            <a:pPr lvl="1">
              <a:defRPr/>
            </a:pPr>
            <a:r>
              <a:rPr lang="en-US" dirty="0"/>
              <a:t>Unlikely to find goal, must approximate</a:t>
            </a:r>
            <a:endParaRPr lang="en-US" dirty="0">
              <a:solidFill>
                <a:srgbClr val="FF0000"/>
              </a:solidFill>
            </a:endParaRPr>
          </a:p>
          <a:p>
            <a:pPr lvl="1">
              <a:defRPr/>
            </a:pPr>
            <a:r>
              <a:rPr lang="en-US" dirty="0">
                <a:solidFill>
                  <a:srgbClr val="FF0000"/>
                </a:solidFill>
              </a:rPr>
              <a:t>Requires some type of a decision to move the search forward.</a:t>
            </a:r>
          </a:p>
          <a:p>
            <a:pPr lvl="1">
              <a:defRPr/>
            </a:pP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Title 1">
            <a:extLst>
              <a:ext uri="{FF2B5EF4-FFF2-40B4-BE49-F238E27FC236}">
                <a16:creationId xmlns:a16="http://schemas.microsoft.com/office/drawing/2014/main" id="{FDA31760-CEA5-7136-D884-B9D4AF96DA32}"/>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228600" y="266700"/>
            <a:ext cx="8610600" cy="1155700"/>
          </a:xfrm>
        </p:spPr>
      </p:pic>
      <p:sp>
        <p:nvSpPr>
          <p:cNvPr id="3" name="Content Placeholder 2">
            <a:extLst>
              <a:ext uri="{FF2B5EF4-FFF2-40B4-BE49-F238E27FC236}">
                <a16:creationId xmlns:a16="http://schemas.microsoft.com/office/drawing/2014/main" id="{0CCFC8BE-6551-F536-FBC5-BE948272CE61}"/>
              </a:ext>
            </a:extLst>
          </p:cNvPr>
          <p:cNvSpPr>
            <a:spLocks noGrp="1"/>
          </p:cNvSpPr>
          <p:nvPr>
            <p:ph idx="1"/>
          </p:nvPr>
        </p:nvSpPr>
        <p:spPr>
          <a:xfrm>
            <a:off x="457200" y="1600200"/>
            <a:ext cx="8229600" cy="4876800"/>
          </a:xfrm>
        </p:spPr>
        <p:txBody>
          <a:bodyPr>
            <a:normAutofit fontScale="92500"/>
          </a:bodyPr>
          <a:lstStyle/>
          <a:p>
            <a:pPr>
              <a:defRPr/>
            </a:pPr>
            <a:r>
              <a:rPr lang="en-US" dirty="0">
                <a:solidFill>
                  <a:srgbClr val="FF0000"/>
                </a:solidFill>
              </a:rPr>
              <a:t>Initial state</a:t>
            </a:r>
          </a:p>
          <a:p>
            <a:pPr>
              <a:defRPr/>
            </a:pPr>
            <a:r>
              <a:rPr lang="en-US" dirty="0">
                <a:solidFill>
                  <a:srgbClr val="FF0000"/>
                </a:solidFill>
              </a:rPr>
              <a:t>Successor function</a:t>
            </a:r>
          </a:p>
          <a:p>
            <a:pPr>
              <a:defRPr/>
            </a:pPr>
            <a:r>
              <a:rPr lang="en-US" dirty="0">
                <a:solidFill>
                  <a:srgbClr val="FF0000"/>
                </a:solidFill>
              </a:rPr>
              <a:t>Terminal state test</a:t>
            </a:r>
          </a:p>
          <a:p>
            <a:pPr>
              <a:defRPr/>
            </a:pPr>
            <a:r>
              <a:rPr lang="en-US" dirty="0">
                <a:solidFill>
                  <a:srgbClr val="FF0000"/>
                </a:solidFill>
              </a:rPr>
              <a:t>Utility function</a:t>
            </a:r>
            <a:r>
              <a:rPr lang="en-US" dirty="0"/>
              <a:t>: defining the usefulness of the terminal states from the point of view of one of the players.</a:t>
            </a:r>
          </a:p>
          <a:p>
            <a:pPr>
              <a:defRPr/>
            </a:pPr>
            <a:r>
              <a:rPr lang="en-US" dirty="0"/>
              <a:t>Imagine 2 players of tic-tac-toe: MAX and MIN</a:t>
            </a:r>
          </a:p>
          <a:p>
            <a:pPr lvl="1">
              <a:defRPr/>
            </a:pPr>
            <a:r>
              <a:rPr lang="en-US" dirty="0"/>
              <a:t>MAX moves first: We can generate a game tree</a:t>
            </a:r>
          </a:p>
          <a:p>
            <a:pPr lvl="1">
              <a:defRPr/>
            </a:pPr>
            <a:r>
              <a:rPr lang="en-US" dirty="0"/>
              <a:t>The terminal states are at the leaves</a:t>
            </a:r>
          </a:p>
          <a:p>
            <a:pPr>
              <a:defRPr/>
            </a:pPr>
            <a:r>
              <a:rPr lang="en-US" dirty="0"/>
              <a:t>MAX should play in order to maximize its utility, which will minimize the utility for MIN</a:t>
            </a:r>
          </a:p>
          <a:p>
            <a:pPr lvl="1">
              <a:defRPr/>
            </a:pPr>
            <a:r>
              <a:rPr lang="en-US" dirty="0"/>
              <a:t>This is called a </a:t>
            </a:r>
            <a:r>
              <a:rPr lang="en-US" dirty="0">
                <a:solidFill>
                  <a:srgbClr val="FF0000"/>
                </a:solidFill>
              </a:rPr>
              <a:t>Zero-Sum Game.</a:t>
            </a:r>
          </a:p>
        </p:txBody>
      </p:sp>
      <p:sp>
        <p:nvSpPr>
          <p:cNvPr id="4" name="Date Placeholder 3">
            <a:extLst>
              <a:ext uri="{FF2B5EF4-FFF2-40B4-BE49-F238E27FC236}">
                <a16:creationId xmlns:a16="http://schemas.microsoft.com/office/drawing/2014/main" id="{0EB67401-746C-C99E-E173-A459A150A6F2}"/>
              </a:ext>
            </a:extLst>
          </p:cNvPr>
          <p:cNvSpPr>
            <a:spLocks noGrp="1"/>
          </p:cNvSpPr>
          <p:nvPr>
            <p:ph type="dt" sz="quarter" idx="10"/>
          </p:nvPr>
        </p:nvSpPr>
        <p:spPr/>
        <p:txBody>
          <a:bodyPr/>
          <a:lstStyle/>
          <a:p>
            <a:pPr>
              <a:defRPr/>
            </a:pPr>
            <a:fld id="{D2AFBA99-C9B4-490F-8C25-9979D6AD0DFA}" type="datetime3">
              <a:rPr lang="en-US" smtClean="0"/>
              <a:pPr>
                <a:defRPr/>
              </a:pPr>
              <a:t>1 September 2024</a:t>
            </a:fld>
            <a:endParaRPr lang="en-US" dirty="0"/>
          </a:p>
        </p:txBody>
      </p:sp>
      <p:sp>
        <p:nvSpPr>
          <p:cNvPr id="14341" name="Slide Number Placeholder 4">
            <a:extLst>
              <a:ext uri="{FF2B5EF4-FFF2-40B4-BE49-F238E27FC236}">
                <a16:creationId xmlns:a16="http://schemas.microsoft.com/office/drawing/2014/main" id="{A9CA1ACB-2002-358A-CFC1-74206D5134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a:spcBef>
                <a:spcPct val="0"/>
              </a:spcBef>
              <a:buSzTx/>
              <a:buFontTx/>
              <a:buNone/>
            </a:pPr>
            <a:fld id="{DE444DA6-580A-485B-9B96-E237D6F1EA16}" type="slidenum">
              <a:rPr lang="en-US" altLang="en-US" sz="1300" smtClean="0">
                <a:latin typeface="Book Antiqua" panose="02040602050305030304" pitchFamily="18" charset="0"/>
              </a:rPr>
              <a:pPr>
                <a:spcBef>
                  <a:spcPct val="0"/>
                </a:spcBef>
                <a:buSzTx/>
                <a:buFontTx/>
                <a:buNone/>
              </a:pPr>
              <a:t>8</a:t>
            </a:fld>
            <a:endParaRPr lang="en-US" altLang="en-US" sz="1300">
              <a:latin typeface="Book Antiqua" panose="02040602050305030304" pitchFamily="18" charset="0"/>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Rectangle 2">
            <a:extLst>
              <a:ext uri="{FF2B5EF4-FFF2-40B4-BE49-F238E27FC236}">
                <a16:creationId xmlns:a16="http://schemas.microsoft.com/office/drawing/2014/main" id="{34261A4A-884B-BBAC-A153-1210B974D4E1}"/>
              </a:ext>
            </a:extLst>
          </p:cNvPr>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bwMode="auto">
          <a:xfrm>
            <a:off x="1066800" y="270668"/>
            <a:ext cx="7239000" cy="830263"/>
          </a:xfrm>
        </p:spPr>
      </p:pic>
      <p:pic>
        <p:nvPicPr>
          <p:cNvPr id="6148" name="Picture 4" descr="tictactoe">
            <a:extLst>
              <a:ext uri="{FF2B5EF4-FFF2-40B4-BE49-F238E27FC236}">
                <a16:creationId xmlns:a16="http://schemas.microsoft.com/office/drawing/2014/main" id="{D4E67C78-8B9E-8878-7BC5-0BBA4DD00F17}"/>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47800" y="1276350"/>
            <a:ext cx="6048375" cy="4305300"/>
          </a:xfrm>
          <a:prstGeom prst="rect">
            <a:avLst/>
          </a:prstGeom>
          <a:ln>
            <a:solidFill>
              <a:srgbClr val="FF0000"/>
            </a:solidFill>
          </a:ln>
          <a:effectLst>
            <a:outerShdw blurRad="292100" dist="139700" dir="2700000" algn="tl" rotWithShape="0">
              <a:srgbClr val="333333">
                <a:alpha val="65000"/>
              </a:srgbClr>
            </a:outerShdw>
          </a:effectLst>
        </p:spPr>
      </p:pic>
      <p:cxnSp>
        <p:nvCxnSpPr>
          <p:cNvPr id="5" name="Straight Arrow Connector 4">
            <a:extLst>
              <a:ext uri="{FF2B5EF4-FFF2-40B4-BE49-F238E27FC236}">
                <a16:creationId xmlns:a16="http://schemas.microsoft.com/office/drawing/2014/main" id="{E7E76536-BCDB-8446-5279-CEA3F2803445}"/>
              </a:ext>
            </a:extLst>
          </p:cNvPr>
          <p:cNvCxnSpPr/>
          <p:nvPr/>
        </p:nvCxnSpPr>
        <p:spPr>
          <a:xfrm>
            <a:off x="3581400" y="5410200"/>
            <a:ext cx="1371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65" name="TextBox 5">
            <a:extLst>
              <a:ext uri="{FF2B5EF4-FFF2-40B4-BE49-F238E27FC236}">
                <a16:creationId xmlns:a16="http://schemas.microsoft.com/office/drawing/2014/main" id="{6BA4A1C7-5442-EA37-0E80-7ABE54807DDE}"/>
              </a:ext>
            </a:extLst>
          </p:cNvPr>
          <p:cNvSpPr txBox="1">
            <a:spLocks noChangeArrowheads="1"/>
          </p:cNvSpPr>
          <p:nvPr/>
        </p:nvSpPr>
        <p:spPr bwMode="auto">
          <a:xfrm>
            <a:off x="4953000" y="6172200"/>
            <a:ext cx="449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eaLnBrk="1" hangingPunct="1">
              <a:spcBef>
                <a:spcPct val="0"/>
              </a:spcBef>
              <a:buSzTx/>
              <a:buFontTx/>
              <a:buNone/>
            </a:pPr>
            <a:r>
              <a:rPr lang="en-US" altLang="en-US" sz="1800">
                <a:solidFill>
                  <a:srgbClr val="FF0000"/>
                </a:solidFill>
                <a:latin typeface="Arial" panose="020B0604020202020204" pitchFamily="34" charset="0"/>
              </a:rPr>
              <a:t>This terminal state is one of the best for MAX and one of the worst for MIN</a:t>
            </a:r>
          </a:p>
        </p:txBody>
      </p:sp>
      <p:sp>
        <p:nvSpPr>
          <p:cNvPr id="15366" name="TextBox 6">
            <a:extLst>
              <a:ext uri="{FF2B5EF4-FFF2-40B4-BE49-F238E27FC236}">
                <a16:creationId xmlns:a16="http://schemas.microsoft.com/office/drawing/2014/main" id="{5A7DE984-FBAB-CA1E-186E-EDA58F75AFF7}"/>
              </a:ext>
            </a:extLst>
          </p:cNvPr>
          <p:cNvSpPr txBox="1">
            <a:spLocks noChangeArrowheads="1"/>
          </p:cNvSpPr>
          <p:nvPr/>
        </p:nvSpPr>
        <p:spPr bwMode="auto">
          <a:xfrm>
            <a:off x="76200" y="6248400"/>
            <a:ext cx="449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Font typeface="Wingdings" panose="05000000000000000000" pitchFamily="2" charset="2"/>
              <a:buChar char="q"/>
              <a:defRPr sz="2400">
                <a:solidFill>
                  <a:schemeClr val="bg1"/>
                </a:solidFill>
                <a:latin typeface="Verdana" panose="020B0604030504040204" pitchFamily="34" charset="0"/>
              </a:defRPr>
            </a:lvl1pPr>
            <a:lvl2pPr marL="742950" indent="-285750">
              <a:spcBef>
                <a:spcPct val="20000"/>
              </a:spcBef>
              <a:buSzPct val="80000"/>
              <a:buFont typeface="Wingdings" panose="05000000000000000000" pitchFamily="2" charset="2"/>
              <a:buChar char="Ø"/>
              <a:defRPr sz="2400">
                <a:solidFill>
                  <a:schemeClr val="bg1"/>
                </a:solidFill>
                <a:latin typeface="Verdana" panose="020B0604030504040204" pitchFamily="34" charset="0"/>
              </a:defRPr>
            </a:lvl2pPr>
            <a:lvl3pPr marL="1143000" indent="-228600">
              <a:spcBef>
                <a:spcPct val="20000"/>
              </a:spcBef>
              <a:buSzPct val="95000"/>
              <a:buFont typeface="Wingdings" panose="05000000000000000000" pitchFamily="2" charset="2"/>
              <a:buChar char="§"/>
              <a:defRPr sz="2400">
                <a:solidFill>
                  <a:schemeClr val="bg1"/>
                </a:solidFill>
                <a:latin typeface="Verdana" panose="020B0604030504040204" pitchFamily="34" charset="0"/>
              </a:defRPr>
            </a:lvl3pPr>
            <a:lvl4pPr marL="1600200" indent="-228600">
              <a:spcBef>
                <a:spcPct val="20000"/>
              </a:spcBef>
              <a:buSzPct val="100000"/>
              <a:buFont typeface="Courier New" panose="02070309020205020404" pitchFamily="49" charset="0"/>
              <a:buChar char="o"/>
              <a:defRPr sz="2400">
                <a:solidFill>
                  <a:schemeClr val="bg1"/>
                </a:solidFill>
                <a:latin typeface="Verdana" panose="020B0604030504040204" pitchFamily="34" charset="0"/>
              </a:defRPr>
            </a:lvl4pPr>
            <a:lvl5pPr marL="2057400" indent="-228600">
              <a:spcBef>
                <a:spcPct val="20000"/>
              </a:spcBef>
              <a:buFont typeface="Arial" panose="020B0604020202020204" pitchFamily="34" charset="0"/>
              <a:buChar char="•"/>
              <a:defRPr sz="2400">
                <a:solidFill>
                  <a:schemeClr val="bg1"/>
                </a:solidFill>
                <a:latin typeface="Verdan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bg1"/>
                </a:solidFill>
                <a:latin typeface="Verdana" panose="020B0604030504040204" pitchFamily="34" charset="0"/>
              </a:defRPr>
            </a:lvl9pPr>
          </a:lstStyle>
          <a:p>
            <a:pPr eaLnBrk="1" hangingPunct="1">
              <a:spcBef>
                <a:spcPct val="0"/>
              </a:spcBef>
              <a:buSzTx/>
              <a:buFontTx/>
              <a:buNone/>
            </a:pPr>
            <a:r>
              <a:rPr lang="en-US" altLang="en-US" sz="1800">
                <a:solidFill>
                  <a:srgbClr val="FF0000"/>
                </a:solidFill>
                <a:latin typeface="Arial" panose="020B0604020202020204" pitchFamily="34" charset="0"/>
              </a:rPr>
              <a:t>This terminal state is one of the worst for MAX and one of the best for MIN</a:t>
            </a:r>
          </a:p>
        </p:txBody>
      </p:sp>
      <p:cxnSp>
        <p:nvCxnSpPr>
          <p:cNvPr id="8" name="Straight Arrow Connector 7">
            <a:extLst>
              <a:ext uri="{FF2B5EF4-FFF2-40B4-BE49-F238E27FC236}">
                <a16:creationId xmlns:a16="http://schemas.microsoft.com/office/drawing/2014/main" id="{AE544268-4617-A70D-BD22-BE8B75F8D945}"/>
              </a:ext>
            </a:extLst>
          </p:cNvPr>
          <p:cNvCxnSpPr/>
          <p:nvPr/>
        </p:nvCxnSpPr>
        <p:spPr>
          <a:xfrm rot="5400000">
            <a:off x="1943100" y="5676900"/>
            <a:ext cx="838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41242</TotalTime>
  <Words>3042</Words>
  <Application>Microsoft Office PowerPoint</Application>
  <PresentationFormat>On-screen Show (4:3)</PresentationFormat>
  <Paragraphs>247</Paragraphs>
  <Slides>55</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55</vt:i4>
      </vt:variant>
    </vt:vector>
  </HeadingPairs>
  <TitlesOfParts>
    <vt:vector size="69" baseType="lpstr">
      <vt:lpstr>Arial</vt:lpstr>
      <vt:lpstr>Book Antiqua</vt:lpstr>
      <vt:lpstr>Calibri</vt:lpstr>
      <vt:lpstr>CMMI10</vt:lpstr>
      <vt:lpstr>Courier New</vt:lpstr>
      <vt:lpstr>Times New Roman</vt:lpstr>
      <vt:lpstr>Times-Bold</vt:lpstr>
      <vt:lpstr>Times-Italic</vt:lpstr>
      <vt:lpstr>Times-Roman</vt:lpstr>
      <vt:lpstr>Verdana</vt:lpstr>
      <vt:lpstr>Wingdings</vt:lpstr>
      <vt:lpstr>Wingdings 2</vt:lpstr>
      <vt:lpstr>Wingdings 3</vt:lpstr>
      <vt:lpstr>Apex</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 of the mini-max Algorithm</vt:lpstr>
      <vt:lpstr>Other Examples</vt:lpstr>
      <vt:lpstr>Step 1</vt:lpstr>
      <vt:lpstr>Step 2</vt:lpstr>
      <vt:lpstr>PowerPoint Presentation</vt:lpstr>
      <vt:lpstr>Step 3</vt:lpstr>
      <vt:lpstr>PowerPoint Presentation</vt:lpstr>
      <vt:lpstr>Step 4</vt:lpstr>
      <vt:lpstr>PowerPoint Presentation</vt:lpstr>
      <vt:lpstr>Example 2</vt:lpstr>
      <vt:lpstr>Solution</vt:lpstr>
      <vt:lpstr>PowerPoint Presentation</vt:lpstr>
      <vt:lpstr>Parameters for Alpha-Beta Pruning</vt:lpstr>
      <vt:lpstr>Key points about alpha-beta pruning</vt:lpstr>
      <vt:lpstr>Pseudo-code for Alpha-beta Pruning</vt:lpstr>
      <vt:lpstr>Working of Alpha(α)-Beta (β) Pruning</vt:lpstr>
      <vt:lpstr>PowerPoint Presentation</vt:lpstr>
      <vt:lpstr>PowerPoint Presentation</vt:lpstr>
      <vt:lpstr>PowerPoint Presentation</vt:lpstr>
      <vt:lpstr>PowerPoint Presentation</vt:lpstr>
      <vt:lpstr>PowerPoint Presentation</vt:lpstr>
      <vt:lpstr>Move Ordering in Alpha-Beta pruning</vt:lpstr>
      <vt:lpstr>Example 2</vt:lpstr>
      <vt:lpstr>Solution </vt:lpstr>
      <vt:lpstr>Example 3</vt:lpstr>
      <vt:lpstr>Example 4</vt:lpstr>
      <vt:lpstr>Example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Rules to find good ordering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Tariq Mahmood</dc:creator>
  <cp:lastModifiedBy>Sasanko Gantayat</cp:lastModifiedBy>
  <cp:revision>517</cp:revision>
  <dcterms:created xsi:type="dcterms:W3CDTF">2009-02-25T08:44:18Z</dcterms:created>
  <dcterms:modified xsi:type="dcterms:W3CDTF">2024-09-01T17:51:08Z</dcterms:modified>
</cp:coreProperties>
</file>