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536193" y="2642382"/>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summary </a:t>
            </a:r>
            <a:endParaRPr dirty="0"/>
          </a:p>
        </p:txBody>
      </p:sp>
      <p:sp>
        <p:nvSpPr>
          <p:cNvPr id="512" name="Google Shape;512;p1"/>
          <p:cNvSpPr txBox="1"/>
          <p:nvPr/>
        </p:nvSpPr>
        <p:spPr>
          <a:xfrm>
            <a:off x="4910575" y="838198"/>
            <a:ext cx="6352500" cy="5760721"/>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Situation</a:t>
            </a:r>
          </a:p>
          <a:p>
            <a:pPr marL="108000" marR="0" lvl="1" indent="0" algn="l" rtl="0">
              <a:lnSpc>
                <a:spcPct val="90000"/>
              </a:lnSpc>
              <a:spcBef>
                <a:spcPts val="0"/>
              </a:spcBef>
              <a:spcAft>
                <a:spcPts val="0"/>
              </a:spcAft>
              <a:buClr>
                <a:srgbClr val="28BA73"/>
              </a:buClr>
              <a:buSzPts val="1600"/>
              <a:buFont typeface="Arial"/>
              <a:buNone/>
            </a:pP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US" dirty="0"/>
              <a:t>Customer – </a:t>
            </a:r>
            <a:r>
              <a:rPr lang="en-US" dirty="0" err="1"/>
              <a:t>PowerCo</a:t>
            </a:r>
            <a:endParaRPr lang="en-US" dirty="0"/>
          </a:p>
          <a:p>
            <a:pPr marL="324000" marR="0" lvl="1" indent="-216000" algn="l" rtl="0">
              <a:lnSpc>
                <a:spcPct val="100000"/>
              </a:lnSpc>
              <a:spcBef>
                <a:spcPts val="300"/>
              </a:spcBef>
              <a:spcAft>
                <a:spcPts val="0"/>
              </a:spcAft>
              <a:buClr>
                <a:srgbClr val="28BA73"/>
              </a:buClr>
              <a:buSzPts val="1600"/>
              <a:buFont typeface="Trebuchet MS"/>
              <a:buChar char="•"/>
            </a:pPr>
            <a:r>
              <a:rPr lang="en-US" dirty="0"/>
              <a:t>Problem – Significant Churn Problem among SME customers</a:t>
            </a:r>
          </a:p>
          <a:p>
            <a:pPr marL="324000" marR="0" lvl="1" indent="-216000" algn="l" rtl="0">
              <a:lnSpc>
                <a:spcPct val="100000"/>
              </a:lnSpc>
              <a:spcBef>
                <a:spcPts val="300"/>
              </a:spcBef>
              <a:spcAft>
                <a:spcPts val="0"/>
              </a:spcAft>
              <a:buClr>
                <a:srgbClr val="28BA73"/>
              </a:buClr>
              <a:buSzPts val="1600"/>
              <a:buFont typeface="Trebuchet MS"/>
              <a:buChar char="•"/>
            </a:pPr>
            <a:r>
              <a:rPr lang="en-US" dirty="0"/>
              <a:t>Client Hypothesis – Predicting customers likely to churn using a ML model</a:t>
            </a:r>
            <a:endParaRPr dirty="0"/>
          </a:p>
          <a:p>
            <a:pPr marL="550800" marR="0" lvl="2" indent="-114399" algn="l" rtl="0">
              <a:lnSpc>
                <a:spcPct val="90000"/>
              </a:lnSpc>
              <a:spcBef>
                <a:spcPts val="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Complication</a:t>
            </a: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sym typeface="Trebuchet MS"/>
              </a:rPr>
              <a:t>Given </a:t>
            </a:r>
            <a:r>
              <a:rPr lang="en-US" sz="1600" dirty="0" err="1">
                <a:solidFill>
                  <a:schemeClr val="dk1"/>
                </a:solidFill>
                <a:latin typeface="Trebuchet MS"/>
                <a:sym typeface="Trebuchet MS"/>
              </a:rPr>
              <a:t>PowerCo’s</a:t>
            </a:r>
            <a:r>
              <a:rPr lang="en-US" sz="1600" dirty="0">
                <a:solidFill>
                  <a:schemeClr val="dk1"/>
                </a:solidFill>
                <a:latin typeface="Trebuchet MS"/>
                <a:sym typeface="Trebuchet MS"/>
              </a:rPr>
              <a:t> dataset BCG.X explored the connection between churn and price sensitivity. We also engineered new features to improve our predictive model</a:t>
            </a:r>
            <a:endParaRPr dirty="0"/>
          </a:p>
          <a:p>
            <a:pPr marL="550800" marR="0" lvl="2" indent="-114399" algn="l" rtl="0">
              <a:lnSpc>
                <a:spcPct val="90000"/>
              </a:lnSpc>
              <a:spcBef>
                <a:spcPts val="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sym typeface="Trebuchet MS"/>
              </a:rPr>
              <a:t>Feature Engineering and ML model</a:t>
            </a:r>
            <a:endParaRPr dirty="0"/>
          </a:p>
          <a:p>
            <a:pPr marL="323999"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The Data science Team developed a pipeline to test a predictive model using supervised learning with a Random Forest Classifier for binary classification.</a:t>
            </a: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r>
              <a:rPr lang="en-US" sz="1600" dirty="0">
                <a:solidFill>
                  <a:schemeClr val="dk1"/>
                </a:solidFill>
                <a:latin typeface="Trebuchet MS"/>
                <a:ea typeface="Trebuchet MS"/>
                <a:cs typeface="Trebuchet MS"/>
                <a:sym typeface="Trebuchet MS"/>
              </a:rPr>
              <a:t>Answer</a:t>
            </a:r>
            <a:endParaRPr sz="1600" dirty="0">
              <a:solidFill>
                <a:schemeClr val="dk1"/>
              </a:solidFill>
              <a:latin typeface="Trebuchet MS"/>
              <a:ea typeface="Trebuchet MS"/>
              <a:cs typeface="Trebuchet MS"/>
              <a:sym typeface="Trebuchet MS"/>
            </a:endParaRP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The ML model attains an 89.9% accuracy after hyperparameter tuning during prediction tasks, with room for performance improvement</a:t>
            </a:r>
          </a:p>
          <a:p>
            <a:pPr marL="107999" lvl="1" algn="l" rtl="0">
              <a:spcBef>
                <a:spcPts val="300"/>
              </a:spcBef>
              <a:spcAft>
                <a:spcPts val="0"/>
              </a:spcAft>
              <a:buClr>
                <a:srgbClr val="28BA73"/>
              </a:buClr>
              <a:buSzPts val="1600"/>
            </a:pPr>
            <a:r>
              <a:rPr lang="en-US" sz="1600" dirty="0">
                <a:solidFill>
                  <a:schemeClr val="dk1"/>
                </a:solidFill>
                <a:latin typeface="Trebuchet MS"/>
                <a:ea typeface="Trebuchet MS"/>
                <a:cs typeface="Trebuchet MS"/>
                <a:sym typeface="Trebuchet MS"/>
              </a:rPr>
              <a:t>Next steps</a:t>
            </a:r>
          </a:p>
          <a:p>
            <a:pPr marL="107999" lvl="1" algn="l" rtl="0">
              <a:spcBef>
                <a:spcPts val="300"/>
              </a:spcBef>
              <a:spcAft>
                <a:spcPts val="0"/>
              </a:spcAft>
              <a:buClr>
                <a:srgbClr val="28BA73"/>
              </a:buClr>
              <a:buSzPts val="1600"/>
            </a:pPr>
            <a:r>
              <a:rPr lang="en-US" sz="1600" dirty="0">
                <a:solidFill>
                  <a:schemeClr val="dk1"/>
                </a:solidFill>
                <a:latin typeface="Trebuchet MS"/>
                <a:ea typeface="Trebuchet MS"/>
                <a:cs typeface="Trebuchet MS"/>
                <a:sym typeface="Trebuchet MS"/>
              </a:rPr>
              <a:t>  To enhance the models performance, we will explore different classification algorithms, improve feature engineering, collect additional data, and address class imbalance.</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135</Words>
  <Application>Microsoft Office PowerPoint</Application>
  <PresentationFormat>Widescreen</PresentationFormat>
  <Paragraphs>17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dc:title>
  <dc:creator>The Boston Consulting Group</dc:creator>
  <cp:lastModifiedBy>pallepati yeshwanth reddy</cp:lastModifiedBy>
  <cp:revision>1</cp:revision>
  <dcterms:created xsi:type="dcterms:W3CDTF">2016-11-04T11:46:04Z</dcterms:created>
  <dcterms:modified xsi:type="dcterms:W3CDTF">2024-02-07T13:04:30Z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