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822" r:id="rId2"/>
    <p:sldId id="823" r:id="rId3"/>
    <p:sldId id="824" r:id="rId4"/>
    <p:sldId id="825" r:id="rId5"/>
    <p:sldId id="826" r:id="rId6"/>
    <p:sldId id="827" r:id="rId7"/>
    <p:sldId id="828" r:id="rId8"/>
    <p:sldId id="829" r:id="rId9"/>
    <p:sldId id="830" r:id="rId10"/>
    <p:sldId id="831" r:id="rId11"/>
    <p:sldId id="832" r:id="rId12"/>
    <p:sldId id="833" r:id="rId13"/>
    <p:sldId id="834" r:id="rId14"/>
    <p:sldId id="835" r:id="rId15"/>
    <p:sldId id="836" r:id="rId16"/>
    <p:sldId id="837" r:id="rId17"/>
    <p:sldId id="838" r:id="rId18"/>
    <p:sldId id="839" r:id="rId19"/>
    <p:sldId id="840" r:id="rId20"/>
    <p:sldId id="841" r:id="rId21"/>
    <p:sldId id="842" r:id="rId22"/>
    <p:sldId id="843" r:id="rId23"/>
    <p:sldId id="844" r:id="rId24"/>
    <p:sldId id="845" r:id="rId25"/>
    <p:sldId id="846" r:id="rId26"/>
    <p:sldId id="847" r:id="rId27"/>
    <p:sldId id="848" r:id="rId28"/>
    <p:sldId id="849" r:id="rId29"/>
    <p:sldId id="850" r:id="rId30"/>
    <p:sldId id="851" r:id="rId31"/>
    <p:sldId id="852" r:id="rId32"/>
    <p:sldId id="853" r:id="rId33"/>
    <p:sldId id="854" r:id="rId34"/>
    <p:sldId id="855" r:id="rId35"/>
    <p:sldId id="856" r:id="rId36"/>
    <p:sldId id="857" r:id="rId37"/>
    <p:sldId id="858" r:id="rId38"/>
    <p:sldId id="859" r:id="rId39"/>
    <p:sldId id="860" r:id="rId40"/>
    <p:sldId id="861" r:id="rId41"/>
    <p:sldId id="862" r:id="rId42"/>
    <p:sldId id="863" r:id="rId43"/>
    <p:sldId id="864" r:id="rId44"/>
    <p:sldId id="865" r:id="rId45"/>
    <p:sldId id="866" r:id="rId46"/>
    <p:sldId id="867" r:id="rId47"/>
    <p:sldId id="868" r:id="rId48"/>
    <p:sldId id="869" r:id="rId49"/>
    <p:sldId id="870" r:id="rId50"/>
    <p:sldId id="871" r:id="rId51"/>
    <p:sldId id="872" r:id="rId52"/>
    <p:sldId id="873" r:id="rId5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14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microsoft.com/office/2016/11/relationships/changesInfo" Target="changesInfos/changesInfo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eshwant Singh" userId="12de6de7-ce0e-4fbf-b51f-f05295ab7777" providerId="ADAL" clId="{5B88BE66-00FC-4070-88E6-B2B11F21F7D5}"/>
    <pc:docChg chg="custSel modSld">
      <pc:chgData name="Yeshwant Singh" userId="12de6de7-ce0e-4fbf-b51f-f05295ab7777" providerId="ADAL" clId="{5B88BE66-00FC-4070-88E6-B2B11F21F7D5}" dt="2023-09-13T04:08:01.653" v="23" actId="478"/>
      <pc:docMkLst>
        <pc:docMk/>
      </pc:docMkLst>
      <pc:sldChg chg="delSp modSp mod">
        <pc:chgData name="Yeshwant Singh" userId="12de6de7-ce0e-4fbf-b51f-f05295ab7777" providerId="ADAL" clId="{5B88BE66-00FC-4070-88E6-B2B11F21F7D5}" dt="2023-09-13T04:04:48.077" v="1" actId="478"/>
        <pc:sldMkLst>
          <pc:docMk/>
          <pc:sldMk cId="0" sldId="823"/>
        </pc:sldMkLst>
        <pc:spChg chg="del mod">
          <ac:chgData name="Yeshwant Singh" userId="12de6de7-ce0e-4fbf-b51f-f05295ab7777" providerId="ADAL" clId="{5B88BE66-00FC-4070-88E6-B2B11F21F7D5}" dt="2023-09-13T04:04:48.077" v="1" actId="478"/>
          <ac:spMkLst>
            <pc:docMk/>
            <pc:sldMk cId="0" sldId="823"/>
            <ac:spMk id="4" creationId="{00000000-0000-0000-0000-000000000000}"/>
          </ac:spMkLst>
        </pc:spChg>
        <pc:spChg chg="del mod">
          <ac:chgData name="Yeshwant Singh" userId="12de6de7-ce0e-4fbf-b51f-f05295ab7777" providerId="ADAL" clId="{5B88BE66-00FC-4070-88E6-B2B11F21F7D5}" dt="2023-09-13T04:04:48.077" v="1" actId="478"/>
          <ac:spMkLst>
            <pc:docMk/>
            <pc:sldMk cId="0" sldId="823"/>
            <ac:spMk id="5" creationId="{00000000-0000-0000-0000-000000000000}"/>
          </ac:spMkLst>
        </pc:spChg>
        <pc:spChg chg="del mod">
          <ac:chgData name="Yeshwant Singh" userId="12de6de7-ce0e-4fbf-b51f-f05295ab7777" providerId="ADAL" clId="{5B88BE66-00FC-4070-88E6-B2B11F21F7D5}" dt="2023-09-13T04:04:48.077" v="1" actId="478"/>
          <ac:spMkLst>
            <pc:docMk/>
            <pc:sldMk cId="0" sldId="823"/>
            <ac:spMk id="6" creationId="{00000000-0000-0000-0000-000000000000}"/>
          </ac:spMkLst>
        </pc:spChg>
      </pc:sldChg>
      <pc:sldChg chg="delSp mod">
        <pc:chgData name="Yeshwant Singh" userId="12de6de7-ce0e-4fbf-b51f-f05295ab7777" providerId="ADAL" clId="{5B88BE66-00FC-4070-88E6-B2B11F21F7D5}" dt="2023-09-13T04:04:53.590" v="2" actId="478"/>
        <pc:sldMkLst>
          <pc:docMk/>
          <pc:sldMk cId="0" sldId="824"/>
        </pc:sldMkLst>
        <pc:spChg chg="del">
          <ac:chgData name="Yeshwant Singh" userId="12de6de7-ce0e-4fbf-b51f-f05295ab7777" providerId="ADAL" clId="{5B88BE66-00FC-4070-88E6-B2B11F21F7D5}" dt="2023-09-13T04:04:53.590" v="2" actId="478"/>
          <ac:spMkLst>
            <pc:docMk/>
            <pc:sldMk cId="0" sldId="824"/>
            <ac:spMk id="7" creationId="{00000000-0000-0000-0000-000000000000}"/>
          </ac:spMkLst>
        </pc:spChg>
        <pc:spChg chg="del">
          <ac:chgData name="Yeshwant Singh" userId="12de6de7-ce0e-4fbf-b51f-f05295ab7777" providerId="ADAL" clId="{5B88BE66-00FC-4070-88E6-B2B11F21F7D5}" dt="2023-09-13T04:04:53.590" v="2" actId="478"/>
          <ac:spMkLst>
            <pc:docMk/>
            <pc:sldMk cId="0" sldId="824"/>
            <ac:spMk id="8" creationId="{00000000-0000-0000-0000-000000000000}"/>
          </ac:spMkLst>
        </pc:spChg>
        <pc:spChg chg="del">
          <ac:chgData name="Yeshwant Singh" userId="12de6de7-ce0e-4fbf-b51f-f05295ab7777" providerId="ADAL" clId="{5B88BE66-00FC-4070-88E6-B2B11F21F7D5}" dt="2023-09-13T04:04:53.590" v="2" actId="478"/>
          <ac:spMkLst>
            <pc:docMk/>
            <pc:sldMk cId="0" sldId="824"/>
            <ac:spMk id="9" creationId="{00000000-0000-0000-0000-000000000000}"/>
          </ac:spMkLst>
        </pc:spChg>
      </pc:sldChg>
      <pc:sldChg chg="delSp modSp mod">
        <pc:chgData name="Yeshwant Singh" userId="12de6de7-ce0e-4fbf-b51f-f05295ab7777" providerId="ADAL" clId="{5B88BE66-00FC-4070-88E6-B2B11F21F7D5}" dt="2023-09-13T04:04:59.020" v="4" actId="478"/>
        <pc:sldMkLst>
          <pc:docMk/>
          <pc:sldMk cId="0" sldId="825"/>
        </pc:sldMkLst>
        <pc:spChg chg="del mod">
          <ac:chgData name="Yeshwant Singh" userId="12de6de7-ce0e-4fbf-b51f-f05295ab7777" providerId="ADAL" clId="{5B88BE66-00FC-4070-88E6-B2B11F21F7D5}" dt="2023-09-13T04:04:59.020" v="4" actId="478"/>
          <ac:spMkLst>
            <pc:docMk/>
            <pc:sldMk cId="0" sldId="825"/>
            <ac:spMk id="40" creationId="{00000000-0000-0000-0000-000000000000}"/>
          </ac:spMkLst>
        </pc:spChg>
        <pc:spChg chg="del mod">
          <ac:chgData name="Yeshwant Singh" userId="12de6de7-ce0e-4fbf-b51f-f05295ab7777" providerId="ADAL" clId="{5B88BE66-00FC-4070-88E6-B2B11F21F7D5}" dt="2023-09-13T04:04:59.020" v="4" actId="478"/>
          <ac:spMkLst>
            <pc:docMk/>
            <pc:sldMk cId="0" sldId="825"/>
            <ac:spMk id="41" creationId="{00000000-0000-0000-0000-000000000000}"/>
          </ac:spMkLst>
        </pc:spChg>
        <pc:spChg chg="del">
          <ac:chgData name="Yeshwant Singh" userId="12de6de7-ce0e-4fbf-b51f-f05295ab7777" providerId="ADAL" clId="{5B88BE66-00FC-4070-88E6-B2B11F21F7D5}" dt="2023-09-13T04:04:59.020" v="4" actId="478"/>
          <ac:spMkLst>
            <pc:docMk/>
            <pc:sldMk cId="0" sldId="825"/>
            <ac:spMk id="42" creationId="{00000000-0000-0000-0000-000000000000}"/>
          </ac:spMkLst>
        </pc:spChg>
      </pc:sldChg>
      <pc:sldChg chg="delSp modSp mod">
        <pc:chgData name="Yeshwant Singh" userId="12de6de7-ce0e-4fbf-b51f-f05295ab7777" providerId="ADAL" clId="{5B88BE66-00FC-4070-88E6-B2B11F21F7D5}" dt="2023-09-13T04:05:05.749" v="6" actId="478"/>
        <pc:sldMkLst>
          <pc:docMk/>
          <pc:sldMk cId="0" sldId="826"/>
        </pc:sldMkLst>
        <pc:spChg chg="del mod">
          <ac:chgData name="Yeshwant Singh" userId="12de6de7-ce0e-4fbf-b51f-f05295ab7777" providerId="ADAL" clId="{5B88BE66-00FC-4070-88E6-B2B11F21F7D5}" dt="2023-09-13T04:05:05.749" v="6" actId="478"/>
          <ac:spMkLst>
            <pc:docMk/>
            <pc:sldMk cId="0" sldId="826"/>
            <ac:spMk id="32" creationId="{00000000-0000-0000-0000-000000000000}"/>
          </ac:spMkLst>
        </pc:spChg>
        <pc:spChg chg="del mod">
          <ac:chgData name="Yeshwant Singh" userId="12de6de7-ce0e-4fbf-b51f-f05295ab7777" providerId="ADAL" clId="{5B88BE66-00FC-4070-88E6-B2B11F21F7D5}" dt="2023-09-13T04:05:05.749" v="6" actId="478"/>
          <ac:spMkLst>
            <pc:docMk/>
            <pc:sldMk cId="0" sldId="826"/>
            <ac:spMk id="33" creationId="{00000000-0000-0000-0000-000000000000}"/>
          </ac:spMkLst>
        </pc:spChg>
        <pc:spChg chg="del mod">
          <ac:chgData name="Yeshwant Singh" userId="12de6de7-ce0e-4fbf-b51f-f05295ab7777" providerId="ADAL" clId="{5B88BE66-00FC-4070-88E6-B2B11F21F7D5}" dt="2023-09-13T04:05:05.749" v="6" actId="478"/>
          <ac:spMkLst>
            <pc:docMk/>
            <pc:sldMk cId="0" sldId="826"/>
            <ac:spMk id="34" creationId="{00000000-0000-0000-0000-000000000000}"/>
          </ac:spMkLst>
        </pc:spChg>
      </pc:sldChg>
      <pc:sldChg chg="delSp modSp mod">
        <pc:chgData name="Yeshwant Singh" userId="12de6de7-ce0e-4fbf-b51f-f05295ab7777" providerId="ADAL" clId="{5B88BE66-00FC-4070-88E6-B2B11F21F7D5}" dt="2023-09-13T04:05:11.989" v="8" actId="478"/>
        <pc:sldMkLst>
          <pc:docMk/>
          <pc:sldMk cId="0" sldId="827"/>
        </pc:sldMkLst>
        <pc:spChg chg="del mod">
          <ac:chgData name="Yeshwant Singh" userId="12de6de7-ce0e-4fbf-b51f-f05295ab7777" providerId="ADAL" clId="{5B88BE66-00FC-4070-88E6-B2B11F21F7D5}" dt="2023-09-13T04:05:11.989" v="8" actId="478"/>
          <ac:spMkLst>
            <pc:docMk/>
            <pc:sldMk cId="0" sldId="827"/>
            <ac:spMk id="33" creationId="{00000000-0000-0000-0000-000000000000}"/>
          </ac:spMkLst>
        </pc:spChg>
        <pc:spChg chg="del mod">
          <ac:chgData name="Yeshwant Singh" userId="12de6de7-ce0e-4fbf-b51f-f05295ab7777" providerId="ADAL" clId="{5B88BE66-00FC-4070-88E6-B2B11F21F7D5}" dt="2023-09-13T04:05:11.989" v="8" actId="478"/>
          <ac:spMkLst>
            <pc:docMk/>
            <pc:sldMk cId="0" sldId="827"/>
            <ac:spMk id="34" creationId="{00000000-0000-0000-0000-000000000000}"/>
          </ac:spMkLst>
        </pc:spChg>
        <pc:spChg chg="del mod">
          <ac:chgData name="Yeshwant Singh" userId="12de6de7-ce0e-4fbf-b51f-f05295ab7777" providerId="ADAL" clId="{5B88BE66-00FC-4070-88E6-B2B11F21F7D5}" dt="2023-09-13T04:05:11.989" v="8" actId="478"/>
          <ac:spMkLst>
            <pc:docMk/>
            <pc:sldMk cId="0" sldId="827"/>
            <ac:spMk id="35" creationId="{00000000-0000-0000-0000-000000000000}"/>
          </ac:spMkLst>
        </pc:spChg>
      </pc:sldChg>
      <pc:sldChg chg="delSp modSp mod">
        <pc:chgData name="Yeshwant Singh" userId="12de6de7-ce0e-4fbf-b51f-f05295ab7777" providerId="ADAL" clId="{5B88BE66-00FC-4070-88E6-B2B11F21F7D5}" dt="2023-09-13T04:05:18.030" v="10" actId="478"/>
        <pc:sldMkLst>
          <pc:docMk/>
          <pc:sldMk cId="0" sldId="828"/>
        </pc:sldMkLst>
        <pc:spChg chg="del mod">
          <ac:chgData name="Yeshwant Singh" userId="12de6de7-ce0e-4fbf-b51f-f05295ab7777" providerId="ADAL" clId="{5B88BE66-00FC-4070-88E6-B2B11F21F7D5}" dt="2023-09-13T04:05:18.030" v="10" actId="478"/>
          <ac:spMkLst>
            <pc:docMk/>
            <pc:sldMk cId="0" sldId="828"/>
            <ac:spMk id="33" creationId="{00000000-0000-0000-0000-000000000000}"/>
          </ac:spMkLst>
        </pc:spChg>
        <pc:spChg chg="del mod">
          <ac:chgData name="Yeshwant Singh" userId="12de6de7-ce0e-4fbf-b51f-f05295ab7777" providerId="ADAL" clId="{5B88BE66-00FC-4070-88E6-B2B11F21F7D5}" dt="2023-09-13T04:05:18.030" v="10" actId="478"/>
          <ac:spMkLst>
            <pc:docMk/>
            <pc:sldMk cId="0" sldId="828"/>
            <ac:spMk id="34" creationId="{00000000-0000-0000-0000-000000000000}"/>
          </ac:spMkLst>
        </pc:spChg>
        <pc:spChg chg="del mod">
          <ac:chgData name="Yeshwant Singh" userId="12de6de7-ce0e-4fbf-b51f-f05295ab7777" providerId="ADAL" clId="{5B88BE66-00FC-4070-88E6-B2B11F21F7D5}" dt="2023-09-13T04:05:18.030" v="10" actId="478"/>
          <ac:spMkLst>
            <pc:docMk/>
            <pc:sldMk cId="0" sldId="828"/>
            <ac:spMk id="35" creationId="{00000000-0000-0000-0000-000000000000}"/>
          </ac:spMkLst>
        </pc:spChg>
      </pc:sldChg>
      <pc:sldChg chg="delSp mod">
        <pc:chgData name="Yeshwant Singh" userId="12de6de7-ce0e-4fbf-b51f-f05295ab7777" providerId="ADAL" clId="{5B88BE66-00FC-4070-88E6-B2B11F21F7D5}" dt="2023-09-13T04:05:25.060" v="11" actId="478"/>
        <pc:sldMkLst>
          <pc:docMk/>
          <pc:sldMk cId="0" sldId="829"/>
        </pc:sldMkLst>
        <pc:spChg chg="del">
          <ac:chgData name="Yeshwant Singh" userId="12de6de7-ce0e-4fbf-b51f-f05295ab7777" providerId="ADAL" clId="{5B88BE66-00FC-4070-88E6-B2B11F21F7D5}" dt="2023-09-13T04:05:25.060" v="11" actId="478"/>
          <ac:spMkLst>
            <pc:docMk/>
            <pc:sldMk cId="0" sldId="829"/>
            <ac:spMk id="4" creationId="{00000000-0000-0000-0000-000000000000}"/>
          </ac:spMkLst>
        </pc:spChg>
        <pc:spChg chg="del">
          <ac:chgData name="Yeshwant Singh" userId="12de6de7-ce0e-4fbf-b51f-f05295ab7777" providerId="ADAL" clId="{5B88BE66-00FC-4070-88E6-B2B11F21F7D5}" dt="2023-09-13T04:05:25.060" v="11" actId="478"/>
          <ac:spMkLst>
            <pc:docMk/>
            <pc:sldMk cId="0" sldId="829"/>
            <ac:spMk id="5" creationId="{00000000-0000-0000-0000-000000000000}"/>
          </ac:spMkLst>
        </pc:spChg>
        <pc:spChg chg="del">
          <ac:chgData name="Yeshwant Singh" userId="12de6de7-ce0e-4fbf-b51f-f05295ab7777" providerId="ADAL" clId="{5B88BE66-00FC-4070-88E6-B2B11F21F7D5}" dt="2023-09-13T04:05:25.060" v="11" actId="478"/>
          <ac:spMkLst>
            <pc:docMk/>
            <pc:sldMk cId="0" sldId="829"/>
            <ac:spMk id="6" creationId="{00000000-0000-0000-0000-000000000000}"/>
          </ac:spMkLst>
        </pc:spChg>
      </pc:sldChg>
      <pc:sldChg chg="delSp modSp mod">
        <pc:chgData name="Yeshwant Singh" userId="12de6de7-ce0e-4fbf-b51f-f05295ab7777" providerId="ADAL" clId="{5B88BE66-00FC-4070-88E6-B2B11F21F7D5}" dt="2023-09-13T04:05:33.375" v="13" actId="478"/>
        <pc:sldMkLst>
          <pc:docMk/>
          <pc:sldMk cId="0" sldId="830"/>
        </pc:sldMkLst>
        <pc:spChg chg="del mod">
          <ac:chgData name="Yeshwant Singh" userId="12de6de7-ce0e-4fbf-b51f-f05295ab7777" providerId="ADAL" clId="{5B88BE66-00FC-4070-88E6-B2B11F21F7D5}" dt="2023-09-13T04:05:33.375" v="13" actId="478"/>
          <ac:spMkLst>
            <pc:docMk/>
            <pc:sldMk cId="0" sldId="830"/>
            <ac:spMk id="4" creationId="{00000000-0000-0000-0000-000000000000}"/>
          </ac:spMkLst>
        </pc:spChg>
        <pc:spChg chg="del mod">
          <ac:chgData name="Yeshwant Singh" userId="12de6de7-ce0e-4fbf-b51f-f05295ab7777" providerId="ADAL" clId="{5B88BE66-00FC-4070-88E6-B2B11F21F7D5}" dt="2023-09-13T04:05:33.375" v="13" actId="478"/>
          <ac:spMkLst>
            <pc:docMk/>
            <pc:sldMk cId="0" sldId="830"/>
            <ac:spMk id="5" creationId="{00000000-0000-0000-0000-000000000000}"/>
          </ac:spMkLst>
        </pc:spChg>
        <pc:spChg chg="del mod">
          <ac:chgData name="Yeshwant Singh" userId="12de6de7-ce0e-4fbf-b51f-f05295ab7777" providerId="ADAL" clId="{5B88BE66-00FC-4070-88E6-B2B11F21F7D5}" dt="2023-09-13T04:05:33.375" v="13" actId="478"/>
          <ac:spMkLst>
            <pc:docMk/>
            <pc:sldMk cId="0" sldId="830"/>
            <ac:spMk id="6" creationId="{00000000-0000-0000-0000-000000000000}"/>
          </ac:spMkLst>
        </pc:spChg>
      </pc:sldChg>
      <pc:sldChg chg="delSp modSp mod">
        <pc:chgData name="Yeshwant Singh" userId="12de6de7-ce0e-4fbf-b51f-f05295ab7777" providerId="ADAL" clId="{5B88BE66-00FC-4070-88E6-B2B11F21F7D5}" dt="2023-09-13T04:07:38.465" v="15" actId="478"/>
        <pc:sldMkLst>
          <pc:docMk/>
          <pc:sldMk cId="0" sldId="831"/>
        </pc:sldMkLst>
        <pc:spChg chg="del mod">
          <ac:chgData name="Yeshwant Singh" userId="12de6de7-ce0e-4fbf-b51f-f05295ab7777" providerId="ADAL" clId="{5B88BE66-00FC-4070-88E6-B2B11F21F7D5}" dt="2023-09-13T04:07:38.465" v="15" actId="478"/>
          <ac:spMkLst>
            <pc:docMk/>
            <pc:sldMk cId="0" sldId="831"/>
            <ac:spMk id="45" creationId="{00000000-0000-0000-0000-000000000000}"/>
          </ac:spMkLst>
        </pc:spChg>
        <pc:spChg chg="del mod">
          <ac:chgData name="Yeshwant Singh" userId="12de6de7-ce0e-4fbf-b51f-f05295ab7777" providerId="ADAL" clId="{5B88BE66-00FC-4070-88E6-B2B11F21F7D5}" dt="2023-09-13T04:07:38.465" v="15" actId="478"/>
          <ac:spMkLst>
            <pc:docMk/>
            <pc:sldMk cId="0" sldId="831"/>
            <ac:spMk id="46" creationId="{00000000-0000-0000-0000-000000000000}"/>
          </ac:spMkLst>
        </pc:spChg>
        <pc:spChg chg="del mod">
          <ac:chgData name="Yeshwant Singh" userId="12de6de7-ce0e-4fbf-b51f-f05295ab7777" providerId="ADAL" clId="{5B88BE66-00FC-4070-88E6-B2B11F21F7D5}" dt="2023-09-13T04:07:38.465" v="15" actId="478"/>
          <ac:spMkLst>
            <pc:docMk/>
            <pc:sldMk cId="0" sldId="831"/>
            <ac:spMk id="47" creationId="{00000000-0000-0000-0000-000000000000}"/>
          </ac:spMkLst>
        </pc:spChg>
      </pc:sldChg>
      <pc:sldChg chg="delSp modSp mod">
        <pc:chgData name="Yeshwant Singh" userId="12de6de7-ce0e-4fbf-b51f-f05295ab7777" providerId="ADAL" clId="{5B88BE66-00FC-4070-88E6-B2B11F21F7D5}" dt="2023-09-13T04:07:43.958" v="17" actId="478"/>
        <pc:sldMkLst>
          <pc:docMk/>
          <pc:sldMk cId="0" sldId="832"/>
        </pc:sldMkLst>
        <pc:spChg chg="del mod">
          <ac:chgData name="Yeshwant Singh" userId="12de6de7-ce0e-4fbf-b51f-f05295ab7777" providerId="ADAL" clId="{5B88BE66-00FC-4070-88E6-B2B11F21F7D5}" dt="2023-09-13T04:07:43.958" v="17" actId="478"/>
          <ac:spMkLst>
            <pc:docMk/>
            <pc:sldMk cId="0" sldId="832"/>
            <ac:spMk id="50" creationId="{00000000-0000-0000-0000-000000000000}"/>
          </ac:spMkLst>
        </pc:spChg>
        <pc:spChg chg="del mod">
          <ac:chgData name="Yeshwant Singh" userId="12de6de7-ce0e-4fbf-b51f-f05295ab7777" providerId="ADAL" clId="{5B88BE66-00FC-4070-88E6-B2B11F21F7D5}" dt="2023-09-13T04:07:43.958" v="17" actId="478"/>
          <ac:spMkLst>
            <pc:docMk/>
            <pc:sldMk cId="0" sldId="832"/>
            <ac:spMk id="51" creationId="{00000000-0000-0000-0000-000000000000}"/>
          </ac:spMkLst>
        </pc:spChg>
        <pc:spChg chg="del mod">
          <ac:chgData name="Yeshwant Singh" userId="12de6de7-ce0e-4fbf-b51f-f05295ab7777" providerId="ADAL" clId="{5B88BE66-00FC-4070-88E6-B2B11F21F7D5}" dt="2023-09-13T04:07:43.958" v="17" actId="478"/>
          <ac:spMkLst>
            <pc:docMk/>
            <pc:sldMk cId="0" sldId="832"/>
            <ac:spMk id="52" creationId="{00000000-0000-0000-0000-000000000000}"/>
          </ac:spMkLst>
        </pc:spChg>
      </pc:sldChg>
      <pc:sldChg chg="delSp modSp mod">
        <pc:chgData name="Yeshwant Singh" userId="12de6de7-ce0e-4fbf-b51f-f05295ab7777" providerId="ADAL" clId="{5B88BE66-00FC-4070-88E6-B2B11F21F7D5}" dt="2023-09-13T04:07:50.313" v="19" actId="478"/>
        <pc:sldMkLst>
          <pc:docMk/>
          <pc:sldMk cId="0" sldId="833"/>
        </pc:sldMkLst>
        <pc:spChg chg="del mod">
          <ac:chgData name="Yeshwant Singh" userId="12de6de7-ce0e-4fbf-b51f-f05295ab7777" providerId="ADAL" clId="{5B88BE66-00FC-4070-88E6-B2B11F21F7D5}" dt="2023-09-13T04:07:50.313" v="19" actId="478"/>
          <ac:spMkLst>
            <pc:docMk/>
            <pc:sldMk cId="0" sldId="833"/>
            <ac:spMk id="38" creationId="{00000000-0000-0000-0000-000000000000}"/>
          </ac:spMkLst>
        </pc:spChg>
        <pc:spChg chg="del mod">
          <ac:chgData name="Yeshwant Singh" userId="12de6de7-ce0e-4fbf-b51f-f05295ab7777" providerId="ADAL" clId="{5B88BE66-00FC-4070-88E6-B2B11F21F7D5}" dt="2023-09-13T04:07:50.313" v="19" actId="478"/>
          <ac:spMkLst>
            <pc:docMk/>
            <pc:sldMk cId="0" sldId="833"/>
            <ac:spMk id="39" creationId="{00000000-0000-0000-0000-000000000000}"/>
          </ac:spMkLst>
        </pc:spChg>
        <pc:spChg chg="del mod">
          <ac:chgData name="Yeshwant Singh" userId="12de6de7-ce0e-4fbf-b51f-f05295ab7777" providerId="ADAL" clId="{5B88BE66-00FC-4070-88E6-B2B11F21F7D5}" dt="2023-09-13T04:07:50.313" v="19" actId="478"/>
          <ac:spMkLst>
            <pc:docMk/>
            <pc:sldMk cId="0" sldId="833"/>
            <ac:spMk id="40" creationId="{00000000-0000-0000-0000-000000000000}"/>
          </ac:spMkLst>
        </pc:spChg>
      </pc:sldChg>
      <pc:sldChg chg="delSp modSp mod">
        <pc:chgData name="Yeshwant Singh" userId="12de6de7-ce0e-4fbf-b51f-f05295ab7777" providerId="ADAL" clId="{5B88BE66-00FC-4070-88E6-B2B11F21F7D5}" dt="2023-09-13T04:07:55.884" v="21" actId="478"/>
        <pc:sldMkLst>
          <pc:docMk/>
          <pc:sldMk cId="0" sldId="834"/>
        </pc:sldMkLst>
        <pc:spChg chg="del mod">
          <ac:chgData name="Yeshwant Singh" userId="12de6de7-ce0e-4fbf-b51f-f05295ab7777" providerId="ADAL" clId="{5B88BE66-00FC-4070-88E6-B2B11F21F7D5}" dt="2023-09-13T04:07:55.884" v="21" actId="478"/>
          <ac:spMkLst>
            <pc:docMk/>
            <pc:sldMk cId="0" sldId="834"/>
            <ac:spMk id="43" creationId="{00000000-0000-0000-0000-000000000000}"/>
          </ac:spMkLst>
        </pc:spChg>
        <pc:spChg chg="del mod">
          <ac:chgData name="Yeshwant Singh" userId="12de6de7-ce0e-4fbf-b51f-f05295ab7777" providerId="ADAL" clId="{5B88BE66-00FC-4070-88E6-B2B11F21F7D5}" dt="2023-09-13T04:07:55.884" v="21" actId="478"/>
          <ac:spMkLst>
            <pc:docMk/>
            <pc:sldMk cId="0" sldId="834"/>
            <ac:spMk id="44" creationId="{00000000-0000-0000-0000-000000000000}"/>
          </ac:spMkLst>
        </pc:spChg>
        <pc:spChg chg="del mod">
          <ac:chgData name="Yeshwant Singh" userId="12de6de7-ce0e-4fbf-b51f-f05295ab7777" providerId="ADAL" clId="{5B88BE66-00FC-4070-88E6-B2B11F21F7D5}" dt="2023-09-13T04:07:55.884" v="21" actId="478"/>
          <ac:spMkLst>
            <pc:docMk/>
            <pc:sldMk cId="0" sldId="834"/>
            <ac:spMk id="45" creationId="{00000000-0000-0000-0000-000000000000}"/>
          </ac:spMkLst>
        </pc:spChg>
      </pc:sldChg>
      <pc:sldChg chg="delSp modSp mod">
        <pc:chgData name="Yeshwant Singh" userId="12de6de7-ce0e-4fbf-b51f-f05295ab7777" providerId="ADAL" clId="{5B88BE66-00FC-4070-88E6-B2B11F21F7D5}" dt="2023-09-13T04:08:01.653" v="23" actId="478"/>
        <pc:sldMkLst>
          <pc:docMk/>
          <pc:sldMk cId="0" sldId="835"/>
        </pc:sldMkLst>
        <pc:spChg chg="del mod">
          <ac:chgData name="Yeshwant Singh" userId="12de6de7-ce0e-4fbf-b51f-f05295ab7777" providerId="ADAL" clId="{5B88BE66-00FC-4070-88E6-B2B11F21F7D5}" dt="2023-09-13T04:08:01.653" v="23" actId="478"/>
          <ac:spMkLst>
            <pc:docMk/>
            <pc:sldMk cId="0" sldId="835"/>
            <ac:spMk id="44" creationId="{00000000-0000-0000-0000-000000000000}"/>
          </ac:spMkLst>
        </pc:spChg>
        <pc:spChg chg="del mod">
          <ac:chgData name="Yeshwant Singh" userId="12de6de7-ce0e-4fbf-b51f-f05295ab7777" providerId="ADAL" clId="{5B88BE66-00FC-4070-88E6-B2B11F21F7D5}" dt="2023-09-13T04:08:01.653" v="23" actId="478"/>
          <ac:spMkLst>
            <pc:docMk/>
            <pc:sldMk cId="0" sldId="835"/>
            <ac:spMk id="45" creationId="{00000000-0000-0000-0000-000000000000}"/>
          </ac:spMkLst>
        </pc:spChg>
        <pc:spChg chg="del mod">
          <ac:chgData name="Yeshwant Singh" userId="12de6de7-ce0e-4fbf-b51f-f05295ab7777" providerId="ADAL" clId="{5B88BE66-00FC-4070-88E6-B2B11F21F7D5}" dt="2023-09-13T04:08:01.653" v="23" actId="478"/>
          <ac:spMkLst>
            <pc:docMk/>
            <pc:sldMk cId="0" sldId="835"/>
            <ac:spMk id="46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837BF-3CC7-4707-B41A-BA16D6C66F5D}" type="datetimeFigureOut">
              <a:rPr lang="en-IN" smtClean="0"/>
              <a:t>13-09-2023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08F2D-F211-42CB-9D30-8BA2E5FCD1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891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837BF-3CC7-4707-B41A-BA16D6C66F5D}" type="datetimeFigureOut">
              <a:rPr lang="en-IN" smtClean="0"/>
              <a:t>13-09-2023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08F2D-F211-42CB-9D30-8BA2E5FCD1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6402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837BF-3CC7-4707-B41A-BA16D6C66F5D}" type="datetimeFigureOut">
              <a:rPr lang="en-IN" smtClean="0"/>
              <a:t>13-09-2023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08F2D-F211-42CB-9D30-8BA2E5FCD1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99085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88365" y="21589"/>
            <a:ext cx="7367269" cy="1231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25"/>
              </a:lnSpc>
            </a:pPr>
            <a:r>
              <a:rPr spc="-5" dirty="0"/>
              <a:t>Copyright</a:t>
            </a:r>
            <a:r>
              <a:rPr dirty="0"/>
              <a:t> </a:t>
            </a:r>
            <a:r>
              <a:rPr spc="-5" dirty="0"/>
              <a:t>©</a:t>
            </a:r>
            <a:r>
              <a:rPr spc="5" dirty="0"/>
              <a:t> </a:t>
            </a:r>
            <a:r>
              <a:rPr spc="-5" dirty="0"/>
              <a:t>2001-5</a:t>
            </a:r>
            <a:r>
              <a:rPr spc="-20" dirty="0"/>
              <a:t> </a:t>
            </a:r>
            <a:r>
              <a:rPr spc="-5" dirty="0"/>
              <a:t>by</a:t>
            </a:r>
            <a:r>
              <a:rPr spc="10" dirty="0"/>
              <a:t> </a:t>
            </a:r>
            <a:r>
              <a:rPr spc="-5" dirty="0"/>
              <a:t>Erik</a:t>
            </a:r>
            <a:r>
              <a:rPr spc="10" dirty="0"/>
              <a:t> </a:t>
            </a:r>
            <a:r>
              <a:rPr spc="-5" dirty="0"/>
              <a:t>D.</a:t>
            </a:r>
            <a:r>
              <a:rPr spc="5" dirty="0"/>
              <a:t> </a:t>
            </a:r>
            <a:r>
              <a:rPr spc="-5" dirty="0"/>
              <a:t>Demaine</a:t>
            </a:r>
            <a:r>
              <a:rPr spc="20" dirty="0"/>
              <a:t> </a:t>
            </a:r>
            <a:r>
              <a:rPr spc="-5" dirty="0"/>
              <a:t>and Charles</a:t>
            </a:r>
            <a:r>
              <a:rPr spc="20" dirty="0"/>
              <a:t> </a:t>
            </a:r>
            <a:r>
              <a:rPr spc="-5" dirty="0"/>
              <a:t>E.</a:t>
            </a:r>
            <a:r>
              <a:rPr dirty="0"/>
              <a:t> </a:t>
            </a:r>
            <a:r>
              <a:rPr spc="-5" dirty="0"/>
              <a:t>Leiserson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25"/>
              </a:lnSpc>
            </a:pPr>
            <a:r>
              <a:rPr spc="-5" dirty="0"/>
              <a:t>L1.</a:t>
            </a: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1075515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837BF-3CC7-4707-B41A-BA16D6C66F5D}" type="datetimeFigureOut">
              <a:rPr lang="en-IN" smtClean="0"/>
              <a:t>13-09-2023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08F2D-F211-42CB-9D30-8BA2E5FCD1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6152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837BF-3CC7-4707-B41A-BA16D6C66F5D}" type="datetimeFigureOut">
              <a:rPr lang="en-IN" smtClean="0"/>
              <a:t>13-09-2023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08F2D-F211-42CB-9D30-8BA2E5FCD1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3281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837BF-3CC7-4707-B41A-BA16D6C66F5D}" type="datetimeFigureOut">
              <a:rPr lang="en-IN" smtClean="0"/>
              <a:t>13-09-2023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08F2D-F211-42CB-9D30-8BA2E5FCD1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8306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837BF-3CC7-4707-B41A-BA16D6C66F5D}" type="datetimeFigureOut">
              <a:rPr lang="en-IN" smtClean="0"/>
              <a:t>13-09-2023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08F2D-F211-42CB-9D30-8BA2E5FCD1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7625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837BF-3CC7-4707-B41A-BA16D6C66F5D}" type="datetimeFigureOut">
              <a:rPr lang="en-IN" smtClean="0"/>
              <a:t>13-09-2023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08F2D-F211-42CB-9D30-8BA2E5FCD1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8224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837BF-3CC7-4707-B41A-BA16D6C66F5D}" type="datetimeFigureOut">
              <a:rPr lang="en-IN" smtClean="0"/>
              <a:t>13-09-2023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08F2D-F211-42CB-9D30-8BA2E5FCD1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5680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837BF-3CC7-4707-B41A-BA16D6C66F5D}" type="datetimeFigureOut">
              <a:rPr lang="en-IN" smtClean="0"/>
              <a:t>13-09-2023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08F2D-F211-42CB-9D30-8BA2E5FCD1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8720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837BF-3CC7-4707-B41A-BA16D6C66F5D}" type="datetimeFigureOut">
              <a:rPr lang="en-IN" smtClean="0"/>
              <a:t>13-09-2023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08F2D-F211-42CB-9D30-8BA2E5FCD1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4848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A837BF-3CC7-4707-B41A-BA16D6C66F5D}" type="datetimeFigureOut">
              <a:rPr lang="en-IN" smtClean="0"/>
              <a:t>13-09-2023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D08F2D-F211-42CB-9D30-8BA2E5FCD1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1565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18" Type="http://schemas.openxmlformats.org/officeDocument/2006/relationships/image" Target="../media/image33.png"/><Relationship Id="rId26" Type="http://schemas.openxmlformats.org/officeDocument/2006/relationships/image" Target="../media/image41.png"/><Relationship Id="rId3" Type="http://schemas.openxmlformats.org/officeDocument/2006/relationships/image" Target="../media/image18.png"/><Relationship Id="rId21" Type="http://schemas.openxmlformats.org/officeDocument/2006/relationships/image" Target="../media/image36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17" Type="http://schemas.openxmlformats.org/officeDocument/2006/relationships/image" Target="../media/image32.png"/><Relationship Id="rId25" Type="http://schemas.openxmlformats.org/officeDocument/2006/relationships/image" Target="../media/image40.png"/><Relationship Id="rId2" Type="http://schemas.openxmlformats.org/officeDocument/2006/relationships/image" Target="../media/image17.png"/><Relationship Id="rId16" Type="http://schemas.openxmlformats.org/officeDocument/2006/relationships/image" Target="../media/image31.png"/><Relationship Id="rId20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24" Type="http://schemas.openxmlformats.org/officeDocument/2006/relationships/image" Target="../media/image39.png"/><Relationship Id="rId5" Type="http://schemas.openxmlformats.org/officeDocument/2006/relationships/image" Target="../media/image20.png"/><Relationship Id="rId15" Type="http://schemas.openxmlformats.org/officeDocument/2006/relationships/image" Target="../media/image30.png"/><Relationship Id="rId23" Type="http://schemas.openxmlformats.org/officeDocument/2006/relationships/image" Target="../media/image38.png"/><Relationship Id="rId28" Type="http://schemas.openxmlformats.org/officeDocument/2006/relationships/image" Target="../media/image43.png"/><Relationship Id="rId10" Type="http://schemas.openxmlformats.org/officeDocument/2006/relationships/image" Target="../media/image25.png"/><Relationship Id="rId19" Type="http://schemas.openxmlformats.org/officeDocument/2006/relationships/image" Target="../media/image34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29.png"/><Relationship Id="rId22" Type="http://schemas.openxmlformats.org/officeDocument/2006/relationships/image" Target="../media/image37.png"/><Relationship Id="rId27" Type="http://schemas.openxmlformats.org/officeDocument/2006/relationships/image" Target="../media/image42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6.png"/><Relationship Id="rId18" Type="http://schemas.openxmlformats.org/officeDocument/2006/relationships/image" Target="../media/image25.png"/><Relationship Id="rId26" Type="http://schemas.openxmlformats.org/officeDocument/2006/relationships/image" Target="../media/image41.png"/><Relationship Id="rId3" Type="http://schemas.openxmlformats.org/officeDocument/2006/relationships/image" Target="../media/image18.png"/><Relationship Id="rId21" Type="http://schemas.openxmlformats.org/officeDocument/2006/relationships/image" Target="../media/image33.png"/><Relationship Id="rId7" Type="http://schemas.openxmlformats.org/officeDocument/2006/relationships/image" Target="../media/image29.png"/><Relationship Id="rId12" Type="http://schemas.openxmlformats.org/officeDocument/2006/relationships/image" Target="../media/image31.png"/><Relationship Id="rId17" Type="http://schemas.openxmlformats.org/officeDocument/2006/relationships/image" Target="../media/image24.png"/><Relationship Id="rId25" Type="http://schemas.openxmlformats.org/officeDocument/2006/relationships/image" Target="../media/image40.png"/><Relationship Id="rId2" Type="http://schemas.openxmlformats.org/officeDocument/2006/relationships/image" Target="../media/image17.png"/><Relationship Id="rId16" Type="http://schemas.openxmlformats.org/officeDocument/2006/relationships/image" Target="../media/image23.png"/><Relationship Id="rId20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27.png"/><Relationship Id="rId24" Type="http://schemas.openxmlformats.org/officeDocument/2006/relationships/image" Target="../media/image39.png"/><Relationship Id="rId5" Type="http://schemas.openxmlformats.org/officeDocument/2006/relationships/image" Target="../media/image20.png"/><Relationship Id="rId15" Type="http://schemas.openxmlformats.org/officeDocument/2006/relationships/image" Target="../media/image21.png"/><Relationship Id="rId23" Type="http://schemas.openxmlformats.org/officeDocument/2006/relationships/image" Target="../media/image38.png"/><Relationship Id="rId28" Type="http://schemas.openxmlformats.org/officeDocument/2006/relationships/image" Target="../media/image43.png"/><Relationship Id="rId10" Type="http://schemas.openxmlformats.org/officeDocument/2006/relationships/image" Target="../media/image35.png"/><Relationship Id="rId19" Type="http://schemas.openxmlformats.org/officeDocument/2006/relationships/image" Target="../media/image26.png"/><Relationship Id="rId4" Type="http://schemas.openxmlformats.org/officeDocument/2006/relationships/image" Target="../media/image19.png"/><Relationship Id="rId9" Type="http://schemas.openxmlformats.org/officeDocument/2006/relationships/image" Target="../media/image22.png"/><Relationship Id="rId14" Type="http://schemas.openxmlformats.org/officeDocument/2006/relationships/image" Target="../media/image37.png"/><Relationship Id="rId22" Type="http://schemas.openxmlformats.org/officeDocument/2006/relationships/image" Target="../media/image34.png"/><Relationship Id="rId27" Type="http://schemas.openxmlformats.org/officeDocument/2006/relationships/image" Target="../media/image42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6.png"/><Relationship Id="rId18" Type="http://schemas.openxmlformats.org/officeDocument/2006/relationships/image" Target="../media/image25.png"/><Relationship Id="rId26" Type="http://schemas.openxmlformats.org/officeDocument/2006/relationships/image" Target="../media/image41.png"/><Relationship Id="rId3" Type="http://schemas.openxmlformats.org/officeDocument/2006/relationships/image" Target="../media/image18.png"/><Relationship Id="rId21" Type="http://schemas.openxmlformats.org/officeDocument/2006/relationships/image" Target="../media/image33.png"/><Relationship Id="rId7" Type="http://schemas.openxmlformats.org/officeDocument/2006/relationships/image" Target="../media/image29.png"/><Relationship Id="rId12" Type="http://schemas.openxmlformats.org/officeDocument/2006/relationships/image" Target="../media/image31.png"/><Relationship Id="rId17" Type="http://schemas.openxmlformats.org/officeDocument/2006/relationships/image" Target="../media/image24.png"/><Relationship Id="rId25" Type="http://schemas.openxmlformats.org/officeDocument/2006/relationships/image" Target="../media/image40.png"/><Relationship Id="rId2" Type="http://schemas.openxmlformats.org/officeDocument/2006/relationships/image" Target="../media/image17.png"/><Relationship Id="rId16" Type="http://schemas.openxmlformats.org/officeDocument/2006/relationships/image" Target="../media/image23.png"/><Relationship Id="rId20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27.png"/><Relationship Id="rId24" Type="http://schemas.openxmlformats.org/officeDocument/2006/relationships/image" Target="../media/image39.png"/><Relationship Id="rId5" Type="http://schemas.openxmlformats.org/officeDocument/2006/relationships/image" Target="../media/image20.png"/><Relationship Id="rId15" Type="http://schemas.openxmlformats.org/officeDocument/2006/relationships/image" Target="../media/image21.png"/><Relationship Id="rId23" Type="http://schemas.openxmlformats.org/officeDocument/2006/relationships/image" Target="../media/image38.png"/><Relationship Id="rId28" Type="http://schemas.openxmlformats.org/officeDocument/2006/relationships/image" Target="../media/image43.png"/><Relationship Id="rId10" Type="http://schemas.openxmlformats.org/officeDocument/2006/relationships/image" Target="../media/image35.png"/><Relationship Id="rId19" Type="http://schemas.openxmlformats.org/officeDocument/2006/relationships/image" Target="../media/image26.png"/><Relationship Id="rId4" Type="http://schemas.openxmlformats.org/officeDocument/2006/relationships/image" Target="../media/image19.png"/><Relationship Id="rId9" Type="http://schemas.openxmlformats.org/officeDocument/2006/relationships/image" Target="../media/image22.png"/><Relationship Id="rId14" Type="http://schemas.openxmlformats.org/officeDocument/2006/relationships/image" Target="../media/image37.png"/><Relationship Id="rId22" Type="http://schemas.openxmlformats.org/officeDocument/2006/relationships/image" Target="../media/image34.png"/><Relationship Id="rId27" Type="http://schemas.openxmlformats.org/officeDocument/2006/relationships/image" Target="../media/image42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18" Type="http://schemas.openxmlformats.org/officeDocument/2006/relationships/image" Target="../media/image33.png"/><Relationship Id="rId26" Type="http://schemas.openxmlformats.org/officeDocument/2006/relationships/image" Target="../media/image41.png"/><Relationship Id="rId3" Type="http://schemas.openxmlformats.org/officeDocument/2006/relationships/image" Target="../media/image18.png"/><Relationship Id="rId21" Type="http://schemas.openxmlformats.org/officeDocument/2006/relationships/image" Target="../media/image36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17" Type="http://schemas.openxmlformats.org/officeDocument/2006/relationships/image" Target="../media/image32.png"/><Relationship Id="rId25" Type="http://schemas.openxmlformats.org/officeDocument/2006/relationships/image" Target="../media/image40.png"/><Relationship Id="rId2" Type="http://schemas.openxmlformats.org/officeDocument/2006/relationships/image" Target="../media/image17.png"/><Relationship Id="rId16" Type="http://schemas.openxmlformats.org/officeDocument/2006/relationships/image" Target="../media/image31.png"/><Relationship Id="rId20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24" Type="http://schemas.openxmlformats.org/officeDocument/2006/relationships/image" Target="../media/image39.png"/><Relationship Id="rId5" Type="http://schemas.openxmlformats.org/officeDocument/2006/relationships/image" Target="../media/image20.png"/><Relationship Id="rId15" Type="http://schemas.openxmlformats.org/officeDocument/2006/relationships/image" Target="../media/image30.png"/><Relationship Id="rId23" Type="http://schemas.openxmlformats.org/officeDocument/2006/relationships/image" Target="../media/image38.png"/><Relationship Id="rId28" Type="http://schemas.openxmlformats.org/officeDocument/2006/relationships/image" Target="../media/image43.png"/><Relationship Id="rId10" Type="http://schemas.openxmlformats.org/officeDocument/2006/relationships/image" Target="../media/image25.png"/><Relationship Id="rId19" Type="http://schemas.openxmlformats.org/officeDocument/2006/relationships/image" Target="../media/image34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29.png"/><Relationship Id="rId22" Type="http://schemas.openxmlformats.org/officeDocument/2006/relationships/image" Target="../media/image37.png"/><Relationship Id="rId27" Type="http://schemas.openxmlformats.org/officeDocument/2006/relationships/image" Target="../media/image4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image" Target="../media/image48.png"/><Relationship Id="rId3" Type="http://schemas.openxmlformats.org/officeDocument/2006/relationships/image" Target="../media/image29.png"/><Relationship Id="rId7" Type="http://schemas.openxmlformats.org/officeDocument/2006/relationships/image" Target="../media/image44.png"/><Relationship Id="rId12" Type="http://schemas.openxmlformats.org/officeDocument/2006/relationships/image" Target="../media/image47.png"/><Relationship Id="rId17" Type="http://schemas.openxmlformats.org/officeDocument/2006/relationships/image" Target="../media/image51.png"/><Relationship Id="rId2" Type="http://schemas.openxmlformats.org/officeDocument/2006/relationships/image" Target="../media/image34.png"/><Relationship Id="rId16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3.png"/><Relationship Id="rId5" Type="http://schemas.openxmlformats.org/officeDocument/2006/relationships/image" Target="../media/image22.png"/><Relationship Id="rId15" Type="http://schemas.openxmlformats.org/officeDocument/2006/relationships/image" Target="../media/image49.png"/><Relationship Id="rId10" Type="http://schemas.openxmlformats.org/officeDocument/2006/relationships/image" Target="../media/image11.png"/><Relationship Id="rId4" Type="http://schemas.openxmlformats.org/officeDocument/2006/relationships/image" Target="../media/image17.png"/><Relationship Id="rId9" Type="http://schemas.openxmlformats.org/officeDocument/2006/relationships/image" Target="../media/image46.png"/><Relationship Id="rId14" Type="http://schemas.openxmlformats.org/officeDocument/2006/relationships/image" Target="../media/image12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image" Target="../media/image48.png"/><Relationship Id="rId3" Type="http://schemas.openxmlformats.org/officeDocument/2006/relationships/image" Target="../media/image29.png"/><Relationship Id="rId7" Type="http://schemas.openxmlformats.org/officeDocument/2006/relationships/image" Target="../media/image44.png"/><Relationship Id="rId12" Type="http://schemas.openxmlformats.org/officeDocument/2006/relationships/image" Target="../media/image47.png"/><Relationship Id="rId17" Type="http://schemas.openxmlformats.org/officeDocument/2006/relationships/image" Target="../media/image51.png"/><Relationship Id="rId2" Type="http://schemas.openxmlformats.org/officeDocument/2006/relationships/image" Target="../media/image34.png"/><Relationship Id="rId16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3.png"/><Relationship Id="rId5" Type="http://schemas.openxmlformats.org/officeDocument/2006/relationships/image" Target="../media/image22.png"/><Relationship Id="rId15" Type="http://schemas.openxmlformats.org/officeDocument/2006/relationships/image" Target="../media/image49.png"/><Relationship Id="rId10" Type="http://schemas.openxmlformats.org/officeDocument/2006/relationships/image" Target="../media/image11.png"/><Relationship Id="rId4" Type="http://schemas.openxmlformats.org/officeDocument/2006/relationships/image" Target="../media/image17.png"/><Relationship Id="rId9" Type="http://schemas.openxmlformats.org/officeDocument/2006/relationships/image" Target="../media/image46.png"/><Relationship Id="rId14" Type="http://schemas.openxmlformats.org/officeDocument/2006/relationships/image" Target="../media/image12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image" Target="../media/image53.png"/><Relationship Id="rId18" Type="http://schemas.openxmlformats.org/officeDocument/2006/relationships/image" Target="../media/image49.png"/><Relationship Id="rId3" Type="http://schemas.openxmlformats.org/officeDocument/2006/relationships/image" Target="../media/image29.png"/><Relationship Id="rId21" Type="http://schemas.openxmlformats.org/officeDocument/2006/relationships/image" Target="../media/image48.png"/><Relationship Id="rId7" Type="http://schemas.openxmlformats.org/officeDocument/2006/relationships/image" Target="../media/image44.png"/><Relationship Id="rId12" Type="http://schemas.openxmlformats.org/officeDocument/2006/relationships/image" Target="../media/image52.png"/><Relationship Id="rId17" Type="http://schemas.openxmlformats.org/officeDocument/2006/relationships/image" Target="../media/image55.png"/><Relationship Id="rId2" Type="http://schemas.openxmlformats.org/officeDocument/2006/relationships/image" Target="../media/image34.png"/><Relationship Id="rId16" Type="http://schemas.openxmlformats.org/officeDocument/2006/relationships/image" Target="../media/image54.png"/><Relationship Id="rId20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3.png"/><Relationship Id="rId5" Type="http://schemas.openxmlformats.org/officeDocument/2006/relationships/image" Target="../media/image22.png"/><Relationship Id="rId15" Type="http://schemas.openxmlformats.org/officeDocument/2006/relationships/image" Target="../media/image12.png"/><Relationship Id="rId23" Type="http://schemas.openxmlformats.org/officeDocument/2006/relationships/image" Target="../media/image57.png"/><Relationship Id="rId10" Type="http://schemas.openxmlformats.org/officeDocument/2006/relationships/image" Target="../media/image11.png"/><Relationship Id="rId19" Type="http://schemas.openxmlformats.org/officeDocument/2006/relationships/image" Target="../media/image50.png"/><Relationship Id="rId4" Type="http://schemas.openxmlformats.org/officeDocument/2006/relationships/image" Target="../media/image17.png"/><Relationship Id="rId9" Type="http://schemas.openxmlformats.org/officeDocument/2006/relationships/image" Target="../media/image46.png"/><Relationship Id="rId14" Type="http://schemas.openxmlformats.org/officeDocument/2006/relationships/image" Target="../media/image51.png"/><Relationship Id="rId22" Type="http://schemas.openxmlformats.org/officeDocument/2006/relationships/image" Target="../media/image5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image" Target="../media/image53.png"/><Relationship Id="rId18" Type="http://schemas.openxmlformats.org/officeDocument/2006/relationships/image" Target="../media/image49.png"/><Relationship Id="rId3" Type="http://schemas.openxmlformats.org/officeDocument/2006/relationships/image" Target="../media/image29.png"/><Relationship Id="rId21" Type="http://schemas.openxmlformats.org/officeDocument/2006/relationships/image" Target="../media/image48.png"/><Relationship Id="rId7" Type="http://schemas.openxmlformats.org/officeDocument/2006/relationships/image" Target="../media/image44.png"/><Relationship Id="rId12" Type="http://schemas.openxmlformats.org/officeDocument/2006/relationships/image" Target="../media/image52.png"/><Relationship Id="rId17" Type="http://schemas.openxmlformats.org/officeDocument/2006/relationships/image" Target="../media/image55.png"/><Relationship Id="rId2" Type="http://schemas.openxmlformats.org/officeDocument/2006/relationships/image" Target="../media/image34.png"/><Relationship Id="rId16" Type="http://schemas.openxmlformats.org/officeDocument/2006/relationships/image" Target="../media/image54.png"/><Relationship Id="rId20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3.png"/><Relationship Id="rId5" Type="http://schemas.openxmlformats.org/officeDocument/2006/relationships/image" Target="../media/image22.png"/><Relationship Id="rId15" Type="http://schemas.openxmlformats.org/officeDocument/2006/relationships/image" Target="../media/image12.png"/><Relationship Id="rId23" Type="http://schemas.openxmlformats.org/officeDocument/2006/relationships/image" Target="../media/image57.png"/><Relationship Id="rId10" Type="http://schemas.openxmlformats.org/officeDocument/2006/relationships/image" Target="../media/image11.png"/><Relationship Id="rId19" Type="http://schemas.openxmlformats.org/officeDocument/2006/relationships/image" Target="../media/image50.png"/><Relationship Id="rId4" Type="http://schemas.openxmlformats.org/officeDocument/2006/relationships/image" Target="../media/image17.png"/><Relationship Id="rId9" Type="http://schemas.openxmlformats.org/officeDocument/2006/relationships/image" Target="../media/image46.png"/><Relationship Id="rId14" Type="http://schemas.openxmlformats.org/officeDocument/2006/relationships/image" Target="../media/image51.png"/><Relationship Id="rId22" Type="http://schemas.openxmlformats.org/officeDocument/2006/relationships/image" Target="../media/image56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image" Target="../media/image13.png"/><Relationship Id="rId18" Type="http://schemas.openxmlformats.org/officeDocument/2006/relationships/image" Target="../media/image46.png"/><Relationship Id="rId3" Type="http://schemas.openxmlformats.org/officeDocument/2006/relationships/image" Target="../media/image29.png"/><Relationship Id="rId21" Type="http://schemas.openxmlformats.org/officeDocument/2006/relationships/image" Target="../media/image57.png"/><Relationship Id="rId7" Type="http://schemas.openxmlformats.org/officeDocument/2006/relationships/image" Target="../media/image54.png"/><Relationship Id="rId12" Type="http://schemas.openxmlformats.org/officeDocument/2006/relationships/image" Target="../media/image51.png"/><Relationship Id="rId17" Type="http://schemas.openxmlformats.org/officeDocument/2006/relationships/image" Target="../media/image45.png"/><Relationship Id="rId2" Type="http://schemas.openxmlformats.org/officeDocument/2006/relationships/image" Target="../media/image34.png"/><Relationship Id="rId16" Type="http://schemas.openxmlformats.org/officeDocument/2006/relationships/image" Target="../media/image44.png"/><Relationship Id="rId20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50.png"/><Relationship Id="rId5" Type="http://schemas.openxmlformats.org/officeDocument/2006/relationships/image" Target="../media/image22.png"/><Relationship Id="rId15" Type="http://schemas.openxmlformats.org/officeDocument/2006/relationships/image" Target="../media/image53.png"/><Relationship Id="rId10" Type="http://schemas.openxmlformats.org/officeDocument/2006/relationships/image" Target="../media/image49.png"/><Relationship Id="rId19" Type="http://schemas.openxmlformats.org/officeDocument/2006/relationships/image" Target="../media/image12.png"/><Relationship Id="rId4" Type="http://schemas.openxmlformats.org/officeDocument/2006/relationships/image" Target="../media/image17.png"/><Relationship Id="rId9" Type="http://schemas.openxmlformats.org/officeDocument/2006/relationships/image" Target="../media/image11.png"/><Relationship Id="rId14" Type="http://schemas.openxmlformats.org/officeDocument/2006/relationships/image" Target="../media/image52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image" Target="../media/image13.png"/><Relationship Id="rId18" Type="http://schemas.openxmlformats.org/officeDocument/2006/relationships/image" Target="../media/image46.png"/><Relationship Id="rId3" Type="http://schemas.openxmlformats.org/officeDocument/2006/relationships/image" Target="../media/image29.png"/><Relationship Id="rId21" Type="http://schemas.openxmlformats.org/officeDocument/2006/relationships/image" Target="../media/image57.png"/><Relationship Id="rId7" Type="http://schemas.openxmlformats.org/officeDocument/2006/relationships/image" Target="../media/image54.png"/><Relationship Id="rId12" Type="http://schemas.openxmlformats.org/officeDocument/2006/relationships/image" Target="../media/image51.png"/><Relationship Id="rId17" Type="http://schemas.openxmlformats.org/officeDocument/2006/relationships/image" Target="../media/image45.png"/><Relationship Id="rId2" Type="http://schemas.openxmlformats.org/officeDocument/2006/relationships/image" Target="../media/image34.png"/><Relationship Id="rId16" Type="http://schemas.openxmlformats.org/officeDocument/2006/relationships/image" Target="../media/image44.png"/><Relationship Id="rId20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50.png"/><Relationship Id="rId5" Type="http://schemas.openxmlformats.org/officeDocument/2006/relationships/image" Target="../media/image22.png"/><Relationship Id="rId15" Type="http://schemas.openxmlformats.org/officeDocument/2006/relationships/image" Target="../media/image53.png"/><Relationship Id="rId10" Type="http://schemas.openxmlformats.org/officeDocument/2006/relationships/image" Target="../media/image49.png"/><Relationship Id="rId19" Type="http://schemas.openxmlformats.org/officeDocument/2006/relationships/image" Target="../media/image12.png"/><Relationship Id="rId4" Type="http://schemas.openxmlformats.org/officeDocument/2006/relationships/image" Target="../media/image17.png"/><Relationship Id="rId9" Type="http://schemas.openxmlformats.org/officeDocument/2006/relationships/image" Target="../media/image11.png"/><Relationship Id="rId14" Type="http://schemas.openxmlformats.org/officeDocument/2006/relationships/image" Target="../media/image52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3.png"/><Relationship Id="rId18" Type="http://schemas.openxmlformats.org/officeDocument/2006/relationships/image" Target="../media/image57.png"/><Relationship Id="rId3" Type="http://schemas.openxmlformats.org/officeDocument/2006/relationships/image" Target="../media/image29.png"/><Relationship Id="rId7" Type="http://schemas.openxmlformats.org/officeDocument/2006/relationships/image" Target="../media/image49.png"/><Relationship Id="rId12" Type="http://schemas.openxmlformats.org/officeDocument/2006/relationships/image" Target="../media/image52.png"/><Relationship Id="rId17" Type="http://schemas.openxmlformats.org/officeDocument/2006/relationships/image" Target="../media/image56.png"/><Relationship Id="rId2" Type="http://schemas.openxmlformats.org/officeDocument/2006/relationships/image" Target="../media/image34.png"/><Relationship Id="rId16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3.png"/><Relationship Id="rId5" Type="http://schemas.openxmlformats.org/officeDocument/2006/relationships/image" Target="../media/image22.png"/><Relationship Id="rId15" Type="http://schemas.openxmlformats.org/officeDocument/2006/relationships/image" Target="../media/image55.png"/><Relationship Id="rId10" Type="http://schemas.openxmlformats.org/officeDocument/2006/relationships/image" Target="../media/image11.png"/><Relationship Id="rId4" Type="http://schemas.openxmlformats.org/officeDocument/2006/relationships/image" Target="../media/image17.png"/><Relationship Id="rId9" Type="http://schemas.openxmlformats.org/officeDocument/2006/relationships/image" Target="../media/image51.png"/><Relationship Id="rId14" Type="http://schemas.openxmlformats.org/officeDocument/2006/relationships/image" Target="../media/image54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3.png"/><Relationship Id="rId18" Type="http://schemas.openxmlformats.org/officeDocument/2006/relationships/image" Target="../media/image57.png"/><Relationship Id="rId3" Type="http://schemas.openxmlformats.org/officeDocument/2006/relationships/image" Target="../media/image29.png"/><Relationship Id="rId7" Type="http://schemas.openxmlformats.org/officeDocument/2006/relationships/image" Target="../media/image49.png"/><Relationship Id="rId12" Type="http://schemas.openxmlformats.org/officeDocument/2006/relationships/image" Target="../media/image52.png"/><Relationship Id="rId17" Type="http://schemas.openxmlformats.org/officeDocument/2006/relationships/image" Target="../media/image56.png"/><Relationship Id="rId2" Type="http://schemas.openxmlformats.org/officeDocument/2006/relationships/image" Target="../media/image34.png"/><Relationship Id="rId16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3.png"/><Relationship Id="rId5" Type="http://schemas.openxmlformats.org/officeDocument/2006/relationships/image" Target="../media/image22.png"/><Relationship Id="rId15" Type="http://schemas.openxmlformats.org/officeDocument/2006/relationships/image" Target="../media/image55.png"/><Relationship Id="rId10" Type="http://schemas.openxmlformats.org/officeDocument/2006/relationships/image" Target="../media/image11.png"/><Relationship Id="rId4" Type="http://schemas.openxmlformats.org/officeDocument/2006/relationships/image" Target="../media/image17.png"/><Relationship Id="rId9" Type="http://schemas.openxmlformats.org/officeDocument/2006/relationships/image" Target="../media/image51.png"/><Relationship Id="rId14" Type="http://schemas.openxmlformats.org/officeDocument/2006/relationships/image" Target="../media/image54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3.png"/><Relationship Id="rId18" Type="http://schemas.openxmlformats.org/officeDocument/2006/relationships/image" Target="../media/image57.png"/><Relationship Id="rId3" Type="http://schemas.openxmlformats.org/officeDocument/2006/relationships/image" Target="../media/image29.png"/><Relationship Id="rId7" Type="http://schemas.openxmlformats.org/officeDocument/2006/relationships/image" Target="../media/image49.png"/><Relationship Id="rId12" Type="http://schemas.openxmlformats.org/officeDocument/2006/relationships/image" Target="../media/image52.png"/><Relationship Id="rId17" Type="http://schemas.openxmlformats.org/officeDocument/2006/relationships/image" Target="../media/image56.png"/><Relationship Id="rId2" Type="http://schemas.openxmlformats.org/officeDocument/2006/relationships/image" Target="../media/image34.png"/><Relationship Id="rId16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3.png"/><Relationship Id="rId5" Type="http://schemas.openxmlformats.org/officeDocument/2006/relationships/image" Target="../media/image22.png"/><Relationship Id="rId15" Type="http://schemas.openxmlformats.org/officeDocument/2006/relationships/image" Target="../media/image55.png"/><Relationship Id="rId10" Type="http://schemas.openxmlformats.org/officeDocument/2006/relationships/image" Target="../media/image11.png"/><Relationship Id="rId4" Type="http://schemas.openxmlformats.org/officeDocument/2006/relationships/image" Target="../media/image17.png"/><Relationship Id="rId9" Type="http://schemas.openxmlformats.org/officeDocument/2006/relationships/image" Target="../media/image51.png"/><Relationship Id="rId14" Type="http://schemas.openxmlformats.org/officeDocument/2006/relationships/image" Target="../media/image54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3.png"/><Relationship Id="rId3" Type="http://schemas.openxmlformats.org/officeDocument/2006/relationships/image" Target="../media/image29.png"/><Relationship Id="rId7" Type="http://schemas.openxmlformats.org/officeDocument/2006/relationships/image" Target="../media/image49.png"/><Relationship Id="rId12" Type="http://schemas.openxmlformats.org/officeDocument/2006/relationships/image" Target="../media/image52.png"/><Relationship Id="rId2" Type="http://schemas.openxmlformats.org/officeDocument/2006/relationships/image" Target="../media/image34.png"/><Relationship Id="rId16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3.png"/><Relationship Id="rId5" Type="http://schemas.openxmlformats.org/officeDocument/2006/relationships/image" Target="../media/image22.png"/><Relationship Id="rId15" Type="http://schemas.openxmlformats.org/officeDocument/2006/relationships/image" Target="../media/image56.png"/><Relationship Id="rId10" Type="http://schemas.openxmlformats.org/officeDocument/2006/relationships/image" Target="../media/image11.png"/><Relationship Id="rId4" Type="http://schemas.openxmlformats.org/officeDocument/2006/relationships/image" Target="../media/image17.png"/><Relationship Id="rId9" Type="http://schemas.openxmlformats.org/officeDocument/2006/relationships/image" Target="../media/image51.png"/><Relationship Id="rId14" Type="http://schemas.openxmlformats.org/officeDocument/2006/relationships/image" Target="../media/image12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3.png"/><Relationship Id="rId3" Type="http://schemas.openxmlformats.org/officeDocument/2006/relationships/image" Target="../media/image29.png"/><Relationship Id="rId7" Type="http://schemas.openxmlformats.org/officeDocument/2006/relationships/image" Target="../media/image49.png"/><Relationship Id="rId12" Type="http://schemas.openxmlformats.org/officeDocument/2006/relationships/image" Target="../media/image52.png"/><Relationship Id="rId2" Type="http://schemas.openxmlformats.org/officeDocument/2006/relationships/image" Target="../media/image34.png"/><Relationship Id="rId16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3.png"/><Relationship Id="rId5" Type="http://schemas.openxmlformats.org/officeDocument/2006/relationships/image" Target="../media/image22.png"/><Relationship Id="rId15" Type="http://schemas.openxmlformats.org/officeDocument/2006/relationships/image" Target="../media/image56.png"/><Relationship Id="rId10" Type="http://schemas.openxmlformats.org/officeDocument/2006/relationships/image" Target="../media/image11.png"/><Relationship Id="rId4" Type="http://schemas.openxmlformats.org/officeDocument/2006/relationships/image" Target="../media/image17.png"/><Relationship Id="rId9" Type="http://schemas.openxmlformats.org/officeDocument/2006/relationships/image" Target="../media/image51.png"/><Relationship Id="rId14" Type="http://schemas.openxmlformats.org/officeDocument/2006/relationships/image" Target="../media/image12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3.png"/><Relationship Id="rId3" Type="http://schemas.openxmlformats.org/officeDocument/2006/relationships/image" Target="../media/image29.png"/><Relationship Id="rId7" Type="http://schemas.openxmlformats.org/officeDocument/2006/relationships/image" Target="../media/image49.png"/><Relationship Id="rId12" Type="http://schemas.openxmlformats.org/officeDocument/2006/relationships/image" Target="../media/image52.png"/><Relationship Id="rId2" Type="http://schemas.openxmlformats.org/officeDocument/2006/relationships/image" Target="../media/image34.png"/><Relationship Id="rId16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3.png"/><Relationship Id="rId5" Type="http://schemas.openxmlformats.org/officeDocument/2006/relationships/image" Target="../media/image22.png"/><Relationship Id="rId15" Type="http://schemas.openxmlformats.org/officeDocument/2006/relationships/image" Target="../media/image56.png"/><Relationship Id="rId10" Type="http://schemas.openxmlformats.org/officeDocument/2006/relationships/image" Target="../media/image11.png"/><Relationship Id="rId4" Type="http://schemas.openxmlformats.org/officeDocument/2006/relationships/image" Target="../media/image17.png"/><Relationship Id="rId9" Type="http://schemas.openxmlformats.org/officeDocument/2006/relationships/image" Target="../media/image51.png"/><Relationship Id="rId14" Type="http://schemas.openxmlformats.org/officeDocument/2006/relationships/image" Target="../media/image12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3.png"/><Relationship Id="rId3" Type="http://schemas.openxmlformats.org/officeDocument/2006/relationships/image" Target="../media/image29.png"/><Relationship Id="rId7" Type="http://schemas.openxmlformats.org/officeDocument/2006/relationships/image" Target="../media/image49.png"/><Relationship Id="rId12" Type="http://schemas.openxmlformats.org/officeDocument/2006/relationships/image" Target="../media/image52.png"/><Relationship Id="rId2" Type="http://schemas.openxmlformats.org/officeDocument/2006/relationships/image" Target="../media/image34.png"/><Relationship Id="rId16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3.png"/><Relationship Id="rId5" Type="http://schemas.openxmlformats.org/officeDocument/2006/relationships/image" Target="../media/image22.png"/><Relationship Id="rId15" Type="http://schemas.openxmlformats.org/officeDocument/2006/relationships/image" Target="../media/image56.png"/><Relationship Id="rId10" Type="http://schemas.openxmlformats.org/officeDocument/2006/relationships/image" Target="../media/image11.png"/><Relationship Id="rId4" Type="http://schemas.openxmlformats.org/officeDocument/2006/relationships/image" Target="../media/image17.png"/><Relationship Id="rId9" Type="http://schemas.openxmlformats.org/officeDocument/2006/relationships/image" Target="../media/image51.png"/><Relationship Id="rId1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4800" y="0"/>
            <a:ext cx="1143000" cy="1447800"/>
          </a:xfrm>
          <a:custGeom>
            <a:avLst/>
            <a:gdLst/>
            <a:ahLst/>
            <a:cxnLst/>
            <a:rect l="l" t="t" r="r" b="b"/>
            <a:pathLst>
              <a:path w="1143000" h="1447800">
                <a:moveTo>
                  <a:pt x="1143000" y="0"/>
                </a:moveTo>
                <a:lnTo>
                  <a:pt x="0" y="0"/>
                </a:lnTo>
                <a:lnTo>
                  <a:pt x="0" y="1447800"/>
                </a:lnTo>
                <a:lnTo>
                  <a:pt x="1143000" y="1447800"/>
                </a:lnTo>
                <a:lnTo>
                  <a:pt x="1143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62000" y="1609725"/>
            <a:ext cx="2380615" cy="2799715"/>
            <a:chOff x="762000" y="1609725"/>
            <a:chExt cx="2380615" cy="279971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7438" y="1685556"/>
              <a:ext cx="2305037" cy="272337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2000" y="1609725"/>
              <a:ext cx="2303462" cy="2722562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3695700" y="1609724"/>
            <a:ext cx="76200" cy="4333875"/>
          </a:xfrm>
          <a:custGeom>
            <a:avLst/>
            <a:gdLst/>
            <a:ahLst/>
            <a:cxnLst/>
            <a:rect l="l" t="t" r="r" b="b"/>
            <a:pathLst>
              <a:path w="76200" h="4333875">
                <a:moveTo>
                  <a:pt x="12700" y="0"/>
                </a:moveTo>
                <a:lnTo>
                  <a:pt x="0" y="0"/>
                </a:lnTo>
                <a:lnTo>
                  <a:pt x="0" y="4333875"/>
                </a:lnTo>
                <a:lnTo>
                  <a:pt x="12700" y="4333875"/>
                </a:lnTo>
                <a:lnTo>
                  <a:pt x="12700" y="0"/>
                </a:lnTo>
                <a:close/>
              </a:path>
              <a:path w="76200" h="4333875">
                <a:moveTo>
                  <a:pt x="50800" y="0"/>
                </a:moveTo>
                <a:lnTo>
                  <a:pt x="25400" y="0"/>
                </a:lnTo>
                <a:lnTo>
                  <a:pt x="25400" y="4333875"/>
                </a:lnTo>
                <a:lnTo>
                  <a:pt x="50800" y="4333875"/>
                </a:lnTo>
                <a:lnTo>
                  <a:pt x="50800" y="0"/>
                </a:lnTo>
                <a:close/>
              </a:path>
              <a:path w="76200" h="4333875">
                <a:moveTo>
                  <a:pt x="76200" y="0"/>
                </a:moveTo>
                <a:lnTo>
                  <a:pt x="63500" y="0"/>
                </a:lnTo>
                <a:lnTo>
                  <a:pt x="63500" y="4333875"/>
                </a:lnTo>
                <a:lnTo>
                  <a:pt x="76200" y="4333875"/>
                </a:lnTo>
                <a:lnTo>
                  <a:pt x="76200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273173" y="577468"/>
            <a:ext cx="6010275" cy="58368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04339" marR="1941195" indent="-841375">
              <a:lnSpc>
                <a:spcPct val="1356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L</a:t>
            </a:r>
            <a:r>
              <a:rPr sz="28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ECTURE</a:t>
            </a:r>
            <a:r>
              <a:rPr sz="2800" b="1" spc="11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600" b="1" dirty="0">
                <a:solidFill>
                  <a:srgbClr val="CC0000"/>
                </a:solidFill>
                <a:latin typeface="Times New Roman"/>
                <a:cs typeface="Times New Roman"/>
              </a:rPr>
              <a:t>6</a:t>
            </a:r>
            <a:endParaRPr sz="3600" dirty="0">
              <a:latin typeface="Times New Roman"/>
              <a:cs typeface="Times New Roman"/>
            </a:endParaRPr>
          </a:p>
          <a:p>
            <a:pPr marL="1932939" marR="83820" indent="-229235">
              <a:lnSpc>
                <a:spcPts val="3070"/>
              </a:lnSpc>
              <a:spcBef>
                <a:spcPts val="760"/>
              </a:spcBef>
            </a:pPr>
            <a:r>
              <a:rPr sz="3200" b="1" spc="-5" dirty="0">
                <a:latin typeface="Times New Roman"/>
                <a:cs typeface="Times New Roman"/>
              </a:rPr>
              <a:t>G</a:t>
            </a:r>
            <a:r>
              <a:rPr sz="3200" b="1" spc="-65" dirty="0">
                <a:latin typeface="Times New Roman"/>
                <a:cs typeface="Times New Roman"/>
              </a:rPr>
              <a:t>r</a:t>
            </a:r>
            <a:r>
              <a:rPr sz="3200" b="1" spc="-5" dirty="0">
                <a:latin typeface="Times New Roman"/>
                <a:cs typeface="Times New Roman"/>
              </a:rPr>
              <a:t>ee</a:t>
            </a:r>
            <a:r>
              <a:rPr sz="3200" b="1" spc="-10" dirty="0">
                <a:latin typeface="Times New Roman"/>
                <a:cs typeface="Times New Roman"/>
              </a:rPr>
              <a:t>d</a:t>
            </a:r>
            <a:r>
              <a:rPr sz="3200" b="1" spc="-5" dirty="0">
                <a:latin typeface="Times New Roman"/>
                <a:cs typeface="Times New Roman"/>
              </a:rPr>
              <a:t>y</a:t>
            </a:r>
            <a:r>
              <a:rPr sz="3200" b="1" spc="-175" dirty="0">
                <a:latin typeface="Times New Roman"/>
                <a:cs typeface="Times New Roman"/>
              </a:rPr>
              <a:t> </a:t>
            </a:r>
            <a:r>
              <a:rPr sz="3200" b="1" spc="-5" dirty="0">
                <a:latin typeface="Times New Roman"/>
                <a:cs typeface="Times New Roman"/>
              </a:rPr>
              <a:t>A</a:t>
            </a:r>
            <a:r>
              <a:rPr sz="3200" b="1" spc="-10" dirty="0">
                <a:latin typeface="Times New Roman"/>
                <a:cs typeface="Times New Roman"/>
              </a:rPr>
              <a:t>l</a:t>
            </a:r>
            <a:r>
              <a:rPr sz="3200" b="1" spc="-5" dirty="0">
                <a:latin typeface="Times New Roman"/>
                <a:cs typeface="Times New Roman"/>
              </a:rPr>
              <a:t>gor</a:t>
            </a:r>
            <a:r>
              <a:rPr sz="3200" b="1" spc="-10" dirty="0">
                <a:latin typeface="Times New Roman"/>
                <a:cs typeface="Times New Roman"/>
              </a:rPr>
              <a:t>ith</a:t>
            </a:r>
            <a:r>
              <a:rPr sz="3200" b="1" spc="-5" dirty="0">
                <a:latin typeface="Times New Roman"/>
                <a:cs typeface="Times New Roman"/>
              </a:rPr>
              <a:t>ms</a:t>
            </a:r>
            <a:r>
              <a:rPr sz="3200" b="1" dirty="0">
                <a:latin typeface="Times New Roman"/>
                <a:cs typeface="Times New Roman"/>
              </a:rPr>
              <a:t> </a:t>
            </a:r>
            <a:r>
              <a:rPr sz="3200" b="1" spc="-10" dirty="0">
                <a:latin typeface="Times New Roman"/>
                <a:cs typeface="Times New Roman"/>
              </a:rPr>
              <a:t>(</a:t>
            </a:r>
            <a:r>
              <a:rPr sz="3200" b="1" spc="-5" dirty="0">
                <a:latin typeface="Times New Roman"/>
                <a:cs typeface="Times New Roman"/>
              </a:rPr>
              <a:t>a</a:t>
            </a:r>
            <a:r>
              <a:rPr sz="3200" b="1" spc="-10" dirty="0">
                <a:latin typeface="Times New Roman"/>
                <a:cs typeface="Times New Roman"/>
              </a:rPr>
              <a:t>n</a:t>
            </a:r>
            <a:r>
              <a:rPr sz="3200" b="1" spc="-5" dirty="0">
                <a:latin typeface="Times New Roman"/>
                <a:cs typeface="Times New Roman"/>
              </a:rPr>
              <a:t>d  Graphs)</a:t>
            </a:r>
            <a:endParaRPr sz="3200" dirty="0">
              <a:latin typeface="Times New Roman"/>
              <a:cs typeface="Times New Roman"/>
            </a:endParaRPr>
          </a:p>
          <a:p>
            <a:pPr marL="1932939" indent="-229235">
              <a:lnSpc>
                <a:spcPct val="100000"/>
              </a:lnSpc>
              <a:spcBef>
                <a:spcPts val="30"/>
              </a:spcBef>
              <a:buClr>
                <a:srgbClr val="CC0000"/>
              </a:buClr>
              <a:buChar char="•"/>
              <a:tabLst>
                <a:tab pos="1933575" algn="l"/>
              </a:tabLst>
            </a:pPr>
            <a:r>
              <a:rPr sz="3200" spc="-5" dirty="0">
                <a:latin typeface="Times New Roman"/>
                <a:cs typeface="Times New Roman"/>
              </a:rPr>
              <a:t>Graph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representation</a:t>
            </a:r>
            <a:endParaRPr sz="3200" dirty="0">
              <a:latin typeface="Times New Roman"/>
              <a:cs typeface="Times New Roman"/>
            </a:endParaRPr>
          </a:p>
          <a:p>
            <a:pPr marL="1932939" indent="-229235">
              <a:lnSpc>
                <a:spcPct val="100000"/>
              </a:lnSpc>
              <a:buClr>
                <a:srgbClr val="CC0000"/>
              </a:buClr>
              <a:buChar char="•"/>
              <a:tabLst>
                <a:tab pos="1933575" algn="l"/>
              </a:tabLst>
            </a:pPr>
            <a:r>
              <a:rPr sz="3200" spc="-5" dirty="0">
                <a:latin typeface="Times New Roman"/>
                <a:cs typeface="Times New Roman"/>
              </a:rPr>
              <a:t>Minimum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spanning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trees</a:t>
            </a:r>
            <a:endParaRPr sz="3200" dirty="0">
              <a:latin typeface="Times New Roman"/>
              <a:cs typeface="Times New Roman"/>
            </a:endParaRPr>
          </a:p>
          <a:p>
            <a:pPr marL="1932939" indent="-229235">
              <a:lnSpc>
                <a:spcPct val="100000"/>
              </a:lnSpc>
              <a:buClr>
                <a:srgbClr val="CC0000"/>
              </a:buClr>
              <a:buChar char="•"/>
              <a:tabLst>
                <a:tab pos="1933575" algn="l"/>
              </a:tabLst>
            </a:pPr>
            <a:r>
              <a:rPr sz="3200" spc="-5" dirty="0">
                <a:latin typeface="Times New Roman"/>
                <a:cs typeface="Times New Roman"/>
              </a:rPr>
              <a:t>Optimal</a:t>
            </a:r>
            <a:r>
              <a:rPr sz="3200" spc="-4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substructure</a:t>
            </a:r>
            <a:endParaRPr sz="3200" dirty="0">
              <a:latin typeface="Times New Roman"/>
              <a:cs typeface="Times New Roman"/>
            </a:endParaRPr>
          </a:p>
          <a:p>
            <a:pPr marL="1932939" indent="-229235">
              <a:lnSpc>
                <a:spcPct val="100000"/>
              </a:lnSpc>
              <a:buClr>
                <a:srgbClr val="CC0000"/>
              </a:buClr>
              <a:buChar char="•"/>
              <a:tabLst>
                <a:tab pos="1933575" algn="l"/>
              </a:tabLst>
            </a:pPr>
            <a:r>
              <a:rPr sz="3200" spc="-5" dirty="0">
                <a:latin typeface="Times New Roman"/>
                <a:cs typeface="Times New Roman"/>
              </a:rPr>
              <a:t>Greedy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choice</a:t>
            </a:r>
            <a:endParaRPr sz="3200" dirty="0">
              <a:latin typeface="Times New Roman"/>
              <a:cs typeface="Times New Roman"/>
            </a:endParaRPr>
          </a:p>
          <a:p>
            <a:pPr marL="1932939" marR="864235" indent="-228600">
              <a:lnSpc>
                <a:spcPts val="3070"/>
              </a:lnSpc>
              <a:spcBef>
                <a:spcPts val="740"/>
              </a:spcBef>
              <a:buClr>
                <a:srgbClr val="CC0000"/>
              </a:buClr>
              <a:buChar char="•"/>
              <a:tabLst>
                <a:tab pos="1933575" algn="l"/>
              </a:tabLst>
            </a:pPr>
            <a:r>
              <a:rPr sz="3200" spc="-35" dirty="0">
                <a:latin typeface="Times New Roman"/>
                <a:cs typeface="Times New Roman"/>
              </a:rPr>
              <a:t>Prim’s </a:t>
            </a:r>
            <a:r>
              <a:rPr sz="3200" spc="-5" dirty="0">
                <a:latin typeface="Times New Roman"/>
                <a:cs typeface="Times New Roman"/>
              </a:rPr>
              <a:t>greedy MST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algorithm</a:t>
            </a:r>
            <a:endParaRPr sz="3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45"/>
              </a:spcBef>
            </a:pPr>
            <a:endParaRPr lang="en-US" sz="3200" b="1" spc="-5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45"/>
              </a:spcBef>
            </a:pPr>
            <a:r>
              <a:rPr lang="en-US" sz="3200" b="1" spc="-5" dirty="0">
                <a:latin typeface="Times New Roman"/>
                <a:cs typeface="Times New Roman"/>
              </a:rPr>
              <a:t>Dr. Yeshwant Singh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6539" y="289813"/>
            <a:ext cx="409257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Example</a:t>
            </a:r>
            <a:r>
              <a:rPr spc="-45" dirty="0"/>
              <a:t> </a:t>
            </a:r>
            <a:r>
              <a:rPr spc="-5" dirty="0"/>
              <a:t>of</a:t>
            </a:r>
            <a:r>
              <a:rPr spc="-30" dirty="0"/>
              <a:t> </a:t>
            </a:r>
            <a:r>
              <a:rPr spc="-5" dirty="0"/>
              <a:t>MST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347912" y="1547812"/>
            <a:ext cx="3560445" cy="3968750"/>
            <a:chOff x="2347912" y="1547812"/>
            <a:chExt cx="3560445" cy="396875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20667" y="1623060"/>
              <a:ext cx="690371" cy="690371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749675" y="1552575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749675" y="1552575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23160" y="2689860"/>
              <a:ext cx="690371" cy="690371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2352675" y="2619375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352675" y="2619375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932112" y="2132013"/>
              <a:ext cx="917575" cy="587375"/>
            </a:xfrm>
            <a:custGeom>
              <a:avLst/>
              <a:gdLst/>
              <a:ahLst/>
              <a:cxnLst/>
              <a:rect l="l" t="t" r="r" b="b"/>
              <a:pathLst>
                <a:path w="917575" h="587375">
                  <a:moveTo>
                    <a:pt x="0" y="587375"/>
                  </a:moveTo>
                  <a:lnTo>
                    <a:pt x="917575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23160" y="3756660"/>
              <a:ext cx="690371" cy="690371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2352675" y="3686175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352675" y="3686175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692400" y="3298825"/>
              <a:ext cx="0" cy="387350"/>
            </a:xfrm>
            <a:custGeom>
              <a:avLst/>
              <a:gdLst/>
              <a:ahLst/>
              <a:cxnLst/>
              <a:rect l="l" t="t" r="r" b="b"/>
              <a:pathLst>
                <a:path h="387350">
                  <a:moveTo>
                    <a:pt x="0" y="0"/>
                  </a:moveTo>
                  <a:lnTo>
                    <a:pt x="0" y="38735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820667" y="4824984"/>
              <a:ext cx="690371" cy="691133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3749675" y="4754562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749675" y="4754562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932112" y="4265612"/>
              <a:ext cx="917575" cy="589280"/>
            </a:xfrm>
            <a:custGeom>
              <a:avLst/>
              <a:gdLst/>
              <a:ahLst/>
              <a:cxnLst/>
              <a:rect l="l" t="t" r="r" b="b"/>
              <a:pathLst>
                <a:path w="917575" h="589279">
                  <a:moveTo>
                    <a:pt x="917575" y="588962"/>
                  </a:moveTo>
                  <a:lnTo>
                    <a:pt x="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217414" y="3756660"/>
              <a:ext cx="690370" cy="690371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5146675" y="3686175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146675" y="3686175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329112" y="4265612"/>
              <a:ext cx="917575" cy="589280"/>
            </a:xfrm>
            <a:custGeom>
              <a:avLst/>
              <a:gdLst/>
              <a:ahLst/>
              <a:cxnLst/>
              <a:rect l="l" t="t" r="r" b="b"/>
              <a:pathLst>
                <a:path w="917575" h="589279">
                  <a:moveTo>
                    <a:pt x="917575" y="0"/>
                  </a:moveTo>
                  <a:lnTo>
                    <a:pt x="0" y="588962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217414" y="2689860"/>
              <a:ext cx="690370" cy="690371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5146675" y="2619375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146675" y="2619375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486400" y="3298825"/>
              <a:ext cx="0" cy="387350"/>
            </a:xfrm>
            <a:custGeom>
              <a:avLst/>
              <a:gdLst/>
              <a:ahLst/>
              <a:cxnLst/>
              <a:rect l="l" t="t" r="r" b="b"/>
              <a:pathLst>
                <a:path h="387350">
                  <a:moveTo>
                    <a:pt x="0" y="387350"/>
                  </a:moveTo>
                  <a:lnTo>
                    <a:pt x="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329112" y="2132013"/>
              <a:ext cx="917575" cy="587375"/>
            </a:xfrm>
            <a:custGeom>
              <a:avLst/>
              <a:gdLst/>
              <a:ahLst/>
              <a:cxnLst/>
              <a:rect l="l" t="t" r="r" b="b"/>
              <a:pathLst>
                <a:path w="917575" h="587375">
                  <a:moveTo>
                    <a:pt x="917575" y="587375"/>
                  </a:moveTo>
                  <a:lnTo>
                    <a:pt x="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932112" y="3198813"/>
              <a:ext cx="1157605" cy="1555750"/>
            </a:xfrm>
            <a:custGeom>
              <a:avLst/>
              <a:gdLst/>
              <a:ahLst/>
              <a:cxnLst/>
              <a:rect l="l" t="t" r="r" b="b"/>
              <a:pathLst>
                <a:path w="1157604" h="1555750">
                  <a:moveTo>
                    <a:pt x="0" y="0"/>
                  </a:moveTo>
                  <a:lnTo>
                    <a:pt x="1157287" y="155575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9" name="object 29"/>
          <p:cNvGrpSpPr/>
          <p:nvPr/>
        </p:nvGrpSpPr>
        <p:grpSpPr>
          <a:xfrm>
            <a:off x="6538912" y="2614612"/>
            <a:ext cx="765810" cy="765810"/>
            <a:chOff x="6538912" y="2614612"/>
            <a:chExt cx="765810" cy="765810"/>
          </a:xfrm>
        </p:grpSpPr>
        <p:pic>
          <p:nvPicPr>
            <p:cNvPr id="30" name="object 3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14160" y="2689860"/>
              <a:ext cx="690371" cy="690371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6543675" y="2619375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543675" y="2619375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3" name="object 33"/>
          <p:cNvGrpSpPr/>
          <p:nvPr/>
        </p:nvGrpSpPr>
        <p:grpSpPr>
          <a:xfrm>
            <a:off x="6538912" y="3681412"/>
            <a:ext cx="765810" cy="765810"/>
            <a:chOff x="6538912" y="3681412"/>
            <a:chExt cx="765810" cy="765810"/>
          </a:xfrm>
        </p:grpSpPr>
        <p:pic>
          <p:nvPicPr>
            <p:cNvPr id="34" name="object 3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14160" y="3756660"/>
              <a:ext cx="690371" cy="690371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6543675" y="3686175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543675" y="3686175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3019425" y="1854300"/>
            <a:ext cx="2197735" cy="1118235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158750">
              <a:lnSpc>
                <a:spcPct val="100000"/>
              </a:lnSpc>
              <a:spcBef>
                <a:spcPts val="560"/>
              </a:spcBef>
              <a:tabLst>
                <a:tab pos="1777364" algn="l"/>
              </a:tabLst>
            </a:pP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6	12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59"/>
              </a:spcBef>
              <a:tabLst>
                <a:tab pos="946150" algn="l"/>
                <a:tab pos="2126615" algn="l"/>
              </a:tabLst>
            </a:pPr>
            <a:r>
              <a:rPr sz="3200" u="heavy" spc="-5" dirty="0">
                <a:solidFill>
                  <a:srgbClr val="008A87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5	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149703" y="3262814"/>
            <a:ext cx="43243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14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165881" y="4516993"/>
            <a:ext cx="2286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3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534255" y="3551990"/>
            <a:ext cx="2286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8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785185" y="4496685"/>
            <a:ext cx="43243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10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5813425" y="2421686"/>
            <a:ext cx="74295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11150" algn="l"/>
                <a:tab pos="729615" algn="l"/>
              </a:tabLst>
            </a:pPr>
            <a:r>
              <a:rPr sz="3200" u="heavy" spc="-5" dirty="0">
                <a:solidFill>
                  <a:srgbClr val="008A87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9	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5813425" y="3488631"/>
            <a:ext cx="74295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u="heavy" spc="-5" dirty="0">
                <a:solidFill>
                  <a:srgbClr val="008A87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200" u="heavy" spc="-45" dirty="0">
                <a:solidFill>
                  <a:srgbClr val="008A87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200" u="heavy" spc="-5" dirty="0">
                <a:solidFill>
                  <a:srgbClr val="008A87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15</a:t>
            </a:r>
            <a:r>
              <a:rPr sz="3200" u="heavy" spc="90" dirty="0">
                <a:solidFill>
                  <a:srgbClr val="008A87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5160057" y="3245756"/>
            <a:ext cx="2286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7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347912" y="1547812"/>
            <a:ext cx="4956810" cy="3370579"/>
            <a:chOff x="2347912" y="1547812"/>
            <a:chExt cx="4956810" cy="337057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20667" y="1623060"/>
              <a:ext cx="690371" cy="690371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3749675" y="1552575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749675" y="1552575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23160" y="2689860"/>
              <a:ext cx="690371" cy="690371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352675" y="2619375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352675" y="2619375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932112" y="2132013"/>
              <a:ext cx="917575" cy="587375"/>
            </a:xfrm>
            <a:custGeom>
              <a:avLst/>
              <a:gdLst/>
              <a:ahLst/>
              <a:cxnLst/>
              <a:rect l="l" t="t" r="r" b="b"/>
              <a:pathLst>
                <a:path w="917575" h="587375">
                  <a:moveTo>
                    <a:pt x="917575" y="0"/>
                  </a:moveTo>
                  <a:lnTo>
                    <a:pt x="0" y="587375"/>
                  </a:lnTo>
                </a:path>
              </a:pathLst>
            </a:custGeom>
            <a:ln w="127000">
              <a:solidFill>
                <a:srgbClr val="FF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23160" y="3756660"/>
              <a:ext cx="690371" cy="690371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2352675" y="3686175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352675" y="3686175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932112" y="3198813"/>
              <a:ext cx="1157605" cy="1555750"/>
            </a:xfrm>
            <a:custGeom>
              <a:avLst/>
              <a:gdLst/>
              <a:ahLst/>
              <a:cxnLst/>
              <a:rect l="l" t="t" r="r" b="b"/>
              <a:pathLst>
                <a:path w="1157604" h="1555750">
                  <a:moveTo>
                    <a:pt x="0" y="0"/>
                  </a:moveTo>
                  <a:lnTo>
                    <a:pt x="1157287" y="1555750"/>
                  </a:lnTo>
                </a:path>
              </a:pathLst>
            </a:custGeom>
            <a:ln w="127000">
              <a:solidFill>
                <a:srgbClr val="FF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17414" y="2689860"/>
              <a:ext cx="690370" cy="690371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5146675" y="2619375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146675" y="2619375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032125" y="2895600"/>
              <a:ext cx="2114550" cy="127000"/>
            </a:xfrm>
            <a:custGeom>
              <a:avLst/>
              <a:gdLst/>
              <a:ahLst/>
              <a:cxnLst/>
              <a:rect l="l" t="t" r="r" b="b"/>
              <a:pathLst>
                <a:path w="2114550" h="127000">
                  <a:moveTo>
                    <a:pt x="0" y="127000"/>
                  </a:moveTo>
                  <a:lnTo>
                    <a:pt x="2114550" y="127000"/>
                  </a:lnTo>
                  <a:lnTo>
                    <a:pt x="2114550" y="0"/>
                  </a:lnTo>
                  <a:lnTo>
                    <a:pt x="0" y="0"/>
                  </a:lnTo>
                  <a:lnTo>
                    <a:pt x="0" y="127000"/>
                  </a:lnTo>
                  <a:close/>
                </a:path>
              </a:pathLst>
            </a:custGeom>
            <a:solidFill>
              <a:srgbClr val="FF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14159" y="2689860"/>
              <a:ext cx="690371" cy="690371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6543675" y="2619375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543675" y="2619375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826125" y="2895600"/>
              <a:ext cx="717550" cy="127000"/>
            </a:xfrm>
            <a:custGeom>
              <a:avLst/>
              <a:gdLst/>
              <a:ahLst/>
              <a:cxnLst/>
              <a:rect l="l" t="t" r="r" b="b"/>
              <a:pathLst>
                <a:path w="717550" h="127000">
                  <a:moveTo>
                    <a:pt x="0" y="127000"/>
                  </a:moveTo>
                  <a:lnTo>
                    <a:pt x="717550" y="127000"/>
                  </a:lnTo>
                  <a:lnTo>
                    <a:pt x="717550" y="0"/>
                  </a:lnTo>
                  <a:lnTo>
                    <a:pt x="0" y="0"/>
                  </a:lnTo>
                  <a:lnTo>
                    <a:pt x="0" y="127000"/>
                  </a:lnTo>
                  <a:close/>
                </a:path>
              </a:pathLst>
            </a:custGeom>
            <a:solidFill>
              <a:srgbClr val="FF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17414" y="3756660"/>
              <a:ext cx="690370" cy="690371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5146675" y="3686175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146675" y="3686175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14159" y="3756660"/>
              <a:ext cx="690371" cy="690371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6543675" y="3686175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543675" y="3686175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422900" y="3298824"/>
              <a:ext cx="1120775" cy="790575"/>
            </a:xfrm>
            <a:custGeom>
              <a:avLst/>
              <a:gdLst/>
              <a:ahLst/>
              <a:cxnLst/>
              <a:rect l="l" t="t" r="r" b="b"/>
              <a:pathLst>
                <a:path w="1120775" h="790575">
                  <a:moveTo>
                    <a:pt x="127000" y="0"/>
                  </a:moveTo>
                  <a:lnTo>
                    <a:pt x="0" y="0"/>
                  </a:lnTo>
                  <a:lnTo>
                    <a:pt x="0" y="387350"/>
                  </a:lnTo>
                  <a:lnTo>
                    <a:pt x="127000" y="387350"/>
                  </a:lnTo>
                  <a:lnTo>
                    <a:pt x="127000" y="0"/>
                  </a:lnTo>
                  <a:close/>
                </a:path>
                <a:path w="1120775" h="790575">
                  <a:moveTo>
                    <a:pt x="1120775" y="663575"/>
                  </a:moveTo>
                  <a:lnTo>
                    <a:pt x="403225" y="663575"/>
                  </a:lnTo>
                  <a:lnTo>
                    <a:pt x="403225" y="790575"/>
                  </a:lnTo>
                  <a:lnTo>
                    <a:pt x="1120775" y="790575"/>
                  </a:lnTo>
                  <a:lnTo>
                    <a:pt x="1120775" y="663575"/>
                  </a:lnTo>
                  <a:close/>
                </a:path>
              </a:pathLst>
            </a:custGeom>
            <a:solidFill>
              <a:srgbClr val="FF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932112" y="4265612"/>
              <a:ext cx="917575" cy="589280"/>
            </a:xfrm>
            <a:custGeom>
              <a:avLst/>
              <a:gdLst/>
              <a:ahLst/>
              <a:cxnLst/>
              <a:rect l="l" t="t" r="r" b="b"/>
              <a:pathLst>
                <a:path w="917575" h="589279">
                  <a:moveTo>
                    <a:pt x="0" y="0"/>
                  </a:moveTo>
                  <a:lnTo>
                    <a:pt x="917575" y="588962"/>
                  </a:lnTo>
                </a:path>
              </a:pathLst>
            </a:custGeom>
            <a:ln w="127000">
              <a:solidFill>
                <a:srgbClr val="FF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932112" y="2132013"/>
              <a:ext cx="917575" cy="587375"/>
            </a:xfrm>
            <a:custGeom>
              <a:avLst/>
              <a:gdLst/>
              <a:ahLst/>
              <a:cxnLst/>
              <a:rect l="l" t="t" r="r" b="b"/>
              <a:pathLst>
                <a:path w="917575" h="587375">
                  <a:moveTo>
                    <a:pt x="0" y="587375"/>
                  </a:moveTo>
                  <a:lnTo>
                    <a:pt x="917575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692400" y="3298825"/>
              <a:ext cx="0" cy="387350"/>
            </a:xfrm>
            <a:custGeom>
              <a:avLst/>
              <a:gdLst/>
              <a:ahLst/>
              <a:cxnLst/>
              <a:rect l="l" t="t" r="r" b="b"/>
              <a:pathLst>
                <a:path h="387350">
                  <a:moveTo>
                    <a:pt x="0" y="0"/>
                  </a:moveTo>
                  <a:lnTo>
                    <a:pt x="0" y="38735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932112" y="4265612"/>
              <a:ext cx="917575" cy="589280"/>
            </a:xfrm>
            <a:custGeom>
              <a:avLst/>
              <a:gdLst/>
              <a:ahLst/>
              <a:cxnLst/>
              <a:rect l="l" t="t" r="r" b="b"/>
              <a:pathLst>
                <a:path w="917575" h="589279">
                  <a:moveTo>
                    <a:pt x="917575" y="588962"/>
                  </a:moveTo>
                  <a:lnTo>
                    <a:pt x="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329112" y="4265612"/>
              <a:ext cx="917575" cy="589280"/>
            </a:xfrm>
            <a:custGeom>
              <a:avLst/>
              <a:gdLst/>
              <a:ahLst/>
              <a:cxnLst/>
              <a:rect l="l" t="t" r="r" b="b"/>
              <a:pathLst>
                <a:path w="917575" h="589279">
                  <a:moveTo>
                    <a:pt x="917575" y="0"/>
                  </a:moveTo>
                  <a:lnTo>
                    <a:pt x="0" y="588962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486400" y="3298825"/>
              <a:ext cx="0" cy="387350"/>
            </a:xfrm>
            <a:custGeom>
              <a:avLst/>
              <a:gdLst/>
              <a:ahLst/>
              <a:cxnLst/>
              <a:rect l="l" t="t" r="r" b="b"/>
              <a:pathLst>
                <a:path h="387350">
                  <a:moveTo>
                    <a:pt x="0" y="387350"/>
                  </a:moveTo>
                  <a:lnTo>
                    <a:pt x="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329112" y="2132013"/>
              <a:ext cx="917575" cy="587375"/>
            </a:xfrm>
            <a:custGeom>
              <a:avLst/>
              <a:gdLst/>
              <a:ahLst/>
              <a:cxnLst/>
              <a:rect l="l" t="t" r="r" b="b"/>
              <a:pathLst>
                <a:path w="917575" h="587375">
                  <a:moveTo>
                    <a:pt x="917575" y="587375"/>
                  </a:moveTo>
                  <a:lnTo>
                    <a:pt x="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932112" y="3198813"/>
              <a:ext cx="1157605" cy="1555750"/>
            </a:xfrm>
            <a:custGeom>
              <a:avLst/>
              <a:gdLst/>
              <a:ahLst/>
              <a:cxnLst/>
              <a:rect l="l" t="t" r="r" b="b"/>
              <a:pathLst>
                <a:path w="1157604" h="1555750">
                  <a:moveTo>
                    <a:pt x="0" y="0"/>
                  </a:moveTo>
                  <a:lnTo>
                    <a:pt x="1157287" y="155575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>
            <a:spLocks noGrp="1"/>
          </p:cNvSpPr>
          <p:nvPr>
            <p:ph type="title"/>
          </p:nvPr>
        </p:nvSpPr>
        <p:spPr>
          <a:xfrm>
            <a:off x="1526539" y="289813"/>
            <a:ext cx="409257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Example</a:t>
            </a:r>
            <a:r>
              <a:rPr spc="-45" dirty="0"/>
              <a:t> </a:t>
            </a:r>
            <a:r>
              <a:rPr spc="-5" dirty="0"/>
              <a:t>of</a:t>
            </a:r>
            <a:r>
              <a:rPr spc="-30" dirty="0"/>
              <a:t> </a:t>
            </a:r>
            <a:r>
              <a:rPr spc="-5" dirty="0"/>
              <a:t>MST</a:t>
            </a:r>
          </a:p>
        </p:txBody>
      </p:sp>
      <p:sp>
        <p:nvSpPr>
          <p:cNvPr id="38" name="object 38"/>
          <p:cNvSpPr txBox="1"/>
          <p:nvPr/>
        </p:nvSpPr>
        <p:spPr>
          <a:xfrm>
            <a:off x="3019425" y="1854300"/>
            <a:ext cx="2197735" cy="1118235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158750">
              <a:lnSpc>
                <a:spcPct val="100000"/>
              </a:lnSpc>
              <a:spcBef>
                <a:spcPts val="560"/>
              </a:spcBef>
              <a:tabLst>
                <a:tab pos="1777364" algn="l"/>
              </a:tabLst>
            </a:pP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6	12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59"/>
              </a:spcBef>
              <a:tabLst>
                <a:tab pos="946150" algn="l"/>
                <a:tab pos="2126615" algn="l"/>
              </a:tabLst>
            </a:pPr>
            <a:r>
              <a:rPr sz="3200" u="heavy" spc="-5" dirty="0">
                <a:solidFill>
                  <a:srgbClr val="008A87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5	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149703" y="3262814"/>
            <a:ext cx="43243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14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165881" y="4516993"/>
            <a:ext cx="2286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3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3534255" y="3551990"/>
            <a:ext cx="2286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8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4785185" y="4496685"/>
            <a:ext cx="43243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10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5813425" y="2421686"/>
            <a:ext cx="74295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11150" algn="l"/>
                <a:tab pos="729615" algn="l"/>
              </a:tabLst>
            </a:pPr>
            <a:r>
              <a:rPr sz="3200" u="heavy" spc="-5" dirty="0">
                <a:solidFill>
                  <a:srgbClr val="008A87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9	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5813425" y="3488631"/>
            <a:ext cx="74295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u="heavy" spc="-5" dirty="0">
                <a:solidFill>
                  <a:srgbClr val="008A87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200" u="heavy" spc="-45" dirty="0">
                <a:solidFill>
                  <a:srgbClr val="008A87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200" u="heavy" spc="-5" dirty="0">
                <a:solidFill>
                  <a:srgbClr val="008A87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15</a:t>
            </a:r>
            <a:r>
              <a:rPr sz="3200" u="heavy" spc="90" dirty="0">
                <a:solidFill>
                  <a:srgbClr val="008A87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5160057" y="3245756"/>
            <a:ext cx="2286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7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3744912" y="4749800"/>
            <a:ext cx="766445" cy="766445"/>
            <a:chOff x="3744912" y="4749800"/>
            <a:chExt cx="766445" cy="766445"/>
          </a:xfrm>
        </p:grpSpPr>
        <p:pic>
          <p:nvPicPr>
            <p:cNvPr id="47" name="object 4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820668" y="4824984"/>
              <a:ext cx="690371" cy="691133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3749675" y="4754562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3749675" y="4754562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157537" y="901705"/>
            <a:ext cx="5359400" cy="2018030"/>
            <a:chOff x="3157537" y="901705"/>
            <a:chExt cx="5359400" cy="2018030"/>
          </a:xfrm>
        </p:grpSpPr>
        <p:sp>
          <p:nvSpPr>
            <p:cNvPr id="3" name="object 3"/>
            <p:cNvSpPr/>
            <p:nvPr/>
          </p:nvSpPr>
          <p:spPr>
            <a:xfrm>
              <a:off x="4949825" y="1995488"/>
              <a:ext cx="662305" cy="582930"/>
            </a:xfrm>
            <a:custGeom>
              <a:avLst/>
              <a:gdLst/>
              <a:ahLst/>
              <a:cxnLst/>
              <a:rect l="l" t="t" r="r" b="b"/>
              <a:pathLst>
                <a:path w="662304" h="582930">
                  <a:moveTo>
                    <a:pt x="0" y="0"/>
                  </a:moveTo>
                  <a:lnTo>
                    <a:pt x="661987" y="582612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68951" y="2535241"/>
              <a:ext cx="85725" cy="8572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06962" y="1952626"/>
              <a:ext cx="85725" cy="85725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200400" y="1995487"/>
              <a:ext cx="795655" cy="582930"/>
            </a:xfrm>
            <a:custGeom>
              <a:avLst/>
              <a:gdLst/>
              <a:ahLst/>
              <a:cxnLst/>
              <a:rect l="l" t="t" r="r" b="b"/>
              <a:pathLst>
                <a:path w="795654" h="582930">
                  <a:moveTo>
                    <a:pt x="0" y="582612"/>
                  </a:moveTo>
                  <a:lnTo>
                    <a:pt x="795337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52875" y="1952630"/>
              <a:ext cx="85725" cy="8572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57537" y="2535237"/>
              <a:ext cx="85725" cy="85725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3200400" y="1411287"/>
              <a:ext cx="795655" cy="584200"/>
            </a:xfrm>
            <a:custGeom>
              <a:avLst/>
              <a:gdLst/>
              <a:ahLst/>
              <a:cxnLst/>
              <a:rect l="l" t="t" r="r" b="b"/>
              <a:pathLst>
                <a:path w="795654" h="584200">
                  <a:moveTo>
                    <a:pt x="0" y="0"/>
                  </a:moveTo>
                  <a:lnTo>
                    <a:pt x="795337" y="58420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52875" y="1952630"/>
              <a:ext cx="85725" cy="8572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57537" y="1368424"/>
              <a:ext cx="85725" cy="85725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3995737" y="1995488"/>
              <a:ext cx="954405" cy="0"/>
            </a:xfrm>
            <a:custGeom>
              <a:avLst/>
              <a:gdLst/>
              <a:ahLst/>
              <a:cxnLst/>
              <a:rect l="l" t="t" r="r" b="b"/>
              <a:pathLst>
                <a:path w="954404">
                  <a:moveTo>
                    <a:pt x="0" y="0"/>
                  </a:moveTo>
                  <a:lnTo>
                    <a:pt x="954087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06962" y="1952630"/>
              <a:ext cx="85725" cy="85725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52875" y="1952626"/>
              <a:ext cx="85725" cy="85725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949825" y="1411288"/>
              <a:ext cx="662305" cy="584200"/>
            </a:xfrm>
            <a:custGeom>
              <a:avLst/>
              <a:gdLst/>
              <a:ahLst/>
              <a:cxnLst/>
              <a:rect l="l" t="t" r="r" b="b"/>
              <a:pathLst>
                <a:path w="662304" h="584200">
                  <a:moveTo>
                    <a:pt x="0" y="584200"/>
                  </a:moveTo>
                  <a:lnTo>
                    <a:pt x="661987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68951" y="1368430"/>
              <a:ext cx="85725" cy="85725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06962" y="1952626"/>
              <a:ext cx="85725" cy="85725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6699250" y="2578100"/>
              <a:ext cx="1149350" cy="298450"/>
            </a:xfrm>
            <a:custGeom>
              <a:avLst/>
              <a:gdLst/>
              <a:ahLst/>
              <a:cxnLst/>
              <a:rect l="l" t="t" r="r" b="b"/>
              <a:pathLst>
                <a:path w="1149350" h="298450">
                  <a:moveTo>
                    <a:pt x="0" y="0"/>
                  </a:moveTo>
                  <a:lnTo>
                    <a:pt x="1149350" y="29845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05737" y="2833691"/>
              <a:ext cx="85725" cy="857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56387" y="2535237"/>
              <a:ext cx="85725" cy="85725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6699250" y="1771650"/>
              <a:ext cx="860425" cy="806450"/>
            </a:xfrm>
            <a:custGeom>
              <a:avLst/>
              <a:gdLst/>
              <a:ahLst/>
              <a:cxnLst/>
              <a:rect l="l" t="t" r="r" b="b"/>
              <a:pathLst>
                <a:path w="860425" h="806450">
                  <a:moveTo>
                    <a:pt x="0" y="806450"/>
                  </a:moveTo>
                  <a:lnTo>
                    <a:pt x="860425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16812" y="1728791"/>
              <a:ext cx="85725" cy="85725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56387" y="2535237"/>
              <a:ext cx="85725" cy="85725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7375525" y="944562"/>
              <a:ext cx="184150" cy="827405"/>
            </a:xfrm>
            <a:custGeom>
              <a:avLst/>
              <a:gdLst/>
              <a:ahLst/>
              <a:cxnLst/>
              <a:rect l="l" t="t" r="r" b="b"/>
              <a:pathLst>
                <a:path w="184150" h="827405">
                  <a:moveTo>
                    <a:pt x="184150" y="827087"/>
                  </a:moveTo>
                  <a:lnTo>
                    <a:pt x="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32662" y="901705"/>
              <a:ext cx="85725" cy="85725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16812" y="1728787"/>
              <a:ext cx="85725" cy="85725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7559675" y="1771650"/>
              <a:ext cx="914400" cy="434975"/>
            </a:xfrm>
            <a:custGeom>
              <a:avLst/>
              <a:gdLst/>
              <a:ahLst/>
              <a:cxnLst/>
              <a:rect l="l" t="t" r="r" b="b"/>
              <a:pathLst>
                <a:path w="914400" h="434975">
                  <a:moveTo>
                    <a:pt x="0" y="0"/>
                  </a:moveTo>
                  <a:lnTo>
                    <a:pt x="914400" y="434975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31212" y="2163766"/>
              <a:ext cx="85725" cy="85725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16812" y="1728787"/>
              <a:ext cx="85725" cy="85725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7559675" y="1192212"/>
              <a:ext cx="716280" cy="579755"/>
            </a:xfrm>
            <a:custGeom>
              <a:avLst/>
              <a:gdLst/>
              <a:ahLst/>
              <a:cxnLst/>
              <a:rect l="l" t="t" r="r" b="b"/>
              <a:pathLst>
                <a:path w="716279" h="579755">
                  <a:moveTo>
                    <a:pt x="0" y="579437"/>
                  </a:moveTo>
                  <a:lnTo>
                    <a:pt x="715962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32776" y="1149355"/>
              <a:ext cx="85725" cy="85725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16812" y="1728787"/>
              <a:ext cx="85725" cy="85725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5611813" y="2578100"/>
              <a:ext cx="1087755" cy="0"/>
            </a:xfrm>
            <a:custGeom>
              <a:avLst/>
              <a:gdLst/>
              <a:ahLst/>
              <a:cxnLst/>
              <a:rect l="l" t="t" r="r" b="b"/>
              <a:pathLst>
                <a:path w="1087754">
                  <a:moveTo>
                    <a:pt x="0" y="0"/>
                  </a:moveTo>
                  <a:lnTo>
                    <a:pt x="1087437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56387" y="2535241"/>
              <a:ext cx="85725" cy="85725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68951" y="2535237"/>
              <a:ext cx="85725" cy="85725"/>
            </a:xfrm>
            <a:prstGeom prst="rect">
              <a:avLst/>
            </a:prstGeom>
          </p:spPr>
        </p:pic>
      </p:grpSp>
      <p:sp>
        <p:nvSpPr>
          <p:cNvPr id="36" name="object 36"/>
          <p:cNvSpPr txBox="1">
            <a:spLocks noGrp="1"/>
          </p:cNvSpPr>
          <p:nvPr>
            <p:ph type="title"/>
          </p:nvPr>
        </p:nvSpPr>
        <p:spPr>
          <a:xfrm>
            <a:off x="1526539" y="289813"/>
            <a:ext cx="519366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Optimal</a:t>
            </a:r>
            <a:r>
              <a:rPr spc="-45" dirty="0"/>
              <a:t> </a:t>
            </a:r>
            <a:r>
              <a:rPr spc="-5" dirty="0"/>
              <a:t>substructure</a:t>
            </a:r>
          </a:p>
        </p:txBody>
      </p:sp>
      <p:sp>
        <p:nvSpPr>
          <p:cNvPr id="37" name="object 37"/>
          <p:cNvSpPr txBox="1"/>
          <p:nvPr/>
        </p:nvSpPr>
        <p:spPr>
          <a:xfrm>
            <a:off x="232568" y="1204584"/>
            <a:ext cx="2582545" cy="1644014"/>
          </a:xfrm>
          <a:prstGeom prst="rect">
            <a:avLst/>
          </a:prstGeom>
        </p:spPr>
        <p:txBody>
          <a:bodyPr vert="horz" wrap="square" lIns="0" tIns="182880" rIns="0" bIns="0" rtlCol="0">
            <a:spAutoFit/>
          </a:bodyPr>
          <a:lstStyle/>
          <a:p>
            <a:pPr marL="1125855">
              <a:lnSpc>
                <a:spcPct val="100000"/>
              </a:lnSpc>
              <a:spcBef>
                <a:spcPts val="1440"/>
              </a:spcBef>
            </a:pPr>
            <a:r>
              <a:rPr sz="3200" spc="-5" dirty="0">
                <a:latin typeface="Times New Roman"/>
                <a:cs typeface="Times New Roman"/>
              </a:rPr>
              <a:t>MST</a:t>
            </a:r>
            <a:r>
              <a:rPr sz="3200" spc="-100" dirty="0">
                <a:latin typeface="Times New Roman"/>
                <a:cs typeface="Times New Roman"/>
              </a:rPr>
              <a:t> </a:t>
            </a:r>
            <a:r>
              <a:rPr sz="3200" i="1" spc="-10" dirty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r>
              <a:rPr sz="3200" spc="-10" dirty="0">
                <a:latin typeface="Times New Roman"/>
                <a:cs typeface="Times New Roman"/>
              </a:rPr>
              <a:t>: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ts val="3190"/>
              </a:lnSpc>
              <a:spcBef>
                <a:spcPts val="1175"/>
              </a:spcBef>
            </a:pPr>
            <a:r>
              <a:rPr sz="2800" spc="-5" dirty="0">
                <a:latin typeface="Times New Roman"/>
                <a:cs typeface="Times New Roman"/>
              </a:rPr>
              <a:t>(Other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edges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of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G</a:t>
            </a:r>
            <a:endParaRPr sz="2800">
              <a:latin typeface="Times New Roman"/>
              <a:cs typeface="Times New Roman"/>
            </a:endParaRPr>
          </a:p>
          <a:p>
            <a:pPr marL="189230">
              <a:lnSpc>
                <a:spcPts val="3190"/>
              </a:lnSpc>
            </a:pPr>
            <a:r>
              <a:rPr sz="2800" spc="-5" dirty="0">
                <a:latin typeface="Times New Roman"/>
                <a:cs typeface="Times New Roman"/>
              </a:rPr>
              <a:t>are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not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shown.)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906962" y="1952626"/>
            <a:ext cx="748030" cy="668655"/>
            <a:chOff x="4906962" y="1952626"/>
            <a:chExt cx="748030" cy="668655"/>
          </a:xfrm>
        </p:grpSpPr>
        <p:sp>
          <p:nvSpPr>
            <p:cNvPr id="3" name="object 3"/>
            <p:cNvSpPr/>
            <p:nvPr/>
          </p:nvSpPr>
          <p:spPr>
            <a:xfrm>
              <a:off x="4949825" y="1995488"/>
              <a:ext cx="662305" cy="582930"/>
            </a:xfrm>
            <a:custGeom>
              <a:avLst/>
              <a:gdLst/>
              <a:ahLst/>
              <a:cxnLst/>
              <a:rect l="l" t="t" r="r" b="b"/>
              <a:pathLst>
                <a:path w="662304" h="582930">
                  <a:moveTo>
                    <a:pt x="0" y="0"/>
                  </a:moveTo>
                  <a:lnTo>
                    <a:pt x="661987" y="582612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68951" y="2535241"/>
              <a:ext cx="85725" cy="8572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06962" y="1952626"/>
              <a:ext cx="85725" cy="85725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4641850" y="1430591"/>
            <a:ext cx="2286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658027" y="2517844"/>
            <a:ext cx="20574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157537" y="901705"/>
            <a:ext cx="5359400" cy="2018030"/>
            <a:chOff x="3157537" y="901705"/>
            <a:chExt cx="5359400" cy="2018030"/>
          </a:xfrm>
        </p:grpSpPr>
        <p:sp>
          <p:nvSpPr>
            <p:cNvPr id="9" name="object 9"/>
            <p:cNvSpPr/>
            <p:nvPr/>
          </p:nvSpPr>
          <p:spPr>
            <a:xfrm>
              <a:off x="4953001" y="2003425"/>
              <a:ext cx="662305" cy="587375"/>
            </a:xfrm>
            <a:custGeom>
              <a:avLst/>
              <a:gdLst/>
              <a:ahLst/>
              <a:cxnLst/>
              <a:rect l="l" t="t" r="r" b="b"/>
              <a:pathLst>
                <a:path w="662304" h="587375">
                  <a:moveTo>
                    <a:pt x="0" y="0"/>
                  </a:moveTo>
                  <a:lnTo>
                    <a:pt x="661987" y="587375"/>
                  </a:lnTo>
                </a:path>
              </a:pathLst>
            </a:custGeom>
            <a:ln w="38100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200400" y="1995487"/>
              <a:ext cx="795655" cy="582930"/>
            </a:xfrm>
            <a:custGeom>
              <a:avLst/>
              <a:gdLst/>
              <a:ahLst/>
              <a:cxnLst/>
              <a:rect l="l" t="t" r="r" b="b"/>
              <a:pathLst>
                <a:path w="795654" h="582930">
                  <a:moveTo>
                    <a:pt x="0" y="582612"/>
                  </a:moveTo>
                  <a:lnTo>
                    <a:pt x="795337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52875" y="1952630"/>
              <a:ext cx="85725" cy="85725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57537" y="2535237"/>
              <a:ext cx="85725" cy="8572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3200400" y="1411287"/>
              <a:ext cx="795655" cy="584200"/>
            </a:xfrm>
            <a:custGeom>
              <a:avLst/>
              <a:gdLst/>
              <a:ahLst/>
              <a:cxnLst/>
              <a:rect l="l" t="t" r="r" b="b"/>
              <a:pathLst>
                <a:path w="795654" h="584200">
                  <a:moveTo>
                    <a:pt x="0" y="0"/>
                  </a:moveTo>
                  <a:lnTo>
                    <a:pt x="795337" y="58420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52875" y="1952630"/>
              <a:ext cx="85725" cy="8572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57537" y="1368424"/>
              <a:ext cx="85725" cy="85725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3995737" y="1995488"/>
              <a:ext cx="954405" cy="0"/>
            </a:xfrm>
            <a:custGeom>
              <a:avLst/>
              <a:gdLst/>
              <a:ahLst/>
              <a:cxnLst/>
              <a:rect l="l" t="t" r="r" b="b"/>
              <a:pathLst>
                <a:path w="954404">
                  <a:moveTo>
                    <a:pt x="0" y="0"/>
                  </a:moveTo>
                  <a:lnTo>
                    <a:pt x="954087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06962" y="1952630"/>
              <a:ext cx="85725" cy="85725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52875" y="1952626"/>
              <a:ext cx="85725" cy="85725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4949825" y="1411288"/>
              <a:ext cx="662305" cy="584200"/>
            </a:xfrm>
            <a:custGeom>
              <a:avLst/>
              <a:gdLst/>
              <a:ahLst/>
              <a:cxnLst/>
              <a:rect l="l" t="t" r="r" b="b"/>
              <a:pathLst>
                <a:path w="662304" h="584200">
                  <a:moveTo>
                    <a:pt x="0" y="584200"/>
                  </a:moveTo>
                  <a:lnTo>
                    <a:pt x="661987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68951" y="1368430"/>
              <a:ext cx="85725" cy="85725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06962" y="1952626"/>
              <a:ext cx="85725" cy="85725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6699250" y="2578100"/>
              <a:ext cx="1149350" cy="298450"/>
            </a:xfrm>
            <a:custGeom>
              <a:avLst/>
              <a:gdLst/>
              <a:ahLst/>
              <a:cxnLst/>
              <a:rect l="l" t="t" r="r" b="b"/>
              <a:pathLst>
                <a:path w="1149350" h="298450">
                  <a:moveTo>
                    <a:pt x="0" y="0"/>
                  </a:moveTo>
                  <a:lnTo>
                    <a:pt x="1149350" y="29845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05737" y="2833691"/>
              <a:ext cx="85725" cy="85725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56387" y="2535237"/>
              <a:ext cx="85725" cy="85725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6699250" y="1771650"/>
              <a:ext cx="860425" cy="806450"/>
            </a:xfrm>
            <a:custGeom>
              <a:avLst/>
              <a:gdLst/>
              <a:ahLst/>
              <a:cxnLst/>
              <a:rect l="l" t="t" r="r" b="b"/>
              <a:pathLst>
                <a:path w="860425" h="806450">
                  <a:moveTo>
                    <a:pt x="0" y="806450"/>
                  </a:moveTo>
                  <a:lnTo>
                    <a:pt x="860425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16812" y="1728791"/>
              <a:ext cx="85725" cy="85725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56387" y="2535237"/>
              <a:ext cx="85725" cy="85725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7375525" y="944562"/>
              <a:ext cx="184150" cy="827405"/>
            </a:xfrm>
            <a:custGeom>
              <a:avLst/>
              <a:gdLst/>
              <a:ahLst/>
              <a:cxnLst/>
              <a:rect l="l" t="t" r="r" b="b"/>
              <a:pathLst>
                <a:path w="184150" h="827405">
                  <a:moveTo>
                    <a:pt x="184150" y="827087"/>
                  </a:moveTo>
                  <a:lnTo>
                    <a:pt x="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32662" y="901705"/>
              <a:ext cx="85725" cy="85725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16812" y="1728787"/>
              <a:ext cx="85725" cy="85725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7559675" y="1771650"/>
              <a:ext cx="914400" cy="434975"/>
            </a:xfrm>
            <a:custGeom>
              <a:avLst/>
              <a:gdLst/>
              <a:ahLst/>
              <a:cxnLst/>
              <a:rect l="l" t="t" r="r" b="b"/>
              <a:pathLst>
                <a:path w="914400" h="434975">
                  <a:moveTo>
                    <a:pt x="0" y="0"/>
                  </a:moveTo>
                  <a:lnTo>
                    <a:pt x="914400" y="434975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31212" y="2163766"/>
              <a:ext cx="85725" cy="85725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16812" y="1728787"/>
              <a:ext cx="85725" cy="85725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7559675" y="1192212"/>
              <a:ext cx="716280" cy="579755"/>
            </a:xfrm>
            <a:custGeom>
              <a:avLst/>
              <a:gdLst/>
              <a:ahLst/>
              <a:cxnLst/>
              <a:rect l="l" t="t" r="r" b="b"/>
              <a:pathLst>
                <a:path w="716279" h="579755">
                  <a:moveTo>
                    <a:pt x="0" y="579437"/>
                  </a:moveTo>
                  <a:lnTo>
                    <a:pt x="715962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" name="object 3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32776" y="1149355"/>
              <a:ext cx="85725" cy="85725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16812" y="1728787"/>
              <a:ext cx="85725" cy="85725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5611813" y="2578100"/>
              <a:ext cx="1087755" cy="0"/>
            </a:xfrm>
            <a:custGeom>
              <a:avLst/>
              <a:gdLst/>
              <a:ahLst/>
              <a:cxnLst/>
              <a:rect l="l" t="t" r="r" b="b"/>
              <a:pathLst>
                <a:path w="1087754">
                  <a:moveTo>
                    <a:pt x="0" y="0"/>
                  </a:moveTo>
                  <a:lnTo>
                    <a:pt x="1087437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3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56387" y="2535241"/>
              <a:ext cx="85725" cy="85725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68951" y="2535237"/>
              <a:ext cx="85725" cy="85725"/>
            </a:xfrm>
            <a:prstGeom prst="rect">
              <a:avLst/>
            </a:prstGeom>
          </p:spPr>
        </p:pic>
      </p:grpSp>
      <p:sp>
        <p:nvSpPr>
          <p:cNvPr id="40" name="object 40"/>
          <p:cNvSpPr txBox="1"/>
          <p:nvPr/>
        </p:nvSpPr>
        <p:spPr>
          <a:xfrm>
            <a:off x="204152" y="3118485"/>
            <a:ext cx="471868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latin typeface="Times New Roman"/>
                <a:cs typeface="Times New Roman"/>
              </a:rPr>
              <a:t>Remove any edge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,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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r>
              <a:rPr sz="3200" spc="-5" dirty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>
            <a:spLocks noGrp="1"/>
          </p:cNvSpPr>
          <p:nvPr>
            <p:ph type="title"/>
          </p:nvPr>
        </p:nvSpPr>
        <p:spPr>
          <a:xfrm>
            <a:off x="1526539" y="289813"/>
            <a:ext cx="519366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Optimal</a:t>
            </a:r>
            <a:r>
              <a:rPr spc="-40" dirty="0"/>
              <a:t> </a:t>
            </a:r>
            <a:r>
              <a:rPr spc="-5" dirty="0"/>
              <a:t>substructure</a:t>
            </a:r>
          </a:p>
        </p:txBody>
      </p:sp>
      <p:sp>
        <p:nvSpPr>
          <p:cNvPr id="42" name="object 42"/>
          <p:cNvSpPr txBox="1"/>
          <p:nvPr/>
        </p:nvSpPr>
        <p:spPr>
          <a:xfrm>
            <a:off x="232568" y="1204584"/>
            <a:ext cx="2582545" cy="1644014"/>
          </a:xfrm>
          <a:prstGeom prst="rect">
            <a:avLst/>
          </a:prstGeom>
        </p:spPr>
        <p:txBody>
          <a:bodyPr vert="horz" wrap="square" lIns="0" tIns="182880" rIns="0" bIns="0" rtlCol="0">
            <a:spAutoFit/>
          </a:bodyPr>
          <a:lstStyle/>
          <a:p>
            <a:pPr marL="1125855">
              <a:lnSpc>
                <a:spcPct val="100000"/>
              </a:lnSpc>
              <a:spcBef>
                <a:spcPts val="1440"/>
              </a:spcBef>
            </a:pPr>
            <a:r>
              <a:rPr sz="3200" spc="-5" dirty="0">
                <a:latin typeface="Times New Roman"/>
                <a:cs typeface="Times New Roman"/>
              </a:rPr>
              <a:t>MST</a:t>
            </a:r>
            <a:r>
              <a:rPr sz="3200" spc="-100" dirty="0">
                <a:latin typeface="Times New Roman"/>
                <a:cs typeface="Times New Roman"/>
              </a:rPr>
              <a:t> </a:t>
            </a:r>
            <a:r>
              <a:rPr sz="3200" i="1" spc="-10" dirty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r>
              <a:rPr sz="3200" spc="-10" dirty="0">
                <a:latin typeface="Times New Roman"/>
                <a:cs typeface="Times New Roman"/>
              </a:rPr>
              <a:t>: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ts val="3190"/>
              </a:lnSpc>
              <a:spcBef>
                <a:spcPts val="1175"/>
              </a:spcBef>
            </a:pPr>
            <a:r>
              <a:rPr sz="2800" spc="-5" dirty="0">
                <a:latin typeface="Times New Roman"/>
                <a:cs typeface="Times New Roman"/>
              </a:rPr>
              <a:t>(Other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edges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of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G</a:t>
            </a:r>
            <a:endParaRPr sz="2800">
              <a:latin typeface="Times New Roman"/>
              <a:cs typeface="Times New Roman"/>
            </a:endParaRPr>
          </a:p>
          <a:p>
            <a:pPr marL="189230">
              <a:lnSpc>
                <a:spcPts val="3190"/>
              </a:lnSpc>
            </a:pPr>
            <a:r>
              <a:rPr sz="2800" spc="-5" dirty="0">
                <a:latin typeface="Times New Roman"/>
                <a:cs typeface="Times New Roman"/>
              </a:rPr>
              <a:t>are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not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shown.)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906962" y="1952626"/>
            <a:ext cx="748030" cy="668655"/>
            <a:chOff x="4906962" y="1952626"/>
            <a:chExt cx="748030" cy="668655"/>
          </a:xfrm>
        </p:grpSpPr>
        <p:sp>
          <p:nvSpPr>
            <p:cNvPr id="3" name="object 3"/>
            <p:cNvSpPr/>
            <p:nvPr/>
          </p:nvSpPr>
          <p:spPr>
            <a:xfrm>
              <a:off x="4949825" y="1995488"/>
              <a:ext cx="662305" cy="582930"/>
            </a:xfrm>
            <a:custGeom>
              <a:avLst/>
              <a:gdLst/>
              <a:ahLst/>
              <a:cxnLst/>
              <a:rect l="l" t="t" r="r" b="b"/>
              <a:pathLst>
                <a:path w="662304" h="582930">
                  <a:moveTo>
                    <a:pt x="0" y="0"/>
                  </a:moveTo>
                  <a:lnTo>
                    <a:pt x="661987" y="582612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68951" y="2535241"/>
              <a:ext cx="85725" cy="8572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06962" y="1952626"/>
              <a:ext cx="85725" cy="85725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4641851" y="1430591"/>
            <a:ext cx="2286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658028" y="2517844"/>
            <a:ext cx="20574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157537" y="901705"/>
            <a:ext cx="5359400" cy="2018030"/>
            <a:chOff x="3157537" y="901705"/>
            <a:chExt cx="5359400" cy="2018030"/>
          </a:xfrm>
        </p:grpSpPr>
        <p:sp>
          <p:nvSpPr>
            <p:cNvPr id="9" name="object 9"/>
            <p:cNvSpPr/>
            <p:nvPr/>
          </p:nvSpPr>
          <p:spPr>
            <a:xfrm>
              <a:off x="4953001" y="2003425"/>
              <a:ext cx="662305" cy="587375"/>
            </a:xfrm>
            <a:custGeom>
              <a:avLst/>
              <a:gdLst/>
              <a:ahLst/>
              <a:cxnLst/>
              <a:rect l="l" t="t" r="r" b="b"/>
              <a:pathLst>
                <a:path w="662304" h="587375">
                  <a:moveTo>
                    <a:pt x="0" y="0"/>
                  </a:moveTo>
                  <a:lnTo>
                    <a:pt x="661987" y="587375"/>
                  </a:lnTo>
                </a:path>
              </a:pathLst>
            </a:custGeom>
            <a:ln w="38100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938712" y="1985963"/>
              <a:ext cx="662305" cy="587375"/>
            </a:xfrm>
            <a:custGeom>
              <a:avLst/>
              <a:gdLst/>
              <a:ahLst/>
              <a:cxnLst/>
              <a:rect l="l" t="t" r="r" b="b"/>
              <a:pathLst>
                <a:path w="662304" h="587375">
                  <a:moveTo>
                    <a:pt x="0" y="0"/>
                  </a:moveTo>
                  <a:lnTo>
                    <a:pt x="661987" y="587375"/>
                  </a:lnTo>
                </a:path>
              </a:pathLst>
            </a:custGeom>
            <a:ln w="571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200400" y="1995487"/>
              <a:ext cx="795655" cy="582930"/>
            </a:xfrm>
            <a:custGeom>
              <a:avLst/>
              <a:gdLst/>
              <a:ahLst/>
              <a:cxnLst/>
              <a:rect l="l" t="t" r="r" b="b"/>
              <a:pathLst>
                <a:path w="795654" h="582930">
                  <a:moveTo>
                    <a:pt x="0" y="582612"/>
                  </a:moveTo>
                  <a:lnTo>
                    <a:pt x="795337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52875" y="1952630"/>
              <a:ext cx="85725" cy="85725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57537" y="2535237"/>
              <a:ext cx="85725" cy="85725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3200400" y="1411287"/>
              <a:ext cx="795655" cy="584200"/>
            </a:xfrm>
            <a:custGeom>
              <a:avLst/>
              <a:gdLst/>
              <a:ahLst/>
              <a:cxnLst/>
              <a:rect l="l" t="t" r="r" b="b"/>
              <a:pathLst>
                <a:path w="795654" h="584200">
                  <a:moveTo>
                    <a:pt x="0" y="0"/>
                  </a:moveTo>
                  <a:lnTo>
                    <a:pt x="795337" y="58420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52875" y="1952630"/>
              <a:ext cx="85725" cy="85725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57537" y="1368424"/>
              <a:ext cx="85725" cy="85725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3995737" y="1995488"/>
              <a:ext cx="954405" cy="0"/>
            </a:xfrm>
            <a:custGeom>
              <a:avLst/>
              <a:gdLst/>
              <a:ahLst/>
              <a:cxnLst/>
              <a:rect l="l" t="t" r="r" b="b"/>
              <a:pathLst>
                <a:path w="954404">
                  <a:moveTo>
                    <a:pt x="0" y="0"/>
                  </a:moveTo>
                  <a:lnTo>
                    <a:pt x="954087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06962" y="1952630"/>
              <a:ext cx="85725" cy="8572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52875" y="1952626"/>
              <a:ext cx="85725" cy="85725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4949825" y="1411288"/>
              <a:ext cx="662305" cy="584200"/>
            </a:xfrm>
            <a:custGeom>
              <a:avLst/>
              <a:gdLst/>
              <a:ahLst/>
              <a:cxnLst/>
              <a:rect l="l" t="t" r="r" b="b"/>
              <a:pathLst>
                <a:path w="662304" h="584200">
                  <a:moveTo>
                    <a:pt x="0" y="584200"/>
                  </a:moveTo>
                  <a:lnTo>
                    <a:pt x="661987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68951" y="1368430"/>
              <a:ext cx="85725" cy="85725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06962" y="1952626"/>
              <a:ext cx="85725" cy="85725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6699250" y="2578100"/>
              <a:ext cx="1149350" cy="298450"/>
            </a:xfrm>
            <a:custGeom>
              <a:avLst/>
              <a:gdLst/>
              <a:ahLst/>
              <a:cxnLst/>
              <a:rect l="l" t="t" r="r" b="b"/>
              <a:pathLst>
                <a:path w="1149350" h="298450">
                  <a:moveTo>
                    <a:pt x="0" y="0"/>
                  </a:moveTo>
                  <a:lnTo>
                    <a:pt x="1149350" y="29845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05737" y="2833691"/>
              <a:ext cx="85725" cy="85725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56387" y="2535237"/>
              <a:ext cx="85725" cy="85725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6699250" y="1771650"/>
              <a:ext cx="860425" cy="806450"/>
            </a:xfrm>
            <a:custGeom>
              <a:avLst/>
              <a:gdLst/>
              <a:ahLst/>
              <a:cxnLst/>
              <a:rect l="l" t="t" r="r" b="b"/>
              <a:pathLst>
                <a:path w="860425" h="806450">
                  <a:moveTo>
                    <a:pt x="0" y="806450"/>
                  </a:moveTo>
                  <a:lnTo>
                    <a:pt x="860425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16812" y="1728791"/>
              <a:ext cx="85725" cy="85725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56387" y="2535237"/>
              <a:ext cx="85725" cy="85725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7375525" y="944562"/>
              <a:ext cx="184150" cy="827405"/>
            </a:xfrm>
            <a:custGeom>
              <a:avLst/>
              <a:gdLst/>
              <a:ahLst/>
              <a:cxnLst/>
              <a:rect l="l" t="t" r="r" b="b"/>
              <a:pathLst>
                <a:path w="184150" h="827405">
                  <a:moveTo>
                    <a:pt x="184150" y="827087"/>
                  </a:moveTo>
                  <a:lnTo>
                    <a:pt x="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32662" y="901705"/>
              <a:ext cx="85725" cy="85725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16812" y="1728787"/>
              <a:ext cx="85725" cy="85725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7559675" y="1771650"/>
              <a:ext cx="914400" cy="434975"/>
            </a:xfrm>
            <a:custGeom>
              <a:avLst/>
              <a:gdLst/>
              <a:ahLst/>
              <a:cxnLst/>
              <a:rect l="l" t="t" r="r" b="b"/>
              <a:pathLst>
                <a:path w="914400" h="434975">
                  <a:moveTo>
                    <a:pt x="0" y="0"/>
                  </a:moveTo>
                  <a:lnTo>
                    <a:pt x="914400" y="434975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31212" y="2163766"/>
              <a:ext cx="85725" cy="85725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16812" y="1728787"/>
              <a:ext cx="85725" cy="85725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7559675" y="1192212"/>
              <a:ext cx="716280" cy="579755"/>
            </a:xfrm>
            <a:custGeom>
              <a:avLst/>
              <a:gdLst/>
              <a:ahLst/>
              <a:cxnLst/>
              <a:rect l="l" t="t" r="r" b="b"/>
              <a:pathLst>
                <a:path w="716279" h="579755">
                  <a:moveTo>
                    <a:pt x="0" y="579437"/>
                  </a:moveTo>
                  <a:lnTo>
                    <a:pt x="715962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32776" y="1149355"/>
              <a:ext cx="85725" cy="85725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16812" y="1728787"/>
              <a:ext cx="85725" cy="85725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5611813" y="2578100"/>
              <a:ext cx="1087755" cy="0"/>
            </a:xfrm>
            <a:custGeom>
              <a:avLst/>
              <a:gdLst/>
              <a:ahLst/>
              <a:cxnLst/>
              <a:rect l="l" t="t" r="r" b="b"/>
              <a:pathLst>
                <a:path w="1087754">
                  <a:moveTo>
                    <a:pt x="0" y="0"/>
                  </a:moveTo>
                  <a:lnTo>
                    <a:pt x="1087437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3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56387" y="2535241"/>
              <a:ext cx="85725" cy="85725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68951" y="2535237"/>
              <a:ext cx="85725" cy="85725"/>
            </a:xfrm>
            <a:prstGeom prst="rect">
              <a:avLst/>
            </a:prstGeom>
          </p:spPr>
        </p:pic>
      </p:grpSp>
      <p:sp>
        <p:nvSpPr>
          <p:cNvPr id="41" name="object 41"/>
          <p:cNvSpPr txBox="1"/>
          <p:nvPr/>
        </p:nvSpPr>
        <p:spPr>
          <a:xfrm>
            <a:off x="204152" y="3118485"/>
            <a:ext cx="471868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latin typeface="Times New Roman"/>
                <a:cs typeface="Times New Roman"/>
              </a:rPr>
              <a:t>Remove any edge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,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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r>
              <a:rPr sz="3200" spc="-5" dirty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>
            <a:spLocks noGrp="1"/>
          </p:cNvSpPr>
          <p:nvPr>
            <p:ph type="title"/>
          </p:nvPr>
        </p:nvSpPr>
        <p:spPr>
          <a:xfrm>
            <a:off x="1526539" y="289813"/>
            <a:ext cx="519366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Optimal</a:t>
            </a:r>
            <a:r>
              <a:rPr spc="-40" dirty="0"/>
              <a:t> </a:t>
            </a:r>
            <a:r>
              <a:rPr spc="-5" dirty="0"/>
              <a:t>substructure</a:t>
            </a:r>
          </a:p>
        </p:txBody>
      </p:sp>
      <p:sp>
        <p:nvSpPr>
          <p:cNvPr id="43" name="object 43"/>
          <p:cNvSpPr txBox="1"/>
          <p:nvPr/>
        </p:nvSpPr>
        <p:spPr>
          <a:xfrm>
            <a:off x="232568" y="1204584"/>
            <a:ext cx="2582545" cy="1644014"/>
          </a:xfrm>
          <a:prstGeom prst="rect">
            <a:avLst/>
          </a:prstGeom>
        </p:spPr>
        <p:txBody>
          <a:bodyPr vert="horz" wrap="square" lIns="0" tIns="182880" rIns="0" bIns="0" rtlCol="0">
            <a:spAutoFit/>
          </a:bodyPr>
          <a:lstStyle/>
          <a:p>
            <a:pPr marL="1125855">
              <a:lnSpc>
                <a:spcPct val="100000"/>
              </a:lnSpc>
              <a:spcBef>
                <a:spcPts val="1440"/>
              </a:spcBef>
            </a:pPr>
            <a:r>
              <a:rPr sz="3200" spc="-5" dirty="0">
                <a:latin typeface="Times New Roman"/>
                <a:cs typeface="Times New Roman"/>
              </a:rPr>
              <a:t>MST</a:t>
            </a:r>
            <a:r>
              <a:rPr sz="3200" spc="-100" dirty="0">
                <a:latin typeface="Times New Roman"/>
                <a:cs typeface="Times New Roman"/>
              </a:rPr>
              <a:t> </a:t>
            </a:r>
            <a:r>
              <a:rPr sz="3200" i="1" spc="-10" dirty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r>
              <a:rPr sz="3200" spc="-10" dirty="0">
                <a:latin typeface="Times New Roman"/>
                <a:cs typeface="Times New Roman"/>
              </a:rPr>
              <a:t>: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ts val="3190"/>
              </a:lnSpc>
              <a:spcBef>
                <a:spcPts val="1175"/>
              </a:spcBef>
            </a:pPr>
            <a:r>
              <a:rPr sz="2800" spc="-5" dirty="0">
                <a:latin typeface="Times New Roman"/>
                <a:cs typeface="Times New Roman"/>
              </a:rPr>
              <a:t>(Other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edges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of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G</a:t>
            </a:r>
            <a:endParaRPr sz="2800">
              <a:latin typeface="Times New Roman"/>
              <a:cs typeface="Times New Roman"/>
            </a:endParaRPr>
          </a:p>
          <a:p>
            <a:pPr marL="189230">
              <a:lnSpc>
                <a:spcPts val="3190"/>
              </a:lnSpc>
            </a:pPr>
            <a:r>
              <a:rPr sz="2800" spc="-5" dirty="0">
                <a:latin typeface="Times New Roman"/>
                <a:cs typeface="Times New Roman"/>
              </a:rPr>
              <a:t>are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not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shown.)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40672" y="603872"/>
            <a:ext cx="5913755" cy="2579370"/>
          </a:xfrm>
          <a:custGeom>
            <a:avLst/>
            <a:gdLst/>
            <a:ahLst/>
            <a:cxnLst/>
            <a:rect l="l" t="t" r="r" b="b"/>
            <a:pathLst>
              <a:path w="5913755" h="2579370">
                <a:moveTo>
                  <a:pt x="3224530" y="796658"/>
                </a:moveTo>
                <a:lnTo>
                  <a:pt x="3214001" y="743318"/>
                </a:lnTo>
                <a:lnTo>
                  <a:pt x="3181197" y="695312"/>
                </a:lnTo>
                <a:lnTo>
                  <a:pt x="3124949" y="652640"/>
                </a:lnTo>
                <a:lnTo>
                  <a:pt x="3087687" y="633298"/>
                </a:lnTo>
                <a:lnTo>
                  <a:pt x="3044126" y="615302"/>
                </a:lnTo>
                <a:lnTo>
                  <a:pt x="2994152" y="598627"/>
                </a:lnTo>
                <a:lnTo>
                  <a:pt x="2937586" y="583298"/>
                </a:lnTo>
                <a:lnTo>
                  <a:pt x="2874327" y="569290"/>
                </a:lnTo>
                <a:lnTo>
                  <a:pt x="2815615" y="558825"/>
                </a:lnTo>
                <a:lnTo>
                  <a:pt x="2746768" y="548792"/>
                </a:lnTo>
                <a:lnTo>
                  <a:pt x="2708795" y="543966"/>
                </a:lnTo>
                <a:lnTo>
                  <a:pt x="2668625" y="539267"/>
                </a:lnTo>
                <a:lnTo>
                  <a:pt x="2626347" y="534695"/>
                </a:lnTo>
                <a:lnTo>
                  <a:pt x="2582075" y="530275"/>
                </a:lnTo>
                <a:lnTo>
                  <a:pt x="2535923" y="526008"/>
                </a:lnTo>
                <a:lnTo>
                  <a:pt x="2487993" y="521893"/>
                </a:lnTo>
                <a:lnTo>
                  <a:pt x="2438387" y="517956"/>
                </a:lnTo>
                <a:lnTo>
                  <a:pt x="2387219" y="514184"/>
                </a:lnTo>
                <a:lnTo>
                  <a:pt x="2334603" y="510603"/>
                </a:lnTo>
                <a:lnTo>
                  <a:pt x="2280653" y="507199"/>
                </a:lnTo>
                <a:lnTo>
                  <a:pt x="2225459" y="503986"/>
                </a:lnTo>
                <a:lnTo>
                  <a:pt x="2169134" y="500976"/>
                </a:lnTo>
                <a:lnTo>
                  <a:pt x="2111794" y="498182"/>
                </a:lnTo>
                <a:lnTo>
                  <a:pt x="2053551" y="495604"/>
                </a:lnTo>
                <a:lnTo>
                  <a:pt x="1994509" y="493242"/>
                </a:lnTo>
                <a:lnTo>
                  <a:pt x="1934781" y="491109"/>
                </a:lnTo>
                <a:lnTo>
                  <a:pt x="1874456" y="489229"/>
                </a:lnTo>
                <a:lnTo>
                  <a:pt x="1813661" y="487578"/>
                </a:lnTo>
                <a:lnTo>
                  <a:pt x="1752498" y="486181"/>
                </a:lnTo>
                <a:lnTo>
                  <a:pt x="1691093" y="485038"/>
                </a:lnTo>
                <a:lnTo>
                  <a:pt x="1629524" y="484162"/>
                </a:lnTo>
                <a:lnTo>
                  <a:pt x="1567916" y="483565"/>
                </a:lnTo>
                <a:lnTo>
                  <a:pt x="1506385" y="483247"/>
                </a:lnTo>
                <a:lnTo>
                  <a:pt x="1445018" y="483209"/>
                </a:lnTo>
                <a:lnTo>
                  <a:pt x="1383944" y="483463"/>
                </a:lnTo>
                <a:lnTo>
                  <a:pt x="1323276" y="484022"/>
                </a:lnTo>
                <a:lnTo>
                  <a:pt x="1263091" y="484898"/>
                </a:lnTo>
                <a:lnTo>
                  <a:pt x="1203528" y="486079"/>
                </a:lnTo>
                <a:lnTo>
                  <a:pt x="1144689" y="487578"/>
                </a:lnTo>
                <a:lnTo>
                  <a:pt x="1086675" y="489419"/>
                </a:lnTo>
                <a:lnTo>
                  <a:pt x="1029589" y="491591"/>
                </a:lnTo>
                <a:lnTo>
                  <a:pt x="973556" y="494106"/>
                </a:lnTo>
                <a:lnTo>
                  <a:pt x="918679" y="496963"/>
                </a:lnTo>
                <a:lnTo>
                  <a:pt x="865060" y="500189"/>
                </a:lnTo>
                <a:lnTo>
                  <a:pt x="812825" y="503770"/>
                </a:lnTo>
                <a:lnTo>
                  <a:pt x="762063" y="507720"/>
                </a:lnTo>
                <a:lnTo>
                  <a:pt x="712876" y="512064"/>
                </a:lnTo>
                <a:lnTo>
                  <a:pt x="665403" y="516788"/>
                </a:lnTo>
                <a:lnTo>
                  <a:pt x="619734" y="521893"/>
                </a:lnTo>
                <a:lnTo>
                  <a:pt x="575983" y="527418"/>
                </a:lnTo>
                <a:lnTo>
                  <a:pt x="534238" y="533336"/>
                </a:lnTo>
                <a:lnTo>
                  <a:pt x="494639" y="539673"/>
                </a:lnTo>
                <a:lnTo>
                  <a:pt x="422262" y="553618"/>
                </a:lnTo>
                <a:lnTo>
                  <a:pt x="359727" y="569290"/>
                </a:lnTo>
                <a:lnTo>
                  <a:pt x="303161" y="587933"/>
                </a:lnTo>
                <a:lnTo>
                  <a:pt x="252717" y="609193"/>
                </a:lnTo>
                <a:lnTo>
                  <a:pt x="208038" y="632904"/>
                </a:lnTo>
                <a:lnTo>
                  <a:pt x="168808" y="658901"/>
                </a:lnTo>
                <a:lnTo>
                  <a:pt x="134683" y="687019"/>
                </a:lnTo>
                <a:lnTo>
                  <a:pt x="105321" y="717080"/>
                </a:lnTo>
                <a:lnTo>
                  <a:pt x="80403" y="748919"/>
                </a:lnTo>
                <a:lnTo>
                  <a:pt x="59563" y="782370"/>
                </a:lnTo>
                <a:lnTo>
                  <a:pt x="42494" y="817257"/>
                </a:lnTo>
                <a:lnTo>
                  <a:pt x="28841" y="853414"/>
                </a:lnTo>
                <a:lnTo>
                  <a:pt x="18288" y="890676"/>
                </a:lnTo>
                <a:lnTo>
                  <a:pt x="10477" y="928865"/>
                </a:lnTo>
                <a:lnTo>
                  <a:pt x="5080" y="967816"/>
                </a:lnTo>
                <a:lnTo>
                  <a:pt x="1752" y="1007351"/>
                </a:lnTo>
                <a:lnTo>
                  <a:pt x="177" y="1047318"/>
                </a:lnTo>
                <a:lnTo>
                  <a:pt x="0" y="1087526"/>
                </a:lnTo>
                <a:lnTo>
                  <a:pt x="901" y="1127823"/>
                </a:lnTo>
                <a:lnTo>
                  <a:pt x="2540" y="1168031"/>
                </a:lnTo>
                <a:lnTo>
                  <a:pt x="8458" y="1286446"/>
                </a:lnTo>
                <a:lnTo>
                  <a:pt x="9664" y="1324610"/>
                </a:lnTo>
                <a:lnTo>
                  <a:pt x="9918" y="1361846"/>
                </a:lnTo>
                <a:lnTo>
                  <a:pt x="8890" y="1397965"/>
                </a:lnTo>
                <a:lnTo>
                  <a:pt x="7416" y="1444244"/>
                </a:lnTo>
                <a:lnTo>
                  <a:pt x="7569" y="1493024"/>
                </a:lnTo>
                <a:lnTo>
                  <a:pt x="9321" y="1543862"/>
                </a:lnTo>
                <a:lnTo>
                  <a:pt x="12738" y="1596313"/>
                </a:lnTo>
                <a:lnTo>
                  <a:pt x="17792" y="1649933"/>
                </a:lnTo>
                <a:lnTo>
                  <a:pt x="24549" y="1704276"/>
                </a:lnTo>
                <a:lnTo>
                  <a:pt x="32994" y="1758886"/>
                </a:lnTo>
                <a:lnTo>
                  <a:pt x="43154" y="1813318"/>
                </a:lnTo>
                <a:lnTo>
                  <a:pt x="55054" y="1867128"/>
                </a:lnTo>
                <a:lnTo>
                  <a:pt x="68719" y="1919884"/>
                </a:lnTo>
                <a:lnTo>
                  <a:pt x="84162" y="1971103"/>
                </a:lnTo>
                <a:lnTo>
                  <a:pt x="101396" y="2020366"/>
                </a:lnTo>
                <a:lnTo>
                  <a:pt x="120446" y="2067229"/>
                </a:lnTo>
                <a:lnTo>
                  <a:pt x="141338" y="2111222"/>
                </a:lnTo>
                <a:lnTo>
                  <a:pt x="164084" y="2151913"/>
                </a:lnTo>
                <a:lnTo>
                  <a:pt x="188696" y="2188857"/>
                </a:lnTo>
                <a:lnTo>
                  <a:pt x="215214" y="2221598"/>
                </a:lnTo>
                <a:lnTo>
                  <a:pt x="243636" y="2249690"/>
                </a:lnTo>
                <a:lnTo>
                  <a:pt x="304292" y="2290737"/>
                </a:lnTo>
                <a:lnTo>
                  <a:pt x="368312" y="2319426"/>
                </a:lnTo>
                <a:lnTo>
                  <a:pt x="437553" y="2338273"/>
                </a:lnTo>
                <a:lnTo>
                  <a:pt x="512749" y="2347303"/>
                </a:lnTo>
                <a:lnTo>
                  <a:pt x="552818" y="2348141"/>
                </a:lnTo>
                <a:lnTo>
                  <a:pt x="594639" y="2346553"/>
                </a:lnTo>
                <a:lnTo>
                  <a:pt x="638327" y="2342527"/>
                </a:lnTo>
                <a:lnTo>
                  <a:pt x="683971" y="2336076"/>
                </a:lnTo>
                <a:lnTo>
                  <a:pt x="731659" y="2327198"/>
                </a:lnTo>
                <a:lnTo>
                  <a:pt x="781481" y="2315908"/>
                </a:lnTo>
                <a:lnTo>
                  <a:pt x="833539" y="2302192"/>
                </a:lnTo>
                <a:lnTo>
                  <a:pt x="887907" y="2286076"/>
                </a:lnTo>
                <a:lnTo>
                  <a:pt x="944714" y="2267547"/>
                </a:lnTo>
                <a:lnTo>
                  <a:pt x="1004011" y="2246630"/>
                </a:lnTo>
                <a:lnTo>
                  <a:pt x="1065923" y="2223300"/>
                </a:lnTo>
                <a:lnTo>
                  <a:pt x="1130528" y="2197595"/>
                </a:lnTo>
                <a:lnTo>
                  <a:pt x="1197927" y="2169490"/>
                </a:lnTo>
                <a:lnTo>
                  <a:pt x="1267599" y="2138896"/>
                </a:lnTo>
                <a:lnTo>
                  <a:pt x="1305382" y="2121662"/>
                </a:lnTo>
                <a:lnTo>
                  <a:pt x="1344955" y="2103208"/>
                </a:lnTo>
                <a:lnTo>
                  <a:pt x="1386205" y="2083612"/>
                </a:lnTo>
                <a:lnTo>
                  <a:pt x="1429016" y="2062911"/>
                </a:lnTo>
                <a:lnTo>
                  <a:pt x="1473288" y="2041194"/>
                </a:lnTo>
                <a:lnTo>
                  <a:pt x="1518881" y="2018499"/>
                </a:lnTo>
                <a:lnTo>
                  <a:pt x="1565694" y="1994903"/>
                </a:lnTo>
                <a:lnTo>
                  <a:pt x="1662493" y="1945220"/>
                </a:lnTo>
                <a:lnTo>
                  <a:pt x="1762747" y="1892630"/>
                </a:lnTo>
                <a:lnTo>
                  <a:pt x="1865515" y="1837626"/>
                </a:lnTo>
                <a:lnTo>
                  <a:pt x="1969871" y="1780667"/>
                </a:lnTo>
                <a:lnTo>
                  <a:pt x="2074875" y="1722259"/>
                </a:lnTo>
                <a:lnTo>
                  <a:pt x="2179586" y="1662887"/>
                </a:lnTo>
                <a:lnTo>
                  <a:pt x="2231555" y="1632978"/>
                </a:lnTo>
                <a:lnTo>
                  <a:pt x="2283091" y="1603019"/>
                </a:lnTo>
                <a:lnTo>
                  <a:pt x="2334095" y="1573060"/>
                </a:lnTo>
                <a:lnTo>
                  <a:pt x="2384437" y="1543151"/>
                </a:lnTo>
                <a:lnTo>
                  <a:pt x="2434005" y="1513370"/>
                </a:lnTo>
                <a:lnTo>
                  <a:pt x="2482685" y="1483779"/>
                </a:lnTo>
                <a:lnTo>
                  <a:pt x="2530360" y="1454416"/>
                </a:lnTo>
                <a:lnTo>
                  <a:pt x="2576919" y="1425359"/>
                </a:lnTo>
                <a:lnTo>
                  <a:pt x="2622232" y="1396669"/>
                </a:lnTo>
                <a:lnTo>
                  <a:pt x="2666187" y="1368399"/>
                </a:lnTo>
                <a:lnTo>
                  <a:pt x="2708668" y="1340612"/>
                </a:lnTo>
                <a:lnTo>
                  <a:pt x="2749562" y="1313370"/>
                </a:lnTo>
                <a:lnTo>
                  <a:pt x="2788742" y="1286738"/>
                </a:lnTo>
                <a:lnTo>
                  <a:pt x="2826105" y="1260767"/>
                </a:lnTo>
                <a:lnTo>
                  <a:pt x="2861513" y="1235519"/>
                </a:lnTo>
                <a:lnTo>
                  <a:pt x="2894876" y="1211059"/>
                </a:lnTo>
                <a:lnTo>
                  <a:pt x="2926067" y="1187450"/>
                </a:lnTo>
                <a:lnTo>
                  <a:pt x="2981439" y="1143012"/>
                </a:lnTo>
                <a:lnTo>
                  <a:pt x="3026727" y="1102690"/>
                </a:lnTo>
                <a:lnTo>
                  <a:pt x="3066605" y="1063358"/>
                </a:lnTo>
                <a:lnTo>
                  <a:pt x="3102356" y="1025347"/>
                </a:lnTo>
                <a:lnTo>
                  <a:pt x="3133801" y="988682"/>
                </a:lnTo>
                <a:lnTo>
                  <a:pt x="3160839" y="953338"/>
                </a:lnTo>
                <a:lnTo>
                  <a:pt x="3183293" y="919340"/>
                </a:lnTo>
                <a:lnTo>
                  <a:pt x="3213912" y="855332"/>
                </a:lnTo>
                <a:lnTo>
                  <a:pt x="3221799" y="825322"/>
                </a:lnTo>
                <a:lnTo>
                  <a:pt x="3224530" y="796658"/>
                </a:lnTo>
                <a:close/>
              </a:path>
              <a:path w="5913755" h="2579370">
                <a:moveTo>
                  <a:pt x="5913374" y="1408988"/>
                </a:moveTo>
                <a:lnTo>
                  <a:pt x="5913196" y="1355801"/>
                </a:lnTo>
                <a:lnTo>
                  <a:pt x="5911774" y="1302042"/>
                </a:lnTo>
                <a:lnTo>
                  <a:pt x="5909081" y="1247889"/>
                </a:lnTo>
                <a:lnTo>
                  <a:pt x="5905131" y="1193571"/>
                </a:lnTo>
                <a:lnTo>
                  <a:pt x="5899912" y="1139253"/>
                </a:lnTo>
                <a:lnTo>
                  <a:pt x="5893435" y="1085164"/>
                </a:lnTo>
                <a:lnTo>
                  <a:pt x="5885688" y="1031494"/>
                </a:lnTo>
                <a:lnTo>
                  <a:pt x="5876683" y="978446"/>
                </a:lnTo>
                <a:lnTo>
                  <a:pt x="5866409" y="926211"/>
                </a:lnTo>
                <a:lnTo>
                  <a:pt x="5854865" y="875004"/>
                </a:lnTo>
                <a:lnTo>
                  <a:pt x="5842051" y="825017"/>
                </a:lnTo>
                <a:lnTo>
                  <a:pt x="5827966" y="776452"/>
                </a:lnTo>
                <a:lnTo>
                  <a:pt x="5812612" y="729500"/>
                </a:lnTo>
                <a:lnTo>
                  <a:pt x="5795988" y="684377"/>
                </a:lnTo>
                <a:lnTo>
                  <a:pt x="5778093" y="641273"/>
                </a:lnTo>
                <a:lnTo>
                  <a:pt x="5758916" y="600392"/>
                </a:lnTo>
                <a:lnTo>
                  <a:pt x="5738457" y="561936"/>
                </a:lnTo>
                <a:lnTo>
                  <a:pt x="5716727" y="526110"/>
                </a:lnTo>
                <a:lnTo>
                  <a:pt x="5693727" y="493102"/>
                </a:lnTo>
                <a:lnTo>
                  <a:pt x="5668962" y="461632"/>
                </a:lnTo>
                <a:lnTo>
                  <a:pt x="5642038" y="430352"/>
                </a:lnTo>
                <a:lnTo>
                  <a:pt x="5613044" y="399376"/>
                </a:lnTo>
                <a:lnTo>
                  <a:pt x="5582107" y="368795"/>
                </a:lnTo>
                <a:lnTo>
                  <a:pt x="5549316" y="338721"/>
                </a:lnTo>
                <a:lnTo>
                  <a:pt x="5514772" y="309257"/>
                </a:lnTo>
                <a:lnTo>
                  <a:pt x="5478577" y="280492"/>
                </a:lnTo>
                <a:lnTo>
                  <a:pt x="5440845" y="252552"/>
                </a:lnTo>
                <a:lnTo>
                  <a:pt x="5401678" y="225513"/>
                </a:lnTo>
                <a:lnTo>
                  <a:pt x="5361165" y="199504"/>
                </a:lnTo>
                <a:lnTo>
                  <a:pt x="5319420" y="174612"/>
                </a:lnTo>
                <a:lnTo>
                  <a:pt x="5276545" y="150939"/>
                </a:lnTo>
                <a:lnTo>
                  <a:pt x="5232641" y="128600"/>
                </a:lnTo>
                <a:lnTo>
                  <a:pt x="5187810" y="107696"/>
                </a:lnTo>
                <a:lnTo>
                  <a:pt x="5142166" y="88315"/>
                </a:lnTo>
                <a:lnTo>
                  <a:pt x="5095799" y="70586"/>
                </a:lnTo>
                <a:lnTo>
                  <a:pt x="5048809" y="54584"/>
                </a:lnTo>
                <a:lnTo>
                  <a:pt x="5001311" y="40436"/>
                </a:lnTo>
                <a:lnTo>
                  <a:pt x="4953406" y="28232"/>
                </a:lnTo>
                <a:lnTo>
                  <a:pt x="4905197" y="18072"/>
                </a:lnTo>
                <a:lnTo>
                  <a:pt x="4856785" y="10071"/>
                </a:lnTo>
                <a:lnTo>
                  <a:pt x="4808271" y="4318"/>
                </a:lnTo>
                <a:lnTo>
                  <a:pt x="4759757" y="927"/>
                </a:lnTo>
                <a:lnTo>
                  <a:pt x="4711344" y="0"/>
                </a:lnTo>
                <a:lnTo>
                  <a:pt x="4663148" y="1638"/>
                </a:lnTo>
                <a:lnTo>
                  <a:pt x="4615269" y="5943"/>
                </a:lnTo>
                <a:lnTo>
                  <a:pt x="4567796" y="13017"/>
                </a:lnTo>
                <a:lnTo>
                  <a:pt x="4520844" y="22974"/>
                </a:lnTo>
                <a:lnTo>
                  <a:pt x="4474527" y="35902"/>
                </a:lnTo>
                <a:lnTo>
                  <a:pt x="4404360" y="62649"/>
                </a:lnTo>
                <a:lnTo>
                  <a:pt x="4368038" y="79794"/>
                </a:lnTo>
                <a:lnTo>
                  <a:pt x="4330979" y="99301"/>
                </a:lnTo>
                <a:lnTo>
                  <a:pt x="4293222" y="121018"/>
                </a:lnTo>
                <a:lnTo>
                  <a:pt x="4254830" y="144868"/>
                </a:lnTo>
                <a:lnTo>
                  <a:pt x="4215879" y="170700"/>
                </a:lnTo>
                <a:lnTo>
                  <a:pt x="4176420" y="198399"/>
                </a:lnTo>
                <a:lnTo>
                  <a:pt x="4136517" y="227863"/>
                </a:lnTo>
                <a:lnTo>
                  <a:pt x="4096220" y="258953"/>
                </a:lnTo>
                <a:lnTo>
                  <a:pt x="4055580" y="291553"/>
                </a:lnTo>
                <a:lnTo>
                  <a:pt x="4014686" y="325539"/>
                </a:lnTo>
                <a:lnTo>
                  <a:pt x="3973576" y="360807"/>
                </a:lnTo>
                <a:lnTo>
                  <a:pt x="3932313" y="397217"/>
                </a:lnTo>
                <a:lnTo>
                  <a:pt x="3890975" y="434670"/>
                </a:lnTo>
                <a:lnTo>
                  <a:pt x="3849586" y="473036"/>
                </a:lnTo>
                <a:lnTo>
                  <a:pt x="3808234" y="512191"/>
                </a:lnTo>
                <a:lnTo>
                  <a:pt x="3766972" y="552018"/>
                </a:lnTo>
                <a:lnTo>
                  <a:pt x="3725862" y="592391"/>
                </a:lnTo>
                <a:lnTo>
                  <a:pt x="3684955" y="633209"/>
                </a:lnTo>
                <a:lnTo>
                  <a:pt x="3644315" y="674331"/>
                </a:lnTo>
                <a:lnTo>
                  <a:pt x="3604006" y="715645"/>
                </a:lnTo>
                <a:lnTo>
                  <a:pt x="3564077" y="757034"/>
                </a:lnTo>
                <a:lnTo>
                  <a:pt x="3485642" y="839558"/>
                </a:lnTo>
                <a:lnTo>
                  <a:pt x="3409454" y="920927"/>
                </a:lnTo>
                <a:lnTo>
                  <a:pt x="3136950" y="1215732"/>
                </a:lnTo>
                <a:lnTo>
                  <a:pt x="3079267" y="1276972"/>
                </a:lnTo>
                <a:lnTo>
                  <a:pt x="3052330" y="1305052"/>
                </a:lnTo>
                <a:lnTo>
                  <a:pt x="3026727" y="1331302"/>
                </a:lnTo>
                <a:lnTo>
                  <a:pt x="2869590" y="1490256"/>
                </a:lnTo>
                <a:lnTo>
                  <a:pt x="2823616" y="1537246"/>
                </a:lnTo>
                <a:lnTo>
                  <a:pt x="2780881" y="1581670"/>
                </a:lnTo>
                <a:lnTo>
                  <a:pt x="2741396" y="1623783"/>
                </a:lnTo>
                <a:lnTo>
                  <a:pt x="2705189" y="1663839"/>
                </a:lnTo>
                <a:lnTo>
                  <a:pt x="2672257" y="1702104"/>
                </a:lnTo>
                <a:lnTo>
                  <a:pt x="2642628" y="1738807"/>
                </a:lnTo>
                <a:lnTo>
                  <a:pt x="2616327" y="1774228"/>
                </a:lnTo>
                <a:lnTo>
                  <a:pt x="2593365" y="1808619"/>
                </a:lnTo>
                <a:lnTo>
                  <a:pt x="2573756" y="1842223"/>
                </a:lnTo>
                <a:lnTo>
                  <a:pt x="2544673" y="1908136"/>
                </a:lnTo>
                <a:lnTo>
                  <a:pt x="2529230" y="1974011"/>
                </a:lnTo>
                <a:lnTo>
                  <a:pt x="2526665" y="2007577"/>
                </a:lnTo>
                <a:lnTo>
                  <a:pt x="2526817" y="2043633"/>
                </a:lnTo>
                <a:lnTo>
                  <a:pt x="2534424" y="2115502"/>
                </a:lnTo>
                <a:lnTo>
                  <a:pt x="2554109" y="2185886"/>
                </a:lnTo>
                <a:lnTo>
                  <a:pt x="2588666" y="2253361"/>
                </a:lnTo>
                <a:lnTo>
                  <a:pt x="2612390" y="2285581"/>
                </a:lnTo>
                <a:lnTo>
                  <a:pt x="2640863" y="2316556"/>
                </a:lnTo>
                <a:lnTo>
                  <a:pt x="2674467" y="2346109"/>
                </a:lnTo>
                <a:lnTo>
                  <a:pt x="2713520" y="2374061"/>
                </a:lnTo>
                <a:lnTo>
                  <a:pt x="2758389" y="2400262"/>
                </a:lnTo>
                <a:lnTo>
                  <a:pt x="2809405" y="2424493"/>
                </a:lnTo>
                <a:lnTo>
                  <a:pt x="2866936" y="2446629"/>
                </a:lnTo>
                <a:lnTo>
                  <a:pt x="2931325" y="2466454"/>
                </a:lnTo>
                <a:lnTo>
                  <a:pt x="3002915" y="2483828"/>
                </a:lnTo>
                <a:lnTo>
                  <a:pt x="3069729" y="2496769"/>
                </a:lnTo>
                <a:lnTo>
                  <a:pt x="3145942" y="2509151"/>
                </a:lnTo>
                <a:lnTo>
                  <a:pt x="3187242" y="2515108"/>
                </a:lnTo>
                <a:lnTo>
                  <a:pt x="3230524" y="2520873"/>
                </a:lnTo>
                <a:lnTo>
                  <a:pt x="3275647" y="2526461"/>
                </a:lnTo>
                <a:lnTo>
                  <a:pt x="3322485" y="2531834"/>
                </a:lnTo>
                <a:lnTo>
                  <a:pt x="3370910" y="2536990"/>
                </a:lnTo>
                <a:lnTo>
                  <a:pt x="3420795" y="2541905"/>
                </a:lnTo>
                <a:lnTo>
                  <a:pt x="3472027" y="2546578"/>
                </a:lnTo>
                <a:lnTo>
                  <a:pt x="3524466" y="2550998"/>
                </a:lnTo>
                <a:lnTo>
                  <a:pt x="3577996" y="2555138"/>
                </a:lnTo>
                <a:lnTo>
                  <a:pt x="3632479" y="2558999"/>
                </a:lnTo>
                <a:lnTo>
                  <a:pt x="3687813" y="2562555"/>
                </a:lnTo>
                <a:lnTo>
                  <a:pt x="3743833" y="2565806"/>
                </a:lnTo>
                <a:lnTo>
                  <a:pt x="3800449" y="2568727"/>
                </a:lnTo>
                <a:lnTo>
                  <a:pt x="3857523" y="2571305"/>
                </a:lnTo>
                <a:lnTo>
                  <a:pt x="3914914" y="2573528"/>
                </a:lnTo>
                <a:lnTo>
                  <a:pt x="3972522" y="2575395"/>
                </a:lnTo>
                <a:lnTo>
                  <a:pt x="4030205" y="2576880"/>
                </a:lnTo>
                <a:lnTo>
                  <a:pt x="4087838" y="2577960"/>
                </a:lnTo>
                <a:lnTo>
                  <a:pt x="4145292" y="2578646"/>
                </a:lnTo>
                <a:lnTo>
                  <a:pt x="4202455" y="2578912"/>
                </a:lnTo>
                <a:lnTo>
                  <a:pt x="4259186" y="2578747"/>
                </a:lnTo>
                <a:lnTo>
                  <a:pt x="4315358" y="2578138"/>
                </a:lnTo>
                <a:lnTo>
                  <a:pt x="4370857" y="2577058"/>
                </a:lnTo>
                <a:lnTo>
                  <a:pt x="4425556" y="2575509"/>
                </a:lnTo>
                <a:lnTo>
                  <a:pt x="4479328" y="2573477"/>
                </a:lnTo>
                <a:lnTo>
                  <a:pt x="4532033" y="2570950"/>
                </a:lnTo>
                <a:lnTo>
                  <a:pt x="4583557" y="2567902"/>
                </a:lnTo>
                <a:lnTo>
                  <a:pt x="4633773" y="2564333"/>
                </a:lnTo>
                <a:lnTo>
                  <a:pt x="4682566" y="2560231"/>
                </a:lnTo>
                <a:lnTo>
                  <a:pt x="4729785" y="2555570"/>
                </a:lnTo>
                <a:lnTo>
                  <a:pt x="4775314" y="2550337"/>
                </a:lnTo>
                <a:lnTo>
                  <a:pt x="4819040" y="2544534"/>
                </a:lnTo>
                <a:lnTo>
                  <a:pt x="4860823" y="2538133"/>
                </a:lnTo>
                <a:lnTo>
                  <a:pt x="4900549" y="2531135"/>
                </a:lnTo>
                <a:lnTo>
                  <a:pt x="4938077" y="2523515"/>
                </a:lnTo>
                <a:lnTo>
                  <a:pt x="4996358" y="2510015"/>
                </a:lnTo>
                <a:lnTo>
                  <a:pt x="5052923" y="2495334"/>
                </a:lnTo>
                <a:lnTo>
                  <a:pt x="5107775" y="2479446"/>
                </a:lnTo>
                <a:lnTo>
                  <a:pt x="5160886" y="2462365"/>
                </a:lnTo>
                <a:lnTo>
                  <a:pt x="5212270" y="2444077"/>
                </a:lnTo>
                <a:lnTo>
                  <a:pt x="5261902" y="2424595"/>
                </a:lnTo>
                <a:lnTo>
                  <a:pt x="5309768" y="2403894"/>
                </a:lnTo>
                <a:lnTo>
                  <a:pt x="5355882" y="2381986"/>
                </a:lnTo>
                <a:lnTo>
                  <a:pt x="5400218" y="2358872"/>
                </a:lnTo>
                <a:lnTo>
                  <a:pt x="5442763" y="2334539"/>
                </a:lnTo>
                <a:lnTo>
                  <a:pt x="5483517" y="2308987"/>
                </a:lnTo>
                <a:lnTo>
                  <a:pt x="5522468" y="2282215"/>
                </a:lnTo>
                <a:lnTo>
                  <a:pt x="5559615" y="2254212"/>
                </a:lnTo>
                <a:lnTo>
                  <a:pt x="5594934" y="2224989"/>
                </a:lnTo>
                <a:lnTo>
                  <a:pt x="5628437" y="2194534"/>
                </a:lnTo>
                <a:lnTo>
                  <a:pt x="5660085" y="2162848"/>
                </a:lnTo>
                <a:lnTo>
                  <a:pt x="5689905" y="2129929"/>
                </a:lnTo>
                <a:lnTo>
                  <a:pt x="5717857" y="2095779"/>
                </a:lnTo>
                <a:lnTo>
                  <a:pt x="5743943" y="2060384"/>
                </a:lnTo>
                <a:lnTo>
                  <a:pt x="5768162" y="2023745"/>
                </a:lnTo>
                <a:lnTo>
                  <a:pt x="5790501" y="1985860"/>
                </a:lnTo>
                <a:lnTo>
                  <a:pt x="5810948" y="1946719"/>
                </a:lnTo>
                <a:lnTo>
                  <a:pt x="5829490" y="1906333"/>
                </a:lnTo>
                <a:lnTo>
                  <a:pt x="5846127" y="1864702"/>
                </a:lnTo>
                <a:lnTo>
                  <a:pt x="5858472" y="1828355"/>
                </a:lnTo>
                <a:lnTo>
                  <a:pt x="5869571" y="1789430"/>
                </a:lnTo>
                <a:lnTo>
                  <a:pt x="5879427" y="1748116"/>
                </a:lnTo>
                <a:lnTo>
                  <a:pt x="5888037" y="1704632"/>
                </a:lnTo>
                <a:lnTo>
                  <a:pt x="5895391" y="1659140"/>
                </a:lnTo>
                <a:lnTo>
                  <a:pt x="5901499" y="1611884"/>
                </a:lnTo>
                <a:lnTo>
                  <a:pt x="5906351" y="1563027"/>
                </a:lnTo>
                <a:lnTo>
                  <a:pt x="5909945" y="1512798"/>
                </a:lnTo>
                <a:lnTo>
                  <a:pt x="5912282" y="1461389"/>
                </a:lnTo>
                <a:lnTo>
                  <a:pt x="5913374" y="1408988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78346" y="3118485"/>
            <a:ext cx="8465185" cy="950594"/>
          </a:xfrm>
          <a:prstGeom prst="rect">
            <a:avLst/>
          </a:prstGeom>
        </p:spPr>
        <p:txBody>
          <a:bodyPr vert="horz" wrap="square" lIns="0" tIns="69215" rIns="0" bIns="0" rtlCol="0">
            <a:spAutoFit/>
          </a:bodyPr>
          <a:lstStyle/>
          <a:p>
            <a:pPr marL="38100" marR="30480">
              <a:lnSpc>
                <a:spcPts val="3440"/>
              </a:lnSpc>
              <a:spcBef>
                <a:spcPts val="545"/>
              </a:spcBef>
              <a:tabLst>
                <a:tab pos="4926965" algn="l"/>
              </a:tabLst>
            </a:pPr>
            <a:r>
              <a:rPr sz="3200" spc="-5" dirty="0">
                <a:latin typeface="Times New Roman"/>
                <a:cs typeface="Times New Roman"/>
              </a:rPr>
              <a:t>Remove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any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edge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3200" spc="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3200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</a:t>
            </a:r>
            <a:r>
              <a:rPr sz="3200" spc="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r>
              <a:rPr sz="3200" spc="-5" dirty="0">
                <a:latin typeface="Times New Roman"/>
                <a:cs typeface="Times New Roman"/>
              </a:rPr>
              <a:t>.	Then,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T </a:t>
            </a:r>
            <a:r>
              <a:rPr sz="3200" spc="-5" dirty="0">
                <a:latin typeface="Times New Roman"/>
                <a:cs typeface="Times New Roman"/>
              </a:rPr>
              <a:t>is partitioned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into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two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subtrees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i="1" spc="5" dirty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r>
              <a:rPr sz="3150" spc="7" baseline="-21164" dirty="0">
                <a:solidFill>
                  <a:srgbClr val="008A87"/>
                </a:solidFill>
                <a:latin typeface="Times New Roman"/>
                <a:cs typeface="Times New Roman"/>
              </a:rPr>
              <a:t>1 </a:t>
            </a:r>
            <a:r>
              <a:rPr sz="3200" spc="-5" dirty="0">
                <a:latin typeface="Times New Roman"/>
                <a:cs typeface="Times New Roman"/>
              </a:rPr>
              <a:t>and 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r>
              <a:rPr sz="3150" baseline="-21164" dirty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r>
              <a:rPr sz="3200" dirty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31603" y="2030794"/>
            <a:ext cx="25146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57168" y="2266124"/>
            <a:ext cx="161290" cy="3511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100" spc="15" dirty="0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622415" y="1649666"/>
            <a:ext cx="25146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641851" y="1430591"/>
            <a:ext cx="2286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599113" y="1885124"/>
            <a:ext cx="1410335" cy="114554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R="5080" algn="r">
              <a:lnSpc>
                <a:spcPts val="1814"/>
              </a:lnSpc>
              <a:spcBef>
                <a:spcPts val="135"/>
              </a:spcBef>
            </a:pPr>
            <a:r>
              <a:rPr sz="2100" spc="15" dirty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endParaRPr sz="2100">
              <a:latin typeface="Times New Roman"/>
              <a:cs typeface="Times New Roman"/>
            </a:endParaRPr>
          </a:p>
          <a:p>
            <a:pPr marL="12700">
              <a:lnSpc>
                <a:spcPts val="3130"/>
              </a:lnSpc>
              <a:tabLst>
                <a:tab pos="1099820" algn="l"/>
              </a:tabLst>
            </a:pPr>
            <a:r>
              <a:rPr sz="3200" i="1" u="heavy" spc="-5" dirty="0">
                <a:solidFill>
                  <a:srgbClr val="008A87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endParaRPr sz="3200">
              <a:latin typeface="Times New Roman"/>
              <a:cs typeface="Times New Roman"/>
            </a:endParaRPr>
          </a:p>
          <a:p>
            <a:pPr marL="71120">
              <a:lnSpc>
                <a:spcPts val="3840"/>
              </a:lnSpc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526539" y="289813"/>
            <a:ext cx="519366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Optimal</a:t>
            </a:r>
            <a:r>
              <a:rPr spc="-40" dirty="0"/>
              <a:t> </a:t>
            </a:r>
            <a:r>
              <a:rPr spc="-5" dirty="0"/>
              <a:t>substructure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32568" y="1204584"/>
            <a:ext cx="2582545" cy="1644014"/>
          </a:xfrm>
          <a:prstGeom prst="rect">
            <a:avLst/>
          </a:prstGeom>
        </p:spPr>
        <p:txBody>
          <a:bodyPr vert="horz" wrap="square" lIns="0" tIns="182880" rIns="0" bIns="0" rtlCol="0">
            <a:spAutoFit/>
          </a:bodyPr>
          <a:lstStyle/>
          <a:p>
            <a:pPr marL="1125855">
              <a:lnSpc>
                <a:spcPct val="100000"/>
              </a:lnSpc>
              <a:spcBef>
                <a:spcPts val="1440"/>
              </a:spcBef>
            </a:pPr>
            <a:r>
              <a:rPr sz="3200" spc="-5" dirty="0">
                <a:latin typeface="Times New Roman"/>
                <a:cs typeface="Times New Roman"/>
              </a:rPr>
              <a:t>MST</a:t>
            </a:r>
            <a:r>
              <a:rPr sz="3200" spc="-100" dirty="0">
                <a:latin typeface="Times New Roman"/>
                <a:cs typeface="Times New Roman"/>
              </a:rPr>
              <a:t> </a:t>
            </a:r>
            <a:r>
              <a:rPr sz="3200" i="1" spc="-10" dirty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r>
              <a:rPr sz="3200" spc="-10" dirty="0">
                <a:latin typeface="Times New Roman"/>
                <a:cs typeface="Times New Roman"/>
              </a:rPr>
              <a:t>: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ts val="3190"/>
              </a:lnSpc>
              <a:spcBef>
                <a:spcPts val="1175"/>
              </a:spcBef>
            </a:pPr>
            <a:r>
              <a:rPr sz="2800" spc="-5" dirty="0">
                <a:latin typeface="Times New Roman"/>
                <a:cs typeface="Times New Roman"/>
              </a:rPr>
              <a:t>(Other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edges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of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G</a:t>
            </a:r>
            <a:endParaRPr sz="2800">
              <a:latin typeface="Times New Roman"/>
              <a:cs typeface="Times New Roman"/>
            </a:endParaRPr>
          </a:p>
          <a:p>
            <a:pPr marL="189230">
              <a:lnSpc>
                <a:spcPts val="3190"/>
              </a:lnSpc>
            </a:pPr>
            <a:r>
              <a:rPr sz="2800" spc="-5" dirty="0">
                <a:latin typeface="Times New Roman"/>
                <a:cs typeface="Times New Roman"/>
              </a:rPr>
              <a:t>are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not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shown.)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157537" y="901705"/>
            <a:ext cx="5359400" cy="2018030"/>
            <a:chOff x="3157537" y="901705"/>
            <a:chExt cx="5359400" cy="2018030"/>
          </a:xfrm>
        </p:grpSpPr>
        <p:sp>
          <p:nvSpPr>
            <p:cNvPr id="12" name="object 12"/>
            <p:cNvSpPr/>
            <p:nvPr/>
          </p:nvSpPr>
          <p:spPr>
            <a:xfrm>
              <a:off x="3200400" y="1995487"/>
              <a:ext cx="795655" cy="582930"/>
            </a:xfrm>
            <a:custGeom>
              <a:avLst/>
              <a:gdLst/>
              <a:ahLst/>
              <a:cxnLst/>
              <a:rect l="l" t="t" r="r" b="b"/>
              <a:pathLst>
                <a:path w="795654" h="582930">
                  <a:moveTo>
                    <a:pt x="0" y="582612"/>
                  </a:moveTo>
                  <a:lnTo>
                    <a:pt x="795337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52875" y="1952630"/>
              <a:ext cx="85725" cy="85725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57537" y="2535237"/>
              <a:ext cx="85725" cy="85725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3200400" y="1411287"/>
              <a:ext cx="795655" cy="584200"/>
            </a:xfrm>
            <a:custGeom>
              <a:avLst/>
              <a:gdLst/>
              <a:ahLst/>
              <a:cxnLst/>
              <a:rect l="l" t="t" r="r" b="b"/>
              <a:pathLst>
                <a:path w="795654" h="584200">
                  <a:moveTo>
                    <a:pt x="0" y="0"/>
                  </a:moveTo>
                  <a:lnTo>
                    <a:pt x="795337" y="58420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52875" y="1952630"/>
              <a:ext cx="85725" cy="85725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57537" y="1368424"/>
              <a:ext cx="85725" cy="85725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6699250" y="2578100"/>
              <a:ext cx="1149350" cy="298450"/>
            </a:xfrm>
            <a:custGeom>
              <a:avLst/>
              <a:gdLst/>
              <a:ahLst/>
              <a:cxnLst/>
              <a:rect l="l" t="t" r="r" b="b"/>
              <a:pathLst>
                <a:path w="1149350" h="298450">
                  <a:moveTo>
                    <a:pt x="0" y="0"/>
                  </a:moveTo>
                  <a:lnTo>
                    <a:pt x="1149350" y="29845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05737" y="2833691"/>
              <a:ext cx="85725" cy="857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56387" y="2535237"/>
              <a:ext cx="85725" cy="85725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6699250" y="1771650"/>
              <a:ext cx="860425" cy="806450"/>
            </a:xfrm>
            <a:custGeom>
              <a:avLst/>
              <a:gdLst/>
              <a:ahLst/>
              <a:cxnLst/>
              <a:rect l="l" t="t" r="r" b="b"/>
              <a:pathLst>
                <a:path w="860425" h="806450">
                  <a:moveTo>
                    <a:pt x="0" y="806450"/>
                  </a:moveTo>
                  <a:lnTo>
                    <a:pt x="860425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16812" y="1728791"/>
              <a:ext cx="85725" cy="85725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56387" y="2535237"/>
              <a:ext cx="85725" cy="85725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7375525" y="944562"/>
              <a:ext cx="184150" cy="827405"/>
            </a:xfrm>
            <a:custGeom>
              <a:avLst/>
              <a:gdLst/>
              <a:ahLst/>
              <a:cxnLst/>
              <a:rect l="l" t="t" r="r" b="b"/>
              <a:pathLst>
                <a:path w="184150" h="827405">
                  <a:moveTo>
                    <a:pt x="184150" y="827087"/>
                  </a:moveTo>
                  <a:lnTo>
                    <a:pt x="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32662" y="901705"/>
              <a:ext cx="85725" cy="85725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16812" y="1728787"/>
              <a:ext cx="85725" cy="85725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7559675" y="1771650"/>
              <a:ext cx="914400" cy="434975"/>
            </a:xfrm>
            <a:custGeom>
              <a:avLst/>
              <a:gdLst/>
              <a:ahLst/>
              <a:cxnLst/>
              <a:rect l="l" t="t" r="r" b="b"/>
              <a:pathLst>
                <a:path w="914400" h="434975">
                  <a:moveTo>
                    <a:pt x="0" y="0"/>
                  </a:moveTo>
                  <a:lnTo>
                    <a:pt x="914400" y="434975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31212" y="2163766"/>
              <a:ext cx="85725" cy="85725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16812" y="1728787"/>
              <a:ext cx="85725" cy="85725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7559675" y="1192212"/>
              <a:ext cx="716280" cy="579755"/>
            </a:xfrm>
            <a:custGeom>
              <a:avLst/>
              <a:gdLst/>
              <a:ahLst/>
              <a:cxnLst/>
              <a:rect l="l" t="t" r="r" b="b"/>
              <a:pathLst>
                <a:path w="716279" h="579755">
                  <a:moveTo>
                    <a:pt x="0" y="579437"/>
                  </a:moveTo>
                  <a:lnTo>
                    <a:pt x="715962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32776" y="1149355"/>
              <a:ext cx="85725" cy="85725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16812" y="1728787"/>
              <a:ext cx="85725" cy="85725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3995737" y="1995488"/>
              <a:ext cx="954405" cy="0"/>
            </a:xfrm>
            <a:custGeom>
              <a:avLst/>
              <a:gdLst/>
              <a:ahLst/>
              <a:cxnLst/>
              <a:rect l="l" t="t" r="r" b="b"/>
              <a:pathLst>
                <a:path w="954404">
                  <a:moveTo>
                    <a:pt x="0" y="0"/>
                  </a:moveTo>
                  <a:lnTo>
                    <a:pt x="954087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06962" y="1952630"/>
              <a:ext cx="85725" cy="85725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52875" y="1952626"/>
              <a:ext cx="85725" cy="85725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4949825" y="1411288"/>
              <a:ext cx="662305" cy="584200"/>
            </a:xfrm>
            <a:custGeom>
              <a:avLst/>
              <a:gdLst/>
              <a:ahLst/>
              <a:cxnLst/>
              <a:rect l="l" t="t" r="r" b="b"/>
              <a:pathLst>
                <a:path w="662304" h="584200">
                  <a:moveTo>
                    <a:pt x="0" y="584200"/>
                  </a:moveTo>
                  <a:lnTo>
                    <a:pt x="661987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" name="object 3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68951" y="1368430"/>
              <a:ext cx="85725" cy="85725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06962" y="1952626"/>
              <a:ext cx="85725" cy="85725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56387" y="2535241"/>
              <a:ext cx="85725" cy="85725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68951" y="2535237"/>
              <a:ext cx="85725" cy="8572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40672" y="603872"/>
            <a:ext cx="5913755" cy="2579370"/>
          </a:xfrm>
          <a:custGeom>
            <a:avLst/>
            <a:gdLst/>
            <a:ahLst/>
            <a:cxnLst/>
            <a:rect l="l" t="t" r="r" b="b"/>
            <a:pathLst>
              <a:path w="5913755" h="2579370">
                <a:moveTo>
                  <a:pt x="3224530" y="796658"/>
                </a:moveTo>
                <a:lnTo>
                  <a:pt x="3214001" y="743318"/>
                </a:lnTo>
                <a:lnTo>
                  <a:pt x="3181197" y="695312"/>
                </a:lnTo>
                <a:lnTo>
                  <a:pt x="3124949" y="652640"/>
                </a:lnTo>
                <a:lnTo>
                  <a:pt x="3087687" y="633298"/>
                </a:lnTo>
                <a:lnTo>
                  <a:pt x="3044126" y="615302"/>
                </a:lnTo>
                <a:lnTo>
                  <a:pt x="2994152" y="598627"/>
                </a:lnTo>
                <a:lnTo>
                  <a:pt x="2937586" y="583298"/>
                </a:lnTo>
                <a:lnTo>
                  <a:pt x="2874327" y="569290"/>
                </a:lnTo>
                <a:lnTo>
                  <a:pt x="2815615" y="558825"/>
                </a:lnTo>
                <a:lnTo>
                  <a:pt x="2746768" y="548792"/>
                </a:lnTo>
                <a:lnTo>
                  <a:pt x="2708795" y="543966"/>
                </a:lnTo>
                <a:lnTo>
                  <a:pt x="2668625" y="539267"/>
                </a:lnTo>
                <a:lnTo>
                  <a:pt x="2626347" y="534695"/>
                </a:lnTo>
                <a:lnTo>
                  <a:pt x="2582075" y="530275"/>
                </a:lnTo>
                <a:lnTo>
                  <a:pt x="2535923" y="526008"/>
                </a:lnTo>
                <a:lnTo>
                  <a:pt x="2487993" y="521893"/>
                </a:lnTo>
                <a:lnTo>
                  <a:pt x="2438387" y="517956"/>
                </a:lnTo>
                <a:lnTo>
                  <a:pt x="2387219" y="514184"/>
                </a:lnTo>
                <a:lnTo>
                  <a:pt x="2334603" y="510603"/>
                </a:lnTo>
                <a:lnTo>
                  <a:pt x="2280653" y="507199"/>
                </a:lnTo>
                <a:lnTo>
                  <a:pt x="2225459" y="503986"/>
                </a:lnTo>
                <a:lnTo>
                  <a:pt x="2169134" y="500976"/>
                </a:lnTo>
                <a:lnTo>
                  <a:pt x="2111794" y="498182"/>
                </a:lnTo>
                <a:lnTo>
                  <a:pt x="2053551" y="495604"/>
                </a:lnTo>
                <a:lnTo>
                  <a:pt x="1994509" y="493242"/>
                </a:lnTo>
                <a:lnTo>
                  <a:pt x="1934781" y="491109"/>
                </a:lnTo>
                <a:lnTo>
                  <a:pt x="1874456" y="489229"/>
                </a:lnTo>
                <a:lnTo>
                  <a:pt x="1813661" y="487578"/>
                </a:lnTo>
                <a:lnTo>
                  <a:pt x="1752498" y="486181"/>
                </a:lnTo>
                <a:lnTo>
                  <a:pt x="1691093" y="485038"/>
                </a:lnTo>
                <a:lnTo>
                  <a:pt x="1629524" y="484162"/>
                </a:lnTo>
                <a:lnTo>
                  <a:pt x="1567916" y="483565"/>
                </a:lnTo>
                <a:lnTo>
                  <a:pt x="1506385" y="483247"/>
                </a:lnTo>
                <a:lnTo>
                  <a:pt x="1445018" y="483209"/>
                </a:lnTo>
                <a:lnTo>
                  <a:pt x="1383944" y="483463"/>
                </a:lnTo>
                <a:lnTo>
                  <a:pt x="1323276" y="484022"/>
                </a:lnTo>
                <a:lnTo>
                  <a:pt x="1263091" y="484898"/>
                </a:lnTo>
                <a:lnTo>
                  <a:pt x="1203528" y="486079"/>
                </a:lnTo>
                <a:lnTo>
                  <a:pt x="1144689" y="487578"/>
                </a:lnTo>
                <a:lnTo>
                  <a:pt x="1086675" y="489419"/>
                </a:lnTo>
                <a:lnTo>
                  <a:pt x="1029589" y="491591"/>
                </a:lnTo>
                <a:lnTo>
                  <a:pt x="973556" y="494106"/>
                </a:lnTo>
                <a:lnTo>
                  <a:pt x="918679" y="496963"/>
                </a:lnTo>
                <a:lnTo>
                  <a:pt x="865060" y="500189"/>
                </a:lnTo>
                <a:lnTo>
                  <a:pt x="812825" y="503770"/>
                </a:lnTo>
                <a:lnTo>
                  <a:pt x="762063" y="507720"/>
                </a:lnTo>
                <a:lnTo>
                  <a:pt x="712876" y="512064"/>
                </a:lnTo>
                <a:lnTo>
                  <a:pt x="665403" y="516788"/>
                </a:lnTo>
                <a:lnTo>
                  <a:pt x="619734" y="521893"/>
                </a:lnTo>
                <a:lnTo>
                  <a:pt x="575983" y="527418"/>
                </a:lnTo>
                <a:lnTo>
                  <a:pt x="534238" y="533336"/>
                </a:lnTo>
                <a:lnTo>
                  <a:pt x="494639" y="539673"/>
                </a:lnTo>
                <a:lnTo>
                  <a:pt x="422262" y="553618"/>
                </a:lnTo>
                <a:lnTo>
                  <a:pt x="359727" y="569290"/>
                </a:lnTo>
                <a:lnTo>
                  <a:pt x="303161" y="587933"/>
                </a:lnTo>
                <a:lnTo>
                  <a:pt x="252717" y="609193"/>
                </a:lnTo>
                <a:lnTo>
                  <a:pt x="208038" y="632904"/>
                </a:lnTo>
                <a:lnTo>
                  <a:pt x="168808" y="658901"/>
                </a:lnTo>
                <a:lnTo>
                  <a:pt x="134683" y="687019"/>
                </a:lnTo>
                <a:lnTo>
                  <a:pt x="105321" y="717080"/>
                </a:lnTo>
                <a:lnTo>
                  <a:pt x="80403" y="748919"/>
                </a:lnTo>
                <a:lnTo>
                  <a:pt x="59563" y="782370"/>
                </a:lnTo>
                <a:lnTo>
                  <a:pt x="42494" y="817257"/>
                </a:lnTo>
                <a:lnTo>
                  <a:pt x="28841" y="853414"/>
                </a:lnTo>
                <a:lnTo>
                  <a:pt x="18288" y="890676"/>
                </a:lnTo>
                <a:lnTo>
                  <a:pt x="10477" y="928865"/>
                </a:lnTo>
                <a:lnTo>
                  <a:pt x="5080" y="967816"/>
                </a:lnTo>
                <a:lnTo>
                  <a:pt x="1752" y="1007351"/>
                </a:lnTo>
                <a:lnTo>
                  <a:pt x="177" y="1047318"/>
                </a:lnTo>
                <a:lnTo>
                  <a:pt x="0" y="1087526"/>
                </a:lnTo>
                <a:lnTo>
                  <a:pt x="901" y="1127823"/>
                </a:lnTo>
                <a:lnTo>
                  <a:pt x="2540" y="1168031"/>
                </a:lnTo>
                <a:lnTo>
                  <a:pt x="8458" y="1286446"/>
                </a:lnTo>
                <a:lnTo>
                  <a:pt x="9664" y="1324610"/>
                </a:lnTo>
                <a:lnTo>
                  <a:pt x="9918" y="1361846"/>
                </a:lnTo>
                <a:lnTo>
                  <a:pt x="8890" y="1397965"/>
                </a:lnTo>
                <a:lnTo>
                  <a:pt x="7416" y="1444244"/>
                </a:lnTo>
                <a:lnTo>
                  <a:pt x="7569" y="1493024"/>
                </a:lnTo>
                <a:lnTo>
                  <a:pt x="9321" y="1543862"/>
                </a:lnTo>
                <a:lnTo>
                  <a:pt x="12738" y="1596313"/>
                </a:lnTo>
                <a:lnTo>
                  <a:pt x="17792" y="1649933"/>
                </a:lnTo>
                <a:lnTo>
                  <a:pt x="24549" y="1704276"/>
                </a:lnTo>
                <a:lnTo>
                  <a:pt x="32994" y="1758886"/>
                </a:lnTo>
                <a:lnTo>
                  <a:pt x="43154" y="1813318"/>
                </a:lnTo>
                <a:lnTo>
                  <a:pt x="55054" y="1867128"/>
                </a:lnTo>
                <a:lnTo>
                  <a:pt x="68719" y="1919884"/>
                </a:lnTo>
                <a:lnTo>
                  <a:pt x="84162" y="1971103"/>
                </a:lnTo>
                <a:lnTo>
                  <a:pt x="101396" y="2020366"/>
                </a:lnTo>
                <a:lnTo>
                  <a:pt x="120446" y="2067229"/>
                </a:lnTo>
                <a:lnTo>
                  <a:pt x="141338" y="2111222"/>
                </a:lnTo>
                <a:lnTo>
                  <a:pt x="164084" y="2151913"/>
                </a:lnTo>
                <a:lnTo>
                  <a:pt x="188696" y="2188857"/>
                </a:lnTo>
                <a:lnTo>
                  <a:pt x="215214" y="2221598"/>
                </a:lnTo>
                <a:lnTo>
                  <a:pt x="243636" y="2249690"/>
                </a:lnTo>
                <a:lnTo>
                  <a:pt x="304292" y="2290737"/>
                </a:lnTo>
                <a:lnTo>
                  <a:pt x="368312" y="2319426"/>
                </a:lnTo>
                <a:lnTo>
                  <a:pt x="437553" y="2338273"/>
                </a:lnTo>
                <a:lnTo>
                  <a:pt x="512749" y="2347303"/>
                </a:lnTo>
                <a:lnTo>
                  <a:pt x="552818" y="2348141"/>
                </a:lnTo>
                <a:lnTo>
                  <a:pt x="594639" y="2346553"/>
                </a:lnTo>
                <a:lnTo>
                  <a:pt x="638327" y="2342527"/>
                </a:lnTo>
                <a:lnTo>
                  <a:pt x="683971" y="2336076"/>
                </a:lnTo>
                <a:lnTo>
                  <a:pt x="731659" y="2327198"/>
                </a:lnTo>
                <a:lnTo>
                  <a:pt x="781481" y="2315908"/>
                </a:lnTo>
                <a:lnTo>
                  <a:pt x="833539" y="2302192"/>
                </a:lnTo>
                <a:lnTo>
                  <a:pt x="887907" y="2286076"/>
                </a:lnTo>
                <a:lnTo>
                  <a:pt x="944714" y="2267547"/>
                </a:lnTo>
                <a:lnTo>
                  <a:pt x="1004011" y="2246630"/>
                </a:lnTo>
                <a:lnTo>
                  <a:pt x="1065923" y="2223300"/>
                </a:lnTo>
                <a:lnTo>
                  <a:pt x="1130528" y="2197595"/>
                </a:lnTo>
                <a:lnTo>
                  <a:pt x="1197927" y="2169490"/>
                </a:lnTo>
                <a:lnTo>
                  <a:pt x="1267599" y="2138896"/>
                </a:lnTo>
                <a:lnTo>
                  <a:pt x="1305382" y="2121662"/>
                </a:lnTo>
                <a:lnTo>
                  <a:pt x="1344955" y="2103208"/>
                </a:lnTo>
                <a:lnTo>
                  <a:pt x="1386205" y="2083612"/>
                </a:lnTo>
                <a:lnTo>
                  <a:pt x="1429016" y="2062911"/>
                </a:lnTo>
                <a:lnTo>
                  <a:pt x="1473288" y="2041194"/>
                </a:lnTo>
                <a:lnTo>
                  <a:pt x="1518881" y="2018499"/>
                </a:lnTo>
                <a:lnTo>
                  <a:pt x="1565694" y="1994903"/>
                </a:lnTo>
                <a:lnTo>
                  <a:pt x="1662493" y="1945220"/>
                </a:lnTo>
                <a:lnTo>
                  <a:pt x="1762747" y="1892630"/>
                </a:lnTo>
                <a:lnTo>
                  <a:pt x="1865515" y="1837626"/>
                </a:lnTo>
                <a:lnTo>
                  <a:pt x="1969871" y="1780667"/>
                </a:lnTo>
                <a:lnTo>
                  <a:pt x="2074875" y="1722259"/>
                </a:lnTo>
                <a:lnTo>
                  <a:pt x="2179586" y="1662887"/>
                </a:lnTo>
                <a:lnTo>
                  <a:pt x="2231555" y="1632978"/>
                </a:lnTo>
                <a:lnTo>
                  <a:pt x="2283091" y="1603019"/>
                </a:lnTo>
                <a:lnTo>
                  <a:pt x="2334095" y="1573060"/>
                </a:lnTo>
                <a:lnTo>
                  <a:pt x="2384437" y="1543151"/>
                </a:lnTo>
                <a:lnTo>
                  <a:pt x="2434005" y="1513370"/>
                </a:lnTo>
                <a:lnTo>
                  <a:pt x="2482685" y="1483779"/>
                </a:lnTo>
                <a:lnTo>
                  <a:pt x="2530360" y="1454416"/>
                </a:lnTo>
                <a:lnTo>
                  <a:pt x="2576919" y="1425359"/>
                </a:lnTo>
                <a:lnTo>
                  <a:pt x="2622232" y="1396669"/>
                </a:lnTo>
                <a:lnTo>
                  <a:pt x="2666187" y="1368399"/>
                </a:lnTo>
                <a:lnTo>
                  <a:pt x="2708668" y="1340612"/>
                </a:lnTo>
                <a:lnTo>
                  <a:pt x="2749562" y="1313370"/>
                </a:lnTo>
                <a:lnTo>
                  <a:pt x="2788742" y="1286738"/>
                </a:lnTo>
                <a:lnTo>
                  <a:pt x="2826105" y="1260767"/>
                </a:lnTo>
                <a:lnTo>
                  <a:pt x="2861513" y="1235519"/>
                </a:lnTo>
                <a:lnTo>
                  <a:pt x="2894876" y="1211059"/>
                </a:lnTo>
                <a:lnTo>
                  <a:pt x="2926067" y="1187450"/>
                </a:lnTo>
                <a:lnTo>
                  <a:pt x="2981439" y="1143012"/>
                </a:lnTo>
                <a:lnTo>
                  <a:pt x="3026727" y="1102690"/>
                </a:lnTo>
                <a:lnTo>
                  <a:pt x="3066605" y="1063358"/>
                </a:lnTo>
                <a:lnTo>
                  <a:pt x="3102356" y="1025347"/>
                </a:lnTo>
                <a:lnTo>
                  <a:pt x="3133801" y="988682"/>
                </a:lnTo>
                <a:lnTo>
                  <a:pt x="3160839" y="953338"/>
                </a:lnTo>
                <a:lnTo>
                  <a:pt x="3183293" y="919340"/>
                </a:lnTo>
                <a:lnTo>
                  <a:pt x="3213912" y="855332"/>
                </a:lnTo>
                <a:lnTo>
                  <a:pt x="3221799" y="825322"/>
                </a:lnTo>
                <a:lnTo>
                  <a:pt x="3224530" y="796658"/>
                </a:lnTo>
                <a:close/>
              </a:path>
              <a:path w="5913755" h="2579370">
                <a:moveTo>
                  <a:pt x="5913374" y="1408988"/>
                </a:moveTo>
                <a:lnTo>
                  <a:pt x="5913196" y="1355801"/>
                </a:lnTo>
                <a:lnTo>
                  <a:pt x="5911774" y="1302042"/>
                </a:lnTo>
                <a:lnTo>
                  <a:pt x="5909081" y="1247889"/>
                </a:lnTo>
                <a:lnTo>
                  <a:pt x="5905131" y="1193571"/>
                </a:lnTo>
                <a:lnTo>
                  <a:pt x="5899912" y="1139253"/>
                </a:lnTo>
                <a:lnTo>
                  <a:pt x="5893435" y="1085164"/>
                </a:lnTo>
                <a:lnTo>
                  <a:pt x="5885688" y="1031494"/>
                </a:lnTo>
                <a:lnTo>
                  <a:pt x="5876683" y="978446"/>
                </a:lnTo>
                <a:lnTo>
                  <a:pt x="5866409" y="926211"/>
                </a:lnTo>
                <a:lnTo>
                  <a:pt x="5854865" y="875004"/>
                </a:lnTo>
                <a:lnTo>
                  <a:pt x="5842051" y="825017"/>
                </a:lnTo>
                <a:lnTo>
                  <a:pt x="5827966" y="776452"/>
                </a:lnTo>
                <a:lnTo>
                  <a:pt x="5812612" y="729500"/>
                </a:lnTo>
                <a:lnTo>
                  <a:pt x="5795988" y="684377"/>
                </a:lnTo>
                <a:lnTo>
                  <a:pt x="5778093" y="641273"/>
                </a:lnTo>
                <a:lnTo>
                  <a:pt x="5758916" y="600392"/>
                </a:lnTo>
                <a:lnTo>
                  <a:pt x="5738457" y="561936"/>
                </a:lnTo>
                <a:lnTo>
                  <a:pt x="5716727" y="526110"/>
                </a:lnTo>
                <a:lnTo>
                  <a:pt x="5693727" y="493102"/>
                </a:lnTo>
                <a:lnTo>
                  <a:pt x="5668962" y="461632"/>
                </a:lnTo>
                <a:lnTo>
                  <a:pt x="5642038" y="430352"/>
                </a:lnTo>
                <a:lnTo>
                  <a:pt x="5613044" y="399376"/>
                </a:lnTo>
                <a:lnTo>
                  <a:pt x="5582107" y="368795"/>
                </a:lnTo>
                <a:lnTo>
                  <a:pt x="5549316" y="338721"/>
                </a:lnTo>
                <a:lnTo>
                  <a:pt x="5514772" y="309257"/>
                </a:lnTo>
                <a:lnTo>
                  <a:pt x="5478577" y="280492"/>
                </a:lnTo>
                <a:lnTo>
                  <a:pt x="5440845" y="252552"/>
                </a:lnTo>
                <a:lnTo>
                  <a:pt x="5401678" y="225513"/>
                </a:lnTo>
                <a:lnTo>
                  <a:pt x="5361165" y="199504"/>
                </a:lnTo>
                <a:lnTo>
                  <a:pt x="5319420" y="174612"/>
                </a:lnTo>
                <a:lnTo>
                  <a:pt x="5276545" y="150939"/>
                </a:lnTo>
                <a:lnTo>
                  <a:pt x="5232641" y="128600"/>
                </a:lnTo>
                <a:lnTo>
                  <a:pt x="5187810" y="107696"/>
                </a:lnTo>
                <a:lnTo>
                  <a:pt x="5142166" y="88315"/>
                </a:lnTo>
                <a:lnTo>
                  <a:pt x="5095799" y="70586"/>
                </a:lnTo>
                <a:lnTo>
                  <a:pt x="5048809" y="54584"/>
                </a:lnTo>
                <a:lnTo>
                  <a:pt x="5001311" y="40436"/>
                </a:lnTo>
                <a:lnTo>
                  <a:pt x="4953406" y="28232"/>
                </a:lnTo>
                <a:lnTo>
                  <a:pt x="4905197" y="18072"/>
                </a:lnTo>
                <a:lnTo>
                  <a:pt x="4856785" y="10071"/>
                </a:lnTo>
                <a:lnTo>
                  <a:pt x="4808271" y="4318"/>
                </a:lnTo>
                <a:lnTo>
                  <a:pt x="4759757" y="927"/>
                </a:lnTo>
                <a:lnTo>
                  <a:pt x="4711344" y="0"/>
                </a:lnTo>
                <a:lnTo>
                  <a:pt x="4663148" y="1638"/>
                </a:lnTo>
                <a:lnTo>
                  <a:pt x="4615269" y="5943"/>
                </a:lnTo>
                <a:lnTo>
                  <a:pt x="4567796" y="13017"/>
                </a:lnTo>
                <a:lnTo>
                  <a:pt x="4520844" y="22974"/>
                </a:lnTo>
                <a:lnTo>
                  <a:pt x="4474527" y="35902"/>
                </a:lnTo>
                <a:lnTo>
                  <a:pt x="4404360" y="62649"/>
                </a:lnTo>
                <a:lnTo>
                  <a:pt x="4368038" y="79794"/>
                </a:lnTo>
                <a:lnTo>
                  <a:pt x="4330979" y="99301"/>
                </a:lnTo>
                <a:lnTo>
                  <a:pt x="4293222" y="121018"/>
                </a:lnTo>
                <a:lnTo>
                  <a:pt x="4254830" y="144868"/>
                </a:lnTo>
                <a:lnTo>
                  <a:pt x="4215879" y="170700"/>
                </a:lnTo>
                <a:lnTo>
                  <a:pt x="4176420" y="198399"/>
                </a:lnTo>
                <a:lnTo>
                  <a:pt x="4136517" y="227863"/>
                </a:lnTo>
                <a:lnTo>
                  <a:pt x="4096220" y="258953"/>
                </a:lnTo>
                <a:lnTo>
                  <a:pt x="4055580" y="291553"/>
                </a:lnTo>
                <a:lnTo>
                  <a:pt x="4014686" y="325539"/>
                </a:lnTo>
                <a:lnTo>
                  <a:pt x="3973576" y="360807"/>
                </a:lnTo>
                <a:lnTo>
                  <a:pt x="3932313" y="397217"/>
                </a:lnTo>
                <a:lnTo>
                  <a:pt x="3890975" y="434670"/>
                </a:lnTo>
                <a:lnTo>
                  <a:pt x="3849586" y="473036"/>
                </a:lnTo>
                <a:lnTo>
                  <a:pt x="3808234" y="512191"/>
                </a:lnTo>
                <a:lnTo>
                  <a:pt x="3766972" y="552018"/>
                </a:lnTo>
                <a:lnTo>
                  <a:pt x="3725862" y="592391"/>
                </a:lnTo>
                <a:lnTo>
                  <a:pt x="3684955" y="633209"/>
                </a:lnTo>
                <a:lnTo>
                  <a:pt x="3644315" y="674331"/>
                </a:lnTo>
                <a:lnTo>
                  <a:pt x="3604006" y="715645"/>
                </a:lnTo>
                <a:lnTo>
                  <a:pt x="3564077" y="757034"/>
                </a:lnTo>
                <a:lnTo>
                  <a:pt x="3485642" y="839558"/>
                </a:lnTo>
                <a:lnTo>
                  <a:pt x="3409454" y="920927"/>
                </a:lnTo>
                <a:lnTo>
                  <a:pt x="3136950" y="1215732"/>
                </a:lnTo>
                <a:lnTo>
                  <a:pt x="3079267" y="1276972"/>
                </a:lnTo>
                <a:lnTo>
                  <a:pt x="3052330" y="1305052"/>
                </a:lnTo>
                <a:lnTo>
                  <a:pt x="3026727" y="1331302"/>
                </a:lnTo>
                <a:lnTo>
                  <a:pt x="2869590" y="1490256"/>
                </a:lnTo>
                <a:lnTo>
                  <a:pt x="2823616" y="1537246"/>
                </a:lnTo>
                <a:lnTo>
                  <a:pt x="2780881" y="1581670"/>
                </a:lnTo>
                <a:lnTo>
                  <a:pt x="2741396" y="1623783"/>
                </a:lnTo>
                <a:lnTo>
                  <a:pt x="2705189" y="1663839"/>
                </a:lnTo>
                <a:lnTo>
                  <a:pt x="2672257" y="1702104"/>
                </a:lnTo>
                <a:lnTo>
                  <a:pt x="2642628" y="1738807"/>
                </a:lnTo>
                <a:lnTo>
                  <a:pt x="2616327" y="1774228"/>
                </a:lnTo>
                <a:lnTo>
                  <a:pt x="2593365" y="1808619"/>
                </a:lnTo>
                <a:lnTo>
                  <a:pt x="2573756" y="1842223"/>
                </a:lnTo>
                <a:lnTo>
                  <a:pt x="2544673" y="1908136"/>
                </a:lnTo>
                <a:lnTo>
                  <a:pt x="2529230" y="1974011"/>
                </a:lnTo>
                <a:lnTo>
                  <a:pt x="2526665" y="2007577"/>
                </a:lnTo>
                <a:lnTo>
                  <a:pt x="2526817" y="2043633"/>
                </a:lnTo>
                <a:lnTo>
                  <a:pt x="2534424" y="2115502"/>
                </a:lnTo>
                <a:lnTo>
                  <a:pt x="2554109" y="2185886"/>
                </a:lnTo>
                <a:lnTo>
                  <a:pt x="2588666" y="2253361"/>
                </a:lnTo>
                <a:lnTo>
                  <a:pt x="2612390" y="2285581"/>
                </a:lnTo>
                <a:lnTo>
                  <a:pt x="2640863" y="2316556"/>
                </a:lnTo>
                <a:lnTo>
                  <a:pt x="2674467" y="2346109"/>
                </a:lnTo>
                <a:lnTo>
                  <a:pt x="2713520" y="2374061"/>
                </a:lnTo>
                <a:lnTo>
                  <a:pt x="2758389" y="2400262"/>
                </a:lnTo>
                <a:lnTo>
                  <a:pt x="2809405" y="2424493"/>
                </a:lnTo>
                <a:lnTo>
                  <a:pt x="2866936" y="2446629"/>
                </a:lnTo>
                <a:lnTo>
                  <a:pt x="2931325" y="2466454"/>
                </a:lnTo>
                <a:lnTo>
                  <a:pt x="3002915" y="2483828"/>
                </a:lnTo>
                <a:lnTo>
                  <a:pt x="3069729" y="2496769"/>
                </a:lnTo>
                <a:lnTo>
                  <a:pt x="3145942" y="2509151"/>
                </a:lnTo>
                <a:lnTo>
                  <a:pt x="3187242" y="2515108"/>
                </a:lnTo>
                <a:lnTo>
                  <a:pt x="3230524" y="2520873"/>
                </a:lnTo>
                <a:lnTo>
                  <a:pt x="3275647" y="2526461"/>
                </a:lnTo>
                <a:lnTo>
                  <a:pt x="3322485" y="2531834"/>
                </a:lnTo>
                <a:lnTo>
                  <a:pt x="3370910" y="2536990"/>
                </a:lnTo>
                <a:lnTo>
                  <a:pt x="3420795" y="2541905"/>
                </a:lnTo>
                <a:lnTo>
                  <a:pt x="3472027" y="2546578"/>
                </a:lnTo>
                <a:lnTo>
                  <a:pt x="3524466" y="2550998"/>
                </a:lnTo>
                <a:lnTo>
                  <a:pt x="3577996" y="2555138"/>
                </a:lnTo>
                <a:lnTo>
                  <a:pt x="3632479" y="2558999"/>
                </a:lnTo>
                <a:lnTo>
                  <a:pt x="3687813" y="2562555"/>
                </a:lnTo>
                <a:lnTo>
                  <a:pt x="3743833" y="2565806"/>
                </a:lnTo>
                <a:lnTo>
                  <a:pt x="3800449" y="2568727"/>
                </a:lnTo>
                <a:lnTo>
                  <a:pt x="3857523" y="2571305"/>
                </a:lnTo>
                <a:lnTo>
                  <a:pt x="3914914" y="2573528"/>
                </a:lnTo>
                <a:lnTo>
                  <a:pt x="3972522" y="2575395"/>
                </a:lnTo>
                <a:lnTo>
                  <a:pt x="4030205" y="2576880"/>
                </a:lnTo>
                <a:lnTo>
                  <a:pt x="4087838" y="2577960"/>
                </a:lnTo>
                <a:lnTo>
                  <a:pt x="4145292" y="2578646"/>
                </a:lnTo>
                <a:lnTo>
                  <a:pt x="4202455" y="2578912"/>
                </a:lnTo>
                <a:lnTo>
                  <a:pt x="4259186" y="2578747"/>
                </a:lnTo>
                <a:lnTo>
                  <a:pt x="4315358" y="2578138"/>
                </a:lnTo>
                <a:lnTo>
                  <a:pt x="4370857" y="2577058"/>
                </a:lnTo>
                <a:lnTo>
                  <a:pt x="4425556" y="2575509"/>
                </a:lnTo>
                <a:lnTo>
                  <a:pt x="4479328" y="2573477"/>
                </a:lnTo>
                <a:lnTo>
                  <a:pt x="4532033" y="2570950"/>
                </a:lnTo>
                <a:lnTo>
                  <a:pt x="4583557" y="2567902"/>
                </a:lnTo>
                <a:lnTo>
                  <a:pt x="4633773" y="2564333"/>
                </a:lnTo>
                <a:lnTo>
                  <a:pt x="4682566" y="2560231"/>
                </a:lnTo>
                <a:lnTo>
                  <a:pt x="4729785" y="2555570"/>
                </a:lnTo>
                <a:lnTo>
                  <a:pt x="4775314" y="2550337"/>
                </a:lnTo>
                <a:lnTo>
                  <a:pt x="4819040" y="2544534"/>
                </a:lnTo>
                <a:lnTo>
                  <a:pt x="4860823" y="2538133"/>
                </a:lnTo>
                <a:lnTo>
                  <a:pt x="4900549" y="2531135"/>
                </a:lnTo>
                <a:lnTo>
                  <a:pt x="4938077" y="2523515"/>
                </a:lnTo>
                <a:lnTo>
                  <a:pt x="4996358" y="2510015"/>
                </a:lnTo>
                <a:lnTo>
                  <a:pt x="5052923" y="2495334"/>
                </a:lnTo>
                <a:lnTo>
                  <a:pt x="5107775" y="2479446"/>
                </a:lnTo>
                <a:lnTo>
                  <a:pt x="5160886" y="2462365"/>
                </a:lnTo>
                <a:lnTo>
                  <a:pt x="5212270" y="2444077"/>
                </a:lnTo>
                <a:lnTo>
                  <a:pt x="5261902" y="2424595"/>
                </a:lnTo>
                <a:lnTo>
                  <a:pt x="5309768" y="2403894"/>
                </a:lnTo>
                <a:lnTo>
                  <a:pt x="5355882" y="2381986"/>
                </a:lnTo>
                <a:lnTo>
                  <a:pt x="5400218" y="2358872"/>
                </a:lnTo>
                <a:lnTo>
                  <a:pt x="5442763" y="2334539"/>
                </a:lnTo>
                <a:lnTo>
                  <a:pt x="5483517" y="2308987"/>
                </a:lnTo>
                <a:lnTo>
                  <a:pt x="5522468" y="2282215"/>
                </a:lnTo>
                <a:lnTo>
                  <a:pt x="5559615" y="2254212"/>
                </a:lnTo>
                <a:lnTo>
                  <a:pt x="5594934" y="2224989"/>
                </a:lnTo>
                <a:lnTo>
                  <a:pt x="5628437" y="2194534"/>
                </a:lnTo>
                <a:lnTo>
                  <a:pt x="5660085" y="2162848"/>
                </a:lnTo>
                <a:lnTo>
                  <a:pt x="5689905" y="2129929"/>
                </a:lnTo>
                <a:lnTo>
                  <a:pt x="5717857" y="2095779"/>
                </a:lnTo>
                <a:lnTo>
                  <a:pt x="5743943" y="2060384"/>
                </a:lnTo>
                <a:lnTo>
                  <a:pt x="5768162" y="2023745"/>
                </a:lnTo>
                <a:lnTo>
                  <a:pt x="5790501" y="1985860"/>
                </a:lnTo>
                <a:lnTo>
                  <a:pt x="5810948" y="1946719"/>
                </a:lnTo>
                <a:lnTo>
                  <a:pt x="5829490" y="1906333"/>
                </a:lnTo>
                <a:lnTo>
                  <a:pt x="5846127" y="1864702"/>
                </a:lnTo>
                <a:lnTo>
                  <a:pt x="5858472" y="1828355"/>
                </a:lnTo>
                <a:lnTo>
                  <a:pt x="5869571" y="1789430"/>
                </a:lnTo>
                <a:lnTo>
                  <a:pt x="5879427" y="1748116"/>
                </a:lnTo>
                <a:lnTo>
                  <a:pt x="5888037" y="1704632"/>
                </a:lnTo>
                <a:lnTo>
                  <a:pt x="5895391" y="1659140"/>
                </a:lnTo>
                <a:lnTo>
                  <a:pt x="5901499" y="1611884"/>
                </a:lnTo>
                <a:lnTo>
                  <a:pt x="5906351" y="1563027"/>
                </a:lnTo>
                <a:lnTo>
                  <a:pt x="5909945" y="1512798"/>
                </a:lnTo>
                <a:lnTo>
                  <a:pt x="5912282" y="1461389"/>
                </a:lnTo>
                <a:lnTo>
                  <a:pt x="5913374" y="1408988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031603" y="2030794"/>
            <a:ext cx="25146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57168" y="2266124"/>
            <a:ext cx="161290" cy="3511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100" spc="15" dirty="0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622415" y="1649666"/>
            <a:ext cx="25146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641851" y="1430591"/>
            <a:ext cx="2286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599113" y="1885124"/>
            <a:ext cx="1410335" cy="114554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R="5080" algn="r">
              <a:lnSpc>
                <a:spcPts val="1814"/>
              </a:lnSpc>
              <a:spcBef>
                <a:spcPts val="135"/>
              </a:spcBef>
            </a:pPr>
            <a:r>
              <a:rPr sz="2100" spc="15" dirty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endParaRPr sz="2100">
              <a:latin typeface="Times New Roman"/>
              <a:cs typeface="Times New Roman"/>
            </a:endParaRPr>
          </a:p>
          <a:p>
            <a:pPr marL="12700">
              <a:lnSpc>
                <a:spcPts val="3130"/>
              </a:lnSpc>
              <a:tabLst>
                <a:tab pos="1099820" algn="l"/>
              </a:tabLst>
            </a:pPr>
            <a:r>
              <a:rPr sz="3200" i="1" u="heavy" spc="-5" dirty="0">
                <a:solidFill>
                  <a:srgbClr val="008A87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endParaRPr sz="3200">
              <a:latin typeface="Times New Roman"/>
              <a:cs typeface="Times New Roman"/>
            </a:endParaRPr>
          </a:p>
          <a:p>
            <a:pPr marL="71120">
              <a:lnSpc>
                <a:spcPts val="3840"/>
              </a:lnSpc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526539" y="289813"/>
            <a:ext cx="519366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Optimal</a:t>
            </a:r>
            <a:r>
              <a:rPr spc="-40" dirty="0"/>
              <a:t> </a:t>
            </a:r>
            <a:r>
              <a:rPr spc="-5" dirty="0"/>
              <a:t>substructure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78346" y="3118485"/>
            <a:ext cx="8747125" cy="3387725"/>
          </a:xfrm>
          <a:prstGeom prst="rect">
            <a:avLst/>
          </a:prstGeom>
        </p:spPr>
        <p:txBody>
          <a:bodyPr vert="horz" wrap="square" lIns="0" tIns="69215" rIns="0" bIns="0" rtlCol="0">
            <a:spAutoFit/>
          </a:bodyPr>
          <a:lstStyle/>
          <a:p>
            <a:pPr marL="38100" marR="311785">
              <a:lnSpc>
                <a:spcPts val="3440"/>
              </a:lnSpc>
              <a:spcBef>
                <a:spcPts val="545"/>
              </a:spcBef>
              <a:tabLst>
                <a:tab pos="4926965" algn="l"/>
              </a:tabLst>
            </a:pPr>
            <a:r>
              <a:rPr sz="3200" spc="-5" dirty="0">
                <a:latin typeface="Times New Roman"/>
                <a:cs typeface="Times New Roman"/>
              </a:rPr>
              <a:t>Remove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any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edge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3200" spc="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3200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</a:t>
            </a:r>
            <a:r>
              <a:rPr sz="3200" spc="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r>
              <a:rPr sz="3200" spc="-5" dirty="0">
                <a:latin typeface="Times New Roman"/>
                <a:cs typeface="Times New Roman"/>
              </a:rPr>
              <a:t>.	Then,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T </a:t>
            </a:r>
            <a:r>
              <a:rPr sz="3200" spc="-5" dirty="0">
                <a:latin typeface="Times New Roman"/>
                <a:cs typeface="Times New Roman"/>
              </a:rPr>
              <a:t>is partitioned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into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two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subtrees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i="1" spc="5" dirty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r>
              <a:rPr sz="3150" spc="7" baseline="-21164" dirty="0">
                <a:solidFill>
                  <a:srgbClr val="008A87"/>
                </a:solidFill>
                <a:latin typeface="Times New Roman"/>
                <a:cs typeface="Times New Roman"/>
              </a:rPr>
              <a:t>1 </a:t>
            </a:r>
            <a:r>
              <a:rPr sz="3200" spc="-5" dirty="0">
                <a:latin typeface="Times New Roman"/>
                <a:cs typeface="Times New Roman"/>
              </a:rPr>
              <a:t>and 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r>
              <a:rPr sz="3150" baseline="-21164" dirty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r>
              <a:rPr sz="3200" dirty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  <a:p>
            <a:pPr marL="38100" marR="30480">
              <a:lnSpc>
                <a:spcPts val="3460"/>
              </a:lnSpc>
              <a:spcBef>
                <a:spcPts val="355"/>
              </a:spcBef>
            </a:pPr>
            <a:r>
              <a:rPr sz="3200" b="1" spc="-10" dirty="0">
                <a:solidFill>
                  <a:srgbClr val="CC0000"/>
                </a:solidFill>
                <a:latin typeface="Times New Roman"/>
                <a:cs typeface="Times New Roman"/>
              </a:rPr>
              <a:t>Theorem.</a:t>
            </a:r>
            <a:r>
              <a:rPr sz="3200" b="1" spc="-6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The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subtree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i="1" spc="5" dirty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r>
              <a:rPr sz="3150" spc="7" baseline="-21164" dirty="0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r>
              <a:rPr sz="3150" spc="390" baseline="-21164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is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an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MST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of </a:t>
            </a:r>
            <a:r>
              <a:rPr sz="3200" i="1" spc="5" dirty="0">
                <a:solidFill>
                  <a:srgbClr val="008A87"/>
                </a:solidFill>
                <a:latin typeface="Times New Roman"/>
                <a:cs typeface="Times New Roman"/>
              </a:rPr>
              <a:t>G</a:t>
            </a:r>
            <a:r>
              <a:rPr sz="3150" spc="7" baseline="-21164" dirty="0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r>
              <a:rPr sz="3150" spc="405" baseline="-21164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= 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150" baseline="-21164" dirty="0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r>
              <a:rPr sz="3150" baseline="-21164" dirty="0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3200" dirty="0">
                <a:latin typeface="Times New Roman"/>
                <a:cs typeface="Times New Roman"/>
              </a:rPr>
              <a:t>,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the subgraph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of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G</a:t>
            </a:r>
            <a:r>
              <a:rPr sz="3200" i="1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b="1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induced </a:t>
            </a:r>
            <a:r>
              <a:rPr sz="3200" spc="-5" dirty="0">
                <a:latin typeface="Times New Roman"/>
                <a:cs typeface="Times New Roman"/>
              </a:rPr>
              <a:t>by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the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vertices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of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r>
              <a:rPr sz="3150" baseline="-21164" dirty="0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r>
              <a:rPr sz="3200" dirty="0">
                <a:latin typeface="Times New Roman"/>
                <a:cs typeface="Times New Roman"/>
              </a:rPr>
              <a:t>:</a:t>
            </a:r>
            <a:endParaRPr sz="3200">
              <a:latin typeface="Times New Roman"/>
              <a:cs typeface="Times New Roman"/>
            </a:endParaRPr>
          </a:p>
          <a:p>
            <a:pPr marL="2007870">
              <a:lnSpc>
                <a:spcPts val="3654"/>
              </a:lnSpc>
              <a:spcBef>
                <a:spcPts val="229"/>
              </a:spcBef>
            </a:pPr>
            <a:r>
              <a:rPr sz="3200" i="1" spc="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150" spc="7" baseline="-21164" dirty="0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r>
              <a:rPr sz="3150" spc="367" baseline="-21164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vertices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of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r>
              <a:rPr sz="3150" baseline="-21164" dirty="0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r>
              <a:rPr sz="3200" dirty="0">
                <a:latin typeface="Times New Roman"/>
                <a:cs typeface="Times New Roman"/>
              </a:rPr>
              <a:t>,</a:t>
            </a:r>
            <a:endParaRPr sz="3200">
              <a:latin typeface="Times New Roman"/>
              <a:cs typeface="Times New Roman"/>
            </a:endParaRPr>
          </a:p>
          <a:p>
            <a:pPr marL="2008505">
              <a:lnSpc>
                <a:spcPts val="3654"/>
              </a:lnSpc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r>
              <a:rPr sz="3150" spc="22" baseline="-21164" dirty="0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r>
              <a:rPr sz="3150" spc="382" baseline="-21164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{</a:t>
            </a:r>
            <a:r>
              <a:rPr sz="3200" spc="-30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x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3200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y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) </a:t>
            </a: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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E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: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x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y</a:t>
            </a:r>
            <a:r>
              <a:rPr sz="3200" i="1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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150" spc="22" baseline="-21164" dirty="0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r>
              <a:rPr sz="3150" spc="-52" baseline="-21164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}</a:t>
            </a:r>
            <a:r>
              <a:rPr sz="3200" spc="-5" dirty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495"/>
              </a:spcBef>
            </a:pPr>
            <a:r>
              <a:rPr sz="3200" spc="-5" dirty="0">
                <a:latin typeface="Times New Roman"/>
                <a:cs typeface="Times New Roman"/>
              </a:rPr>
              <a:t>Similarly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for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r>
              <a:rPr sz="3150" baseline="-21164" dirty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r>
              <a:rPr sz="3200" dirty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32568" y="1204584"/>
            <a:ext cx="2582545" cy="1644014"/>
          </a:xfrm>
          <a:prstGeom prst="rect">
            <a:avLst/>
          </a:prstGeom>
        </p:spPr>
        <p:txBody>
          <a:bodyPr vert="horz" wrap="square" lIns="0" tIns="182880" rIns="0" bIns="0" rtlCol="0">
            <a:spAutoFit/>
          </a:bodyPr>
          <a:lstStyle/>
          <a:p>
            <a:pPr marL="1125855">
              <a:lnSpc>
                <a:spcPct val="100000"/>
              </a:lnSpc>
              <a:spcBef>
                <a:spcPts val="1440"/>
              </a:spcBef>
            </a:pPr>
            <a:r>
              <a:rPr sz="3200" spc="-5" dirty="0">
                <a:latin typeface="Times New Roman"/>
                <a:cs typeface="Times New Roman"/>
              </a:rPr>
              <a:t>MST</a:t>
            </a:r>
            <a:r>
              <a:rPr sz="3200" spc="-100" dirty="0">
                <a:latin typeface="Times New Roman"/>
                <a:cs typeface="Times New Roman"/>
              </a:rPr>
              <a:t> </a:t>
            </a:r>
            <a:r>
              <a:rPr sz="3200" i="1" spc="-10" dirty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r>
              <a:rPr sz="3200" spc="-10" dirty="0">
                <a:latin typeface="Times New Roman"/>
                <a:cs typeface="Times New Roman"/>
              </a:rPr>
              <a:t>: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ts val="3190"/>
              </a:lnSpc>
              <a:spcBef>
                <a:spcPts val="1175"/>
              </a:spcBef>
            </a:pPr>
            <a:r>
              <a:rPr sz="2800" spc="-5" dirty="0">
                <a:latin typeface="Times New Roman"/>
                <a:cs typeface="Times New Roman"/>
              </a:rPr>
              <a:t>(Other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edges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of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G</a:t>
            </a:r>
            <a:endParaRPr sz="2800">
              <a:latin typeface="Times New Roman"/>
              <a:cs typeface="Times New Roman"/>
            </a:endParaRPr>
          </a:p>
          <a:p>
            <a:pPr marL="189230">
              <a:lnSpc>
                <a:spcPts val="3190"/>
              </a:lnSpc>
            </a:pPr>
            <a:r>
              <a:rPr sz="2800" spc="-5" dirty="0">
                <a:latin typeface="Times New Roman"/>
                <a:cs typeface="Times New Roman"/>
              </a:rPr>
              <a:t>are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not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shown.)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157537" y="901705"/>
            <a:ext cx="5359400" cy="2018030"/>
            <a:chOff x="3157537" y="901705"/>
            <a:chExt cx="5359400" cy="2018030"/>
          </a:xfrm>
        </p:grpSpPr>
        <p:sp>
          <p:nvSpPr>
            <p:cNvPr id="12" name="object 12"/>
            <p:cNvSpPr/>
            <p:nvPr/>
          </p:nvSpPr>
          <p:spPr>
            <a:xfrm>
              <a:off x="3200400" y="1995487"/>
              <a:ext cx="795655" cy="582930"/>
            </a:xfrm>
            <a:custGeom>
              <a:avLst/>
              <a:gdLst/>
              <a:ahLst/>
              <a:cxnLst/>
              <a:rect l="l" t="t" r="r" b="b"/>
              <a:pathLst>
                <a:path w="795654" h="582930">
                  <a:moveTo>
                    <a:pt x="0" y="582612"/>
                  </a:moveTo>
                  <a:lnTo>
                    <a:pt x="795337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52875" y="1952630"/>
              <a:ext cx="85725" cy="85725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57537" y="2535237"/>
              <a:ext cx="85725" cy="85725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3200400" y="1411287"/>
              <a:ext cx="795655" cy="584200"/>
            </a:xfrm>
            <a:custGeom>
              <a:avLst/>
              <a:gdLst/>
              <a:ahLst/>
              <a:cxnLst/>
              <a:rect l="l" t="t" r="r" b="b"/>
              <a:pathLst>
                <a:path w="795654" h="584200">
                  <a:moveTo>
                    <a:pt x="0" y="0"/>
                  </a:moveTo>
                  <a:lnTo>
                    <a:pt x="795337" y="58420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52875" y="1952630"/>
              <a:ext cx="85725" cy="85725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57537" y="1368424"/>
              <a:ext cx="85725" cy="85725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6699250" y="2578100"/>
              <a:ext cx="1149350" cy="298450"/>
            </a:xfrm>
            <a:custGeom>
              <a:avLst/>
              <a:gdLst/>
              <a:ahLst/>
              <a:cxnLst/>
              <a:rect l="l" t="t" r="r" b="b"/>
              <a:pathLst>
                <a:path w="1149350" h="298450">
                  <a:moveTo>
                    <a:pt x="0" y="0"/>
                  </a:moveTo>
                  <a:lnTo>
                    <a:pt x="1149350" y="29845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05737" y="2833691"/>
              <a:ext cx="85725" cy="857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56387" y="2535237"/>
              <a:ext cx="85725" cy="85725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6699250" y="1771650"/>
              <a:ext cx="860425" cy="806450"/>
            </a:xfrm>
            <a:custGeom>
              <a:avLst/>
              <a:gdLst/>
              <a:ahLst/>
              <a:cxnLst/>
              <a:rect l="l" t="t" r="r" b="b"/>
              <a:pathLst>
                <a:path w="860425" h="806450">
                  <a:moveTo>
                    <a:pt x="0" y="806450"/>
                  </a:moveTo>
                  <a:lnTo>
                    <a:pt x="860425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16812" y="1728791"/>
              <a:ext cx="85725" cy="85725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56387" y="2535237"/>
              <a:ext cx="85725" cy="85725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7375525" y="944562"/>
              <a:ext cx="184150" cy="827405"/>
            </a:xfrm>
            <a:custGeom>
              <a:avLst/>
              <a:gdLst/>
              <a:ahLst/>
              <a:cxnLst/>
              <a:rect l="l" t="t" r="r" b="b"/>
              <a:pathLst>
                <a:path w="184150" h="827405">
                  <a:moveTo>
                    <a:pt x="184150" y="827087"/>
                  </a:moveTo>
                  <a:lnTo>
                    <a:pt x="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32662" y="901705"/>
              <a:ext cx="85725" cy="85725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16812" y="1728787"/>
              <a:ext cx="85725" cy="85725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7559675" y="1771650"/>
              <a:ext cx="914400" cy="434975"/>
            </a:xfrm>
            <a:custGeom>
              <a:avLst/>
              <a:gdLst/>
              <a:ahLst/>
              <a:cxnLst/>
              <a:rect l="l" t="t" r="r" b="b"/>
              <a:pathLst>
                <a:path w="914400" h="434975">
                  <a:moveTo>
                    <a:pt x="0" y="0"/>
                  </a:moveTo>
                  <a:lnTo>
                    <a:pt x="914400" y="434975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31212" y="2163766"/>
              <a:ext cx="85725" cy="85725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16812" y="1728787"/>
              <a:ext cx="85725" cy="85725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7559675" y="1192212"/>
              <a:ext cx="716280" cy="579755"/>
            </a:xfrm>
            <a:custGeom>
              <a:avLst/>
              <a:gdLst/>
              <a:ahLst/>
              <a:cxnLst/>
              <a:rect l="l" t="t" r="r" b="b"/>
              <a:pathLst>
                <a:path w="716279" h="579755">
                  <a:moveTo>
                    <a:pt x="0" y="579437"/>
                  </a:moveTo>
                  <a:lnTo>
                    <a:pt x="715962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32776" y="1149355"/>
              <a:ext cx="85725" cy="85725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16812" y="1728787"/>
              <a:ext cx="85725" cy="85725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3995737" y="1995488"/>
              <a:ext cx="954405" cy="0"/>
            </a:xfrm>
            <a:custGeom>
              <a:avLst/>
              <a:gdLst/>
              <a:ahLst/>
              <a:cxnLst/>
              <a:rect l="l" t="t" r="r" b="b"/>
              <a:pathLst>
                <a:path w="954404">
                  <a:moveTo>
                    <a:pt x="0" y="0"/>
                  </a:moveTo>
                  <a:lnTo>
                    <a:pt x="954087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06962" y="1952630"/>
              <a:ext cx="85725" cy="85725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52875" y="1952626"/>
              <a:ext cx="85725" cy="85725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4949825" y="1411288"/>
              <a:ext cx="662305" cy="584200"/>
            </a:xfrm>
            <a:custGeom>
              <a:avLst/>
              <a:gdLst/>
              <a:ahLst/>
              <a:cxnLst/>
              <a:rect l="l" t="t" r="r" b="b"/>
              <a:pathLst>
                <a:path w="662304" h="584200">
                  <a:moveTo>
                    <a:pt x="0" y="584200"/>
                  </a:moveTo>
                  <a:lnTo>
                    <a:pt x="661987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" name="object 3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68951" y="1368430"/>
              <a:ext cx="85725" cy="85725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06962" y="1952626"/>
              <a:ext cx="85725" cy="85725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56387" y="2535241"/>
              <a:ext cx="85725" cy="85725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68951" y="2535237"/>
              <a:ext cx="85725" cy="8572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6539" y="289813"/>
            <a:ext cx="711771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Proof</a:t>
            </a:r>
            <a:r>
              <a:rPr spc="-30" dirty="0"/>
              <a:t> </a:t>
            </a:r>
            <a:r>
              <a:rPr spc="-5" dirty="0"/>
              <a:t>of</a:t>
            </a:r>
            <a:r>
              <a:rPr spc="-20" dirty="0"/>
              <a:t> </a:t>
            </a:r>
            <a:r>
              <a:rPr spc="-5" dirty="0"/>
              <a:t>optimal</a:t>
            </a:r>
            <a:r>
              <a:rPr spc="-15" dirty="0"/>
              <a:t> </a:t>
            </a:r>
            <a:r>
              <a:rPr spc="-5" dirty="0"/>
              <a:t>substructure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0966" y="1242876"/>
            <a:ext cx="8505190" cy="244602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R="4803775" algn="ctr">
              <a:lnSpc>
                <a:spcPct val="100000"/>
              </a:lnSpc>
              <a:spcBef>
                <a:spcPts val="434"/>
              </a:spcBef>
              <a:tabLst>
                <a:tab pos="1214120" algn="l"/>
              </a:tabLst>
            </a:pPr>
            <a:r>
              <a:rPr sz="3200" i="1" spc="-25" dirty="0">
                <a:solidFill>
                  <a:srgbClr val="CC0000"/>
                </a:solidFill>
                <a:latin typeface="Times New Roman"/>
                <a:cs typeface="Times New Roman"/>
              </a:rPr>
              <a:t>Proof.	</a:t>
            </a:r>
            <a:r>
              <a:rPr sz="3200" spc="-5" dirty="0">
                <a:latin typeface="Times New Roman"/>
                <a:cs typeface="Times New Roman"/>
              </a:rPr>
              <a:t>Cut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and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paste:</a:t>
            </a:r>
            <a:endParaRPr sz="3200">
              <a:latin typeface="Times New Roman"/>
              <a:cs typeface="Times New Roman"/>
            </a:endParaRPr>
          </a:p>
          <a:p>
            <a:pPr marL="25400" algn="ctr">
              <a:lnSpc>
                <a:spcPts val="3820"/>
              </a:lnSpc>
              <a:spcBef>
                <a:spcPts val="33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w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3200" spc="-1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3200" spc="-1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w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,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) +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w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r>
              <a:rPr sz="3150" baseline="-21164" dirty="0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3200" spc="-1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+</a:t>
            </a:r>
            <a:r>
              <a:rPr sz="3200" spc="-1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w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r>
              <a:rPr sz="3150" spc="-7" baseline="-21164" dirty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3200" spc="-5" dirty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  <a:p>
            <a:pPr algn="ctr">
              <a:lnSpc>
                <a:spcPts val="3629"/>
              </a:lnSpc>
            </a:pPr>
            <a:r>
              <a:rPr sz="3200" spc="-10" dirty="0">
                <a:latin typeface="Times New Roman"/>
                <a:cs typeface="Times New Roman"/>
              </a:rPr>
              <a:t>I</a:t>
            </a:r>
            <a:r>
              <a:rPr sz="3200" spc="-5" dirty="0">
                <a:latin typeface="Times New Roman"/>
                <a:cs typeface="Times New Roman"/>
              </a:rPr>
              <a:t>f </a:t>
            </a:r>
            <a:r>
              <a:rPr sz="3200" i="1" spc="-10" dirty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r>
              <a:rPr sz="3150" spc="22" baseline="-21164" dirty="0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</a:t>
            </a:r>
            <a:r>
              <a:rPr sz="3200" spc="-28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we</a:t>
            </a:r>
            <a:r>
              <a:rPr sz="3200" spc="-10" dirty="0">
                <a:latin typeface="Times New Roman"/>
                <a:cs typeface="Times New Roman"/>
              </a:rPr>
              <a:t>r</a:t>
            </a:r>
            <a:r>
              <a:rPr sz="3200" spc="-5" dirty="0">
                <a:latin typeface="Times New Roman"/>
                <a:cs typeface="Times New Roman"/>
              </a:rPr>
              <a:t>e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l</a:t>
            </a:r>
            <a:r>
              <a:rPr sz="3200" spc="-5" dirty="0">
                <a:latin typeface="Times New Roman"/>
                <a:cs typeface="Times New Roman"/>
              </a:rPr>
              <a:t>owe</a:t>
            </a:r>
            <a:r>
              <a:rPr sz="3200" spc="-80" dirty="0">
                <a:latin typeface="Times New Roman"/>
                <a:cs typeface="Times New Roman"/>
              </a:rPr>
              <a:t>r</a:t>
            </a:r>
            <a:r>
              <a:rPr sz="3200" spc="-10" dirty="0">
                <a:latin typeface="Times New Roman"/>
                <a:cs typeface="Times New Roman"/>
              </a:rPr>
              <a:t>-</a:t>
            </a:r>
            <a:r>
              <a:rPr sz="3200" spc="-5" dirty="0">
                <a:latin typeface="Times New Roman"/>
                <a:cs typeface="Times New Roman"/>
              </a:rPr>
              <a:t>we</a:t>
            </a:r>
            <a:r>
              <a:rPr sz="3200" spc="-10" dirty="0">
                <a:latin typeface="Times New Roman"/>
                <a:cs typeface="Times New Roman"/>
              </a:rPr>
              <a:t>i</a:t>
            </a:r>
            <a:r>
              <a:rPr sz="3200" spc="-5" dirty="0">
                <a:latin typeface="Times New Roman"/>
                <a:cs typeface="Times New Roman"/>
              </a:rPr>
              <a:t>ght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s</a:t>
            </a:r>
            <a:r>
              <a:rPr sz="3200" spc="-5" dirty="0">
                <a:latin typeface="Times New Roman"/>
                <a:cs typeface="Times New Roman"/>
              </a:rPr>
              <a:t>pann</a:t>
            </a:r>
            <a:r>
              <a:rPr sz="3200" spc="-10" dirty="0">
                <a:latin typeface="Times New Roman"/>
                <a:cs typeface="Times New Roman"/>
              </a:rPr>
              <a:t>i</a:t>
            </a:r>
            <a:r>
              <a:rPr sz="3200" spc="-5" dirty="0">
                <a:latin typeface="Times New Roman"/>
                <a:cs typeface="Times New Roman"/>
              </a:rPr>
              <a:t>ng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tr</a:t>
            </a:r>
            <a:r>
              <a:rPr sz="3200" spc="-5" dirty="0">
                <a:latin typeface="Times New Roman"/>
                <a:cs typeface="Times New Roman"/>
              </a:rPr>
              <a:t>ee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t</a:t>
            </a:r>
            <a:r>
              <a:rPr sz="3200" spc="-5" dirty="0">
                <a:latin typeface="Times New Roman"/>
                <a:cs typeface="Times New Roman"/>
              </a:rPr>
              <a:t>han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i="1" spc="-10" dirty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r>
              <a:rPr sz="3150" spc="22" baseline="-21164" dirty="0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r>
              <a:rPr sz="3150" baseline="-21164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150" spc="-390" baseline="-21164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f</a:t>
            </a:r>
            <a:r>
              <a:rPr sz="3200" spc="-5" dirty="0">
                <a:latin typeface="Times New Roman"/>
                <a:cs typeface="Times New Roman"/>
              </a:rPr>
              <a:t>or</a:t>
            </a:r>
            <a:endParaRPr sz="3200">
              <a:latin typeface="Times New Roman"/>
              <a:cs typeface="Times New Roman"/>
            </a:endParaRPr>
          </a:p>
          <a:p>
            <a:pPr marL="76200" marR="1200150">
              <a:lnSpc>
                <a:spcPts val="3440"/>
              </a:lnSpc>
              <a:spcBef>
                <a:spcPts val="260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G</a:t>
            </a:r>
            <a:r>
              <a:rPr sz="3150" spc="22" baseline="-21164" dirty="0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r>
              <a:rPr sz="3200" spc="-5" dirty="0">
                <a:latin typeface="Times New Roman"/>
                <a:cs typeface="Times New Roman"/>
              </a:rPr>
              <a:t>,</a:t>
            </a:r>
            <a:r>
              <a:rPr sz="3200" spc="-10" dirty="0">
                <a:latin typeface="Times New Roman"/>
                <a:cs typeface="Times New Roman"/>
              </a:rPr>
              <a:t> t</a:t>
            </a:r>
            <a:r>
              <a:rPr sz="3200" spc="-5" dirty="0">
                <a:latin typeface="Times New Roman"/>
                <a:cs typeface="Times New Roman"/>
              </a:rPr>
              <a:t>hen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r>
              <a:rPr sz="3200" i="1" spc="-45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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{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}</a:t>
            </a:r>
            <a:r>
              <a:rPr sz="3200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</a:t>
            </a:r>
            <a:r>
              <a:rPr sz="3200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10" dirty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r>
              <a:rPr sz="3150" spc="22" baseline="-21164" dirty="0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</a:t>
            </a:r>
            <a:r>
              <a:rPr sz="3200" spc="-1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</a:t>
            </a:r>
            <a:r>
              <a:rPr sz="3200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10" dirty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r>
              <a:rPr sz="3150" spc="22" baseline="-21164" dirty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r>
              <a:rPr sz="3150" baseline="-21164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150" spc="-390" baseline="-21164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wou</a:t>
            </a:r>
            <a:r>
              <a:rPr sz="3200" spc="-10" dirty="0">
                <a:latin typeface="Times New Roman"/>
                <a:cs typeface="Times New Roman"/>
              </a:rPr>
              <a:t>l</a:t>
            </a:r>
            <a:r>
              <a:rPr sz="3200" spc="-5" dirty="0">
                <a:latin typeface="Times New Roman"/>
                <a:cs typeface="Times New Roman"/>
              </a:rPr>
              <a:t>d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be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  </a:t>
            </a:r>
            <a:r>
              <a:rPr sz="3200" spc="-10" dirty="0">
                <a:latin typeface="Times New Roman"/>
                <a:cs typeface="Times New Roman"/>
              </a:rPr>
              <a:t>lower-weight </a:t>
            </a:r>
            <a:r>
              <a:rPr sz="3200" spc="-5" dirty="0">
                <a:latin typeface="Times New Roman"/>
                <a:cs typeface="Times New Roman"/>
              </a:rPr>
              <a:t>spanning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tree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than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r>
              <a:rPr sz="3200" i="1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for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G</a:t>
            </a:r>
            <a:r>
              <a:rPr sz="3200" spc="-5" dirty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385050" y="3295650"/>
            <a:ext cx="317500" cy="317500"/>
            <a:chOff x="7385050" y="3295650"/>
            <a:chExt cx="317500" cy="317500"/>
          </a:xfrm>
        </p:grpSpPr>
        <p:sp>
          <p:nvSpPr>
            <p:cNvPr id="5" name="object 5"/>
            <p:cNvSpPr/>
            <p:nvPr/>
          </p:nvSpPr>
          <p:spPr>
            <a:xfrm>
              <a:off x="7391400" y="33020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8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304800" y="304800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391400" y="33020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6539" y="289813"/>
            <a:ext cx="711771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Proof</a:t>
            </a:r>
            <a:r>
              <a:rPr spc="-30" dirty="0"/>
              <a:t> </a:t>
            </a:r>
            <a:r>
              <a:rPr spc="-5" dirty="0"/>
              <a:t>of</a:t>
            </a:r>
            <a:r>
              <a:rPr spc="-20" dirty="0"/>
              <a:t> </a:t>
            </a:r>
            <a:r>
              <a:rPr spc="-5" dirty="0"/>
              <a:t>optimal</a:t>
            </a:r>
            <a:r>
              <a:rPr spc="-15" dirty="0"/>
              <a:t> </a:t>
            </a:r>
            <a:r>
              <a:rPr spc="-5" dirty="0"/>
              <a:t>substructure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385050" y="3295650"/>
            <a:ext cx="317500" cy="317500"/>
            <a:chOff x="7385050" y="3295650"/>
            <a:chExt cx="317500" cy="317500"/>
          </a:xfrm>
        </p:grpSpPr>
        <p:sp>
          <p:nvSpPr>
            <p:cNvPr id="4" name="object 4"/>
            <p:cNvSpPr/>
            <p:nvPr/>
          </p:nvSpPr>
          <p:spPr>
            <a:xfrm>
              <a:off x="7391400" y="33020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8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304800" y="304800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391400" y="33020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88266" y="1242876"/>
            <a:ext cx="8530590" cy="366331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R="4803775" algn="ctr">
              <a:lnSpc>
                <a:spcPct val="100000"/>
              </a:lnSpc>
              <a:spcBef>
                <a:spcPts val="434"/>
              </a:spcBef>
              <a:tabLst>
                <a:tab pos="1214120" algn="l"/>
              </a:tabLst>
            </a:pPr>
            <a:r>
              <a:rPr sz="3200" i="1" spc="-25" dirty="0">
                <a:solidFill>
                  <a:srgbClr val="CC0000"/>
                </a:solidFill>
                <a:latin typeface="Times New Roman"/>
                <a:cs typeface="Times New Roman"/>
              </a:rPr>
              <a:t>Proof.	</a:t>
            </a:r>
            <a:r>
              <a:rPr sz="3200" spc="-5" dirty="0">
                <a:latin typeface="Times New Roman"/>
                <a:cs typeface="Times New Roman"/>
              </a:rPr>
              <a:t>Cut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and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paste:</a:t>
            </a:r>
            <a:endParaRPr sz="3200">
              <a:latin typeface="Times New Roman"/>
              <a:cs typeface="Times New Roman"/>
            </a:endParaRPr>
          </a:p>
          <a:p>
            <a:pPr marL="25400" algn="ctr">
              <a:lnSpc>
                <a:spcPts val="3820"/>
              </a:lnSpc>
              <a:spcBef>
                <a:spcPts val="33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w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3200" spc="-1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3200" spc="-1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w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,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) +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w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r>
              <a:rPr sz="3150" baseline="-21164" dirty="0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3200" spc="-1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+</a:t>
            </a:r>
            <a:r>
              <a:rPr sz="3200" spc="-1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w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r>
              <a:rPr sz="3150" spc="-7" baseline="-21164" dirty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3200" spc="-5" dirty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  <a:p>
            <a:pPr algn="ctr">
              <a:lnSpc>
                <a:spcPts val="3629"/>
              </a:lnSpc>
            </a:pPr>
            <a:r>
              <a:rPr sz="3200" spc="-10" dirty="0">
                <a:latin typeface="Times New Roman"/>
                <a:cs typeface="Times New Roman"/>
              </a:rPr>
              <a:t>I</a:t>
            </a:r>
            <a:r>
              <a:rPr sz="3200" spc="-5" dirty="0">
                <a:latin typeface="Times New Roman"/>
                <a:cs typeface="Times New Roman"/>
              </a:rPr>
              <a:t>f </a:t>
            </a:r>
            <a:r>
              <a:rPr sz="3200" i="1" spc="-10" dirty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r>
              <a:rPr sz="3150" spc="22" baseline="-21164" dirty="0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</a:t>
            </a:r>
            <a:r>
              <a:rPr sz="3200" spc="-28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we</a:t>
            </a:r>
            <a:r>
              <a:rPr sz="3200" spc="-10" dirty="0">
                <a:latin typeface="Times New Roman"/>
                <a:cs typeface="Times New Roman"/>
              </a:rPr>
              <a:t>r</a:t>
            </a:r>
            <a:r>
              <a:rPr sz="3200" spc="-5" dirty="0">
                <a:latin typeface="Times New Roman"/>
                <a:cs typeface="Times New Roman"/>
              </a:rPr>
              <a:t>e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l</a:t>
            </a:r>
            <a:r>
              <a:rPr sz="3200" spc="-5" dirty="0">
                <a:latin typeface="Times New Roman"/>
                <a:cs typeface="Times New Roman"/>
              </a:rPr>
              <a:t>owe</a:t>
            </a:r>
            <a:r>
              <a:rPr sz="3200" spc="-80" dirty="0">
                <a:latin typeface="Times New Roman"/>
                <a:cs typeface="Times New Roman"/>
              </a:rPr>
              <a:t>r</a:t>
            </a:r>
            <a:r>
              <a:rPr sz="3200" spc="-10" dirty="0">
                <a:latin typeface="Times New Roman"/>
                <a:cs typeface="Times New Roman"/>
              </a:rPr>
              <a:t>-</a:t>
            </a:r>
            <a:r>
              <a:rPr sz="3200" spc="-5" dirty="0">
                <a:latin typeface="Times New Roman"/>
                <a:cs typeface="Times New Roman"/>
              </a:rPr>
              <a:t>we</a:t>
            </a:r>
            <a:r>
              <a:rPr sz="3200" spc="-10" dirty="0">
                <a:latin typeface="Times New Roman"/>
                <a:cs typeface="Times New Roman"/>
              </a:rPr>
              <a:t>i</a:t>
            </a:r>
            <a:r>
              <a:rPr sz="3200" spc="-5" dirty="0">
                <a:latin typeface="Times New Roman"/>
                <a:cs typeface="Times New Roman"/>
              </a:rPr>
              <a:t>ght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s</a:t>
            </a:r>
            <a:r>
              <a:rPr sz="3200" spc="-5" dirty="0">
                <a:latin typeface="Times New Roman"/>
                <a:cs typeface="Times New Roman"/>
              </a:rPr>
              <a:t>pann</a:t>
            </a:r>
            <a:r>
              <a:rPr sz="3200" spc="-10" dirty="0">
                <a:latin typeface="Times New Roman"/>
                <a:cs typeface="Times New Roman"/>
              </a:rPr>
              <a:t>i</a:t>
            </a:r>
            <a:r>
              <a:rPr sz="3200" spc="-5" dirty="0">
                <a:latin typeface="Times New Roman"/>
                <a:cs typeface="Times New Roman"/>
              </a:rPr>
              <a:t>ng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tr</a:t>
            </a:r>
            <a:r>
              <a:rPr sz="3200" spc="-5" dirty="0">
                <a:latin typeface="Times New Roman"/>
                <a:cs typeface="Times New Roman"/>
              </a:rPr>
              <a:t>ee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t</a:t>
            </a:r>
            <a:r>
              <a:rPr sz="3200" spc="-5" dirty="0">
                <a:latin typeface="Times New Roman"/>
                <a:cs typeface="Times New Roman"/>
              </a:rPr>
              <a:t>han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i="1" spc="-10" dirty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r>
              <a:rPr sz="3150" spc="22" baseline="-21164" dirty="0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r>
              <a:rPr sz="3150" baseline="-21164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150" spc="-390" baseline="-21164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f</a:t>
            </a:r>
            <a:r>
              <a:rPr sz="3200" spc="-5" dirty="0">
                <a:latin typeface="Times New Roman"/>
                <a:cs typeface="Times New Roman"/>
              </a:rPr>
              <a:t>or</a:t>
            </a:r>
            <a:endParaRPr sz="3200">
              <a:latin typeface="Times New Roman"/>
              <a:cs typeface="Times New Roman"/>
            </a:endParaRPr>
          </a:p>
          <a:p>
            <a:pPr marL="88900" marR="1212850">
              <a:lnSpc>
                <a:spcPts val="3440"/>
              </a:lnSpc>
              <a:spcBef>
                <a:spcPts val="260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G</a:t>
            </a:r>
            <a:r>
              <a:rPr sz="3150" spc="22" baseline="-21164" dirty="0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r>
              <a:rPr sz="3200" spc="-5" dirty="0">
                <a:latin typeface="Times New Roman"/>
                <a:cs typeface="Times New Roman"/>
              </a:rPr>
              <a:t>,</a:t>
            </a:r>
            <a:r>
              <a:rPr sz="3200" spc="-10" dirty="0">
                <a:latin typeface="Times New Roman"/>
                <a:cs typeface="Times New Roman"/>
              </a:rPr>
              <a:t> t</a:t>
            </a:r>
            <a:r>
              <a:rPr sz="3200" spc="-5" dirty="0">
                <a:latin typeface="Times New Roman"/>
                <a:cs typeface="Times New Roman"/>
              </a:rPr>
              <a:t>hen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r>
              <a:rPr sz="3200" i="1" spc="-45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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{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}</a:t>
            </a:r>
            <a:r>
              <a:rPr sz="3200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</a:t>
            </a:r>
            <a:r>
              <a:rPr sz="3200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10" dirty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r>
              <a:rPr sz="3150" spc="22" baseline="-21164" dirty="0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</a:t>
            </a:r>
            <a:r>
              <a:rPr sz="3200" spc="-1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</a:t>
            </a:r>
            <a:r>
              <a:rPr sz="3200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10" dirty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r>
              <a:rPr sz="3150" spc="22" baseline="-21164" dirty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r>
              <a:rPr sz="3150" baseline="-21164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150" spc="-390" baseline="-21164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wou</a:t>
            </a:r>
            <a:r>
              <a:rPr sz="3200" spc="-10" dirty="0">
                <a:latin typeface="Times New Roman"/>
                <a:cs typeface="Times New Roman"/>
              </a:rPr>
              <a:t>l</a:t>
            </a:r>
            <a:r>
              <a:rPr sz="3200" spc="-5" dirty="0">
                <a:latin typeface="Times New Roman"/>
                <a:cs typeface="Times New Roman"/>
              </a:rPr>
              <a:t>d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be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  </a:t>
            </a:r>
            <a:r>
              <a:rPr sz="3200" spc="-10" dirty="0">
                <a:latin typeface="Times New Roman"/>
                <a:cs typeface="Times New Roman"/>
              </a:rPr>
              <a:t>lower-weight </a:t>
            </a:r>
            <a:r>
              <a:rPr sz="3200" spc="-5" dirty="0">
                <a:latin typeface="Times New Roman"/>
                <a:cs typeface="Times New Roman"/>
              </a:rPr>
              <a:t>spanning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tree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than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r>
              <a:rPr sz="3200" i="1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for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G</a:t>
            </a:r>
            <a:r>
              <a:rPr sz="3200" spc="-5" dirty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  <a:p>
            <a:pPr marL="88900">
              <a:lnSpc>
                <a:spcPct val="100000"/>
              </a:lnSpc>
              <a:spcBef>
                <a:spcPts val="1860"/>
              </a:spcBef>
            </a:pPr>
            <a:r>
              <a:rPr sz="3200" spc="-5" dirty="0">
                <a:latin typeface="Times New Roman"/>
                <a:cs typeface="Times New Roman"/>
              </a:rPr>
              <a:t>Do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we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also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have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overlapping subproblems?</a:t>
            </a:r>
            <a:endParaRPr sz="3200">
              <a:latin typeface="Times New Roman"/>
              <a:cs typeface="Times New Roman"/>
            </a:endParaRPr>
          </a:p>
          <a:p>
            <a:pPr marL="265430" indent="-177165">
              <a:lnSpc>
                <a:spcPct val="100000"/>
              </a:lnSpc>
              <a:buClr>
                <a:srgbClr val="CC0000"/>
              </a:buClr>
              <a:buChar char="•"/>
              <a:tabLst>
                <a:tab pos="266065" algn="l"/>
              </a:tabLst>
            </a:pPr>
            <a:r>
              <a:rPr sz="3200" spc="-85" dirty="0">
                <a:latin typeface="Times New Roman"/>
                <a:cs typeface="Times New Roman"/>
              </a:rPr>
              <a:t>Yes.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6539" y="289813"/>
            <a:ext cx="711771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Proof</a:t>
            </a:r>
            <a:r>
              <a:rPr spc="-30" dirty="0"/>
              <a:t> </a:t>
            </a:r>
            <a:r>
              <a:rPr spc="-5" dirty="0"/>
              <a:t>of</a:t>
            </a:r>
            <a:r>
              <a:rPr spc="-20" dirty="0"/>
              <a:t> </a:t>
            </a:r>
            <a:r>
              <a:rPr spc="-5" dirty="0"/>
              <a:t>optimal</a:t>
            </a:r>
            <a:r>
              <a:rPr spc="-15" dirty="0"/>
              <a:t> </a:t>
            </a:r>
            <a:r>
              <a:rPr spc="-5" dirty="0"/>
              <a:t>substructure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385050" y="3295650"/>
            <a:ext cx="317500" cy="317500"/>
            <a:chOff x="7385050" y="3295650"/>
            <a:chExt cx="317500" cy="317500"/>
          </a:xfrm>
        </p:grpSpPr>
        <p:sp>
          <p:nvSpPr>
            <p:cNvPr id="4" name="object 4"/>
            <p:cNvSpPr/>
            <p:nvPr/>
          </p:nvSpPr>
          <p:spPr>
            <a:xfrm>
              <a:off x="7391400" y="33020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8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304800" y="304800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391400" y="33020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88266" y="1242876"/>
            <a:ext cx="8530590" cy="504444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R="4803775" algn="ctr">
              <a:lnSpc>
                <a:spcPct val="100000"/>
              </a:lnSpc>
              <a:spcBef>
                <a:spcPts val="434"/>
              </a:spcBef>
              <a:tabLst>
                <a:tab pos="1214120" algn="l"/>
              </a:tabLst>
            </a:pPr>
            <a:r>
              <a:rPr sz="3200" i="1" spc="-25" dirty="0">
                <a:solidFill>
                  <a:srgbClr val="CC0000"/>
                </a:solidFill>
                <a:latin typeface="Times New Roman"/>
                <a:cs typeface="Times New Roman"/>
              </a:rPr>
              <a:t>Proof.	</a:t>
            </a:r>
            <a:r>
              <a:rPr sz="3200" spc="-5" dirty="0">
                <a:latin typeface="Times New Roman"/>
                <a:cs typeface="Times New Roman"/>
              </a:rPr>
              <a:t>Cut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and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paste:</a:t>
            </a:r>
            <a:endParaRPr sz="3200">
              <a:latin typeface="Times New Roman"/>
              <a:cs typeface="Times New Roman"/>
            </a:endParaRPr>
          </a:p>
          <a:p>
            <a:pPr marL="25400" algn="ctr">
              <a:lnSpc>
                <a:spcPts val="3820"/>
              </a:lnSpc>
              <a:spcBef>
                <a:spcPts val="33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w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3200" spc="-1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3200" spc="-1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w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,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) +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w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r>
              <a:rPr sz="3150" baseline="-21164" dirty="0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3200" spc="-1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+</a:t>
            </a:r>
            <a:r>
              <a:rPr sz="3200" spc="-1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w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r>
              <a:rPr sz="3150" spc="-7" baseline="-21164" dirty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3200" spc="-5" dirty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  <a:p>
            <a:pPr algn="ctr">
              <a:lnSpc>
                <a:spcPts val="3629"/>
              </a:lnSpc>
            </a:pPr>
            <a:r>
              <a:rPr sz="3200" spc="-10" dirty="0">
                <a:latin typeface="Times New Roman"/>
                <a:cs typeface="Times New Roman"/>
              </a:rPr>
              <a:t>I</a:t>
            </a:r>
            <a:r>
              <a:rPr sz="3200" spc="-5" dirty="0">
                <a:latin typeface="Times New Roman"/>
                <a:cs typeface="Times New Roman"/>
              </a:rPr>
              <a:t>f </a:t>
            </a:r>
            <a:r>
              <a:rPr sz="3200" i="1" spc="-10" dirty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r>
              <a:rPr sz="3150" spc="22" baseline="-21164" dirty="0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</a:t>
            </a:r>
            <a:r>
              <a:rPr sz="3200" spc="-28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we</a:t>
            </a:r>
            <a:r>
              <a:rPr sz="3200" spc="-10" dirty="0">
                <a:latin typeface="Times New Roman"/>
                <a:cs typeface="Times New Roman"/>
              </a:rPr>
              <a:t>r</a:t>
            </a:r>
            <a:r>
              <a:rPr sz="3200" spc="-5" dirty="0">
                <a:latin typeface="Times New Roman"/>
                <a:cs typeface="Times New Roman"/>
              </a:rPr>
              <a:t>e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l</a:t>
            </a:r>
            <a:r>
              <a:rPr sz="3200" spc="-5" dirty="0">
                <a:latin typeface="Times New Roman"/>
                <a:cs typeface="Times New Roman"/>
              </a:rPr>
              <a:t>owe</a:t>
            </a:r>
            <a:r>
              <a:rPr sz="3200" spc="-80" dirty="0">
                <a:latin typeface="Times New Roman"/>
                <a:cs typeface="Times New Roman"/>
              </a:rPr>
              <a:t>r</a:t>
            </a:r>
            <a:r>
              <a:rPr sz="3200" spc="-10" dirty="0">
                <a:latin typeface="Times New Roman"/>
                <a:cs typeface="Times New Roman"/>
              </a:rPr>
              <a:t>-</a:t>
            </a:r>
            <a:r>
              <a:rPr sz="3200" spc="-5" dirty="0">
                <a:latin typeface="Times New Roman"/>
                <a:cs typeface="Times New Roman"/>
              </a:rPr>
              <a:t>we</a:t>
            </a:r>
            <a:r>
              <a:rPr sz="3200" spc="-10" dirty="0">
                <a:latin typeface="Times New Roman"/>
                <a:cs typeface="Times New Roman"/>
              </a:rPr>
              <a:t>i</a:t>
            </a:r>
            <a:r>
              <a:rPr sz="3200" spc="-5" dirty="0">
                <a:latin typeface="Times New Roman"/>
                <a:cs typeface="Times New Roman"/>
              </a:rPr>
              <a:t>ght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s</a:t>
            </a:r>
            <a:r>
              <a:rPr sz="3200" spc="-5" dirty="0">
                <a:latin typeface="Times New Roman"/>
                <a:cs typeface="Times New Roman"/>
              </a:rPr>
              <a:t>pann</a:t>
            </a:r>
            <a:r>
              <a:rPr sz="3200" spc="-10" dirty="0">
                <a:latin typeface="Times New Roman"/>
                <a:cs typeface="Times New Roman"/>
              </a:rPr>
              <a:t>i</a:t>
            </a:r>
            <a:r>
              <a:rPr sz="3200" spc="-5" dirty="0">
                <a:latin typeface="Times New Roman"/>
                <a:cs typeface="Times New Roman"/>
              </a:rPr>
              <a:t>ng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tr</a:t>
            </a:r>
            <a:r>
              <a:rPr sz="3200" spc="-5" dirty="0">
                <a:latin typeface="Times New Roman"/>
                <a:cs typeface="Times New Roman"/>
              </a:rPr>
              <a:t>ee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t</a:t>
            </a:r>
            <a:r>
              <a:rPr sz="3200" spc="-5" dirty="0">
                <a:latin typeface="Times New Roman"/>
                <a:cs typeface="Times New Roman"/>
              </a:rPr>
              <a:t>han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i="1" spc="-10" dirty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r>
              <a:rPr sz="3150" spc="22" baseline="-21164" dirty="0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r>
              <a:rPr sz="3150" baseline="-21164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150" spc="-390" baseline="-21164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f</a:t>
            </a:r>
            <a:r>
              <a:rPr sz="3200" spc="-5" dirty="0">
                <a:latin typeface="Times New Roman"/>
                <a:cs typeface="Times New Roman"/>
              </a:rPr>
              <a:t>or</a:t>
            </a:r>
            <a:endParaRPr sz="3200">
              <a:latin typeface="Times New Roman"/>
              <a:cs typeface="Times New Roman"/>
            </a:endParaRPr>
          </a:p>
          <a:p>
            <a:pPr marL="88900" marR="1212850">
              <a:lnSpc>
                <a:spcPts val="3440"/>
              </a:lnSpc>
              <a:spcBef>
                <a:spcPts val="260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G</a:t>
            </a:r>
            <a:r>
              <a:rPr sz="3150" spc="22" baseline="-21164" dirty="0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r>
              <a:rPr sz="3200" spc="-5" dirty="0">
                <a:latin typeface="Times New Roman"/>
                <a:cs typeface="Times New Roman"/>
              </a:rPr>
              <a:t>,</a:t>
            </a:r>
            <a:r>
              <a:rPr sz="3200" spc="-10" dirty="0">
                <a:latin typeface="Times New Roman"/>
                <a:cs typeface="Times New Roman"/>
              </a:rPr>
              <a:t> t</a:t>
            </a:r>
            <a:r>
              <a:rPr sz="3200" spc="-5" dirty="0">
                <a:latin typeface="Times New Roman"/>
                <a:cs typeface="Times New Roman"/>
              </a:rPr>
              <a:t>hen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r>
              <a:rPr sz="3200" i="1" spc="-45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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{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}</a:t>
            </a:r>
            <a:r>
              <a:rPr sz="3200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</a:t>
            </a:r>
            <a:r>
              <a:rPr sz="3200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10" dirty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r>
              <a:rPr sz="3150" spc="22" baseline="-21164" dirty="0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</a:t>
            </a:r>
            <a:r>
              <a:rPr sz="3200" spc="-1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</a:t>
            </a:r>
            <a:r>
              <a:rPr sz="3200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10" dirty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r>
              <a:rPr sz="3150" spc="22" baseline="-21164" dirty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r>
              <a:rPr sz="3150" baseline="-21164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150" spc="-390" baseline="-21164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wou</a:t>
            </a:r>
            <a:r>
              <a:rPr sz="3200" spc="-10" dirty="0">
                <a:latin typeface="Times New Roman"/>
                <a:cs typeface="Times New Roman"/>
              </a:rPr>
              <a:t>l</a:t>
            </a:r>
            <a:r>
              <a:rPr sz="3200" spc="-5" dirty="0">
                <a:latin typeface="Times New Roman"/>
                <a:cs typeface="Times New Roman"/>
              </a:rPr>
              <a:t>d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be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  </a:t>
            </a:r>
            <a:r>
              <a:rPr sz="3200" spc="-10" dirty="0">
                <a:latin typeface="Times New Roman"/>
                <a:cs typeface="Times New Roman"/>
              </a:rPr>
              <a:t>lower-weight </a:t>
            </a:r>
            <a:r>
              <a:rPr sz="3200" spc="-5" dirty="0">
                <a:latin typeface="Times New Roman"/>
                <a:cs typeface="Times New Roman"/>
              </a:rPr>
              <a:t>spanning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tree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than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r>
              <a:rPr sz="3200" i="1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for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G</a:t>
            </a:r>
            <a:r>
              <a:rPr sz="3200" spc="-5" dirty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  <a:p>
            <a:pPr marL="88900">
              <a:lnSpc>
                <a:spcPts val="3840"/>
              </a:lnSpc>
              <a:spcBef>
                <a:spcPts val="1865"/>
              </a:spcBef>
            </a:pPr>
            <a:r>
              <a:rPr sz="3200" spc="-5" dirty="0">
                <a:latin typeface="Times New Roman"/>
                <a:cs typeface="Times New Roman"/>
              </a:rPr>
              <a:t>Do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we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also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have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overlapping subproblems?</a:t>
            </a:r>
            <a:endParaRPr sz="3200">
              <a:latin typeface="Times New Roman"/>
              <a:cs typeface="Times New Roman"/>
            </a:endParaRPr>
          </a:p>
          <a:p>
            <a:pPr marL="265430" indent="-177165">
              <a:lnSpc>
                <a:spcPts val="3840"/>
              </a:lnSpc>
              <a:buClr>
                <a:srgbClr val="CC0000"/>
              </a:buClr>
              <a:buChar char="•"/>
              <a:tabLst>
                <a:tab pos="266065" algn="l"/>
              </a:tabLst>
            </a:pPr>
            <a:r>
              <a:rPr sz="3200" spc="-85" dirty="0">
                <a:latin typeface="Times New Roman"/>
                <a:cs typeface="Times New Roman"/>
              </a:rPr>
              <a:t>Yes.</a:t>
            </a:r>
            <a:endParaRPr sz="3200">
              <a:latin typeface="Times New Roman"/>
              <a:cs typeface="Times New Roman"/>
            </a:endParaRPr>
          </a:p>
          <a:p>
            <a:pPr marL="98425">
              <a:lnSpc>
                <a:spcPts val="3650"/>
              </a:lnSpc>
              <a:spcBef>
                <a:spcPts val="120"/>
              </a:spcBef>
            </a:pPr>
            <a:r>
              <a:rPr sz="3200" spc="-5" dirty="0">
                <a:latin typeface="Times New Roman"/>
                <a:cs typeface="Times New Roman"/>
              </a:rPr>
              <a:t>Great,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then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dynamic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programming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may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work!</a:t>
            </a:r>
            <a:endParaRPr sz="3200">
              <a:latin typeface="Times New Roman"/>
              <a:cs typeface="Times New Roman"/>
            </a:endParaRPr>
          </a:p>
          <a:p>
            <a:pPr marL="274955" marR="246379" indent="-177165">
              <a:lnSpc>
                <a:spcPts val="3460"/>
              </a:lnSpc>
              <a:spcBef>
                <a:spcPts val="240"/>
              </a:spcBef>
              <a:buClr>
                <a:srgbClr val="CC0000"/>
              </a:buClr>
              <a:buChar char="•"/>
              <a:tabLst>
                <a:tab pos="275590" algn="l"/>
              </a:tabLst>
            </a:pPr>
            <a:r>
              <a:rPr sz="3200" spc="-85" dirty="0">
                <a:latin typeface="Times New Roman"/>
                <a:cs typeface="Times New Roman"/>
              </a:rPr>
              <a:t>Yes,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but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MST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exhibits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another powerful property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which leads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to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an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even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more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efficient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algorithm.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6539" y="289813"/>
            <a:ext cx="3919854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Graphs</a:t>
            </a:r>
            <a:r>
              <a:rPr spc="-70" dirty="0"/>
              <a:t> </a:t>
            </a:r>
            <a:r>
              <a:rPr spc="-5" dirty="0"/>
              <a:t>(review)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0213" y="1189736"/>
            <a:ext cx="7821930" cy="50577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ts val="3650"/>
              </a:lnSpc>
              <a:spcBef>
                <a:spcPts val="95"/>
              </a:spcBef>
              <a:tabLst>
                <a:tab pos="2043430" algn="l"/>
              </a:tabLst>
            </a:pPr>
            <a:r>
              <a:rPr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Definition.	</a:t>
            </a:r>
            <a:r>
              <a:rPr sz="3200" spc="-5" dirty="0">
                <a:latin typeface="Times New Roman"/>
                <a:cs typeface="Times New Roman"/>
              </a:rPr>
              <a:t>A</a:t>
            </a:r>
            <a:r>
              <a:rPr sz="3200" spc="-190" dirty="0">
                <a:latin typeface="Times New Roman"/>
                <a:cs typeface="Times New Roman"/>
              </a:rPr>
              <a:t> </a:t>
            </a:r>
            <a:r>
              <a:rPr sz="3200" b="1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directed graph</a:t>
            </a:r>
            <a:r>
              <a:rPr sz="3200" b="1" i="1" spc="-1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(</a:t>
            </a:r>
            <a:r>
              <a:rPr sz="3200" b="1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digraph</a:t>
            </a:r>
            <a:r>
              <a:rPr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)</a:t>
            </a:r>
            <a:endParaRPr sz="3200">
              <a:latin typeface="Times New Roman"/>
              <a:cs typeface="Times New Roman"/>
            </a:endParaRPr>
          </a:p>
          <a:p>
            <a:pPr marL="25400">
              <a:lnSpc>
                <a:spcPts val="3650"/>
              </a:lnSpc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G</a:t>
            </a:r>
            <a:r>
              <a:rPr sz="3200" i="1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= (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,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is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an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ordered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pair consisting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of</a:t>
            </a:r>
            <a:endParaRPr sz="3200">
              <a:latin typeface="Times New Roman"/>
              <a:cs typeface="Times New Roman"/>
            </a:endParaRPr>
          </a:p>
          <a:p>
            <a:pPr marL="269240" indent="-244475">
              <a:lnSpc>
                <a:spcPct val="100000"/>
              </a:lnSpc>
              <a:buClr>
                <a:srgbClr val="CC0000"/>
              </a:buClr>
              <a:buChar char="•"/>
              <a:tabLst>
                <a:tab pos="269875" algn="l"/>
              </a:tabLst>
            </a:pPr>
            <a:r>
              <a:rPr sz="3200" spc="-5" dirty="0">
                <a:latin typeface="Times New Roman"/>
                <a:cs typeface="Times New Roman"/>
              </a:rPr>
              <a:t>a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set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 </a:t>
            </a:r>
            <a:r>
              <a:rPr sz="3200" spc="-5" dirty="0">
                <a:latin typeface="Times New Roman"/>
                <a:cs typeface="Times New Roman"/>
              </a:rPr>
              <a:t>of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b="1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vertices</a:t>
            </a:r>
            <a:r>
              <a:rPr sz="3200" b="1" i="1" spc="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(singular: </a:t>
            </a:r>
            <a:r>
              <a:rPr sz="3200" b="1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vertex</a:t>
            </a:r>
            <a:r>
              <a:rPr sz="3200" spc="-5" dirty="0">
                <a:latin typeface="Times New Roman"/>
                <a:cs typeface="Times New Roman"/>
              </a:rPr>
              <a:t>),</a:t>
            </a:r>
            <a:endParaRPr sz="3200">
              <a:latin typeface="Times New Roman"/>
              <a:cs typeface="Times New Roman"/>
            </a:endParaRPr>
          </a:p>
          <a:p>
            <a:pPr marL="269240" indent="-244475">
              <a:lnSpc>
                <a:spcPct val="100000"/>
              </a:lnSpc>
              <a:spcBef>
                <a:spcPts val="15"/>
              </a:spcBef>
              <a:buClr>
                <a:srgbClr val="CC0000"/>
              </a:buClr>
              <a:buChar char="•"/>
              <a:tabLst>
                <a:tab pos="269875" algn="l"/>
              </a:tabLst>
            </a:pPr>
            <a:r>
              <a:rPr sz="3200" spc="-5" dirty="0">
                <a:latin typeface="Times New Roman"/>
                <a:cs typeface="Times New Roman"/>
              </a:rPr>
              <a:t>a set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E </a:t>
            </a: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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 </a:t>
            </a: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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i="1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of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b="1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edges</a:t>
            </a:r>
            <a:r>
              <a:rPr sz="3200" spc="-5" dirty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  <a:p>
            <a:pPr marL="27305" marR="589915" indent="-1270">
              <a:lnSpc>
                <a:spcPts val="3460"/>
              </a:lnSpc>
              <a:spcBef>
                <a:spcPts val="1205"/>
              </a:spcBef>
            </a:pPr>
            <a:r>
              <a:rPr sz="3200" spc="-5" dirty="0">
                <a:latin typeface="Times New Roman"/>
                <a:cs typeface="Times New Roman"/>
              </a:rPr>
              <a:t>In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an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b="1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undirected</a:t>
            </a:r>
            <a:r>
              <a:rPr sz="3200" b="1" i="1" spc="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b="1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graph</a:t>
            </a:r>
            <a:r>
              <a:rPr sz="3200" b="1" i="1" spc="-1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G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= (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,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3200" spc="-5" dirty="0">
                <a:latin typeface="Times New Roman"/>
                <a:cs typeface="Times New Roman"/>
              </a:rPr>
              <a:t>,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the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edge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set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consists</a:t>
            </a:r>
            <a:r>
              <a:rPr sz="3200" spc="1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of </a:t>
            </a:r>
            <a:r>
              <a:rPr sz="3200" i="1" spc="-30" dirty="0">
                <a:solidFill>
                  <a:srgbClr val="CC0000"/>
                </a:solidFill>
                <a:latin typeface="Times New Roman"/>
                <a:cs typeface="Times New Roman"/>
              </a:rPr>
              <a:t>unordered</a:t>
            </a:r>
            <a:r>
              <a:rPr sz="3200" i="1" spc="1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pairs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of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vertices.</a:t>
            </a:r>
            <a:endParaRPr sz="3200">
              <a:latin typeface="Times New Roman"/>
              <a:cs typeface="Times New Roman"/>
            </a:endParaRPr>
          </a:p>
          <a:p>
            <a:pPr marL="25400" marR="17780" indent="1270">
              <a:lnSpc>
                <a:spcPct val="90200"/>
              </a:lnSpc>
              <a:spcBef>
                <a:spcPts val="1110"/>
              </a:spcBef>
              <a:tabLst>
                <a:tab pos="3898265" algn="l"/>
                <a:tab pos="6107430" algn="l"/>
              </a:tabLst>
            </a:pPr>
            <a:r>
              <a:rPr sz="3200" spc="-10" dirty="0">
                <a:latin typeface="Times New Roman"/>
                <a:cs typeface="Times New Roman"/>
              </a:rPr>
              <a:t>I</a:t>
            </a:r>
            <a:r>
              <a:rPr sz="3200" spc="-5" dirty="0">
                <a:latin typeface="Times New Roman"/>
                <a:cs typeface="Times New Roman"/>
              </a:rPr>
              <a:t>n e</a:t>
            </a:r>
            <a:r>
              <a:rPr sz="3200" spc="-10" dirty="0">
                <a:latin typeface="Times New Roman"/>
                <a:cs typeface="Times New Roman"/>
              </a:rPr>
              <a:t>it</a:t>
            </a:r>
            <a:r>
              <a:rPr sz="3200" spc="-5" dirty="0">
                <a:latin typeface="Times New Roman"/>
                <a:cs typeface="Times New Roman"/>
              </a:rPr>
              <a:t>her ca</a:t>
            </a:r>
            <a:r>
              <a:rPr sz="3200" spc="-10" dirty="0">
                <a:latin typeface="Times New Roman"/>
                <a:cs typeface="Times New Roman"/>
              </a:rPr>
              <a:t>s</a:t>
            </a:r>
            <a:r>
              <a:rPr sz="3200" spc="-5" dirty="0">
                <a:latin typeface="Times New Roman"/>
                <a:cs typeface="Times New Roman"/>
              </a:rPr>
              <a:t>e,</a:t>
            </a:r>
            <a:r>
              <a:rPr sz="3200" spc="2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we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have </a:t>
            </a:r>
            <a:r>
              <a:rPr sz="3200" b="1" spc="-5" dirty="0">
                <a:solidFill>
                  <a:srgbClr val="008A87"/>
                </a:solidFill>
                <a:latin typeface="Times New Roman"/>
                <a:cs typeface="Times New Roman"/>
              </a:rPr>
              <a:t>|</a:t>
            </a:r>
            <a:r>
              <a:rPr sz="3200" b="1" spc="-47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r>
              <a:rPr sz="3200" i="1" spc="-45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b="1" spc="-5" dirty="0">
                <a:solidFill>
                  <a:srgbClr val="008A87"/>
                </a:solidFill>
                <a:latin typeface="Times New Roman"/>
                <a:cs typeface="Times New Roman"/>
              </a:rPr>
              <a:t>|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O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i="1" spc="-26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150" spc="22" baseline="25132" dirty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3200" spc="-5" dirty="0">
                <a:latin typeface="Times New Roman"/>
                <a:cs typeface="Times New Roman"/>
              </a:rPr>
              <a:t>.</a:t>
            </a:r>
            <a:r>
              <a:rPr sz="3200" dirty="0">
                <a:latin typeface="Times New Roman"/>
                <a:cs typeface="Times New Roman"/>
              </a:rPr>
              <a:t>	</a:t>
            </a:r>
            <a:r>
              <a:rPr sz="3200" spc="-5" dirty="0">
                <a:latin typeface="Times New Roman"/>
                <a:cs typeface="Times New Roman"/>
              </a:rPr>
              <a:t>Mo</a:t>
            </a:r>
            <a:r>
              <a:rPr sz="3200" spc="-10" dirty="0">
                <a:latin typeface="Times New Roman"/>
                <a:cs typeface="Times New Roman"/>
              </a:rPr>
              <a:t>r</a:t>
            </a:r>
            <a:r>
              <a:rPr sz="3200" spc="-5" dirty="0">
                <a:latin typeface="Times New Roman"/>
                <a:cs typeface="Times New Roman"/>
              </a:rPr>
              <a:t>eove</a:t>
            </a:r>
            <a:r>
              <a:rPr sz="3200" spc="-135" dirty="0">
                <a:latin typeface="Times New Roman"/>
                <a:cs typeface="Times New Roman"/>
              </a:rPr>
              <a:t>r</a:t>
            </a:r>
            <a:r>
              <a:rPr sz="3200" spc="-5" dirty="0">
                <a:latin typeface="Times New Roman"/>
                <a:cs typeface="Times New Roman"/>
              </a:rPr>
              <a:t>,  </a:t>
            </a:r>
            <a:r>
              <a:rPr sz="3200" spc="-10" dirty="0">
                <a:latin typeface="Times New Roman"/>
                <a:cs typeface="Times New Roman"/>
              </a:rPr>
              <a:t>i</a:t>
            </a:r>
            <a:r>
              <a:rPr sz="3200" spc="-5" dirty="0">
                <a:latin typeface="Times New Roman"/>
                <a:cs typeface="Times New Roman"/>
              </a:rPr>
              <a:t>f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G</a:t>
            </a:r>
            <a:r>
              <a:rPr sz="3200" i="1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i</a:t>
            </a:r>
            <a:r>
              <a:rPr sz="3200" spc="-5" dirty="0">
                <a:latin typeface="Times New Roman"/>
                <a:cs typeface="Times New Roman"/>
              </a:rPr>
              <a:t>s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connec</a:t>
            </a:r>
            <a:r>
              <a:rPr sz="3200" spc="-10" dirty="0">
                <a:latin typeface="Times New Roman"/>
                <a:cs typeface="Times New Roman"/>
              </a:rPr>
              <a:t>t</a:t>
            </a:r>
            <a:r>
              <a:rPr sz="3200" spc="-5" dirty="0">
                <a:latin typeface="Times New Roman"/>
                <a:cs typeface="Times New Roman"/>
              </a:rPr>
              <a:t>ed,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t</a:t>
            </a:r>
            <a:r>
              <a:rPr sz="3200" spc="-5" dirty="0">
                <a:latin typeface="Times New Roman"/>
                <a:cs typeface="Times New Roman"/>
              </a:rPr>
              <a:t>hen</a:t>
            </a:r>
            <a:r>
              <a:rPr sz="3200" dirty="0">
                <a:latin typeface="Times New Roman"/>
                <a:cs typeface="Times New Roman"/>
              </a:rPr>
              <a:t>	</a:t>
            </a:r>
            <a:r>
              <a:rPr sz="3200" b="1" spc="-5" dirty="0">
                <a:solidFill>
                  <a:srgbClr val="008A87"/>
                </a:solidFill>
                <a:latin typeface="Times New Roman"/>
                <a:cs typeface="Times New Roman"/>
              </a:rPr>
              <a:t>|</a:t>
            </a:r>
            <a:r>
              <a:rPr sz="3200" b="1" spc="-459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r>
              <a:rPr sz="3200" i="1" spc="-45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b="1" spc="-5" dirty="0">
                <a:solidFill>
                  <a:srgbClr val="008A87"/>
                </a:solidFill>
                <a:latin typeface="Times New Roman"/>
                <a:cs typeface="Times New Roman"/>
              </a:rPr>
              <a:t>| </a:t>
            </a: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</a:t>
            </a:r>
            <a:r>
              <a:rPr sz="3200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b="1" spc="-5" dirty="0">
                <a:solidFill>
                  <a:srgbClr val="008A87"/>
                </a:solidFill>
                <a:latin typeface="Times New Roman"/>
                <a:cs typeface="Times New Roman"/>
              </a:rPr>
              <a:t>|</a:t>
            </a:r>
            <a:r>
              <a:rPr sz="3200" b="1" spc="-459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i="1" spc="-459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b="1" spc="-5" dirty="0">
                <a:solidFill>
                  <a:srgbClr val="008A87"/>
                </a:solidFill>
                <a:latin typeface="Times New Roman"/>
                <a:cs typeface="Times New Roman"/>
              </a:rPr>
              <a:t>|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–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r>
              <a:rPr sz="3200" spc="-5" dirty="0">
                <a:latin typeface="Times New Roman"/>
                <a:cs typeface="Times New Roman"/>
              </a:rPr>
              <a:t>, which  implies that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lg</a:t>
            </a:r>
            <a:r>
              <a:rPr sz="3200" spc="-36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b="1" spc="-5" dirty="0">
                <a:solidFill>
                  <a:srgbClr val="008A87"/>
                </a:solidFill>
                <a:latin typeface="Times New Roman"/>
                <a:cs typeface="Times New Roman"/>
              </a:rPr>
              <a:t>|</a:t>
            </a:r>
            <a:r>
              <a:rPr sz="3200" b="1" spc="-45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r>
              <a:rPr sz="3200" i="1" spc="-459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b="1" spc="-5" dirty="0">
                <a:solidFill>
                  <a:srgbClr val="008A87"/>
                </a:solidFill>
                <a:latin typeface="Times New Roman"/>
                <a:cs typeface="Times New Roman"/>
              </a:rPr>
              <a:t>|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= </a:t>
            </a:r>
            <a:r>
              <a:rPr sz="3200" spc="-10" dirty="0">
                <a:solidFill>
                  <a:srgbClr val="008A87"/>
                </a:solidFill>
                <a:latin typeface="Symbol"/>
                <a:cs typeface="Symbol"/>
              </a:rPr>
              <a:t>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(l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g</a:t>
            </a:r>
            <a:r>
              <a:rPr sz="3200" spc="-4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3200" spc="-5" dirty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  <a:p>
            <a:pPr marL="25400">
              <a:lnSpc>
                <a:spcPct val="100000"/>
              </a:lnSpc>
              <a:spcBef>
                <a:spcPts val="1170"/>
              </a:spcBef>
            </a:pPr>
            <a:r>
              <a:rPr sz="3200" spc="-5" dirty="0">
                <a:latin typeface="Times New Roman"/>
                <a:cs typeface="Times New Roman"/>
              </a:rPr>
              <a:t>(Review CLRS,</a:t>
            </a:r>
            <a:r>
              <a:rPr sz="3200" spc="-19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Appendix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B.)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6050" rIns="0" bIns="0" rtlCol="0">
            <a:spAutoFit/>
          </a:bodyPr>
          <a:lstStyle/>
          <a:p>
            <a:pPr marL="928369" marR="5080">
              <a:lnSpc>
                <a:spcPct val="80000"/>
              </a:lnSpc>
              <a:spcBef>
                <a:spcPts val="1150"/>
              </a:spcBef>
            </a:pPr>
            <a:r>
              <a:rPr spc="-5" dirty="0"/>
              <a:t>Hallmark for “greedy” </a:t>
            </a:r>
            <a:r>
              <a:rPr spc="-1085" dirty="0"/>
              <a:t> </a:t>
            </a:r>
            <a:r>
              <a:rPr spc="-5" dirty="0"/>
              <a:t>algorithms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205037" y="1519237"/>
            <a:ext cx="4733925" cy="2447925"/>
            <a:chOff x="2205037" y="1519237"/>
            <a:chExt cx="4733925" cy="2447925"/>
          </a:xfrm>
        </p:grpSpPr>
        <p:sp>
          <p:nvSpPr>
            <p:cNvPr id="4" name="object 4"/>
            <p:cNvSpPr/>
            <p:nvPr/>
          </p:nvSpPr>
          <p:spPr>
            <a:xfrm>
              <a:off x="2209798" y="1676400"/>
              <a:ext cx="4724400" cy="2286000"/>
            </a:xfrm>
            <a:custGeom>
              <a:avLst/>
              <a:gdLst/>
              <a:ahLst/>
              <a:cxnLst/>
              <a:rect l="l" t="t" r="r" b="b"/>
              <a:pathLst>
                <a:path w="4724400" h="2286000">
                  <a:moveTo>
                    <a:pt x="4724400" y="0"/>
                  </a:moveTo>
                  <a:lnTo>
                    <a:pt x="4716630" y="48168"/>
                  </a:lnTo>
                  <a:lnTo>
                    <a:pt x="4694994" y="90003"/>
                  </a:lnTo>
                  <a:lnTo>
                    <a:pt x="4662003" y="122994"/>
                  </a:lnTo>
                  <a:lnTo>
                    <a:pt x="4620168" y="144630"/>
                  </a:lnTo>
                  <a:lnTo>
                    <a:pt x="4572000" y="152400"/>
                  </a:lnTo>
                  <a:lnTo>
                    <a:pt x="152400" y="152400"/>
                  </a:lnTo>
                  <a:lnTo>
                    <a:pt x="104231" y="160169"/>
                  </a:lnTo>
                  <a:lnTo>
                    <a:pt x="62396" y="181805"/>
                  </a:lnTo>
                  <a:lnTo>
                    <a:pt x="29405" y="214796"/>
                  </a:lnTo>
                  <a:lnTo>
                    <a:pt x="7769" y="256631"/>
                  </a:lnTo>
                  <a:lnTo>
                    <a:pt x="0" y="304800"/>
                  </a:lnTo>
                  <a:lnTo>
                    <a:pt x="0" y="2133600"/>
                  </a:lnTo>
                  <a:lnTo>
                    <a:pt x="7769" y="2181768"/>
                  </a:lnTo>
                  <a:lnTo>
                    <a:pt x="29405" y="2223603"/>
                  </a:lnTo>
                  <a:lnTo>
                    <a:pt x="62396" y="2256594"/>
                  </a:lnTo>
                  <a:lnTo>
                    <a:pt x="104231" y="2278230"/>
                  </a:lnTo>
                  <a:lnTo>
                    <a:pt x="152400" y="2286000"/>
                  </a:lnTo>
                  <a:lnTo>
                    <a:pt x="200568" y="2278230"/>
                  </a:lnTo>
                  <a:lnTo>
                    <a:pt x="242403" y="2256594"/>
                  </a:lnTo>
                  <a:lnTo>
                    <a:pt x="275394" y="2223603"/>
                  </a:lnTo>
                  <a:lnTo>
                    <a:pt x="297030" y="2181768"/>
                  </a:lnTo>
                  <a:lnTo>
                    <a:pt x="304800" y="2133600"/>
                  </a:lnTo>
                  <a:lnTo>
                    <a:pt x="304800" y="1981200"/>
                  </a:lnTo>
                  <a:lnTo>
                    <a:pt x="4572000" y="1981200"/>
                  </a:lnTo>
                  <a:lnTo>
                    <a:pt x="4620168" y="1973430"/>
                  </a:lnTo>
                  <a:lnTo>
                    <a:pt x="4662003" y="1951794"/>
                  </a:lnTo>
                  <a:lnTo>
                    <a:pt x="4694994" y="1918803"/>
                  </a:lnTo>
                  <a:lnTo>
                    <a:pt x="4716630" y="1876968"/>
                  </a:lnTo>
                  <a:lnTo>
                    <a:pt x="4724400" y="1828800"/>
                  </a:lnTo>
                  <a:lnTo>
                    <a:pt x="4724400" y="457200"/>
                  </a:lnTo>
                  <a:lnTo>
                    <a:pt x="152400" y="457200"/>
                  </a:lnTo>
                  <a:lnTo>
                    <a:pt x="152400" y="304800"/>
                  </a:lnTo>
                  <a:lnTo>
                    <a:pt x="158387" y="275137"/>
                  </a:lnTo>
                  <a:lnTo>
                    <a:pt x="174717" y="250917"/>
                  </a:lnTo>
                  <a:lnTo>
                    <a:pt x="198937" y="234587"/>
                  </a:lnTo>
                  <a:lnTo>
                    <a:pt x="228600" y="228600"/>
                  </a:lnTo>
                  <a:lnTo>
                    <a:pt x="4724400" y="228600"/>
                  </a:lnTo>
                  <a:lnTo>
                    <a:pt x="4724400" y="0"/>
                  </a:lnTo>
                  <a:close/>
                </a:path>
                <a:path w="4724400" h="2286000">
                  <a:moveTo>
                    <a:pt x="4724400" y="228600"/>
                  </a:moveTo>
                  <a:lnTo>
                    <a:pt x="228600" y="228600"/>
                  </a:lnTo>
                  <a:lnTo>
                    <a:pt x="258262" y="234587"/>
                  </a:lnTo>
                  <a:lnTo>
                    <a:pt x="282482" y="250917"/>
                  </a:lnTo>
                  <a:lnTo>
                    <a:pt x="298812" y="275137"/>
                  </a:lnTo>
                  <a:lnTo>
                    <a:pt x="304800" y="304800"/>
                  </a:lnTo>
                  <a:lnTo>
                    <a:pt x="297031" y="352968"/>
                  </a:lnTo>
                  <a:lnTo>
                    <a:pt x="275397" y="394803"/>
                  </a:lnTo>
                  <a:lnTo>
                    <a:pt x="242408" y="427794"/>
                  </a:lnTo>
                  <a:lnTo>
                    <a:pt x="200573" y="449430"/>
                  </a:lnTo>
                  <a:lnTo>
                    <a:pt x="152400" y="457200"/>
                  </a:lnTo>
                  <a:lnTo>
                    <a:pt x="4724400" y="457200"/>
                  </a:lnTo>
                  <a:lnTo>
                    <a:pt x="4724400" y="228600"/>
                  </a:lnTo>
                  <a:close/>
                </a:path>
                <a:path w="4724400" h="2286000">
                  <a:moveTo>
                    <a:pt x="4419600" y="0"/>
                  </a:moveTo>
                  <a:lnTo>
                    <a:pt x="4419600" y="152400"/>
                  </a:lnTo>
                  <a:lnTo>
                    <a:pt x="4572000" y="152400"/>
                  </a:lnTo>
                  <a:lnTo>
                    <a:pt x="4572000" y="76200"/>
                  </a:lnTo>
                  <a:lnTo>
                    <a:pt x="4495800" y="76200"/>
                  </a:lnTo>
                  <a:lnTo>
                    <a:pt x="4466137" y="70212"/>
                  </a:lnTo>
                  <a:lnTo>
                    <a:pt x="4441917" y="53882"/>
                  </a:lnTo>
                  <a:lnTo>
                    <a:pt x="4425587" y="29662"/>
                  </a:lnTo>
                  <a:lnTo>
                    <a:pt x="4419600" y="0"/>
                  </a:lnTo>
                  <a:close/>
                </a:path>
                <a:path w="4724400" h="2286000">
                  <a:moveTo>
                    <a:pt x="4572000" y="0"/>
                  </a:moveTo>
                  <a:lnTo>
                    <a:pt x="4566012" y="29662"/>
                  </a:lnTo>
                  <a:lnTo>
                    <a:pt x="4549682" y="53882"/>
                  </a:lnTo>
                  <a:lnTo>
                    <a:pt x="4525462" y="70212"/>
                  </a:lnTo>
                  <a:lnTo>
                    <a:pt x="4495800" y="76200"/>
                  </a:lnTo>
                  <a:lnTo>
                    <a:pt x="4572000" y="76200"/>
                  </a:lnTo>
                  <a:lnTo>
                    <a:pt x="4572000" y="0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362200" y="1524000"/>
              <a:ext cx="4572000" cy="609600"/>
            </a:xfrm>
            <a:custGeom>
              <a:avLst/>
              <a:gdLst/>
              <a:ahLst/>
              <a:cxnLst/>
              <a:rect l="l" t="t" r="r" b="b"/>
              <a:pathLst>
                <a:path w="4572000" h="609600">
                  <a:moveTo>
                    <a:pt x="76200" y="381000"/>
                  </a:moveTo>
                  <a:lnTo>
                    <a:pt x="46537" y="386987"/>
                  </a:lnTo>
                  <a:lnTo>
                    <a:pt x="22317" y="403317"/>
                  </a:lnTo>
                  <a:lnTo>
                    <a:pt x="5987" y="427537"/>
                  </a:lnTo>
                  <a:lnTo>
                    <a:pt x="0" y="457200"/>
                  </a:lnTo>
                  <a:lnTo>
                    <a:pt x="0" y="609600"/>
                  </a:lnTo>
                  <a:lnTo>
                    <a:pt x="48168" y="601830"/>
                  </a:lnTo>
                  <a:lnTo>
                    <a:pt x="90003" y="580194"/>
                  </a:lnTo>
                  <a:lnTo>
                    <a:pt x="122994" y="547203"/>
                  </a:lnTo>
                  <a:lnTo>
                    <a:pt x="144630" y="505368"/>
                  </a:lnTo>
                  <a:lnTo>
                    <a:pt x="152400" y="457200"/>
                  </a:lnTo>
                  <a:lnTo>
                    <a:pt x="146412" y="427537"/>
                  </a:lnTo>
                  <a:lnTo>
                    <a:pt x="130082" y="403317"/>
                  </a:lnTo>
                  <a:lnTo>
                    <a:pt x="105862" y="386987"/>
                  </a:lnTo>
                  <a:lnTo>
                    <a:pt x="76200" y="381000"/>
                  </a:lnTo>
                  <a:close/>
                </a:path>
                <a:path w="4572000" h="609600">
                  <a:moveTo>
                    <a:pt x="4572000" y="152400"/>
                  </a:moveTo>
                  <a:lnTo>
                    <a:pt x="4419600" y="152400"/>
                  </a:lnTo>
                  <a:lnTo>
                    <a:pt x="4419600" y="304800"/>
                  </a:lnTo>
                  <a:lnTo>
                    <a:pt x="4467768" y="297030"/>
                  </a:lnTo>
                  <a:lnTo>
                    <a:pt x="4509603" y="275394"/>
                  </a:lnTo>
                  <a:lnTo>
                    <a:pt x="4542594" y="242403"/>
                  </a:lnTo>
                  <a:lnTo>
                    <a:pt x="4564230" y="200568"/>
                  </a:lnTo>
                  <a:lnTo>
                    <a:pt x="4572000" y="152400"/>
                  </a:lnTo>
                  <a:close/>
                </a:path>
                <a:path w="4572000" h="609600">
                  <a:moveTo>
                    <a:pt x="4419600" y="0"/>
                  </a:moveTo>
                  <a:lnTo>
                    <a:pt x="4371431" y="7769"/>
                  </a:lnTo>
                  <a:lnTo>
                    <a:pt x="4329596" y="29405"/>
                  </a:lnTo>
                  <a:lnTo>
                    <a:pt x="4296605" y="62396"/>
                  </a:lnTo>
                  <a:lnTo>
                    <a:pt x="4274969" y="104231"/>
                  </a:lnTo>
                  <a:lnTo>
                    <a:pt x="4267200" y="152400"/>
                  </a:lnTo>
                  <a:lnTo>
                    <a:pt x="4273187" y="182062"/>
                  </a:lnTo>
                  <a:lnTo>
                    <a:pt x="4289517" y="206282"/>
                  </a:lnTo>
                  <a:lnTo>
                    <a:pt x="4313737" y="222612"/>
                  </a:lnTo>
                  <a:lnTo>
                    <a:pt x="4343400" y="228600"/>
                  </a:lnTo>
                  <a:lnTo>
                    <a:pt x="4373062" y="222612"/>
                  </a:lnTo>
                  <a:lnTo>
                    <a:pt x="4397282" y="206282"/>
                  </a:lnTo>
                  <a:lnTo>
                    <a:pt x="4413612" y="182062"/>
                  </a:lnTo>
                  <a:lnTo>
                    <a:pt x="4419600" y="152400"/>
                  </a:lnTo>
                  <a:lnTo>
                    <a:pt x="4572000" y="152400"/>
                  </a:lnTo>
                  <a:lnTo>
                    <a:pt x="4564230" y="104231"/>
                  </a:lnTo>
                  <a:lnTo>
                    <a:pt x="4542594" y="62396"/>
                  </a:lnTo>
                  <a:lnTo>
                    <a:pt x="4509603" y="29405"/>
                  </a:lnTo>
                  <a:lnTo>
                    <a:pt x="4467768" y="7769"/>
                  </a:lnTo>
                  <a:lnTo>
                    <a:pt x="4419600" y="0"/>
                  </a:lnTo>
                  <a:close/>
                </a:path>
              </a:pathLst>
            </a:custGeom>
            <a:solidFill>
              <a:srgbClr val="A4A4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209800" y="1524000"/>
              <a:ext cx="4724400" cy="2438400"/>
            </a:xfrm>
            <a:custGeom>
              <a:avLst/>
              <a:gdLst/>
              <a:ahLst/>
              <a:cxnLst/>
              <a:rect l="l" t="t" r="r" b="b"/>
              <a:pathLst>
                <a:path w="4724400" h="2438400">
                  <a:moveTo>
                    <a:pt x="0" y="457200"/>
                  </a:moveTo>
                  <a:lnTo>
                    <a:pt x="7769" y="409031"/>
                  </a:lnTo>
                  <a:lnTo>
                    <a:pt x="29405" y="367196"/>
                  </a:lnTo>
                  <a:lnTo>
                    <a:pt x="62396" y="334205"/>
                  </a:lnTo>
                  <a:lnTo>
                    <a:pt x="104231" y="312569"/>
                  </a:lnTo>
                  <a:lnTo>
                    <a:pt x="152400" y="304800"/>
                  </a:lnTo>
                  <a:lnTo>
                    <a:pt x="4419600" y="304800"/>
                  </a:lnTo>
                  <a:lnTo>
                    <a:pt x="4419600" y="152400"/>
                  </a:lnTo>
                  <a:lnTo>
                    <a:pt x="4427369" y="104231"/>
                  </a:lnTo>
                  <a:lnTo>
                    <a:pt x="4449005" y="62396"/>
                  </a:lnTo>
                  <a:lnTo>
                    <a:pt x="4481996" y="29405"/>
                  </a:lnTo>
                  <a:lnTo>
                    <a:pt x="4523831" y="7769"/>
                  </a:lnTo>
                  <a:lnTo>
                    <a:pt x="4572000" y="0"/>
                  </a:lnTo>
                  <a:lnTo>
                    <a:pt x="4620168" y="7769"/>
                  </a:lnTo>
                  <a:lnTo>
                    <a:pt x="4662003" y="29405"/>
                  </a:lnTo>
                  <a:lnTo>
                    <a:pt x="4694994" y="62396"/>
                  </a:lnTo>
                  <a:lnTo>
                    <a:pt x="4716630" y="104231"/>
                  </a:lnTo>
                  <a:lnTo>
                    <a:pt x="4724400" y="152400"/>
                  </a:lnTo>
                  <a:lnTo>
                    <a:pt x="4724400" y="1981200"/>
                  </a:lnTo>
                  <a:lnTo>
                    <a:pt x="4716630" y="2029368"/>
                  </a:lnTo>
                  <a:lnTo>
                    <a:pt x="4694994" y="2071203"/>
                  </a:lnTo>
                  <a:lnTo>
                    <a:pt x="4662003" y="2104194"/>
                  </a:lnTo>
                  <a:lnTo>
                    <a:pt x="4620168" y="2125830"/>
                  </a:lnTo>
                  <a:lnTo>
                    <a:pt x="4572000" y="2133600"/>
                  </a:lnTo>
                  <a:lnTo>
                    <a:pt x="304800" y="2133600"/>
                  </a:lnTo>
                  <a:lnTo>
                    <a:pt x="304800" y="2286000"/>
                  </a:lnTo>
                  <a:lnTo>
                    <a:pt x="297030" y="2334168"/>
                  </a:lnTo>
                  <a:lnTo>
                    <a:pt x="275394" y="2376003"/>
                  </a:lnTo>
                  <a:lnTo>
                    <a:pt x="242403" y="2408994"/>
                  </a:lnTo>
                  <a:lnTo>
                    <a:pt x="200568" y="2430630"/>
                  </a:lnTo>
                  <a:lnTo>
                    <a:pt x="152400" y="2438400"/>
                  </a:lnTo>
                  <a:lnTo>
                    <a:pt x="104231" y="2430630"/>
                  </a:lnTo>
                  <a:lnTo>
                    <a:pt x="62396" y="2408994"/>
                  </a:lnTo>
                  <a:lnTo>
                    <a:pt x="29405" y="2376003"/>
                  </a:lnTo>
                  <a:lnTo>
                    <a:pt x="7769" y="2334168"/>
                  </a:lnTo>
                  <a:lnTo>
                    <a:pt x="0" y="2286000"/>
                  </a:lnTo>
                  <a:lnTo>
                    <a:pt x="0" y="457200"/>
                  </a:lnTo>
                  <a:close/>
                </a:path>
                <a:path w="4724400" h="2438400">
                  <a:moveTo>
                    <a:pt x="4419600" y="304800"/>
                  </a:moveTo>
                  <a:lnTo>
                    <a:pt x="4572000" y="304800"/>
                  </a:lnTo>
                  <a:lnTo>
                    <a:pt x="4620168" y="297030"/>
                  </a:lnTo>
                  <a:lnTo>
                    <a:pt x="4662003" y="275394"/>
                  </a:lnTo>
                  <a:lnTo>
                    <a:pt x="4694994" y="242403"/>
                  </a:lnTo>
                  <a:lnTo>
                    <a:pt x="4716630" y="200568"/>
                  </a:lnTo>
                  <a:lnTo>
                    <a:pt x="4724400" y="15240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24637" y="1671637"/>
              <a:ext cx="161925" cy="161925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2209800" y="1905000"/>
              <a:ext cx="304800" cy="1752600"/>
            </a:xfrm>
            <a:custGeom>
              <a:avLst/>
              <a:gdLst/>
              <a:ahLst/>
              <a:cxnLst/>
              <a:rect l="l" t="t" r="r" b="b"/>
              <a:pathLst>
                <a:path w="304800" h="1752600">
                  <a:moveTo>
                    <a:pt x="152400" y="228600"/>
                  </a:moveTo>
                  <a:lnTo>
                    <a:pt x="152400" y="76200"/>
                  </a:lnTo>
                  <a:lnTo>
                    <a:pt x="174717" y="22317"/>
                  </a:lnTo>
                  <a:lnTo>
                    <a:pt x="228600" y="0"/>
                  </a:lnTo>
                  <a:lnTo>
                    <a:pt x="258262" y="5987"/>
                  </a:lnTo>
                  <a:lnTo>
                    <a:pt x="282482" y="22317"/>
                  </a:lnTo>
                  <a:lnTo>
                    <a:pt x="298812" y="46537"/>
                  </a:lnTo>
                  <a:lnTo>
                    <a:pt x="304800" y="76200"/>
                  </a:lnTo>
                  <a:lnTo>
                    <a:pt x="297030" y="124368"/>
                  </a:lnTo>
                  <a:lnTo>
                    <a:pt x="275394" y="166203"/>
                  </a:lnTo>
                  <a:lnTo>
                    <a:pt x="242403" y="199194"/>
                  </a:lnTo>
                  <a:lnTo>
                    <a:pt x="200568" y="220830"/>
                  </a:lnTo>
                  <a:lnTo>
                    <a:pt x="152400" y="228600"/>
                  </a:lnTo>
                  <a:lnTo>
                    <a:pt x="104231" y="220830"/>
                  </a:lnTo>
                  <a:lnTo>
                    <a:pt x="62396" y="199194"/>
                  </a:lnTo>
                  <a:lnTo>
                    <a:pt x="29405" y="166203"/>
                  </a:lnTo>
                  <a:lnTo>
                    <a:pt x="7769" y="124368"/>
                  </a:lnTo>
                  <a:lnTo>
                    <a:pt x="0" y="76200"/>
                  </a:lnTo>
                </a:path>
                <a:path w="304800" h="1752600">
                  <a:moveTo>
                    <a:pt x="304800" y="76200"/>
                  </a:moveTo>
                  <a:lnTo>
                    <a:pt x="304800" y="175260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657994" y="2009648"/>
            <a:ext cx="3980179" cy="139128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 marR="5080" algn="ctr">
              <a:lnSpc>
                <a:spcPts val="3460"/>
              </a:lnSpc>
              <a:spcBef>
                <a:spcPts val="530"/>
              </a:spcBef>
            </a:pPr>
            <a:r>
              <a:rPr sz="3200" b="1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Greedy-choice property </a:t>
            </a:r>
            <a:r>
              <a:rPr sz="3200" b="1" i="1" spc="-78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latin typeface="Times New Roman"/>
                <a:cs typeface="Times New Roman"/>
              </a:rPr>
              <a:t>A</a:t>
            </a:r>
            <a:r>
              <a:rPr sz="3200" i="1" spc="-85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latin typeface="Times New Roman"/>
                <a:cs typeface="Times New Roman"/>
              </a:rPr>
              <a:t>locally</a:t>
            </a:r>
            <a:r>
              <a:rPr sz="3200" i="1" spc="-15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latin typeface="Times New Roman"/>
                <a:cs typeface="Times New Roman"/>
              </a:rPr>
              <a:t>optimal</a:t>
            </a:r>
            <a:r>
              <a:rPr sz="3200" i="1" spc="-20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latin typeface="Times New Roman"/>
                <a:cs typeface="Times New Roman"/>
              </a:rPr>
              <a:t>choice </a:t>
            </a:r>
            <a:r>
              <a:rPr sz="3200" i="1" spc="-785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latin typeface="Times New Roman"/>
                <a:cs typeface="Times New Roman"/>
              </a:rPr>
              <a:t>is globally optimal.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6050" rIns="0" bIns="0" rtlCol="0">
            <a:spAutoFit/>
          </a:bodyPr>
          <a:lstStyle/>
          <a:p>
            <a:pPr marL="928369" marR="5080">
              <a:lnSpc>
                <a:spcPct val="80000"/>
              </a:lnSpc>
              <a:spcBef>
                <a:spcPts val="1150"/>
              </a:spcBef>
            </a:pPr>
            <a:r>
              <a:rPr spc="-5" dirty="0"/>
              <a:t>Hallmark for “greedy” </a:t>
            </a:r>
            <a:r>
              <a:rPr spc="-1085" dirty="0"/>
              <a:t> </a:t>
            </a:r>
            <a:r>
              <a:rPr spc="-5" dirty="0"/>
              <a:t>algorithms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205037" y="1519237"/>
            <a:ext cx="4733925" cy="2447925"/>
            <a:chOff x="2205037" y="1519237"/>
            <a:chExt cx="4733925" cy="2447925"/>
          </a:xfrm>
        </p:grpSpPr>
        <p:sp>
          <p:nvSpPr>
            <p:cNvPr id="4" name="object 4"/>
            <p:cNvSpPr/>
            <p:nvPr/>
          </p:nvSpPr>
          <p:spPr>
            <a:xfrm>
              <a:off x="2209798" y="1676400"/>
              <a:ext cx="4724400" cy="2286000"/>
            </a:xfrm>
            <a:custGeom>
              <a:avLst/>
              <a:gdLst/>
              <a:ahLst/>
              <a:cxnLst/>
              <a:rect l="l" t="t" r="r" b="b"/>
              <a:pathLst>
                <a:path w="4724400" h="2286000">
                  <a:moveTo>
                    <a:pt x="4724400" y="0"/>
                  </a:moveTo>
                  <a:lnTo>
                    <a:pt x="4716630" y="48168"/>
                  </a:lnTo>
                  <a:lnTo>
                    <a:pt x="4694994" y="90003"/>
                  </a:lnTo>
                  <a:lnTo>
                    <a:pt x="4662003" y="122994"/>
                  </a:lnTo>
                  <a:lnTo>
                    <a:pt x="4620168" y="144630"/>
                  </a:lnTo>
                  <a:lnTo>
                    <a:pt x="4572000" y="152400"/>
                  </a:lnTo>
                  <a:lnTo>
                    <a:pt x="152400" y="152400"/>
                  </a:lnTo>
                  <a:lnTo>
                    <a:pt x="104231" y="160169"/>
                  </a:lnTo>
                  <a:lnTo>
                    <a:pt x="62396" y="181805"/>
                  </a:lnTo>
                  <a:lnTo>
                    <a:pt x="29405" y="214796"/>
                  </a:lnTo>
                  <a:lnTo>
                    <a:pt x="7769" y="256631"/>
                  </a:lnTo>
                  <a:lnTo>
                    <a:pt x="0" y="304800"/>
                  </a:lnTo>
                  <a:lnTo>
                    <a:pt x="0" y="2133600"/>
                  </a:lnTo>
                  <a:lnTo>
                    <a:pt x="7769" y="2181768"/>
                  </a:lnTo>
                  <a:lnTo>
                    <a:pt x="29405" y="2223603"/>
                  </a:lnTo>
                  <a:lnTo>
                    <a:pt x="62396" y="2256594"/>
                  </a:lnTo>
                  <a:lnTo>
                    <a:pt x="104231" y="2278230"/>
                  </a:lnTo>
                  <a:lnTo>
                    <a:pt x="152400" y="2286000"/>
                  </a:lnTo>
                  <a:lnTo>
                    <a:pt x="200568" y="2278230"/>
                  </a:lnTo>
                  <a:lnTo>
                    <a:pt x="242403" y="2256594"/>
                  </a:lnTo>
                  <a:lnTo>
                    <a:pt x="275394" y="2223603"/>
                  </a:lnTo>
                  <a:lnTo>
                    <a:pt x="297030" y="2181768"/>
                  </a:lnTo>
                  <a:lnTo>
                    <a:pt x="304800" y="2133600"/>
                  </a:lnTo>
                  <a:lnTo>
                    <a:pt x="304800" y="1981200"/>
                  </a:lnTo>
                  <a:lnTo>
                    <a:pt x="4572000" y="1981200"/>
                  </a:lnTo>
                  <a:lnTo>
                    <a:pt x="4620168" y="1973430"/>
                  </a:lnTo>
                  <a:lnTo>
                    <a:pt x="4662003" y="1951794"/>
                  </a:lnTo>
                  <a:lnTo>
                    <a:pt x="4694994" y="1918803"/>
                  </a:lnTo>
                  <a:lnTo>
                    <a:pt x="4716630" y="1876968"/>
                  </a:lnTo>
                  <a:lnTo>
                    <a:pt x="4724400" y="1828800"/>
                  </a:lnTo>
                  <a:lnTo>
                    <a:pt x="4724400" y="457200"/>
                  </a:lnTo>
                  <a:lnTo>
                    <a:pt x="152400" y="457200"/>
                  </a:lnTo>
                  <a:lnTo>
                    <a:pt x="152400" y="304800"/>
                  </a:lnTo>
                  <a:lnTo>
                    <a:pt x="158387" y="275137"/>
                  </a:lnTo>
                  <a:lnTo>
                    <a:pt x="174717" y="250917"/>
                  </a:lnTo>
                  <a:lnTo>
                    <a:pt x="198937" y="234587"/>
                  </a:lnTo>
                  <a:lnTo>
                    <a:pt x="228600" y="228600"/>
                  </a:lnTo>
                  <a:lnTo>
                    <a:pt x="4724400" y="228600"/>
                  </a:lnTo>
                  <a:lnTo>
                    <a:pt x="4724400" y="0"/>
                  </a:lnTo>
                  <a:close/>
                </a:path>
                <a:path w="4724400" h="2286000">
                  <a:moveTo>
                    <a:pt x="4724400" y="228600"/>
                  </a:moveTo>
                  <a:lnTo>
                    <a:pt x="228600" y="228600"/>
                  </a:lnTo>
                  <a:lnTo>
                    <a:pt x="258262" y="234587"/>
                  </a:lnTo>
                  <a:lnTo>
                    <a:pt x="282482" y="250917"/>
                  </a:lnTo>
                  <a:lnTo>
                    <a:pt x="298812" y="275137"/>
                  </a:lnTo>
                  <a:lnTo>
                    <a:pt x="304800" y="304800"/>
                  </a:lnTo>
                  <a:lnTo>
                    <a:pt x="297031" y="352968"/>
                  </a:lnTo>
                  <a:lnTo>
                    <a:pt x="275397" y="394803"/>
                  </a:lnTo>
                  <a:lnTo>
                    <a:pt x="242408" y="427794"/>
                  </a:lnTo>
                  <a:lnTo>
                    <a:pt x="200573" y="449430"/>
                  </a:lnTo>
                  <a:lnTo>
                    <a:pt x="152400" y="457200"/>
                  </a:lnTo>
                  <a:lnTo>
                    <a:pt x="4724400" y="457200"/>
                  </a:lnTo>
                  <a:lnTo>
                    <a:pt x="4724400" y="228600"/>
                  </a:lnTo>
                  <a:close/>
                </a:path>
                <a:path w="4724400" h="2286000">
                  <a:moveTo>
                    <a:pt x="4419600" y="0"/>
                  </a:moveTo>
                  <a:lnTo>
                    <a:pt x="4419600" y="152400"/>
                  </a:lnTo>
                  <a:lnTo>
                    <a:pt x="4572000" y="152400"/>
                  </a:lnTo>
                  <a:lnTo>
                    <a:pt x="4572000" y="76200"/>
                  </a:lnTo>
                  <a:lnTo>
                    <a:pt x="4495800" y="76200"/>
                  </a:lnTo>
                  <a:lnTo>
                    <a:pt x="4466137" y="70212"/>
                  </a:lnTo>
                  <a:lnTo>
                    <a:pt x="4441917" y="53882"/>
                  </a:lnTo>
                  <a:lnTo>
                    <a:pt x="4425587" y="29662"/>
                  </a:lnTo>
                  <a:lnTo>
                    <a:pt x="4419600" y="0"/>
                  </a:lnTo>
                  <a:close/>
                </a:path>
                <a:path w="4724400" h="2286000">
                  <a:moveTo>
                    <a:pt x="4572000" y="0"/>
                  </a:moveTo>
                  <a:lnTo>
                    <a:pt x="4566012" y="29662"/>
                  </a:lnTo>
                  <a:lnTo>
                    <a:pt x="4549682" y="53882"/>
                  </a:lnTo>
                  <a:lnTo>
                    <a:pt x="4525462" y="70212"/>
                  </a:lnTo>
                  <a:lnTo>
                    <a:pt x="4495800" y="76200"/>
                  </a:lnTo>
                  <a:lnTo>
                    <a:pt x="4572000" y="76200"/>
                  </a:lnTo>
                  <a:lnTo>
                    <a:pt x="4572000" y="0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362200" y="1524000"/>
              <a:ext cx="4572000" cy="609600"/>
            </a:xfrm>
            <a:custGeom>
              <a:avLst/>
              <a:gdLst/>
              <a:ahLst/>
              <a:cxnLst/>
              <a:rect l="l" t="t" r="r" b="b"/>
              <a:pathLst>
                <a:path w="4572000" h="609600">
                  <a:moveTo>
                    <a:pt x="76200" y="381000"/>
                  </a:moveTo>
                  <a:lnTo>
                    <a:pt x="46537" y="386987"/>
                  </a:lnTo>
                  <a:lnTo>
                    <a:pt x="22317" y="403317"/>
                  </a:lnTo>
                  <a:lnTo>
                    <a:pt x="5987" y="427537"/>
                  </a:lnTo>
                  <a:lnTo>
                    <a:pt x="0" y="457200"/>
                  </a:lnTo>
                  <a:lnTo>
                    <a:pt x="0" y="609600"/>
                  </a:lnTo>
                  <a:lnTo>
                    <a:pt x="48168" y="601830"/>
                  </a:lnTo>
                  <a:lnTo>
                    <a:pt x="90003" y="580194"/>
                  </a:lnTo>
                  <a:lnTo>
                    <a:pt x="122994" y="547203"/>
                  </a:lnTo>
                  <a:lnTo>
                    <a:pt x="144630" y="505368"/>
                  </a:lnTo>
                  <a:lnTo>
                    <a:pt x="152400" y="457200"/>
                  </a:lnTo>
                  <a:lnTo>
                    <a:pt x="146412" y="427537"/>
                  </a:lnTo>
                  <a:lnTo>
                    <a:pt x="130082" y="403317"/>
                  </a:lnTo>
                  <a:lnTo>
                    <a:pt x="105862" y="386987"/>
                  </a:lnTo>
                  <a:lnTo>
                    <a:pt x="76200" y="381000"/>
                  </a:lnTo>
                  <a:close/>
                </a:path>
                <a:path w="4572000" h="609600">
                  <a:moveTo>
                    <a:pt x="4572000" y="152400"/>
                  </a:moveTo>
                  <a:lnTo>
                    <a:pt x="4419600" y="152400"/>
                  </a:lnTo>
                  <a:lnTo>
                    <a:pt x="4419600" y="304800"/>
                  </a:lnTo>
                  <a:lnTo>
                    <a:pt x="4467768" y="297030"/>
                  </a:lnTo>
                  <a:lnTo>
                    <a:pt x="4509603" y="275394"/>
                  </a:lnTo>
                  <a:lnTo>
                    <a:pt x="4542594" y="242403"/>
                  </a:lnTo>
                  <a:lnTo>
                    <a:pt x="4564230" y="200568"/>
                  </a:lnTo>
                  <a:lnTo>
                    <a:pt x="4572000" y="152400"/>
                  </a:lnTo>
                  <a:close/>
                </a:path>
                <a:path w="4572000" h="609600">
                  <a:moveTo>
                    <a:pt x="4419600" y="0"/>
                  </a:moveTo>
                  <a:lnTo>
                    <a:pt x="4371431" y="7769"/>
                  </a:lnTo>
                  <a:lnTo>
                    <a:pt x="4329596" y="29405"/>
                  </a:lnTo>
                  <a:lnTo>
                    <a:pt x="4296605" y="62396"/>
                  </a:lnTo>
                  <a:lnTo>
                    <a:pt x="4274969" y="104231"/>
                  </a:lnTo>
                  <a:lnTo>
                    <a:pt x="4267200" y="152400"/>
                  </a:lnTo>
                  <a:lnTo>
                    <a:pt x="4273187" y="182062"/>
                  </a:lnTo>
                  <a:lnTo>
                    <a:pt x="4289517" y="206282"/>
                  </a:lnTo>
                  <a:lnTo>
                    <a:pt x="4313737" y="222612"/>
                  </a:lnTo>
                  <a:lnTo>
                    <a:pt x="4343400" y="228600"/>
                  </a:lnTo>
                  <a:lnTo>
                    <a:pt x="4373062" y="222612"/>
                  </a:lnTo>
                  <a:lnTo>
                    <a:pt x="4397282" y="206282"/>
                  </a:lnTo>
                  <a:lnTo>
                    <a:pt x="4413612" y="182062"/>
                  </a:lnTo>
                  <a:lnTo>
                    <a:pt x="4419600" y="152400"/>
                  </a:lnTo>
                  <a:lnTo>
                    <a:pt x="4572000" y="152400"/>
                  </a:lnTo>
                  <a:lnTo>
                    <a:pt x="4564230" y="104231"/>
                  </a:lnTo>
                  <a:lnTo>
                    <a:pt x="4542594" y="62396"/>
                  </a:lnTo>
                  <a:lnTo>
                    <a:pt x="4509603" y="29405"/>
                  </a:lnTo>
                  <a:lnTo>
                    <a:pt x="4467768" y="7769"/>
                  </a:lnTo>
                  <a:lnTo>
                    <a:pt x="4419600" y="0"/>
                  </a:lnTo>
                  <a:close/>
                </a:path>
              </a:pathLst>
            </a:custGeom>
            <a:solidFill>
              <a:srgbClr val="A4A4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209800" y="1524000"/>
              <a:ext cx="4724400" cy="2438400"/>
            </a:xfrm>
            <a:custGeom>
              <a:avLst/>
              <a:gdLst/>
              <a:ahLst/>
              <a:cxnLst/>
              <a:rect l="l" t="t" r="r" b="b"/>
              <a:pathLst>
                <a:path w="4724400" h="2438400">
                  <a:moveTo>
                    <a:pt x="0" y="457200"/>
                  </a:moveTo>
                  <a:lnTo>
                    <a:pt x="7769" y="409031"/>
                  </a:lnTo>
                  <a:lnTo>
                    <a:pt x="29405" y="367196"/>
                  </a:lnTo>
                  <a:lnTo>
                    <a:pt x="62396" y="334205"/>
                  </a:lnTo>
                  <a:lnTo>
                    <a:pt x="104231" y="312569"/>
                  </a:lnTo>
                  <a:lnTo>
                    <a:pt x="152400" y="304800"/>
                  </a:lnTo>
                  <a:lnTo>
                    <a:pt x="4419600" y="304800"/>
                  </a:lnTo>
                  <a:lnTo>
                    <a:pt x="4419600" y="152400"/>
                  </a:lnTo>
                  <a:lnTo>
                    <a:pt x="4427369" y="104231"/>
                  </a:lnTo>
                  <a:lnTo>
                    <a:pt x="4449005" y="62396"/>
                  </a:lnTo>
                  <a:lnTo>
                    <a:pt x="4481996" y="29405"/>
                  </a:lnTo>
                  <a:lnTo>
                    <a:pt x="4523831" y="7769"/>
                  </a:lnTo>
                  <a:lnTo>
                    <a:pt x="4572000" y="0"/>
                  </a:lnTo>
                  <a:lnTo>
                    <a:pt x="4620168" y="7769"/>
                  </a:lnTo>
                  <a:lnTo>
                    <a:pt x="4662003" y="29405"/>
                  </a:lnTo>
                  <a:lnTo>
                    <a:pt x="4694994" y="62396"/>
                  </a:lnTo>
                  <a:lnTo>
                    <a:pt x="4716630" y="104231"/>
                  </a:lnTo>
                  <a:lnTo>
                    <a:pt x="4724400" y="152400"/>
                  </a:lnTo>
                  <a:lnTo>
                    <a:pt x="4724400" y="1981200"/>
                  </a:lnTo>
                  <a:lnTo>
                    <a:pt x="4716630" y="2029368"/>
                  </a:lnTo>
                  <a:lnTo>
                    <a:pt x="4694994" y="2071203"/>
                  </a:lnTo>
                  <a:lnTo>
                    <a:pt x="4662003" y="2104194"/>
                  </a:lnTo>
                  <a:lnTo>
                    <a:pt x="4620168" y="2125830"/>
                  </a:lnTo>
                  <a:lnTo>
                    <a:pt x="4572000" y="2133600"/>
                  </a:lnTo>
                  <a:lnTo>
                    <a:pt x="304800" y="2133600"/>
                  </a:lnTo>
                  <a:lnTo>
                    <a:pt x="304800" y="2286000"/>
                  </a:lnTo>
                  <a:lnTo>
                    <a:pt x="297030" y="2334168"/>
                  </a:lnTo>
                  <a:lnTo>
                    <a:pt x="275394" y="2376003"/>
                  </a:lnTo>
                  <a:lnTo>
                    <a:pt x="242403" y="2408994"/>
                  </a:lnTo>
                  <a:lnTo>
                    <a:pt x="200568" y="2430630"/>
                  </a:lnTo>
                  <a:lnTo>
                    <a:pt x="152400" y="2438400"/>
                  </a:lnTo>
                  <a:lnTo>
                    <a:pt x="104231" y="2430630"/>
                  </a:lnTo>
                  <a:lnTo>
                    <a:pt x="62396" y="2408994"/>
                  </a:lnTo>
                  <a:lnTo>
                    <a:pt x="29405" y="2376003"/>
                  </a:lnTo>
                  <a:lnTo>
                    <a:pt x="7769" y="2334168"/>
                  </a:lnTo>
                  <a:lnTo>
                    <a:pt x="0" y="2286000"/>
                  </a:lnTo>
                  <a:lnTo>
                    <a:pt x="0" y="457200"/>
                  </a:lnTo>
                  <a:close/>
                </a:path>
                <a:path w="4724400" h="2438400">
                  <a:moveTo>
                    <a:pt x="4419600" y="304800"/>
                  </a:moveTo>
                  <a:lnTo>
                    <a:pt x="4572000" y="304800"/>
                  </a:lnTo>
                  <a:lnTo>
                    <a:pt x="4620168" y="297030"/>
                  </a:lnTo>
                  <a:lnTo>
                    <a:pt x="4662003" y="275394"/>
                  </a:lnTo>
                  <a:lnTo>
                    <a:pt x="4694994" y="242403"/>
                  </a:lnTo>
                  <a:lnTo>
                    <a:pt x="4716630" y="200568"/>
                  </a:lnTo>
                  <a:lnTo>
                    <a:pt x="4724400" y="15240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24637" y="1671637"/>
              <a:ext cx="161925" cy="161925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2209800" y="1905000"/>
              <a:ext cx="304800" cy="1752600"/>
            </a:xfrm>
            <a:custGeom>
              <a:avLst/>
              <a:gdLst/>
              <a:ahLst/>
              <a:cxnLst/>
              <a:rect l="l" t="t" r="r" b="b"/>
              <a:pathLst>
                <a:path w="304800" h="1752600">
                  <a:moveTo>
                    <a:pt x="152400" y="228600"/>
                  </a:moveTo>
                  <a:lnTo>
                    <a:pt x="152400" y="76200"/>
                  </a:lnTo>
                  <a:lnTo>
                    <a:pt x="174717" y="22317"/>
                  </a:lnTo>
                  <a:lnTo>
                    <a:pt x="228600" y="0"/>
                  </a:lnTo>
                  <a:lnTo>
                    <a:pt x="258262" y="5987"/>
                  </a:lnTo>
                  <a:lnTo>
                    <a:pt x="282482" y="22317"/>
                  </a:lnTo>
                  <a:lnTo>
                    <a:pt x="298812" y="46537"/>
                  </a:lnTo>
                  <a:lnTo>
                    <a:pt x="304800" y="76200"/>
                  </a:lnTo>
                  <a:lnTo>
                    <a:pt x="297030" y="124368"/>
                  </a:lnTo>
                  <a:lnTo>
                    <a:pt x="275394" y="166203"/>
                  </a:lnTo>
                  <a:lnTo>
                    <a:pt x="242403" y="199194"/>
                  </a:lnTo>
                  <a:lnTo>
                    <a:pt x="200568" y="220830"/>
                  </a:lnTo>
                  <a:lnTo>
                    <a:pt x="152400" y="228600"/>
                  </a:lnTo>
                  <a:lnTo>
                    <a:pt x="104231" y="220830"/>
                  </a:lnTo>
                  <a:lnTo>
                    <a:pt x="62396" y="199194"/>
                  </a:lnTo>
                  <a:lnTo>
                    <a:pt x="29405" y="166203"/>
                  </a:lnTo>
                  <a:lnTo>
                    <a:pt x="7769" y="124368"/>
                  </a:lnTo>
                  <a:lnTo>
                    <a:pt x="0" y="76200"/>
                  </a:lnTo>
                </a:path>
                <a:path w="304800" h="1752600">
                  <a:moveTo>
                    <a:pt x="304800" y="76200"/>
                  </a:moveTo>
                  <a:lnTo>
                    <a:pt x="304800" y="175260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916846" y="2009648"/>
            <a:ext cx="7277734" cy="4135754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753235" marR="1560830" algn="ctr">
              <a:lnSpc>
                <a:spcPts val="3460"/>
              </a:lnSpc>
              <a:spcBef>
                <a:spcPts val="530"/>
              </a:spcBef>
            </a:pPr>
            <a:r>
              <a:rPr sz="3200" b="1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Greedy-choice property </a:t>
            </a:r>
            <a:r>
              <a:rPr sz="3200" b="1" i="1" spc="-78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latin typeface="Times New Roman"/>
                <a:cs typeface="Times New Roman"/>
              </a:rPr>
              <a:t>A</a:t>
            </a:r>
            <a:r>
              <a:rPr sz="3200" i="1" spc="-85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latin typeface="Times New Roman"/>
                <a:cs typeface="Times New Roman"/>
              </a:rPr>
              <a:t>locally</a:t>
            </a:r>
            <a:r>
              <a:rPr sz="3200" i="1" spc="-15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latin typeface="Times New Roman"/>
                <a:cs typeface="Times New Roman"/>
              </a:rPr>
              <a:t>optimal</a:t>
            </a:r>
            <a:r>
              <a:rPr sz="3200" i="1" spc="-20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latin typeface="Times New Roman"/>
                <a:cs typeface="Times New Roman"/>
              </a:rPr>
              <a:t>choice </a:t>
            </a:r>
            <a:r>
              <a:rPr sz="3200" i="1" spc="-785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latin typeface="Times New Roman"/>
                <a:cs typeface="Times New Roman"/>
              </a:rPr>
              <a:t>is globally optimal.</a:t>
            </a: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200">
              <a:latin typeface="Times New Roman"/>
              <a:cs typeface="Times New Roman"/>
            </a:endParaRPr>
          </a:p>
          <a:p>
            <a:pPr marL="12700" marR="5080" indent="-635">
              <a:lnSpc>
                <a:spcPct val="90100"/>
              </a:lnSpc>
              <a:spcBef>
                <a:spcPts val="5"/>
              </a:spcBef>
              <a:tabLst>
                <a:tab pos="1889760" algn="l"/>
                <a:tab pos="2503805" algn="l"/>
              </a:tabLst>
            </a:pPr>
            <a:r>
              <a:rPr sz="3200" b="1" spc="-10" dirty="0">
                <a:solidFill>
                  <a:srgbClr val="CC0000"/>
                </a:solidFill>
                <a:latin typeface="Times New Roman"/>
                <a:cs typeface="Times New Roman"/>
              </a:rPr>
              <a:t>Theorem.	</a:t>
            </a:r>
            <a:r>
              <a:rPr sz="3200" spc="-5" dirty="0">
                <a:latin typeface="Times New Roman"/>
                <a:cs typeface="Times New Roman"/>
              </a:rPr>
              <a:t>Let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T </a:t>
            </a:r>
            <a:r>
              <a:rPr sz="3200" spc="-5" dirty="0">
                <a:latin typeface="Times New Roman"/>
                <a:cs typeface="Times New Roman"/>
              </a:rPr>
              <a:t>be the MST of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G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= (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,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3200" spc="-5" dirty="0">
                <a:latin typeface="Times New Roman"/>
                <a:cs typeface="Times New Roman"/>
              </a:rPr>
              <a:t>, 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and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let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A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</a:t>
            </a:r>
            <a:r>
              <a:rPr sz="3200" spc="1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spc="-5" dirty="0">
                <a:latin typeface="Times New Roman"/>
                <a:cs typeface="Times New Roman"/>
              </a:rPr>
              <a:t>.	Suppose that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,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) </a:t>
            </a: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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E </a:t>
            </a:r>
            <a:r>
              <a:rPr sz="3200" spc="-5" dirty="0">
                <a:latin typeface="Times New Roman"/>
                <a:cs typeface="Times New Roman"/>
              </a:rPr>
              <a:t>is the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least-weight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edge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connecting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A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to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–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A</a:t>
            </a:r>
            <a:r>
              <a:rPr sz="3200" spc="-5" dirty="0">
                <a:latin typeface="Times New Roman"/>
                <a:cs typeface="Times New Roman"/>
              </a:rPr>
              <a:t>. 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Then,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,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) </a:t>
            </a: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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r>
              <a:rPr sz="3200" spc="-5" dirty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6539" y="289813"/>
            <a:ext cx="408749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Proof</a:t>
            </a:r>
            <a:r>
              <a:rPr spc="-50" dirty="0"/>
              <a:t> </a:t>
            </a:r>
            <a:r>
              <a:rPr spc="-5" dirty="0"/>
              <a:t>of</a:t>
            </a:r>
            <a:r>
              <a:rPr spc="-35" dirty="0"/>
              <a:t> </a:t>
            </a:r>
            <a:r>
              <a:rPr spc="-5" dirty="0"/>
              <a:t>theorem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52437" y="3279776"/>
            <a:ext cx="191770" cy="191135"/>
            <a:chOff x="452437" y="3279776"/>
            <a:chExt cx="191770" cy="19113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7011" y="3304793"/>
              <a:ext cx="166877" cy="16611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2437" y="3279776"/>
              <a:ext cx="165100" cy="165100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452437" y="3729037"/>
            <a:ext cx="191770" cy="191770"/>
            <a:chOff x="452437" y="3729037"/>
            <a:chExt cx="191770" cy="19177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7011" y="3753611"/>
              <a:ext cx="166877" cy="166877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437" y="3729037"/>
              <a:ext cx="165100" cy="165100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810577" y="3041840"/>
            <a:ext cx="1319530" cy="9512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3645"/>
              </a:lnSpc>
              <a:spcBef>
                <a:spcPts val="95"/>
              </a:spcBef>
            </a:pP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</a:t>
            </a:r>
            <a:r>
              <a:rPr sz="3200" spc="-4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A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ts val="3645"/>
              </a:lnSpc>
            </a:pP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</a:t>
            </a:r>
            <a:r>
              <a:rPr sz="3200" spc="-3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i="1" spc="-3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–</a:t>
            </a:r>
            <a:r>
              <a:rPr sz="3200" spc="-3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A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592262" y="1366837"/>
            <a:ext cx="6516370" cy="2398395"/>
            <a:chOff x="1592262" y="1366837"/>
            <a:chExt cx="6516370" cy="2398395"/>
          </a:xfrm>
        </p:grpSpPr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69363" y="2385060"/>
              <a:ext cx="166877" cy="166877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44662" y="2360613"/>
              <a:ext cx="165100" cy="16510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452116" y="2753867"/>
              <a:ext cx="166115" cy="166115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427287" y="2728913"/>
              <a:ext cx="165100" cy="165100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1882775" y="2498725"/>
              <a:ext cx="571500" cy="257175"/>
            </a:xfrm>
            <a:custGeom>
              <a:avLst/>
              <a:gdLst/>
              <a:ahLst/>
              <a:cxnLst/>
              <a:rect l="l" t="t" r="r" b="b"/>
              <a:pathLst>
                <a:path w="571500" h="257175">
                  <a:moveTo>
                    <a:pt x="0" y="0"/>
                  </a:moveTo>
                  <a:lnTo>
                    <a:pt x="571500" y="257175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616964" y="2756916"/>
              <a:ext cx="166877" cy="166115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92262" y="2732088"/>
              <a:ext cx="165100" cy="165100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1752600" y="2811463"/>
              <a:ext cx="679450" cy="3175"/>
            </a:xfrm>
            <a:custGeom>
              <a:avLst/>
              <a:gdLst/>
              <a:ahLst/>
              <a:cxnLst/>
              <a:rect l="l" t="t" r="r" b="b"/>
              <a:pathLst>
                <a:path w="679450" h="3175">
                  <a:moveTo>
                    <a:pt x="0" y="3175"/>
                  </a:moveTo>
                  <a:lnTo>
                    <a:pt x="67945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842515" y="3121914"/>
              <a:ext cx="166115" cy="166877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817687" y="3097213"/>
              <a:ext cx="165100" cy="165100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1955800" y="2867025"/>
              <a:ext cx="498475" cy="257175"/>
            </a:xfrm>
            <a:custGeom>
              <a:avLst/>
              <a:gdLst/>
              <a:ahLst/>
              <a:cxnLst/>
              <a:rect l="l" t="t" r="r" b="b"/>
              <a:pathLst>
                <a:path w="498475" h="257175">
                  <a:moveTo>
                    <a:pt x="0" y="257175"/>
                  </a:moveTo>
                  <a:lnTo>
                    <a:pt x="498475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293364" y="2753867"/>
              <a:ext cx="166877" cy="166115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268662" y="2728913"/>
              <a:ext cx="165100" cy="165100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2587625" y="2811463"/>
              <a:ext cx="685800" cy="0"/>
            </a:xfrm>
            <a:custGeom>
              <a:avLst/>
              <a:gdLst/>
              <a:ahLst/>
              <a:cxnLst/>
              <a:rect l="l" t="t" r="r" b="b"/>
              <a:pathLst>
                <a:path w="685800">
                  <a:moveTo>
                    <a:pt x="0" y="0"/>
                  </a:moveTo>
                  <a:lnTo>
                    <a:pt x="68580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369564" y="2223516"/>
              <a:ext cx="166877" cy="166115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344862" y="2198688"/>
              <a:ext cx="165100" cy="165100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3351212" y="2359025"/>
              <a:ext cx="76200" cy="374650"/>
            </a:xfrm>
            <a:custGeom>
              <a:avLst/>
              <a:gdLst/>
              <a:ahLst/>
              <a:cxnLst/>
              <a:rect l="l" t="t" r="r" b="b"/>
              <a:pathLst>
                <a:path w="76200" h="374650">
                  <a:moveTo>
                    <a:pt x="0" y="374650"/>
                  </a:moveTo>
                  <a:lnTo>
                    <a:pt x="7620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207764" y="2982467"/>
              <a:ext cx="166877" cy="166115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183062" y="2957513"/>
              <a:ext cx="165100" cy="165100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3429000" y="2811463"/>
              <a:ext cx="781050" cy="173355"/>
            </a:xfrm>
            <a:custGeom>
              <a:avLst/>
              <a:gdLst/>
              <a:ahLst/>
              <a:cxnLst/>
              <a:rect l="l" t="t" r="r" b="b"/>
              <a:pathLst>
                <a:path w="781050" h="173355">
                  <a:moveTo>
                    <a:pt x="0" y="0"/>
                  </a:moveTo>
                  <a:lnTo>
                    <a:pt x="781050" y="173037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207764" y="3592067"/>
              <a:ext cx="166877" cy="166115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183062" y="3567112"/>
              <a:ext cx="165100" cy="165100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3750564" y="3595116"/>
              <a:ext cx="166877" cy="166115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25862" y="3570287"/>
              <a:ext cx="165100" cy="165100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3808412" y="3095625"/>
              <a:ext cx="401955" cy="479425"/>
            </a:xfrm>
            <a:custGeom>
              <a:avLst/>
              <a:gdLst/>
              <a:ahLst/>
              <a:cxnLst/>
              <a:rect l="l" t="t" r="r" b="b"/>
              <a:pathLst>
                <a:path w="401954" h="479425">
                  <a:moveTo>
                    <a:pt x="401637" y="0"/>
                  </a:moveTo>
                  <a:lnTo>
                    <a:pt x="0" y="479425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265612" y="3117850"/>
              <a:ext cx="0" cy="454025"/>
            </a:xfrm>
            <a:custGeom>
              <a:avLst/>
              <a:gdLst/>
              <a:ahLst/>
              <a:cxnLst/>
              <a:rect l="l" t="t" r="r" b="b"/>
              <a:pathLst>
                <a:path h="454025">
                  <a:moveTo>
                    <a:pt x="0" y="0"/>
                  </a:moveTo>
                  <a:lnTo>
                    <a:pt x="0" y="454025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" name="object 37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4668011" y="3598164"/>
              <a:ext cx="166877" cy="166877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643437" y="3573462"/>
              <a:ext cx="165100" cy="165100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4321175" y="3095625"/>
              <a:ext cx="405130" cy="482600"/>
            </a:xfrm>
            <a:custGeom>
              <a:avLst/>
              <a:gdLst/>
              <a:ahLst/>
              <a:cxnLst/>
              <a:rect l="l" t="t" r="r" b="b"/>
              <a:pathLst>
                <a:path w="405129" h="482600">
                  <a:moveTo>
                    <a:pt x="0" y="0"/>
                  </a:moveTo>
                  <a:lnTo>
                    <a:pt x="404812" y="48260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" name="object 40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4661916" y="2296668"/>
              <a:ext cx="166115" cy="166115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637087" y="2271713"/>
              <a:ext cx="165100" cy="165100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3406775" y="2354262"/>
              <a:ext cx="1235075" cy="401955"/>
            </a:xfrm>
            <a:custGeom>
              <a:avLst/>
              <a:gdLst/>
              <a:ahLst/>
              <a:cxnLst/>
              <a:rect l="l" t="t" r="r" b="b"/>
              <a:pathLst>
                <a:path w="1235075" h="401955">
                  <a:moveTo>
                    <a:pt x="0" y="401637"/>
                  </a:moveTo>
                  <a:lnTo>
                    <a:pt x="1235075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3" name="object 43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5347715" y="2680716"/>
              <a:ext cx="166115" cy="166115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5322887" y="2655888"/>
              <a:ext cx="165100" cy="165100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4797425" y="2354263"/>
              <a:ext cx="552450" cy="328930"/>
            </a:xfrm>
            <a:custGeom>
              <a:avLst/>
              <a:gdLst/>
              <a:ahLst/>
              <a:cxnLst/>
              <a:rect l="l" t="t" r="r" b="b"/>
              <a:pathLst>
                <a:path w="552450" h="328930">
                  <a:moveTo>
                    <a:pt x="0" y="0"/>
                  </a:moveTo>
                  <a:lnTo>
                    <a:pt x="552450" y="328612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6" name="object 4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188964" y="2375916"/>
              <a:ext cx="166876" cy="166115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164262" y="2351088"/>
              <a:ext cx="165100" cy="165100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5461000" y="2433637"/>
              <a:ext cx="708025" cy="249554"/>
            </a:xfrm>
            <a:custGeom>
              <a:avLst/>
              <a:gdLst/>
              <a:ahLst/>
              <a:cxnLst/>
              <a:rect l="l" t="t" r="r" b="b"/>
              <a:pathLst>
                <a:path w="708025" h="249555">
                  <a:moveTo>
                    <a:pt x="0" y="249237"/>
                  </a:moveTo>
                  <a:lnTo>
                    <a:pt x="708025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9" name="object 49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6192011" y="2991611"/>
              <a:ext cx="166877" cy="166877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167437" y="2967038"/>
              <a:ext cx="165100" cy="165100"/>
            </a:xfrm>
            <a:prstGeom prst="rect">
              <a:avLst/>
            </a:prstGeom>
          </p:spPr>
        </p:pic>
        <p:sp>
          <p:nvSpPr>
            <p:cNvPr id="51" name="object 51"/>
            <p:cNvSpPr/>
            <p:nvPr/>
          </p:nvSpPr>
          <p:spPr>
            <a:xfrm>
              <a:off x="6246813" y="2511425"/>
              <a:ext cx="3175" cy="460375"/>
            </a:xfrm>
            <a:custGeom>
              <a:avLst/>
              <a:gdLst/>
              <a:ahLst/>
              <a:cxnLst/>
              <a:rect l="l" t="t" r="r" b="b"/>
              <a:pathLst>
                <a:path w="3175" h="460375">
                  <a:moveTo>
                    <a:pt x="0" y="0"/>
                  </a:moveTo>
                  <a:lnTo>
                    <a:pt x="3175" y="460375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2" name="object 52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7030211" y="2296668"/>
              <a:ext cx="166876" cy="166115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005637" y="2271713"/>
              <a:ext cx="165100" cy="165100"/>
            </a:xfrm>
            <a:prstGeom prst="rect">
              <a:avLst/>
            </a:prstGeom>
          </p:spPr>
        </p:pic>
        <p:sp>
          <p:nvSpPr>
            <p:cNvPr id="54" name="object 54"/>
            <p:cNvSpPr/>
            <p:nvPr/>
          </p:nvSpPr>
          <p:spPr>
            <a:xfrm>
              <a:off x="6324600" y="2354263"/>
              <a:ext cx="685800" cy="79375"/>
            </a:xfrm>
            <a:custGeom>
              <a:avLst/>
              <a:gdLst/>
              <a:ahLst/>
              <a:cxnLst/>
              <a:rect l="l" t="t" r="r" b="b"/>
              <a:pathLst>
                <a:path w="685800" h="79375">
                  <a:moveTo>
                    <a:pt x="0" y="79375"/>
                  </a:moveTo>
                  <a:lnTo>
                    <a:pt x="68580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5" name="object 55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7335011" y="2833116"/>
              <a:ext cx="166876" cy="166115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310437" y="2808288"/>
              <a:ext cx="165100" cy="165100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7088188" y="2432050"/>
              <a:ext cx="249554" cy="403225"/>
            </a:xfrm>
            <a:custGeom>
              <a:avLst/>
              <a:gdLst/>
              <a:ahLst/>
              <a:cxnLst/>
              <a:rect l="l" t="t" r="r" b="b"/>
              <a:pathLst>
                <a:path w="249554" h="403225">
                  <a:moveTo>
                    <a:pt x="0" y="0"/>
                  </a:moveTo>
                  <a:lnTo>
                    <a:pt x="249237" y="403225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8" name="object 58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7709915" y="1994916"/>
              <a:ext cx="166115" cy="166115"/>
            </a:xfrm>
            <a:prstGeom prst="rect">
              <a:avLst/>
            </a:prstGeom>
          </p:spPr>
        </p:pic>
        <p:pic>
          <p:nvPicPr>
            <p:cNvPr id="59" name="object 59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7685087" y="1970088"/>
              <a:ext cx="165100" cy="165100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7143750" y="2108200"/>
              <a:ext cx="568325" cy="190500"/>
            </a:xfrm>
            <a:custGeom>
              <a:avLst/>
              <a:gdLst/>
              <a:ahLst/>
              <a:cxnLst/>
              <a:rect l="l" t="t" r="r" b="b"/>
              <a:pathLst>
                <a:path w="568325" h="190500">
                  <a:moveTo>
                    <a:pt x="0" y="190500"/>
                  </a:moveTo>
                  <a:lnTo>
                    <a:pt x="568325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1" name="object 61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7941564" y="1391412"/>
              <a:ext cx="166877" cy="166877"/>
            </a:xfrm>
            <a:prstGeom prst="rect">
              <a:avLst/>
            </a:prstGeom>
          </p:spPr>
        </p:pic>
        <p:pic>
          <p:nvPicPr>
            <p:cNvPr id="62" name="object 6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916862" y="1366837"/>
              <a:ext cx="165100" cy="165100"/>
            </a:xfrm>
            <a:prstGeom prst="rect">
              <a:avLst/>
            </a:prstGeom>
          </p:spPr>
        </p:pic>
        <p:sp>
          <p:nvSpPr>
            <p:cNvPr id="63" name="object 63"/>
            <p:cNvSpPr/>
            <p:nvPr/>
          </p:nvSpPr>
          <p:spPr>
            <a:xfrm>
              <a:off x="7823200" y="1527175"/>
              <a:ext cx="176530" cy="469900"/>
            </a:xfrm>
            <a:custGeom>
              <a:avLst/>
              <a:gdLst/>
              <a:ahLst/>
              <a:cxnLst/>
              <a:rect l="l" t="t" r="r" b="b"/>
              <a:pathLst>
                <a:path w="176529" h="469900">
                  <a:moveTo>
                    <a:pt x="0" y="469900"/>
                  </a:moveTo>
                  <a:lnTo>
                    <a:pt x="176212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4" name="object 64"/>
          <p:cNvSpPr txBox="1"/>
          <p:nvPr/>
        </p:nvSpPr>
        <p:spPr>
          <a:xfrm>
            <a:off x="3803015" y="2838704"/>
            <a:ext cx="2286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443865" y="1174940"/>
            <a:ext cx="6917055" cy="14909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226820" algn="l"/>
                <a:tab pos="4587875" algn="l"/>
              </a:tabLst>
            </a:pPr>
            <a:r>
              <a:rPr sz="3200" i="1" spc="-25" dirty="0">
                <a:solidFill>
                  <a:srgbClr val="CC0000"/>
                </a:solidFill>
                <a:latin typeface="Times New Roman"/>
                <a:cs typeface="Times New Roman"/>
              </a:rPr>
              <a:t>Proof.	</a:t>
            </a:r>
            <a:r>
              <a:rPr sz="3200" spc="-5" dirty="0">
                <a:latin typeface="Times New Roman"/>
                <a:cs typeface="Times New Roman"/>
              </a:rPr>
              <a:t>Suppose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3200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</a:t>
            </a:r>
            <a:r>
              <a:rPr sz="3200" spc="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r>
              <a:rPr sz="3200" spc="-5" dirty="0">
                <a:latin typeface="Times New Roman"/>
                <a:cs typeface="Times New Roman"/>
              </a:rPr>
              <a:t>.	Cut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and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paste.</a:t>
            </a: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3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4895215" algn="l"/>
              </a:tabLst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:	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4343400" y="2794001"/>
            <a:ext cx="1006475" cy="246379"/>
          </a:xfrm>
          <a:custGeom>
            <a:avLst/>
            <a:gdLst/>
            <a:ahLst/>
            <a:cxnLst/>
            <a:rect l="l" t="t" r="r" b="b"/>
            <a:pathLst>
              <a:path w="1006475" h="246380">
                <a:moveTo>
                  <a:pt x="0" y="246062"/>
                </a:moveTo>
                <a:lnTo>
                  <a:pt x="1006475" y="0"/>
                </a:lnTo>
              </a:path>
            </a:pathLst>
          </a:custGeom>
          <a:ln w="28575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 txBox="1"/>
          <p:nvPr/>
        </p:nvSpPr>
        <p:spPr>
          <a:xfrm>
            <a:off x="5184140" y="3308730"/>
            <a:ext cx="3649979" cy="83693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 marR="5080">
              <a:lnSpc>
                <a:spcPts val="3020"/>
              </a:lnSpc>
              <a:spcBef>
                <a:spcPts val="484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2800" spc="-2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2800" spc="-1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2800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least-weight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edge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connecting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A </a:t>
            </a:r>
            <a:r>
              <a:rPr sz="2800" dirty="0">
                <a:latin typeface="Times New Roman"/>
                <a:cs typeface="Times New Roman"/>
              </a:rPr>
              <a:t>to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–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A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68" name="object 68"/>
          <p:cNvGrpSpPr/>
          <p:nvPr/>
        </p:nvGrpSpPr>
        <p:grpSpPr>
          <a:xfrm>
            <a:off x="4953003" y="2971801"/>
            <a:ext cx="654050" cy="455930"/>
            <a:chOff x="4953003" y="2971801"/>
            <a:chExt cx="654050" cy="455930"/>
          </a:xfrm>
        </p:grpSpPr>
        <p:sp>
          <p:nvSpPr>
            <p:cNvPr id="69" name="object 69"/>
            <p:cNvSpPr/>
            <p:nvPr/>
          </p:nvSpPr>
          <p:spPr>
            <a:xfrm>
              <a:off x="5000042" y="3004248"/>
              <a:ext cx="593090" cy="408940"/>
            </a:xfrm>
            <a:custGeom>
              <a:avLst/>
              <a:gdLst/>
              <a:ahLst/>
              <a:cxnLst/>
              <a:rect l="l" t="t" r="r" b="b"/>
              <a:pathLst>
                <a:path w="593089" h="408939">
                  <a:moveTo>
                    <a:pt x="592721" y="408876"/>
                  </a:moveTo>
                  <a:lnTo>
                    <a:pt x="0" y="0"/>
                  </a:lnTo>
                </a:path>
              </a:pathLst>
            </a:custGeom>
            <a:ln w="28575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4953003" y="2971801"/>
              <a:ext cx="95250" cy="84455"/>
            </a:xfrm>
            <a:custGeom>
              <a:avLst/>
              <a:gdLst/>
              <a:ahLst/>
              <a:cxnLst/>
              <a:rect l="l" t="t" r="r" b="b"/>
              <a:pathLst>
                <a:path w="95250" h="84455">
                  <a:moveTo>
                    <a:pt x="0" y="0"/>
                  </a:moveTo>
                  <a:lnTo>
                    <a:pt x="46228" y="83959"/>
                  </a:lnTo>
                  <a:lnTo>
                    <a:pt x="47040" y="32448"/>
                  </a:lnTo>
                  <a:lnTo>
                    <a:pt x="94894" y="133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330575" y="2278062"/>
            <a:ext cx="2095500" cy="782955"/>
            <a:chOff x="3330575" y="2278062"/>
            <a:chExt cx="2095500" cy="782955"/>
          </a:xfrm>
        </p:grpSpPr>
        <p:sp>
          <p:nvSpPr>
            <p:cNvPr id="3" name="object 3"/>
            <p:cNvSpPr/>
            <p:nvPr/>
          </p:nvSpPr>
          <p:spPr>
            <a:xfrm>
              <a:off x="4797425" y="2354263"/>
              <a:ext cx="552450" cy="328930"/>
            </a:xfrm>
            <a:custGeom>
              <a:avLst/>
              <a:gdLst/>
              <a:ahLst/>
              <a:cxnLst/>
              <a:rect l="l" t="t" r="r" b="b"/>
              <a:pathLst>
                <a:path w="552450" h="328930">
                  <a:moveTo>
                    <a:pt x="0" y="0"/>
                  </a:moveTo>
                  <a:lnTo>
                    <a:pt x="552450" y="328612"/>
                  </a:lnTo>
                </a:path>
              </a:pathLst>
            </a:custGeom>
            <a:ln w="152400">
              <a:solidFill>
                <a:srgbClr val="FFFF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406775" y="2354262"/>
              <a:ext cx="1235075" cy="401955"/>
            </a:xfrm>
            <a:custGeom>
              <a:avLst/>
              <a:gdLst/>
              <a:ahLst/>
              <a:cxnLst/>
              <a:rect l="l" t="t" r="r" b="b"/>
              <a:pathLst>
                <a:path w="1235075" h="401955">
                  <a:moveTo>
                    <a:pt x="0" y="401637"/>
                  </a:moveTo>
                  <a:lnTo>
                    <a:pt x="1235075" y="0"/>
                  </a:lnTo>
                </a:path>
              </a:pathLst>
            </a:custGeom>
            <a:ln w="152400">
              <a:solidFill>
                <a:srgbClr val="FFFF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429000" y="2811462"/>
              <a:ext cx="781050" cy="173355"/>
            </a:xfrm>
            <a:custGeom>
              <a:avLst/>
              <a:gdLst/>
              <a:ahLst/>
              <a:cxnLst/>
              <a:rect l="l" t="t" r="r" b="b"/>
              <a:pathLst>
                <a:path w="781050" h="173355">
                  <a:moveTo>
                    <a:pt x="781050" y="173037"/>
                  </a:moveTo>
                  <a:lnTo>
                    <a:pt x="0" y="0"/>
                  </a:lnTo>
                </a:path>
              </a:pathLst>
            </a:custGeom>
            <a:ln w="152400">
              <a:solidFill>
                <a:srgbClr val="FFFF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526539" y="289813"/>
            <a:ext cx="408749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Proof</a:t>
            </a:r>
            <a:r>
              <a:rPr spc="-50" dirty="0"/>
              <a:t> </a:t>
            </a:r>
            <a:r>
              <a:rPr spc="-5" dirty="0"/>
              <a:t>of</a:t>
            </a:r>
            <a:r>
              <a:rPr spc="-35" dirty="0"/>
              <a:t> </a:t>
            </a:r>
            <a:r>
              <a:rPr spc="-5" dirty="0"/>
              <a:t>theorem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452437" y="3279776"/>
            <a:ext cx="191770" cy="191135"/>
            <a:chOff x="452437" y="3279776"/>
            <a:chExt cx="191770" cy="191135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7011" y="3304793"/>
              <a:ext cx="166877" cy="166115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2437" y="3279776"/>
              <a:ext cx="165100" cy="165100"/>
            </a:xfrm>
            <a:prstGeom prst="rect">
              <a:avLst/>
            </a:prstGeom>
          </p:spPr>
        </p:pic>
      </p:grpSp>
      <p:grpSp>
        <p:nvGrpSpPr>
          <p:cNvPr id="10" name="object 10"/>
          <p:cNvGrpSpPr/>
          <p:nvPr/>
        </p:nvGrpSpPr>
        <p:grpSpPr>
          <a:xfrm>
            <a:off x="452437" y="3729037"/>
            <a:ext cx="191770" cy="191770"/>
            <a:chOff x="452437" y="3729037"/>
            <a:chExt cx="191770" cy="191770"/>
          </a:xfrm>
        </p:grpSpPr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7011" y="3753611"/>
              <a:ext cx="166877" cy="166877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437" y="3729037"/>
              <a:ext cx="165100" cy="165100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810577" y="3041840"/>
            <a:ext cx="1319530" cy="9512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3645"/>
              </a:lnSpc>
              <a:spcBef>
                <a:spcPts val="95"/>
              </a:spcBef>
            </a:pP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</a:t>
            </a:r>
            <a:r>
              <a:rPr sz="3200" spc="-4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A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ts val="3645"/>
              </a:lnSpc>
            </a:pP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</a:t>
            </a:r>
            <a:r>
              <a:rPr sz="3200" spc="-3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i="1" spc="-3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–</a:t>
            </a:r>
            <a:r>
              <a:rPr sz="3200" spc="-3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A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592262" y="1366837"/>
            <a:ext cx="6516370" cy="2398395"/>
            <a:chOff x="1592262" y="1366837"/>
            <a:chExt cx="6516370" cy="2398395"/>
          </a:xfrm>
        </p:grpSpPr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293364" y="2753867"/>
              <a:ext cx="166877" cy="166115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268662" y="2728913"/>
              <a:ext cx="165100" cy="16510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369564" y="2223516"/>
              <a:ext cx="166877" cy="166115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344862" y="2198688"/>
              <a:ext cx="165100" cy="16510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661916" y="2296668"/>
              <a:ext cx="166115" cy="16611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637087" y="2271713"/>
              <a:ext cx="165100" cy="16510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207764" y="2982467"/>
              <a:ext cx="166877" cy="166115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183062" y="2957513"/>
              <a:ext cx="165100" cy="165100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347715" y="2680716"/>
              <a:ext cx="166115" cy="166115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322887" y="2655888"/>
              <a:ext cx="165100" cy="165100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769363" y="2385060"/>
              <a:ext cx="166877" cy="166877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744662" y="2360613"/>
              <a:ext cx="165100" cy="165100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452116" y="2753867"/>
              <a:ext cx="166115" cy="166115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427287" y="2728913"/>
              <a:ext cx="165100" cy="165100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1882775" y="2498725"/>
              <a:ext cx="571500" cy="257175"/>
            </a:xfrm>
            <a:custGeom>
              <a:avLst/>
              <a:gdLst/>
              <a:ahLst/>
              <a:cxnLst/>
              <a:rect l="l" t="t" r="r" b="b"/>
              <a:pathLst>
                <a:path w="571500" h="257175">
                  <a:moveTo>
                    <a:pt x="0" y="0"/>
                  </a:moveTo>
                  <a:lnTo>
                    <a:pt x="571500" y="257175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616964" y="2756916"/>
              <a:ext cx="166877" cy="166115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592262" y="2732088"/>
              <a:ext cx="165100" cy="165100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1752600" y="2811463"/>
              <a:ext cx="679450" cy="3175"/>
            </a:xfrm>
            <a:custGeom>
              <a:avLst/>
              <a:gdLst/>
              <a:ahLst/>
              <a:cxnLst/>
              <a:rect l="l" t="t" r="r" b="b"/>
              <a:pathLst>
                <a:path w="679450" h="3175">
                  <a:moveTo>
                    <a:pt x="0" y="3175"/>
                  </a:moveTo>
                  <a:lnTo>
                    <a:pt x="67945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842515" y="3121914"/>
              <a:ext cx="166115" cy="166877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817687" y="3097213"/>
              <a:ext cx="165100" cy="165100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1955800" y="2867025"/>
              <a:ext cx="498475" cy="257175"/>
            </a:xfrm>
            <a:custGeom>
              <a:avLst/>
              <a:gdLst/>
              <a:ahLst/>
              <a:cxnLst/>
              <a:rect l="l" t="t" r="r" b="b"/>
              <a:pathLst>
                <a:path w="498475" h="257175">
                  <a:moveTo>
                    <a:pt x="0" y="257175"/>
                  </a:moveTo>
                  <a:lnTo>
                    <a:pt x="498475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587625" y="2811463"/>
              <a:ext cx="685800" cy="0"/>
            </a:xfrm>
            <a:custGeom>
              <a:avLst/>
              <a:gdLst/>
              <a:ahLst/>
              <a:cxnLst/>
              <a:rect l="l" t="t" r="r" b="b"/>
              <a:pathLst>
                <a:path w="685800">
                  <a:moveTo>
                    <a:pt x="0" y="0"/>
                  </a:moveTo>
                  <a:lnTo>
                    <a:pt x="68580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351212" y="2359025"/>
              <a:ext cx="76200" cy="374650"/>
            </a:xfrm>
            <a:custGeom>
              <a:avLst/>
              <a:gdLst/>
              <a:ahLst/>
              <a:cxnLst/>
              <a:rect l="l" t="t" r="r" b="b"/>
              <a:pathLst>
                <a:path w="76200" h="374650">
                  <a:moveTo>
                    <a:pt x="0" y="374650"/>
                  </a:moveTo>
                  <a:lnTo>
                    <a:pt x="7620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429000" y="2811463"/>
              <a:ext cx="781050" cy="173355"/>
            </a:xfrm>
            <a:custGeom>
              <a:avLst/>
              <a:gdLst/>
              <a:ahLst/>
              <a:cxnLst/>
              <a:rect l="l" t="t" r="r" b="b"/>
              <a:pathLst>
                <a:path w="781050" h="173355">
                  <a:moveTo>
                    <a:pt x="0" y="0"/>
                  </a:moveTo>
                  <a:lnTo>
                    <a:pt x="781050" y="173037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39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4207764" y="3592067"/>
              <a:ext cx="166877" cy="166115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183062" y="3567112"/>
              <a:ext cx="165100" cy="165100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3750564" y="3595116"/>
              <a:ext cx="166877" cy="166115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25862" y="3570287"/>
              <a:ext cx="165100" cy="165100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3808412" y="3095625"/>
              <a:ext cx="401955" cy="479425"/>
            </a:xfrm>
            <a:custGeom>
              <a:avLst/>
              <a:gdLst/>
              <a:ahLst/>
              <a:cxnLst/>
              <a:rect l="l" t="t" r="r" b="b"/>
              <a:pathLst>
                <a:path w="401954" h="479425">
                  <a:moveTo>
                    <a:pt x="401637" y="0"/>
                  </a:moveTo>
                  <a:lnTo>
                    <a:pt x="0" y="479425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4265612" y="3117850"/>
              <a:ext cx="0" cy="454025"/>
            </a:xfrm>
            <a:custGeom>
              <a:avLst/>
              <a:gdLst/>
              <a:ahLst/>
              <a:cxnLst/>
              <a:rect l="l" t="t" r="r" b="b"/>
              <a:pathLst>
                <a:path h="454025">
                  <a:moveTo>
                    <a:pt x="0" y="0"/>
                  </a:moveTo>
                  <a:lnTo>
                    <a:pt x="0" y="454025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5" name="object 45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4668011" y="3598164"/>
              <a:ext cx="166877" cy="166877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43437" y="3573462"/>
              <a:ext cx="165100" cy="165100"/>
            </a:xfrm>
            <a:prstGeom prst="rect">
              <a:avLst/>
            </a:prstGeom>
          </p:spPr>
        </p:pic>
        <p:sp>
          <p:nvSpPr>
            <p:cNvPr id="47" name="object 47"/>
            <p:cNvSpPr/>
            <p:nvPr/>
          </p:nvSpPr>
          <p:spPr>
            <a:xfrm>
              <a:off x="4321175" y="3095625"/>
              <a:ext cx="405130" cy="482600"/>
            </a:xfrm>
            <a:custGeom>
              <a:avLst/>
              <a:gdLst/>
              <a:ahLst/>
              <a:cxnLst/>
              <a:rect l="l" t="t" r="r" b="b"/>
              <a:pathLst>
                <a:path w="405129" h="482600">
                  <a:moveTo>
                    <a:pt x="0" y="0"/>
                  </a:moveTo>
                  <a:lnTo>
                    <a:pt x="404812" y="48260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3406775" y="2354262"/>
              <a:ext cx="1235075" cy="401955"/>
            </a:xfrm>
            <a:custGeom>
              <a:avLst/>
              <a:gdLst/>
              <a:ahLst/>
              <a:cxnLst/>
              <a:rect l="l" t="t" r="r" b="b"/>
              <a:pathLst>
                <a:path w="1235075" h="401955">
                  <a:moveTo>
                    <a:pt x="0" y="401637"/>
                  </a:moveTo>
                  <a:lnTo>
                    <a:pt x="1235075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4797425" y="2354263"/>
              <a:ext cx="552450" cy="328930"/>
            </a:xfrm>
            <a:custGeom>
              <a:avLst/>
              <a:gdLst/>
              <a:ahLst/>
              <a:cxnLst/>
              <a:rect l="l" t="t" r="r" b="b"/>
              <a:pathLst>
                <a:path w="552450" h="328930">
                  <a:moveTo>
                    <a:pt x="0" y="0"/>
                  </a:moveTo>
                  <a:lnTo>
                    <a:pt x="552450" y="328612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0" name="object 50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6188964" y="2375916"/>
              <a:ext cx="166876" cy="166115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164262" y="2351088"/>
              <a:ext cx="165100" cy="165100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5461000" y="2433637"/>
              <a:ext cx="708025" cy="249554"/>
            </a:xfrm>
            <a:custGeom>
              <a:avLst/>
              <a:gdLst/>
              <a:ahLst/>
              <a:cxnLst/>
              <a:rect l="l" t="t" r="r" b="b"/>
              <a:pathLst>
                <a:path w="708025" h="249555">
                  <a:moveTo>
                    <a:pt x="0" y="249237"/>
                  </a:moveTo>
                  <a:lnTo>
                    <a:pt x="708025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3" name="object 53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6192011" y="2991611"/>
              <a:ext cx="166877" cy="166877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167437" y="2967038"/>
              <a:ext cx="165100" cy="165100"/>
            </a:xfrm>
            <a:prstGeom prst="rect">
              <a:avLst/>
            </a:prstGeom>
          </p:spPr>
        </p:pic>
        <p:sp>
          <p:nvSpPr>
            <p:cNvPr id="55" name="object 55"/>
            <p:cNvSpPr/>
            <p:nvPr/>
          </p:nvSpPr>
          <p:spPr>
            <a:xfrm>
              <a:off x="6246813" y="2511425"/>
              <a:ext cx="3175" cy="460375"/>
            </a:xfrm>
            <a:custGeom>
              <a:avLst/>
              <a:gdLst/>
              <a:ahLst/>
              <a:cxnLst/>
              <a:rect l="l" t="t" r="r" b="b"/>
              <a:pathLst>
                <a:path w="3175" h="460375">
                  <a:moveTo>
                    <a:pt x="0" y="0"/>
                  </a:moveTo>
                  <a:lnTo>
                    <a:pt x="3175" y="460375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6" name="object 56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7030211" y="2296668"/>
              <a:ext cx="166876" cy="166115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005637" y="2271713"/>
              <a:ext cx="165100" cy="165100"/>
            </a:xfrm>
            <a:prstGeom prst="rect">
              <a:avLst/>
            </a:prstGeom>
          </p:spPr>
        </p:pic>
        <p:sp>
          <p:nvSpPr>
            <p:cNvPr id="58" name="object 58"/>
            <p:cNvSpPr/>
            <p:nvPr/>
          </p:nvSpPr>
          <p:spPr>
            <a:xfrm>
              <a:off x="6324600" y="2354263"/>
              <a:ext cx="685800" cy="79375"/>
            </a:xfrm>
            <a:custGeom>
              <a:avLst/>
              <a:gdLst/>
              <a:ahLst/>
              <a:cxnLst/>
              <a:rect l="l" t="t" r="r" b="b"/>
              <a:pathLst>
                <a:path w="685800" h="79375">
                  <a:moveTo>
                    <a:pt x="0" y="79375"/>
                  </a:moveTo>
                  <a:lnTo>
                    <a:pt x="68580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9" name="object 59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7335011" y="2833116"/>
              <a:ext cx="166876" cy="166115"/>
            </a:xfrm>
            <a:prstGeom prst="rect">
              <a:avLst/>
            </a:prstGeom>
          </p:spPr>
        </p:pic>
        <p:pic>
          <p:nvPicPr>
            <p:cNvPr id="60" name="object 6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310437" y="2808288"/>
              <a:ext cx="165100" cy="165100"/>
            </a:xfrm>
            <a:prstGeom prst="rect">
              <a:avLst/>
            </a:prstGeom>
          </p:spPr>
        </p:pic>
        <p:sp>
          <p:nvSpPr>
            <p:cNvPr id="61" name="object 61"/>
            <p:cNvSpPr/>
            <p:nvPr/>
          </p:nvSpPr>
          <p:spPr>
            <a:xfrm>
              <a:off x="7088188" y="2432050"/>
              <a:ext cx="249554" cy="403225"/>
            </a:xfrm>
            <a:custGeom>
              <a:avLst/>
              <a:gdLst/>
              <a:ahLst/>
              <a:cxnLst/>
              <a:rect l="l" t="t" r="r" b="b"/>
              <a:pathLst>
                <a:path w="249554" h="403225">
                  <a:moveTo>
                    <a:pt x="0" y="0"/>
                  </a:moveTo>
                  <a:lnTo>
                    <a:pt x="249237" y="403225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2" name="object 62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7709915" y="1994916"/>
              <a:ext cx="166115" cy="166115"/>
            </a:xfrm>
            <a:prstGeom prst="rect">
              <a:avLst/>
            </a:prstGeom>
          </p:spPr>
        </p:pic>
        <p:pic>
          <p:nvPicPr>
            <p:cNvPr id="63" name="object 63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7685087" y="1970088"/>
              <a:ext cx="165100" cy="165100"/>
            </a:xfrm>
            <a:prstGeom prst="rect">
              <a:avLst/>
            </a:prstGeom>
          </p:spPr>
        </p:pic>
        <p:sp>
          <p:nvSpPr>
            <p:cNvPr id="64" name="object 64"/>
            <p:cNvSpPr/>
            <p:nvPr/>
          </p:nvSpPr>
          <p:spPr>
            <a:xfrm>
              <a:off x="7143750" y="2108200"/>
              <a:ext cx="568325" cy="190500"/>
            </a:xfrm>
            <a:custGeom>
              <a:avLst/>
              <a:gdLst/>
              <a:ahLst/>
              <a:cxnLst/>
              <a:rect l="l" t="t" r="r" b="b"/>
              <a:pathLst>
                <a:path w="568325" h="190500">
                  <a:moveTo>
                    <a:pt x="0" y="190500"/>
                  </a:moveTo>
                  <a:lnTo>
                    <a:pt x="568325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5" name="object 65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7941564" y="1391412"/>
              <a:ext cx="166877" cy="166877"/>
            </a:xfrm>
            <a:prstGeom prst="rect">
              <a:avLst/>
            </a:prstGeom>
          </p:spPr>
        </p:pic>
        <p:pic>
          <p:nvPicPr>
            <p:cNvPr id="66" name="object 6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916862" y="1366837"/>
              <a:ext cx="165100" cy="165100"/>
            </a:xfrm>
            <a:prstGeom prst="rect">
              <a:avLst/>
            </a:prstGeom>
          </p:spPr>
        </p:pic>
        <p:sp>
          <p:nvSpPr>
            <p:cNvPr id="67" name="object 67"/>
            <p:cNvSpPr/>
            <p:nvPr/>
          </p:nvSpPr>
          <p:spPr>
            <a:xfrm>
              <a:off x="7823200" y="1527175"/>
              <a:ext cx="176530" cy="469900"/>
            </a:xfrm>
            <a:custGeom>
              <a:avLst/>
              <a:gdLst/>
              <a:ahLst/>
              <a:cxnLst/>
              <a:rect l="l" t="t" r="r" b="b"/>
              <a:pathLst>
                <a:path w="176529" h="469900">
                  <a:moveTo>
                    <a:pt x="0" y="469900"/>
                  </a:moveTo>
                  <a:lnTo>
                    <a:pt x="176212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8" name="object 68"/>
          <p:cNvSpPr txBox="1"/>
          <p:nvPr/>
        </p:nvSpPr>
        <p:spPr>
          <a:xfrm>
            <a:off x="3803015" y="2838704"/>
            <a:ext cx="2286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4343400" y="2794001"/>
            <a:ext cx="1006475" cy="246379"/>
          </a:xfrm>
          <a:custGeom>
            <a:avLst/>
            <a:gdLst/>
            <a:ahLst/>
            <a:cxnLst/>
            <a:rect l="l" t="t" r="r" b="b"/>
            <a:pathLst>
              <a:path w="1006475" h="246380">
                <a:moveTo>
                  <a:pt x="0" y="246062"/>
                </a:moveTo>
                <a:lnTo>
                  <a:pt x="1006475" y="0"/>
                </a:lnTo>
              </a:path>
            </a:pathLst>
          </a:custGeom>
          <a:ln w="28575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>
            <a:off x="443865" y="4212335"/>
            <a:ext cx="802894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latin typeface="Times New Roman"/>
                <a:cs typeface="Times New Roman"/>
              </a:rPr>
              <a:t>Consider the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unique simple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path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from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to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i="1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in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r>
              <a:rPr sz="3200" spc="-5" dirty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5184140" y="3308730"/>
            <a:ext cx="3649979" cy="83693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 marR="5080">
              <a:lnSpc>
                <a:spcPts val="3020"/>
              </a:lnSpc>
              <a:spcBef>
                <a:spcPts val="484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2800" spc="-2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2800" spc="-1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2800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least-weight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edge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connecting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A </a:t>
            </a:r>
            <a:r>
              <a:rPr sz="2800" dirty="0">
                <a:latin typeface="Times New Roman"/>
                <a:cs typeface="Times New Roman"/>
              </a:rPr>
              <a:t>to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–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A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72" name="object 72"/>
          <p:cNvGrpSpPr/>
          <p:nvPr/>
        </p:nvGrpSpPr>
        <p:grpSpPr>
          <a:xfrm>
            <a:off x="4953003" y="2971801"/>
            <a:ext cx="654050" cy="455930"/>
            <a:chOff x="4953003" y="2971801"/>
            <a:chExt cx="654050" cy="455930"/>
          </a:xfrm>
        </p:grpSpPr>
        <p:sp>
          <p:nvSpPr>
            <p:cNvPr id="73" name="object 73"/>
            <p:cNvSpPr/>
            <p:nvPr/>
          </p:nvSpPr>
          <p:spPr>
            <a:xfrm>
              <a:off x="5000042" y="3004248"/>
              <a:ext cx="593090" cy="408940"/>
            </a:xfrm>
            <a:custGeom>
              <a:avLst/>
              <a:gdLst/>
              <a:ahLst/>
              <a:cxnLst/>
              <a:rect l="l" t="t" r="r" b="b"/>
              <a:pathLst>
                <a:path w="593089" h="408939">
                  <a:moveTo>
                    <a:pt x="592721" y="408876"/>
                  </a:moveTo>
                  <a:lnTo>
                    <a:pt x="0" y="0"/>
                  </a:lnTo>
                </a:path>
              </a:pathLst>
            </a:custGeom>
            <a:ln w="28575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4953003" y="2971801"/>
              <a:ext cx="95250" cy="84455"/>
            </a:xfrm>
            <a:custGeom>
              <a:avLst/>
              <a:gdLst/>
              <a:ahLst/>
              <a:cxnLst/>
              <a:rect l="l" t="t" r="r" b="b"/>
              <a:pathLst>
                <a:path w="95250" h="84455">
                  <a:moveTo>
                    <a:pt x="0" y="0"/>
                  </a:moveTo>
                  <a:lnTo>
                    <a:pt x="46228" y="83959"/>
                  </a:lnTo>
                  <a:lnTo>
                    <a:pt x="47040" y="32448"/>
                  </a:lnTo>
                  <a:lnTo>
                    <a:pt x="94894" y="133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5" name="object 75"/>
          <p:cNvSpPr txBox="1"/>
          <p:nvPr/>
        </p:nvSpPr>
        <p:spPr>
          <a:xfrm>
            <a:off x="443865" y="1174940"/>
            <a:ext cx="6917055" cy="14909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226820" algn="l"/>
                <a:tab pos="4587875" algn="l"/>
              </a:tabLst>
            </a:pPr>
            <a:r>
              <a:rPr sz="3200" i="1" spc="-25" dirty="0">
                <a:solidFill>
                  <a:srgbClr val="CC0000"/>
                </a:solidFill>
                <a:latin typeface="Times New Roman"/>
                <a:cs typeface="Times New Roman"/>
              </a:rPr>
              <a:t>Proof.	</a:t>
            </a:r>
            <a:r>
              <a:rPr sz="3200" spc="-5" dirty="0">
                <a:latin typeface="Times New Roman"/>
                <a:cs typeface="Times New Roman"/>
              </a:rPr>
              <a:t>Suppose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3200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</a:t>
            </a:r>
            <a:r>
              <a:rPr sz="3200" spc="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r>
              <a:rPr sz="3200" spc="-5" dirty="0">
                <a:latin typeface="Times New Roman"/>
                <a:cs typeface="Times New Roman"/>
              </a:rPr>
              <a:t>.	Cut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and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paste.</a:t>
            </a: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3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4895215" algn="l"/>
              </a:tabLst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:	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330575" y="2278062"/>
            <a:ext cx="2095500" cy="782955"/>
            <a:chOff x="3330575" y="2278062"/>
            <a:chExt cx="2095500" cy="782955"/>
          </a:xfrm>
        </p:grpSpPr>
        <p:sp>
          <p:nvSpPr>
            <p:cNvPr id="3" name="object 3"/>
            <p:cNvSpPr/>
            <p:nvPr/>
          </p:nvSpPr>
          <p:spPr>
            <a:xfrm>
              <a:off x="4797425" y="2354263"/>
              <a:ext cx="552450" cy="328930"/>
            </a:xfrm>
            <a:custGeom>
              <a:avLst/>
              <a:gdLst/>
              <a:ahLst/>
              <a:cxnLst/>
              <a:rect l="l" t="t" r="r" b="b"/>
              <a:pathLst>
                <a:path w="552450" h="328930">
                  <a:moveTo>
                    <a:pt x="0" y="0"/>
                  </a:moveTo>
                  <a:lnTo>
                    <a:pt x="552450" y="328612"/>
                  </a:lnTo>
                </a:path>
              </a:pathLst>
            </a:custGeom>
            <a:ln w="152400">
              <a:solidFill>
                <a:srgbClr val="FFFF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406775" y="2354262"/>
              <a:ext cx="1235075" cy="401955"/>
            </a:xfrm>
            <a:custGeom>
              <a:avLst/>
              <a:gdLst/>
              <a:ahLst/>
              <a:cxnLst/>
              <a:rect l="l" t="t" r="r" b="b"/>
              <a:pathLst>
                <a:path w="1235075" h="401955">
                  <a:moveTo>
                    <a:pt x="0" y="401637"/>
                  </a:moveTo>
                  <a:lnTo>
                    <a:pt x="1235075" y="0"/>
                  </a:lnTo>
                </a:path>
              </a:pathLst>
            </a:custGeom>
            <a:ln w="152400">
              <a:solidFill>
                <a:srgbClr val="FFFF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429000" y="2811462"/>
              <a:ext cx="781050" cy="173355"/>
            </a:xfrm>
            <a:custGeom>
              <a:avLst/>
              <a:gdLst/>
              <a:ahLst/>
              <a:cxnLst/>
              <a:rect l="l" t="t" r="r" b="b"/>
              <a:pathLst>
                <a:path w="781050" h="173355">
                  <a:moveTo>
                    <a:pt x="781050" y="173037"/>
                  </a:moveTo>
                  <a:lnTo>
                    <a:pt x="0" y="0"/>
                  </a:lnTo>
                </a:path>
              </a:pathLst>
            </a:custGeom>
            <a:ln w="152400">
              <a:solidFill>
                <a:srgbClr val="FFFF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526539" y="289813"/>
            <a:ext cx="408749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Proof</a:t>
            </a:r>
            <a:r>
              <a:rPr spc="-50" dirty="0"/>
              <a:t> </a:t>
            </a:r>
            <a:r>
              <a:rPr spc="-5" dirty="0"/>
              <a:t>of</a:t>
            </a:r>
            <a:r>
              <a:rPr spc="-35" dirty="0"/>
              <a:t> </a:t>
            </a:r>
            <a:r>
              <a:rPr spc="-5" dirty="0"/>
              <a:t>theorem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452437" y="3279776"/>
            <a:ext cx="191770" cy="191135"/>
            <a:chOff x="452437" y="3279776"/>
            <a:chExt cx="191770" cy="191135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7011" y="3304793"/>
              <a:ext cx="166877" cy="166115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2437" y="3279776"/>
              <a:ext cx="165100" cy="165100"/>
            </a:xfrm>
            <a:prstGeom prst="rect">
              <a:avLst/>
            </a:prstGeom>
          </p:spPr>
        </p:pic>
      </p:grpSp>
      <p:grpSp>
        <p:nvGrpSpPr>
          <p:cNvPr id="10" name="object 10"/>
          <p:cNvGrpSpPr/>
          <p:nvPr/>
        </p:nvGrpSpPr>
        <p:grpSpPr>
          <a:xfrm>
            <a:off x="452437" y="3729037"/>
            <a:ext cx="191770" cy="191770"/>
            <a:chOff x="452437" y="3729037"/>
            <a:chExt cx="191770" cy="191770"/>
          </a:xfrm>
        </p:grpSpPr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7011" y="3753611"/>
              <a:ext cx="166877" cy="166877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437" y="3729037"/>
              <a:ext cx="165100" cy="165100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810577" y="3041840"/>
            <a:ext cx="1319530" cy="9512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3645"/>
              </a:lnSpc>
              <a:spcBef>
                <a:spcPts val="95"/>
              </a:spcBef>
            </a:pP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</a:t>
            </a:r>
            <a:r>
              <a:rPr sz="3200" spc="-4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A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ts val="3645"/>
              </a:lnSpc>
            </a:pP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</a:t>
            </a:r>
            <a:r>
              <a:rPr sz="3200" spc="-3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i="1" spc="-3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–</a:t>
            </a:r>
            <a:r>
              <a:rPr sz="3200" spc="-3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A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592262" y="1366837"/>
            <a:ext cx="6516370" cy="2398395"/>
            <a:chOff x="1592262" y="1366837"/>
            <a:chExt cx="6516370" cy="2398395"/>
          </a:xfrm>
        </p:grpSpPr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293364" y="2753867"/>
              <a:ext cx="166877" cy="166115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268662" y="2728913"/>
              <a:ext cx="165100" cy="16510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369564" y="2223516"/>
              <a:ext cx="166877" cy="166115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344862" y="2198688"/>
              <a:ext cx="165100" cy="16510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661916" y="2296668"/>
              <a:ext cx="166115" cy="16611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637087" y="2271713"/>
              <a:ext cx="165100" cy="16510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207764" y="2982467"/>
              <a:ext cx="166877" cy="166115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183062" y="2957513"/>
              <a:ext cx="165100" cy="165100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347715" y="2680716"/>
              <a:ext cx="166115" cy="166115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322887" y="2655888"/>
              <a:ext cx="165100" cy="165100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769363" y="2385060"/>
              <a:ext cx="166877" cy="166877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744662" y="2360613"/>
              <a:ext cx="165100" cy="165100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452116" y="2753867"/>
              <a:ext cx="166115" cy="166115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427287" y="2728913"/>
              <a:ext cx="165100" cy="165100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1882775" y="2498725"/>
              <a:ext cx="571500" cy="257175"/>
            </a:xfrm>
            <a:custGeom>
              <a:avLst/>
              <a:gdLst/>
              <a:ahLst/>
              <a:cxnLst/>
              <a:rect l="l" t="t" r="r" b="b"/>
              <a:pathLst>
                <a:path w="571500" h="257175">
                  <a:moveTo>
                    <a:pt x="0" y="0"/>
                  </a:moveTo>
                  <a:lnTo>
                    <a:pt x="571500" y="257175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616964" y="2756916"/>
              <a:ext cx="166877" cy="166115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592262" y="2732088"/>
              <a:ext cx="165100" cy="165100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1752600" y="2811463"/>
              <a:ext cx="679450" cy="3175"/>
            </a:xfrm>
            <a:custGeom>
              <a:avLst/>
              <a:gdLst/>
              <a:ahLst/>
              <a:cxnLst/>
              <a:rect l="l" t="t" r="r" b="b"/>
              <a:pathLst>
                <a:path w="679450" h="3175">
                  <a:moveTo>
                    <a:pt x="0" y="3175"/>
                  </a:moveTo>
                  <a:lnTo>
                    <a:pt x="67945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842515" y="3121914"/>
              <a:ext cx="166115" cy="166877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817687" y="3097213"/>
              <a:ext cx="165100" cy="165100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1955800" y="2867025"/>
              <a:ext cx="498475" cy="257175"/>
            </a:xfrm>
            <a:custGeom>
              <a:avLst/>
              <a:gdLst/>
              <a:ahLst/>
              <a:cxnLst/>
              <a:rect l="l" t="t" r="r" b="b"/>
              <a:pathLst>
                <a:path w="498475" h="257175">
                  <a:moveTo>
                    <a:pt x="0" y="257175"/>
                  </a:moveTo>
                  <a:lnTo>
                    <a:pt x="498475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587625" y="2811463"/>
              <a:ext cx="685800" cy="0"/>
            </a:xfrm>
            <a:custGeom>
              <a:avLst/>
              <a:gdLst/>
              <a:ahLst/>
              <a:cxnLst/>
              <a:rect l="l" t="t" r="r" b="b"/>
              <a:pathLst>
                <a:path w="685800">
                  <a:moveTo>
                    <a:pt x="0" y="0"/>
                  </a:moveTo>
                  <a:lnTo>
                    <a:pt x="68580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351212" y="2359025"/>
              <a:ext cx="76200" cy="374650"/>
            </a:xfrm>
            <a:custGeom>
              <a:avLst/>
              <a:gdLst/>
              <a:ahLst/>
              <a:cxnLst/>
              <a:rect l="l" t="t" r="r" b="b"/>
              <a:pathLst>
                <a:path w="76200" h="374650">
                  <a:moveTo>
                    <a:pt x="0" y="374650"/>
                  </a:moveTo>
                  <a:lnTo>
                    <a:pt x="7620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429000" y="2811463"/>
              <a:ext cx="781050" cy="173355"/>
            </a:xfrm>
            <a:custGeom>
              <a:avLst/>
              <a:gdLst/>
              <a:ahLst/>
              <a:cxnLst/>
              <a:rect l="l" t="t" r="r" b="b"/>
              <a:pathLst>
                <a:path w="781050" h="173355">
                  <a:moveTo>
                    <a:pt x="0" y="0"/>
                  </a:moveTo>
                  <a:lnTo>
                    <a:pt x="781050" y="173037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39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4207764" y="3592067"/>
              <a:ext cx="166877" cy="166115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183062" y="3567112"/>
              <a:ext cx="165100" cy="165100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3750564" y="3595116"/>
              <a:ext cx="166877" cy="166115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25862" y="3570287"/>
              <a:ext cx="165100" cy="165100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3808412" y="3095625"/>
              <a:ext cx="401955" cy="479425"/>
            </a:xfrm>
            <a:custGeom>
              <a:avLst/>
              <a:gdLst/>
              <a:ahLst/>
              <a:cxnLst/>
              <a:rect l="l" t="t" r="r" b="b"/>
              <a:pathLst>
                <a:path w="401954" h="479425">
                  <a:moveTo>
                    <a:pt x="401637" y="0"/>
                  </a:moveTo>
                  <a:lnTo>
                    <a:pt x="0" y="479425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4265612" y="3117850"/>
              <a:ext cx="0" cy="454025"/>
            </a:xfrm>
            <a:custGeom>
              <a:avLst/>
              <a:gdLst/>
              <a:ahLst/>
              <a:cxnLst/>
              <a:rect l="l" t="t" r="r" b="b"/>
              <a:pathLst>
                <a:path h="454025">
                  <a:moveTo>
                    <a:pt x="0" y="0"/>
                  </a:moveTo>
                  <a:lnTo>
                    <a:pt x="0" y="454025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5" name="object 45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4668011" y="3598164"/>
              <a:ext cx="166877" cy="166877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43437" y="3573462"/>
              <a:ext cx="165100" cy="165100"/>
            </a:xfrm>
            <a:prstGeom prst="rect">
              <a:avLst/>
            </a:prstGeom>
          </p:spPr>
        </p:pic>
        <p:sp>
          <p:nvSpPr>
            <p:cNvPr id="47" name="object 47"/>
            <p:cNvSpPr/>
            <p:nvPr/>
          </p:nvSpPr>
          <p:spPr>
            <a:xfrm>
              <a:off x="4321175" y="3095625"/>
              <a:ext cx="405130" cy="482600"/>
            </a:xfrm>
            <a:custGeom>
              <a:avLst/>
              <a:gdLst/>
              <a:ahLst/>
              <a:cxnLst/>
              <a:rect l="l" t="t" r="r" b="b"/>
              <a:pathLst>
                <a:path w="405129" h="482600">
                  <a:moveTo>
                    <a:pt x="0" y="0"/>
                  </a:moveTo>
                  <a:lnTo>
                    <a:pt x="404812" y="48260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3406775" y="2354262"/>
              <a:ext cx="1235075" cy="401955"/>
            </a:xfrm>
            <a:custGeom>
              <a:avLst/>
              <a:gdLst/>
              <a:ahLst/>
              <a:cxnLst/>
              <a:rect l="l" t="t" r="r" b="b"/>
              <a:pathLst>
                <a:path w="1235075" h="401955">
                  <a:moveTo>
                    <a:pt x="0" y="401637"/>
                  </a:moveTo>
                  <a:lnTo>
                    <a:pt x="1235075" y="0"/>
                  </a:lnTo>
                </a:path>
              </a:pathLst>
            </a:custGeom>
            <a:ln w="28575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4797425" y="2354263"/>
              <a:ext cx="552450" cy="328930"/>
            </a:xfrm>
            <a:custGeom>
              <a:avLst/>
              <a:gdLst/>
              <a:ahLst/>
              <a:cxnLst/>
              <a:rect l="l" t="t" r="r" b="b"/>
              <a:pathLst>
                <a:path w="552450" h="328930">
                  <a:moveTo>
                    <a:pt x="0" y="0"/>
                  </a:moveTo>
                  <a:lnTo>
                    <a:pt x="552450" y="328612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0" name="object 50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6188964" y="2375916"/>
              <a:ext cx="166876" cy="166115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164262" y="2351088"/>
              <a:ext cx="165100" cy="165100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5461000" y="2433637"/>
              <a:ext cx="708025" cy="249554"/>
            </a:xfrm>
            <a:custGeom>
              <a:avLst/>
              <a:gdLst/>
              <a:ahLst/>
              <a:cxnLst/>
              <a:rect l="l" t="t" r="r" b="b"/>
              <a:pathLst>
                <a:path w="708025" h="249555">
                  <a:moveTo>
                    <a:pt x="0" y="249237"/>
                  </a:moveTo>
                  <a:lnTo>
                    <a:pt x="708025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3" name="object 53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6192011" y="2991611"/>
              <a:ext cx="166877" cy="166877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167437" y="2967038"/>
              <a:ext cx="165100" cy="165100"/>
            </a:xfrm>
            <a:prstGeom prst="rect">
              <a:avLst/>
            </a:prstGeom>
          </p:spPr>
        </p:pic>
        <p:sp>
          <p:nvSpPr>
            <p:cNvPr id="55" name="object 55"/>
            <p:cNvSpPr/>
            <p:nvPr/>
          </p:nvSpPr>
          <p:spPr>
            <a:xfrm>
              <a:off x="6246813" y="2511425"/>
              <a:ext cx="3175" cy="460375"/>
            </a:xfrm>
            <a:custGeom>
              <a:avLst/>
              <a:gdLst/>
              <a:ahLst/>
              <a:cxnLst/>
              <a:rect l="l" t="t" r="r" b="b"/>
              <a:pathLst>
                <a:path w="3175" h="460375">
                  <a:moveTo>
                    <a:pt x="0" y="0"/>
                  </a:moveTo>
                  <a:lnTo>
                    <a:pt x="3175" y="460375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6" name="object 56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7030211" y="2296668"/>
              <a:ext cx="166876" cy="166115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005637" y="2271713"/>
              <a:ext cx="165100" cy="165100"/>
            </a:xfrm>
            <a:prstGeom prst="rect">
              <a:avLst/>
            </a:prstGeom>
          </p:spPr>
        </p:pic>
        <p:sp>
          <p:nvSpPr>
            <p:cNvPr id="58" name="object 58"/>
            <p:cNvSpPr/>
            <p:nvPr/>
          </p:nvSpPr>
          <p:spPr>
            <a:xfrm>
              <a:off x="6324600" y="2354263"/>
              <a:ext cx="685800" cy="79375"/>
            </a:xfrm>
            <a:custGeom>
              <a:avLst/>
              <a:gdLst/>
              <a:ahLst/>
              <a:cxnLst/>
              <a:rect l="l" t="t" r="r" b="b"/>
              <a:pathLst>
                <a:path w="685800" h="79375">
                  <a:moveTo>
                    <a:pt x="0" y="79375"/>
                  </a:moveTo>
                  <a:lnTo>
                    <a:pt x="68580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9" name="object 59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7335011" y="2833116"/>
              <a:ext cx="166876" cy="166115"/>
            </a:xfrm>
            <a:prstGeom prst="rect">
              <a:avLst/>
            </a:prstGeom>
          </p:spPr>
        </p:pic>
        <p:pic>
          <p:nvPicPr>
            <p:cNvPr id="60" name="object 6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310437" y="2808288"/>
              <a:ext cx="165100" cy="165100"/>
            </a:xfrm>
            <a:prstGeom prst="rect">
              <a:avLst/>
            </a:prstGeom>
          </p:spPr>
        </p:pic>
        <p:sp>
          <p:nvSpPr>
            <p:cNvPr id="61" name="object 61"/>
            <p:cNvSpPr/>
            <p:nvPr/>
          </p:nvSpPr>
          <p:spPr>
            <a:xfrm>
              <a:off x="7088188" y="2432050"/>
              <a:ext cx="249554" cy="403225"/>
            </a:xfrm>
            <a:custGeom>
              <a:avLst/>
              <a:gdLst/>
              <a:ahLst/>
              <a:cxnLst/>
              <a:rect l="l" t="t" r="r" b="b"/>
              <a:pathLst>
                <a:path w="249554" h="403225">
                  <a:moveTo>
                    <a:pt x="0" y="0"/>
                  </a:moveTo>
                  <a:lnTo>
                    <a:pt x="249237" y="403225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2" name="object 62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7709915" y="1994916"/>
              <a:ext cx="166115" cy="166115"/>
            </a:xfrm>
            <a:prstGeom prst="rect">
              <a:avLst/>
            </a:prstGeom>
          </p:spPr>
        </p:pic>
        <p:pic>
          <p:nvPicPr>
            <p:cNvPr id="63" name="object 63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7685087" y="1970088"/>
              <a:ext cx="165100" cy="165100"/>
            </a:xfrm>
            <a:prstGeom prst="rect">
              <a:avLst/>
            </a:prstGeom>
          </p:spPr>
        </p:pic>
        <p:sp>
          <p:nvSpPr>
            <p:cNvPr id="64" name="object 64"/>
            <p:cNvSpPr/>
            <p:nvPr/>
          </p:nvSpPr>
          <p:spPr>
            <a:xfrm>
              <a:off x="7143750" y="2108200"/>
              <a:ext cx="568325" cy="190500"/>
            </a:xfrm>
            <a:custGeom>
              <a:avLst/>
              <a:gdLst/>
              <a:ahLst/>
              <a:cxnLst/>
              <a:rect l="l" t="t" r="r" b="b"/>
              <a:pathLst>
                <a:path w="568325" h="190500">
                  <a:moveTo>
                    <a:pt x="0" y="190500"/>
                  </a:moveTo>
                  <a:lnTo>
                    <a:pt x="568325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5" name="object 65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7941564" y="1391412"/>
              <a:ext cx="166877" cy="166877"/>
            </a:xfrm>
            <a:prstGeom prst="rect">
              <a:avLst/>
            </a:prstGeom>
          </p:spPr>
        </p:pic>
        <p:pic>
          <p:nvPicPr>
            <p:cNvPr id="66" name="object 6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916862" y="1366837"/>
              <a:ext cx="165100" cy="165100"/>
            </a:xfrm>
            <a:prstGeom prst="rect">
              <a:avLst/>
            </a:prstGeom>
          </p:spPr>
        </p:pic>
        <p:sp>
          <p:nvSpPr>
            <p:cNvPr id="67" name="object 67"/>
            <p:cNvSpPr/>
            <p:nvPr/>
          </p:nvSpPr>
          <p:spPr>
            <a:xfrm>
              <a:off x="7823200" y="1527175"/>
              <a:ext cx="176530" cy="469900"/>
            </a:xfrm>
            <a:custGeom>
              <a:avLst/>
              <a:gdLst/>
              <a:ahLst/>
              <a:cxnLst/>
              <a:rect l="l" t="t" r="r" b="b"/>
              <a:pathLst>
                <a:path w="176529" h="469900">
                  <a:moveTo>
                    <a:pt x="0" y="469900"/>
                  </a:moveTo>
                  <a:lnTo>
                    <a:pt x="176212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8" name="object 68"/>
          <p:cNvSpPr txBox="1"/>
          <p:nvPr/>
        </p:nvSpPr>
        <p:spPr>
          <a:xfrm>
            <a:off x="3803015" y="2838704"/>
            <a:ext cx="2286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4343400" y="2794001"/>
            <a:ext cx="1006475" cy="246379"/>
          </a:xfrm>
          <a:custGeom>
            <a:avLst/>
            <a:gdLst/>
            <a:ahLst/>
            <a:cxnLst/>
            <a:rect l="l" t="t" r="r" b="b"/>
            <a:pathLst>
              <a:path w="1006475" h="246380">
                <a:moveTo>
                  <a:pt x="0" y="246062"/>
                </a:moveTo>
                <a:lnTo>
                  <a:pt x="1006475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>
            <a:off x="5184140" y="3308730"/>
            <a:ext cx="3649979" cy="83693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 marR="5080">
              <a:lnSpc>
                <a:spcPts val="3020"/>
              </a:lnSpc>
              <a:spcBef>
                <a:spcPts val="484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2800" spc="-2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2800" spc="-1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2800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least-weight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edge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connecting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A </a:t>
            </a:r>
            <a:r>
              <a:rPr sz="2800" dirty="0">
                <a:latin typeface="Times New Roman"/>
                <a:cs typeface="Times New Roman"/>
              </a:rPr>
              <a:t>to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–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A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71" name="object 71"/>
          <p:cNvGrpSpPr/>
          <p:nvPr/>
        </p:nvGrpSpPr>
        <p:grpSpPr>
          <a:xfrm>
            <a:off x="4953003" y="2971801"/>
            <a:ext cx="654050" cy="455930"/>
            <a:chOff x="4953003" y="2971801"/>
            <a:chExt cx="654050" cy="455930"/>
          </a:xfrm>
        </p:grpSpPr>
        <p:sp>
          <p:nvSpPr>
            <p:cNvPr id="72" name="object 72"/>
            <p:cNvSpPr/>
            <p:nvPr/>
          </p:nvSpPr>
          <p:spPr>
            <a:xfrm>
              <a:off x="5000042" y="3004248"/>
              <a:ext cx="593090" cy="408940"/>
            </a:xfrm>
            <a:custGeom>
              <a:avLst/>
              <a:gdLst/>
              <a:ahLst/>
              <a:cxnLst/>
              <a:rect l="l" t="t" r="r" b="b"/>
              <a:pathLst>
                <a:path w="593089" h="408939">
                  <a:moveTo>
                    <a:pt x="592721" y="408876"/>
                  </a:moveTo>
                  <a:lnTo>
                    <a:pt x="0" y="0"/>
                  </a:lnTo>
                </a:path>
              </a:pathLst>
            </a:custGeom>
            <a:ln w="28575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4953003" y="2971801"/>
              <a:ext cx="95250" cy="84455"/>
            </a:xfrm>
            <a:custGeom>
              <a:avLst/>
              <a:gdLst/>
              <a:ahLst/>
              <a:cxnLst/>
              <a:rect l="l" t="t" r="r" b="b"/>
              <a:pathLst>
                <a:path w="95250" h="84455">
                  <a:moveTo>
                    <a:pt x="0" y="0"/>
                  </a:moveTo>
                  <a:lnTo>
                    <a:pt x="46228" y="83959"/>
                  </a:lnTo>
                  <a:lnTo>
                    <a:pt x="47040" y="32448"/>
                  </a:lnTo>
                  <a:lnTo>
                    <a:pt x="94894" y="133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4" name="object 74"/>
          <p:cNvSpPr txBox="1"/>
          <p:nvPr/>
        </p:nvSpPr>
        <p:spPr>
          <a:xfrm>
            <a:off x="443865" y="1174940"/>
            <a:ext cx="6917055" cy="14909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226820" algn="l"/>
                <a:tab pos="4587875" algn="l"/>
              </a:tabLst>
            </a:pPr>
            <a:r>
              <a:rPr sz="3200" i="1" spc="-25" dirty="0">
                <a:solidFill>
                  <a:srgbClr val="CC0000"/>
                </a:solidFill>
                <a:latin typeface="Times New Roman"/>
                <a:cs typeface="Times New Roman"/>
              </a:rPr>
              <a:t>Proof.	</a:t>
            </a:r>
            <a:r>
              <a:rPr sz="3200" spc="-5" dirty="0">
                <a:latin typeface="Times New Roman"/>
                <a:cs typeface="Times New Roman"/>
              </a:rPr>
              <a:t>Suppose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3200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</a:t>
            </a:r>
            <a:r>
              <a:rPr sz="3200" spc="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r>
              <a:rPr sz="3200" spc="-5" dirty="0">
                <a:latin typeface="Times New Roman"/>
                <a:cs typeface="Times New Roman"/>
              </a:rPr>
              <a:t>.	Cut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and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paste.</a:t>
            </a: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3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4895215" algn="l"/>
              </a:tabLst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:	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443921" y="4114589"/>
            <a:ext cx="8028940" cy="1635125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3200" spc="-5" dirty="0">
                <a:latin typeface="Times New Roman"/>
                <a:cs typeface="Times New Roman"/>
              </a:rPr>
              <a:t>Consider the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unique simple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path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from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to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i="1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in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r>
              <a:rPr sz="3200" spc="-5" dirty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  <a:p>
            <a:pPr marL="12700" marR="388620">
              <a:lnSpc>
                <a:spcPts val="3460"/>
              </a:lnSpc>
              <a:spcBef>
                <a:spcPts val="1205"/>
              </a:spcBef>
            </a:pPr>
            <a:r>
              <a:rPr sz="3200" spc="-5" dirty="0">
                <a:latin typeface="Times New Roman"/>
                <a:cs typeface="Times New Roman"/>
              </a:rPr>
              <a:t>Swap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,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) </a:t>
            </a:r>
            <a:r>
              <a:rPr sz="3200" spc="-5" dirty="0">
                <a:latin typeface="Times New Roman"/>
                <a:cs typeface="Times New Roman"/>
              </a:rPr>
              <a:t>with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the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first edge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on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this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path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that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connects a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vertex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in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A </a:t>
            </a:r>
            <a:r>
              <a:rPr sz="3200" spc="-5" dirty="0">
                <a:latin typeface="Times New Roman"/>
                <a:cs typeface="Times New Roman"/>
              </a:rPr>
              <a:t>to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vertex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in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–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A</a:t>
            </a:r>
            <a:r>
              <a:rPr sz="3200" spc="-5" dirty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6539" y="289813"/>
            <a:ext cx="408749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Proof</a:t>
            </a:r>
            <a:r>
              <a:rPr spc="-50" dirty="0"/>
              <a:t> </a:t>
            </a:r>
            <a:r>
              <a:rPr spc="-5" dirty="0"/>
              <a:t>of</a:t>
            </a:r>
            <a:r>
              <a:rPr spc="-35" dirty="0"/>
              <a:t> </a:t>
            </a:r>
            <a:r>
              <a:rPr spc="-5" dirty="0"/>
              <a:t>theorem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3865" y="1174940"/>
            <a:ext cx="691705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226820" algn="l"/>
                <a:tab pos="4587875" algn="l"/>
              </a:tabLst>
            </a:pPr>
            <a:r>
              <a:rPr sz="3200" i="1" spc="-25" dirty="0">
                <a:solidFill>
                  <a:srgbClr val="CC0000"/>
                </a:solidFill>
                <a:latin typeface="Times New Roman"/>
                <a:cs typeface="Times New Roman"/>
              </a:rPr>
              <a:t>Proof.	</a:t>
            </a:r>
            <a:r>
              <a:rPr sz="3200" spc="-5" dirty="0">
                <a:latin typeface="Times New Roman"/>
                <a:cs typeface="Times New Roman"/>
              </a:rPr>
              <a:t>Suppose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3200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</a:t>
            </a:r>
            <a:r>
              <a:rPr sz="3200" spc="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r>
              <a:rPr sz="3200" spc="-5" dirty="0">
                <a:latin typeface="Times New Roman"/>
                <a:cs typeface="Times New Roman"/>
              </a:rPr>
              <a:t>.	Cut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and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paste.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52437" y="3279776"/>
            <a:ext cx="191770" cy="191135"/>
            <a:chOff x="452437" y="3279776"/>
            <a:chExt cx="191770" cy="19113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7011" y="3304793"/>
              <a:ext cx="166877" cy="16611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2437" y="3279776"/>
              <a:ext cx="165100" cy="165100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452437" y="3729037"/>
            <a:ext cx="191770" cy="191770"/>
            <a:chOff x="452437" y="3729037"/>
            <a:chExt cx="191770" cy="191770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7011" y="3753611"/>
              <a:ext cx="166877" cy="166877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437" y="3729037"/>
              <a:ext cx="165100" cy="165100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810577" y="3480072"/>
            <a:ext cx="131953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</a:t>
            </a:r>
            <a:r>
              <a:rPr sz="3200" spc="-3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i="1" spc="-3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–</a:t>
            </a:r>
            <a:r>
              <a:rPr sz="3200" spc="-3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A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592262" y="1366837"/>
            <a:ext cx="6516370" cy="2398395"/>
            <a:chOff x="1592262" y="1366837"/>
            <a:chExt cx="6516370" cy="2398395"/>
          </a:xfrm>
        </p:grpSpPr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69363" y="2385060"/>
              <a:ext cx="166877" cy="166877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44662" y="2360613"/>
              <a:ext cx="165100" cy="16510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452116" y="2753867"/>
              <a:ext cx="166115" cy="16611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427287" y="2728913"/>
              <a:ext cx="165100" cy="165100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1882775" y="2498725"/>
              <a:ext cx="571500" cy="257175"/>
            </a:xfrm>
            <a:custGeom>
              <a:avLst/>
              <a:gdLst/>
              <a:ahLst/>
              <a:cxnLst/>
              <a:rect l="l" t="t" r="r" b="b"/>
              <a:pathLst>
                <a:path w="571500" h="257175">
                  <a:moveTo>
                    <a:pt x="0" y="0"/>
                  </a:moveTo>
                  <a:lnTo>
                    <a:pt x="571500" y="257175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616964" y="2756916"/>
              <a:ext cx="166877" cy="166115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92262" y="2732088"/>
              <a:ext cx="165100" cy="165100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1752600" y="2811463"/>
              <a:ext cx="679450" cy="3175"/>
            </a:xfrm>
            <a:custGeom>
              <a:avLst/>
              <a:gdLst/>
              <a:ahLst/>
              <a:cxnLst/>
              <a:rect l="l" t="t" r="r" b="b"/>
              <a:pathLst>
                <a:path w="679450" h="3175">
                  <a:moveTo>
                    <a:pt x="0" y="3175"/>
                  </a:moveTo>
                  <a:lnTo>
                    <a:pt x="67945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842515" y="3121914"/>
              <a:ext cx="166115" cy="166877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817687" y="3097213"/>
              <a:ext cx="165100" cy="165100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955800" y="2867025"/>
              <a:ext cx="498475" cy="257175"/>
            </a:xfrm>
            <a:custGeom>
              <a:avLst/>
              <a:gdLst/>
              <a:ahLst/>
              <a:cxnLst/>
              <a:rect l="l" t="t" r="r" b="b"/>
              <a:pathLst>
                <a:path w="498475" h="257175">
                  <a:moveTo>
                    <a:pt x="0" y="257175"/>
                  </a:moveTo>
                  <a:lnTo>
                    <a:pt x="498475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293364" y="2753867"/>
              <a:ext cx="166877" cy="166115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268662" y="2728913"/>
              <a:ext cx="165100" cy="165100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2587625" y="2811463"/>
              <a:ext cx="685800" cy="0"/>
            </a:xfrm>
            <a:custGeom>
              <a:avLst/>
              <a:gdLst/>
              <a:ahLst/>
              <a:cxnLst/>
              <a:rect l="l" t="t" r="r" b="b"/>
              <a:pathLst>
                <a:path w="685800">
                  <a:moveTo>
                    <a:pt x="0" y="0"/>
                  </a:moveTo>
                  <a:lnTo>
                    <a:pt x="68580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369564" y="2223516"/>
              <a:ext cx="166877" cy="166115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344862" y="2198688"/>
              <a:ext cx="165100" cy="16510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3351212" y="2359025"/>
              <a:ext cx="76200" cy="374650"/>
            </a:xfrm>
            <a:custGeom>
              <a:avLst/>
              <a:gdLst/>
              <a:ahLst/>
              <a:cxnLst/>
              <a:rect l="l" t="t" r="r" b="b"/>
              <a:pathLst>
                <a:path w="76200" h="374650">
                  <a:moveTo>
                    <a:pt x="0" y="374650"/>
                  </a:moveTo>
                  <a:lnTo>
                    <a:pt x="7620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207764" y="2982467"/>
              <a:ext cx="166877" cy="166115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183062" y="2957513"/>
              <a:ext cx="165100" cy="165100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3429000" y="2811463"/>
              <a:ext cx="781050" cy="173355"/>
            </a:xfrm>
            <a:custGeom>
              <a:avLst/>
              <a:gdLst/>
              <a:ahLst/>
              <a:cxnLst/>
              <a:rect l="l" t="t" r="r" b="b"/>
              <a:pathLst>
                <a:path w="781050" h="173355">
                  <a:moveTo>
                    <a:pt x="0" y="0"/>
                  </a:moveTo>
                  <a:lnTo>
                    <a:pt x="781050" y="173037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207764" y="3592067"/>
              <a:ext cx="166877" cy="166115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183062" y="3567112"/>
              <a:ext cx="165100" cy="165100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3750564" y="3595116"/>
              <a:ext cx="166877" cy="166115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25862" y="3570287"/>
              <a:ext cx="165100" cy="165100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3808412" y="3095625"/>
              <a:ext cx="401955" cy="479425"/>
            </a:xfrm>
            <a:custGeom>
              <a:avLst/>
              <a:gdLst/>
              <a:ahLst/>
              <a:cxnLst/>
              <a:rect l="l" t="t" r="r" b="b"/>
              <a:pathLst>
                <a:path w="401954" h="479425">
                  <a:moveTo>
                    <a:pt x="401637" y="0"/>
                  </a:moveTo>
                  <a:lnTo>
                    <a:pt x="0" y="479425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265612" y="3117850"/>
              <a:ext cx="0" cy="454025"/>
            </a:xfrm>
            <a:custGeom>
              <a:avLst/>
              <a:gdLst/>
              <a:ahLst/>
              <a:cxnLst/>
              <a:rect l="l" t="t" r="r" b="b"/>
              <a:pathLst>
                <a:path h="454025">
                  <a:moveTo>
                    <a:pt x="0" y="0"/>
                  </a:moveTo>
                  <a:lnTo>
                    <a:pt x="0" y="454025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38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4668011" y="3598164"/>
              <a:ext cx="166877" cy="166877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643437" y="3573462"/>
              <a:ext cx="165100" cy="165100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4321175" y="3095625"/>
              <a:ext cx="405130" cy="482600"/>
            </a:xfrm>
            <a:custGeom>
              <a:avLst/>
              <a:gdLst/>
              <a:ahLst/>
              <a:cxnLst/>
              <a:rect l="l" t="t" r="r" b="b"/>
              <a:pathLst>
                <a:path w="405129" h="482600">
                  <a:moveTo>
                    <a:pt x="0" y="0"/>
                  </a:moveTo>
                  <a:lnTo>
                    <a:pt x="404812" y="48260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" name="object 41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4661916" y="2296668"/>
              <a:ext cx="166115" cy="166115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637087" y="2271713"/>
              <a:ext cx="165100" cy="165100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5347715" y="2680716"/>
              <a:ext cx="166115" cy="166115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5322887" y="2655888"/>
              <a:ext cx="165100" cy="165100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4797425" y="2354263"/>
              <a:ext cx="552450" cy="328930"/>
            </a:xfrm>
            <a:custGeom>
              <a:avLst/>
              <a:gdLst/>
              <a:ahLst/>
              <a:cxnLst/>
              <a:rect l="l" t="t" r="r" b="b"/>
              <a:pathLst>
                <a:path w="552450" h="328930">
                  <a:moveTo>
                    <a:pt x="0" y="0"/>
                  </a:moveTo>
                  <a:lnTo>
                    <a:pt x="552450" y="328612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6" name="object 4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188964" y="2375916"/>
              <a:ext cx="166876" cy="166115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164262" y="2351088"/>
              <a:ext cx="165100" cy="165100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5461000" y="2433637"/>
              <a:ext cx="708025" cy="249554"/>
            </a:xfrm>
            <a:custGeom>
              <a:avLst/>
              <a:gdLst/>
              <a:ahLst/>
              <a:cxnLst/>
              <a:rect l="l" t="t" r="r" b="b"/>
              <a:pathLst>
                <a:path w="708025" h="249555">
                  <a:moveTo>
                    <a:pt x="0" y="249237"/>
                  </a:moveTo>
                  <a:lnTo>
                    <a:pt x="708025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9" name="object 49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6192011" y="2991611"/>
              <a:ext cx="166877" cy="166877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167437" y="2967038"/>
              <a:ext cx="165100" cy="165100"/>
            </a:xfrm>
            <a:prstGeom prst="rect">
              <a:avLst/>
            </a:prstGeom>
          </p:spPr>
        </p:pic>
        <p:sp>
          <p:nvSpPr>
            <p:cNvPr id="51" name="object 51"/>
            <p:cNvSpPr/>
            <p:nvPr/>
          </p:nvSpPr>
          <p:spPr>
            <a:xfrm>
              <a:off x="6246813" y="2511425"/>
              <a:ext cx="3175" cy="460375"/>
            </a:xfrm>
            <a:custGeom>
              <a:avLst/>
              <a:gdLst/>
              <a:ahLst/>
              <a:cxnLst/>
              <a:rect l="l" t="t" r="r" b="b"/>
              <a:pathLst>
                <a:path w="3175" h="460375">
                  <a:moveTo>
                    <a:pt x="0" y="0"/>
                  </a:moveTo>
                  <a:lnTo>
                    <a:pt x="3175" y="460375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2" name="object 52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7030211" y="2296668"/>
              <a:ext cx="166876" cy="166115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005637" y="2271713"/>
              <a:ext cx="165100" cy="165100"/>
            </a:xfrm>
            <a:prstGeom prst="rect">
              <a:avLst/>
            </a:prstGeom>
          </p:spPr>
        </p:pic>
        <p:sp>
          <p:nvSpPr>
            <p:cNvPr id="54" name="object 54"/>
            <p:cNvSpPr/>
            <p:nvPr/>
          </p:nvSpPr>
          <p:spPr>
            <a:xfrm>
              <a:off x="6324600" y="2354263"/>
              <a:ext cx="685800" cy="79375"/>
            </a:xfrm>
            <a:custGeom>
              <a:avLst/>
              <a:gdLst/>
              <a:ahLst/>
              <a:cxnLst/>
              <a:rect l="l" t="t" r="r" b="b"/>
              <a:pathLst>
                <a:path w="685800" h="79375">
                  <a:moveTo>
                    <a:pt x="0" y="79375"/>
                  </a:moveTo>
                  <a:lnTo>
                    <a:pt x="68580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5" name="object 55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7335011" y="2833116"/>
              <a:ext cx="166876" cy="166115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310437" y="2808288"/>
              <a:ext cx="165100" cy="165100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7088188" y="2432050"/>
              <a:ext cx="249554" cy="403225"/>
            </a:xfrm>
            <a:custGeom>
              <a:avLst/>
              <a:gdLst/>
              <a:ahLst/>
              <a:cxnLst/>
              <a:rect l="l" t="t" r="r" b="b"/>
              <a:pathLst>
                <a:path w="249554" h="403225">
                  <a:moveTo>
                    <a:pt x="0" y="0"/>
                  </a:moveTo>
                  <a:lnTo>
                    <a:pt x="249237" y="403225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8" name="object 58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7709915" y="1994916"/>
              <a:ext cx="166115" cy="166115"/>
            </a:xfrm>
            <a:prstGeom prst="rect">
              <a:avLst/>
            </a:prstGeom>
          </p:spPr>
        </p:pic>
        <p:pic>
          <p:nvPicPr>
            <p:cNvPr id="59" name="object 59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7685087" y="1970088"/>
              <a:ext cx="165100" cy="165100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7143750" y="2108200"/>
              <a:ext cx="568325" cy="190500"/>
            </a:xfrm>
            <a:custGeom>
              <a:avLst/>
              <a:gdLst/>
              <a:ahLst/>
              <a:cxnLst/>
              <a:rect l="l" t="t" r="r" b="b"/>
              <a:pathLst>
                <a:path w="568325" h="190500">
                  <a:moveTo>
                    <a:pt x="0" y="190500"/>
                  </a:moveTo>
                  <a:lnTo>
                    <a:pt x="568325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1" name="object 61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7941564" y="1391412"/>
              <a:ext cx="166877" cy="166877"/>
            </a:xfrm>
            <a:prstGeom prst="rect">
              <a:avLst/>
            </a:prstGeom>
          </p:spPr>
        </p:pic>
        <p:pic>
          <p:nvPicPr>
            <p:cNvPr id="62" name="object 6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916862" y="1366837"/>
              <a:ext cx="165100" cy="165100"/>
            </a:xfrm>
            <a:prstGeom prst="rect">
              <a:avLst/>
            </a:prstGeom>
          </p:spPr>
        </p:pic>
        <p:sp>
          <p:nvSpPr>
            <p:cNvPr id="63" name="object 63"/>
            <p:cNvSpPr/>
            <p:nvPr/>
          </p:nvSpPr>
          <p:spPr>
            <a:xfrm>
              <a:off x="7823200" y="1527175"/>
              <a:ext cx="176530" cy="469900"/>
            </a:xfrm>
            <a:custGeom>
              <a:avLst/>
              <a:gdLst/>
              <a:ahLst/>
              <a:cxnLst/>
              <a:rect l="l" t="t" r="r" b="b"/>
              <a:pathLst>
                <a:path w="176529" h="469900">
                  <a:moveTo>
                    <a:pt x="0" y="469900"/>
                  </a:moveTo>
                  <a:lnTo>
                    <a:pt x="176212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4" name="object 64"/>
          <p:cNvSpPr txBox="1"/>
          <p:nvPr/>
        </p:nvSpPr>
        <p:spPr>
          <a:xfrm>
            <a:off x="3803015" y="2838704"/>
            <a:ext cx="2286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4343400" y="2794001"/>
            <a:ext cx="1006475" cy="246379"/>
          </a:xfrm>
          <a:custGeom>
            <a:avLst/>
            <a:gdLst/>
            <a:ahLst/>
            <a:cxnLst/>
            <a:rect l="l" t="t" r="r" b="b"/>
            <a:pathLst>
              <a:path w="1006475" h="246380">
                <a:moveTo>
                  <a:pt x="0" y="246062"/>
                </a:moveTo>
                <a:lnTo>
                  <a:pt x="1006475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 txBox="1"/>
          <p:nvPr/>
        </p:nvSpPr>
        <p:spPr>
          <a:xfrm>
            <a:off x="5184140" y="3308730"/>
            <a:ext cx="3649979" cy="83693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 marR="5080">
              <a:lnSpc>
                <a:spcPts val="3020"/>
              </a:lnSpc>
              <a:spcBef>
                <a:spcPts val="484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2800" spc="-2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2800" spc="-1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2800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least-weight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edge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connecting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A </a:t>
            </a:r>
            <a:r>
              <a:rPr sz="2800" dirty="0">
                <a:latin typeface="Times New Roman"/>
                <a:cs typeface="Times New Roman"/>
              </a:rPr>
              <a:t>to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–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A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67" name="object 67"/>
          <p:cNvGrpSpPr/>
          <p:nvPr/>
        </p:nvGrpSpPr>
        <p:grpSpPr>
          <a:xfrm>
            <a:off x="4953003" y="2971801"/>
            <a:ext cx="654050" cy="455930"/>
            <a:chOff x="4953003" y="2971801"/>
            <a:chExt cx="654050" cy="455930"/>
          </a:xfrm>
        </p:grpSpPr>
        <p:sp>
          <p:nvSpPr>
            <p:cNvPr id="68" name="object 68"/>
            <p:cNvSpPr/>
            <p:nvPr/>
          </p:nvSpPr>
          <p:spPr>
            <a:xfrm>
              <a:off x="5000042" y="3004248"/>
              <a:ext cx="593090" cy="408940"/>
            </a:xfrm>
            <a:custGeom>
              <a:avLst/>
              <a:gdLst/>
              <a:ahLst/>
              <a:cxnLst/>
              <a:rect l="l" t="t" r="r" b="b"/>
              <a:pathLst>
                <a:path w="593089" h="408939">
                  <a:moveTo>
                    <a:pt x="592721" y="408876"/>
                  </a:moveTo>
                  <a:lnTo>
                    <a:pt x="0" y="0"/>
                  </a:lnTo>
                </a:path>
              </a:pathLst>
            </a:custGeom>
            <a:ln w="28575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4953003" y="2971801"/>
              <a:ext cx="95250" cy="84455"/>
            </a:xfrm>
            <a:custGeom>
              <a:avLst/>
              <a:gdLst/>
              <a:ahLst/>
              <a:cxnLst/>
              <a:rect l="l" t="t" r="r" b="b"/>
              <a:pathLst>
                <a:path w="95250" h="84455">
                  <a:moveTo>
                    <a:pt x="0" y="0"/>
                  </a:moveTo>
                  <a:lnTo>
                    <a:pt x="46228" y="83959"/>
                  </a:lnTo>
                  <a:lnTo>
                    <a:pt x="47040" y="32448"/>
                  </a:lnTo>
                  <a:lnTo>
                    <a:pt x="94894" y="133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0" name="object 70"/>
          <p:cNvSpPr txBox="1"/>
          <p:nvPr/>
        </p:nvSpPr>
        <p:spPr>
          <a:xfrm>
            <a:off x="444233" y="2152904"/>
            <a:ext cx="5088890" cy="140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895215" algn="l"/>
              </a:tabLst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r>
              <a:rPr sz="3200" i="1" spc="-46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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: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	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endParaRPr sz="3200">
              <a:latin typeface="Times New Roman"/>
              <a:cs typeface="Times New Roman"/>
            </a:endParaRPr>
          </a:p>
          <a:p>
            <a:pPr marL="378460">
              <a:lnSpc>
                <a:spcPct val="100000"/>
              </a:lnSpc>
              <a:spcBef>
                <a:spcPts val="3160"/>
              </a:spcBef>
            </a:pP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</a:t>
            </a:r>
            <a:r>
              <a:rPr sz="3200" spc="-4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A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443921" y="4114589"/>
            <a:ext cx="8028940" cy="2220595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3200" spc="-5" dirty="0">
                <a:latin typeface="Times New Roman"/>
                <a:cs typeface="Times New Roman"/>
              </a:rPr>
              <a:t>Consider the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unique simple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path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from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to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i="1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in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r>
              <a:rPr sz="3200" spc="-5" dirty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  <a:p>
            <a:pPr marL="12700" marR="388620">
              <a:lnSpc>
                <a:spcPts val="3460"/>
              </a:lnSpc>
              <a:spcBef>
                <a:spcPts val="1205"/>
              </a:spcBef>
            </a:pPr>
            <a:r>
              <a:rPr sz="3200" spc="-5" dirty="0">
                <a:latin typeface="Times New Roman"/>
                <a:cs typeface="Times New Roman"/>
              </a:rPr>
              <a:t>Swap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,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) </a:t>
            </a:r>
            <a:r>
              <a:rPr sz="3200" spc="-5" dirty="0">
                <a:latin typeface="Times New Roman"/>
                <a:cs typeface="Times New Roman"/>
              </a:rPr>
              <a:t>with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the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first edge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on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this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path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that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connects a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vertex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in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A </a:t>
            </a:r>
            <a:r>
              <a:rPr sz="3200" spc="-5" dirty="0">
                <a:latin typeface="Times New Roman"/>
                <a:cs typeface="Times New Roman"/>
              </a:rPr>
              <a:t>to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vertex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in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–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A</a:t>
            </a:r>
            <a:r>
              <a:rPr sz="3200" spc="-5" dirty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  <a:p>
            <a:pPr marL="13335">
              <a:lnSpc>
                <a:spcPct val="100000"/>
              </a:lnSpc>
              <a:spcBef>
                <a:spcPts val="710"/>
              </a:spcBef>
            </a:pPr>
            <a:r>
              <a:rPr sz="3200" spc="-5" dirty="0">
                <a:latin typeface="Times New Roman"/>
                <a:cs typeface="Times New Roman"/>
              </a:rPr>
              <a:t>A</a:t>
            </a:r>
            <a:r>
              <a:rPr sz="3200" spc="-18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lighter-weight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spanning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tree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than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r>
              <a:rPr sz="3200" i="1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results.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72" name="object 72"/>
          <p:cNvGrpSpPr/>
          <p:nvPr/>
        </p:nvGrpSpPr>
        <p:grpSpPr>
          <a:xfrm>
            <a:off x="8223250" y="5937250"/>
            <a:ext cx="317500" cy="317500"/>
            <a:chOff x="8223250" y="5937250"/>
            <a:chExt cx="317500" cy="317500"/>
          </a:xfrm>
        </p:grpSpPr>
        <p:sp>
          <p:nvSpPr>
            <p:cNvPr id="73" name="object 73"/>
            <p:cNvSpPr/>
            <p:nvPr/>
          </p:nvSpPr>
          <p:spPr>
            <a:xfrm>
              <a:off x="8229600" y="59436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8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304800" y="304800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8229600" y="59436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6539" y="289813"/>
            <a:ext cx="413766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Prim’s</a:t>
            </a:r>
            <a:r>
              <a:rPr spc="-80" dirty="0"/>
              <a:t> </a:t>
            </a:r>
            <a:r>
              <a:rPr spc="-5" dirty="0"/>
              <a:t>algorithm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3125" y="1154811"/>
            <a:ext cx="8016240" cy="400304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3335" marR="5080" indent="-635">
              <a:lnSpc>
                <a:spcPts val="3460"/>
              </a:lnSpc>
              <a:spcBef>
                <a:spcPts val="530"/>
              </a:spcBef>
              <a:tabLst>
                <a:tab pos="7325995" algn="l"/>
              </a:tabLst>
            </a:pPr>
            <a:r>
              <a:rPr sz="3200" b="1" spc="-10" dirty="0">
                <a:solidFill>
                  <a:srgbClr val="CC0000"/>
                </a:solidFill>
                <a:latin typeface="Times New Roman"/>
                <a:cs typeface="Times New Roman"/>
              </a:rPr>
              <a:t>I</a:t>
            </a:r>
            <a:r>
              <a:rPr sz="24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DEA</a:t>
            </a:r>
            <a:r>
              <a:rPr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:</a:t>
            </a:r>
            <a:r>
              <a:rPr sz="3200" b="1" spc="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Maintain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i="1" spc="-6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–</a:t>
            </a:r>
            <a:r>
              <a:rPr sz="3200" i="1" spc="-6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A </a:t>
            </a:r>
            <a:r>
              <a:rPr sz="3200" spc="-5" dirty="0">
                <a:latin typeface="Times New Roman"/>
                <a:cs typeface="Times New Roman"/>
              </a:rPr>
              <a:t>as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p</a:t>
            </a:r>
            <a:r>
              <a:rPr sz="3200" spc="-10" dirty="0">
                <a:latin typeface="Times New Roman"/>
                <a:cs typeface="Times New Roman"/>
              </a:rPr>
              <a:t>ri</a:t>
            </a:r>
            <a:r>
              <a:rPr sz="3200" spc="-5" dirty="0">
                <a:latin typeface="Times New Roman"/>
                <a:cs typeface="Times New Roman"/>
              </a:rPr>
              <a:t>o</a:t>
            </a:r>
            <a:r>
              <a:rPr sz="3200" spc="-10" dirty="0">
                <a:latin typeface="Times New Roman"/>
                <a:cs typeface="Times New Roman"/>
              </a:rPr>
              <a:t>rit</a:t>
            </a:r>
            <a:r>
              <a:rPr sz="3200" spc="-5" dirty="0">
                <a:latin typeface="Times New Roman"/>
                <a:cs typeface="Times New Roman"/>
              </a:rPr>
              <a:t>y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queue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Q</a:t>
            </a:r>
            <a:r>
              <a:rPr sz="3200" spc="-5" dirty="0">
                <a:latin typeface="Times New Roman"/>
                <a:cs typeface="Times New Roman"/>
              </a:rPr>
              <a:t>.</a:t>
            </a:r>
            <a:r>
              <a:rPr sz="3200" dirty="0">
                <a:latin typeface="Times New Roman"/>
                <a:cs typeface="Times New Roman"/>
              </a:rPr>
              <a:t>	</a:t>
            </a:r>
            <a:r>
              <a:rPr sz="3200" spc="-5" dirty="0">
                <a:latin typeface="Times New Roman"/>
                <a:cs typeface="Times New Roman"/>
              </a:rPr>
              <a:t>Key  each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vertex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in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Q</a:t>
            </a:r>
            <a:r>
              <a:rPr sz="3200" i="1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with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the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weight of the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least- 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weight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edge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connecting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it to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vertex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in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A</a:t>
            </a:r>
            <a:r>
              <a:rPr sz="3200" spc="-5" dirty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  <a:p>
            <a:pPr marL="13335">
              <a:lnSpc>
                <a:spcPct val="100000"/>
              </a:lnSpc>
              <a:spcBef>
                <a:spcPts val="345"/>
              </a:spcBef>
            </a:pPr>
            <a:r>
              <a:rPr sz="24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Q</a:t>
            </a:r>
            <a:r>
              <a:rPr sz="2400" i="1" spc="-3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8A87"/>
                </a:solidFill>
                <a:latin typeface="Symbol"/>
                <a:cs typeface="Symbol"/>
              </a:rPr>
              <a:t></a:t>
            </a:r>
            <a:r>
              <a:rPr sz="2400" spc="-4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endParaRPr sz="2400">
              <a:latin typeface="Times New Roman"/>
              <a:cs typeface="Times New Roman"/>
            </a:endParaRPr>
          </a:p>
          <a:p>
            <a:pPr marL="13335">
              <a:lnSpc>
                <a:spcPct val="100000"/>
              </a:lnSpc>
            </a:pPr>
            <a:r>
              <a:rPr sz="24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key</a:t>
            </a:r>
            <a:r>
              <a:rPr sz="2400" spc="-5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24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400" spc="-5" dirty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r>
              <a:rPr sz="2400" spc="-4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8A87"/>
                </a:solidFill>
                <a:latin typeface="Symbol"/>
                <a:cs typeface="Symbol"/>
              </a:rPr>
              <a:t></a:t>
            </a:r>
            <a:r>
              <a:rPr sz="2400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8A87"/>
                </a:solidFill>
                <a:latin typeface="Symbol"/>
                <a:cs typeface="Symbol"/>
              </a:rPr>
              <a:t></a:t>
            </a:r>
            <a:r>
              <a:rPr sz="2400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for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all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400" i="1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8A87"/>
                </a:solidFill>
                <a:latin typeface="Symbol"/>
                <a:cs typeface="Symbol"/>
              </a:rPr>
              <a:t></a:t>
            </a:r>
            <a:r>
              <a:rPr sz="2400" spc="-1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key</a:t>
            </a:r>
            <a:r>
              <a:rPr sz="2400" spc="-5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24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s</a:t>
            </a:r>
            <a:r>
              <a:rPr sz="2400" spc="-5" dirty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r>
              <a:rPr sz="2400" spc="-2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8A87"/>
                </a:solidFill>
                <a:latin typeface="Symbol"/>
                <a:cs typeface="Symbol"/>
              </a:rPr>
              <a:t></a:t>
            </a:r>
            <a:r>
              <a:rPr sz="2400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0 </a:t>
            </a:r>
            <a:r>
              <a:rPr sz="2400" spc="-5" dirty="0">
                <a:latin typeface="Times New Roman"/>
                <a:cs typeface="Times New Roman"/>
              </a:rPr>
              <a:t>for some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arbitrary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s</a:t>
            </a:r>
            <a:r>
              <a:rPr sz="2400" i="1" spc="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8A87"/>
                </a:solidFill>
                <a:latin typeface="Symbol"/>
                <a:cs typeface="Symbol"/>
              </a:rPr>
              <a:t></a:t>
            </a:r>
            <a:r>
              <a:rPr sz="2400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b="1" spc="-5" dirty="0">
                <a:latin typeface="Times New Roman"/>
                <a:cs typeface="Times New Roman"/>
              </a:rPr>
              <a:t>while</a:t>
            </a:r>
            <a:r>
              <a:rPr sz="2400" b="1" spc="-30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Q</a:t>
            </a:r>
            <a:r>
              <a:rPr sz="24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8A87"/>
                </a:solidFill>
                <a:latin typeface="Symbol"/>
                <a:cs typeface="Symbol"/>
              </a:rPr>
              <a:t></a:t>
            </a:r>
            <a:r>
              <a:rPr sz="2400" spc="-2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8A87"/>
                </a:solidFill>
                <a:latin typeface="Symbol"/>
                <a:cs typeface="Symbol"/>
              </a:rPr>
              <a:t></a:t>
            </a:r>
            <a:endParaRPr sz="2400">
              <a:latin typeface="Symbol"/>
              <a:cs typeface="Symbol"/>
            </a:endParaRPr>
          </a:p>
          <a:p>
            <a:pPr marR="3740150" algn="ctr">
              <a:lnSpc>
                <a:spcPct val="100000"/>
              </a:lnSpc>
              <a:tabLst>
                <a:tab pos="455295" algn="l"/>
              </a:tabLst>
            </a:pPr>
            <a:r>
              <a:rPr sz="2400" b="1" spc="-5" dirty="0">
                <a:latin typeface="Times New Roman"/>
                <a:cs typeface="Times New Roman"/>
              </a:rPr>
              <a:t>do	</a:t>
            </a:r>
            <a:r>
              <a:rPr sz="2400" i="1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24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8A87"/>
                </a:solidFill>
                <a:latin typeface="Symbol"/>
                <a:cs typeface="Symbol"/>
              </a:rPr>
              <a:t></a:t>
            </a:r>
            <a:r>
              <a:rPr sz="2400" spc="-2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</a:t>
            </a:r>
            <a:r>
              <a:rPr sz="2000" spc="-5" dirty="0">
                <a:latin typeface="Times New Roman"/>
                <a:cs typeface="Times New Roman"/>
              </a:rPr>
              <a:t>XTRACT</a:t>
            </a:r>
            <a:r>
              <a:rPr sz="2400" spc="-5" dirty="0">
                <a:latin typeface="Times New Roman"/>
                <a:cs typeface="Times New Roman"/>
              </a:rPr>
              <a:t>-M</a:t>
            </a:r>
            <a:r>
              <a:rPr sz="2000" spc="-5" dirty="0">
                <a:latin typeface="Times New Roman"/>
                <a:cs typeface="Times New Roman"/>
              </a:rPr>
              <a:t>IN</a:t>
            </a:r>
            <a:r>
              <a:rPr sz="2400" spc="-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4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Q</a:t>
            </a:r>
            <a:r>
              <a:rPr sz="2400" spc="-5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  <a:p>
            <a:pPr marR="3771265" algn="ctr">
              <a:lnSpc>
                <a:spcPct val="100000"/>
              </a:lnSpc>
            </a:pPr>
            <a:r>
              <a:rPr sz="2400" b="1" spc="-5" dirty="0">
                <a:latin typeface="Times New Roman"/>
                <a:cs typeface="Times New Roman"/>
              </a:rPr>
              <a:t>for</a:t>
            </a:r>
            <a:r>
              <a:rPr sz="2400" b="1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each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4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8A87"/>
                </a:solidFill>
                <a:latin typeface="Symbol"/>
                <a:cs typeface="Symbol"/>
              </a:rPr>
              <a:t></a:t>
            </a:r>
            <a:r>
              <a:rPr sz="2400" spc="-2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4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Adj</a:t>
            </a:r>
            <a:r>
              <a:rPr sz="2400" spc="-5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24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2400" spc="-5" dirty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endParaRPr sz="2400">
              <a:latin typeface="Times New Roman"/>
              <a:cs typeface="Times New Roman"/>
            </a:endParaRPr>
          </a:p>
          <a:p>
            <a:pPr marL="1384935">
              <a:lnSpc>
                <a:spcPct val="100000"/>
              </a:lnSpc>
            </a:pPr>
            <a:r>
              <a:rPr sz="2400" b="1" spc="-5" dirty="0">
                <a:latin typeface="Times New Roman"/>
                <a:cs typeface="Times New Roman"/>
              </a:rPr>
              <a:t>do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if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400" i="1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8A87"/>
                </a:solidFill>
                <a:latin typeface="Symbol"/>
                <a:cs typeface="Symbol"/>
              </a:rPr>
              <a:t></a:t>
            </a:r>
            <a:r>
              <a:rPr sz="2400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4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Q</a:t>
            </a:r>
            <a:r>
              <a:rPr sz="2400" i="1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008A87"/>
                </a:solidFill>
                <a:latin typeface="Times New Roman"/>
                <a:cs typeface="Times New Roman"/>
              </a:rPr>
              <a:t>w</a:t>
            </a: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400" i="1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24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2400" spc="-1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&lt;</a:t>
            </a:r>
            <a:r>
              <a:rPr sz="2400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4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key</a:t>
            </a:r>
            <a:r>
              <a:rPr sz="2400" spc="-5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24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400" spc="-5" dirty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62783" y="5179986"/>
            <a:ext cx="2719705" cy="7702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Times New Roman"/>
                <a:cs typeface="Times New Roman"/>
              </a:rPr>
              <a:t>then</a:t>
            </a:r>
            <a:r>
              <a:rPr sz="2400" b="1" spc="-30" dirty="0"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008A87"/>
                </a:solidFill>
                <a:latin typeface="Times New Roman"/>
                <a:cs typeface="Times New Roman"/>
              </a:rPr>
              <a:t>key</a:t>
            </a: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2400" i="1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r>
              <a:rPr sz="2400" spc="-4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8A87"/>
                </a:solidFill>
                <a:latin typeface="Symbol"/>
                <a:cs typeface="Symbol"/>
              </a:rPr>
              <a:t></a:t>
            </a:r>
            <a:r>
              <a:rPr sz="2400" spc="-2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008A87"/>
                </a:solidFill>
                <a:latin typeface="Times New Roman"/>
                <a:cs typeface="Times New Roman"/>
              </a:rPr>
              <a:t>w</a:t>
            </a: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400" i="1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2400" spc="-2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  <a:p>
            <a:pPr marL="63373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8A87"/>
                </a:solidFill>
                <a:latin typeface="Symbol"/>
                <a:cs typeface="Symbol"/>
              </a:rPr>
              <a:t></a:t>
            </a: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2400" i="1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r>
              <a:rPr sz="2400" spc="-4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8A87"/>
                </a:solidFill>
                <a:latin typeface="Symbol"/>
                <a:cs typeface="Symbol"/>
              </a:rPr>
              <a:t></a:t>
            </a:r>
            <a:r>
              <a:rPr sz="2400" spc="-4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33770" y="5129085"/>
            <a:ext cx="246888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CC0000"/>
                </a:solidFill>
                <a:latin typeface="Cambria Math"/>
                <a:cs typeface="Cambria Math"/>
              </a:rPr>
              <a:t>⊳</a:t>
            </a:r>
            <a:r>
              <a:rPr sz="2800" spc="-5" dirty="0">
                <a:solidFill>
                  <a:srgbClr val="CC0000"/>
                </a:solidFill>
                <a:latin typeface="Cambria Math"/>
                <a:cs typeface="Cambria Math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</a:t>
            </a:r>
            <a:r>
              <a:rPr sz="2000" spc="-5" dirty="0">
                <a:latin typeface="Times New Roman"/>
                <a:cs typeface="Times New Roman"/>
              </a:rPr>
              <a:t>ECREASE</a:t>
            </a:r>
            <a:r>
              <a:rPr sz="2800" spc="-5" dirty="0">
                <a:latin typeface="Times New Roman"/>
                <a:cs typeface="Times New Roman"/>
              </a:rPr>
              <a:t>-K</a:t>
            </a:r>
            <a:r>
              <a:rPr sz="2000" spc="-5" dirty="0">
                <a:latin typeface="Times New Roman"/>
                <a:cs typeface="Times New Roman"/>
              </a:rPr>
              <a:t>EY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4040" y="5964427"/>
            <a:ext cx="629602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latin typeface="Times New Roman"/>
                <a:cs typeface="Times New Roman"/>
              </a:rPr>
              <a:t>At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the end,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{(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, </a:t>
            </a: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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])}</a:t>
            </a:r>
            <a:r>
              <a:rPr sz="3200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forms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the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65" dirty="0">
                <a:latin typeface="Times New Roman"/>
                <a:cs typeface="Times New Roman"/>
              </a:rPr>
              <a:t>MST.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6539" y="289813"/>
            <a:ext cx="6995159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Example</a:t>
            </a:r>
            <a:r>
              <a:rPr spc="-25" dirty="0"/>
              <a:t> </a:t>
            </a:r>
            <a:r>
              <a:rPr spc="-5" dirty="0"/>
              <a:t>of</a:t>
            </a:r>
            <a:r>
              <a:rPr spc="-15" dirty="0"/>
              <a:t> </a:t>
            </a:r>
            <a:r>
              <a:rPr spc="-5" dirty="0"/>
              <a:t>Prim’s</a:t>
            </a:r>
            <a:r>
              <a:rPr spc="-15" dirty="0"/>
              <a:t> </a:t>
            </a:r>
            <a:r>
              <a:rPr spc="-5" dirty="0"/>
              <a:t>algorithm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52437" y="1935163"/>
            <a:ext cx="191770" cy="191770"/>
            <a:chOff x="452437" y="1935163"/>
            <a:chExt cx="191770" cy="19177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7011" y="1959864"/>
              <a:ext cx="166877" cy="16687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2437" y="1935163"/>
              <a:ext cx="165100" cy="165100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452437" y="2384426"/>
            <a:ext cx="191770" cy="191135"/>
            <a:chOff x="452437" y="2384426"/>
            <a:chExt cx="191770" cy="191135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7011" y="2409444"/>
              <a:ext cx="166877" cy="16611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437" y="2384426"/>
              <a:ext cx="165100" cy="165100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810577" y="1697227"/>
            <a:ext cx="1319530" cy="9512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3645"/>
              </a:lnSpc>
              <a:spcBef>
                <a:spcPts val="95"/>
              </a:spcBef>
            </a:pP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</a:t>
            </a:r>
            <a:r>
              <a:rPr sz="3200" spc="-4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A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ts val="3645"/>
              </a:lnSpc>
            </a:pP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</a:t>
            </a:r>
            <a:r>
              <a:rPr sz="3200" spc="-3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i="1" spc="-3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–</a:t>
            </a:r>
            <a:r>
              <a:rPr sz="3200" spc="-3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A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744912" y="1547812"/>
            <a:ext cx="911860" cy="765810"/>
            <a:chOff x="3744912" y="1547812"/>
            <a:chExt cx="911860" cy="765810"/>
          </a:xfrm>
        </p:grpSpPr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820668" y="1623060"/>
              <a:ext cx="690371" cy="690371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202493" y="1601724"/>
              <a:ext cx="454087" cy="611123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776471" y="1601724"/>
              <a:ext cx="136867" cy="158051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776471" y="2025129"/>
              <a:ext cx="200215" cy="187718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3749675" y="1552575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749675" y="1552575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3931950" y="1629663"/>
            <a:ext cx="31496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FFFFFF"/>
                </a:solidFill>
                <a:latin typeface="Symbol"/>
                <a:cs typeface="Symbol"/>
              </a:rPr>
              <a:t></a:t>
            </a:r>
            <a:endParaRPr sz="3200">
              <a:latin typeface="Symbol"/>
              <a:cs typeface="Symbol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2347912" y="2614612"/>
            <a:ext cx="3705860" cy="1832610"/>
            <a:chOff x="2347912" y="2614612"/>
            <a:chExt cx="3705860" cy="1832610"/>
          </a:xfrm>
        </p:grpSpPr>
        <p:pic>
          <p:nvPicPr>
            <p:cNvPr id="19" name="object 1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423160" y="2689860"/>
              <a:ext cx="690371" cy="690371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05239" y="2668524"/>
              <a:ext cx="453833" cy="611123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378963" y="2668524"/>
              <a:ext cx="137185" cy="159016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378963" y="3090849"/>
              <a:ext cx="200787" cy="188797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2352675" y="2619375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352675" y="2619375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423160" y="3756660"/>
              <a:ext cx="690371" cy="690371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05048" y="3735324"/>
              <a:ext cx="454024" cy="611123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378963" y="3735324"/>
              <a:ext cx="137731" cy="159042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378963" y="4157586"/>
              <a:ext cx="200990" cy="188861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2352675" y="3686175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352675" y="3686175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217414" y="2689860"/>
              <a:ext cx="690370" cy="690371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598934" y="2662428"/>
              <a:ext cx="454392" cy="617219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173217" y="2662428"/>
              <a:ext cx="147129" cy="164693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173217" y="3091268"/>
              <a:ext cx="200228" cy="188378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5146675" y="2619375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146675" y="2619375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2534951" y="3763264"/>
            <a:ext cx="31496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FFFFFF"/>
                </a:solidFill>
                <a:latin typeface="Symbol"/>
                <a:cs typeface="Symbol"/>
              </a:rPr>
              <a:t></a:t>
            </a:r>
            <a:endParaRPr sz="3200">
              <a:latin typeface="Symbol"/>
              <a:cs typeface="Symbol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3744912" y="3681412"/>
            <a:ext cx="2265045" cy="1835150"/>
            <a:chOff x="3744912" y="3681412"/>
            <a:chExt cx="2265045" cy="1835150"/>
          </a:xfrm>
        </p:grpSpPr>
        <p:pic>
          <p:nvPicPr>
            <p:cNvPr id="39" name="object 3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820668" y="4824983"/>
              <a:ext cx="690371" cy="691133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202264" y="4803647"/>
              <a:ext cx="454316" cy="611123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776471" y="4803647"/>
              <a:ext cx="137363" cy="158051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776471" y="5226977"/>
              <a:ext cx="200444" cy="187794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3749675" y="4754562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749675" y="4754562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5" name="object 4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217413" y="3756660"/>
              <a:ext cx="690370" cy="690371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598744" y="3735323"/>
              <a:ext cx="411149" cy="611123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215889" y="3735323"/>
              <a:ext cx="94576" cy="85026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215889" y="4231601"/>
              <a:ext cx="157759" cy="114845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5146675" y="3686175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5146675" y="3686175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3931950" y="4831651"/>
            <a:ext cx="31496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FFFFFF"/>
                </a:solidFill>
                <a:latin typeface="Symbol"/>
                <a:cs typeface="Symbol"/>
              </a:rPr>
              <a:t></a:t>
            </a:r>
            <a:endParaRPr sz="3200">
              <a:latin typeface="Symbol"/>
              <a:cs typeface="Symbol"/>
            </a:endParaRPr>
          </a:p>
        </p:txBody>
      </p:sp>
      <p:grpSp>
        <p:nvGrpSpPr>
          <p:cNvPr id="52" name="object 52"/>
          <p:cNvGrpSpPr/>
          <p:nvPr/>
        </p:nvGrpSpPr>
        <p:grpSpPr>
          <a:xfrm>
            <a:off x="6538912" y="2614612"/>
            <a:ext cx="911225" cy="765810"/>
            <a:chOff x="6538912" y="2614612"/>
            <a:chExt cx="911225" cy="765810"/>
          </a:xfrm>
        </p:grpSpPr>
        <p:pic>
          <p:nvPicPr>
            <p:cNvPr id="53" name="object 5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614160" y="2689860"/>
              <a:ext cx="690371" cy="690371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996023" y="2662428"/>
              <a:ext cx="454049" cy="617219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569963" y="2662428"/>
              <a:ext cx="147472" cy="165519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569963" y="3090456"/>
              <a:ext cx="200571" cy="189191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6543675" y="2619375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6543675" y="2619375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9" name="object 59"/>
          <p:cNvGrpSpPr/>
          <p:nvPr/>
        </p:nvGrpSpPr>
        <p:grpSpPr>
          <a:xfrm>
            <a:off x="6538912" y="3681412"/>
            <a:ext cx="911225" cy="765810"/>
            <a:chOff x="6538912" y="3681412"/>
            <a:chExt cx="911225" cy="765810"/>
          </a:xfrm>
        </p:grpSpPr>
        <p:pic>
          <p:nvPicPr>
            <p:cNvPr id="60" name="object 6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614160" y="3756660"/>
              <a:ext cx="690371" cy="690371"/>
            </a:xfrm>
            <a:prstGeom prst="rect">
              <a:avLst/>
            </a:prstGeom>
          </p:spPr>
        </p:pic>
        <p:pic>
          <p:nvPicPr>
            <p:cNvPr id="61" name="object 6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995833" y="3729228"/>
              <a:ext cx="454239" cy="617219"/>
            </a:xfrm>
            <a:prstGeom prst="rect">
              <a:avLst/>
            </a:prstGeom>
          </p:spPr>
        </p:pic>
        <p:pic>
          <p:nvPicPr>
            <p:cNvPr id="62" name="object 6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569963" y="3729228"/>
              <a:ext cx="148069" cy="165531"/>
            </a:xfrm>
            <a:prstGeom prst="rect">
              <a:avLst/>
            </a:prstGeom>
          </p:spPr>
        </p:pic>
        <p:pic>
          <p:nvPicPr>
            <p:cNvPr id="63" name="object 6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569963" y="4157192"/>
              <a:ext cx="200774" cy="189255"/>
            </a:xfrm>
            <a:prstGeom prst="rect">
              <a:avLst/>
            </a:prstGeom>
          </p:spPr>
        </p:pic>
        <p:sp>
          <p:nvSpPr>
            <p:cNvPr id="64" name="object 64"/>
            <p:cNvSpPr/>
            <p:nvPr/>
          </p:nvSpPr>
          <p:spPr>
            <a:xfrm>
              <a:off x="6543675" y="3686175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6543675" y="3686175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6" name="object 66"/>
          <p:cNvSpPr txBox="1"/>
          <p:nvPr/>
        </p:nvSpPr>
        <p:spPr>
          <a:xfrm>
            <a:off x="5371591" y="3757167"/>
            <a:ext cx="166941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366520" algn="l"/>
              </a:tabLst>
            </a:pPr>
            <a:r>
              <a:rPr sz="3200" spc="-5" dirty="0">
                <a:solidFill>
                  <a:srgbClr val="FFFFFF"/>
                </a:solidFill>
                <a:latin typeface="Times New Roman"/>
                <a:cs typeface="Times New Roman"/>
              </a:rPr>
              <a:t>0	</a:t>
            </a:r>
            <a:r>
              <a:rPr sz="3200" spc="-5" dirty="0">
                <a:solidFill>
                  <a:srgbClr val="FFFFFF"/>
                </a:solidFill>
                <a:latin typeface="Symbol"/>
                <a:cs typeface="Symbol"/>
              </a:rPr>
              <a:t></a:t>
            </a:r>
            <a:endParaRPr sz="3200">
              <a:latin typeface="Symbol"/>
              <a:cs typeface="Symbol"/>
            </a:endParaRPr>
          </a:p>
        </p:txBody>
      </p:sp>
      <p:grpSp>
        <p:nvGrpSpPr>
          <p:cNvPr id="67" name="object 67"/>
          <p:cNvGrpSpPr/>
          <p:nvPr/>
        </p:nvGrpSpPr>
        <p:grpSpPr>
          <a:xfrm>
            <a:off x="2678112" y="2117726"/>
            <a:ext cx="2822575" cy="2751455"/>
            <a:chOff x="2678112" y="2117726"/>
            <a:chExt cx="2822575" cy="2751455"/>
          </a:xfrm>
        </p:grpSpPr>
        <p:sp>
          <p:nvSpPr>
            <p:cNvPr id="68" name="object 68"/>
            <p:cNvSpPr/>
            <p:nvPr/>
          </p:nvSpPr>
          <p:spPr>
            <a:xfrm>
              <a:off x="2932112" y="2132013"/>
              <a:ext cx="917575" cy="587375"/>
            </a:xfrm>
            <a:custGeom>
              <a:avLst/>
              <a:gdLst/>
              <a:ahLst/>
              <a:cxnLst/>
              <a:rect l="l" t="t" r="r" b="b"/>
              <a:pathLst>
                <a:path w="917575" h="587375">
                  <a:moveTo>
                    <a:pt x="0" y="587375"/>
                  </a:moveTo>
                  <a:lnTo>
                    <a:pt x="917575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2692400" y="3298825"/>
              <a:ext cx="0" cy="387350"/>
            </a:xfrm>
            <a:custGeom>
              <a:avLst/>
              <a:gdLst/>
              <a:ahLst/>
              <a:cxnLst/>
              <a:rect l="l" t="t" r="r" b="b"/>
              <a:pathLst>
                <a:path h="387350">
                  <a:moveTo>
                    <a:pt x="0" y="0"/>
                  </a:moveTo>
                  <a:lnTo>
                    <a:pt x="0" y="38735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2932112" y="4265612"/>
              <a:ext cx="917575" cy="589280"/>
            </a:xfrm>
            <a:custGeom>
              <a:avLst/>
              <a:gdLst/>
              <a:ahLst/>
              <a:cxnLst/>
              <a:rect l="l" t="t" r="r" b="b"/>
              <a:pathLst>
                <a:path w="917575" h="589279">
                  <a:moveTo>
                    <a:pt x="917575" y="588962"/>
                  </a:moveTo>
                  <a:lnTo>
                    <a:pt x="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4329112" y="4265612"/>
              <a:ext cx="917575" cy="589280"/>
            </a:xfrm>
            <a:custGeom>
              <a:avLst/>
              <a:gdLst/>
              <a:ahLst/>
              <a:cxnLst/>
              <a:rect l="l" t="t" r="r" b="b"/>
              <a:pathLst>
                <a:path w="917575" h="589279">
                  <a:moveTo>
                    <a:pt x="917575" y="0"/>
                  </a:moveTo>
                  <a:lnTo>
                    <a:pt x="0" y="588962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5486400" y="3298825"/>
              <a:ext cx="0" cy="387350"/>
            </a:xfrm>
            <a:custGeom>
              <a:avLst/>
              <a:gdLst/>
              <a:ahLst/>
              <a:cxnLst/>
              <a:rect l="l" t="t" r="r" b="b"/>
              <a:pathLst>
                <a:path h="387350">
                  <a:moveTo>
                    <a:pt x="0" y="387350"/>
                  </a:moveTo>
                  <a:lnTo>
                    <a:pt x="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4329112" y="2132013"/>
              <a:ext cx="917575" cy="587375"/>
            </a:xfrm>
            <a:custGeom>
              <a:avLst/>
              <a:gdLst/>
              <a:ahLst/>
              <a:cxnLst/>
              <a:rect l="l" t="t" r="r" b="b"/>
              <a:pathLst>
                <a:path w="917575" h="587375">
                  <a:moveTo>
                    <a:pt x="917575" y="587375"/>
                  </a:moveTo>
                  <a:lnTo>
                    <a:pt x="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2932112" y="3198813"/>
              <a:ext cx="1157605" cy="1555750"/>
            </a:xfrm>
            <a:custGeom>
              <a:avLst/>
              <a:gdLst/>
              <a:ahLst/>
              <a:cxnLst/>
              <a:rect l="l" t="t" r="r" b="b"/>
              <a:pathLst>
                <a:path w="1157604" h="1555750">
                  <a:moveTo>
                    <a:pt x="0" y="0"/>
                  </a:moveTo>
                  <a:lnTo>
                    <a:pt x="1157287" y="155575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5" name="object 75"/>
          <p:cNvSpPr txBox="1"/>
          <p:nvPr/>
        </p:nvSpPr>
        <p:spPr>
          <a:xfrm>
            <a:off x="3165475" y="1913191"/>
            <a:ext cx="205168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631314" algn="l"/>
              </a:tabLst>
            </a:pP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6	12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2149703" y="3262814"/>
            <a:ext cx="43243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14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3165881" y="4516993"/>
            <a:ext cx="2286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3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3534255" y="3551990"/>
            <a:ext cx="2286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8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4785185" y="4496685"/>
            <a:ext cx="43243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10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2509551" y="2696463"/>
            <a:ext cx="455676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521970" algn="l"/>
                <a:tab pos="1456055" algn="l"/>
                <a:tab pos="2636520" algn="l"/>
                <a:tab pos="2831465" algn="l"/>
                <a:tab pos="3315970" algn="l"/>
                <a:tab pos="3615054" algn="l"/>
                <a:tab pos="4033520" algn="l"/>
                <a:tab pos="4228465" algn="l"/>
              </a:tabLst>
            </a:pPr>
            <a:r>
              <a:rPr sz="3200" spc="-5" dirty="0">
                <a:solidFill>
                  <a:srgbClr val="FFFFFF"/>
                </a:solidFill>
                <a:latin typeface="Symbol"/>
                <a:cs typeface="Symbol"/>
              </a:rPr>
              <a:t></a:t>
            </a:r>
            <a:r>
              <a:rPr sz="3200" spc="-5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4800" u="heavy" spc="-15" baseline="32118" dirty="0">
                <a:solidFill>
                  <a:srgbClr val="008A87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4800" u="heavy" spc="-7" baseline="32118" dirty="0">
                <a:solidFill>
                  <a:srgbClr val="008A87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5	</a:t>
            </a:r>
            <a:r>
              <a:rPr sz="4800" spc="-7" baseline="32118" dirty="0">
                <a:solidFill>
                  <a:srgbClr val="008A87"/>
                </a:solidFill>
                <a:latin typeface="Times New Roman"/>
                <a:cs typeface="Times New Roman"/>
              </a:rPr>
              <a:t>	</a:t>
            </a:r>
            <a:r>
              <a:rPr sz="3200" spc="-5" dirty="0">
                <a:solidFill>
                  <a:srgbClr val="FFFFFF"/>
                </a:solidFill>
                <a:latin typeface="Symbol"/>
                <a:cs typeface="Symbol"/>
              </a:rPr>
              <a:t></a:t>
            </a:r>
            <a:r>
              <a:rPr sz="3200" spc="-5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4800" u="heavy" spc="-15" baseline="37326" dirty="0">
                <a:solidFill>
                  <a:srgbClr val="008A87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4800" u="heavy" spc="-7" baseline="37326" dirty="0">
                <a:solidFill>
                  <a:srgbClr val="008A87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9	</a:t>
            </a:r>
            <a:r>
              <a:rPr sz="4800" spc="-7" baseline="37326" dirty="0">
                <a:solidFill>
                  <a:srgbClr val="008A87"/>
                </a:solidFill>
                <a:latin typeface="Times New Roman"/>
                <a:cs typeface="Times New Roman"/>
              </a:rPr>
              <a:t>	</a:t>
            </a:r>
            <a:r>
              <a:rPr sz="3200" spc="-5" dirty="0">
                <a:solidFill>
                  <a:srgbClr val="FFFFFF"/>
                </a:solidFill>
                <a:latin typeface="Symbol"/>
                <a:cs typeface="Symbol"/>
              </a:rPr>
              <a:t></a:t>
            </a:r>
            <a:endParaRPr sz="3200">
              <a:latin typeface="Symbol"/>
              <a:cs typeface="Symbol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5813425" y="3488631"/>
            <a:ext cx="74295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u="heavy" spc="-5" dirty="0">
                <a:solidFill>
                  <a:srgbClr val="008A87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200" u="heavy" spc="-45" dirty="0">
                <a:solidFill>
                  <a:srgbClr val="008A87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200" u="heavy" spc="-5" dirty="0">
                <a:solidFill>
                  <a:srgbClr val="008A87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15</a:t>
            </a:r>
            <a:r>
              <a:rPr sz="3200" u="heavy" spc="90" dirty="0">
                <a:solidFill>
                  <a:srgbClr val="008A87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5160057" y="3245756"/>
            <a:ext cx="2286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7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6539" y="289813"/>
            <a:ext cx="6995159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Example</a:t>
            </a:r>
            <a:r>
              <a:rPr spc="-25" dirty="0"/>
              <a:t> </a:t>
            </a:r>
            <a:r>
              <a:rPr spc="-5" dirty="0"/>
              <a:t>of</a:t>
            </a:r>
            <a:r>
              <a:rPr spc="-15" dirty="0"/>
              <a:t> </a:t>
            </a:r>
            <a:r>
              <a:rPr spc="-5" dirty="0"/>
              <a:t>Prim’s</a:t>
            </a:r>
            <a:r>
              <a:rPr spc="-15" dirty="0"/>
              <a:t> </a:t>
            </a:r>
            <a:r>
              <a:rPr spc="-5" dirty="0"/>
              <a:t>algorithm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52437" y="1935163"/>
            <a:ext cx="191770" cy="191770"/>
            <a:chOff x="452437" y="1935163"/>
            <a:chExt cx="191770" cy="19177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7011" y="1959864"/>
              <a:ext cx="166877" cy="16687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2437" y="1935163"/>
              <a:ext cx="165100" cy="165100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452437" y="2384426"/>
            <a:ext cx="191770" cy="191135"/>
            <a:chOff x="452437" y="2384426"/>
            <a:chExt cx="191770" cy="191135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7011" y="2409444"/>
              <a:ext cx="166877" cy="16611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437" y="2384426"/>
              <a:ext cx="165100" cy="165100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810577" y="1697227"/>
            <a:ext cx="1319530" cy="9512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3645"/>
              </a:lnSpc>
              <a:spcBef>
                <a:spcPts val="95"/>
              </a:spcBef>
            </a:pP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</a:t>
            </a:r>
            <a:r>
              <a:rPr sz="3200" spc="-4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A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ts val="3645"/>
              </a:lnSpc>
            </a:pP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</a:t>
            </a:r>
            <a:r>
              <a:rPr sz="3200" spc="-3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i="1" spc="-3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–</a:t>
            </a:r>
            <a:r>
              <a:rPr sz="3200" spc="-3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A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744912" y="1547812"/>
            <a:ext cx="911860" cy="765810"/>
            <a:chOff x="3744912" y="1547812"/>
            <a:chExt cx="911860" cy="765810"/>
          </a:xfrm>
        </p:grpSpPr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820668" y="1623060"/>
              <a:ext cx="690371" cy="690371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202493" y="1601724"/>
              <a:ext cx="454087" cy="611123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776471" y="1601724"/>
              <a:ext cx="136867" cy="158051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776471" y="2025129"/>
              <a:ext cx="200215" cy="187718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3749675" y="1552575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749675" y="1552575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3931950" y="1629663"/>
            <a:ext cx="31496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FFFFFF"/>
                </a:solidFill>
                <a:latin typeface="Symbol"/>
                <a:cs typeface="Symbol"/>
              </a:rPr>
              <a:t></a:t>
            </a:r>
            <a:endParaRPr sz="3200">
              <a:latin typeface="Symbol"/>
              <a:cs typeface="Symbol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2347912" y="2614612"/>
            <a:ext cx="3705860" cy="1832610"/>
            <a:chOff x="2347912" y="2614612"/>
            <a:chExt cx="3705860" cy="1832610"/>
          </a:xfrm>
        </p:grpSpPr>
        <p:pic>
          <p:nvPicPr>
            <p:cNvPr id="19" name="object 1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423160" y="2689860"/>
              <a:ext cx="690371" cy="690371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05239" y="2668524"/>
              <a:ext cx="453833" cy="611123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378963" y="2668524"/>
              <a:ext cx="137185" cy="159016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378963" y="3090849"/>
              <a:ext cx="200787" cy="188797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2352675" y="2619375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352675" y="2619375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423160" y="3756660"/>
              <a:ext cx="690371" cy="690371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05048" y="3735324"/>
              <a:ext cx="454024" cy="611123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378963" y="3735324"/>
              <a:ext cx="137731" cy="159042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378963" y="4157586"/>
              <a:ext cx="200990" cy="188861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2352675" y="3686175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352675" y="3686175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217414" y="2689860"/>
              <a:ext cx="690370" cy="690371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598934" y="2662428"/>
              <a:ext cx="454392" cy="617219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173217" y="2662428"/>
              <a:ext cx="147129" cy="164693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173217" y="3091268"/>
              <a:ext cx="200228" cy="188378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5146675" y="2619375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146675" y="2619375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2534951" y="3763264"/>
            <a:ext cx="31496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FFFFFF"/>
                </a:solidFill>
                <a:latin typeface="Symbol"/>
                <a:cs typeface="Symbol"/>
              </a:rPr>
              <a:t></a:t>
            </a:r>
            <a:endParaRPr sz="3200">
              <a:latin typeface="Symbol"/>
              <a:cs typeface="Symbol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3744912" y="3681412"/>
            <a:ext cx="2265045" cy="1835150"/>
            <a:chOff x="3744912" y="3681412"/>
            <a:chExt cx="2265045" cy="1835150"/>
          </a:xfrm>
        </p:grpSpPr>
        <p:pic>
          <p:nvPicPr>
            <p:cNvPr id="39" name="object 3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820668" y="4824983"/>
              <a:ext cx="690371" cy="691133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202264" y="4803647"/>
              <a:ext cx="454316" cy="611123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776471" y="4803647"/>
              <a:ext cx="137363" cy="158051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776471" y="5226977"/>
              <a:ext cx="200444" cy="187794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3749675" y="4754562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749675" y="4754562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5" name="object 4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217413" y="3756660"/>
              <a:ext cx="690370" cy="690371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598744" y="3735323"/>
              <a:ext cx="411149" cy="611123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215889" y="3735323"/>
              <a:ext cx="94576" cy="85026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215889" y="4231601"/>
              <a:ext cx="157759" cy="114845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5146675" y="3686175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5146675" y="3686175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3931950" y="4831651"/>
            <a:ext cx="31496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FFFFFF"/>
                </a:solidFill>
                <a:latin typeface="Symbol"/>
                <a:cs typeface="Symbol"/>
              </a:rPr>
              <a:t></a:t>
            </a:r>
            <a:endParaRPr sz="3200">
              <a:latin typeface="Symbol"/>
              <a:cs typeface="Symbol"/>
            </a:endParaRPr>
          </a:p>
        </p:txBody>
      </p:sp>
      <p:grpSp>
        <p:nvGrpSpPr>
          <p:cNvPr id="52" name="object 52"/>
          <p:cNvGrpSpPr/>
          <p:nvPr/>
        </p:nvGrpSpPr>
        <p:grpSpPr>
          <a:xfrm>
            <a:off x="6538912" y="2614612"/>
            <a:ext cx="911225" cy="765810"/>
            <a:chOff x="6538912" y="2614612"/>
            <a:chExt cx="911225" cy="765810"/>
          </a:xfrm>
        </p:grpSpPr>
        <p:pic>
          <p:nvPicPr>
            <p:cNvPr id="53" name="object 5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614160" y="2689860"/>
              <a:ext cx="690371" cy="690371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996023" y="2662428"/>
              <a:ext cx="454049" cy="617219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569963" y="2662428"/>
              <a:ext cx="147472" cy="165519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569963" y="3090456"/>
              <a:ext cx="200571" cy="189191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6543675" y="2619375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6543675" y="2619375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9" name="object 59"/>
          <p:cNvGrpSpPr/>
          <p:nvPr/>
        </p:nvGrpSpPr>
        <p:grpSpPr>
          <a:xfrm>
            <a:off x="6538912" y="3681412"/>
            <a:ext cx="911225" cy="765810"/>
            <a:chOff x="6538912" y="3681412"/>
            <a:chExt cx="911225" cy="765810"/>
          </a:xfrm>
        </p:grpSpPr>
        <p:pic>
          <p:nvPicPr>
            <p:cNvPr id="60" name="object 6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614160" y="3756660"/>
              <a:ext cx="690371" cy="690371"/>
            </a:xfrm>
            <a:prstGeom prst="rect">
              <a:avLst/>
            </a:prstGeom>
          </p:spPr>
        </p:pic>
        <p:pic>
          <p:nvPicPr>
            <p:cNvPr id="61" name="object 6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995833" y="3729228"/>
              <a:ext cx="454239" cy="617219"/>
            </a:xfrm>
            <a:prstGeom prst="rect">
              <a:avLst/>
            </a:prstGeom>
          </p:spPr>
        </p:pic>
        <p:pic>
          <p:nvPicPr>
            <p:cNvPr id="62" name="object 6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569963" y="3729228"/>
              <a:ext cx="148069" cy="165531"/>
            </a:xfrm>
            <a:prstGeom prst="rect">
              <a:avLst/>
            </a:prstGeom>
          </p:spPr>
        </p:pic>
        <p:pic>
          <p:nvPicPr>
            <p:cNvPr id="63" name="object 6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569963" y="4157192"/>
              <a:ext cx="200774" cy="189255"/>
            </a:xfrm>
            <a:prstGeom prst="rect">
              <a:avLst/>
            </a:prstGeom>
          </p:spPr>
        </p:pic>
        <p:sp>
          <p:nvSpPr>
            <p:cNvPr id="64" name="object 64"/>
            <p:cNvSpPr/>
            <p:nvPr/>
          </p:nvSpPr>
          <p:spPr>
            <a:xfrm>
              <a:off x="6543675" y="3686175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6543675" y="3686175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6" name="object 66"/>
          <p:cNvSpPr txBox="1"/>
          <p:nvPr/>
        </p:nvSpPr>
        <p:spPr>
          <a:xfrm>
            <a:off x="5371591" y="3757167"/>
            <a:ext cx="166941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366520" algn="l"/>
              </a:tabLst>
            </a:pP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0	</a:t>
            </a:r>
            <a:r>
              <a:rPr sz="3200" spc="-5" dirty="0">
                <a:solidFill>
                  <a:srgbClr val="FFFFFF"/>
                </a:solidFill>
                <a:latin typeface="Symbol"/>
                <a:cs typeface="Symbol"/>
              </a:rPr>
              <a:t></a:t>
            </a:r>
            <a:endParaRPr sz="3200">
              <a:latin typeface="Symbol"/>
              <a:cs typeface="Symbol"/>
            </a:endParaRPr>
          </a:p>
        </p:txBody>
      </p:sp>
      <p:grpSp>
        <p:nvGrpSpPr>
          <p:cNvPr id="67" name="object 67"/>
          <p:cNvGrpSpPr/>
          <p:nvPr/>
        </p:nvGrpSpPr>
        <p:grpSpPr>
          <a:xfrm>
            <a:off x="2678112" y="2117726"/>
            <a:ext cx="2822575" cy="2751455"/>
            <a:chOff x="2678112" y="2117726"/>
            <a:chExt cx="2822575" cy="2751455"/>
          </a:xfrm>
        </p:grpSpPr>
        <p:sp>
          <p:nvSpPr>
            <p:cNvPr id="68" name="object 68"/>
            <p:cNvSpPr/>
            <p:nvPr/>
          </p:nvSpPr>
          <p:spPr>
            <a:xfrm>
              <a:off x="2932112" y="2132013"/>
              <a:ext cx="917575" cy="587375"/>
            </a:xfrm>
            <a:custGeom>
              <a:avLst/>
              <a:gdLst/>
              <a:ahLst/>
              <a:cxnLst/>
              <a:rect l="l" t="t" r="r" b="b"/>
              <a:pathLst>
                <a:path w="917575" h="587375">
                  <a:moveTo>
                    <a:pt x="0" y="587375"/>
                  </a:moveTo>
                  <a:lnTo>
                    <a:pt x="917575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2692400" y="3298825"/>
              <a:ext cx="0" cy="387350"/>
            </a:xfrm>
            <a:custGeom>
              <a:avLst/>
              <a:gdLst/>
              <a:ahLst/>
              <a:cxnLst/>
              <a:rect l="l" t="t" r="r" b="b"/>
              <a:pathLst>
                <a:path h="387350">
                  <a:moveTo>
                    <a:pt x="0" y="0"/>
                  </a:moveTo>
                  <a:lnTo>
                    <a:pt x="0" y="38735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2932112" y="4265612"/>
              <a:ext cx="917575" cy="589280"/>
            </a:xfrm>
            <a:custGeom>
              <a:avLst/>
              <a:gdLst/>
              <a:ahLst/>
              <a:cxnLst/>
              <a:rect l="l" t="t" r="r" b="b"/>
              <a:pathLst>
                <a:path w="917575" h="589279">
                  <a:moveTo>
                    <a:pt x="917575" y="588962"/>
                  </a:moveTo>
                  <a:lnTo>
                    <a:pt x="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4329112" y="4265612"/>
              <a:ext cx="917575" cy="589280"/>
            </a:xfrm>
            <a:custGeom>
              <a:avLst/>
              <a:gdLst/>
              <a:ahLst/>
              <a:cxnLst/>
              <a:rect l="l" t="t" r="r" b="b"/>
              <a:pathLst>
                <a:path w="917575" h="589279">
                  <a:moveTo>
                    <a:pt x="917575" y="0"/>
                  </a:moveTo>
                  <a:lnTo>
                    <a:pt x="0" y="588962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5486400" y="3298825"/>
              <a:ext cx="0" cy="387350"/>
            </a:xfrm>
            <a:custGeom>
              <a:avLst/>
              <a:gdLst/>
              <a:ahLst/>
              <a:cxnLst/>
              <a:rect l="l" t="t" r="r" b="b"/>
              <a:pathLst>
                <a:path h="387350">
                  <a:moveTo>
                    <a:pt x="0" y="387350"/>
                  </a:moveTo>
                  <a:lnTo>
                    <a:pt x="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4329112" y="2132013"/>
              <a:ext cx="917575" cy="587375"/>
            </a:xfrm>
            <a:custGeom>
              <a:avLst/>
              <a:gdLst/>
              <a:ahLst/>
              <a:cxnLst/>
              <a:rect l="l" t="t" r="r" b="b"/>
              <a:pathLst>
                <a:path w="917575" h="587375">
                  <a:moveTo>
                    <a:pt x="917575" y="587375"/>
                  </a:moveTo>
                  <a:lnTo>
                    <a:pt x="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2932112" y="3198813"/>
              <a:ext cx="1157605" cy="1555750"/>
            </a:xfrm>
            <a:custGeom>
              <a:avLst/>
              <a:gdLst/>
              <a:ahLst/>
              <a:cxnLst/>
              <a:rect l="l" t="t" r="r" b="b"/>
              <a:pathLst>
                <a:path w="1157604" h="1555750">
                  <a:moveTo>
                    <a:pt x="0" y="0"/>
                  </a:moveTo>
                  <a:lnTo>
                    <a:pt x="1157287" y="155575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5" name="object 75"/>
          <p:cNvSpPr txBox="1"/>
          <p:nvPr/>
        </p:nvSpPr>
        <p:spPr>
          <a:xfrm>
            <a:off x="3165475" y="1913191"/>
            <a:ext cx="205168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631314" algn="l"/>
              </a:tabLst>
            </a:pP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6	12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2149703" y="3262814"/>
            <a:ext cx="43243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14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3165881" y="4516993"/>
            <a:ext cx="2286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3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3534255" y="3551990"/>
            <a:ext cx="2286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8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4785185" y="4496685"/>
            <a:ext cx="43243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10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2509551" y="2696463"/>
            <a:ext cx="455676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521970" algn="l"/>
                <a:tab pos="1456055" algn="l"/>
                <a:tab pos="2636520" algn="l"/>
                <a:tab pos="2831465" algn="l"/>
                <a:tab pos="3315970" algn="l"/>
                <a:tab pos="3615054" algn="l"/>
                <a:tab pos="4033520" algn="l"/>
                <a:tab pos="4228465" algn="l"/>
              </a:tabLst>
            </a:pPr>
            <a:r>
              <a:rPr sz="3200" spc="-5" dirty="0">
                <a:solidFill>
                  <a:srgbClr val="FFFFFF"/>
                </a:solidFill>
                <a:latin typeface="Symbol"/>
                <a:cs typeface="Symbol"/>
              </a:rPr>
              <a:t></a:t>
            </a:r>
            <a:r>
              <a:rPr sz="3200" spc="-5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4800" u="heavy" spc="-15" baseline="32118" dirty="0">
                <a:solidFill>
                  <a:srgbClr val="008A87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4800" u="heavy" spc="-7" baseline="32118" dirty="0">
                <a:solidFill>
                  <a:srgbClr val="008A87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5	</a:t>
            </a:r>
            <a:r>
              <a:rPr sz="4800" spc="-7" baseline="32118" dirty="0">
                <a:solidFill>
                  <a:srgbClr val="008A87"/>
                </a:solidFill>
                <a:latin typeface="Times New Roman"/>
                <a:cs typeface="Times New Roman"/>
              </a:rPr>
              <a:t>	</a:t>
            </a:r>
            <a:r>
              <a:rPr sz="3200" spc="-5" dirty="0">
                <a:solidFill>
                  <a:srgbClr val="FFFFFF"/>
                </a:solidFill>
                <a:latin typeface="Symbol"/>
                <a:cs typeface="Symbol"/>
              </a:rPr>
              <a:t></a:t>
            </a:r>
            <a:r>
              <a:rPr sz="3200" spc="-5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4800" u="heavy" spc="-15" baseline="37326" dirty="0">
                <a:solidFill>
                  <a:srgbClr val="008A87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4800" u="heavy" spc="-7" baseline="37326" dirty="0">
                <a:solidFill>
                  <a:srgbClr val="008A87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9	</a:t>
            </a:r>
            <a:r>
              <a:rPr sz="4800" spc="-7" baseline="37326" dirty="0">
                <a:solidFill>
                  <a:srgbClr val="008A87"/>
                </a:solidFill>
                <a:latin typeface="Times New Roman"/>
                <a:cs typeface="Times New Roman"/>
              </a:rPr>
              <a:t>	</a:t>
            </a:r>
            <a:r>
              <a:rPr sz="3200" spc="-5" dirty="0">
                <a:solidFill>
                  <a:srgbClr val="FFFFFF"/>
                </a:solidFill>
                <a:latin typeface="Symbol"/>
                <a:cs typeface="Symbol"/>
              </a:rPr>
              <a:t></a:t>
            </a:r>
            <a:endParaRPr sz="3200">
              <a:latin typeface="Symbol"/>
              <a:cs typeface="Symbol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5813425" y="3488631"/>
            <a:ext cx="74295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u="heavy" spc="-5" dirty="0">
                <a:solidFill>
                  <a:srgbClr val="008A87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200" u="heavy" spc="-45" dirty="0">
                <a:solidFill>
                  <a:srgbClr val="008A87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200" u="heavy" spc="-5" dirty="0">
                <a:solidFill>
                  <a:srgbClr val="008A87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15</a:t>
            </a:r>
            <a:r>
              <a:rPr sz="3200" u="heavy" spc="90" dirty="0">
                <a:solidFill>
                  <a:srgbClr val="008A87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5160057" y="3245756"/>
            <a:ext cx="2286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7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6539" y="289813"/>
            <a:ext cx="6995159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Example</a:t>
            </a:r>
            <a:r>
              <a:rPr spc="-25" dirty="0"/>
              <a:t> </a:t>
            </a:r>
            <a:r>
              <a:rPr spc="-5" dirty="0"/>
              <a:t>of</a:t>
            </a:r>
            <a:r>
              <a:rPr spc="-15" dirty="0"/>
              <a:t> </a:t>
            </a:r>
            <a:r>
              <a:rPr spc="-5" dirty="0"/>
              <a:t>Prim’s</a:t>
            </a:r>
            <a:r>
              <a:rPr spc="-15" dirty="0"/>
              <a:t> </a:t>
            </a:r>
            <a:r>
              <a:rPr spc="-5" dirty="0"/>
              <a:t>algorithm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52437" y="1935163"/>
            <a:ext cx="191770" cy="191770"/>
            <a:chOff x="452437" y="1935163"/>
            <a:chExt cx="191770" cy="19177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7011" y="1959864"/>
              <a:ext cx="166877" cy="16687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2437" y="1935163"/>
              <a:ext cx="165100" cy="165100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452437" y="2384426"/>
            <a:ext cx="191770" cy="191135"/>
            <a:chOff x="452437" y="2384426"/>
            <a:chExt cx="191770" cy="191135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7011" y="2409444"/>
              <a:ext cx="166877" cy="16611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437" y="2384426"/>
              <a:ext cx="165100" cy="165100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810577" y="1697227"/>
            <a:ext cx="1319530" cy="9512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3645"/>
              </a:lnSpc>
              <a:spcBef>
                <a:spcPts val="95"/>
              </a:spcBef>
            </a:pP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</a:t>
            </a:r>
            <a:r>
              <a:rPr sz="3200" spc="-4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A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ts val="3645"/>
              </a:lnSpc>
            </a:pP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</a:t>
            </a:r>
            <a:r>
              <a:rPr sz="3200" spc="-3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i="1" spc="-3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–</a:t>
            </a:r>
            <a:r>
              <a:rPr sz="3200" spc="-3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A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744912" y="1547812"/>
            <a:ext cx="911860" cy="765810"/>
            <a:chOff x="3744912" y="1547812"/>
            <a:chExt cx="911860" cy="765810"/>
          </a:xfrm>
        </p:grpSpPr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820668" y="1623060"/>
              <a:ext cx="690371" cy="690371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202493" y="1601724"/>
              <a:ext cx="454087" cy="611123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776471" y="1601724"/>
              <a:ext cx="136867" cy="158051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776471" y="2025129"/>
              <a:ext cx="200215" cy="187718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3749675" y="1552575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749675" y="1552575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3931950" y="1629663"/>
            <a:ext cx="31496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FFFFFF"/>
                </a:solidFill>
                <a:latin typeface="Symbol"/>
                <a:cs typeface="Symbol"/>
              </a:rPr>
              <a:t></a:t>
            </a:r>
            <a:endParaRPr sz="3200">
              <a:latin typeface="Symbol"/>
              <a:cs typeface="Symbol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2347912" y="2614612"/>
            <a:ext cx="3662045" cy="1832610"/>
            <a:chOff x="2347912" y="2614612"/>
            <a:chExt cx="3662045" cy="1832610"/>
          </a:xfrm>
        </p:grpSpPr>
        <p:pic>
          <p:nvPicPr>
            <p:cNvPr id="19" name="object 1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423160" y="2689860"/>
              <a:ext cx="690371" cy="690371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05239" y="2668524"/>
              <a:ext cx="453833" cy="611123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378963" y="2668524"/>
              <a:ext cx="137185" cy="159016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378963" y="3090849"/>
              <a:ext cx="200787" cy="188797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2352675" y="2619375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352675" y="2619375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423160" y="3756660"/>
              <a:ext cx="690371" cy="690371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05048" y="3735324"/>
              <a:ext cx="454024" cy="611123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378963" y="3735324"/>
              <a:ext cx="137731" cy="159042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378963" y="4157586"/>
              <a:ext cx="200990" cy="188861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2352675" y="3686175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352675" y="3686175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217414" y="2689860"/>
              <a:ext cx="690370" cy="690371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598934" y="2662428"/>
              <a:ext cx="410958" cy="617219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215889" y="2662428"/>
              <a:ext cx="104457" cy="90982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215889" y="3164865"/>
              <a:ext cx="157556" cy="114782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5146675" y="2619375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146675" y="2619375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2534951" y="3763264"/>
            <a:ext cx="31496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FFFFFF"/>
                </a:solidFill>
                <a:latin typeface="Symbol"/>
                <a:cs typeface="Symbol"/>
              </a:rPr>
              <a:t></a:t>
            </a:r>
            <a:endParaRPr sz="3200">
              <a:latin typeface="Symbol"/>
              <a:cs typeface="Symbol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3717797" y="3681412"/>
            <a:ext cx="2292350" cy="1835150"/>
            <a:chOff x="3717797" y="3681412"/>
            <a:chExt cx="2292350" cy="1835150"/>
          </a:xfrm>
        </p:grpSpPr>
        <p:pic>
          <p:nvPicPr>
            <p:cNvPr id="39" name="object 3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820667" y="4824983"/>
              <a:ext cx="690371" cy="691133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202264" y="4803647"/>
              <a:ext cx="512990" cy="611123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717797" y="4803647"/>
              <a:ext cx="259118" cy="611123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3749674" y="4754562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3749674" y="4754562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4" name="object 4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217413" y="3756660"/>
              <a:ext cx="690370" cy="690371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598744" y="3735323"/>
              <a:ext cx="411149" cy="611123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5215889" y="3735323"/>
              <a:ext cx="94576" cy="85026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215889" y="4231601"/>
              <a:ext cx="157759" cy="114845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5146674" y="3686175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5146674" y="3686175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3873246" y="4831651"/>
            <a:ext cx="43243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FFFFFF"/>
                </a:solidFill>
                <a:latin typeface="Symbol"/>
                <a:cs typeface="Symbol"/>
              </a:rPr>
              <a:t></a:t>
            </a:r>
            <a:endParaRPr sz="3200">
              <a:latin typeface="Symbol"/>
              <a:cs typeface="Symbol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6538912" y="2614612"/>
            <a:ext cx="911225" cy="765810"/>
            <a:chOff x="6538912" y="2614612"/>
            <a:chExt cx="911225" cy="765810"/>
          </a:xfrm>
        </p:grpSpPr>
        <p:pic>
          <p:nvPicPr>
            <p:cNvPr id="52" name="object 5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614160" y="2689860"/>
              <a:ext cx="690371" cy="690371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6996023" y="2662428"/>
              <a:ext cx="454049" cy="617219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6569963" y="2662428"/>
              <a:ext cx="147472" cy="165519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569963" y="3090456"/>
              <a:ext cx="200571" cy="189191"/>
            </a:xfrm>
            <a:prstGeom prst="rect">
              <a:avLst/>
            </a:prstGeom>
          </p:spPr>
        </p:pic>
        <p:sp>
          <p:nvSpPr>
            <p:cNvPr id="56" name="object 56"/>
            <p:cNvSpPr/>
            <p:nvPr/>
          </p:nvSpPr>
          <p:spPr>
            <a:xfrm>
              <a:off x="6543675" y="2619375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6543675" y="2619375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8" name="object 58"/>
          <p:cNvGrpSpPr/>
          <p:nvPr/>
        </p:nvGrpSpPr>
        <p:grpSpPr>
          <a:xfrm>
            <a:off x="6511290" y="3681412"/>
            <a:ext cx="997585" cy="765810"/>
            <a:chOff x="6511290" y="3681412"/>
            <a:chExt cx="997585" cy="765810"/>
          </a:xfrm>
        </p:grpSpPr>
        <p:pic>
          <p:nvPicPr>
            <p:cNvPr id="59" name="object 5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614160" y="3756660"/>
              <a:ext cx="690371" cy="690371"/>
            </a:xfrm>
            <a:prstGeom prst="rect">
              <a:avLst/>
            </a:prstGeom>
          </p:spPr>
        </p:pic>
        <p:pic>
          <p:nvPicPr>
            <p:cNvPr id="60" name="object 60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6995833" y="3729228"/>
              <a:ext cx="512913" cy="617219"/>
            </a:xfrm>
            <a:prstGeom prst="rect">
              <a:avLst/>
            </a:prstGeom>
          </p:spPr>
        </p:pic>
        <p:pic>
          <p:nvPicPr>
            <p:cNvPr id="61" name="object 61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6511290" y="3729228"/>
              <a:ext cx="259448" cy="617219"/>
            </a:xfrm>
            <a:prstGeom prst="rect">
              <a:avLst/>
            </a:prstGeom>
          </p:spPr>
        </p:pic>
        <p:sp>
          <p:nvSpPr>
            <p:cNvPr id="62" name="object 62"/>
            <p:cNvSpPr/>
            <p:nvPr/>
          </p:nvSpPr>
          <p:spPr>
            <a:xfrm>
              <a:off x="6543675" y="3686175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6543675" y="3686175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4" name="object 64"/>
          <p:cNvSpPr txBox="1"/>
          <p:nvPr/>
        </p:nvSpPr>
        <p:spPr>
          <a:xfrm>
            <a:off x="5371591" y="3757167"/>
            <a:ext cx="172847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308100" algn="l"/>
              </a:tabLst>
            </a:pP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0	</a:t>
            </a:r>
            <a:r>
              <a:rPr sz="3200" spc="-5" dirty="0">
                <a:solidFill>
                  <a:srgbClr val="FFFFFF"/>
                </a:solidFill>
                <a:latin typeface="Symbol"/>
                <a:cs typeface="Symbol"/>
              </a:rPr>
              <a:t></a:t>
            </a:r>
            <a:endParaRPr sz="3200">
              <a:latin typeface="Symbol"/>
              <a:cs typeface="Symbol"/>
            </a:endParaRPr>
          </a:p>
        </p:txBody>
      </p:sp>
      <p:grpSp>
        <p:nvGrpSpPr>
          <p:cNvPr id="65" name="object 65"/>
          <p:cNvGrpSpPr/>
          <p:nvPr/>
        </p:nvGrpSpPr>
        <p:grpSpPr>
          <a:xfrm>
            <a:off x="2678112" y="2117726"/>
            <a:ext cx="3865879" cy="2765425"/>
            <a:chOff x="2678112" y="2117726"/>
            <a:chExt cx="3865879" cy="2765425"/>
          </a:xfrm>
        </p:grpSpPr>
        <p:sp>
          <p:nvSpPr>
            <p:cNvPr id="66" name="object 66"/>
            <p:cNvSpPr/>
            <p:nvPr/>
          </p:nvSpPr>
          <p:spPr>
            <a:xfrm>
              <a:off x="2932112" y="2132013"/>
              <a:ext cx="917575" cy="587375"/>
            </a:xfrm>
            <a:custGeom>
              <a:avLst/>
              <a:gdLst/>
              <a:ahLst/>
              <a:cxnLst/>
              <a:rect l="l" t="t" r="r" b="b"/>
              <a:pathLst>
                <a:path w="917575" h="587375">
                  <a:moveTo>
                    <a:pt x="0" y="587375"/>
                  </a:moveTo>
                  <a:lnTo>
                    <a:pt x="917575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2692400" y="3298825"/>
              <a:ext cx="0" cy="387350"/>
            </a:xfrm>
            <a:custGeom>
              <a:avLst/>
              <a:gdLst/>
              <a:ahLst/>
              <a:cxnLst/>
              <a:rect l="l" t="t" r="r" b="b"/>
              <a:pathLst>
                <a:path h="387350">
                  <a:moveTo>
                    <a:pt x="0" y="0"/>
                  </a:moveTo>
                  <a:lnTo>
                    <a:pt x="0" y="38735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2932112" y="4265612"/>
              <a:ext cx="917575" cy="589280"/>
            </a:xfrm>
            <a:custGeom>
              <a:avLst/>
              <a:gdLst/>
              <a:ahLst/>
              <a:cxnLst/>
              <a:rect l="l" t="t" r="r" b="b"/>
              <a:pathLst>
                <a:path w="917575" h="589279">
                  <a:moveTo>
                    <a:pt x="917575" y="588962"/>
                  </a:moveTo>
                  <a:lnTo>
                    <a:pt x="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4329112" y="4327353"/>
              <a:ext cx="821690" cy="527685"/>
            </a:xfrm>
            <a:custGeom>
              <a:avLst/>
              <a:gdLst/>
              <a:ahLst/>
              <a:cxnLst/>
              <a:rect l="l" t="t" r="r" b="b"/>
              <a:pathLst>
                <a:path w="821689" h="527685">
                  <a:moveTo>
                    <a:pt x="821385" y="0"/>
                  </a:moveTo>
                  <a:lnTo>
                    <a:pt x="0" y="527215"/>
                  </a:lnTo>
                </a:path>
              </a:pathLst>
            </a:custGeom>
            <a:ln w="57150">
              <a:solidFill>
                <a:srgbClr val="FF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5056096" y="4265615"/>
              <a:ext cx="191135" cy="165100"/>
            </a:xfrm>
            <a:custGeom>
              <a:avLst/>
              <a:gdLst/>
              <a:ahLst/>
              <a:cxnLst/>
              <a:rect l="l" t="t" r="r" b="b"/>
              <a:pathLst>
                <a:path w="191135" h="165100">
                  <a:moveTo>
                    <a:pt x="190588" y="0"/>
                  </a:moveTo>
                  <a:lnTo>
                    <a:pt x="0" y="20459"/>
                  </a:lnTo>
                  <a:lnTo>
                    <a:pt x="94399" y="61734"/>
                  </a:lnTo>
                  <a:lnTo>
                    <a:pt x="92608" y="164744"/>
                  </a:lnTo>
                  <a:lnTo>
                    <a:pt x="190588" y="0"/>
                  </a:lnTo>
                  <a:close/>
                </a:path>
              </a:pathLst>
            </a:custGeom>
            <a:solidFill>
              <a:srgbClr val="FF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5486400" y="3298825"/>
              <a:ext cx="0" cy="273050"/>
            </a:xfrm>
            <a:custGeom>
              <a:avLst/>
              <a:gdLst/>
              <a:ahLst/>
              <a:cxnLst/>
              <a:rect l="l" t="t" r="r" b="b"/>
              <a:pathLst>
                <a:path h="273050">
                  <a:moveTo>
                    <a:pt x="0" y="273050"/>
                  </a:moveTo>
                  <a:lnTo>
                    <a:pt x="0" y="0"/>
                  </a:lnTo>
                </a:path>
              </a:pathLst>
            </a:custGeom>
            <a:ln w="57150">
              <a:solidFill>
                <a:srgbClr val="FF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5400675" y="3514725"/>
              <a:ext cx="171450" cy="171450"/>
            </a:xfrm>
            <a:custGeom>
              <a:avLst/>
              <a:gdLst/>
              <a:ahLst/>
              <a:cxnLst/>
              <a:rect l="l" t="t" r="r" b="b"/>
              <a:pathLst>
                <a:path w="171450" h="171450">
                  <a:moveTo>
                    <a:pt x="171450" y="0"/>
                  </a:moveTo>
                  <a:lnTo>
                    <a:pt x="85725" y="57150"/>
                  </a:lnTo>
                  <a:lnTo>
                    <a:pt x="0" y="0"/>
                  </a:lnTo>
                  <a:lnTo>
                    <a:pt x="85725" y="171450"/>
                  </a:lnTo>
                  <a:lnTo>
                    <a:pt x="171450" y="0"/>
                  </a:lnTo>
                  <a:close/>
                </a:path>
              </a:pathLst>
            </a:custGeom>
            <a:solidFill>
              <a:srgbClr val="FF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4329112" y="2132013"/>
              <a:ext cx="917575" cy="587375"/>
            </a:xfrm>
            <a:custGeom>
              <a:avLst/>
              <a:gdLst/>
              <a:ahLst/>
              <a:cxnLst/>
              <a:rect l="l" t="t" r="r" b="b"/>
              <a:pathLst>
                <a:path w="917575" h="587375">
                  <a:moveTo>
                    <a:pt x="917575" y="587375"/>
                  </a:moveTo>
                  <a:lnTo>
                    <a:pt x="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2932112" y="3198813"/>
              <a:ext cx="1157605" cy="1555750"/>
            </a:xfrm>
            <a:custGeom>
              <a:avLst/>
              <a:gdLst/>
              <a:ahLst/>
              <a:cxnLst/>
              <a:rect l="l" t="t" r="r" b="b"/>
              <a:pathLst>
                <a:path w="1157604" h="1555750">
                  <a:moveTo>
                    <a:pt x="0" y="0"/>
                  </a:moveTo>
                  <a:lnTo>
                    <a:pt x="1157287" y="155575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5940425" y="4025900"/>
              <a:ext cx="603250" cy="0"/>
            </a:xfrm>
            <a:custGeom>
              <a:avLst/>
              <a:gdLst/>
              <a:ahLst/>
              <a:cxnLst/>
              <a:rect l="l" t="t" r="r" b="b"/>
              <a:pathLst>
                <a:path w="603250">
                  <a:moveTo>
                    <a:pt x="0" y="0"/>
                  </a:moveTo>
                  <a:lnTo>
                    <a:pt x="603250" y="0"/>
                  </a:lnTo>
                </a:path>
              </a:pathLst>
            </a:custGeom>
            <a:ln w="57150">
              <a:solidFill>
                <a:srgbClr val="FF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5826125" y="3940169"/>
              <a:ext cx="171450" cy="171450"/>
            </a:xfrm>
            <a:custGeom>
              <a:avLst/>
              <a:gdLst/>
              <a:ahLst/>
              <a:cxnLst/>
              <a:rect l="l" t="t" r="r" b="b"/>
              <a:pathLst>
                <a:path w="171450" h="171450">
                  <a:moveTo>
                    <a:pt x="171450" y="0"/>
                  </a:moveTo>
                  <a:lnTo>
                    <a:pt x="0" y="85725"/>
                  </a:lnTo>
                  <a:lnTo>
                    <a:pt x="171450" y="171450"/>
                  </a:lnTo>
                  <a:lnTo>
                    <a:pt x="114300" y="85725"/>
                  </a:lnTo>
                  <a:lnTo>
                    <a:pt x="171450" y="0"/>
                  </a:lnTo>
                  <a:close/>
                </a:path>
              </a:pathLst>
            </a:custGeom>
            <a:solidFill>
              <a:srgbClr val="FF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7" name="object 77"/>
          <p:cNvSpPr txBox="1"/>
          <p:nvPr/>
        </p:nvSpPr>
        <p:spPr>
          <a:xfrm>
            <a:off x="3165475" y="1913191"/>
            <a:ext cx="205168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631314" algn="l"/>
              </a:tabLst>
            </a:pP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6	12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2149703" y="3262814"/>
            <a:ext cx="43243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14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3165881" y="4516993"/>
            <a:ext cx="2286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3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3534255" y="3551990"/>
            <a:ext cx="2286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8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4785185" y="4496685"/>
            <a:ext cx="43243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10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6010933" y="3488631"/>
            <a:ext cx="43243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15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2509551" y="2696463"/>
            <a:ext cx="455676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521970" algn="l"/>
                <a:tab pos="1456055" algn="l"/>
                <a:tab pos="2636520" algn="l"/>
                <a:tab pos="2874645" algn="l"/>
                <a:tab pos="3315970" algn="l"/>
                <a:tab pos="3615054" algn="l"/>
                <a:tab pos="4033520" algn="l"/>
                <a:tab pos="4228465" algn="l"/>
              </a:tabLst>
            </a:pPr>
            <a:r>
              <a:rPr sz="3200" spc="-5" dirty="0">
                <a:solidFill>
                  <a:srgbClr val="FFFFFF"/>
                </a:solidFill>
                <a:latin typeface="Symbol"/>
                <a:cs typeface="Symbol"/>
              </a:rPr>
              <a:t></a:t>
            </a:r>
            <a:r>
              <a:rPr sz="3200" spc="-5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4800" u="heavy" spc="-15" baseline="32118" dirty="0">
                <a:solidFill>
                  <a:srgbClr val="008A87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4800" u="heavy" spc="-7" baseline="32118" dirty="0">
                <a:solidFill>
                  <a:srgbClr val="008A87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5	</a:t>
            </a:r>
            <a:r>
              <a:rPr sz="4800" spc="-7" baseline="32118" dirty="0">
                <a:solidFill>
                  <a:srgbClr val="008A87"/>
                </a:solidFill>
                <a:latin typeface="Times New Roman"/>
                <a:cs typeface="Times New Roman"/>
              </a:rPr>
              <a:t>	</a:t>
            </a:r>
            <a:r>
              <a:rPr sz="3200" spc="-5" dirty="0">
                <a:solidFill>
                  <a:srgbClr val="FFFFFF"/>
                </a:solidFill>
                <a:latin typeface="Symbol"/>
                <a:cs typeface="Symbol"/>
              </a:rPr>
              <a:t></a:t>
            </a:r>
            <a:r>
              <a:rPr sz="3200" spc="-5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4800" u="heavy" spc="-15" baseline="37326" dirty="0">
                <a:solidFill>
                  <a:srgbClr val="008A87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4800" u="heavy" spc="-7" baseline="37326" dirty="0">
                <a:solidFill>
                  <a:srgbClr val="008A87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9	</a:t>
            </a:r>
            <a:r>
              <a:rPr sz="4800" spc="-7" baseline="37326" dirty="0">
                <a:solidFill>
                  <a:srgbClr val="008A87"/>
                </a:solidFill>
                <a:latin typeface="Times New Roman"/>
                <a:cs typeface="Times New Roman"/>
              </a:rPr>
              <a:t>	</a:t>
            </a:r>
            <a:r>
              <a:rPr sz="3200" spc="-5" dirty="0">
                <a:solidFill>
                  <a:srgbClr val="FFFFFF"/>
                </a:solidFill>
                <a:latin typeface="Symbol"/>
                <a:cs typeface="Symbol"/>
              </a:rPr>
              <a:t></a:t>
            </a:r>
            <a:endParaRPr sz="3200">
              <a:latin typeface="Symbol"/>
              <a:cs typeface="Symbol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5160057" y="3245756"/>
            <a:ext cx="2286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7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6539" y="21589"/>
            <a:ext cx="4338320" cy="1231900"/>
          </a:xfrm>
          <a:prstGeom prst="rect">
            <a:avLst/>
          </a:prstGeom>
        </p:spPr>
        <p:txBody>
          <a:bodyPr vert="horz" wrap="square" lIns="0" tIns="146050" rIns="0" bIns="0" rtlCol="0">
            <a:spAutoFit/>
          </a:bodyPr>
          <a:lstStyle/>
          <a:p>
            <a:pPr marL="12700" marR="5080">
              <a:lnSpc>
                <a:spcPct val="80000"/>
              </a:lnSpc>
              <a:spcBef>
                <a:spcPts val="1150"/>
              </a:spcBef>
            </a:pPr>
            <a:r>
              <a:rPr spc="-5" dirty="0"/>
              <a:t>Adja</a:t>
            </a:r>
            <a:r>
              <a:rPr spc="-10" dirty="0"/>
              <a:t>ce</a:t>
            </a:r>
            <a:r>
              <a:rPr spc="-5" dirty="0"/>
              <a:t>n</a:t>
            </a:r>
            <a:r>
              <a:rPr spc="-10" dirty="0"/>
              <a:t>c</a:t>
            </a:r>
            <a:r>
              <a:rPr spc="-5" dirty="0"/>
              <a:t>y-ma</a:t>
            </a:r>
            <a:r>
              <a:rPr spc="-10" dirty="0"/>
              <a:t>tr</a:t>
            </a:r>
            <a:r>
              <a:rPr spc="-5" dirty="0"/>
              <a:t>ix  representation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78409" y="2862930"/>
            <a:ext cx="130175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A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3200" spc="-5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j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r>
              <a:rPr sz="3200" spc="-4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2740" y="1351661"/>
            <a:ext cx="8378825" cy="178308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 marR="5080">
              <a:lnSpc>
                <a:spcPts val="3460"/>
              </a:lnSpc>
              <a:spcBef>
                <a:spcPts val="530"/>
              </a:spcBef>
            </a:pPr>
            <a:r>
              <a:rPr sz="3200" spc="-5" dirty="0">
                <a:latin typeface="Times New Roman"/>
                <a:cs typeface="Times New Roman"/>
              </a:rPr>
              <a:t>The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b="1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adjacency</a:t>
            </a:r>
            <a:r>
              <a:rPr sz="3200" b="1" i="1" spc="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b="1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matrix</a:t>
            </a:r>
            <a:r>
              <a:rPr sz="3200" b="1" i="1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of a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graph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G</a:t>
            </a:r>
            <a:r>
              <a:rPr sz="3200" i="1" spc="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= (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,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3200" spc="-5" dirty="0">
                <a:latin typeface="Times New Roman"/>
                <a:cs typeface="Times New Roman"/>
              </a:rPr>
              <a:t>,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where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i="1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{1, 2,</a:t>
            </a:r>
            <a:r>
              <a:rPr sz="3200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…,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}</a:t>
            </a:r>
            <a:r>
              <a:rPr sz="3200" spc="-5" dirty="0">
                <a:latin typeface="Times New Roman"/>
                <a:cs typeface="Times New Roman"/>
              </a:rPr>
              <a:t>, is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the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matrix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A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[1 .</a:t>
            </a:r>
            <a:r>
              <a:rPr sz="3200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.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, 1</a:t>
            </a:r>
            <a:r>
              <a:rPr sz="3200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.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.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] 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given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by</a:t>
            </a:r>
            <a:endParaRPr sz="3200">
              <a:latin typeface="Times New Roman"/>
              <a:cs typeface="Times New Roman"/>
            </a:endParaRPr>
          </a:p>
          <a:p>
            <a:pPr marL="3983990">
              <a:lnSpc>
                <a:spcPts val="3030"/>
              </a:lnSpc>
              <a:tabLst>
                <a:tab pos="4441190" algn="l"/>
              </a:tabLst>
            </a:pP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1	</a:t>
            </a:r>
            <a:r>
              <a:rPr sz="3200" spc="-5" dirty="0">
                <a:latin typeface="Times New Roman"/>
                <a:cs typeface="Times New Roman"/>
              </a:rPr>
              <a:t>if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3200" spc="-1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j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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r>
              <a:rPr sz="3200" spc="-5" dirty="0">
                <a:latin typeface="Times New Roman"/>
                <a:cs typeface="Times New Roman"/>
              </a:rPr>
              <a:t>,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04441" y="3109460"/>
            <a:ext cx="237363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69900" algn="l"/>
              </a:tabLst>
            </a:pP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0	</a:t>
            </a:r>
            <a:r>
              <a:rPr sz="3200" spc="-5" dirty="0">
                <a:latin typeface="Times New Roman"/>
                <a:cs typeface="Times New Roman"/>
              </a:rPr>
              <a:t>if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3200" spc="-1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j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3200" spc="-2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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r>
              <a:rPr sz="3200" spc="-5" dirty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935412" y="2676525"/>
            <a:ext cx="228600" cy="914400"/>
          </a:xfrm>
          <a:custGeom>
            <a:avLst/>
            <a:gdLst/>
            <a:ahLst/>
            <a:cxnLst/>
            <a:rect l="l" t="t" r="r" b="b"/>
            <a:pathLst>
              <a:path w="228600" h="914400">
                <a:moveTo>
                  <a:pt x="228600" y="914400"/>
                </a:moveTo>
                <a:lnTo>
                  <a:pt x="184106" y="908412"/>
                </a:lnTo>
                <a:lnTo>
                  <a:pt x="147775" y="892082"/>
                </a:lnTo>
                <a:lnTo>
                  <a:pt x="123281" y="867862"/>
                </a:lnTo>
                <a:lnTo>
                  <a:pt x="114300" y="838200"/>
                </a:lnTo>
                <a:lnTo>
                  <a:pt x="114300" y="533400"/>
                </a:lnTo>
                <a:lnTo>
                  <a:pt x="105318" y="503737"/>
                </a:lnTo>
                <a:lnTo>
                  <a:pt x="80824" y="479517"/>
                </a:lnTo>
                <a:lnTo>
                  <a:pt x="44493" y="463187"/>
                </a:lnTo>
                <a:lnTo>
                  <a:pt x="0" y="457200"/>
                </a:lnTo>
                <a:lnTo>
                  <a:pt x="44493" y="451212"/>
                </a:lnTo>
                <a:lnTo>
                  <a:pt x="80824" y="434882"/>
                </a:lnTo>
                <a:lnTo>
                  <a:pt x="105318" y="410662"/>
                </a:lnTo>
                <a:lnTo>
                  <a:pt x="114300" y="381000"/>
                </a:lnTo>
                <a:lnTo>
                  <a:pt x="114300" y="76200"/>
                </a:lnTo>
                <a:lnTo>
                  <a:pt x="123281" y="46537"/>
                </a:lnTo>
                <a:lnTo>
                  <a:pt x="147775" y="22317"/>
                </a:lnTo>
                <a:lnTo>
                  <a:pt x="184106" y="5987"/>
                </a:lnTo>
                <a:lnTo>
                  <a:pt x="2286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6539" y="289813"/>
            <a:ext cx="6995159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Example</a:t>
            </a:r>
            <a:r>
              <a:rPr spc="-25" dirty="0"/>
              <a:t> </a:t>
            </a:r>
            <a:r>
              <a:rPr spc="-5" dirty="0"/>
              <a:t>of</a:t>
            </a:r>
            <a:r>
              <a:rPr spc="-15" dirty="0"/>
              <a:t> </a:t>
            </a:r>
            <a:r>
              <a:rPr spc="-5" dirty="0"/>
              <a:t>Prim’s</a:t>
            </a:r>
            <a:r>
              <a:rPr spc="-15" dirty="0"/>
              <a:t> </a:t>
            </a:r>
            <a:r>
              <a:rPr spc="-5" dirty="0"/>
              <a:t>algorithm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52437" y="1935163"/>
            <a:ext cx="191770" cy="191770"/>
            <a:chOff x="452437" y="1935163"/>
            <a:chExt cx="191770" cy="19177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7011" y="1959864"/>
              <a:ext cx="166877" cy="16687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2437" y="1935163"/>
              <a:ext cx="165100" cy="165100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452437" y="2384426"/>
            <a:ext cx="191770" cy="191135"/>
            <a:chOff x="452437" y="2384426"/>
            <a:chExt cx="191770" cy="191135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7011" y="2409444"/>
              <a:ext cx="166877" cy="16611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437" y="2384426"/>
              <a:ext cx="165100" cy="165100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810577" y="1697227"/>
            <a:ext cx="1319530" cy="9512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3645"/>
              </a:lnSpc>
              <a:spcBef>
                <a:spcPts val="95"/>
              </a:spcBef>
            </a:pP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</a:t>
            </a:r>
            <a:r>
              <a:rPr sz="3200" spc="-4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A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ts val="3645"/>
              </a:lnSpc>
            </a:pP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</a:t>
            </a:r>
            <a:r>
              <a:rPr sz="3200" spc="-3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i="1" spc="-3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–</a:t>
            </a:r>
            <a:r>
              <a:rPr sz="3200" spc="-3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A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744912" y="1547812"/>
            <a:ext cx="911860" cy="765810"/>
            <a:chOff x="3744912" y="1547812"/>
            <a:chExt cx="911860" cy="765810"/>
          </a:xfrm>
        </p:grpSpPr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820668" y="1623060"/>
              <a:ext cx="690371" cy="690371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202493" y="1601724"/>
              <a:ext cx="454087" cy="611123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776471" y="1601724"/>
              <a:ext cx="136867" cy="158051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776471" y="2025129"/>
              <a:ext cx="200215" cy="187718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3749675" y="1552575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749675" y="1552575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3931950" y="1629663"/>
            <a:ext cx="31496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FFFFFF"/>
                </a:solidFill>
                <a:latin typeface="Symbol"/>
                <a:cs typeface="Symbol"/>
              </a:rPr>
              <a:t></a:t>
            </a:r>
            <a:endParaRPr sz="3200">
              <a:latin typeface="Symbol"/>
              <a:cs typeface="Symbol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2347912" y="2614612"/>
            <a:ext cx="3662045" cy="1832610"/>
            <a:chOff x="2347912" y="2614612"/>
            <a:chExt cx="3662045" cy="1832610"/>
          </a:xfrm>
        </p:grpSpPr>
        <p:pic>
          <p:nvPicPr>
            <p:cNvPr id="19" name="object 1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423160" y="2689860"/>
              <a:ext cx="690371" cy="690371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05239" y="2668524"/>
              <a:ext cx="453833" cy="611123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378963" y="2668524"/>
              <a:ext cx="137185" cy="159016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378963" y="3090849"/>
              <a:ext cx="200787" cy="188797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2352675" y="2619375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352675" y="2619375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423160" y="3756660"/>
              <a:ext cx="690371" cy="690371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05048" y="3735324"/>
              <a:ext cx="454024" cy="611123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378963" y="3735324"/>
              <a:ext cx="137731" cy="159042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378963" y="4157586"/>
              <a:ext cx="200990" cy="188861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2352675" y="3686175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352675" y="3686175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217414" y="2689860"/>
              <a:ext cx="690370" cy="690371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598934" y="2662428"/>
              <a:ext cx="410958" cy="617219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215889" y="2662428"/>
              <a:ext cx="104457" cy="90982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215889" y="3164865"/>
              <a:ext cx="157556" cy="114782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5146675" y="2619375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146675" y="2619375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2534951" y="3763264"/>
            <a:ext cx="31496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FFFFFF"/>
                </a:solidFill>
                <a:latin typeface="Symbol"/>
                <a:cs typeface="Symbol"/>
              </a:rPr>
              <a:t></a:t>
            </a:r>
            <a:endParaRPr sz="3200">
              <a:latin typeface="Symbol"/>
              <a:cs typeface="Symbol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3717797" y="3681412"/>
            <a:ext cx="2292350" cy="1835150"/>
            <a:chOff x="3717797" y="3681412"/>
            <a:chExt cx="2292350" cy="1835150"/>
          </a:xfrm>
        </p:grpSpPr>
        <p:pic>
          <p:nvPicPr>
            <p:cNvPr id="39" name="object 3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820667" y="4824983"/>
              <a:ext cx="690371" cy="691133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202264" y="4803647"/>
              <a:ext cx="512990" cy="611123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717797" y="4803647"/>
              <a:ext cx="259118" cy="611123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3749674" y="4754562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3749674" y="4754562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4" name="object 4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217413" y="3756660"/>
              <a:ext cx="690370" cy="690371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598744" y="3735323"/>
              <a:ext cx="411149" cy="611123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5215889" y="3735323"/>
              <a:ext cx="94576" cy="85026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215889" y="4231601"/>
              <a:ext cx="157759" cy="114845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5146674" y="3686175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5146674" y="3686175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3873246" y="4831651"/>
            <a:ext cx="43243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FFFFFF"/>
                </a:solidFill>
                <a:latin typeface="Symbol"/>
                <a:cs typeface="Symbol"/>
              </a:rPr>
              <a:t></a:t>
            </a:r>
            <a:endParaRPr sz="3200">
              <a:latin typeface="Symbol"/>
              <a:cs typeface="Symbol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6538912" y="2614612"/>
            <a:ext cx="911225" cy="765810"/>
            <a:chOff x="6538912" y="2614612"/>
            <a:chExt cx="911225" cy="765810"/>
          </a:xfrm>
        </p:grpSpPr>
        <p:pic>
          <p:nvPicPr>
            <p:cNvPr id="52" name="object 5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614160" y="2689860"/>
              <a:ext cx="690371" cy="690371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6996023" y="2662428"/>
              <a:ext cx="454049" cy="617219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6569963" y="2662428"/>
              <a:ext cx="147472" cy="165519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569963" y="3090456"/>
              <a:ext cx="200571" cy="189191"/>
            </a:xfrm>
            <a:prstGeom prst="rect">
              <a:avLst/>
            </a:prstGeom>
          </p:spPr>
        </p:pic>
        <p:sp>
          <p:nvSpPr>
            <p:cNvPr id="56" name="object 56"/>
            <p:cNvSpPr/>
            <p:nvPr/>
          </p:nvSpPr>
          <p:spPr>
            <a:xfrm>
              <a:off x="6543675" y="2619375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6543675" y="2619375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8" name="object 58"/>
          <p:cNvGrpSpPr/>
          <p:nvPr/>
        </p:nvGrpSpPr>
        <p:grpSpPr>
          <a:xfrm>
            <a:off x="6511290" y="3681412"/>
            <a:ext cx="997585" cy="765810"/>
            <a:chOff x="6511290" y="3681412"/>
            <a:chExt cx="997585" cy="765810"/>
          </a:xfrm>
        </p:grpSpPr>
        <p:pic>
          <p:nvPicPr>
            <p:cNvPr id="59" name="object 5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614160" y="3756660"/>
              <a:ext cx="690371" cy="690371"/>
            </a:xfrm>
            <a:prstGeom prst="rect">
              <a:avLst/>
            </a:prstGeom>
          </p:spPr>
        </p:pic>
        <p:pic>
          <p:nvPicPr>
            <p:cNvPr id="60" name="object 60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6995833" y="3729228"/>
              <a:ext cx="512913" cy="617219"/>
            </a:xfrm>
            <a:prstGeom prst="rect">
              <a:avLst/>
            </a:prstGeom>
          </p:spPr>
        </p:pic>
        <p:pic>
          <p:nvPicPr>
            <p:cNvPr id="61" name="object 61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6511290" y="3729228"/>
              <a:ext cx="259448" cy="617219"/>
            </a:xfrm>
            <a:prstGeom prst="rect">
              <a:avLst/>
            </a:prstGeom>
          </p:spPr>
        </p:pic>
        <p:sp>
          <p:nvSpPr>
            <p:cNvPr id="62" name="object 62"/>
            <p:cNvSpPr/>
            <p:nvPr/>
          </p:nvSpPr>
          <p:spPr>
            <a:xfrm>
              <a:off x="6543675" y="3686175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6543675" y="3686175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4" name="object 64"/>
          <p:cNvSpPr txBox="1"/>
          <p:nvPr/>
        </p:nvSpPr>
        <p:spPr>
          <a:xfrm>
            <a:off x="5371591" y="3757167"/>
            <a:ext cx="172847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308100" algn="l"/>
              </a:tabLst>
            </a:pP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0	</a:t>
            </a:r>
            <a:r>
              <a:rPr sz="3200" spc="-5" dirty="0">
                <a:solidFill>
                  <a:srgbClr val="FFFFFF"/>
                </a:solidFill>
                <a:latin typeface="Symbol"/>
                <a:cs typeface="Symbol"/>
              </a:rPr>
              <a:t></a:t>
            </a:r>
            <a:endParaRPr sz="3200">
              <a:latin typeface="Symbol"/>
              <a:cs typeface="Symbol"/>
            </a:endParaRPr>
          </a:p>
        </p:txBody>
      </p:sp>
      <p:grpSp>
        <p:nvGrpSpPr>
          <p:cNvPr id="65" name="object 65"/>
          <p:cNvGrpSpPr/>
          <p:nvPr/>
        </p:nvGrpSpPr>
        <p:grpSpPr>
          <a:xfrm>
            <a:off x="2678112" y="2117726"/>
            <a:ext cx="3865879" cy="2765425"/>
            <a:chOff x="2678112" y="2117726"/>
            <a:chExt cx="3865879" cy="2765425"/>
          </a:xfrm>
        </p:grpSpPr>
        <p:sp>
          <p:nvSpPr>
            <p:cNvPr id="66" name="object 66"/>
            <p:cNvSpPr/>
            <p:nvPr/>
          </p:nvSpPr>
          <p:spPr>
            <a:xfrm>
              <a:off x="2932112" y="2132013"/>
              <a:ext cx="917575" cy="587375"/>
            </a:xfrm>
            <a:custGeom>
              <a:avLst/>
              <a:gdLst/>
              <a:ahLst/>
              <a:cxnLst/>
              <a:rect l="l" t="t" r="r" b="b"/>
              <a:pathLst>
                <a:path w="917575" h="587375">
                  <a:moveTo>
                    <a:pt x="0" y="587375"/>
                  </a:moveTo>
                  <a:lnTo>
                    <a:pt x="917575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2692400" y="3298825"/>
              <a:ext cx="0" cy="387350"/>
            </a:xfrm>
            <a:custGeom>
              <a:avLst/>
              <a:gdLst/>
              <a:ahLst/>
              <a:cxnLst/>
              <a:rect l="l" t="t" r="r" b="b"/>
              <a:pathLst>
                <a:path h="387350">
                  <a:moveTo>
                    <a:pt x="0" y="0"/>
                  </a:moveTo>
                  <a:lnTo>
                    <a:pt x="0" y="38735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2932112" y="4265612"/>
              <a:ext cx="917575" cy="589280"/>
            </a:xfrm>
            <a:custGeom>
              <a:avLst/>
              <a:gdLst/>
              <a:ahLst/>
              <a:cxnLst/>
              <a:rect l="l" t="t" r="r" b="b"/>
              <a:pathLst>
                <a:path w="917575" h="589279">
                  <a:moveTo>
                    <a:pt x="917575" y="588962"/>
                  </a:moveTo>
                  <a:lnTo>
                    <a:pt x="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4329112" y="4327353"/>
              <a:ext cx="821690" cy="527685"/>
            </a:xfrm>
            <a:custGeom>
              <a:avLst/>
              <a:gdLst/>
              <a:ahLst/>
              <a:cxnLst/>
              <a:rect l="l" t="t" r="r" b="b"/>
              <a:pathLst>
                <a:path w="821689" h="527685">
                  <a:moveTo>
                    <a:pt x="821385" y="0"/>
                  </a:moveTo>
                  <a:lnTo>
                    <a:pt x="0" y="527215"/>
                  </a:lnTo>
                </a:path>
              </a:pathLst>
            </a:custGeom>
            <a:ln w="57150">
              <a:solidFill>
                <a:srgbClr val="FF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5056096" y="4265615"/>
              <a:ext cx="191135" cy="165100"/>
            </a:xfrm>
            <a:custGeom>
              <a:avLst/>
              <a:gdLst/>
              <a:ahLst/>
              <a:cxnLst/>
              <a:rect l="l" t="t" r="r" b="b"/>
              <a:pathLst>
                <a:path w="191135" h="165100">
                  <a:moveTo>
                    <a:pt x="190588" y="0"/>
                  </a:moveTo>
                  <a:lnTo>
                    <a:pt x="0" y="20459"/>
                  </a:lnTo>
                  <a:lnTo>
                    <a:pt x="94399" y="61734"/>
                  </a:lnTo>
                  <a:lnTo>
                    <a:pt x="92608" y="164744"/>
                  </a:lnTo>
                  <a:lnTo>
                    <a:pt x="190588" y="0"/>
                  </a:lnTo>
                  <a:close/>
                </a:path>
              </a:pathLst>
            </a:custGeom>
            <a:solidFill>
              <a:srgbClr val="FF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5486400" y="3298825"/>
              <a:ext cx="0" cy="273050"/>
            </a:xfrm>
            <a:custGeom>
              <a:avLst/>
              <a:gdLst/>
              <a:ahLst/>
              <a:cxnLst/>
              <a:rect l="l" t="t" r="r" b="b"/>
              <a:pathLst>
                <a:path h="273050">
                  <a:moveTo>
                    <a:pt x="0" y="273050"/>
                  </a:moveTo>
                  <a:lnTo>
                    <a:pt x="0" y="0"/>
                  </a:lnTo>
                </a:path>
              </a:pathLst>
            </a:custGeom>
            <a:ln w="57150">
              <a:solidFill>
                <a:srgbClr val="FF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5400675" y="3514725"/>
              <a:ext cx="171450" cy="171450"/>
            </a:xfrm>
            <a:custGeom>
              <a:avLst/>
              <a:gdLst/>
              <a:ahLst/>
              <a:cxnLst/>
              <a:rect l="l" t="t" r="r" b="b"/>
              <a:pathLst>
                <a:path w="171450" h="171450">
                  <a:moveTo>
                    <a:pt x="171450" y="0"/>
                  </a:moveTo>
                  <a:lnTo>
                    <a:pt x="85725" y="57150"/>
                  </a:lnTo>
                  <a:lnTo>
                    <a:pt x="0" y="0"/>
                  </a:lnTo>
                  <a:lnTo>
                    <a:pt x="85725" y="171450"/>
                  </a:lnTo>
                  <a:lnTo>
                    <a:pt x="171450" y="0"/>
                  </a:lnTo>
                  <a:close/>
                </a:path>
              </a:pathLst>
            </a:custGeom>
            <a:solidFill>
              <a:srgbClr val="FF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4329112" y="2132013"/>
              <a:ext cx="917575" cy="587375"/>
            </a:xfrm>
            <a:custGeom>
              <a:avLst/>
              <a:gdLst/>
              <a:ahLst/>
              <a:cxnLst/>
              <a:rect l="l" t="t" r="r" b="b"/>
              <a:pathLst>
                <a:path w="917575" h="587375">
                  <a:moveTo>
                    <a:pt x="917575" y="587375"/>
                  </a:moveTo>
                  <a:lnTo>
                    <a:pt x="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2932112" y="3198813"/>
              <a:ext cx="1157605" cy="1555750"/>
            </a:xfrm>
            <a:custGeom>
              <a:avLst/>
              <a:gdLst/>
              <a:ahLst/>
              <a:cxnLst/>
              <a:rect l="l" t="t" r="r" b="b"/>
              <a:pathLst>
                <a:path w="1157604" h="1555750">
                  <a:moveTo>
                    <a:pt x="0" y="0"/>
                  </a:moveTo>
                  <a:lnTo>
                    <a:pt x="1157287" y="155575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5940425" y="4025900"/>
              <a:ext cx="603250" cy="0"/>
            </a:xfrm>
            <a:custGeom>
              <a:avLst/>
              <a:gdLst/>
              <a:ahLst/>
              <a:cxnLst/>
              <a:rect l="l" t="t" r="r" b="b"/>
              <a:pathLst>
                <a:path w="603250">
                  <a:moveTo>
                    <a:pt x="0" y="0"/>
                  </a:moveTo>
                  <a:lnTo>
                    <a:pt x="603250" y="0"/>
                  </a:lnTo>
                </a:path>
              </a:pathLst>
            </a:custGeom>
            <a:ln w="57150">
              <a:solidFill>
                <a:srgbClr val="FF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5826125" y="3940169"/>
              <a:ext cx="171450" cy="171450"/>
            </a:xfrm>
            <a:custGeom>
              <a:avLst/>
              <a:gdLst/>
              <a:ahLst/>
              <a:cxnLst/>
              <a:rect l="l" t="t" r="r" b="b"/>
              <a:pathLst>
                <a:path w="171450" h="171450">
                  <a:moveTo>
                    <a:pt x="171450" y="0"/>
                  </a:moveTo>
                  <a:lnTo>
                    <a:pt x="0" y="85725"/>
                  </a:lnTo>
                  <a:lnTo>
                    <a:pt x="171450" y="171450"/>
                  </a:lnTo>
                  <a:lnTo>
                    <a:pt x="114300" y="85725"/>
                  </a:lnTo>
                  <a:lnTo>
                    <a:pt x="171450" y="0"/>
                  </a:lnTo>
                  <a:close/>
                </a:path>
              </a:pathLst>
            </a:custGeom>
            <a:solidFill>
              <a:srgbClr val="FF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7" name="object 77"/>
          <p:cNvSpPr txBox="1"/>
          <p:nvPr/>
        </p:nvSpPr>
        <p:spPr>
          <a:xfrm>
            <a:off x="3165475" y="1913191"/>
            <a:ext cx="205168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631314" algn="l"/>
              </a:tabLst>
            </a:pP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6	12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2149703" y="3262814"/>
            <a:ext cx="43243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14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3165881" y="4516993"/>
            <a:ext cx="2286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3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3534255" y="3551990"/>
            <a:ext cx="2286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8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4785185" y="4496685"/>
            <a:ext cx="43243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10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6010933" y="3488631"/>
            <a:ext cx="43243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15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2509551" y="2696463"/>
            <a:ext cx="455676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521970" algn="l"/>
                <a:tab pos="1456055" algn="l"/>
                <a:tab pos="2636520" algn="l"/>
                <a:tab pos="2874645" algn="l"/>
                <a:tab pos="3315970" algn="l"/>
                <a:tab pos="3615054" algn="l"/>
                <a:tab pos="4033520" algn="l"/>
                <a:tab pos="4228465" algn="l"/>
              </a:tabLst>
            </a:pPr>
            <a:r>
              <a:rPr sz="3200" spc="-5" dirty="0">
                <a:solidFill>
                  <a:srgbClr val="FFFFFF"/>
                </a:solidFill>
                <a:latin typeface="Symbol"/>
                <a:cs typeface="Symbol"/>
              </a:rPr>
              <a:t></a:t>
            </a:r>
            <a:r>
              <a:rPr sz="3200" spc="-5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4800" u="heavy" spc="-15" baseline="32118" dirty="0">
                <a:solidFill>
                  <a:srgbClr val="008A87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4800" u="heavy" spc="-7" baseline="32118" dirty="0">
                <a:solidFill>
                  <a:srgbClr val="008A87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5	</a:t>
            </a:r>
            <a:r>
              <a:rPr sz="4800" spc="-7" baseline="32118" dirty="0">
                <a:solidFill>
                  <a:srgbClr val="008A87"/>
                </a:solidFill>
                <a:latin typeface="Times New Roman"/>
                <a:cs typeface="Times New Roman"/>
              </a:rPr>
              <a:t>	</a:t>
            </a: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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	</a:t>
            </a:r>
            <a:r>
              <a:rPr sz="4800" u="heavy" spc="-15" baseline="37326" dirty="0">
                <a:solidFill>
                  <a:srgbClr val="008A87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4800" u="heavy" spc="-7" baseline="37326" dirty="0">
                <a:solidFill>
                  <a:srgbClr val="008A87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9	</a:t>
            </a:r>
            <a:r>
              <a:rPr sz="4800" spc="-7" baseline="37326" dirty="0">
                <a:solidFill>
                  <a:srgbClr val="008A87"/>
                </a:solidFill>
                <a:latin typeface="Times New Roman"/>
                <a:cs typeface="Times New Roman"/>
              </a:rPr>
              <a:t>	</a:t>
            </a:r>
            <a:r>
              <a:rPr sz="3200" spc="-5" dirty="0">
                <a:solidFill>
                  <a:srgbClr val="FFFFFF"/>
                </a:solidFill>
                <a:latin typeface="Symbol"/>
                <a:cs typeface="Symbol"/>
              </a:rPr>
              <a:t></a:t>
            </a:r>
            <a:endParaRPr sz="3200">
              <a:latin typeface="Symbol"/>
              <a:cs typeface="Symbol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5160057" y="3245756"/>
            <a:ext cx="2286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7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6539" y="289813"/>
            <a:ext cx="6995159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Example</a:t>
            </a:r>
            <a:r>
              <a:rPr spc="-25" dirty="0"/>
              <a:t> </a:t>
            </a:r>
            <a:r>
              <a:rPr spc="-5" dirty="0"/>
              <a:t>of</a:t>
            </a:r>
            <a:r>
              <a:rPr spc="-15" dirty="0"/>
              <a:t> </a:t>
            </a:r>
            <a:r>
              <a:rPr spc="-5" dirty="0"/>
              <a:t>Prim’s</a:t>
            </a:r>
            <a:r>
              <a:rPr spc="-15" dirty="0"/>
              <a:t> </a:t>
            </a:r>
            <a:r>
              <a:rPr spc="-5" dirty="0"/>
              <a:t>algorithm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52437" y="1935163"/>
            <a:ext cx="191770" cy="191770"/>
            <a:chOff x="452437" y="1935163"/>
            <a:chExt cx="191770" cy="19177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7011" y="1959864"/>
              <a:ext cx="166877" cy="16687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2437" y="1935163"/>
              <a:ext cx="165100" cy="165100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452437" y="2384426"/>
            <a:ext cx="191770" cy="191135"/>
            <a:chOff x="452437" y="2384426"/>
            <a:chExt cx="191770" cy="191135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7011" y="2409444"/>
              <a:ext cx="166877" cy="16611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437" y="2384426"/>
              <a:ext cx="165100" cy="165100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810577" y="1697227"/>
            <a:ext cx="1319530" cy="9512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3645"/>
              </a:lnSpc>
              <a:spcBef>
                <a:spcPts val="95"/>
              </a:spcBef>
            </a:pP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</a:t>
            </a:r>
            <a:r>
              <a:rPr sz="3200" spc="-4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A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ts val="3645"/>
              </a:lnSpc>
            </a:pP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</a:t>
            </a:r>
            <a:r>
              <a:rPr sz="3200" spc="-3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i="1" spc="-3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–</a:t>
            </a:r>
            <a:r>
              <a:rPr sz="3200" spc="-3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A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347912" y="1547812"/>
            <a:ext cx="2367915" cy="1832610"/>
            <a:chOff x="2347912" y="1547812"/>
            <a:chExt cx="2367915" cy="1832610"/>
          </a:xfrm>
        </p:grpSpPr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820667" y="1623060"/>
              <a:ext cx="690371" cy="690371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202493" y="1601724"/>
              <a:ext cx="512761" cy="611123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717797" y="1601724"/>
              <a:ext cx="258889" cy="611123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3749675" y="1552575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749675" y="1552575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423160" y="2689860"/>
              <a:ext cx="690371" cy="690371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805239" y="2668524"/>
              <a:ext cx="410399" cy="611123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421635" y="2668524"/>
              <a:ext cx="94513" cy="8525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421635" y="3164497"/>
              <a:ext cx="158114" cy="115150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2352675" y="2619375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352675" y="2619375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2577592" y="2696463"/>
            <a:ext cx="2286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FFFFFF"/>
                </a:solidFill>
                <a:latin typeface="Symbol"/>
                <a:cs typeface="Symbol"/>
              </a:rPr>
              <a:t></a:t>
            </a:r>
            <a:endParaRPr sz="3200">
              <a:latin typeface="Symbol"/>
              <a:cs typeface="Symbol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5141912" y="2614612"/>
            <a:ext cx="868044" cy="765810"/>
            <a:chOff x="5141912" y="2614612"/>
            <a:chExt cx="868044" cy="765810"/>
          </a:xfrm>
        </p:grpSpPr>
        <p:pic>
          <p:nvPicPr>
            <p:cNvPr id="24" name="object 2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217414" y="2689860"/>
              <a:ext cx="690370" cy="690371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598934" y="2662428"/>
              <a:ext cx="410958" cy="617219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215889" y="2662428"/>
              <a:ext cx="104457" cy="90982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215889" y="3164865"/>
              <a:ext cx="157556" cy="114782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5146675" y="2619375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146675" y="2619375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5371591" y="2690368"/>
            <a:ext cx="2286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</a:t>
            </a:r>
            <a:endParaRPr sz="3200">
              <a:latin typeface="Symbol"/>
              <a:cs typeface="Symbol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2347912" y="3681412"/>
            <a:ext cx="911225" cy="765810"/>
            <a:chOff x="2347912" y="3681412"/>
            <a:chExt cx="911225" cy="765810"/>
          </a:xfrm>
        </p:grpSpPr>
        <p:pic>
          <p:nvPicPr>
            <p:cNvPr id="32" name="object 3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423160" y="3756660"/>
              <a:ext cx="690371" cy="690371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805048" y="3735323"/>
              <a:ext cx="454024" cy="611123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378963" y="3735323"/>
              <a:ext cx="137731" cy="159042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378963" y="4157586"/>
              <a:ext cx="200990" cy="188861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2352675" y="3686175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352675" y="3686175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2534951" y="3763264"/>
            <a:ext cx="31496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FFFFFF"/>
                </a:solidFill>
                <a:latin typeface="Symbol"/>
                <a:cs typeface="Symbol"/>
              </a:rPr>
              <a:t></a:t>
            </a:r>
            <a:endParaRPr sz="3200">
              <a:latin typeface="Symbol"/>
              <a:cs typeface="Symbol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5141912" y="3681412"/>
            <a:ext cx="868044" cy="765810"/>
            <a:chOff x="5141912" y="3681412"/>
            <a:chExt cx="868044" cy="765810"/>
          </a:xfrm>
        </p:grpSpPr>
        <p:pic>
          <p:nvPicPr>
            <p:cNvPr id="40" name="object 4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217414" y="3756660"/>
              <a:ext cx="690370" cy="690371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598744" y="3735323"/>
              <a:ext cx="411149" cy="611123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215889" y="3735323"/>
              <a:ext cx="94576" cy="85026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215889" y="4231601"/>
              <a:ext cx="157759" cy="114845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5146675" y="3686175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5146675" y="3686175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5371591" y="3755644"/>
            <a:ext cx="2286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0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3717797" y="4749800"/>
            <a:ext cx="997585" cy="766445"/>
            <a:chOff x="3717797" y="4749800"/>
            <a:chExt cx="997585" cy="766445"/>
          </a:xfrm>
        </p:grpSpPr>
        <p:pic>
          <p:nvPicPr>
            <p:cNvPr id="48" name="object 48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3820667" y="4824984"/>
              <a:ext cx="690371" cy="691133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202264" y="4803647"/>
              <a:ext cx="512990" cy="611123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717797" y="4803647"/>
              <a:ext cx="259118" cy="611123"/>
            </a:xfrm>
            <a:prstGeom prst="rect">
              <a:avLst/>
            </a:prstGeom>
          </p:spPr>
        </p:pic>
        <p:sp>
          <p:nvSpPr>
            <p:cNvPr id="51" name="object 51"/>
            <p:cNvSpPr/>
            <p:nvPr/>
          </p:nvSpPr>
          <p:spPr>
            <a:xfrm>
              <a:off x="3749674" y="4754562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3749674" y="4754562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3873246" y="4831651"/>
            <a:ext cx="43243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FFFFFF"/>
                </a:solidFill>
                <a:latin typeface="Symbol"/>
                <a:cs typeface="Symbol"/>
              </a:rPr>
              <a:t></a:t>
            </a:r>
            <a:endParaRPr sz="3200">
              <a:latin typeface="Symbol"/>
              <a:cs typeface="Symbol"/>
            </a:endParaRPr>
          </a:p>
        </p:txBody>
      </p:sp>
      <p:grpSp>
        <p:nvGrpSpPr>
          <p:cNvPr id="54" name="object 54"/>
          <p:cNvGrpSpPr/>
          <p:nvPr/>
        </p:nvGrpSpPr>
        <p:grpSpPr>
          <a:xfrm>
            <a:off x="6538912" y="2614612"/>
            <a:ext cx="868044" cy="765810"/>
            <a:chOff x="6538912" y="2614612"/>
            <a:chExt cx="868044" cy="765810"/>
          </a:xfrm>
        </p:grpSpPr>
        <p:pic>
          <p:nvPicPr>
            <p:cNvPr id="55" name="object 5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614160" y="2689860"/>
              <a:ext cx="690371" cy="690371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996023" y="2662428"/>
              <a:ext cx="410615" cy="617219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612635" y="2662428"/>
              <a:ext cx="104800" cy="91439"/>
            </a:xfrm>
            <a:prstGeom prst="rect">
              <a:avLst/>
            </a:prstGeom>
          </p:spPr>
        </p:pic>
        <p:pic>
          <p:nvPicPr>
            <p:cNvPr id="58" name="object 5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612635" y="3164408"/>
              <a:ext cx="157899" cy="115239"/>
            </a:xfrm>
            <a:prstGeom prst="rect">
              <a:avLst/>
            </a:prstGeom>
          </p:spPr>
        </p:pic>
        <p:sp>
          <p:nvSpPr>
            <p:cNvPr id="59" name="object 59"/>
            <p:cNvSpPr/>
            <p:nvPr/>
          </p:nvSpPr>
          <p:spPr>
            <a:xfrm>
              <a:off x="6543675" y="2619375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6543675" y="2619375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1" name="object 61"/>
          <p:cNvSpPr txBox="1"/>
          <p:nvPr/>
        </p:nvSpPr>
        <p:spPr>
          <a:xfrm>
            <a:off x="6768592" y="2690368"/>
            <a:ext cx="2286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FFFFFF"/>
                </a:solidFill>
                <a:latin typeface="Symbol"/>
                <a:cs typeface="Symbol"/>
              </a:rPr>
              <a:t></a:t>
            </a:r>
            <a:endParaRPr sz="3200">
              <a:latin typeface="Symbol"/>
              <a:cs typeface="Symbol"/>
            </a:endParaRPr>
          </a:p>
        </p:txBody>
      </p:sp>
      <p:grpSp>
        <p:nvGrpSpPr>
          <p:cNvPr id="62" name="object 62"/>
          <p:cNvGrpSpPr/>
          <p:nvPr/>
        </p:nvGrpSpPr>
        <p:grpSpPr>
          <a:xfrm>
            <a:off x="6511290" y="3681412"/>
            <a:ext cx="997585" cy="765810"/>
            <a:chOff x="6511290" y="3681412"/>
            <a:chExt cx="997585" cy="765810"/>
          </a:xfrm>
        </p:grpSpPr>
        <p:pic>
          <p:nvPicPr>
            <p:cNvPr id="63" name="object 6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614160" y="3756660"/>
              <a:ext cx="690371" cy="690371"/>
            </a:xfrm>
            <a:prstGeom prst="rect">
              <a:avLst/>
            </a:prstGeom>
          </p:spPr>
        </p:pic>
        <p:pic>
          <p:nvPicPr>
            <p:cNvPr id="64" name="object 64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6995833" y="3729228"/>
              <a:ext cx="512913" cy="617219"/>
            </a:xfrm>
            <a:prstGeom prst="rect">
              <a:avLst/>
            </a:prstGeom>
          </p:spPr>
        </p:pic>
        <p:pic>
          <p:nvPicPr>
            <p:cNvPr id="65" name="object 65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6511290" y="3729228"/>
              <a:ext cx="259448" cy="617219"/>
            </a:xfrm>
            <a:prstGeom prst="rect">
              <a:avLst/>
            </a:prstGeom>
          </p:spPr>
        </p:pic>
        <p:sp>
          <p:nvSpPr>
            <p:cNvPr id="66" name="object 66"/>
            <p:cNvSpPr/>
            <p:nvPr/>
          </p:nvSpPr>
          <p:spPr>
            <a:xfrm>
              <a:off x="6543675" y="3686175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6543675" y="3686175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8" name="object 68"/>
          <p:cNvSpPr txBox="1"/>
          <p:nvPr/>
        </p:nvSpPr>
        <p:spPr>
          <a:xfrm>
            <a:off x="6667245" y="3757167"/>
            <a:ext cx="43243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FFFFFF"/>
                </a:solidFill>
                <a:latin typeface="Symbol"/>
                <a:cs typeface="Symbol"/>
              </a:rPr>
              <a:t></a:t>
            </a:r>
            <a:endParaRPr sz="3200">
              <a:latin typeface="Symbol"/>
              <a:cs typeface="Symbol"/>
            </a:endParaRPr>
          </a:p>
        </p:txBody>
      </p:sp>
      <p:grpSp>
        <p:nvGrpSpPr>
          <p:cNvPr id="69" name="object 69"/>
          <p:cNvGrpSpPr/>
          <p:nvPr/>
        </p:nvGrpSpPr>
        <p:grpSpPr>
          <a:xfrm>
            <a:off x="2678112" y="2103434"/>
            <a:ext cx="3894454" cy="2765425"/>
            <a:chOff x="2678112" y="2103434"/>
            <a:chExt cx="3894454" cy="2765425"/>
          </a:xfrm>
        </p:grpSpPr>
        <p:sp>
          <p:nvSpPr>
            <p:cNvPr id="70" name="object 70"/>
            <p:cNvSpPr/>
            <p:nvPr/>
          </p:nvSpPr>
          <p:spPr>
            <a:xfrm>
              <a:off x="2932112" y="2132013"/>
              <a:ext cx="917575" cy="587375"/>
            </a:xfrm>
            <a:custGeom>
              <a:avLst/>
              <a:gdLst/>
              <a:ahLst/>
              <a:cxnLst/>
              <a:rect l="l" t="t" r="r" b="b"/>
              <a:pathLst>
                <a:path w="917575" h="587375">
                  <a:moveTo>
                    <a:pt x="0" y="587375"/>
                  </a:moveTo>
                  <a:lnTo>
                    <a:pt x="917575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2692400" y="3298825"/>
              <a:ext cx="0" cy="387350"/>
            </a:xfrm>
            <a:custGeom>
              <a:avLst/>
              <a:gdLst/>
              <a:ahLst/>
              <a:cxnLst/>
              <a:rect l="l" t="t" r="r" b="b"/>
              <a:pathLst>
                <a:path h="387350">
                  <a:moveTo>
                    <a:pt x="0" y="0"/>
                  </a:moveTo>
                  <a:lnTo>
                    <a:pt x="0" y="38735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2932112" y="4265612"/>
              <a:ext cx="917575" cy="589280"/>
            </a:xfrm>
            <a:custGeom>
              <a:avLst/>
              <a:gdLst/>
              <a:ahLst/>
              <a:cxnLst/>
              <a:rect l="l" t="t" r="r" b="b"/>
              <a:pathLst>
                <a:path w="917575" h="589279">
                  <a:moveTo>
                    <a:pt x="917575" y="588962"/>
                  </a:moveTo>
                  <a:lnTo>
                    <a:pt x="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4329113" y="2132009"/>
              <a:ext cx="821690" cy="525780"/>
            </a:xfrm>
            <a:custGeom>
              <a:avLst/>
              <a:gdLst/>
              <a:ahLst/>
              <a:cxnLst/>
              <a:rect l="l" t="t" r="r" b="b"/>
              <a:pathLst>
                <a:path w="821689" h="525780">
                  <a:moveTo>
                    <a:pt x="821309" y="525754"/>
                  </a:moveTo>
                  <a:lnTo>
                    <a:pt x="0" y="0"/>
                  </a:lnTo>
                </a:path>
              </a:pathLst>
            </a:custGeom>
            <a:ln w="57150">
              <a:solidFill>
                <a:srgbClr val="FF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5056077" y="2554751"/>
              <a:ext cx="191135" cy="165100"/>
            </a:xfrm>
            <a:custGeom>
              <a:avLst/>
              <a:gdLst/>
              <a:ahLst/>
              <a:cxnLst/>
              <a:rect l="l" t="t" r="r" b="b"/>
              <a:pathLst>
                <a:path w="191135" h="165100">
                  <a:moveTo>
                    <a:pt x="92443" y="0"/>
                  </a:moveTo>
                  <a:lnTo>
                    <a:pt x="94348" y="103009"/>
                  </a:lnTo>
                  <a:lnTo>
                    <a:pt x="0" y="144398"/>
                  </a:lnTo>
                  <a:lnTo>
                    <a:pt x="190614" y="164642"/>
                  </a:lnTo>
                  <a:lnTo>
                    <a:pt x="92443" y="0"/>
                  </a:lnTo>
                  <a:close/>
                </a:path>
              </a:pathLst>
            </a:custGeom>
            <a:solidFill>
              <a:srgbClr val="FF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3032125" y="2959100"/>
              <a:ext cx="2000250" cy="0"/>
            </a:xfrm>
            <a:custGeom>
              <a:avLst/>
              <a:gdLst/>
              <a:ahLst/>
              <a:cxnLst/>
              <a:rect l="l" t="t" r="r" b="b"/>
              <a:pathLst>
                <a:path w="2000250">
                  <a:moveTo>
                    <a:pt x="0" y="0"/>
                  </a:moveTo>
                  <a:lnTo>
                    <a:pt x="2000250" y="0"/>
                  </a:lnTo>
                </a:path>
              </a:pathLst>
            </a:custGeom>
            <a:ln w="57150">
              <a:solidFill>
                <a:srgbClr val="FF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4975225" y="2873369"/>
              <a:ext cx="171450" cy="171450"/>
            </a:xfrm>
            <a:custGeom>
              <a:avLst/>
              <a:gdLst/>
              <a:ahLst/>
              <a:cxnLst/>
              <a:rect l="l" t="t" r="r" b="b"/>
              <a:pathLst>
                <a:path w="171450" h="171450">
                  <a:moveTo>
                    <a:pt x="0" y="0"/>
                  </a:moveTo>
                  <a:lnTo>
                    <a:pt x="57150" y="85725"/>
                  </a:lnTo>
                  <a:lnTo>
                    <a:pt x="0" y="171450"/>
                  </a:lnTo>
                  <a:lnTo>
                    <a:pt x="171450" y="857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2932112" y="3198813"/>
              <a:ext cx="1157605" cy="1555750"/>
            </a:xfrm>
            <a:custGeom>
              <a:avLst/>
              <a:gdLst/>
              <a:ahLst/>
              <a:cxnLst/>
              <a:rect l="l" t="t" r="r" b="b"/>
              <a:pathLst>
                <a:path w="1157604" h="1555750">
                  <a:moveTo>
                    <a:pt x="0" y="0"/>
                  </a:moveTo>
                  <a:lnTo>
                    <a:pt x="1157287" y="155575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5940425" y="2959100"/>
              <a:ext cx="603250" cy="0"/>
            </a:xfrm>
            <a:custGeom>
              <a:avLst/>
              <a:gdLst/>
              <a:ahLst/>
              <a:cxnLst/>
              <a:rect l="l" t="t" r="r" b="b"/>
              <a:pathLst>
                <a:path w="603250">
                  <a:moveTo>
                    <a:pt x="0" y="0"/>
                  </a:moveTo>
                  <a:lnTo>
                    <a:pt x="603250" y="0"/>
                  </a:lnTo>
                </a:path>
              </a:pathLst>
            </a:custGeom>
            <a:ln w="57150">
              <a:solidFill>
                <a:srgbClr val="FF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5826125" y="2873369"/>
              <a:ext cx="171450" cy="171450"/>
            </a:xfrm>
            <a:custGeom>
              <a:avLst/>
              <a:gdLst/>
              <a:ahLst/>
              <a:cxnLst/>
              <a:rect l="l" t="t" r="r" b="b"/>
              <a:pathLst>
                <a:path w="171450" h="171450">
                  <a:moveTo>
                    <a:pt x="171450" y="0"/>
                  </a:moveTo>
                  <a:lnTo>
                    <a:pt x="0" y="85725"/>
                  </a:lnTo>
                  <a:lnTo>
                    <a:pt x="171450" y="171450"/>
                  </a:lnTo>
                  <a:lnTo>
                    <a:pt x="114300" y="85725"/>
                  </a:lnTo>
                  <a:lnTo>
                    <a:pt x="171450" y="0"/>
                  </a:lnTo>
                  <a:close/>
                </a:path>
              </a:pathLst>
            </a:custGeom>
            <a:solidFill>
              <a:srgbClr val="FF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0" name="object 80"/>
          <p:cNvSpPr txBox="1"/>
          <p:nvPr/>
        </p:nvSpPr>
        <p:spPr>
          <a:xfrm>
            <a:off x="3165475" y="1913191"/>
            <a:ext cx="2286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6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4784779" y="1913191"/>
            <a:ext cx="43243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12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3873246" y="1629663"/>
            <a:ext cx="432434" cy="13430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FFFFFF"/>
                </a:solidFill>
                <a:latin typeface="Symbol"/>
                <a:cs typeface="Symbol"/>
              </a:rPr>
              <a:t></a:t>
            </a:r>
            <a:endParaRPr sz="3200">
              <a:latin typeface="Symbol"/>
              <a:cs typeface="Symbol"/>
            </a:endParaRPr>
          </a:p>
          <a:p>
            <a:pPr marL="92075">
              <a:lnSpc>
                <a:spcPct val="100000"/>
              </a:lnSpc>
              <a:spcBef>
                <a:spcPts val="2695"/>
              </a:spcBef>
            </a:pP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5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2149703" y="3262814"/>
            <a:ext cx="43243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14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3165881" y="4516993"/>
            <a:ext cx="2286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3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3534255" y="3551990"/>
            <a:ext cx="2286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8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4785185" y="4496685"/>
            <a:ext cx="43243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10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6010933" y="3488631"/>
            <a:ext cx="43243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15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6112470" y="2421686"/>
            <a:ext cx="2286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9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5160057" y="3245756"/>
            <a:ext cx="2286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7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90" name="object 90"/>
          <p:cNvGrpSpPr/>
          <p:nvPr/>
        </p:nvGrpSpPr>
        <p:grpSpPr>
          <a:xfrm>
            <a:off x="4300537" y="3298825"/>
            <a:ext cx="2243455" cy="1584325"/>
            <a:chOff x="4300537" y="3298825"/>
            <a:chExt cx="2243455" cy="1584325"/>
          </a:xfrm>
        </p:grpSpPr>
        <p:sp>
          <p:nvSpPr>
            <p:cNvPr id="91" name="object 91"/>
            <p:cNvSpPr/>
            <p:nvPr/>
          </p:nvSpPr>
          <p:spPr>
            <a:xfrm>
              <a:off x="4329112" y="4327353"/>
              <a:ext cx="821690" cy="527685"/>
            </a:xfrm>
            <a:custGeom>
              <a:avLst/>
              <a:gdLst/>
              <a:ahLst/>
              <a:cxnLst/>
              <a:rect l="l" t="t" r="r" b="b"/>
              <a:pathLst>
                <a:path w="821689" h="527685">
                  <a:moveTo>
                    <a:pt x="821385" y="0"/>
                  </a:moveTo>
                  <a:lnTo>
                    <a:pt x="0" y="527215"/>
                  </a:lnTo>
                </a:path>
              </a:pathLst>
            </a:custGeom>
            <a:ln w="57150">
              <a:solidFill>
                <a:srgbClr val="FF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5056096" y="4265615"/>
              <a:ext cx="191135" cy="165100"/>
            </a:xfrm>
            <a:custGeom>
              <a:avLst/>
              <a:gdLst/>
              <a:ahLst/>
              <a:cxnLst/>
              <a:rect l="l" t="t" r="r" b="b"/>
              <a:pathLst>
                <a:path w="191135" h="165100">
                  <a:moveTo>
                    <a:pt x="190588" y="0"/>
                  </a:moveTo>
                  <a:lnTo>
                    <a:pt x="0" y="20459"/>
                  </a:lnTo>
                  <a:lnTo>
                    <a:pt x="94399" y="61734"/>
                  </a:lnTo>
                  <a:lnTo>
                    <a:pt x="92608" y="164744"/>
                  </a:lnTo>
                  <a:lnTo>
                    <a:pt x="190588" y="0"/>
                  </a:lnTo>
                  <a:close/>
                </a:path>
              </a:pathLst>
            </a:custGeom>
            <a:solidFill>
              <a:srgbClr val="FF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5486400" y="3298825"/>
              <a:ext cx="0" cy="273050"/>
            </a:xfrm>
            <a:custGeom>
              <a:avLst/>
              <a:gdLst/>
              <a:ahLst/>
              <a:cxnLst/>
              <a:rect l="l" t="t" r="r" b="b"/>
              <a:pathLst>
                <a:path h="273050">
                  <a:moveTo>
                    <a:pt x="0" y="273050"/>
                  </a:moveTo>
                  <a:lnTo>
                    <a:pt x="0" y="0"/>
                  </a:lnTo>
                </a:path>
              </a:pathLst>
            </a:custGeom>
            <a:ln w="57150">
              <a:solidFill>
                <a:srgbClr val="FF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5400675" y="3514725"/>
              <a:ext cx="171450" cy="171450"/>
            </a:xfrm>
            <a:custGeom>
              <a:avLst/>
              <a:gdLst/>
              <a:ahLst/>
              <a:cxnLst/>
              <a:rect l="l" t="t" r="r" b="b"/>
              <a:pathLst>
                <a:path w="171450" h="171450">
                  <a:moveTo>
                    <a:pt x="171450" y="0"/>
                  </a:moveTo>
                  <a:lnTo>
                    <a:pt x="85725" y="57150"/>
                  </a:lnTo>
                  <a:lnTo>
                    <a:pt x="0" y="0"/>
                  </a:lnTo>
                  <a:lnTo>
                    <a:pt x="85725" y="171450"/>
                  </a:lnTo>
                  <a:lnTo>
                    <a:pt x="171450" y="0"/>
                  </a:lnTo>
                  <a:close/>
                </a:path>
              </a:pathLst>
            </a:custGeom>
            <a:solidFill>
              <a:srgbClr val="FF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5940425" y="4025900"/>
              <a:ext cx="603250" cy="0"/>
            </a:xfrm>
            <a:custGeom>
              <a:avLst/>
              <a:gdLst/>
              <a:ahLst/>
              <a:cxnLst/>
              <a:rect l="l" t="t" r="r" b="b"/>
              <a:pathLst>
                <a:path w="603250">
                  <a:moveTo>
                    <a:pt x="0" y="0"/>
                  </a:moveTo>
                  <a:lnTo>
                    <a:pt x="603250" y="0"/>
                  </a:lnTo>
                </a:path>
              </a:pathLst>
            </a:custGeom>
            <a:ln w="57150">
              <a:solidFill>
                <a:srgbClr val="FF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5826125" y="3940169"/>
              <a:ext cx="171450" cy="171450"/>
            </a:xfrm>
            <a:custGeom>
              <a:avLst/>
              <a:gdLst/>
              <a:ahLst/>
              <a:cxnLst/>
              <a:rect l="l" t="t" r="r" b="b"/>
              <a:pathLst>
                <a:path w="171450" h="171450">
                  <a:moveTo>
                    <a:pt x="171450" y="0"/>
                  </a:moveTo>
                  <a:lnTo>
                    <a:pt x="0" y="85725"/>
                  </a:lnTo>
                  <a:lnTo>
                    <a:pt x="171450" y="171450"/>
                  </a:lnTo>
                  <a:lnTo>
                    <a:pt x="114300" y="85725"/>
                  </a:lnTo>
                  <a:lnTo>
                    <a:pt x="171450" y="0"/>
                  </a:lnTo>
                  <a:close/>
                </a:path>
              </a:pathLst>
            </a:custGeom>
            <a:solidFill>
              <a:srgbClr val="FF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6539" y="289813"/>
            <a:ext cx="6995159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Example</a:t>
            </a:r>
            <a:r>
              <a:rPr spc="-25" dirty="0"/>
              <a:t> </a:t>
            </a:r>
            <a:r>
              <a:rPr spc="-5" dirty="0"/>
              <a:t>of</a:t>
            </a:r>
            <a:r>
              <a:rPr spc="-15" dirty="0"/>
              <a:t> </a:t>
            </a:r>
            <a:r>
              <a:rPr spc="-5" dirty="0"/>
              <a:t>Prim’s</a:t>
            </a:r>
            <a:r>
              <a:rPr spc="-15" dirty="0"/>
              <a:t> </a:t>
            </a:r>
            <a:r>
              <a:rPr spc="-5" dirty="0"/>
              <a:t>algorithm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52437" y="1935163"/>
            <a:ext cx="191770" cy="191770"/>
            <a:chOff x="452437" y="1935163"/>
            <a:chExt cx="191770" cy="19177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7011" y="1959864"/>
              <a:ext cx="166877" cy="16687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2437" y="1935163"/>
              <a:ext cx="165100" cy="165100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452437" y="2384426"/>
            <a:ext cx="191770" cy="191135"/>
            <a:chOff x="452437" y="2384426"/>
            <a:chExt cx="191770" cy="191135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7011" y="2409444"/>
              <a:ext cx="166877" cy="16611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437" y="2384426"/>
              <a:ext cx="165100" cy="165100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810577" y="1697227"/>
            <a:ext cx="1319530" cy="9512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3645"/>
              </a:lnSpc>
              <a:spcBef>
                <a:spcPts val="95"/>
              </a:spcBef>
            </a:pP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</a:t>
            </a:r>
            <a:r>
              <a:rPr sz="3200" spc="-4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A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ts val="3645"/>
              </a:lnSpc>
            </a:pP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</a:t>
            </a:r>
            <a:r>
              <a:rPr sz="3200" spc="-3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i="1" spc="-3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–</a:t>
            </a:r>
            <a:r>
              <a:rPr sz="3200" spc="-3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A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347912" y="1547812"/>
            <a:ext cx="2367915" cy="1832610"/>
            <a:chOff x="2347912" y="1547812"/>
            <a:chExt cx="2367915" cy="1832610"/>
          </a:xfrm>
        </p:grpSpPr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820667" y="1623060"/>
              <a:ext cx="690371" cy="690371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202493" y="1601724"/>
              <a:ext cx="512761" cy="611123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717797" y="1601724"/>
              <a:ext cx="258889" cy="611123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3749675" y="1552575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749675" y="1552575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423160" y="2689860"/>
              <a:ext cx="690371" cy="690371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805239" y="2668524"/>
              <a:ext cx="410399" cy="611123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421635" y="2668524"/>
              <a:ext cx="94513" cy="8525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421635" y="3164497"/>
              <a:ext cx="158114" cy="115150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2352675" y="2619375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352675" y="2619375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2577592" y="2696463"/>
            <a:ext cx="2286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</a:t>
            </a:r>
            <a:endParaRPr sz="3200">
              <a:latin typeface="Symbol"/>
              <a:cs typeface="Symbol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5141912" y="2614612"/>
            <a:ext cx="868044" cy="765810"/>
            <a:chOff x="5141912" y="2614612"/>
            <a:chExt cx="868044" cy="765810"/>
          </a:xfrm>
        </p:grpSpPr>
        <p:pic>
          <p:nvPicPr>
            <p:cNvPr id="24" name="object 2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217414" y="2689860"/>
              <a:ext cx="690370" cy="690371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598934" y="2662428"/>
              <a:ext cx="410958" cy="617219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215889" y="2662428"/>
              <a:ext cx="104457" cy="90982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215889" y="3164865"/>
              <a:ext cx="157556" cy="114782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5146675" y="2619375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146675" y="2619375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5371591" y="2690368"/>
            <a:ext cx="2286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</a:t>
            </a:r>
            <a:endParaRPr sz="3200">
              <a:latin typeface="Symbol"/>
              <a:cs typeface="Symbol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2347912" y="3681412"/>
            <a:ext cx="911225" cy="765810"/>
            <a:chOff x="2347912" y="3681412"/>
            <a:chExt cx="911225" cy="765810"/>
          </a:xfrm>
        </p:grpSpPr>
        <p:pic>
          <p:nvPicPr>
            <p:cNvPr id="32" name="object 3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423160" y="3756660"/>
              <a:ext cx="690371" cy="690371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805048" y="3735323"/>
              <a:ext cx="454024" cy="611123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378963" y="3735323"/>
              <a:ext cx="137731" cy="159042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378963" y="4157586"/>
              <a:ext cx="200990" cy="188861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2352675" y="3686175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352675" y="3686175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2534951" y="3763264"/>
            <a:ext cx="31496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FFFFFF"/>
                </a:solidFill>
                <a:latin typeface="Symbol"/>
                <a:cs typeface="Symbol"/>
              </a:rPr>
              <a:t></a:t>
            </a:r>
            <a:endParaRPr sz="3200">
              <a:latin typeface="Symbol"/>
              <a:cs typeface="Symbol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5141912" y="3681412"/>
            <a:ext cx="868044" cy="765810"/>
            <a:chOff x="5141912" y="3681412"/>
            <a:chExt cx="868044" cy="765810"/>
          </a:xfrm>
        </p:grpSpPr>
        <p:pic>
          <p:nvPicPr>
            <p:cNvPr id="40" name="object 4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217414" y="3756660"/>
              <a:ext cx="690370" cy="690371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598744" y="3735323"/>
              <a:ext cx="411149" cy="611123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215889" y="3735323"/>
              <a:ext cx="94576" cy="85026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215889" y="4231601"/>
              <a:ext cx="157759" cy="114845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5146675" y="3686175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5146675" y="3686175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5371591" y="3755644"/>
            <a:ext cx="2286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0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3717797" y="4749800"/>
            <a:ext cx="997585" cy="766445"/>
            <a:chOff x="3717797" y="4749800"/>
            <a:chExt cx="997585" cy="766445"/>
          </a:xfrm>
        </p:grpSpPr>
        <p:pic>
          <p:nvPicPr>
            <p:cNvPr id="48" name="object 48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3820667" y="4824984"/>
              <a:ext cx="690371" cy="691133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202264" y="4803647"/>
              <a:ext cx="512990" cy="611123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717797" y="4803647"/>
              <a:ext cx="259118" cy="611123"/>
            </a:xfrm>
            <a:prstGeom prst="rect">
              <a:avLst/>
            </a:prstGeom>
          </p:spPr>
        </p:pic>
        <p:sp>
          <p:nvSpPr>
            <p:cNvPr id="51" name="object 51"/>
            <p:cNvSpPr/>
            <p:nvPr/>
          </p:nvSpPr>
          <p:spPr>
            <a:xfrm>
              <a:off x="3749674" y="4754562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3749674" y="4754562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3873246" y="4831651"/>
            <a:ext cx="43243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FFFFFF"/>
                </a:solidFill>
                <a:latin typeface="Symbol"/>
                <a:cs typeface="Symbol"/>
              </a:rPr>
              <a:t></a:t>
            </a:r>
            <a:endParaRPr sz="3200">
              <a:latin typeface="Symbol"/>
              <a:cs typeface="Symbol"/>
            </a:endParaRPr>
          </a:p>
        </p:txBody>
      </p:sp>
      <p:grpSp>
        <p:nvGrpSpPr>
          <p:cNvPr id="54" name="object 54"/>
          <p:cNvGrpSpPr/>
          <p:nvPr/>
        </p:nvGrpSpPr>
        <p:grpSpPr>
          <a:xfrm>
            <a:off x="6538912" y="2614612"/>
            <a:ext cx="868044" cy="765810"/>
            <a:chOff x="6538912" y="2614612"/>
            <a:chExt cx="868044" cy="765810"/>
          </a:xfrm>
        </p:grpSpPr>
        <p:pic>
          <p:nvPicPr>
            <p:cNvPr id="55" name="object 5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614160" y="2689860"/>
              <a:ext cx="690371" cy="690371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996023" y="2662428"/>
              <a:ext cx="410615" cy="617219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612635" y="2662428"/>
              <a:ext cx="104800" cy="91439"/>
            </a:xfrm>
            <a:prstGeom prst="rect">
              <a:avLst/>
            </a:prstGeom>
          </p:spPr>
        </p:pic>
        <p:pic>
          <p:nvPicPr>
            <p:cNvPr id="58" name="object 5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612635" y="3164408"/>
              <a:ext cx="157899" cy="115239"/>
            </a:xfrm>
            <a:prstGeom prst="rect">
              <a:avLst/>
            </a:prstGeom>
          </p:spPr>
        </p:pic>
        <p:sp>
          <p:nvSpPr>
            <p:cNvPr id="59" name="object 59"/>
            <p:cNvSpPr/>
            <p:nvPr/>
          </p:nvSpPr>
          <p:spPr>
            <a:xfrm>
              <a:off x="6543675" y="2619375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6543675" y="2619375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1" name="object 61"/>
          <p:cNvSpPr txBox="1"/>
          <p:nvPr/>
        </p:nvSpPr>
        <p:spPr>
          <a:xfrm>
            <a:off x="6768592" y="2690368"/>
            <a:ext cx="2286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FFFFFF"/>
                </a:solidFill>
                <a:latin typeface="Symbol"/>
                <a:cs typeface="Symbol"/>
              </a:rPr>
              <a:t></a:t>
            </a:r>
            <a:endParaRPr sz="3200">
              <a:latin typeface="Symbol"/>
              <a:cs typeface="Symbol"/>
            </a:endParaRPr>
          </a:p>
        </p:txBody>
      </p:sp>
      <p:grpSp>
        <p:nvGrpSpPr>
          <p:cNvPr id="62" name="object 62"/>
          <p:cNvGrpSpPr/>
          <p:nvPr/>
        </p:nvGrpSpPr>
        <p:grpSpPr>
          <a:xfrm>
            <a:off x="6511290" y="3681412"/>
            <a:ext cx="997585" cy="765810"/>
            <a:chOff x="6511290" y="3681412"/>
            <a:chExt cx="997585" cy="765810"/>
          </a:xfrm>
        </p:grpSpPr>
        <p:pic>
          <p:nvPicPr>
            <p:cNvPr id="63" name="object 6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614160" y="3756660"/>
              <a:ext cx="690371" cy="690371"/>
            </a:xfrm>
            <a:prstGeom prst="rect">
              <a:avLst/>
            </a:prstGeom>
          </p:spPr>
        </p:pic>
        <p:pic>
          <p:nvPicPr>
            <p:cNvPr id="64" name="object 64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6995833" y="3729228"/>
              <a:ext cx="512913" cy="617219"/>
            </a:xfrm>
            <a:prstGeom prst="rect">
              <a:avLst/>
            </a:prstGeom>
          </p:spPr>
        </p:pic>
        <p:pic>
          <p:nvPicPr>
            <p:cNvPr id="65" name="object 65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6511290" y="3729228"/>
              <a:ext cx="259448" cy="617219"/>
            </a:xfrm>
            <a:prstGeom prst="rect">
              <a:avLst/>
            </a:prstGeom>
          </p:spPr>
        </p:pic>
        <p:sp>
          <p:nvSpPr>
            <p:cNvPr id="66" name="object 66"/>
            <p:cNvSpPr/>
            <p:nvPr/>
          </p:nvSpPr>
          <p:spPr>
            <a:xfrm>
              <a:off x="6543675" y="3686175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6543675" y="3686175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8" name="object 68"/>
          <p:cNvSpPr txBox="1"/>
          <p:nvPr/>
        </p:nvSpPr>
        <p:spPr>
          <a:xfrm>
            <a:off x="6667245" y="3757167"/>
            <a:ext cx="43243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FFFFFF"/>
                </a:solidFill>
                <a:latin typeface="Symbol"/>
                <a:cs typeface="Symbol"/>
              </a:rPr>
              <a:t></a:t>
            </a:r>
            <a:endParaRPr sz="3200">
              <a:latin typeface="Symbol"/>
              <a:cs typeface="Symbol"/>
            </a:endParaRPr>
          </a:p>
        </p:txBody>
      </p:sp>
      <p:grpSp>
        <p:nvGrpSpPr>
          <p:cNvPr id="69" name="object 69"/>
          <p:cNvGrpSpPr/>
          <p:nvPr/>
        </p:nvGrpSpPr>
        <p:grpSpPr>
          <a:xfrm>
            <a:off x="2678112" y="2117726"/>
            <a:ext cx="1425575" cy="2751455"/>
            <a:chOff x="2678112" y="2117726"/>
            <a:chExt cx="1425575" cy="2751455"/>
          </a:xfrm>
        </p:grpSpPr>
        <p:sp>
          <p:nvSpPr>
            <p:cNvPr id="70" name="object 70"/>
            <p:cNvSpPr/>
            <p:nvPr/>
          </p:nvSpPr>
          <p:spPr>
            <a:xfrm>
              <a:off x="2932112" y="2132013"/>
              <a:ext cx="917575" cy="587375"/>
            </a:xfrm>
            <a:custGeom>
              <a:avLst/>
              <a:gdLst/>
              <a:ahLst/>
              <a:cxnLst/>
              <a:rect l="l" t="t" r="r" b="b"/>
              <a:pathLst>
                <a:path w="917575" h="587375">
                  <a:moveTo>
                    <a:pt x="0" y="587375"/>
                  </a:moveTo>
                  <a:lnTo>
                    <a:pt x="917575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2692400" y="3298825"/>
              <a:ext cx="0" cy="387350"/>
            </a:xfrm>
            <a:custGeom>
              <a:avLst/>
              <a:gdLst/>
              <a:ahLst/>
              <a:cxnLst/>
              <a:rect l="l" t="t" r="r" b="b"/>
              <a:pathLst>
                <a:path h="387350">
                  <a:moveTo>
                    <a:pt x="0" y="0"/>
                  </a:moveTo>
                  <a:lnTo>
                    <a:pt x="0" y="38735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2932112" y="4265612"/>
              <a:ext cx="917575" cy="589280"/>
            </a:xfrm>
            <a:custGeom>
              <a:avLst/>
              <a:gdLst/>
              <a:ahLst/>
              <a:cxnLst/>
              <a:rect l="l" t="t" r="r" b="b"/>
              <a:pathLst>
                <a:path w="917575" h="589279">
                  <a:moveTo>
                    <a:pt x="917575" y="588962"/>
                  </a:moveTo>
                  <a:lnTo>
                    <a:pt x="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2932112" y="3198813"/>
              <a:ext cx="1157605" cy="1555750"/>
            </a:xfrm>
            <a:custGeom>
              <a:avLst/>
              <a:gdLst/>
              <a:ahLst/>
              <a:cxnLst/>
              <a:rect l="l" t="t" r="r" b="b"/>
              <a:pathLst>
                <a:path w="1157604" h="1555750">
                  <a:moveTo>
                    <a:pt x="0" y="0"/>
                  </a:moveTo>
                  <a:lnTo>
                    <a:pt x="1157287" y="155575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4" name="object 74"/>
          <p:cNvSpPr txBox="1"/>
          <p:nvPr/>
        </p:nvSpPr>
        <p:spPr>
          <a:xfrm>
            <a:off x="3165475" y="1913191"/>
            <a:ext cx="2286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6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4784779" y="1913191"/>
            <a:ext cx="43243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12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3873246" y="1629663"/>
            <a:ext cx="432434" cy="13430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FFFFFF"/>
                </a:solidFill>
                <a:latin typeface="Symbol"/>
                <a:cs typeface="Symbol"/>
              </a:rPr>
              <a:t></a:t>
            </a:r>
            <a:endParaRPr sz="3200">
              <a:latin typeface="Symbol"/>
              <a:cs typeface="Symbol"/>
            </a:endParaRPr>
          </a:p>
          <a:p>
            <a:pPr marL="92075">
              <a:lnSpc>
                <a:spcPct val="100000"/>
              </a:lnSpc>
              <a:spcBef>
                <a:spcPts val="2695"/>
              </a:spcBef>
            </a:pP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5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2149703" y="3262814"/>
            <a:ext cx="43243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14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3165881" y="4516993"/>
            <a:ext cx="2286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3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3534255" y="3551990"/>
            <a:ext cx="2286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8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4785185" y="4496685"/>
            <a:ext cx="43243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10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6010933" y="3488631"/>
            <a:ext cx="43243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15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6112470" y="2421686"/>
            <a:ext cx="2286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9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5160057" y="3245756"/>
            <a:ext cx="2286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7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84" name="object 84"/>
          <p:cNvGrpSpPr/>
          <p:nvPr/>
        </p:nvGrpSpPr>
        <p:grpSpPr>
          <a:xfrm>
            <a:off x="3032125" y="2103434"/>
            <a:ext cx="3511550" cy="2780030"/>
            <a:chOff x="3032125" y="2103434"/>
            <a:chExt cx="3511550" cy="2780030"/>
          </a:xfrm>
        </p:grpSpPr>
        <p:sp>
          <p:nvSpPr>
            <p:cNvPr id="85" name="object 85"/>
            <p:cNvSpPr/>
            <p:nvPr/>
          </p:nvSpPr>
          <p:spPr>
            <a:xfrm>
              <a:off x="4329113" y="2132009"/>
              <a:ext cx="821690" cy="525780"/>
            </a:xfrm>
            <a:custGeom>
              <a:avLst/>
              <a:gdLst/>
              <a:ahLst/>
              <a:cxnLst/>
              <a:rect l="l" t="t" r="r" b="b"/>
              <a:pathLst>
                <a:path w="821689" h="525780">
                  <a:moveTo>
                    <a:pt x="821309" y="525754"/>
                  </a:moveTo>
                  <a:lnTo>
                    <a:pt x="0" y="0"/>
                  </a:lnTo>
                </a:path>
              </a:pathLst>
            </a:custGeom>
            <a:ln w="57150">
              <a:solidFill>
                <a:srgbClr val="FF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5056077" y="2554751"/>
              <a:ext cx="191135" cy="165100"/>
            </a:xfrm>
            <a:custGeom>
              <a:avLst/>
              <a:gdLst/>
              <a:ahLst/>
              <a:cxnLst/>
              <a:rect l="l" t="t" r="r" b="b"/>
              <a:pathLst>
                <a:path w="191135" h="165100">
                  <a:moveTo>
                    <a:pt x="92443" y="0"/>
                  </a:moveTo>
                  <a:lnTo>
                    <a:pt x="94348" y="103009"/>
                  </a:lnTo>
                  <a:lnTo>
                    <a:pt x="0" y="144398"/>
                  </a:lnTo>
                  <a:lnTo>
                    <a:pt x="190614" y="164642"/>
                  </a:lnTo>
                  <a:lnTo>
                    <a:pt x="92443" y="0"/>
                  </a:lnTo>
                  <a:close/>
                </a:path>
              </a:pathLst>
            </a:custGeom>
            <a:solidFill>
              <a:srgbClr val="FF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3032125" y="2959100"/>
              <a:ext cx="2000250" cy="0"/>
            </a:xfrm>
            <a:custGeom>
              <a:avLst/>
              <a:gdLst/>
              <a:ahLst/>
              <a:cxnLst/>
              <a:rect l="l" t="t" r="r" b="b"/>
              <a:pathLst>
                <a:path w="2000250">
                  <a:moveTo>
                    <a:pt x="0" y="0"/>
                  </a:moveTo>
                  <a:lnTo>
                    <a:pt x="2000250" y="0"/>
                  </a:lnTo>
                </a:path>
              </a:pathLst>
            </a:custGeom>
            <a:ln w="57150">
              <a:solidFill>
                <a:srgbClr val="FF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4975225" y="2873369"/>
              <a:ext cx="171450" cy="171450"/>
            </a:xfrm>
            <a:custGeom>
              <a:avLst/>
              <a:gdLst/>
              <a:ahLst/>
              <a:cxnLst/>
              <a:rect l="l" t="t" r="r" b="b"/>
              <a:pathLst>
                <a:path w="171450" h="171450">
                  <a:moveTo>
                    <a:pt x="0" y="0"/>
                  </a:moveTo>
                  <a:lnTo>
                    <a:pt x="57150" y="85725"/>
                  </a:lnTo>
                  <a:lnTo>
                    <a:pt x="0" y="171450"/>
                  </a:lnTo>
                  <a:lnTo>
                    <a:pt x="171450" y="857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5940425" y="2959100"/>
              <a:ext cx="603250" cy="0"/>
            </a:xfrm>
            <a:custGeom>
              <a:avLst/>
              <a:gdLst/>
              <a:ahLst/>
              <a:cxnLst/>
              <a:rect l="l" t="t" r="r" b="b"/>
              <a:pathLst>
                <a:path w="603250">
                  <a:moveTo>
                    <a:pt x="0" y="0"/>
                  </a:moveTo>
                  <a:lnTo>
                    <a:pt x="603250" y="0"/>
                  </a:lnTo>
                </a:path>
              </a:pathLst>
            </a:custGeom>
            <a:ln w="57150">
              <a:solidFill>
                <a:srgbClr val="FF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5826125" y="2873369"/>
              <a:ext cx="171450" cy="171450"/>
            </a:xfrm>
            <a:custGeom>
              <a:avLst/>
              <a:gdLst/>
              <a:ahLst/>
              <a:cxnLst/>
              <a:rect l="l" t="t" r="r" b="b"/>
              <a:pathLst>
                <a:path w="171450" h="171450">
                  <a:moveTo>
                    <a:pt x="171450" y="0"/>
                  </a:moveTo>
                  <a:lnTo>
                    <a:pt x="0" y="85725"/>
                  </a:lnTo>
                  <a:lnTo>
                    <a:pt x="171450" y="171450"/>
                  </a:lnTo>
                  <a:lnTo>
                    <a:pt x="114300" y="85725"/>
                  </a:lnTo>
                  <a:lnTo>
                    <a:pt x="171450" y="0"/>
                  </a:lnTo>
                  <a:close/>
                </a:path>
              </a:pathLst>
            </a:custGeom>
            <a:solidFill>
              <a:srgbClr val="FF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4329112" y="4327353"/>
              <a:ext cx="821690" cy="527685"/>
            </a:xfrm>
            <a:custGeom>
              <a:avLst/>
              <a:gdLst/>
              <a:ahLst/>
              <a:cxnLst/>
              <a:rect l="l" t="t" r="r" b="b"/>
              <a:pathLst>
                <a:path w="821689" h="527685">
                  <a:moveTo>
                    <a:pt x="821385" y="0"/>
                  </a:moveTo>
                  <a:lnTo>
                    <a:pt x="0" y="527215"/>
                  </a:lnTo>
                </a:path>
              </a:pathLst>
            </a:custGeom>
            <a:ln w="57150">
              <a:solidFill>
                <a:srgbClr val="FF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5056096" y="4265615"/>
              <a:ext cx="191135" cy="165100"/>
            </a:xfrm>
            <a:custGeom>
              <a:avLst/>
              <a:gdLst/>
              <a:ahLst/>
              <a:cxnLst/>
              <a:rect l="l" t="t" r="r" b="b"/>
              <a:pathLst>
                <a:path w="191135" h="165100">
                  <a:moveTo>
                    <a:pt x="190588" y="0"/>
                  </a:moveTo>
                  <a:lnTo>
                    <a:pt x="0" y="20459"/>
                  </a:lnTo>
                  <a:lnTo>
                    <a:pt x="94399" y="61734"/>
                  </a:lnTo>
                  <a:lnTo>
                    <a:pt x="92608" y="164744"/>
                  </a:lnTo>
                  <a:lnTo>
                    <a:pt x="190588" y="0"/>
                  </a:lnTo>
                  <a:close/>
                </a:path>
              </a:pathLst>
            </a:custGeom>
            <a:solidFill>
              <a:srgbClr val="FF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5486400" y="3298825"/>
              <a:ext cx="0" cy="273050"/>
            </a:xfrm>
            <a:custGeom>
              <a:avLst/>
              <a:gdLst/>
              <a:ahLst/>
              <a:cxnLst/>
              <a:rect l="l" t="t" r="r" b="b"/>
              <a:pathLst>
                <a:path h="273050">
                  <a:moveTo>
                    <a:pt x="0" y="273050"/>
                  </a:moveTo>
                  <a:lnTo>
                    <a:pt x="0" y="0"/>
                  </a:lnTo>
                </a:path>
              </a:pathLst>
            </a:custGeom>
            <a:ln w="57150">
              <a:solidFill>
                <a:srgbClr val="FF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5400675" y="3514725"/>
              <a:ext cx="171450" cy="171450"/>
            </a:xfrm>
            <a:custGeom>
              <a:avLst/>
              <a:gdLst/>
              <a:ahLst/>
              <a:cxnLst/>
              <a:rect l="l" t="t" r="r" b="b"/>
              <a:pathLst>
                <a:path w="171450" h="171450">
                  <a:moveTo>
                    <a:pt x="171450" y="0"/>
                  </a:moveTo>
                  <a:lnTo>
                    <a:pt x="85725" y="57150"/>
                  </a:lnTo>
                  <a:lnTo>
                    <a:pt x="0" y="0"/>
                  </a:lnTo>
                  <a:lnTo>
                    <a:pt x="85725" y="171450"/>
                  </a:lnTo>
                  <a:lnTo>
                    <a:pt x="171450" y="0"/>
                  </a:lnTo>
                  <a:close/>
                </a:path>
              </a:pathLst>
            </a:custGeom>
            <a:solidFill>
              <a:srgbClr val="FF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5940425" y="4025900"/>
              <a:ext cx="603250" cy="0"/>
            </a:xfrm>
            <a:custGeom>
              <a:avLst/>
              <a:gdLst/>
              <a:ahLst/>
              <a:cxnLst/>
              <a:rect l="l" t="t" r="r" b="b"/>
              <a:pathLst>
                <a:path w="603250">
                  <a:moveTo>
                    <a:pt x="0" y="0"/>
                  </a:moveTo>
                  <a:lnTo>
                    <a:pt x="603250" y="0"/>
                  </a:lnTo>
                </a:path>
              </a:pathLst>
            </a:custGeom>
            <a:ln w="57150">
              <a:solidFill>
                <a:srgbClr val="FF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5826125" y="3940169"/>
              <a:ext cx="171450" cy="171450"/>
            </a:xfrm>
            <a:custGeom>
              <a:avLst/>
              <a:gdLst/>
              <a:ahLst/>
              <a:cxnLst/>
              <a:rect l="l" t="t" r="r" b="b"/>
              <a:pathLst>
                <a:path w="171450" h="171450">
                  <a:moveTo>
                    <a:pt x="171450" y="0"/>
                  </a:moveTo>
                  <a:lnTo>
                    <a:pt x="0" y="85725"/>
                  </a:lnTo>
                  <a:lnTo>
                    <a:pt x="171450" y="171450"/>
                  </a:lnTo>
                  <a:lnTo>
                    <a:pt x="114300" y="85725"/>
                  </a:lnTo>
                  <a:lnTo>
                    <a:pt x="171450" y="0"/>
                  </a:lnTo>
                  <a:close/>
                </a:path>
              </a:pathLst>
            </a:custGeom>
            <a:solidFill>
              <a:srgbClr val="FF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6539" y="289813"/>
            <a:ext cx="6995159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Example</a:t>
            </a:r>
            <a:r>
              <a:rPr spc="-25" dirty="0"/>
              <a:t> </a:t>
            </a:r>
            <a:r>
              <a:rPr spc="-5" dirty="0"/>
              <a:t>of</a:t>
            </a:r>
            <a:r>
              <a:rPr spc="-15" dirty="0"/>
              <a:t> </a:t>
            </a:r>
            <a:r>
              <a:rPr spc="-5" dirty="0"/>
              <a:t>Prim’s</a:t>
            </a:r>
            <a:r>
              <a:rPr spc="-15" dirty="0"/>
              <a:t> </a:t>
            </a:r>
            <a:r>
              <a:rPr spc="-5" dirty="0"/>
              <a:t>algorithm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52437" y="1935163"/>
            <a:ext cx="191770" cy="191770"/>
            <a:chOff x="452437" y="1935163"/>
            <a:chExt cx="191770" cy="19177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7011" y="1959864"/>
              <a:ext cx="166877" cy="16687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2437" y="1935163"/>
              <a:ext cx="165100" cy="165100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452437" y="2384426"/>
            <a:ext cx="191770" cy="191135"/>
            <a:chOff x="452437" y="2384426"/>
            <a:chExt cx="191770" cy="191135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7011" y="2409444"/>
              <a:ext cx="166877" cy="16611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437" y="2384426"/>
              <a:ext cx="165100" cy="165100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810577" y="1697227"/>
            <a:ext cx="1319530" cy="9512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3645"/>
              </a:lnSpc>
              <a:spcBef>
                <a:spcPts val="95"/>
              </a:spcBef>
            </a:pP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</a:t>
            </a:r>
            <a:r>
              <a:rPr sz="3200" spc="-4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A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ts val="3645"/>
              </a:lnSpc>
            </a:pP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</a:t>
            </a:r>
            <a:r>
              <a:rPr sz="3200" spc="-3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i="1" spc="-3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–</a:t>
            </a:r>
            <a:r>
              <a:rPr sz="3200" spc="-3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A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347912" y="1547812"/>
            <a:ext cx="2265680" cy="1832610"/>
            <a:chOff x="2347912" y="1547812"/>
            <a:chExt cx="2265680" cy="1832610"/>
          </a:xfrm>
        </p:grpSpPr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820667" y="1623060"/>
              <a:ext cx="690371" cy="690371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202493" y="1601724"/>
              <a:ext cx="410653" cy="611123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819144" y="1601724"/>
              <a:ext cx="94195" cy="84772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819144" y="2098306"/>
              <a:ext cx="157543" cy="114541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3749675" y="1552575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749675" y="1552575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423160" y="2689860"/>
              <a:ext cx="690371" cy="690371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05239" y="2668524"/>
              <a:ext cx="410399" cy="611123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421635" y="2668524"/>
              <a:ext cx="94513" cy="8525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421635" y="3164497"/>
              <a:ext cx="158114" cy="115150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2352675" y="2619375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352675" y="2619375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2577592" y="2696463"/>
            <a:ext cx="2286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</a:t>
            </a:r>
            <a:endParaRPr sz="3200">
              <a:latin typeface="Symbol"/>
              <a:cs typeface="Symbol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5141912" y="2614612"/>
            <a:ext cx="868044" cy="765810"/>
            <a:chOff x="5141912" y="2614612"/>
            <a:chExt cx="868044" cy="765810"/>
          </a:xfrm>
        </p:grpSpPr>
        <p:pic>
          <p:nvPicPr>
            <p:cNvPr id="25" name="object 2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217414" y="2689860"/>
              <a:ext cx="690370" cy="690371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598934" y="2662428"/>
              <a:ext cx="410958" cy="617219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215889" y="2662428"/>
              <a:ext cx="104457" cy="90982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215889" y="3164865"/>
              <a:ext cx="157556" cy="114782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5146675" y="2619375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146675" y="2619375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5371591" y="2690368"/>
            <a:ext cx="2286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</a:t>
            </a:r>
            <a:endParaRPr sz="3200">
              <a:latin typeface="Symbol"/>
              <a:cs typeface="Symbol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2320289" y="3681412"/>
            <a:ext cx="997585" cy="765810"/>
            <a:chOff x="2320289" y="3681412"/>
            <a:chExt cx="997585" cy="765810"/>
          </a:xfrm>
        </p:grpSpPr>
        <p:pic>
          <p:nvPicPr>
            <p:cNvPr id="33" name="object 3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423159" y="3756660"/>
              <a:ext cx="690371" cy="690371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805048" y="3735323"/>
              <a:ext cx="512698" cy="611123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320289" y="3735323"/>
              <a:ext cx="259664" cy="611123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2352674" y="3686175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352674" y="3686175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2476245" y="3763264"/>
            <a:ext cx="43243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FFFFFF"/>
                </a:solidFill>
                <a:latin typeface="Symbol"/>
                <a:cs typeface="Symbol"/>
              </a:rPr>
              <a:t></a:t>
            </a:r>
            <a:endParaRPr sz="3200">
              <a:latin typeface="Symbol"/>
              <a:cs typeface="Symbol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5141912" y="3681412"/>
            <a:ext cx="868044" cy="765810"/>
            <a:chOff x="5141912" y="3681412"/>
            <a:chExt cx="868044" cy="765810"/>
          </a:xfrm>
        </p:grpSpPr>
        <p:pic>
          <p:nvPicPr>
            <p:cNvPr id="40" name="object 4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217414" y="3756660"/>
              <a:ext cx="690370" cy="690371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598744" y="3735323"/>
              <a:ext cx="411149" cy="611123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215889" y="3735323"/>
              <a:ext cx="94576" cy="85026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215889" y="4231601"/>
              <a:ext cx="157759" cy="114845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5146675" y="3686175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5146675" y="3686175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5371591" y="3755644"/>
            <a:ext cx="2286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0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3744912" y="4749800"/>
            <a:ext cx="868680" cy="766445"/>
            <a:chOff x="3744912" y="4749800"/>
            <a:chExt cx="868680" cy="766445"/>
          </a:xfrm>
        </p:grpSpPr>
        <p:pic>
          <p:nvPicPr>
            <p:cNvPr id="48" name="object 4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820668" y="4824984"/>
              <a:ext cx="690371" cy="691133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202264" y="4803647"/>
              <a:ext cx="410882" cy="611123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819143" y="4803647"/>
              <a:ext cx="94691" cy="84886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819143" y="5300141"/>
              <a:ext cx="157772" cy="114629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3749675" y="4754562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3749675" y="4754562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" name="object 54"/>
          <p:cNvSpPr txBox="1"/>
          <p:nvPr/>
        </p:nvSpPr>
        <p:spPr>
          <a:xfrm>
            <a:off x="3974591" y="4831651"/>
            <a:ext cx="2286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FFFFFF"/>
                </a:solidFill>
                <a:latin typeface="Symbol"/>
                <a:cs typeface="Symbol"/>
              </a:rPr>
              <a:t></a:t>
            </a:r>
            <a:endParaRPr sz="3200">
              <a:latin typeface="Symbol"/>
              <a:cs typeface="Symbol"/>
            </a:endParaRPr>
          </a:p>
        </p:txBody>
      </p:sp>
      <p:grpSp>
        <p:nvGrpSpPr>
          <p:cNvPr id="55" name="object 55"/>
          <p:cNvGrpSpPr/>
          <p:nvPr/>
        </p:nvGrpSpPr>
        <p:grpSpPr>
          <a:xfrm>
            <a:off x="6538912" y="2614612"/>
            <a:ext cx="868044" cy="765810"/>
            <a:chOff x="6538912" y="2614612"/>
            <a:chExt cx="868044" cy="765810"/>
          </a:xfrm>
        </p:grpSpPr>
        <p:pic>
          <p:nvPicPr>
            <p:cNvPr id="56" name="object 5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614160" y="2689860"/>
              <a:ext cx="690371" cy="690371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996023" y="2662428"/>
              <a:ext cx="410615" cy="617219"/>
            </a:xfrm>
            <a:prstGeom prst="rect">
              <a:avLst/>
            </a:prstGeom>
          </p:spPr>
        </p:pic>
        <p:pic>
          <p:nvPicPr>
            <p:cNvPr id="58" name="object 5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612635" y="2662428"/>
              <a:ext cx="104800" cy="91439"/>
            </a:xfrm>
            <a:prstGeom prst="rect">
              <a:avLst/>
            </a:prstGeom>
          </p:spPr>
        </p:pic>
        <p:pic>
          <p:nvPicPr>
            <p:cNvPr id="59" name="object 5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612635" y="3164408"/>
              <a:ext cx="157899" cy="115239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6543675" y="2619375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6543675" y="2619375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2" name="object 62"/>
          <p:cNvSpPr txBox="1"/>
          <p:nvPr/>
        </p:nvSpPr>
        <p:spPr>
          <a:xfrm>
            <a:off x="6768592" y="2690368"/>
            <a:ext cx="2286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FFFFFF"/>
                </a:solidFill>
                <a:latin typeface="Symbol"/>
                <a:cs typeface="Symbol"/>
              </a:rPr>
              <a:t></a:t>
            </a:r>
            <a:endParaRPr sz="3200">
              <a:latin typeface="Symbol"/>
              <a:cs typeface="Symbol"/>
            </a:endParaRPr>
          </a:p>
        </p:txBody>
      </p:sp>
      <p:grpSp>
        <p:nvGrpSpPr>
          <p:cNvPr id="63" name="object 63"/>
          <p:cNvGrpSpPr/>
          <p:nvPr/>
        </p:nvGrpSpPr>
        <p:grpSpPr>
          <a:xfrm>
            <a:off x="6511290" y="3681412"/>
            <a:ext cx="997585" cy="765810"/>
            <a:chOff x="6511290" y="3681412"/>
            <a:chExt cx="997585" cy="765810"/>
          </a:xfrm>
        </p:grpSpPr>
        <p:pic>
          <p:nvPicPr>
            <p:cNvPr id="64" name="object 6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614160" y="3756660"/>
              <a:ext cx="690371" cy="690371"/>
            </a:xfrm>
            <a:prstGeom prst="rect">
              <a:avLst/>
            </a:prstGeom>
          </p:spPr>
        </p:pic>
        <p:pic>
          <p:nvPicPr>
            <p:cNvPr id="65" name="object 65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995833" y="3729228"/>
              <a:ext cx="512913" cy="617219"/>
            </a:xfrm>
            <a:prstGeom prst="rect">
              <a:avLst/>
            </a:prstGeom>
          </p:spPr>
        </p:pic>
        <p:pic>
          <p:nvPicPr>
            <p:cNvPr id="66" name="object 6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511290" y="3729228"/>
              <a:ext cx="259448" cy="617219"/>
            </a:xfrm>
            <a:prstGeom prst="rect">
              <a:avLst/>
            </a:prstGeom>
          </p:spPr>
        </p:pic>
        <p:sp>
          <p:nvSpPr>
            <p:cNvPr id="67" name="object 67"/>
            <p:cNvSpPr/>
            <p:nvPr/>
          </p:nvSpPr>
          <p:spPr>
            <a:xfrm>
              <a:off x="6543675" y="3686175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6543675" y="3686175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9" name="object 69"/>
          <p:cNvSpPr txBox="1"/>
          <p:nvPr/>
        </p:nvSpPr>
        <p:spPr>
          <a:xfrm>
            <a:off x="6667245" y="3757167"/>
            <a:ext cx="43243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FFFFFF"/>
                </a:solidFill>
                <a:latin typeface="Symbol"/>
                <a:cs typeface="Symbol"/>
              </a:rPr>
              <a:t></a:t>
            </a:r>
            <a:endParaRPr sz="3200">
              <a:latin typeface="Symbol"/>
              <a:cs typeface="Symbol"/>
            </a:endParaRPr>
          </a:p>
        </p:txBody>
      </p:sp>
      <p:grpSp>
        <p:nvGrpSpPr>
          <p:cNvPr id="70" name="object 70"/>
          <p:cNvGrpSpPr/>
          <p:nvPr/>
        </p:nvGrpSpPr>
        <p:grpSpPr>
          <a:xfrm>
            <a:off x="2606664" y="2103434"/>
            <a:ext cx="1511935" cy="2765425"/>
            <a:chOff x="2606664" y="2103434"/>
            <a:chExt cx="1511935" cy="2765425"/>
          </a:xfrm>
        </p:grpSpPr>
        <p:sp>
          <p:nvSpPr>
            <p:cNvPr id="71" name="object 71"/>
            <p:cNvSpPr/>
            <p:nvPr/>
          </p:nvSpPr>
          <p:spPr>
            <a:xfrm>
              <a:off x="3028378" y="2132009"/>
              <a:ext cx="821690" cy="525780"/>
            </a:xfrm>
            <a:custGeom>
              <a:avLst/>
              <a:gdLst/>
              <a:ahLst/>
              <a:cxnLst/>
              <a:rect l="l" t="t" r="r" b="b"/>
              <a:pathLst>
                <a:path w="821689" h="525780">
                  <a:moveTo>
                    <a:pt x="0" y="525754"/>
                  </a:moveTo>
                  <a:lnTo>
                    <a:pt x="821309" y="0"/>
                  </a:lnTo>
                </a:path>
              </a:pathLst>
            </a:custGeom>
            <a:ln w="57150">
              <a:solidFill>
                <a:srgbClr val="FF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2932110" y="2554751"/>
              <a:ext cx="191135" cy="165100"/>
            </a:xfrm>
            <a:custGeom>
              <a:avLst/>
              <a:gdLst/>
              <a:ahLst/>
              <a:cxnLst/>
              <a:rect l="l" t="t" r="r" b="b"/>
              <a:pathLst>
                <a:path w="191135" h="165100">
                  <a:moveTo>
                    <a:pt x="98171" y="0"/>
                  </a:moveTo>
                  <a:lnTo>
                    <a:pt x="0" y="164642"/>
                  </a:lnTo>
                  <a:lnTo>
                    <a:pt x="190614" y="144398"/>
                  </a:lnTo>
                  <a:lnTo>
                    <a:pt x="96266" y="103009"/>
                  </a:lnTo>
                  <a:lnTo>
                    <a:pt x="98171" y="0"/>
                  </a:lnTo>
                  <a:close/>
                </a:path>
              </a:pathLst>
            </a:custGeom>
            <a:solidFill>
              <a:srgbClr val="FF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2692400" y="3413125"/>
              <a:ext cx="0" cy="273050"/>
            </a:xfrm>
            <a:custGeom>
              <a:avLst/>
              <a:gdLst/>
              <a:ahLst/>
              <a:cxnLst/>
              <a:rect l="l" t="t" r="r" b="b"/>
              <a:pathLst>
                <a:path h="273050">
                  <a:moveTo>
                    <a:pt x="0" y="0"/>
                  </a:moveTo>
                  <a:lnTo>
                    <a:pt x="0" y="273050"/>
                  </a:lnTo>
                </a:path>
              </a:pathLst>
            </a:custGeom>
            <a:ln w="57150">
              <a:solidFill>
                <a:srgbClr val="FF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2606664" y="3298825"/>
              <a:ext cx="171450" cy="172085"/>
            </a:xfrm>
            <a:custGeom>
              <a:avLst/>
              <a:gdLst/>
              <a:ahLst/>
              <a:cxnLst/>
              <a:rect l="l" t="t" r="r" b="b"/>
              <a:pathLst>
                <a:path w="171450" h="172085">
                  <a:moveTo>
                    <a:pt x="85737" y="0"/>
                  </a:moveTo>
                  <a:lnTo>
                    <a:pt x="0" y="171437"/>
                  </a:lnTo>
                  <a:lnTo>
                    <a:pt x="85725" y="114300"/>
                  </a:lnTo>
                  <a:lnTo>
                    <a:pt x="171450" y="171462"/>
                  </a:lnTo>
                  <a:lnTo>
                    <a:pt x="85737" y="0"/>
                  </a:lnTo>
                  <a:close/>
                </a:path>
              </a:pathLst>
            </a:custGeom>
            <a:solidFill>
              <a:srgbClr val="FF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2932112" y="4265612"/>
              <a:ext cx="917575" cy="589280"/>
            </a:xfrm>
            <a:custGeom>
              <a:avLst/>
              <a:gdLst/>
              <a:ahLst/>
              <a:cxnLst/>
              <a:rect l="l" t="t" r="r" b="b"/>
              <a:pathLst>
                <a:path w="917575" h="589279">
                  <a:moveTo>
                    <a:pt x="917575" y="588962"/>
                  </a:moveTo>
                  <a:lnTo>
                    <a:pt x="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3000333" y="3290521"/>
              <a:ext cx="1089660" cy="1464310"/>
            </a:xfrm>
            <a:custGeom>
              <a:avLst/>
              <a:gdLst/>
              <a:ahLst/>
              <a:cxnLst/>
              <a:rect l="l" t="t" r="r" b="b"/>
              <a:pathLst>
                <a:path w="1089660" h="1464310">
                  <a:moveTo>
                    <a:pt x="0" y="0"/>
                  </a:moveTo>
                  <a:lnTo>
                    <a:pt x="1089063" y="1464043"/>
                  </a:lnTo>
                </a:path>
              </a:pathLst>
            </a:custGeom>
            <a:ln w="57150">
              <a:solidFill>
                <a:srgbClr val="FF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2932112" y="3198812"/>
              <a:ext cx="171450" cy="189230"/>
            </a:xfrm>
            <a:custGeom>
              <a:avLst/>
              <a:gdLst/>
              <a:ahLst/>
              <a:cxnLst/>
              <a:rect l="l" t="t" r="r" b="b"/>
              <a:pathLst>
                <a:path w="171450" h="189229">
                  <a:moveTo>
                    <a:pt x="0" y="0"/>
                  </a:moveTo>
                  <a:lnTo>
                    <a:pt x="33553" y="188722"/>
                  </a:lnTo>
                  <a:lnTo>
                    <a:pt x="68224" y="91706"/>
                  </a:lnTo>
                  <a:lnTo>
                    <a:pt x="171119" y="863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8" name="object 78"/>
          <p:cNvSpPr txBox="1"/>
          <p:nvPr/>
        </p:nvSpPr>
        <p:spPr>
          <a:xfrm>
            <a:off x="3165475" y="1913191"/>
            <a:ext cx="2286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6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4784779" y="1913191"/>
            <a:ext cx="43243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12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3952992" y="1629663"/>
            <a:ext cx="250190" cy="13430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429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FFFFFF"/>
                </a:solidFill>
                <a:latin typeface="Symbol"/>
                <a:cs typeface="Symbol"/>
              </a:rPr>
              <a:t></a:t>
            </a:r>
            <a:endParaRPr sz="3200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  <a:spcBef>
                <a:spcPts val="2695"/>
              </a:spcBef>
            </a:pP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5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2149703" y="3262814"/>
            <a:ext cx="43243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14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3165881" y="4516993"/>
            <a:ext cx="2286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3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3534255" y="3551990"/>
            <a:ext cx="2286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8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4785185" y="4496685"/>
            <a:ext cx="43243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10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6010933" y="3488631"/>
            <a:ext cx="43243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15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6112470" y="2421686"/>
            <a:ext cx="2286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9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5160057" y="3245756"/>
            <a:ext cx="2286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7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88" name="object 88"/>
          <p:cNvGrpSpPr/>
          <p:nvPr/>
        </p:nvGrpSpPr>
        <p:grpSpPr>
          <a:xfrm>
            <a:off x="3032125" y="2117726"/>
            <a:ext cx="3511550" cy="2751455"/>
            <a:chOff x="3032125" y="2117726"/>
            <a:chExt cx="3511550" cy="2751455"/>
          </a:xfrm>
        </p:grpSpPr>
        <p:sp>
          <p:nvSpPr>
            <p:cNvPr id="89" name="object 89"/>
            <p:cNvSpPr/>
            <p:nvPr/>
          </p:nvSpPr>
          <p:spPr>
            <a:xfrm>
              <a:off x="4329112" y="2132013"/>
              <a:ext cx="917575" cy="587375"/>
            </a:xfrm>
            <a:custGeom>
              <a:avLst/>
              <a:gdLst/>
              <a:ahLst/>
              <a:cxnLst/>
              <a:rect l="l" t="t" r="r" b="b"/>
              <a:pathLst>
                <a:path w="917575" h="587375">
                  <a:moveTo>
                    <a:pt x="917575" y="587375"/>
                  </a:moveTo>
                  <a:lnTo>
                    <a:pt x="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3032125" y="2959100"/>
              <a:ext cx="2000250" cy="0"/>
            </a:xfrm>
            <a:custGeom>
              <a:avLst/>
              <a:gdLst/>
              <a:ahLst/>
              <a:cxnLst/>
              <a:rect l="l" t="t" r="r" b="b"/>
              <a:pathLst>
                <a:path w="2000250">
                  <a:moveTo>
                    <a:pt x="0" y="0"/>
                  </a:moveTo>
                  <a:lnTo>
                    <a:pt x="2000250" y="0"/>
                  </a:lnTo>
                </a:path>
              </a:pathLst>
            </a:custGeom>
            <a:ln w="57150">
              <a:solidFill>
                <a:srgbClr val="FF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4975225" y="2873370"/>
              <a:ext cx="171450" cy="171450"/>
            </a:xfrm>
            <a:custGeom>
              <a:avLst/>
              <a:gdLst/>
              <a:ahLst/>
              <a:cxnLst/>
              <a:rect l="l" t="t" r="r" b="b"/>
              <a:pathLst>
                <a:path w="171450" h="171450">
                  <a:moveTo>
                    <a:pt x="0" y="0"/>
                  </a:moveTo>
                  <a:lnTo>
                    <a:pt x="57150" y="85725"/>
                  </a:lnTo>
                  <a:lnTo>
                    <a:pt x="0" y="171450"/>
                  </a:lnTo>
                  <a:lnTo>
                    <a:pt x="171450" y="857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5940425" y="2959100"/>
              <a:ext cx="603250" cy="0"/>
            </a:xfrm>
            <a:custGeom>
              <a:avLst/>
              <a:gdLst/>
              <a:ahLst/>
              <a:cxnLst/>
              <a:rect l="l" t="t" r="r" b="b"/>
              <a:pathLst>
                <a:path w="603250">
                  <a:moveTo>
                    <a:pt x="0" y="0"/>
                  </a:moveTo>
                  <a:lnTo>
                    <a:pt x="603250" y="0"/>
                  </a:lnTo>
                </a:path>
              </a:pathLst>
            </a:custGeom>
            <a:ln w="57150">
              <a:solidFill>
                <a:srgbClr val="FF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5826125" y="2873370"/>
              <a:ext cx="171450" cy="171450"/>
            </a:xfrm>
            <a:custGeom>
              <a:avLst/>
              <a:gdLst/>
              <a:ahLst/>
              <a:cxnLst/>
              <a:rect l="l" t="t" r="r" b="b"/>
              <a:pathLst>
                <a:path w="171450" h="171450">
                  <a:moveTo>
                    <a:pt x="171450" y="0"/>
                  </a:moveTo>
                  <a:lnTo>
                    <a:pt x="0" y="85725"/>
                  </a:lnTo>
                  <a:lnTo>
                    <a:pt x="171450" y="171450"/>
                  </a:lnTo>
                  <a:lnTo>
                    <a:pt x="114300" y="85725"/>
                  </a:lnTo>
                  <a:lnTo>
                    <a:pt x="171450" y="0"/>
                  </a:lnTo>
                  <a:close/>
                </a:path>
              </a:pathLst>
            </a:custGeom>
            <a:solidFill>
              <a:srgbClr val="FF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4329112" y="4265612"/>
              <a:ext cx="917575" cy="589280"/>
            </a:xfrm>
            <a:custGeom>
              <a:avLst/>
              <a:gdLst/>
              <a:ahLst/>
              <a:cxnLst/>
              <a:rect l="l" t="t" r="r" b="b"/>
              <a:pathLst>
                <a:path w="917575" h="589279">
                  <a:moveTo>
                    <a:pt x="917575" y="0"/>
                  </a:moveTo>
                  <a:lnTo>
                    <a:pt x="0" y="588962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5486400" y="3298825"/>
              <a:ext cx="0" cy="273050"/>
            </a:xfrm>
            <a:custGeom>
              <a:avLst/>
              <a:gdLst/>
              <a:ahLst/>
              <a:cxnLst/>
              <a:rect l="l" t="t" r="r" b="b"/>
              <a:pathLst>
                <a:path h="273050">
                  <a:moveTo>
                    <a:pt x="0" y="273050"/>
                  </a:moveTo>
                  <a:lnTo>
                    <a:pt x="0" y="0"/>
                  </a:lnTo>
                </a:path>
              </a:pathLst>
            </a:custGeom>
            <a:ln w="57150">
              <a:solidFill>
                <a:srgbClr val="FF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5400675" y="3514725"/>
              <a:ext cx="171450" cy="171450"/>
            </a:xfrm>
            <a:custGeom>
              <a:avLst/>
              <a:gdLst/>
              <a:ahLst/>
              <a:cxnLst/>
              <a:rect l="l" t="t" r="r" b="b"/>
              <a:pathLst>
                <a:path w="171450" h="171450">
                  <a:moveTo>
                    <a:pt x="171450" y="0"/>
                  </a:moveTo>
                  <a:lnTo>
                    <a:pt x="85725" y="57150"/>
                  </a:lnTo>
                  <a:lnTo>
                    <a:pt x="0" y="0"/>
                  </a:lnTo>
                  <a:lnTo>
                    <a:pt x="85725" y="171450"/>
                  </a:lnTo>
                  <a:lnTo>
                    <a:pt x="171450" y="0"/>
                  </a:lnTo>
                  <a:close/>
                </a:path>
              </a:pathLst>
            </a:custGeom>
            <a:solidFill>
              <a:srgbClr val="FF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5940425" y="4025900"/>
              <a:ext cx="603250" cy="0"/>
            </a:xfrm>
            <a:custGeom>
              <a:avLst/>
              <a:gdLst/>
              <a:ahLst/>
              <a:cxnLst/>
              <a:rect l="l" t="t" r="r" b="b"/>
              <a:pathLst>
                <a:path w="603250">
                  <a:moveTo>
                    <a:pt x="0" y="0"/>
                  </a:moveTo>
                  <a:lnTo>
                    <a:pt x="603250" y="0"/>
                  </a:lnTo>
                </a:path>
              </a:pathLst>
            </a:custGeom>
            <a:ln w="57150">
              <a:solidFill>
                <a:srgbClr val="FF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5826125" y="3940169"/>
              <a:ext cx="171450" cy="171450"/>
            </a:xfrm>
            <a:custGeom>
              <a:avLst/>
              <a:gdLst/>
              <a:ahLst/>
              <a:cxnLst/>
              <a:rect l="l" t="t" r="r" b="b"/>
              <a:pathLst>
                <a:path w="171450" h="171450">
                  <a:moveTo>
                    <a:pt x="171450" y="0"/>
                  </a:moveTo>
                  <a:lnTo>
                    <a:pt x="0" y="85725"/>
                  </a:lnTo>
                  <a:lnTo>
                    <a:pt x="171450" y="171450"/>
                  </a:lnTo>
                  <a:lnTo>
                    <a:pt x="114300" y="85725"/>
                  </a:lnTo>
                  <a:lnTo>
                    <a:pt x="171450" y="0"/>
                  </a:lnTo>
                  <a:close/>
                </a:path>
              </a:pathLst>
            </a:custGeom>
            <a:solidFill>
              <a:srgbClr val="FF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6539" y="289813"/>
            <a:ext cx="6995159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Example</a:t>
            </a:r>
            <a:r>
              <a:rPr spc="-25" dirty="0"/>
              <a:t> </a:t>
            </a:r>
            <a:r>
              <a:rPr spc="-5" dirty="0"/>
              <a:t>of</a:t>
            </a:r>
            <a:r>
              <a:rPr spc="-15" dirty="0"/>
              <a:t> </a:t>
            </a:r>
            <a:r>
              <a:rPr spc="-5" dirty="0"/>
              <a:t>Prim’s</a:t>
            </a:r>
            <a:r>
              <a:rPr spc="-15" dirty="0"/>
              <a:t> </a:t>
            </a:r>
            <a:r>
              <a:rPr spc="-5" dirty="0"/>
              <a:t>algorithm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52437" y="1935163"/>
            <a:ext cx="191770" cy="191770"/>
            <a:chOff x="452437" y="1935163"/>
            <a:chExt cx="191770" cy="19177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7011" y="1959864"/>
              <a:ext cx="166877" cy="16687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2437" y="1935163"/>
              <a:ext cx="165100" cy="165100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452437" y="2384426"/>
            <a:ext cx="191770" cy="191135"/>
            <a:chOff x="452437" y="2384426"/>
            <a:chExt cx="191770" cy="191135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7011" y="2409444"/>
              <a:ext cx="166877" cy="16611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437" y="2384426"/>
              <a:ext cx="165100" cy="165100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810577" y="1697227"/>
            <a:ext cx="1319530" cy="9512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3645"/>
              </a:lnSpc>
              <a:spcBef>
                <a:spcPts val="95"/>
              </a:spcBef>
            </a:pP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</a:t>
            </a:r>
            <a:r>
              <a:rPr sz="3200" spc="-4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A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ts val="3645"/>
              </a:lnSpc>
            </a:pP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</a:t>
            </a:r>
            <a:r>
              <a:rPr sz="3200" spc="-3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i="1" spc="-3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–</a:t>
            </a:r>
            <a:r>
              <a:rPr sz="3200" spc="-3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A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347912" y="1547812"/>
            <a:ext cx="2265680" cy="1832610"/>
            <a:chOff x="2347912" y="1547812"/>
            <a:chExt cx="2265680" cy="1832610"/>
          </a:xfrm>
        </p:grpSpPr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820667" y="1623060"/>
              <a:ext cx="690371" cy="690371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202493" y="1601724"/>
              <a:ext cx="410653" cy="611123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819144" y="1601724"/>
              <a:ext cx="94195" cy="84772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819144" y="2098306"/>
              <a:ext cx="157543" cy="114541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3749675" y="1552575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749675" y="1552575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423160" y="2689860"/>
              <a:ext cx="690371" cy="690371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05239" y="2668524"/>
              <a:ext cx="410399" cy="611123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421635" y="2668524"/>
              <a:ext cx="94513" cy="8525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421635" y="3164497"/>
              <a:ext cx="158114" cy="115150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2352675" y="2619375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352675" y="2619375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2577592" y="2696463"/>
            <a:ext cx="2286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</a:t>
            </a:r>
            <a:endParaRPr sz="3200">
              <a:latin typeface="Symbol"/>
              <a:cs typeface="Symbol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5141912" y="2614612"/>
            <a:ext cx="868044" cy="765810"/>
            <a:chOff x="5141912" y="2614612"/>
            <a:chExt cx="868044" cy="765810"/>
          </a:xfrm>
        </p:grpSpPr>
        <p:pic>
          <p:nvPicPr>
            <p:cNvPr id="25" name="object 2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217414" y="2689860"/>
              <a:ext cx="690370" cy="690371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598934" y="2662428"/>
              <a:ext cx="410958" cy="617219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215889" y="2662428"/>
              <a:ext cx="104457" cy="90982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215889" y="3164865"/>
              <a:ext cx="157556" cy="114782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5146675" y="2619375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146675" y="2619375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5371591" y="2690368"/>
            <a:ext cx="2286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</a:t>
            </a:r>
            <a:endParaRPr sz="3200">
              <a:latin typeface="Symbol"/>
              <a:cs typeface="Symbol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2320289" y="3681412"/>
            <a:ext cx="997585" cy="765810"/>
            <a:chOff x="2320289" y="3681412"/>
            <a:chExt cx="997585" cy="765810"/>
          </a:xfrm>
        </p:grpSpPr>
        <p:pic>
          <p:nvPicPr>
            <p:cNvPr id="33" name="object 3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423159" y="3756660"/>
              <a:ext cx="690371" cy="690371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805048" y="3735323"/>
              <a:ext cx="512698" cy="611123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320289" y="3735323"/>
              <a:ext cx="259664" cy="611123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2352674" y="3686175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352674" y="3686175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2476245" y="3763264"/>
            <a:ext cx="43243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FFFFFF"/>
                </a:solidFill>
                <a:latin typeface="Symbol"/>
                <a:cs typeface="Symbol"/>
              </a:rPr>
              <a:t></a:t>
            </a:r>
            <a:endParaRPr sz="3200">
              <a:latin typeface="Symbol"/>
              <a:cs typeface="Symbol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5141912" y="3681412"/>
            <a:ext cx="868044" cy="765810"/>
            <a:chOff x="5141912" y="3681412"/>
            <a:chExt cx="868044" cy="765810"/>
          </a:xfrm>
        </p:grpSpPr>
        <p:pic>
          <p:nvPicPr>
            <p:cNvPr id="40" name="object 4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217414" y="3756660"/>
              <a:ext cx="690370" cy="690371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598744" y="3735323"/>
              <a:ext cx="411149" cy="611123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215889" y="3735323"/>
              <a:ext cx="94576" cy="85026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215889" y="4231601"/>
              <a:ext cx="157759" cy="114845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5146675" y="3686175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5146675" y="3686175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5371591" y="3755644"/>
            <a:ext cx="2286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0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3744912" y="4749800"/>
            <a:ext cx="868680" cy="766445"/>
            <a:chOff x="3744912" y="4749800"/>
            <a:chExt cx="868680" cy="766445"/>
          </a:xfrm>
        </p:grpSpPr>
        <p:pic>
          <p:nvPicPr>
            <p:cNvPr id="48" name="object 4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820668" y="4824984"/>
              <a:ext cx="690371" cy="691133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202264" y="4803647"/>
              <a:ext cx="410882" cy="611123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819143" y="4803647"/>
              <a:ext cx="94691" cy="84886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819143" y="5300141"/>
              <a:ext cx="157772" cy="114629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3749675" y="4754562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3749675" y="4754562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" name="object 54"/>
          <p:cNvSpPr txBox="1"/>
          <p:nvPr/>
        </p:nvSpPr>
        <p:spPr>
          <a:xfrm>
            <a:off x="3974591" y="4831651"/>
            <a:ext cx="2286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FFFFFF"/>
                </a:solidFill>
                <a:latin typeface="Symbol"/>
                <a:cs typeface="Symbol"/>
              </a:rPr>
              <a:t></a:t>
            </a:r>
            <a:endParaRPr sz="3200">
              <a:latin typeface="Symbol"/>
              <a:cs typeface="Symbol"/>
            </a:endParaRPr>
          </a:p>
        </p:txBody>
      </p:sp>
      <p:grpSp>
        <p:nvGrpSpPr>
          <p:cNvPr id="55" name="object 55"/>
          <p:cNvGrpSpPr/>
          <p:nvPr/>
        </p:nvGrpSpPr>
        <p:grpSpPr>
          <a:xfrm>
            <a:off x="6538912" y="2614612"/>
            <a:ext cx="868044" cy="765810"/>
            <a:chOff x="6538912" y="2614612"/>
            <a:chExt cx="868044" cy="765810"/>
          </a:xfrm>
        </p:grpSpPr>
        <p:pic>
          <p:nvPicPr>
            <p:cNvPr id="56" name="object 5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614160" y="2689860"/>
              <a:ext cx="690371" cy="690371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996023" y="2662428"/>
              <a:ext cx="410615" cy="617219"/>
            </a:xfrm>
            <a:prstGeom prst="rect">
              <a:avLst/>
            </a:prstGeom>
          </p:spPr>
        </p:pic>
        <p:pic>
          <p:nvPicPr>
            <p:cNvPr id="58" name="object 5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612635" y="2662428"/>
              <a:ext cx="104800" cy="91439"/>
            </a:xfrm>
            <a:prstGeom prst="rect">
              <a:avLst/>
            </a:prstGeom>
          </p:spPr>
        </p:pic>
        <p:pic>
          <p:nvPicPr>
            <p:cNvPr id="59" name="object 5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612635" y="3164408"/>
              <a:ext cx="157899" cy="115239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6543675" y="2619375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6543675" y="2619375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2" name="object 62"/>
          <p:cNvSpPr txBox="1"/>
          <p:nvPr/>
        </p:nvSpPr>
        <p:spPr>
          <a:xfrm>
            <a:off x="6768592" y="2690368"/>
            <a:ext cx="2286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FFFFFF"/>
                </a:solidFill>
                <a:latin typeface="Symbol"/>
                <a:cs typeface="Symbol"/>
              </a:rPr>
              <a:t></a:t>
            </a:r>
            <a:endParaRPr sz="3200">
              <a:latin typeface="Symbol"/>
              <a:cs typeface="Symbol"/>
            </a:endParaRPr>
          </a:p>
        </p:txBody>
      </p:sp>
      <p:grpSp>
        <p:nvGrpSpPr>
          <p:cNvPr id="63" name="object 63"/>
          <p:cNvGrpSpPr/>
          <p:nvPr/>
        </p:nvGrpSpPr>
        <p:grpSpPr>
          <a:xfrm>
            <a:off x="6511290" y="3681412"/>
            <a:ext cx="997585" cy="765810"/>
            <a:chOff x="6511290" y="3681412"/>
            <a:chExt cx="997585" cy="765810"/>
          </a:xfrm>
        </p:grpSpPr>
        <p:pic>
          <p:nvPicPr>
            <p:cNvPr id="64" name="object 6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614160" y="3756660"/>
              <a:ext cx="690371" cy="690371"/>
            </a:xfrm>
            <a:prstGeom prst="rect">
              <a:avLst/>
            </a:prstGeom>
          </p:spPr>
        </p:pic>
        <p:pic>
          <p:nvPicPr>
            <p:cNvPr id="65" name="object 65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995833" y="3729228"/>
              <a:ext cx="512913" cy="617219"/>
            </a:xfrm>
            <a:prstGeom prst="rect">
              <a:avLst/>
            </a:prstGeom>
          </p:spPr>
        </p:pic>
        <p:pic>
          <p:nvPicPr>
            <p:cNvPr id="66" name="object 6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511290" y="3729228"/>
              <a:ext cx="259448" cy="617219"/>
            </a:xfrm>
            <a:prstGeom prst="rect">
              <a:avLst/>
            </a:prstGeom>
          </p:spPr>
        </p:pic>
        <p:sp>
          <p:nvSpPr>
            <p:cNvPr id="67" name="object 67"/>
            <p:cNvSpPr/>
            <p:nvPr/>
          </p:nvSpPr>
          <p:spPr>
            <a:xfrm>
              <a:off x="6543675" y="3686175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6543675" y="3686175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9" name="object 69"/>
          <p:cNvSpPr txBox="1"/>
          <p:nvPr/>
        </p:nvSpPr>
        <p:spPr>
          <a:xfrm>
            <a:off x="6667245" y="3757167"/>
            <a:ext cx="43243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FFFFFF"/>
                </a:solidFill>
                <a:latin typeface="Symbol"/>
                <a:cs typeface="Symbol"/>
              </a:rPr>
              <a:t></a:t>
            </a:r>
            <a:endParaRPr sz="3200">
              <a:latin typeface="Symbol"/>
              <a:cs typeface="Symbol"/>
            </a:endParaRPr>
          </a:p>
        </p:txBody>
      </p:sp>
      <p:grpSp>
        <p:nvGrpSpPr>
          <p:cNvPr id="70" name="object 70"/>
          <p:cNvGrpSpPr/>
          <p:nvPr/>
        </p:nvGrpSpPr>
        <p:grpSpPr>
          <a:xfrm>
            <a:off x="2917825" y="2117726"/>
            <a:ext cx="2343150" cy="2751455"/>
            <a:chOff x="2917825" y="2117726"/>
            <a:chExt cx="2343150" cy="2751455"/>
          </a:xfrm>
        </p:grpSpPr>
        <p:sp>
          <p:nvSpPr>
            <p:cNvPr id="71" name="object 71"/>
            <p:cNvSpPr/>
            <p:nvPr/>
          </p:nvSpPr>
          <p:spPr>
            <a:xfrm>
              <a:off x="4329112" y="2132013"/>
              <a:ext cx="917575" cy="587375"/>
            </a:xfrm>
            <a:custGeom>
              <a:avLst/>
              <a:gdLst/>
              <a:ahLst/>
              <a:cxnLst/>
              <a:rect l="l" t="t" r="r" b="b"/>
              <a:pathLst>
                <a:path w="917575" h="587375">
                  <a:moveTo>
                    <a:pt x="917575" y="587375"/>
                  </a:moveTo>
                  <a:lnTo>
                    <a:pt x="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2932112" y="4265612"/>
              <a:ext cx="917575" cy="589280"/>
            </a:xfrm>
            <a:custGeom>
              <a:avLst/>
              <a:gdLst/>
              <a:ahLst/>
              <a:cxnLst/>
              <a:rect l="l" t="t" r="r" b="b"/>
              <a:pathLst>
                <a:path w="917575" h="589279">
                  <a:moveTo>
                    <a:pt x="917575" y="588962"/>
                  </a:moveTo>
                  <a:lnTo>
                    <a:pt x="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4329112" y="4265612"/>
              <a:ext cx="917575" cy="589280"/>
            </a:xfrm>
            <a:custGeom>
              <a:avLst/>
              <a:gdLst/>
              <a:ahLst/>
              <a:cxnLst/>
              <a:rect l="l" t="t" r="r" b="b"/>
              <a:pathLst>
                <a:path w="917575" h="589279">
                  <a:moveTo>
                    <a:pt x="917575" y="0"/>
                  </a:moveTo>
                  <a:lnTo>
                    <a:pt x="0" y="588962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4" name="object 74"/>
          <p:cNvSpPr txBox="1"/>
          <p:nvPr/>
        </p:nvSpPr>
        <p:spPr>
          <a:xfrm>
            <a:off x="3165475" y="1913191"/>
            <a:ext cx="2286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6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4784779" y="1913191"/>
            <a:ext cx="43243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12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3952992" y="1629663"/>
            <a:ext cx="250190" cy="13430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429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</a:t>
            </a:r>
            <a:endParaRPr sz="3200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  <a:spcBef>
                <a:spcPts val="2695"/>
              </a:spcBef>
            </a:pP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5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2149703" y="3262814"/>
            <a:ext cx="43243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14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3165881" y="4516993"/>
            <a:ext cx="2286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3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3534255" y="3551990"/>
            <a:ext cx="2286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8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4785185" y="4496685"/>
            <a:ext cx="43243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10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6010933" y="3488631"/>
            <a:ext cx="43243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15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6112470" y="2421686"/>
            <a:ext cx="2286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9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5160057" y="3245756"/>
            <a:ext cx="2286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7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84" name="object 84"/>
          <p:cNvGrpSpPr/>
          <p:nvPr/>
        </p:nvGrpSpPr>
        <p:grpSpPr>
          <a:xfrm>
            <a:off x="2606664" y="2103434"/>
            <a:ext cx="3937635" cy="2679700"/>
            <a:chOff x="2606664" y="2103434"/>
            <a:chExt cx="3937635" cy="2679700"/>
          </a:xfrm>
        </p:grpSpPr>
        <p:sp>
          <p:nvSpPr>
            <p:cNvPr id="85" name="object 85"/>
            <p:cNvSpPr/>
            <p:nvPr/>
          </p:nvSpPr>
          <p:spPr>
            <a:xfrm>
              <a:off x="3028378" y="2132009"/>
              <a:ext cx="821690" cy="525780"/>
            </a:xfrm>
            <a:custGeom>
              <a:avLst/>
              <a:gdLst/>
              <a:ahLst/>
              <a:cxnLst/>
              <a:rect l="l" t="t" r="r" b="b"/>
              <a:pathLst>
                <a:path w="821689" h="525780">
                  <a:moveTo>
                    <a:pt x="0" y="525754"/>
                  </a:moveTo>
                  <a:lnTo>
                    <a:pt x="821309" y="0"/>
                  </a:lnTo>
                </a:path>
              </a:pathLst>
            </a:custGeom>
            <a:ln w="57150">
              <a:solidFill>
                <a:srgbClr val="FF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2932110" y="2554751"/>
              <a:ext cx="191135" cy="165100"/>
            </a:xfrm>
            <a:custGeom>
              <a:avLst/>
              <a:gdLst/>
              <a:ahLst/>
              <a:cxnLst/>
              <a:rect l="l" t="t" r="r" b="b"/>
              <a:pathLst>
                <a:path w="191135" h="165100">
                  <a:moveTo>
                    <a:pt x="98171" y="0"/>
                  </a:moveTo>
                  <a:lnTo>
                    <a:pt x="0" y="164642"/>
                  </a:lnTo>
                  <a:lnTo>
                    <a:pt x="190614" y="144398"/>
                  </a:lnTo>
                  <a:lnTo>
                    <a:pt x="96266" y="103009"/>
                  </a:lnTo>
                  <a:lnTo>
                    <a:pt x="98171" y="0"/>
                  </a:lnTo>
                  <a:close/>
                </a:path>
              </a:pathLst>
            </a:custGeom>
            <a:solidFill>
              <a:srgbClr val="FF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2692400" y="3413125"/>
              <a:ext cx="0" cy="273050"/>
            </a:xfrm>
            <a:custGeom>
              <a:avLst/>
              <a:gdLst/>
              <a:ahLst/>
              <a:cxnLst/>
              <a:rect l="l" t="t" r="r" b="b"/>
              <a:pathLst>
                <a:path h="273050">
                  <a:moveTo>
                    <a:pt x="0" y="0"/>
                  </a:moveTo>
                  <a:lnTo>
                    <a:pt x="0" y="273050"/>
                  </a:lnTo>
                </a:path>
              </a:pathLst>
            </a:custGeom>
            <a:ln w="57150">
              <a:solidFill>
                <a:srgbClr val="FF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2606664" y="3298825"/>
              <a:ext cx="171450" cy="172085"/>
            </a:xfrm>
            <a:custGeom>
              <a:avLst/>
              <a:gdLst/>
              <a:ahLst/>
              <a:cxnLst/>
              <a:rect l="l" t="t" r="r" b="b"/>
              <a:pathLst>
                <a:path w="171450" h="172085">
                  <a:moveTo>
                    <a:pt x="85737" y="0"/>
                  </a:moveTo>
                  <a:lnTo>
                    <a:pt x="0" y="171437"/>
                  </a:lnTo>
                  <a:lnTo>
                    <a:pt x="85725" y="114300"/>
                  </a:lnTo>
                  <a:lnTo>
                    <a:pt x="171450" y="171462"/>
                  </a:lnTo>
                  <a:lnTo>
                    <a:pt x="85737" y="0"/>
                  </a:lnTo>
                  <a:close/>
                </a:path>
              </a:pathLst>
            </a:custGeom>
            <a:solidFill>
              <a:srgbClr val="FF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3000333" y="3290521"/>
              <a:ext cx="1089660" cy="1464310"/>
            </a:xfrm>
            <a:custGeom>
              <a:avLst/>
              <a:gdLst/>
              <a:ahLst/>
              <a:cxnLst/>
              <a:rect l="l" t="t" r="r" b="b"/>
              <a:pathLst>
                <a:path w="1089660" h="1464310">
                  <a:moveTo>
                    <a:pt x="0" y="0"/>
                  </a:moveTo>
                  <a:lnTo>
                    <a:pt x="1089063" y="1464043"/>
                  </a:lnTo>
                </a:path>
              </a:pathLst>
            </a:custGeom>
            <a:ln w="57150">
              <a:solidFill>
                <a:srgbClr val="FF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2932112" y="3198812"/>
              <a:ext cx="171450" cy="189230"/>
            </a:xfrm>
            <a:custGeom>
              <a:avLst/>
              <a:gdLst/>
              <a:ahLst/>
              <a:cxnLst/>
              <a:rect l="l" t="t" r="r" b="b"/>
              <a:pathLst>
                <a:path w="171450" h="189229">
                  <a:moveTo>
                    <a:pt x="0" y="0"/>
                  </a:moveTo>
                  <a:lnTo>
                    <a:pt x="33553" y="188722"/>
                  </a:lnTo>
                  <a:lnTo>
                    <a:pt x="68224" y="91706"/>
                  </a:lnTo>
                  <a:lnTo>
                    <a:pt x="171119" y="863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3032125" y="2959100"/>
              <a:ext cx="2000250" cy="0"/>
            </a:xfrm>
            <a:custGeom>
              <a:avLst/>
              <a:gdLst/>
              <a:ahLst/>
              <a:cxnLst/>
              <a:rect l="l" t="t" r="r" b="b"/>
              <a:pathLst>
                <a:path w="2000250">
                  <a:moveTo>
                    <a:pt x="0" y="0"/>
                  </a:moveTo>
                  <a:lnTo>
                    <a:pt x="2000250" y="0"/>
                  </a:lnTo>
                </a:path>
              </a:pathLst>
            </a:custGeom>
            <a:ln w="57150">
              <a:solidFill>
                <a:srgbClr val="FF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4975225" y="2873369"/>
              <a:ext cx="171450" cy="171450"/>
            </a:xfrm>
            <a:custGeom>
              <a:avLst/>
              <a:gdLst/>
              <a:ahLst/>
              <a:cxnLst/>
              <a:rect l="l" t="t" r="r" b="b"/>
              <a:pathLst>
                <a:path w="171450" h="171450">
                  <a:moveTo>
                    <a:pt x="0" y="0"/>
                  </a:moveTo>
                  <a:lnTo>
                    <a:pt x="57150" y="85725"/>
                  </a:lnTo>
                  <a:lnTo>
                    <a:pt x="0" y="171450"/>
                  </a:lnTo>
                  <a:lnTo>
                    <a:pt x="171450" y="857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5940425" y="2959100"/>
              <a:ext cx="603250" cy="0"/>
            </a:xfrm>
            <a:custGeom>
              <a:avLst/>
              <a:gdLst/>
              <a:ahLst/>
              <a:cxnLst/>
              <a:rect l="l" t="t" r="r" b="b"/>
              <a:pathLst>
                <a:path w="603250">
                  <a:moveTo>
                    <a:pt x="0" y="0"/>
                  </a:moveTo>
                  <a:lnTo>
                    <a:pt x="603250" y="0"/>
                  </a:lnTo>
                </a:path>
              </a:pathLst>
            </a:custGeom>
            <a:ln w="57150">
              <a:solidFill>
                <a:srgbClr val="FF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5826125" y="2873369"/>
              <a:ext cx="171450" cy="171450"/>
            </a:xfrm>
            <a:custGeom>
              <a:avLst/>
              <a:gdLst/>
              <a:ahLst/>
              <a:cxnLst/>
              <a:rect l="l" t="t" r="r" b="b"/>
              <a:pathLst>
                <a:path w="171450" h="171450">
                  <a:moveTo>
                    <a:pt x="171450" y="0"/>
                  </a:moveTo>
                  <a:lnTo>
                    <a:pt x="0" y="85725"/>
                  </a:lnTo>
                  <a:lnTo>
                    <a:pt x="171450" y="171450"/>
                  </a:lnTo>
                  <a:lnTo>
                    <a:pt x="114300" y="85725"/>
                  </a:lnTo>
                  <a:lnTo>
                    <a:pt x="171450" y="0"/>
                  </a:lnTo>
                  <a:close/>
                </a:path>
              </a:pathLst>
            </a:custGeom>
            <a:solidFill>
              <a:srgbClr val="FF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5486400" y="3298825"/>
              <a:ext cx="0" cy="273050"/>
            </a:xfrm>
            <a:custGeom>
              <a:avLst/>
              <a:gdLst/>
              <a:ahLst/>
              <a:cxnLst/>
              <a:rect l="l" t="t" r="r" b="b"/>
              <a:pathLst>
                <a:path h="273050">
                  <a:moveTo>
                    <a:pt x="0" y="273050"/>
                  </a:moveTo>
                  <a:lnTo>
                    <a:pt x="0" y="0"/>
                  </a:lnTo>
                </a:path>
              </a:pathLst>
            </a:custGeom>
            <a:ln w="57150">
              <a:solidFill>
                <a:srgbClr val="FF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5400675" y="3514725"/>
              <a:ext cx="171450" cy="171450"/>
            </a:xfrm>
            <a:custGeom>
              <a:avLst/>
              <a:gdLst/>
              <a:ahLst/>
              <a:cxnLst/>
              <a:rect l="l" t="t" r="r" b="b"/>
              <a:pathLst>
                <a:path w="171450" h="171450">
                  <a:moveTo>
                    <a:pt x="171450" y="0"/>
                  </a:moveTo>
                  <a:lnTo>
                    <a:pt x="85725" y="57150"/>
                  </a:lnTo>
                  <a:lnTo>
                    <a:pt x="0" y="0"/>
                  </a:lnTo>
                  <a:lnTo>
                    <a:pt x="85725" y="171450"/>
                  </a:lnTo>
                  <a:lnTo>
                    <a:pt x="171450" y="0"/>
                  </a:lnTo>
                  <a:close/>
                </a:path>
              </a:pathLst>
            </a:custGeom>
            <a:solidFill>
              <a:srgbClr val="FF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5940425" y="4025900"/>
              <a:ext cx="603250" cy="0"/>
            </a:xfrm>
            <a:custGeom>
              <a:avLst/>
              <a:gdLst/>
              <a:ahLst/>
              <a:cxnLst/>
              <a:rect l="l" t="t" r="r" b="b"/>
              <a:pathLst>
                <a:path w="603250">
                  <a:moveTo>
                    <a:pt x="0" y="0"/>
                  </a:moveTo>
                  <a:lnTo>
                    <a:pt x="603250" y="0"/>
                  </a:lnTo>
                </a:path>
              </a:pathLst>
            </a:custGeom>
            <a:ln w="57150">
              <a:solidFill>
                <a:srgbClr val="FF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5826125" y="3940169"/>
              <a:ext cx="171450" cy="171450"/>
            </a:xfrm>
            <a:custGeom>
              <a:avLst/>
              <a:gdLst/>
              <a:ahLst/>
              <a:cxnLst/>
              <a:rect l="l" t="t" r="r" b="b"/>
              <a:pathLst>
                <a:path w="171450" h="171450">
                  <a:moveTo>
                    <a:pt x="171450" y="0"/>
                  </a:moveTo>
                  <a:lnTo>
                    <a:pt x="0" y="85725"/>
                  </a:lnTo>
                  <a:lnTo>
                    <a:pt x="171450" y="171450"/>
                  </a:lnTo>
                  <a:lnTo>
                    <a:pt x="114300" y="85725"/>
                  </a:lnTo>
                  <a:lnTo>
                    <a:pt x="171450" y="0"/>
                  </a:lnTo>
                  <a:close/>
                </a:path>
              </a:pathLst>
            </a:custGeom>
            <a:solidFill>
              <a:srgbClr val="FF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6539" y="289813"/>
            <a:ext cx="6995159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Example</a:t>
            </a:r>
            <a:r>
              <a:rPr spc="-25" dirty="0"/>
              <a:t> </a:t>
            </a:r>
            <a:r>
              <a:rPr spc="-5" dirty="0"/>
              <a:t>of</a:t>
            </a:r>
            <a:r>
              <a:rPr spc="-15" dirty="0"/>
              <a:t> </a:t>
            </a:r>
            <a:r>
              <a:rPr spc="-5" dirty="0"/>
              <a:t>Prim’s</a:t>
            </a:r>
            <a:r>
              <a:rPr spc="-15" dirty="0"/>
              <a:t> </a:t>
            </a:r>
            <a:r>
              <a:rPr spc="-5" dirty="0"/>
              <a:t>algorithm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52437" y="1935163"/>
            <a:ext cx="191770" cy="191770"/>
            <a:chOff x="452437" y="1935163"/>
            <a:chExt cx="191770" cy="19177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7011" y="1959864"/>
              <a:ext cx="166877" cy="16687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2437" y="1935163"/>
              <a:ext cx="165100" cy="165100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452437" y="2384426"/>
            <a:ext cx="191770" cy="191135"/>
            <a:chOff x="452437" y="2384426"/>
            <a:chExt cx="191770" cy="191135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7011" y="2409444"/>
              <a:ext cx="166877" cy="16611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437" y="2384426"/>
              <a:ext cx="165100" cy="165100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810577" y="1697227"/>
            <a:ext cx="1319530" cy="9512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3645"/>
              </a:lnSpc>
              <a:spcBef>
                <a:spcPts val="95"/>
              </a:spcBef>
            </a:pP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</a:t>
            </a:r>
            <a:r>
              <a:rPr sz="3200" spc="-4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A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ts val="3645"/>
              </a:lnSpc>
            </a:pP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</a:t>
            </a:r>
            <a:r>
              <a:rPr sz="3200" spc="-3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i="1" spc="-3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–</a:t>
            </a:r>
            <a:r>
              <a:rPr sz="3200" spc="-3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A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347912" y="1547812"/>
            <a:ext cx="2265680" cy="1832610"/>
            <a:chOff x="2347912" y="1547812"/>
            <a:chExt cx="2265680" cy="1832610"/>
          </a:xfrm>
        </p:grpSpPr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820667" y="1623060"/>
              <a:ext cx="690371" cy="690371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202493" y="1601724"/>
              <a:ext cx="410653" cy="611123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819144" y="1601724"/>
              <a:ext cx="94195" cy="84772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819144" y="2098306"/>
              <a:ext cx="157543" cy="114541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3749675" y="1552575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749675" y="1552575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423160" y="2689860"/>
              <a:ext cx="690371" cy="690371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05239" y="2668524"/>
              <a:ext cx="410399" cy="611123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421635" y="2668524"/>
              <a:ext cx="94513" cy="8525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421635" y="3164497"/>
              <a:ext cx="158114" cy="115150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2352675" y="2619375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352675" y="2619375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2577592" y="2696463"/>
            <a:ext cx="2286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</a:t>
            </a:r>
            <a:endParaRPr sz="3200">
              <a:latin typeface="Symbol"/>
              <a:cs typeface="Symbol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5141912" y="2614612"/>
            <a:ext cx="868044" cy="765810"/>
            <a:chOff x="5141912" y="2614612"/>
            <a:chExt cx="868044" cy="765810"/>
          </a:xfrm>
        </p:grpSpPr>
        <p:pic>
          <p:nvPicPr>
            <p:cNvPr id="25" name="object 2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217414" y="2689860"/>
              <a:ext cx="690370" cy="690371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598934" y="2662428"/>
              <a:ext cx="410958" cy="617219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215889" y="2662428"/>
              <a:ext cx="104457" cy="90982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215889" y="3164865"/>
              <a:ext cx="157556" cy="114782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5146675" y="2619375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146675" y="2619375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5371591" y="2690368"/>
            <a:ext cx="2286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</a:t>
            </a:r>
            <a:endParaRPr sz="3200">
              <a:latin typeface="Symbol"/>
              <a:cs typeface="Symbol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2320289" y="3681412"/>
            <a:ext cx="997585" cy="765810"/>
            <a:chOff x="2320289" y="3681412"/>
            <a:chExt cx="997585" cy="765810"/>
          </a:xfrm>
        </p:grpSpPr>
        <p:pic>
          <p:nvPicPr>
            <p:cNvPr id="33" name="object 3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423159" y="3756660"/>
              <a:ext cx="690371" cy="690371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805048" y="3735323"/>
              <a:ext cx="512698" cy="611123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320289" y="3735323"/>
              <a:ext cx="259664" cy="611123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2352674" y="3686175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352674" y="3686175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2476245" y="3763264"/>
            <a:ext cx="43243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FFFFFF"/>
                </a:solidFill>
                <a:latin typeface="Symbol"/>
                <a:cs typeface="Symbol"/>
              </a:rPr>
              <a:t></a:t>
            </a:r>
            <a:endParaRPr sz="3200">
              <a:latin typeface="Symbol"/>
              <a:cs typeface="Symbol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5141912" y="3681412"/>
            <a:ext cx="868044" cy="765810"/>
            <a:chOff x="5141912" y="3681412"/>
            <a:chExt cx="868044" cy="765810"/>
          </a:xfrm>
        </p:grpSpPr>
        <p:pic>
          <p:nvPicPr>
            <p:cNvPr id="40" name="object 4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217414" y="3756660"/>
              <a:ext cx="690370" cy="690371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598744" y="3735323"/>
              <a:ext cx="411149" cy="611123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215889" y="3735323"/>
              <a:ext cx="94576" cy="85026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215889" y="4231601"/>
              <a:ext cx="157759" cy="114845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5146675" y="3686175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5146675" y="3686175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5371591" y="3755644"/>
            <a:ext cx="2286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0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3744912" y="4749800"/>
            <a:ext cx="868680" cy="766445"/>
            <a:chOff x="3744912" y="4749800"/>
            <a:chExt cx="868680" cy="766445"/>
          </a:xfrm>
        </p:grpSpPr>
        <p:pic>
          <p:nvPicPr>
            <p:cNvPr id="48" name="object 4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820668" y="4824984"/>
              <a:ext cx="690371" cy="691133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202264" y="4803647"/>
              <a:ext cx="410882" cy="611123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819143" y="4803647"/>
              <a:ext cx="94691" cy="84886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819143" y="5300141"/>
              <a:ext cx="157772" cy="114629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3749675" y="4754562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3749675" y="4754562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" name="object 54"/>
          <p:cNvSpPr txBox="1"/>
          <p:nvPr/>
        </p:nvSpPr>
        <p:spPr>
          <a:xfrm>
            <a:off x="3974591" y="4831651"/>
            <a:ext cx="2286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</a:t>
            </a:r>
            <a:endParaRPr sz="3200">
              <a:latin typeface="Symbol"/>
              <a:cs typeface="Symbol"/>
            </a:endParaRPr>
          </a:p>
        </p:txBody>
      </p:sp>
      <p:grpSp>
        <p:nvGrpSpPr>
          <p:cNvPr id="55" name="object 55"/>
          <p:cNvGrpSpPr/>
          <p:nvPr/>
        </p:nvGrpSpPr>
        <p:grpSpPr>
          <a:xfrm>
            <a:off x="6538912" y="2614612"/>
            <a:ext cx="868044" cy="765810"/>
            <a:chOff x="6538912" y="2614612"/>
            <a:chExt cx="868044" cy="765810"/>
          </a:xfrm>
        </p:grpSpPr>
        <p:pic>
          <p:nvPicPr>
            <p:cNvPr id="56" name="object 5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614160" y="2689860"/>
              <a:ext cx="690371" cy="690371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996023" y="2662428"/>
              <a:ext cx="410615" cy="617219"/>
            </a:xfrm>
            <a:prstGeom prst="rect">
              <a:avLst/>
            </a:prstGeom>
          </p:spPr>
        </p:pic>
        <p:pic>
          <p:nvPicPr>
            <p:cNvPr id="58" name="object 5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612635" y="2662428"/>
              <a:ext cx="104800" cy="91439"/>
            </a:xfrm>
            <a:prstGeom prst="rect">
              <a:avLst/>
            </a:prstGeom>
          </p:spPr>
        </p:pic>
        <p:pic>
          <p:nvPicPr>
            <p:cNvPr id="59" name="object 5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612635" y="3164408"/>
              <a:ext cx="157899" cy="115239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6543675" y="2619375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6543675" y="2619375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2" name="object 62"/>
          <p:cNvSpPr txBox="1"/>
          <p:nvPr/>
        </p:nvSpPr>
        <p:spPr>
          <a:xfrm>
            <a:off x="6768592" y="2690368"/>
            <a:ext cx="2286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FFFFFF"/>
                </a:solidFill>
                <a:latin typeface="Symbol"/>
                <a:cs typeface="Symbol"/>
              </a:rPr>
              <a:t></a:t>
            </a:r>
            <a:endParaRPr sz="3200">
              <a:latin typeface="Symbol"/>
              <a:cs typeface="Symbol"/>
            </a:endParaRPr>
          </a:p>
        </p:txBody>
      </p:sp>
      <p:grpSp>
        <p:nvGrpSpPr>
          <p:cNvPr id="63" name="object 63"/>
          <p:cNvGrpSpPr/>
          <p:nvPr/>
        </p:nvGrpSpPr>
        <p:grpSpPr>
          <a:xfrm>
            <a:off x="6511290" y="3681412"/>
            <a:ext cx="997585" cy="765810"/>
            <a:chOff x="6511290" y="3681412"/>
            <a:chExt cx="997585" cy="765810"/>
          </a:xfrm>
        </p:grpSpPr>
        <p:pic>
          <p:nvPicPr>
            <p:cNvPr id="64" name="object 6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614160" y="3756660"/>
              <a:ext cx="690371" cy="690371"/>
            </a:xfrm>
            <a:prstGeom prst="rect">
              <a:avLst/>
            </a:prstGeom>
          </p:spPr>
        </p:pic>
        <p:pic>
          <p:nvPicPr>
            <p:cNvPr id="65" name="object 65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995833" y="3729228"/>
              <a:ext cx="512913" cy="617219"/>
            </a:xfrm>
            <a:prstGeom prst="rect">
              <a:avLst/>
            </a:prstGeom>
          </p:spPr>
        </p:pic>
        <p:pic>
          <p:nvPicPr>
            <p:cNvPr id="66" name="object 6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511290" y="3729228"/>
              <a:ext cx="259448" cy="617219"/>
            </a:xfrm>
            <a:prstGeom prst="rect">
              <a:avLst/>
            </a:prstGeom>
          </p:spPr>
        </p:pic>
        <p:sp>
          <p:nvSpPr>
            <p:cNvPr id="67" name="object 67"/>
            <p:cNvSpPr/>
            <p:nvPr/>
          </p:nvSpPr>
          <p:spPr>
            <a:xfrm>
              <a:off x="6543675" y="3686175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6543675" y="3686175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9" name="object 69"/>
          <p:cNvSpPr txBox="1"/>
          <p:nvPr/>
        </p:nvSpPr>
        <p:spPr>
          <a:xfrm>
            <a:off x="6667245" y="3757167"/>
            <a:ext cx="43243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FFFFFF"/>
                </a:solidFill>
                <a:latin typeface="Symbol"/>
                <a:cs typeface="Symbol"/>
              </a:rPr>
              <a:t></a:t>
            </a:r>
            <a:endParaRPr sz="3200">
              <a:latin typeface="Symbol"/>
              <a:cs typeface="Symbol"/>
            </a:endParaRPr>
          </a:p>
        </p:txBody>
      </p:sp>
      <p:grpSp>
        <p:nvGrpSpPr>
          <p:cNvPr id="70" name="object 70"/>
          <p:cNvGrpSpPr/>
          <p:nvPr/>
        </p:nvGrpSpPr>
        <p:grpSpPr>
          <a:xfrm>
            <a:off x="2917825" y="2117726"/>
            <a:ext cx="2343150" cy="2751455"/>
            <a:chOff x="2917825" y="2117726"/>
            <a:chExt cx="2343150" cy="2751455"/>
          </a:xfrm>
        </p:grpSpPr>
        <p:sp>
          <p:nvSpPr>
            <p:cNvPr id="71" name="object 71"/>
            <p:cNvSpPr/>
            <p:nvPr/>
          </p:nvSpPr>
          <p:spPr>
            <a:xfrm>
              <a:off x="4329112" y="2132013"/>
              <a:ext cx="917575" cy="587375"/>
            </a:xfrm>
            <a:custGeom>
              <a:avLst/>
              <a:gdLst/>
              <a:ahLst/>
              <a:cxnLst/>
              <a:rect l="l" t="t" r="r" b="b"/>
              <a:pathLst>
                <a:path w="917575" h="587375">
                  <a:moveTo>
                    <a:pt x="917575" y="587375"/>
                  </a:moveTo>
                  <a:lnTo>
                    <a:pt x="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2932112" y="4265612"/>
              <a:ext cx="917575" cy="589280"/>
            </a:xfrm>
            <a:custGeom>
              <a:avLst/>
              <a:gdLst/>
              <a:ahLst/>
              <a:cxnLst/>
              <a:rect l="l" t="t" r="r" b="b"/>
              <a:pathLst>
                <a:path w="917575" h="589279">
                  <a:moveTo>
                    <a:pt x="917575" y="588962"/>
                  </a:moveTo>
                  <a:lnTo>
                    <a:pt x="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4329112" y="4265612"/>
              <a:ext cx="917575" cy="589280"/>
            </a:xfrm>
            <a:custGeom>
              <a:avLst/>
              <a:gdLst/>
              <a:ahLst/>
              <a:cxnLst/>
              <a:rect l="l" t="t" r="r" b="b"/>
              <a:pathLst>
                <a:path w="917575" h="589279">
                  <a:moveTo>
                    <a:pt x="917575" y="0"/>
                  </a:moveTo>
                  <a:lnTo>
                    <a:pt x="0" y="588962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4" name="object 74"/>
          <p:cNvSpPr txBox="1"/>
          <p:nvPr/>
        </p:nvSpPr>
        <p:spPr>
          <a:xfrm>
            <a:off x="3165475" y="1913191"/>
            <a:ext cx="2286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6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4784779" y="1913191"/>
            <a:ext cx="43243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12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3952992" y="1629663"/>
            <a:ext cx="250190" cy="13430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429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</a:t>
            </a:r>
            <a:endParaRPr sz="3200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  <a:spcBef>
                <a:spcPts val="2695"/>
              </a:spcBef>
            </a:pP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5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2149703" y="3262814"/>
            <a:ext cx="43243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14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3165881" y="4516993"/>
            <a:ext cx="2286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3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3534255" y="3551990"/>
            <a:ext cx="2286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8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4785185" y="4496685"/>
            <a:ext cx="43243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10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6010933" y="3488631"/>
            <a:ext cx="43243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15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6112470" y="2421686"/>
            <a:ext cx="2286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9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5160057" y="3245756"/>
            <a:ext cx="2286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7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84" name="object 84"/>
          <p:cNvGrpSpPr/>
          <p:nvPr/>
        </p:nvGrpSpPr>
        <p:grpSpPr>
          <a:xfrm>
            <a:off x="2606664" y="2103434"/>
            <a:ext cx="3937635" cy="2679700"/>
            <a:chOff x="2606664" y="2103434"/>
            <a:chExt cx="3937635" cy="2679700"/>
          </a:xfrm>
        </p:grpSpPr>
        <p:sp>
          <p:nvSpPr>
            <p:cNvPr id="85" name="object 85"/>
            <p:cNvSpPr/>
            <p:nvPr/>
          </p:nvSpPr>
          <p:spPr>
            <a:xfrm>
              <a:off x="3028378" y="2132009"/>
              <a:ext cx="821690" cy="525780"/>
            </a:xfrm>
            <a:custGeom>
              <a:avLst/>
              <a:gdLst/>
              <a:ahLst/>
              <a:cxnLst/>
              <a:rect l="l" t="t" r="r" b="b"/>
              <a:pathLst>
                <a:path w="821689" h="525780">
                  <a:moveTo>
                    <a:pt x="0" y="525754"/>
                  </a:moveTo>
                  <a:lnTo>
                    <a:pt x="821309" y="0"/>
                  </a:lnTo>
                </a:path>
              </a:pathLst>
            </a:custGeom>
            <a:ln w="57150">
              <a:solidFill>
                <a:srgbClr val="FF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2932110" y="2554751"/>
              <a:ext cx="191135" cy="165100"/>
            </a:xfrm>
            <a:custGeom>
              <a:avLst/>
              <a:gdLst/>
              <a:ahLst/>
              <a:cxnLst/>
              <a:rect l="l" t="t" r="r" b="b"/>
              <a:pathLst>
                <a:path w="191135" h="165100">
                  <a:moveTo>
                    <a:pt x="98171" y="0"/>
                  </a:moveTo>
                  <a:lnTo>
                    <a:pt x="0" y="164642"/>
                  </a:lnTo>
                  <a:lnTo>
                    <a:pt x="190614" y="144398"/>
                  </a:lnTo>
                  <a:lnTo>
                    <a:pt x="96266" y="103009"/>
                  </a:lnTo>
                  <a:lnTo>
                    <a:pt x="98171" y="0"/>
                  </a:lnTo>
                  <a:close/>
                </a:path>
              </a:pathLst>
            </a:custGeom>
            <a:solidFill>
              <a:srgbClr val="FF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2692400" y="3413125"/>
              <a:ext cx="0" cy="273050"/>
            </a:xfrm>
            <a:custGeom>
              <a:avLst/>
              <a:gdLst/>
              <a:ahLst/>
              <a:cxnLst/>
              <a:rect l="l" t="t" r="r" b="b"/>
              <a:pathLst>
                <a:path h="273050">
                  <a:moveTo>
                    <a:pt x="0" y="0"/>
                  </a:moveTo>
                  <a:lnTo>
                    <a:pt x="0" y="273050"/>
                  </a:lnTo>
                </a:path>
              </a:pathLst>
            </a:custGeom>
            <a:ln w="57150">
              <a:solidFill>
                <a:srgbClr val="FF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2606664" y="3298825"/>
              <a:ext cx="171450" cy="172085"/>
            </a:xfrm>
            <a:custGeom>
              <a:avLst/>
              <a:gdLst/>
              <a:ahLst/>
              <a:cxnLst/>
              <a:rect l="l" t="t" r="r" b="b"/>
              <a:pathLst>
                <a:path w="171450" h="172085">
                  <a:moveTo>
                    <a:pt x="85737" y="0"/>
                  </a:moveTo>
                  <a:lnTo>
                    <a:pt x="0" y="171437"/>
                  </a:lnTo>
                  <a:lnTo>
                    <a:pt x="85725" y="114300"/>
                  </a:lnTo>
                  <a:lnTo>
                    <a:pt x="171450" y="171462"/>
                  </a:lnTo>
                  <a:lnTo>
                    <a:pt x="85737" y="0"/>
                  </a:lnTo>
                  <a:close/>
                </a:path>
              </a:pathLst>
            </a:custGeom>
            <a:solidFill>
              <a:srgbClr val="FF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3000333" y="3290521"/>
              <a:ext cx="1089660" cy="1464310"/>
            </a:xfrm>
            <a:custGeom>
              <a:avLst/>
              <a:gdLst/>
              <a:ahLst/>
              <a:cxnLst/>
              <a:rect l="l" t="t" r="r" b="b"/>
              <a:pathLst>
                <a:path w="1089660" h="1464310">
                  <a:moveTo>
                    <a:pt x="0" y="0"/>
                  </a:moveTo>
                  <a:lnTo>
                    <a:pt x="1089063" y="1464043"/>
                  </a:lnTo>
                </a:path>
              </a:pathLst>
            </a:custGeom>
            <a:ln w="57150">
              <a:solidFill>
                <a:srgbClr val="FF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2932112" y="3198812"/>
              <a:ext cx="171450" cy="189230"/>
            </a:xfrm>
            <a:custGeom>
              <a:avLst/>
              <a:gdLst/>
              <a:ahLst/>
              <a:cxnLst/>
              <a:rect l="l" t="t" r="r" b="b"/>
              <a:pathLst>
                <a:path w="171450" h="189229">
                  <a:moveTo>
                    <a:pt x="0" y="0"/>
                  </a:moveTo>
                  <a:lnTo>
                    <a:pt x="33553" y="188722"/>
                  </a:lnTo>
                  <a:lnTo>
                    <a:pt x="68224" y="91706"/>
                  </a:lnTo>
                  <a:lnTo>
                    <a:pt x="171119" y="863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3032125" y="2959100"/>
              <a:ext cx="2000250" cy="0"/>
            </a:xfrm>
            <a:custGeom>
              <a:avLst/>
              <a:gdLst/>
              <a:ahLst/>
              <a:cxnLst/>
              <a:rect l="l" t="t" r="r" b="b"/>
              <a:pathLst>
                <a:path w="2000250">
                  <a:moveTo>
                    <a:pt x="0" y="0"/>
                  </a:moveTo>
                  <a:lnTo>
                    <a:pt x="2000250" y="0"/>
                  </a:lnTo>
                </a:path>
              </a:pathLst>
            </a:custGeom>
            <a:ln w="57150">
              <a:solidFill>
                <a:srgbClr val="FF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4975225" y="2873369"/>
              <a:ext cx="171450" cy="171450"/>
            </a:xfrm>
            <a:custGeom>
              <a:avLst/>
              <a:gdLst/>
              <a:ahLst/>
              <a:cxnLst/>
              <a:rect l="l" t="t" r="r" b="b"/>
              <a:pathLst>
                <a:path w="171450" h="171450">
                  <a:moveTo>
                    <a:pt x="0" y="0"/>
                  </a:moveTo>
                  <a:lnTo>
                    <a:pt x="57150" y="85725"/>
                  </a:lnTo>
                  <a:lnTo>
                    <a:pt x="0" y="171450"/>
                  </a:lnTo>
                  <a:lnTo>
                    <a:pt x="171450" y="857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5940425" y="2959100"/>
              <a:ext cx="603250" cy="0"/>
            </a:xfrm>
            <a:custGeom>
              <a:avLst/>
              <a:gdLst/>
              <a:ahLst/>
              <a:cxnLst/>
              <a:rect l="l" t="t" r="r" b="b"/>
              <a:pathLst>
                <a:path w="603250">
                  <a:moveTo>
                    <a:pt x="0" y="0"/>
                  </a:moveTo>
                  <a:lnTo>
                    <a:pt x="603250" y="0"/>
                  </a:lnTo>
                </a:path>
              </a:pathLst>
            </a:custGeom>
            <a:ln w="57150">
              <a:solidFill>
                <a:srgbClr val="FF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5826125" y="2873369"/>
              <a:ext cx="171450" cy="171450"/>
            </a:xfrm>
            <a:custGeom>
              <a:avLst/>
              <a:gdLst/>
              <a:ahLst/>
              <a:cxnLst/>
              <a:rect l="l" t="t" r="r" b="b"/>
              <a:pathLst>
                <a:path w="171450" h="171450">
                  <a:moveTo>
                    <a:pt x="171450" y="0"/>
                  </a:moveTo>
                  <a:lnTo>
                    <a:pt x="0" y="85725"/>
                  </a:lnTo>
                  <a:lnTo>
                    <a:pt x="171450" y="171450"/>
                  </a:lnTo>
                  <a:lnTo>
                    <a:pt x="114300" y="85725"/>
                  </a:lnTo>
                  <a:lnTo>
                    <a:pt x="171450" y="0"/>
                  </a:lnTo>
                  <a:close/>
                </a:path>
              </a:pathLst>
            </a:custGeom>
            <a:solidFill>
              <a:srgbClr val="FF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5486400" y="3298825"/>
              <a:ext cx="0" cy="273050"/>
            </a:xfrm>
            <a:custGeom>
              <a:avLst/>
              <a:gdLst/>
              <a:ahLst/>
              <a:cxnLst/>
              <a:rect l="l" t="t" r="r" b="b"/>
              <a:pathLst>
                <a:path h="273050">
                  <a:moveTo>
                    <a:pt x="0" y="273050"/>
                  </a:moveTo>
                  <a:lnTo>
                    <a:pt x="0" y="0"/>
                  </a:lnTo>
                </a:path>
              </a:pathLst>
            </a:custGeom>
            <a:ln w="57150">
              <a:solidFill>
                <a:srgbClr val="FF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5400675" y="3514725"/>
              <a:ext cx="171450" cy="171450"/>
            </a:xfrm>
            <a:custGeom>
              <a:avLst/>
              <a:gdLst/>
              <a:ahLst/>
              <a:cxnLst/>
              <a:rect l="l" t="t" r="r" b="b"/>
              <a:pathLst>
                <a:path w="171450" h="171450">
                  <a:moveTo>
                    <a:pt x="171450" y="0"/>
                  </a:moveTo>
                  <a:lnTo>
                    <a:pt x="85725" y="57150"/>
                  </a:lnTo>
                  <a:lnTo>
                    <a:pt x="0" y="0"/>
                  </a:lnTo>
                  <a:lnTo>
                    <a:pt x="85725" y="171450"/>
                  </a:lnTo>
                  <a:lnTo>
                    <a:pt x="171450" y="0"/>
                  </a:lnTo>
                  <a:close/>
                </a:path>
              </a:pathLst>
            </a:custGeom>
            <a:solidFill>
              <a:srgbClr val="FF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5940425" y="4025900"/>
              <a:ext cx="603250" cy="0"/>
            </a:xfrm>
            <a:custGeom>
              <a:avLst/>
              <a:gdLst/>
              <a:ahLst/>
              <a:cxnLst/>
              <a:rect l="l" t="t" r="r" b="b"/>
              <a:pathLst>
                <a:path w="603250">
                  <a:moveTo>
                    <a:pt x="0" y="0"/>
                  </a:moveTo>
                  <a:lnTo>
                    <a:pt x="603250" y="0"/>
                  </a:lnTo>
                </a:path>
              </a:pathLst>
            </a:custGeom>
            <a:ln w="57150">
              <a:solidFill>
                <a:srgbClr val="FF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5826125" y="3940169"/>
              <a:ext cx="171450" cy="171450"/>
            </a:xfrm>
            <a:custGeom>
              <a:avLst/>
              <a:gdLst/>
              <a:ahLst/>
              <a:cxnLst/>
              <a:rect l="l" t="t" r="r" b="b"/>
              <a:pathLst>
                <a:path w="171450" h="171450">
                  <a:moveTo>
                    <a:pt x="171450" y="0"/>
                  </a:moveTo>
                  <a:lnTo>
                    <a:pt x="0" y="85725"/>
                  </a:lnTo>
                  <a:lnTo>
                    <a:pt x="171450" y="171450"/>
                  </a:lnTo>
                  <a:lnTo>
                    <a:pt x="114300" y="85725"/>
                  </a:lnTo>
                  <a:lnTo>
                    <a:pt x="171450" y="0"/>
                  </a:lnTo>
                  <a:close/>
                </a:path>
              </a:pathLst>
            </a:custGeom>
            <a:solidFill>
              <a:srgbClr val="FF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6539" y="289813"/>
            <a:ext cx="6995159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Example</a:t>
            </a:r>
            <a:r>
              <a:rPr spc="-25" dirty="0"/>
              <a:t> </a:t>
            </a:r>
            <a:r>
              <a:rPr spc="-5" dirty="0"/>
              <a:t>of</a:t>
            </a:r>
            <a:r>
              <a:rPr spc="-15" dirty="0"/>
              <a:t> </a:t>
            </a:r>
            <a:r>
              <a:rPr spc="-5" dirty="0"/>
              <a:t>Prim’s</a:t>
            </a:r>
            <a:r>
              <a:rPr spc="-15" dirty="0"/>
              <a:t> </a:t>
            </a:r>
            <a:r>
              <a:rPr spc="-5" dirty="0"/>
              <a:t>algorithm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52437" y="1935163"/>
            <a:ext cx="191770" cy="191770"/>
            <a:chOff x="452437" y="1935163"/>
            <a:chExt cx="191770" cy="19177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7011" y="1959864"/>
              <a:ext cx="166877" cy="16687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2437" y="1935163"/>
              <a:ext cx="165100" cy="165100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452437" y="2384426"/>
            <a:ext cx="191770" cy="191135"/>
            <a:chOff x="452437" y="2384426"/>
            <a:chExt cx="191770" cy="191135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7011" y="2409444"/>
              <a:ext cx="166877" cy="16611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437" y="2384426"/>
              <a:ext cx="165100" cy="165100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810577" y="1697227"/>
            <a:ext cx="1319530" cy="9512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3645"/>
              </a:lnSpc>
              <a:spcBef>
                <a:spcPts val="95"/>
              </a:spcBef>
            </a:pP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</a:t>
            </a:r>
            <a:r>
              <a:rPr sz="3200" spc="-4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A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ts val="3645"/>
              </a:lnSpc>
            </a:pP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</a:t>
            </a:r>
            <a:r>
              <a:rPr sz="3200" spc="-3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i="1" spc="-3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–</a:t>
            </a:r>
            <a:r>
              <a:rPr sz="3200" spc="-3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A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347912" y="1547812"/>
            <a:ext cx="2265680" cy="1832610"/>
            <a:chOff x="2347912" y="1547812"/>
            <a:chExt cx="2265680" cy="1832610"/>
          </a:xfrm>
        </p:grpSpPr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820667" y="1623060"/>
              <a:ext cx="690371" cy="690371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202493" y="1601724"/>
              <a:ext cx="410653" cy="611123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819144" y="1601724"/>
              <a:ext cx="94195" cy="84772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819144" y="2098306"/>
              <a:ext cx="157543" cy="114541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3749675" y="1552575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749675" y="1552575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423160" y="2689860"/>
              <a:ext cx="690371" cy="690371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05239" y="2668524"/>
              <a:ext cx="410399" cy="611123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421635" y="2668524"/>
              <a:ext cx="94513" cy="8525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421635" y="3164497"/>
              <a:ext cx="158114" cy="115150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2352675" y="2619375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352675" y="2619375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2577592" y="2696463"/>
            <a:ext cx="2286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</a:t>
            </a:r>
            <a:endParaRPr sz="3200">
              <a:latin typeface="Symbol"/>
              <a:cs typeface="Symbol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5141912" y="2614612"/>
            <a:ext cx="868044" cy="765810"/>
            <a:chOff x="5141912" y="2614612"/>
            <a:chExt cx="868044" cy="765810"/>
          </a:xfrm>
        </p:grpSpPr>
        <p:pic>
          <p:nvPicPr>
            <p:cNvPr id="25" name="object 2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217414" y="2689860"/>
              <a:ext cx="690370" cy="690371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598934" y="2662428"/>
              <a:ext cx="410958" cy="617219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215889" y="2662428"/>
              <a:ext cx="104457" cy="90982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215889" y="3164865"/>
              <a:ext cx="157556" cy="114782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5146675" y="2619375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146675" y="2619375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5371591" y="2690368"/>
            <a:ext cx="2286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</a:t>
            </a:r>
            <a:endParaRPr sz="3200">
              <a:latin typeface="Symbol"/>
              <a:cs typeface="Symbol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2347912" y="3681412"/>
            <a:ext cx="868044" cy="765810"/>
            <a:chOff x="2347912" y="3681412"/>
            <a:chExt cx="868044" cy="765810"/>
          </a:xfrm>
        </p:grpSpPr>
        <p:pic>
          <p:nvPicPr>
            <p:cNvPr id="33" name="object 3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423160" y="3756660"/>
              <a:ext cx="690371" cy="690371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05048" y="3735323"/>
              <a:ext cx="410590" cy="611123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421635" y="3735323"/>
              <a:ext cx="95059" cy="85394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421635" y="4231233"/>
              <a:ext cx="158318" cy="115213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2352675" y="3686175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352675" y="3686175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2577592" y="3763264"/>
            <a:ext cx="2286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FFFFFF"/>
                </a:solidFill>
                <a:latin typeface="Symbol"/>
                <a:cs typeface="Symbol"/>
              </a:rPr>
              <a:t></a:t>
            </a:r>
            <a:endParaRPr sz="3200">
              <a:latin typeface="Symbol"/>
              <a:cs typeface="Symbol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5141912" y="3681412"/>
            <a:ext cx="868044" cy="765810"/>
            <a:chOff x="5141912" y="3681412"/>
            <a:chExt cx="868044" cy="765810"/>
          </a:xfrm>
        </p:grpSpPr>
        <p:pic>
          <p:nvPicPr>
            <p:cNvPr id="41" name="object 4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217414" y="3756660"/>
              <a:ext cx="690370" cy="690371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598744" y="3735323"/>
              <a:ext cx="411149" cy="611123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215889" y="3735323"/>
              <a:ext cx="94576" cy="85026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215889" y="4231601"/>
              <a:ext cx="157759" cy="114845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5146675" y="3686175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5146675" y="3686175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5371591" y="3755644"/>
            <a:ext cx="2286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0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3744912" y="4749800"/>
            <a:ext cx="868680" cy="766445"/>
            <a:chOff x="3744912" y="4749800"/>
            <a:chExt cx="868680" cy="766445"/>
          </a:xfrm>
        </p:grpSpPr>
        <p:pic>
          <p:nvPicPr>
            <p:cNvPr id="49" name="object 4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820668" y="4824984"/>
              <a:ext cx="690371" cy="691133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202264" y="4803647"/>
              <a:ext cx="410882" cy="611123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819143" y="4803647"/>
              <a:ext cx="94691" cy="84886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819143" y="5300141"/>
              <a:ext cx="157772" cy="114629"/>
            </a:xfrm>
            <a:prstGeom prst="rect">
              <a:avLst/>
            </a:prstGeom>
          </p:spPr>
        </p:pic>
        <p:sp>
          <p:nvSpPr>
            <p:cNvPr id="53" name="object 53"/>
            <p:cNvSpPr/>
            <p:nvPr/>
          </p:nvSpPr>
          <p:spPr>
            <a:xfrm>
              <a:off x="3749675" y="4754562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3749675" y="4754562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5" name="object 55"/>
          <p:cNvSpPr txBox="1"/>
          <p:nvPr/>
        </p:nvSpPr>
        <p:spPr>
          <a:xfrm>
            <a:off x="3974591" y="4831651"/>
            <a:ext cx="2286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</a:t>
            </a:r>
            <a:endParaRPr sz="3200">
              <a:latin typeface="Symbol"/>
              <a:cs typeface="Symbol"/>
            </a:endParaRPr>
          </a:p>
        </p:txBody>
      </p:sp>
      <p:grpSp>
        <p:nvGrpSpPr>
          <p:cNvPr id="56" name="object 56"/>
          <p:cNvGrpSpPr/>
          <p:nvPr/>
        </p:nvGrpSpPr>
        <p:grpSpPr>
          <a:xfrm>
            <a:off x="6538912" y="2614612"/>
            <a:ext cx="868044" cy="765810"/>
            <a:chOff x="6538912" y="2614612"/>
            <a:chExt cx="868044" cy="765810"/>
          </a:xfrm>
        </p:grpSpPr>
        <p:pic>
          <p:nvPicPr>
            <p:cNvPr id="57" name="object 5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614160" y="2689860"/>
              <a:ext cx="690371" cy="690371"/>
            </a:xfrm>
            <a:prstGeom prst="rect">
              <a:avLst/>
            </a:prstGeom>
          </p:spPr>
        </p:pic>
        <p:pic>
          <p:nvPicPr>
            <p:cNvPr id="58" name="object 5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996023" y="2662428"/>
              <a:ext cx="410615" cy="617219"/>
            </a:xfrm>
            <a:prstGeom prst="rect">
              <a:avLst/>
            </a:prstGeom>
          </p:spPr>
        </p:pic>
        <p:pic>
          <p:nvPicPr>
            <p:cNvPr id="59" name="object 5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612635" y="2662428"/>
              <a:ext cx="104800" cy="91439"/>
            </a:xfrm>
            <a:prstGeom prst="rect">
              <a:avLst/>
            </a:prstGeom>
          </p:spPr>
        </p:pic>
        <p:pic>
          <p:nvPicPr>
            <p:cNvPr id="60" name="object 6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612635" y="3164408"/>
              <a:ext cx="157899" cy="115239"/>
            </a:xfrm>
            <a:prstGeom prst="rect">
              <a:avLst/>
            </a:prstGeom>
          </p:spPr>
        </p:pic>
        <p:sp>
          <p:nvSpPr>
            <p:cNvPr id="61" name="object 61"/>
            <p:cNvSpPr/>
            <p:nvPr/>
          </p:nvSpPr>
          <p:spPr>
            <a:xfrm>
              <a:off x="6543675" y="2619375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6543675" y="2619375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3" name="object 63"/>
          <p:cNvSpPr txBox="1"/>
          <p:nvPr/>
        </p:nvSpPr>
        <p:spPr>
          <a:xfrm>
            <a:off x="6768592" y="2690368"/>
            <a:ext cx="2286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FFFFFF"/>
                </a:solidFill>
                <a:latin typeface="Symbol"/>
                <a:cs typeface="Symbol"/>
              </a:rPr>
              <a:t></a:t>
            </a:r>
            <a:endParaRPr sz="3200">
              <a:latin typeface="Symbol"/>
              <a:cs typeface="Symbol"/>
            </a:endParaRPr>
          </a:p>
        </p:txBody>
      </p:sp>
      <p:grpSp>
        <p:nvGrpSpPr>
          <p:cNvPr id="64" name="object 64"/>
          <p:cNvGrpSpPr/>
          <p:nvPr/>
        </p:nvGrpSpPr>
        <p:grpSpPr>
          <a:xfrm>
            <a:off x="2903537" y="2117726"/>
            <a:ext cx="4605655" cy="2751455"/>
            <a:chOff x="2903537" y="2117726"/>
            <a:chExt cx="4605655" cy="2751455"/>
          </a:xfrm>
        </p:grpSpPr>
        <p:sp>
          <p:nvSpPr>
            <p:cNvPr id="65" name="object 65"/>
            <p:cNvSpPr/>
            <p:nvPr/>
          </p:nvSpPr>
          <p:spPr>
            <a:xfrm>
              <a:off x="4329112" y="2132013"/>
              <a:ext cx="917575" cy="587375"/>
            </a:xfrm>
            <a:custGeom>
              <a:avLst/>
              <a:gdLst/>
              <a:ahLst/>
              <a:cxnLst/>
              <a:rect l="l" t="t" r="r" b="b"/>
              <a:pathLst>
                <a:path w="917575" h="587375">
                  <a:moveTo>
                    <a:pt x="917575" y="587375"/>
                  </a:moveTo>
                  <a:lnTo>
                    <a:pt x="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2932112" y="4265618"/>
              <a:ext cx="821690" cy="527685"/>
            </a:xfrm>
            <a:custGeom>
              <a:avLst/>
              <a:gdLst/>
              <a:ahLst/>
              <a:cxnLst/>
              <a:rect l="l" t="t" r="r" b="b"/>
              <a:pathLst>
                <a:path w="821689" h="527685">
                  <a:moveTo>
                    <a:pt x="821385" y="527215"/>
                  </a:moveTo>
                  <a:lnTo>
                    <a:pt x="0" y="0"/>
                  </a:lnTo>
                </a:path>
              </a:pathLst>
            </a:custGeom>
            <a:ln w="57150">
              <a:solidFill>
                <a:srgbClr val="FF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3659101" y="4689820"/>
              <a:ext cx="191135" cy="165100"/>
            </a:xfrm>
            <a:custGeom>
              <a:avLst/>
              <a:gdLst/>
              <a:ahLst/>
              <a:cxnLst/>
              <a:rect l="l" t="t" r="r" b="b"/>
              <a:pathLst>
                <a:path w="191135" h="165100">
                  <a:moveTo>
                    <a:pt x="92608" y="0"/>
                  </a:moveTo>
                  <a:lnTo>
                    <a:pt x="94399" y="103009"/>
                  </a:lnTo>
                  <a:lnTo>
                    <a:pt x="0" y="144272"/>
                  </a:lnTo>
                  <a:lnTo>
                    <a:pt x="190588" y="164757"/>
                  </a:lnTo>
                  <a:lnTo>
                    <a:pt x="92608" y="0"/>
                  </a:lnTo>
                  <a:close/>
                </a:path>
              </a:pathLst>
            </a:custGeom>
            <a:solidFill>
              <a:srgbClr val="FF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4329112" y="4265612"/>
              <a:ext cx="917575" cy="589280"/>
            </a:xfrm>
            <a:custGeom>
              <a:avLst/>
              <a:gdLst/>
              <a:ahLst/>
              <a:cxnLst/>
              <a:rect l="l" t="t" r="r" b="b"/>
              <a:pathLst>
                <a:path w="917575" h="589279">
                  <a:moveTo>
                    <a:pt x="917575" y="0"/>
                  </a:moveTo>
                  <a:lnTo>
                    <a:pt x="0" y="588962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9" name="object 6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614159" y="3756660"/>
              <a:ext cx="690371" cy="690371"/>
            </a:xfrm>
            <a:prstGeom prst="rect">
              <a:avLst/>
            </a:prstGeom>
          </p:spPr>
        </p:pic>
        <p:pic>
          <p:nvPicPr>
            <p:cNvPr id="70" name="object 70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995833" y="3729228"/>
              <a:ext cx="512913" cy="617219"/>
            </a:xfrm>
            <a:prstGeom prst="rect">
              <a:avLst/>
            </a:prstGeom>
          </p:spPr>
        </p:pic>
        <p:pic>
          <p:nvPicPr>
            <p:cNvPr id="71" name="object 71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511290" y="3729228"/>
              <a:ext cx="259448" cy="617219"/>
            </a:xfrm>
            <a:prstGeom prst="rect">
              <a:avLst/>
            </a:prstGeom>
          </p:spPr>
        </p:pic>
        <p:sp>
          <p:nvSpPr>
            <p:cNvPr id="72" name="object 72"/>
            <p:cNvSpPr/>
            <p:nvPr/>
          </p:nvSpPr>
          <p:spPr>
            <a:xfrm>
              <a:off x="6543675" y="3686175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6543675" y="3686175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4" name="object 74"/>
          <p:cNvSpPr txBox="1"/>
          <p:nvPr/>
        </p:nvSpPr>
        <p:spPr>
          <a:xfrm>
            <a:off x="3165475" y="1913191"/>
            <a:ext cx="2286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6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4784779" y="1913191"/>
            <a:ext cx="43243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12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3952992" y="1629663"/>
            <a:ext cx="250190" cy="13430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429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</a:t>
            </a:r>
            <a:endParaRPr sz="3200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  <a:spcBef>
                <a:spcPts val="2695"/>
              </a:spcBef>
            </a:pP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5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2149703" y="3262814"/>
            <a:ext cx="43243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14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3165881" y="4516993"/>
            <a:ext cx="2286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3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3534255" y="3551990"/>
            <a:ext cx="2286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8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4785185" y="4496685"/>
            <a:ext cx="43243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10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5985533" y="3488631"/>
            <a:ext cx="113982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694055" algn="l"/>
              </a:tabLst>
            </a:pP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15	</a:t>
            </a:r>
            <a:r>
              <a:rPr sz="4800" spc="-7" baseline="-36458" dirty="0">
                <a:solidFill>
                  <a:srgbClr val="FFFFFF"/>
                </a:solidFill>
                <a:latin typeface="Symbol"/>
                <a:cs typeface="Symbol"/>
              </a:rPr>
              <a:t></a:t>
            </a:r>
            <a:endParaRPr sz="4800" baseline="-36458">
              <a:latin typeface="Symbol"/>
              <a:cs typeface="Symbol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6112470" y="2421686"/>
            <a:ext cx="2286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9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5160057" y="3245756"/>
            <a:ext cx="2286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7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84" name="object 84"/>
          <p:cNvGrpSpPr/>
          <p:nvPr/>
        </p:nvGrpSpPr>
        <p:grpSpPr>
          <a:xfrm>
            <a:off x="2678112" y="2103434"/>
            <a:ext cx="3865879" cy="2679700"/>
            <a:chOff x="2678112" y="2103434"/>
            <a:chExt cx="3865879" cy="2679700"/>
          </a:xfrm>
        </p:grpSpPr>
        <p:sp>
          <p:nvSpPr>
            <p:cNvPr id="85" name="object 85"/>
            <p:cNvSpPr/>
            <p:nvPr/>
          </p:nvSpPr>
          <p:spPr>
            <a:xfrm>
              <a:off x="3028378" y="2132009"/>
              <a:ext cx="821690" cy="525780"/>
            </a:xfrm>
            <a:custGeom>
              <a:avLst/>
              <a:gdLst/>
              <a:ahLst/>
              <a:cxnLst/>
              <a:rect l="l" t="t" r="r" b="b"/>
              <a:pathLst>
                <a:path w="821689" h="525780">
                  <a:moveTo>
                    <a:pt x="0" y="525754"/>
                  </a:moveTo>
                  <a:lnTo>
                    <a:pt x="821309" y="0"/>
                  </a:lnTo>
                </a:path>
              </a:pathLst>
            </a:custGeom>
            <a:ln w="57150">
              <a:solidFill>
                <a:srgbClr val="FF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2932109" y="2554751"/>
              <a:ext cx="191135" cy="165100"/>
            </a:xfrm>
            <a:custGeom>
              <a:avLst/>
              <a:gdLst/>
              <a:ahLst/>
              <a:cxnLst/>
              <a:rect l="l" t="t" r="r" b="b"/>
              <a:pathLst>
                <a:path w="191135" h="165100">
                  <a:moveTo>
                    <a:pt x="98171" y="0"/>
                  </a:moveTo>
                  <a:lnTo>
                    <a:pt x="0" y="164642"/>
                  </a:lnTo>
                  <a:lnTo>
                    <a:pt x="190614" y="144398"/>
                  </a:lnTo>
                  <a:lnTo>
                    <a:pt x="96266" y="103009"/>
                  </a:lnTo>
                  <a:lnTo>
                    <a:pt x="98171" y="0"/>
                  </a:lnTo>
                  <a:close/>
                </a:path>
              </a:pathLst>
            </a:custGeom>
            <a:solidFill>
              <a:srgbClr val="FF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2692400" y="3298825"/>
              <a:ext cx="0" cy="387350"/>
            </a:xfrm>
            <a:custGeom>
              <a:avLst/>
              <a:gdLst/>
              <a:ahLst/>
              <a:cxnLst/>
              <a:rect l="l" t="t" r="r" b="b"/>
              <a:pathLst>
                <a:path h="387350">
                  <a:moveTo>
                    <a:pt x="0" y="0"/>
                  </a:moveTo>
                  <a:lnTo>
                    <a:pt x="0" y="38735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3000333" y="3290521"/>
              <a:ext cx="1089660" cy="1464310"/>
            </a:xfrm>
            <a:custGeom>
              <a:avLst/>
              <a:gdLst/>
              <a:ahLst/>
              <a:cxnLst/>
              <a:rect l="l" t="t" r="r" b="b"/>
              <a:pathLst>
                <a:path w="1089660" h="1464310">
                  <a:moveTo>
                    <a:pt x="0" y="0"/>
                  </a:moveTo>
                  <a:lnTo>
                    <a:pt x="1089063" y="1464043"/>
                  </a:lnTo>
                </a:path>
              </a:pathLst>
            </a:custGeom>
            <a:ln w="57150">
              <a:solidFill>
                <a:srgbClr val="FF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2932112" y="3198812"/>
              <a:ext cx="171450" cy="189230"/>
            </a:xfrm>
            <a:custGeom>
              <a:avLst/>
              <a:gdLst/>
              <a:ahLst/>
              <a:cxnLst/>
              <a:rect l="l" t="t" r="r" b="b"/>
              <a:pathLst>
                <a:path w="171450" h="189229">
                  <a:moveTo>
                    <a:pt x="0" y="0"/>
                  </a:moveTo>
                  <a:lnTo>
                    <a:pt x="33553" y="188722"/>
                  </a:lnTo>
                  <a:lnTo>
                    <a:pt x="68224" y="91706"/>
                  </a:lnTo>
                  <a:lnTo>
                    <a:pt x="171119" y="863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3032125" y="2959100"/>
              <a:ext cx="2000250" cy="0"/>
            </a:xfrm>
            <a:custGeom>
              <a:avLst/>
              <a:gdLst/>
              <a:ahLst/>
              <a:cxnLst/>
              <a:rect l="l" t="t" r="r" b="b"/>
              <a:pathLst>
                <a:path w="2000250">
                  <a:moveTo>
                    <a:pt x="0" y="0"/>
                  </a:moveTo>
                  <a:lnTo>
                    <a:pt x="2000250" y="0"/>
                  </a:lnTo>
                </a:path>
              </a:pathLst>
            </a:custGeom>
            <a:ln w="57150">
              <a:solidFill>
                <a:srgbClr val="FF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4975225" y="2873369"/>
              <a:ext cx="171450" cy="171450"/>
            </a:xfrm>
            <a:custGeom>
              <a:avLst/>
              <a:gdLst/>
              <a:ahLst/>
              <a:cxnLst/>
              <a:rect l="l" t="t" r="r" b="b"/>
              <a:pathLst>
                <a:path w="171450" h="171450">
                  <a:moveTo>
                    <a:pt x="0" y="0"/>
                  </a:moveTo>
                  <a:lnTo>
                    <a:pt x="57150" y="85725"/>
                  </a:lnTo>
                  <a:lnTo>
                    <a:pt x="0" y="171450"/>
                  </a:lnTo>
                  <a:lnTo>
                    <a:pt x="171450" y="857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5940425" y="2959100"/>
              <a:ext cx="603250" cy="0"/>
            </a:xfrm>
            <a:custGeom>
              <a:avLst/>
              <a:gdLst/>
              <a:ahLst/>
              <a:cxnLst/>
              <a:rect l="l" t="t" r="r" b="b"/>
              <a:pathLst>
                <a:path w="603250">
                  <a:moveTo>
                    <a:pt x="0" y="0"/>
                  </a:moveTo>
                  <a:lnTo>
                    <a:pt x="603250" y="0"/>
                  </a:lnTo>
                </a:path>
              </a:pathLst>
            </a:custGeom>
            <a:ln w="57150">
              <a:solidFill>
                <a:srgbClr val="FF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5826125" y="2873369"/>
              <a:ext cx="171450" cy="171450"/>
            </a:xfrm>
            <a:custGeom>
              <a:avLst/>
              <a:gdLst/>
              <a:ahLst/>
              <a:cxnLst/>
              <a:rect l="l" t="t" r="r" b="b"/>
              <a:pathLst>
                <a:path w="171450" h="171450">
                  <a:moveTo>
                    <a:pt x="171450" y="0"/>
                  </a:moveTo>
                  <a:lnTo>
                    <a:pt x="0" y="85725"/>
                  </a:lnTo>
                  <a:lnTo>
                    <a:pt x="171450" y="171450"/>
                  </a:lnTo>
                  <a:lnTo>
                    <a:pt x="114300" y="85725"/>
                  </a:lnTo>
                  <a:lnTo>
                    <a:pt x="171450" y="0"/>
                  </a:lnTo>
                  <a:close/>
                </a:path>
              </a:pathLst>
            </a:custGeom>
            <a:solidFill>
              <a:srgbClr val="FF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5486400" y="3298825"/>
              <a:ext cx="0" cy="273050"/>
            </a:xfrm>
            <a:custGeom>
              <a:avLst/>
              <a:gdLst/>
              <a:ahLst/>
              <a:cxnLst/>
              <a:rect l="l" t="t" r="r" b="b"/>
              <a:pathLst>
                <a:path h="273050">
                  <a:moveTo>
                    <a:pt x="0" y="273050"/>
                  </a:moveTo>
                  <a:lnTo>
                    <a:pt x="0" y="0"/>
                  </a:lnTo>
                </a:path>
              </a:pathLst>
            </a:custGeom>
            <a:ln w="57150">
              <a:solidFill>
                <a:srgbClr val="FF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5400675" y="3514725"/>
              <a:ext cx="171450" cy="171450"/>
            </a:xfrm>
            <a:custGeom>
              <a:avLst/>
              <a:gdLst/>
              <a:ahLst/>
              <a:cxnLst/>
              <a:rect l="l" t="t" r="r" b="b"/>
              <a:pathLst>
                <a:path w="171450" h="171450">
                  <a:moveTo>
                    <a:pt x="171450" y="0"/>
                  </a:moveTo>
                  <a:lnTo>
                    <a:pt x="85725" y="57150"/>
                  </a:lnTo>
                  <a:lnTo>
                    <a:pt x="0" y="0"/>
                  </a:lnTo>
                  <a:lnTo>
                    <a:pt x="85725" y="171450"/>
                  </a:lnTo>
                  <a:lnTo>
                    <a:pt x="171450" y="0"/>
                  </a:lnTo>
                  <a:close/>
                </a:path>
              </a:pathLst>
            </a:custGeom>
            <a:solidFill>
              <a:srgbClr val="FF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5940425" y="4025900"/>
              <a:ext cx="603250" cy="0"/>
            </a:xfrm>
            <a:custGeom>
              <a:avLst/>
              <a:gdLst/>
              <a:ahLst/>
              <a:cxnLst/>
              <a:rect l="l" t="t" r="r" b="b"/>
              <a:pathLst>
                <a:path w="603250">
                  <a:moveTo>
                    <a:pt x="0" y="0"/>
                  </a:moveTo>
                  <a:lnTo>
                    <a:pt x="603250" y="0"/>
                  </a:lnTo>
                </a:path>
              </a:pathLst>
            </a:custGeom>
            <a:ln w="57150">
              <a:solidFill>
                <a:srgbClr val="FF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5826125" y="3940169"/>
              <a:ext cx="171450" cy="171450"/>
            </a:xfrm>
            <a:custGeom>
              <a:avLst/>
              <a:gdLst/>
              <a:ahLst/>
              <a:cxnLst/>
              <a:rect l="l" t="t" r="r" b="b"/>
              <a:pathLst>
                <a:path w="171450" h="171450">
                  <a:moveTo>
                    <a:pt x="171450" y="0"/>
                  </a:moveTo>
                  <a:lnTo>
                    <a:pt x="0" y="85725"/>
                  </a:lnTo>
                  <a:lnTo>
                    <a:pt x="171450" y="171450"/>
                  </a:lnTo>
                  <a:lnTo>
                    <a:pt x="114300" y="85725"/>
                  </a:lnTo>
                  <a:lnTo>
                    <a:pt x="171450" y="0"/>
                  </a:lnTo>
                  <a:close/>
                </a:path>
              </a:pathLst>
            </a:custGeom>
            <a:solidFill>
              <a:srgbClr val="FF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6539" y="289813"/>
            <a:ext cx="6995159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Example</a:t>
            </a:r>
            <a:r>
              <a:rPr spc="-25" dirty="0"/>
              <a:t> </a:t>
            </a:r>
            <a:r>
              <a:rPr spc="-5" dirty="0"/>
              <a:t>of</a:t>
            </a:r>
            <a:r>
              <a:rPr spc="-15" dirty="0"/>
              <a:t> </a:t>
            </a:r>
            <a:r>
              <a:rPr spc="-5" dirty="0"/>
              <a:t>Prim’s</a:t>
            </a:r>
            <a:r>
              <a:rPr spc="-15" dirty="0"/>
              <a:t> </a:t>
            </a:r>
            <a:r>
              <a:rPr spc="-5" dirty="0"/>
              <a:t>algorithm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52437" y="1935163"/>
            <a:ext cx="191770" cy="191770"/>
            <a:chOff x="452437" y="1935163"/>
            <a:chExt cx="191770" cy="19177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7011" y="1959864"/>
              <a:ext cx="166877" cy="16687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2437" y="1935163"/>
              <a:ext cx="165100" cy="165100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452437" y="2384426"/>
            <a:ext cx="191770" cy="191135"/>
            <a:chOff x="452437" y="2384426"/>
            <a:chExt cx="191770" cy="191135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7011" y="2409444"/>
              <a:ext cx="166877" cy="16611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437" y="2384426"/>
              <a:ext cx="165100" cy="165100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810577" y="1697227"/>
            <a:ext cx="1319530" cy="9512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3645"/>
              </a:lnSpc>
              <a:spcBef>
                <a:spcPts val="95"/>
              </a:spcBef>
            </a:pP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</a:t>
            </a:r>
            <a:r>
              <a:rPr sz="3200" spc="-4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A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ts val="3645"/>
              </a:lnSpc>
            </a:pP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</a:t>
            </a:r>
            <a:r>
              <a:rPr sz="3200" spc="-3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i="1" spc="-3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–</a:t>
            </a:r>
            <a:r>
              <a:rPr sz="3200" spc="-3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A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347912" y="1547812"/>
            <a:ext cx="2265680" cy="1832610"/>
            <a:chOff x="2347912" y="1547812"/>
            <a:chExt cx="2265680" cy="1832610"/>
          </a:xfrm>
        </p:grpSpPr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820667" y="1623060"/>
              <a:ext cx="690371" cy="690371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202493" y="1601724"/>
              <a:ext cx="410653" cy="611123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819144" y="1601724"/>
              <a:ext cx="94195" cy="84772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819144" y="2098306"/>
              <a:ext cx="157543" cy="114541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3749675" y="1552575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749675" y="1552575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423160" y="2689860"/>
              <a:ext cx="690371" cy="690371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05239" y="2668524"/>
              <a:ext cx="410399" cy="611123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421635" y="2668524"/>
              <a:ext cx="94513" cy="8525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421635" y="3164497"/>
              <a:ext cx="158114" cy="115150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2352675" y="2619375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352675" y="2619375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2577592" y="2696463"/>
            <a:ext cx="2286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</a:t>
            </a:r>
            <a:endParaRPr sz="3200">
              <a:latin typeface="Symbol"/>
              <a:cs typeface="Symbol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5141912" y="2614612"/>
            <a:ext cx="868044" cy="765810"/>
            <a:chOff x="5141912" y="2614612"/>
            <a:chExt cx="868044" cy="765810"/>
          </a:xfrm>
        </p:grpSpPr>
        <p:pic>
          <p:nvPicPr>
            <p:cNvPr id="25" name="object 2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217414" y="2689860"/>
              <a:ext cx="690370" cy="690371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598934" y="2662428"/>
              <a:ext cx="410958" cy="617219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215889" y="2662428"/>
              <a:ext cx="104457" cy="90982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215889" y="3164865"/>
              <a:ext cx="157556" cy="114782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5146675" y="2619375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146675" y="2619375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5371591" y="2690368"/>
            <a:ext cx="2286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</a:t>
            </a:r>
            <a:endParaRPr sz="3200">
              <a:latin typeface="Symbol"/>
              <a:cs typeface="Symbol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2347912" y="3681412"/>
            <a:ext cx="868044" cy="765810"/>
            <a:chOff x="2347912" y="3681412"/>
            <a:chExt cx="868044" cy="765810"/>
          </a:xfrm>
        </p:grpSpPr>
        <p:pic>
          <p:nvPicPr>
            <p:cNvPr id="33" name="object 3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423160" y="3756660"/>
              <a:ext cx="690371" cy="690371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05048" y="3735323"/>
              <a:ext cx="410590" cy="611123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421635" y="3735323"/>
              <a:ext cx="95059" cy="85394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421635" y="4231233"/>
              <a:ext cx="158318" cy="115213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2352675" y="3686175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352675" y="3686175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2577592" y="3763264"/>
            <a:ext cx="2286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</a:t>
            </a:r>
            <a:endParaRPr sz="3200">
              <a:latin typeface="Symbol"/>
              <a:cs typeface="Symbol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5141912" y="3681412"/>
            <a:ext cx="868044" cy="765810"/>
            <a:chOff x="5141912" y="3681412"/>
            <a:chExt cx="868044" cy="765810"/>
          </a:xfrm>
        </p:grpSpPr>
        <p:pic>
          <p:nvPicPr>
            <p:cNvPr id="41" name="object 4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217414" y="3756660"/>
              <a:ext cx="690370" cy="690371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598744" y="3735323"/>
              <a:ext cx="411149" cy="611123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215889" y="3735323"/>
              <a:ext cx="94576" cy="85026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215889" y="4231601"/>
              <a:ext cx="157759" cy="114845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5146675" y="3686175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5146675" y="3686175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5371591" y="3755644"/>
            <a:ext cx="2286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0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3744912" y="4749800"/>
            <a:ext cx="868680" cy="766445"/>
            <a:chOff x="3744912" y="4749800"/>
            <a:chExt cx="868680" cy="766445"/>
          </a:xfrm>
        </p:grpSpPr>
        <p:pic>
          <p:nvPicPr>
            <p:cNvPr id="49" name="object 4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820668" y="4824984"/>
              <a:ext cx="690371" cy="691133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202264" y="4803647"/>
              <a:ext cx="410882" cy="611123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819143" y="4803647"/>
              <a:ext cx="94691" cy="84886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819143" y="5300141"/>
              <a:ext cx="157772" cy="114629"/>
            </a:xfrm>
            <a:prstGeom prst="rect">
              <a:avLst/>
            </a:prstGeom>
          </p:spPr>
        </p:pic>
        <p:sp>
          <p:nvSpPr>
            <p:cNvPr id="53" name="object 53"/>
            <p:cNvSpPr/>
            <p:nvPr/>
          </p:nvSpPr>
          <p:spPr>
            <a:xfrm>
              <a:off x="3749675" y="4754562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3749675" y="4754562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5" name="object 55"/>
          <p:cNvSpPr txBox="1"/>
          <p:nvPr/>
        </p:nvSpPr>
        <p:spPr>
          <a:xfrm>
            <a:off x="3974591" y="4831651"/>
            <a:ext cx="2286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</a:t>
            </a:r>
            <a:endParaRPr sz="3200">
              <a:latin typeface="Symbol"/>
              <a:cs typeface="Symbol"/>
            </a:endParaRPr>
          </a:p>
        </p:txBody>
      </p:sp>
      <p:grpSp>
        <p:nvGrpSpPr>
          <p:cNvPr id="56" name="object 56"/>
          <p:cNvGrpSpPr/>
          <p:nvPr/>
        </p:nvGrpSpPr>
        <p:grpSpPr>
          <a:xfrm>
            <a:off x="6538912" y="2614612"/>
            <a:ext cx="868044" cy="765810"/>
            <a:chOff x="6538912" y="2614612"/>
            <a:chExt cx="868044" cy="765810"/>
          </a:xfrm>
        </p:grpSpPr>
        <p:pic>
          <p:nvPicPr>
            <p:cNvPr id="57" name="object 5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614160" y="2689860"/>
              <a:ext cx="690371" cy="690371"/>
            </a:xfrm>
            <a:prstGeom prst="rect">
              <a:avLst/>
            </a:prstGeom>
          </p:spPr>
        </p:pic>
        <p:pic>
          <p:nvPicPr>
            <p:cNvPr id="58" name="object 5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996023" y="2662428"/>
              <a:ext cx="410615" cy="617219"/>
            </a:xfrm>
            <a:prstGeom prst="rect">
              <a:avLst/>
            </a:prstGeom>
          </p:spPr>
        </p:pic>
        <p:pic>
          <p:nvPicPr>
            <p:cNvPr id="59" name="object 5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612635" y="2662428"/>
              <a:ext cx="104800" cy="91439"/>
            </a:xfrm>
            <a:prstGeom prst="rect">
              <a:avLst/>
            </a:prstGeom>
          </p:spPr>
        </p:pic>
        <p:pic>
          <p:nvPicPr>
            <p:cNvPr id="60" name="object 6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612635" y="3164408"/>
              <a:ext cx="157899" cy="115239"/>
            </a:xfrm>
            <a:prstGeom prst="rect">
              <a:avLst/>
            </a:prstGeom>
          </p:spPr>
        </p:pic>
        <p:sp>
          <p:nvSpPr>
            <p:cNvPr id="61" name="object 61"/>
            <p:cNvSpPr/>
            <p:nvPr/>
          </p:nvSpPr>
          <p:spPr>
            <a:xfrm>
              <a:off x="6543675" y="2619375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6543675" y="2619375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3" name="object 63"/>
          <p:cNvSpPr txBox="1"/>
          <p:nvPr/>
        </p:nvSpPr>
        <p:spPr>
          <a:xfrm>
            <a:off x="6768592" y="2690368"/>
            <a:ext cx="2286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FFFFFF"/>
                </a:solidFill>
                <a:latin typeface="Symbol"/>
                <a:cs typeface="Symbol"/>
              </a:rPr>
              <a:t></a:t>
            </a:r>
            <a:endParaRPr sz="3200">
              <a:latin typeface="Symbol"/>
              <a:cs typeface="Symbol"/>
            </a:endParaRPr>
          </a:p>
        </p:txBody>
      </p:sp>
      <p:grpSp>
        <p:nvGrpSpPr>
          <p:cNvPr id="64" name="object 64"/>
          <p:cNvGrpSpPr/>
          <p:nvPr/>
        </p:nvGrpSpPr>
        <p:grpSpPr>
          <a:xfrm>
            <a:off x="2903537" y="2117726"/>
            <a:ext cx="4605655" cy="2751455"/>
            <a:chOff x="2903537" y="2117726"/>
            <a:chExt cx="4605655" cy="2751455"/>
          </a:xfrm>
        </p:grpSpPr>
        <p:sp>
          <p:nvSpPr>
            <p:cNvPr id="65" name="object 65"/>
            <p:cNvSpPr/>
            <p:nvPr/>
          </p:nvSpPr>
          <p:spPr>
            <a:xfrm>
              <a:off x="4329112" y="2132013"/>
              <a:ext cx="917575" cy="587375"/>
            </a:xfrm>
            <a:custGeom>
              <a:avLst/>
              <a:gdLst/>
              <a:ahLst/>
              <a:cxnLst/>
              <a:rect l="l" t="t" r="r" b="b"/>
              <a:pathLst>
                <a:path w="917575" h="587375">
                  <a:moveTo>
                    <a:pt x="917575" y="587375"/>
                  </a:moveTo>
                  <a:lnTo>
                    <a:pt x="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2932112" y="4265618"/>
              <a:ext cx="821690" cy="527685"/>
            </a:xfrm>
            <a:custGeom>
              <a:avLst/>
              <a:gdLst/>
              <a:ahLst/>
              <a:cxnLst/>
              <a:rect l="l" t="t" r="r" b="b"/>
              <a:pathLst>
                <a:path w="821689" h="527685">
                  <a:moveTo>
                    <a:pt x="821385" y="527215"/>
                  </a:moveTo>
                  <a:lnTo>
                    <a:pt x="0" y="0"/>
                  </a:lnTo>
                </a:path>
              </a:pathLst>
            </a:custGeom>
            <a:ln w="57150">
              <a:solidFill>
                <a:srgbClr val="FF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3659101" y="4689820"/>
              <a:ext cx="191135" cy="165100"/>
            </a:xfrm>
            <a:custGeom>
              <a:avLst/>
              <a:gdLst/>
              <a:ahLst/>
              <a:cxnLst/>
              <a:rect l="l" t="t" r="r" b="b"/>
              <a:pathLst>
                <a:path w="191135" h="165100">
                  <a:moveTo>
                    <a:pt x="92608" y="0"/>
                  </a:moveTo>
                  <a:lnTo>
                    <a:pt x="94399" y="103009"/>
                  </a:lnTo>
                  <a:lnTo>
                    <a:pt x="0" y="144272"/>
                  </a:lnTo>
                  <a:lnTo>
                    <a:pt x="190588" y="164757"/>
                  </a:lnTo>
                  <a:lnTo>
                    <a:pt x="92608" y="0"/>
                  </a:lnTo>
                  <a:close/>
                </a:path>
              </a:pathLst>
            </a:custGeom>
            <a:solidFill>
              <a:srgbClr val="FF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4329112" y="4265612"/>
              <a:ext cx="917575" cy="589280"/>
            </a:xfrm>
            <a:custGeom>
              <a:avLst/>
              <a:gdLst/>
              <a:ahLst/>
              <a:cxnLst/>
              <a:rect l="l" t="t" r="r" b="b"/>
              <a:pathLst>
                <a:path w="917575" h="589279">
                  <a:moveTo>
                    <a:pt x="917575" y="0"/>
                  </a:moveTo>
                  <a:lnTo>
                    <a:pt x="0" y="588962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9" name="object 6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614159" y="3756660"/>
              <a:ext cx="690371" cy="690371"/>
            </a:xfrm>
            <a:prstGeom prst="rect">
              <a:avLst/>
            </a:prstGeom>
          </p:spPr>
        </p:pic>
        <p:pic>
          <p:nvPicPr>
            <p:cNvPr id="70" name="object 70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995833" y="3729228"/>
              <a:ext cx="512913" cy="617219"/>
            </a:xfrm>
            <a:prstGeom prst="rect">
              <a:avLst/>
            </a:prstGeom>
          </p:spPr>
        </p:pic>
        <p:pic>
          <p:nvPicPr>
            <p:cNvPr id="71" name="object 71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511290" y="3729228"/>
              <a:ext cx="259448" cy="617219"/>
            </a:xfrm>
            <a:prstGeom prst="rect">
              <a:avLst/>
            </a:prstGeom>
          </p:spPr>
        </p:pic>
        <p:sp>
          <p:nvSpPr>
            <p:cNvPr id="72" name="object 72"/>
            <p:cNvSpPr/>
            <p:nvPr/>
          </p:nvSpPr>
          <p:spPr>
            <a:xfrm>
              <a:off x="6543675" y="3686175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6543675" y="3686175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4" name="object 74"/>
          <p:cNvSpPr txBox="1"/>
          <p:nvPr/>
        </p:nvSpPr>
        <p:spPr>
          <a:xfrm>
            <a:off x="3165475" y="1913191"/>
            <a:ext cx="2286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6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4784779" y="1913191"/>
            <a:ext cx="43243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12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3952992" y="1629663"/>
            <a:ext cx="250190" cy="13430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429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</a:t>
            </a:r>
            <a:endParaRPr sz="3200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  <a:spcBef>
                <a:spcPts val="2695"/>
              </a:spcBef>
            </a:pP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5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2149703" y="3262814"/>
            <a:ext cx="43243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14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3165881" y="4516993"/>
            <a:ext cx="2286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3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3534255" y="3551990"/>
            <a:ext cx="2286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8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4785185" y="4496685"/>
            <a:ext cx="43243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10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5985533" y="3488631"/>
            <a:ext cx="113982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694055" algn="l"/>
              </a:tabLst>
            </a:pP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15	</a:t>
            </a:r>
            <a:r>
              <a:rPr sz="4800" spc="-7" baseline="-36458" dirty="0">
                <a:solidFill>
                  <a:srgbClr val="FFFFFF"/>
                </a:solidFill>
                <a:latin typeface="Symbol"/>
                <a:cs typeface="Symbol"/>
              </a:rPr>
              <a:t></a:t>
            </a:r>
            <a:endParaRPr sz="4800" baseline="-36458">
              <a:latin typeface="Symbol"/>
              <a:cs typeface="Symbol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6112470" y="2421686"/>
            <a:ext cx="2286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9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5160057" y="3245756"/>
            <a:ext cx="2286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7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84" name="object 84"/>
          <p:cNvGrpSpPr/>
          <p:nvPr/>
        </p:nvGrpSpPr>
        <p:grpSpPr>
          <a:xfrm>
            <a:off x="2678112" y="2103434"/>
            <a:ext cx="3865879" cy="2679700"/>
            <a:chOff x="2678112" y="2103434"/>
            <a:chExt cx="3865879" cy="2679700"/>
          </a:xfrm>
        </p:grpSpPr>
        <p:sp>
          <p:nvSpPr>
            <p:cNvPr id="85" name="object 85"/>
            <p:cNvSpPr/>
            <p:nvPr/>
          </p:nvSpPr>
          <p:spPr>
            <a:xfrm>
              <a:off x="3028378" y="2132009"/>
              <a:ext cx="821690" cy="525780"/>
            </a:xfrm>
            <a:custGeom>
              <a:avLst/>
              <a:gdLst/>
              <a:ahLst/>
              <a:cxnLst/>
              <a:rect l="l" t="t" r="r" b="b"/>
              <a:pathLst>
                <a:path w="821689" h="525780">
                  <a:moveTo>
                    <a:pt x="0" y="525754"/>
                  </a:moveTo>
                  <a:lnTo>
                    <a:pt x="821309" y="0"/>
                  </a:lnTo>
                </a:path>
              </a:pathLst>
            </a:custGeom>
            <a:ln w="57150">
              <a:solidFill>
                <a:srgbClr val="FF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2932109" y="2554751"/>
              <a:ext cx="191135" cy="165100"/>
            </a:xfrm>
            <a:custGeom>
              <a:avLst/>
              <a:gdLst/>
              <a:ahLst/>
              <a:cxnLst/>
              <a:rect l="l" t="t" r="r" b="b"/>
              <a:pathLst>
                <a:path w="191135" h="165100">
                  <a:moveTo>
                    <a:pt x="98171" y="0"/>
                  </a:moveTo>
                  <a:lnTo>
                    <a:pt x="0" y="164642"/>
                  </a:lnTo>
                  <a:lnTo>
                    <a:pt x="190614" y="144398"/>
                  </a:lnTo>
                  <a:lnTo>
                    <a:pt x="96266" y="103009"/>
                  </a:lnTo>
                  <a:lnTo>
                    <a:pt x="98171" y="0"/>
                  </a:lnTo>
                  <a:close/>
                </a:path>
              </a:pathLst>
            </a:custGeom>
            <a:solidFill>
              <a:srgbClr val="FF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2692400" y="3298825"/>
              <a:ext cx="0" cy="387350"/>
            </a:xfrm>
            <a:custGeom>
              <a:avLst/>
              <a:gdLst/>
              <a:ahLst/>
              <a:cxnLst/>
              <a:rect l="l" t="t" r="r" b="b"/>
              <a:pathLst>
                <a:path h="387350">
                  <a:moveTo>
                    <a:pt x="0" y="0"/>
                  </a:moveTo>
                  <a:lnTo>
                    <a:pt x="0" y="38735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3000333" y="3290521"/>
              <a:ext cx="1089660" cy="1464310"/>
            </a:xfrm>
            <a:custGeom>
              <a:avLst/>
              <a:gdLst/>
              <a:ahLst/>
              <a:cxnLst/>
              <a:rect l="l" t="t" r="r" b="b"/>
              <a:pathLst>
                <a:path w="1089660" h="1464310">
                  <a:moveTo>
                    <a:pt x="0" y="0"/>
                  </a:moveTo>
                  <a:lnTo>
                    <a:pt x="1089063" y="1464043"/>
                  </a:lnTo>
                </a:path>
              </a:pathLst>
            </a:custGeom>
            <a:ln w="57150">
              <a:solidFill>
                <a:srgbClr val="FF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2932112" y="3198812"/>
              <a:ext cx="171450" cy="189230"/>
            </a:xfrm>
            <a:custGeom>
              <a:avLst/>
              <a:gdLst/>
              <a:ahLst/>
              <a:cxnLst/>
              <a:rect l="l" t="t" r="r" b="b"/>
              <a:pathLst>
                <a:path w="171450" h="189229">
                  <a:moveTo>
                    <a:pt x="0" y="0"/>
                  </a:moveTo>
                  <a:lnTo>
                    <a:pt x="33553" y="188722"/>
                  </a:lnTo>
                  <a:lnTo>
                    <a:pt x="68224" y="91706"/>
                  </a:lnTo>
                  <a:lnTo>
                    <a:pt x="171119" y="863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3032125" y="2959100"/>
              <a:ext cx="2000250" cy="0"/>
            </a:xfrm>
            <a:custGeom>
              <a:avLst/>
              <a:gdLst/>
              <a:ahLst/>
              <a:cxnLst/>
              <a:rect l="l" t="t" r="r" b="b"/>
              <a:pathLst>
                <a:path w="2000250">
                  <a:moveTo>
                    <a:pt x="0" y="0"/>
                  </a:moveTo>
                  <a:lnTo>
                    <a:pt x="2000250" y="0"/>
                  </a:lnTo>
                </a:path>
              </a:pathLst>
            </a:custGeom>
            <a:ln w="57150">
              <a:solidFill>
                <a:srgbClr val="FF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4975225" y="2873369"/>
              <a:ext cx="171450" cy="171450"/>
            </a:xfrm>
            <a:custGeom>
              <a:avLst/>
              <a:gdLst/>
              <a:ahLst/>
              <a:cxnLst/>
              <a:rect l="l" t="t" r="r" b="b"/>
              <a:pathLst>
                <a:path w="171450" h="171450">
                  <a:moveTo>
                    <a:pt x="0" y="0"/>
                  </a:moveTo>
                  <a:lnTo>
                    <a:pt x="57150" y="85725"/>
                  </a:lnTo>
                  <a:lnTo>
                    <a:pt x="0" y="171450"/>
                  </a:lnTo>
                  <a:lnTo>
                    <a:pt x="171450" y="857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5940425" y="2959100"/>
              <a:ext cx="603250" cy="0"/>
            </a:xfrm>
            <a:custGeom>
              <a:avLst/>
              <a:gdLst/>
              <a:ahLst/>
              <a:cxnLst/>
              <a:rect l="l" t="t" r="r" b="b"/>
              <a:pathLst>
                <a:path w="603250">
                  <a:moveTo>
                    <a:pt x="0" y="0"/>
                  </a:moveTo>
                  <a:lnTo>
                    <a:pt x="603250" y="0"/>
                  </a:lnTo>
                </a:path>
              </a:pathLst>
            </a:custGeom>
            <a:ln w="57150">
              <a:solidFill>
                <a:srgbClr val="FF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5826125" y="2873369"/>
              <a:ext cx="171450" cy="171450"/>
            </a:xfrm>
            <a:custGeom>
              <a:avLst/>
              <a:gdLst/>
              <a:ahLst/>
              <a:cxnLst/>
              <a:rect l="l" t="t" r="r" b="b"/>
              <a:pathLst>
                <a:path w="171450" h="171450">
                  <a:moveTo>
                    <a:pt x="171450" y="0"/>
                  </a:moveTo>
                  <a:lnTo>
                    <a:pt x="0" y="85725"/>
                  </a:lnTo>
                  <a:lnTo>
                    <a:pt x="171450" y="171450"/>
                  </a:lnTo>
                  <a:lnTo>
                    <a:pt x="114300" y="85725"/>
                  </a:lnTo>
                  <a:lnTo>
                    <a:pt x="171450" y="0"/>
                  </a:lnTo>
                  <a:close/>
                </a:path>
              </a:pathLst>
            </a:custGeom>
            <a:solidFill>
              <a:srgbClr val="FF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5486400" y="3298825"/>
              <a:ext cx="0" cy="273050"/>
            </a:xfrm>
            <a:custGeom>
              <a:avLst/>
              <a:gdLst/>
              <a:ahLst/>
              <a:cxnLst/>
              <a:rect l="l" t="t" r="r" b="b"/>
              <a:pathLst>
                <a:path h="273050">
                  <a:moveTo>
                    <a:pt x="0" y="273050"/>
                  </a:moveTo>
                  <a:lnTo>
                    <a:pt x="0" y="0"/>
                  </a:lnTo>
                </a:path>
              </a:pathLst>
            </a:custGeom>
            <a:ln w="57150">
              <a:solidFill>
                <a:srgbClr val="FF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5400675" y="3514725"/>
              <a:ext cx="171450" cy="171450"/>
            </a:xfrm>
            <a:custGeom>
              <a:avLst/>
              <a:gdLst/>
              <a:ahLst/>
              <a:cxnLst/>
              <a:rect l="l" t="t" r="r" b="b"/>
              <a:pathLst>
                <a:path w="171450" h="171450">
                  <a:moveTo>
                    <a:pt x="171450" y="0"/>
                  </a:moveTo>
                  <a:lnTo>
                    <a:pt x="85725" y="57150"/>
                  </a:lnTo>
                  <a:lnTo>
                    <a:pt x="0" y="0"/>
                  </a:lnTo>
                  <a:lnTo>
                    <a:pt x="85725" y="171450"/>
                  </a:lnTo>
                  <a:lnTo>
                    <a:pt x="171450" y="0"/>
                  </a:lnTo>
                  <a:close/>
                </a:path>
              </a:pathLst>
            </a:custGeom>
            <a:solidFill>
              <a:srgbClr val="FF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5940425" y="4025900"/>
              <a:ext cx="603250" cy="0"/>
            </a:xfrm>
            <a:custGeom>
              <a:avLst/>
              <a:gdLst/>
              <a:ahLst/>
              <a:cxnLst/>
              <a:rect l="l" t="t" r="r" b="b"/>
              <a:pathLst>
                <a:path w="603250">
                  <a:moveTo>
                    <a:pt x="0" y="0"/>
                  </a:moveTo>
                  <a:lnTo>
                    <a:pt x="603250" y="0"/>
                  </a:lnTo>
                </a:path>
              </a:pathLst>
            </a:custGeom>
            <a:ln w="57150">
              <a:solidFill>
                <a:srgbClr val="FF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5826125" y="3940169"/>
              <a:ext cx="171450" cy="171450"/>
            </a:xfrm>
            <a:custGeom>
              <a:avLst/>
              <a:gdLst/>
              <a:ahLst/>
              <a:cxnLst/>
              <a:rect l="l" t="t" r="r" b="b"/>
              <a:pathLst>
                <a:path w="171450" h="171450">
                  <a:moveTo>
                    <a:pt x="171450" y="0"/>
                  </a:moveTo>
                  <a:lnTo>
                    <a:pt x="0" y="85725"/>
                  </a:lnTo>
                  <a:lnTo>
                    <a:pt x="171450" y="171450"/>
                  </a:lnTo>
                  <a:lnTo>
                    <a:pt x="114300" y="85725"/>
                  </a:lnTo>
                  <a:lnTo>
                    <a:pt x="171450" y="0"/>
                  </a:lnTo>
                  <a:close/>
                </a:path>
              </a:pathLst>
            </a:custGeom>
            <a:solidFill>
              <a:srgbClr val="FF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6539" y="289813"/>
            <a:ext cx="6995159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Example</a:t>
            </a:r>
            <a:r>
              <a:rPr spc="-25" dirty="0"/>
              <a:t> </a:t>
            </a:r>
            <a:r>
              <a:rPr spc="-5" dirty="0"/>
              <a:t>of</a:t>
            </a:r>
            <a:r>
              <a:rPr spc="-15" dirty="0"/>
              <a:t> </a:t>
            </a:r>
            <a:r>
              <a:rPr spc="-5" dirty="0"/>
              <a:t>Prim’s</a:t>
            </a:r>
            <a:r>
              <a:rPr spc="-15" dirty="0"/>
              <a:t> </a:t>
            </a:r>
            <a:r>
              <a:rPr spc="-5" dirty="0"/>
              <a:t>algorithm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52437" y="1935163"/>
            <a:ext cx="191770" cy="191770"/>
            <a:chOff x="452437" y="1935163"/>
            <a:chExt cx="191770" cy="19177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7011" y="1959864"/>
              <a:ext cx="166877" cy="16687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2437" y="1935163"/>
              <a:ext cx="165100" cy="165100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452437" y="2384426"/>
            <a:ext cx="191770" cy="191135"/>
            <a:chOff x="452437" y="2384426"/>
            <a:chExt cx="191770" cy="191135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7011" y="2409444"/>
              <a:ext cx="166877" cy="16611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437" y="2384426"/>
              <a:ext cx="165100" cy="165100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810577" y="1697227"/>
            <a:ext cx="1319530" cy="9512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3645"/>
              </a:lnSpc>
              <a:spcBef>
                <a:spcPts val="95"/>
              </a:spcBef>
            </a:pP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</a:t>
            </a:r>
            <a:r>
              <a:rPr sz="3200" spc="-4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A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ts val="3645"/>
              </a:lnSpc>
            </a:pP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</a:t>
            </a:r>
            <a:r>
              <a:rPr sz="3200" spc="-3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i="1" spc="-3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–</a:t>
            </a:r>
            <a:r>
              <a:rPr sz="3200" spc="-3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A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347912" y="1547812"/>
            <a:ext cx="2265680" cy="1832610"/>
            <a:chOff x="2347912" y="1547812"/>
            <a:chExt cx="2265680" cy="1832610"/>
          </a:xfrm>
        </p:grpSpPr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820667" y="1623060"/>
              <a:ext cx="690371" cy="690371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202493" y="1601724"/>
              <a:ext cx="410653" cy="611123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819144" y="1601724"/>
              <a:ext cx="94195" cy="84772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819144" y="2098306"/>
              <a:ext cx="157543" cy="114541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3749675" y="1552575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749675" y="1552575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423160" y="2689860"/>
              <a:ext cx="690371" cy="690371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05239" y="2668524"/>
              <a:ext cx="410399" cy="611123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421635" y="2668524"/>
              <a:ext cx="94513" cy="8525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421635" y="3164497"/>
              <a:ext cx="158114" cy="115150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2352675" y="2619375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352675" y="2619375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2577592" y="2696463"/>
            <a:ext cx="2286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</a:t>
            </a:r>
            <a:endParaRPr sz="3200">
              <a:latin typeface="Symbol"/>
              <a:cs typeface="Symbol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5141912" y="2614612"/>
            <a:ext cx="868044" cy="765810"/>
            <a:chOff x="5141912" y="2614612"/>
            <a:chExt cx="868044" cy="765810"/>
          </a:xfrm>
        </p:grpSpPr>
        <p:pic>
          <p:nvPicPr>
            <p:cNvPr id="25" name="object 2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217414" y="2689860"/>
              <a:ext cx="690370" cy="690371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598934" y="2662428"/>
              <a:ext cx="410958" cy="617219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215889" y="2662428"/>
              <a:ext cx="104457" cy="90982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215889" y="3164865"/>
              <a:ext cx="157556" cy="114782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5146675" y="2619375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146675" y="2619375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5371591" y="2690368"/>
            <a:ext cx="2286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</a:t>
            </a:r>
            <a:endParaRPr sz="3200">
              <a:latin typeface="Symbol"/>
              <a:cs typeface="Symbol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2347912" y="3681412"/>
            <a:ext cx="868044" cy="765810"/>
            <a:chOff x="2347912" y="3681412"/>
            <a:chExt cx="868044" cy="765810"/>
          </a:xfrm>
        </p:grpSpPr>
        <p:pic>
          <p:nvPicPr>
            <p:cNvPr id="33" name="object 3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423160" y="3756660"/>
              <a:ext cx="690371" cy="690371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05048" y="3735323"/>
              <a:ext cx="410590" cy="611123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421635" y="3735323"/>
              <a:ext cx="95059" cy="85394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421635" y="4231233"/>
              <a:ext cx="158318" cy="115213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2352675" y="3686175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352675" y="3686175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2577592" y="3763264"/>
            <a:ext cx="2286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</a:t>
            </a:r>
            <a:endParaRPr sz="3200">
              <a:latin typeface="Symbol"/>
              <a:cs typeface="Symbol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5141912" y="3681412"/>
            <a:ext cx="868044" cy="765810"/>
            <a:chOff x="5141912" y="3681412"/>
            <a:chExt cx="868044" cy="765810"/>
          </a:xfrm>
        </p:grpSpPr>
        <p:pic>
          <p:nvPicPr>
            <p:cNvPr id="41" name="object 4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217414" y="3756660"/>
              <a:ext cx="690370" cy="690371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598744" y="3735323"/>
              <a:ext cx="411149" cy="611123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215889" y="3735323"/>
              <a:ext cx="94576" cy="85026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215889" y="4231601"/>
              <a:ext cx="157759" cy="114845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5146675" y="3686175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5146675" y="3686175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5371591" y="3755644"/>
            <a:ext cx="2286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0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3744912" y="4749800"/>
            <a:ext cx="868680" cy="766445"/>
            <a:chOff x="3744912" y="4749800"/>
            <a:chExt cx="868680" cy="766445"/>
          </a:xfrm>
        </p:grpSpPr>
        <p:pic>
          <p:nvPicPr>
            <p:cNvPr id="49" name="object 4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820668" y="4824984"/>
              <a:ext cx="690371" cy="691133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202264" y="4803647"/>
              <a:ext cx="410882" cy="611123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819143" y="4803647"/>
              <a:ext cx="94691" cy="84886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819143" y="5300141"/>
              <a:ext cx="157772" cy="114629"/>
            </a:xfrm>
            <a:prstGeom prst="rect">
              <a:avLst/>
            </a:prstGeom>
          </p:spPr>
        </p:pic>
        <p:sp>
          <p:nvSpPr>
            <p:cNvPr id="53" name="object 53"/>
            <p:cNvSpPr/>
            <p:nvPr/>
          </p:nvSpPr>
          <p:spPr>
            <a:xfrm>
              <a:off x="3749675" y="4754562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3749675" y="4754562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5" name="object 55"/>
          <p:cNvSpPr txBox="1"/>
          <p:nvPr/>
        </p:nvSpPr>
        <p:spPr>
          <a:xfrm>
            <a:off x="3974591" y="4831651"/>
            <a:ext cx="2286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</a:t>
            </a:r>
            <a:endParaRPr sz="3200">
              <a:latin typeface="Symbol"/>
              <a:cs typeface="Symbol"/>
            </a:endParaRPr>
          </a:p>
        </p:txBody>
      </p:sp>
      <p:grpSp>
        <p:nvGrpSpPr>
          <p:cNvPr id="56" name="object 56"/>
          <p:cNvGrpSpPr/>
          <p:nvPr/>
        </p:nvGrpSpPr>
        <p:grpSpPr>
          <a:xfrm>
            <a:off x="6538912" y="2614612"/>
            <a:ext cx="868044" cy="765810"/>
            <a:chOff x="6538912" y="2614612"/>
            <a:chExt cx="868044" cy="765810"/>
          </a:xfrm>
        </p:grpSpPr>
        <p:pic>
          <p:nvPicPr>
            <p:cNvPr id="57" name="object 5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614160" y="2689860"/>
              <a:ext cx="690371" cy="690371"/>
            </a:xfrm>
            <a:prstGeom prst="rect">
              <a:avLst/>
            </a:prstGeom>
          </p:spPr>
        </p:pic>
        <p:pic>
          <p:nvPicPr>
            <p:cNvPr id="58" name="object 5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996023" y="2662428"/>
              <a:ext cx="410615" cy="617219"/>
            </a:xfrm>
            <a:prstGeom prst="rect">
              <a:avLst/>
            </a:prstGeom>
          </p:spPr>
        </p:pic>
        <p:pic>
          <p:nvPicPr>
            <p:cNvPr id="59" name="object 5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612635" y="2662428"/>
              <a:ext cx="104800" cy="91439"/>
            </a:xfrm>
            <a:prstGeom prst="rect">
              <a:avLst/>
            </a:prstGeom>
          </p:spPr>
        </p:pic>
        <p:pic>
          <p:nvPicPr>
            <p:cNvPr id="60" name="object 6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612635" y="3164408"/>
              <a:ext cx="157899" cy="115239"/>
            </a:xfrm>
            <a:prstGeom prst="rect">
              <a:avLst/>
            </a:prstGeom>
          </p:spPr>
        </p:pic>
        <p:sp>
          <p:nvSpPr>
            <p:cNvPr id="61" name="object 61"/>
            <p:cNvSpPr/>
            <p:nvPr/>
          </p:nvSpPr>
          <p:spPr>
            <a:xfrm>
              <a:off x="6543675" y="2619375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6543675" y="2619375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3" name="object 63"/>
          <p:cNvSpPr txBox="1"/>
          <p:nvPr/>
        </p:nvSpPr>
        <p:spPr>
          <a:xfrm>
            <a:off x="6768592" y="2690368"/>
            <a:ext cx="2286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</a:t>
            </a:r>
            <a:endParaRPr sz="3200">
              <a:latin typeface="Symbol"/>
              <a:cs typeface="Symbol"/>
            </a:endParaRPr>
          </a:p>
        </p:txBody>
      </p:sp>
      <p:grpSp>
        <p:nvGrpSpPr>
          <p:cNvPr id="64" name="object 64"/>
          <p:cNvGrpSpPr/>
          <p:nvPr/>
        </p:nvGrpSpPr>
        <p:grpSpPr>
          <a:xfrm>
            <a:off x="2903537" y="2117726"/>
            <a:ext cx="4605655" cy="2751455"/>
            <a:chOff x="2903537" y="2117726"/>
            <a:chExt cx="4605655" cy="2751455"/>
          </a:xfrm>
        </p:grpSpPr>
        <p:sp>
          <p:nvSpPr>
            <p:cNvPr id="65" name="object 65"/>
            <p:cNvSpPr/>
            <p:nvPr/>
          </p:nvSpPr>
          <p:spPr>
            <a:xfrm>
              <a:off x="4329112" y="2132013"/>
              <a:ext cx="917575" cy="587375"/>
            </a:xfrm>
            <a:custGeom>
              <a:avLst/>
              <a:gdLst/>
              <a:ahLst/>
              <a:cxnLst/>
              <a:rect l="l" t="t" r="r" b="b"/>
              <a:pathLst>
                <a:path w="917575" h="587375">
                  <a:moveTo>
                    <a:pt x="917575" y="587375"/>
                  </a:moveTo>
                  <a:lnTo>
                    <a:pt x="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2932112" y="4265618"/>
              <a:ext cx="821690" cy="527685"/>
            </a:xfrm>
            <a:custGeom>
              <a:avLst/>
              <a:gdLst/>
              <a:ahLst/>
              <a:cxnLst/>
              <a:rect l="l" t="t" r="r" b="b"/>
              <a:pathLst>
                <a:path w="821689" h="527685">
                  <a:moveTo>
                    <a:pt x="821385" y="527215"/>
                  </a:moveTo>
                  <a:lnTo>
                    <a:pt x="0" y="0"/>
                  </a:lnTo>
                </a:path>
              </a:pathLst>
            </a:custGeom>
            <a:ln w="57150">
              <a:solidFill>
                <a:srgbClr val="FF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3659101" y="4689820"/>
              <a:ext cx="191135" cy="165100"/>
            </a:xfrm>
            <a:custGeom>
              <a:avLst/>
              <a:gdLst/>
              <a:ahLst/>
              <a:cxnLst/>
              <a:rect l="l" t="t" r="r" b="b"/>
              <a:pathLst>
                <a:path w="191135" h="165100">
                  <a:moveTo>
                    <a:pt x="92608" y="0"/>
                  </a:moveTo>
                  <a:lnTo>
                    <a:pt x="94399" y="103009"/>
                  </a:lnTo>
                  <a:lnTo>
                    <a:pt x="0" y="144272"/>
                  </a:lnTo>
                  <a:lnTo>
                    <a:pt x="190588" y="164757"/>
                  </a:lnTo>
                  <a:lnTo>
                    <a:pt x="92608" y="0"/>
                  </a:lnTo>
                  <a:close/>
                </a:path>
              </a:pathLst>
            </a:custGeom>
            <a:solidFill>
              <a:srgbClr val="FF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4329112" y="4265612"/>
              <a:ext cx="917575" cy="589280"/>
            </a:xfrm>
            <a:custGeom>
              <a:avLst/>
              <a:gdLst/>
              <a:ahLst/>
              <a:cxnLst/>
              <a:rect l="l" t="t" r="r" b="b"/>
              <a:pathLst>
                <a:path w="917575" h="589279">
                  <a:moveTo>
                    <a:pt x="917575" y="0"/>
                  </a:moveTo>
                  <a:lnTo>
                    <a:pt x="0" y="588962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9" name="object 6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614159" y="3756660"/>
              <a:ext cx="690371" cy="690371"/>
            </a:xfrm>
            <a:prstGeom prst="rect">
              <a:avLst/>
            </a:prstGeom>
          </p:spPr>
        </p:pic>
        <p:pic>
          <p:nvPicPr>
            <p:cNvPr id="70" name="object 70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995833" y="3729228"/>
              <a:ext cx="512913" cy="617219"/>
            </a:xfrm>
            <a:prstGeom prst="rect">
              <a:avLst/>
            </a:prstGeom>
          </p:spPr>
        </p:pic>
        <p:pic>
          <p:nvPicPr>
            <p:cNvPr id="71" name="object 71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511290" y="3729228"/>
              <a:ext cx="259448" cy="617219"/>
            </a:xfrm>
            <a:prstGeom prst="rect">
              <a:avLst/>
            </a:prstGeom>
          </p:spPr>
        </p:pic>
        <p:sp>
          <p:nvSpPr>
            <p:cNvPr id="72" name="object 72"/>
            <p:cNvSpPr/>
            <p:nvPr/>
          </p:nvSpPr>
          <p:spPr>
            <a:xfrm>
              <a:off x="6543675" y="3686175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6543675" y="3686175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4" name="object 74"/>
          <p:cNvSpPr txBox="1"/>
          <p:nvPr/>
        </p:nvSpPr>
        <p:spPr>
          <a:xfrm>
            <a:off x="3165475" y="1913191"/>
            <a:ext cx="2286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6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4784779" y="1913191"/>
            <a:ext cx="43243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12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3952992" y="1629663"/>
            <a:ext cx="250190" cy="13430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429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</a:t>
            </a:r>
            <a:endParaRPr sz="3200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  <a:spcBef>
                <a:spcPts val="2695"/>
              </a:spcBef>
            </a:pP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5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2149703" y="3262814"/>
            <a:ext cx="43243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14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3165881" y="4516993"/>
            <a:ext cx="2286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3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3534255" y="3551990"/>
            <a:ext cx="2286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8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4785185" y="4496685"/>
            <a:ext cx="43243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10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5985533" y="3488631"/>
            <a:ext cx="113982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694055" algn="l"/>
              </a:tabLst>
            </a:pP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15	</a:t>
            </a:r>
            <a:r>
              <a:rPr sz="4800" spc="-7" baseline="-36458" dirty="0">
                <a:solidFill>
                  <a:srgbClr val="FFFFFF"/>
                </a:solidFill>
                <a:latin typeface="Symbol"/>
                <a:cs typeface="Symbol"/>
              </a:rPr>
              <a:t></a:t>
            </a:r>
            <a:endParaRPr sz="4800" baseline="-36458">
              <a:latin typeface="Symbol"/>
              <a:cs typeface="Symbol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6112470" y="2421686"/>
            <a:ext cx="2286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9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5160057" y="3245756"/>
            <a:ext cx="2286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7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84" name="object 84"/>
          <p:cNvGrpSpPr/>
          <p:nvPr/>
        </p:nvGrpSpPr>
        <p:grpSpPr>
          <a:xfrm>
            <a:off x="2678112" y="2103434"/>
            <a:ext cx="3865879" cy="2679700"/>
            <a:chOff x="2678112" y="2103434"/>
            <a:chExt cx="3865879" cy="2679700"/>
          </a:xfrm>
        </p:grpSpPr>
        <p:sp>
          <p:nvSpPr>
            <p:cNvPr id="85" name="object 85"/>
            <p:cNvSpPr/>
            <p:nvPr/>
          </p:nvSpPr>
          <p:spPr>
            <a:xfrm>
              <a:off x="3028378" y="2132009"/>
              <a:ext cx="821690" cy="525780"/>
            </a:xfrm>
            <a:custGeom>
              <a:avLst/>
              <a:gdLst/>
              <a:ahLst/>
              <a:cxnLst/>
              <a:rect l="l" t="t" r="r" b="b"/>
              <a:pathLst>
                <a:path w="821689" h="525780">
                  <a:moveTo>
                    <a:pt x="0" y="525754"/>
                  </a:moveTo>
                  <a:lnTo>
                    <a:pt x="821309" y="0"/>
                  </a:lnTo>
                </a:path>
              </a:pathLst>
            </a:custGeom>
            <a:ln w="57150">
              <a:solidFill>
                <a:srgbClr val="FF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2932109" y="2554751"/>
              <a:ext cx="191135" cy="165100"/>
            </a:xfrm>
            <a:custGeom>
              <a:avLst/>
              <a:gdLst/>
              <a:ahLst/>
              <a:cxnLst/>
              <a:rect l="l" t="t" r="r" b="b"/>
              <a:pathLst>
                <a:path w="191135" h="165100">
                  <a:moveTo>
                    <a:pt x="98171" y="0"/>
                  </a:moveTo>
                  <a:lnTo>
                    <a:pt x="0" y="164642"/>
                  </a:lnTo>
                  <a:lnTo>
                    <a:pt x="190614" y="144398"/>
                  </a:lnTo>
                  <a:lnTo>
                    <a:pt x="96266" y="103009"/>
                  </a:lnTo>
                  <a:lnTo>
                    <a:pt x="98171" y="0"/>
                  </a:lnTo>
                  <a:close/>
                </a:path>
              </a:pathLst>
            </a:custGeom>
            <a:solidFill>
              <a:srgbClr val="FF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2692400" y="3298825"/>
              <a:ext cx="0" cy="387350"/>
            </a:xfrm>
            <a:custGeom>
              <a:avLst/>
              <a:gdLst/>
              <a:ahLst/>
              <a:cxnLst/>
              <a:rect l="l" t="t" r="r" b="b"/>
              <a:pathLst>
                <a:path h="387350">
                  <a:moveTo>
                    <a:pt x="0" y="0"/>
                  </a:moveTo>
                  <a:lnTo>
                    <a:pt x="0" y="38735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3000333" y="3290521"/>
              <a:ext cx="1089660" cy="1464310"/>
            </a:xfrm>
            <a:custGeom>
              <a:avLst/>
              <a:gdLst/>
              <a:ahLst/>
              <a:cxnLst/>
              <a:rect l="l" t="t" r="r" b="b"/>
              <a:pathLst>
                <a:path w="1089660" h="1464310">
                  <a:moveTo>
                    <a:pt x="0" y="0"/>
                  </a:moveTo>
                  <a:lnTo>
                    <a:pt x="1089063" y="1464043"/>
                  </a:lnTo>
                </a:path>
              </a:pathLst>
            </a:custGeom>
            <a:ln w="57150">
              <a:solidFill>
                <a:srgbClr val="FF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2932112" y="3198812"/>
              <a:ext cx="171450" cy="189230"/>
            </a:xfrm>
            <a:custGeom>
              <a:avLst/>
              <a:gdLst/>
              <a:ahLst/>
              <a:cxnLst/>
              <a:rect l="l" t="t" r="r" b="b"/>
              <a:pathLst>
                <a:path w="171450" h="189229">
                  <a:moveTo>
                    <a:pt x="0" y="0"/>
                  </a:moveTo>
                  <a:lnTo>
                    <a:pt x="33553" y="188722"/>
                  </a:lnTo>
                  <a:lnTo>
                    <a:pt x="68224" y="91706"/>
                  </a:lnTo>
                  <a:lnTo>
                    <a:pt x="171119" y="863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3032125" y="2959100"/>
              <a:ext cx="2000250" cy="0"/>
            </a:xfrm>
            <a:custGeom>
              <a:avLst/>
              <a:gdLst/>
              <a:ahLst/>
              <a:cxnLst/>
              <a:rect l="l" t="t" r="r" b="b"/>
              <a:pathLst>
                <a:path w="2000250">
                  <a:moveTo>
                    <a:pt x="0" y="0"/>
                  </a:moveTo>
                  <a:lnTo>
                    <a:pt x="2000250" y="0"/>
                  </a:lnTo>
                </a:path>
              </a:pathLst>
            </a:custGeom>
            <a:ln w="57150">
              <a:solidFill>
                <a:srgbClr val="FF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4975225" y="2873369"/>
              <a:ext cx="171450" cy="171450"/>
            </a:xfrm>
            <a:custGeom>
              <a:avLst/>
              <a:gdLst/>
              <a:ahLst/>
              <a:cxnLst/>
              <a:rect l="l" t="t" r="r" b="b"/>
              <a:pathLst>
                <a:path w="171450" h="171450">
                  <a:moveTo>
                    <a:pt x="0" y="0"/>
                  </a:moveTo>
                  <a:lnTo>
                    <a:pt x="57150" y="85725"/>
                  </a:lnTo>
                  <a:lnTo>
                    <a:pt x="0" y="171450"/>
                  </a:lnTo>
                  <a:lnTo>
                    <a:pt x="171450" y="857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5940425" y="2959100"/>
              <a:ext cx="603250" cy="0"/>
            </a:xfrm>
            <a:custGeom>
              <a:avLst/>
              <a:gdLst/>
              <a:ahLst/>
              <a:cxnLst/>
              <a:rect l="l" t="t" r="r" b="b"/>
              <a:pathLst>
                <a:path w="603250">
                  <a:moveTo>
                    <a:pt x="0" y="0"/>
                  </a:moveTo>
                  <a:lnTo>
                    <a:pt x="603250" y="0"/>
                  </a:lnTo>
                </a:path>
              </a:pathLst>
            </a:custGeom>
            <a:ln w="57150">
              <a:solidFill>
                <a:srgbClr val="FF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5826125" y="2873369"/>
              <a:ext cx="171450" cy="171450"/>
            </a:xfrm>
            <a:custGeom>
              <a:avLst/>
              <a:gdLst/>
              <a:ahLst/>
              <a:cxnLst/>
              <a:rect l="l" t="t" r="r" b="b"/>
              <a:pathLst>
                <a:path w="171450" h="171450">
                  <a:moveTo>
                    <a:pt x="171450" y="0"/>
                  </a:moveTo>
                  <a:lnTo>
                    <a:pt x="0" y="85725"/>
                  </a:lnTo>
                  <a:lnTo>
                    <a:pt x="171450" y="171450"/>
                  </a:lnTo>
                  <a:lnTo>
                    <a:pt x="114300" y="85725"/>
                  </a:lnTo>
                  <a:lnTo>
                    <a:pt x="171450" y="0"/>
                  </a:lnTo>
                  <a:close/>
                </a:path>
              </a:pathLst>
            </a:custGeom>
            <a:solidFill>
              <a:srgbClr val="FF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5486400" y="3298825"/>
              <a:ext cx="0" cy="273050"/>
            </a:xfrm>
            <a:custGeom>
              <a:avLst/>
              <a:gdLst/>
              <a:ahLst/>
              <a:cxnLst/>
              <a:rect l="l" t="t" r="r" b="b"/>
              <a:pathLst>
                <a:path h="273050">
                  <a:moveTo>
                    <a:pt x="0" y="273050"/>
                  </a:moveTo>
                  <a:lnTo>
                    <a:pt x="0" y="0"/>
                  </a:lnTo>
                </a:path>
              </a:pathLst>
            </a:custGeom>
            <a:ln w="57150">
              <a:solidFill>
                <a:srgbClr val="FF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5400675" y="3514725"/>
              <a:ext cx="171450" cy="171450"/>
            </a:xfrm>
            <a:custGeom>
              <a:avLst/>
              <a:gdLst/>
              <a:ahLst/>
              <a:cxnLst/>
              <a:rect l="l" t="t" r="r" b="b"/>
              <a:pathLst>
                <a:path w="171450" h="171450">
                  <a:moveTo>
                    <a:pt x="171450" y="0"/>
                  </a:moveTo>
                  <a:lnTo>
                    <a:pt x="85725" y="57150"/>
                  </a:lnTo>
                  <a:lnTo>
                    <a:pt x="0" y="0"/>
                  </a:lnTo>
                  <a:lnTo>
                    <a:pt x="85725" y="171450"/>
                  </a:lnTo>
                  <a:lnTo>
                    <a:pt x="171450" y="0"/>
                  </a:lnTo>
                  <a:close/>
                </a:path>
              </a:pathLst>
            </a:custGeom>
            <a:solidFill>
              <a:srgbClr val="FF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5940425" y="4025900"/>
              <a:ext cx="603250" cy="0"/>
            </a:xfrm>
            <a:custGeom>
              <a:avLst/>
              <a:gdLst/>
              <a:ahLst/>
              <a:cxnLst/>
              <a:rect l="l" t="t" r="r" b="b"/>
              <a:pathLst>
                <a:path w="603250">
                  <a:moveTo>
                    <a:pt x="0" y="0"/>
                  </a:moveTo>
                  <a:lnTo>
                    <a:pt x="603250" y="0"/>
                  </a:lnTo>
                </a:path>
              </a:pathLst>
            </a:custGeom>
            <a:ln w="57150">
              <a:solidFill>
                <a:srgbClr val="FF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5826125" y="3940169"/>
              <a:ext cx="171450" cy="171450"/>
            </a:xfrm>
            <a:custGeom>
              <a:avLst/>
              <a:gdLst/>
              <a:ahLst/>
              <a:cxnLst/>
              <a:rect l="l" t="t" r="r" b="b"/>
              <a:pathLst>
                <a:path w="171450" h="171450">
                  <a:moveTo>
                    <a:pt x="171450" y="0"/>
                  </a:moveTo>
                  <a:lnTo>
                    <a:pt x="0" y="85725"/>
                  </a:lnTo>
                  <a:lnTo>
                    <a:pt x="171450" y="171450"/>
                  </a:lnTo>
                  <a:lnTo>
                    <a:pt x="114300" y="85725"/>
                  </a:lnTo>
                  <a:lnTo>
                    <a:pt x="171450" y="0"/>
                  </a:lnTo>
                  <a:close/>
                </a:path>
              </a:pathLst>
            </a:custGeom>
            <a:solidFill>
              <a:srgbClr val="FF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6539" y="289813"/>
            <a:ext cx="6995159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Example</a:t>
            </a:r>
            <a:r>
              <a:rPr spc="-25" dirty="0"/>
              <a:t> </a:t>
            </a:r>
            <a:r>
              <a:rPr spc="-5" dirty="0"/>
              <a:t>of</a:t>
            </a:r>
            <a:r>
              <a:rPr spc="-15" dirty="0"/>
              <a:t> </a:t>
            </a:r>
            <a:r>
              <a:rPr spc="-5" dirty="0"/>
              <a:t>Prim’s</a:t>
            </a:r>
            <a:r>
              <a:rPr spc="-15" dirty="0"/>
              <a:t> </a:t>
            </a:r>
            <a:r>
              <a:rPr spc="-5" dirty="0"/>
              <a:t>algorithm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52437" y="1935163"/>
            <a:ext cx="191770" cy="191770"/>
            <a:chOff x="452437" y="1935163"/>
            <a:chExt cx="191770" cy="19177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7011" y="1959864"/>
              <a:ext cx="166877" cy="16687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2437" y="1935163"/>
              <a:ext cx="165100" cy="165100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452437" y="2384426"/>
            <a:ext cx="191770" cy="191135"/>
            <a:chOff x="452437" y="2384426"/>
            <a:chExt cx="191770" cy="191135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7011" y="2409444"/>
              <a:ext cx="166877" cy="16611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437" y="2384426"/>
              <a:ext cx="165100" cy="165100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810577" y="1697227"/>
            <a:ext cx="1319530" cy="9512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3645"/>
              </a:lnSpc>
              <a:spcBef>
                <a:spcPts val="95"/>
              </a:spcBef>
            </a:pP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</a:t>
            </a:r>
            <a:r>
              <a:rPr sz="3200" spc="-4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A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ts val="3645"/>
              </a:lnSpc>
            </a:pP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</a:t>
            </a:r>
            <a:r>
              <a:rPr sz="3200" spc="-3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i="1" spc="-3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–</a:t>
            </a:r>
            <a:r>
              <a:rPr sz="3200" spc="-3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A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347912" y="1547812"/>
            <a:ext cx="2265680" cy="1832610"/>
            <a:chOff x="2347912" y="1547812"/>
            <a:chExt cx="2265680" cy="1832610"/>
          </a:xfrm>
        </p:grpSpPr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820667" y="1623060"/>
              <a:ext cx="690371" cy="690371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202493" y="1601724"/>
              <a:ext cx="410653" cy="611123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819144" y="1601724"/>
              <a:ext cx="94195" cy="84772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819144" y="2098306"/>
              <a:ext cx="157543" cy="114541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3749675" y="1552575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749675" y="1552575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423160" y="2689860"/>
              <a:ext cx="690371" cy="690371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05239" y="2668524"/>
              <a:ext cx="410399" cy="611123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421635" y="2668524"/>
              <a:ext cx="94513" cy="8525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421635" y="3164497"/>
              <a:ext cx="158114" cy="115150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2352675" y="2619375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352675" y="2619375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2577592" y="2696463"/>
            <a:ext cx="2286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</a:t>
            </a:r>
            <a:endParaRPr sz="3200">
              <a:latin typeface="Symbol"/>
              <a:cs typeface="Symbol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5141912" y="2614612"/>
            <a:ext cx="868044" cy="765810"/>
            <a:chOff x="5141912" y="2614612"/>
            <a:chExt cx="868044" cy="765810"/>
          </a:xfrm>
        </p:grpSpPr>
        <p:pic>
          <p:nvPicPr>
            <p:cNvPr id="25" name="object 2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217414" y="2689860"/>
              <a:ext cx="690370" cy="690371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598934" y="2662428"/>
              <a:ext cx="410958" cy="617219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215889" y="2662428"/>
              <a:ext cx="104457" cy="90982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215889" y="3164865"/>
              <a:ext cx="157556" cy="114782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5146675" y="2619375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146675" y="2619375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5371591" y="2690368"/>
            <a:ext cx="2286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</a:t>
            </a:r>
            <a:endParaRPr sz="3200">
              <a:latin typeface="Symbol"/>
              <a:cs typeface="Symbol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2347912" y="3681412"/>
            <a:ext cx="868044" cy="765810"/>
            <a:chOff x="2347912" y="3681412"/>
            <a:chExt cx="868044" cy="765810"/>
          </a:xfrm>
        </p:grpSpPr>
        <p:pic>
          <p:nvPicPr>
            <p:cNvPr id="33" name="object 3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423160" y="3756660"/>
              <a:ext cx="690371" cy="690371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05048" y="3735323"/>
              <a:ext cx="410590" cy="611123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421635" y="3735323"/>
              <a:ext cx="95059" cy="85394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421635" y="4231233"/>
              <a:ext cx="158318" cy="115213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2352675" y="3686175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352675" y="3686175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2577592" y="3763264"/>
            <a:ext cx="2286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</a:t>
            </a:r>
            <a:endParaRPr sz="3200">
              <a:latin typeface="Symbol"/>
              <a:cs typeface="Symbol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5141912" y="3681412"/>
            <a:ext cx="868044" cy="765810"/>
            <a:chOff x="5141912" y="3681412"/>
            <a:chExt cx="868044" cy="765810"/>
          </a:xfrm>
        </p:grpSpPr>
        <p:pic>
          <p:nvPicPr>
            <p:cNvPr id="41" name="object 4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217414" y="3756660"/>
              <a:ext cx="690370" cy="690371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598744" y="3735323"/>
              <a:ext cx="411149" cy="611123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215889" y="3735323"/>
              <a:ext cx="94576" cy="85026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215889" y="4231601"/>
              <a:ext cx="157759" cy="114845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5146675" y="3686175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5146675" y="3686175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5371591" y="3755644"/>
            <a:ext cx="2286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0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3744912" y="4749800"/>
            <a:ext cx="868680" cy="766445"/>
            <a:chOff x="3744912" y="4749800"/>
            <a:chExt cx="868680" cy="766445"/>
          </a:xfrm>
        </p:grpSpPr>
        <p:pic>
          <p:nvPicPr>
            <p:cNvPr id="49" name="object 4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820668" y="4824984"/>
              <a:ext cx="690371" cy="691133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202264" y="4803647"/>
              <a:ext cx="410882" cy="611123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819143" y="4803647"/>
              <a:ext cx="94691" cy="84886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819143" y="5300141"/>
              <a:ext cx="157772" cy="114629"/>
            </a:xfrm>
            <a:prstGeom prst="rect">
              <a:avLst/>
            </a:prstGeom>
          </p:spPr>
        </p:pic>
        <p:sp>
          <p:nvSpPr>
            <p:cNvPr id="53" name="object 53"/>
            <p:cNvSpPr/>
            <p:nvPr/>
          </p:nvSpPr>
          <p:spPr>
            <a:xfrm>
              <a:off x="3749675" y="4754562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3749675" y="4754562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5" name="object 55"/>
          <p:cNvSpPr txBox="1"/>
          <p:nvPr/>
        </p:nvSpPr>
        <p:spPr>
          <a:xfrm>
            <a:off x="3974591" y="4831651"/>
            <a:ext cx="2286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</a:t>
            </a:r>
            <a:endParaRPr sz="3200">
              <a:latin typeface="Symbol"/>
              <a:cs typeface="Symbol"/>
            </a:endParaRPr>
          </a:p>
        </p:txBody>
      </p:sp>
      <p:grpSp>
        <p:nvGrpSpPr>
          <p:cNvPr id="56" name="object 56"/>
          <p:cNvGrpSpPr/>
          <p:nvPr/>
        </p:nvGrpSpPr>
        <p:grpSpPr>
          <a:xfrm>
            <a:off x="6538912" y="2614612"/>
            <a:ext cx="868044" cy="765810"/>
            <a:chOff x="6538912" y="2614612"/>
            <a:chExt cx="868044" cy="765810"/>
          </a:xfrm>
        </p:grpSpPr>
        <p:pic>
          <p:nvPicPr>
            <p:cNvPr id="57" name="object 5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614160" y="2689860"/>
              <a:ext cx="690371" cy="690371"/>
            </a:xfrm>
            <a:prstGeom prst="rect">
              <a:avLst/>
            </a:prstGeom>
          </p:spPr>
        </p:pic>
        <p:pic>
          <p:nvPicPr>
            <p:cNvPr id="58" name="object 5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996023" y="2662428"/>
              <a:ext cx="410615" cy="617219"/>
            </a:xfrm>
            <a:prstGeom prst="rect">
              <a:avLst/>
            </a:prstGeom>
          </p:spPr>
        </p:pic>
        <p:pic>
          <p:nvPicPr>
            <p:cNvPr id="59" name="object 5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612635" y="2662428"/>
              <a:ext cx="104800" cy="91439"/>
            </a:xfrm>
            <a:prstGeom prst="rect">
              <a:avLst/>
            </a:prstGeom>
          </p:spPr>
        </p:pic>
        <p:pic>
          <p:nvPicPr>
            <p:cNvPr id="60" name="object 6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612635" y="3164408"/>
              <a:ext cx="157899" cy="115239"/>
            </a:xfrm>
            <a:prstGeom prst="rect">
              <a:avLst/>
            </a:prstGeom>
          </p:spPr>
        </p:pic>
        <p:sp>
          <p:nvSpPr>
            <p:cNvPr id="61" name="object 61"/>
            <p:cNvSpPr/>
            <p:nvPr/>
          </p:nvSpPr>
          <p:spPr>
            <a:xfrm>
              <a:off x="6543675" y="2619375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6543675" y="2619375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3" name="object 63"/>
          <p:cNvSpPr txBox="1"/>
          <p:nvPr/>
        </p:nvSpPr>
        <p:spPr>
          <a:xfrm>
            <a:off x="6768592" y="2690368"/>
            <a:ext cx="2286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</a:t>
            </a:r>
            <a:endParaRPr sz="3200">
              <a:latin typeface="Symbol"/>
              <a:cs typeface="Symbol"/>
            </a:endParaRPr>
          </a:p>
        </p:txBody>
      </p:sp>
      <p:grpSp>
        <p:nvGrpSpPr>
          <p:cNvPr id="64" name="object 64"/>
          <p:cNvGrpSpPr/>
          <p:nvPr/>
        </p:nvGrpSpPr>
        <p:grpSpPr>
          <a:xfrm>
            <a:off x="2903537" y="2117726"/>
            <a:ext cx="4605655" cy="2751455"/>
            <a:chOff x="2903537" y="2117726"/>
            <a:chExt cx="4605655" cy="2751455"/>
          </a:xfrm>
        </p:grpSpPr>
        <p:sp>
          <p:nvSpPr>
            <p:cNvPr id="65" name="object 65"/>
            <p:cNvSpPr/>
            <p:nvPr/>
          </p:nvSpPr>
          <p:spPr>
            <a:xfrm>
              <a:off x="4329112" y="2132013"/>
              <a:ext cx="917575" cy="587375"/>
            </a:xfrm>
            <a:custGeom>
              <a:avLst/>
              <a:gdLst/>
              <a:ahLst/>
              <a:cxnLst/>
              <a:rect l="l" t="t" r="r" b="b"/>
              <a:pathLst>
                <a:path w="917575" h="587375">
                  <a:moveTo>
                    <a:pt x="917575" y="587375"/>
                  </a:moveTo>
                  <a:lnTo>
                    <a:pt x="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2932112" y="4265618"/>
              <a:ext cx="821690" cy="527685"/>
            </a:xfrm>
            <a:custGeom>
              <a:avLst/>
              <a:gdLst/>
              <a:ahLst/>
              <a:cxnLst/>
              <a:rect l="l" t="t" r="r" b="b"/>
              <a:pathLst>
                <a:path w="821689" h="527685">
                  <a:moveTo>
                    <a:pt x="821385" y="527215"/>
                  </a:moveTo>
                  <a:lnTo>
                    <a:pt x="0" y="0"/>
                  </a:lnTo>
                </a:path>
              </a:pathLst>
            </a:custGeom>
            <a:ln w="57150">
              <a:solidFill>
                <a:srgbClr val="FF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3659101" y="4689820"/>
              <a:ext cx="191135" cy="165100"/>
            </a:xfrm>
            <a:custGeom>
              <a:avLst/>
              <a:gdLst/>
              <a:ahLst/>
              <a:cxnLst/>
              <a:rect l="l" t="t" r="r" b="b"/>
              <a:pathLst>
                <a:path w="191135" h="165100">
                  <a:moveTo>
                    <a:pt x="92608" y="0"/>
                  </a:moveTo>
                  <a:lnTo>
                    <a:pt x="94399" y="103009"/>
                  </a:lnTo>
                  <a:lnTo>
                    <a:pt x="0" y="144272"/>
                  </a:lnTo>
                  <a:lnTo>
                    <a:pt x="190588" y="164757"/>
                  </a:lnTo>
                  <a:lnTo>
                    <a:pt x="92608" y="0"/>
                  </a:lnTo>
                  <a:close/>
                </a:path>
              </a:pathLst>
            </a:custGeom>
            <a:solidFill>
              <a:srgbClr val="FF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4329112" y="4265612"/>
              <a:ext cx="917575" cy="589280"/>
            </a:xfrm>
            <a:custGeom>
              <a:avLst/>
              <a:gdLst/>
              <a:ahLst/>
              <a:cxnLst/>
              <a:rect l="l" t="t" r="r" b="b"/>
              <a:pathLst>
                <a:path w="917575" h="589279">
                  <a:moveTo>
                    <a:pt x="917575" y="0"/>
                  </a:moveTo>
                  <a:lnTo>
                    <a:pt x="0" y="588962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9" name="object 6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614159" y="3756660"/>
              <a:ext cx="690371" cy="690371"/>
            </a:xfrm>
            <a:prstGeom prst="rect">
              <a:avLst/>
            </a:prstGeom>
          </p:spPr>
        </p:pic>
        <p:pic>
          <p:nvPicPr>
            <p:cNvPr id="70" name="object 70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995833" y="3729228"/>
              <a:ext cx="512913" cy="617219"/>
            </a:xfrm>
            <a:prstGeom prst="rect">
              <a:avLst/>
            </a:prstGeom>
          </p:spPr>
        </p:pic>
        <p:pic>
          <p:nvPicPr>
            <p:cNvPr id="71" name="object 71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511290" y="3729228"/>
              <a:ext cx="259448" cy="617219"/>
            </a:xfrm>
            <a:prstGeom prst="rect">
              <a:avLst/>
            </a:prstGeom>
          </p:spPr>
        </p:pic>
        <p:sp>
          <p:nvSpPr>
            <p:cNvPr id="72" name="object 72"/>
            <p:cNvSpPr/>
            <p:nvPr/>
          </p:nvSpPr>
          <p:spPr>
            <a:xfrm>
              <a:off x="6543675" y="3686175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6543675" y="3686175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4" name="object 74"/>
          <p:cNvSpPr txBox="1"/>
          <p:nvPr/>
        </p:nvSpPr>
        <p:spPr>
          <a:xfrm>
            <a:off x="3165475" y="1913191"/>
            <a:ext cx="2286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6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4784779" y="1913191"/>
            <a:ext cx="43243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12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3952992" y="1629663"/>
            <a:ext cx="250190" cy="13430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429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</a:t>
            </a:r>
            <a:endParaRPr sz="3200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  <a:spcBef>
                <a:spcPts val="2695"/>
              </a:spcBef>
            </a:pP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5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2149703" y="3262814"/>
            <a:ext cx="43243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14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3165881" y="4516993"/>
            <a:ext cx="2286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3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3534255" y="3551990"/>
            <a:ext cx="2286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8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4785185" y="4496685"/>
            <a:ext cx="43243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10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5985533" y="3488631"/>
            <a:ext cx="113982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694055" algn="l"/>
              </a:tabLst>
            </a:pP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15	</a:t>
            </a:r>
            <a:r>
              <a:rPr sz="4800" spc="-7" baseline="-36458" dirty="0">
                <a:solidFill>
                  <a:srgbClr val="008A87"/>
                </a:solidFill>
                <a:latin typeface="Symbol"/>
                <a:cs typeface="Symbol"/>
              </a:rPr>
              <a:t></a:t>
            </a:r>
            <a:endParaRPr sz="4800" baseline="-36458">
              <a:latin typeface="Symbol"/>
              <a:cs typeface="Symbol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6112470" y="2421686"/>
            <a:ext cx="2286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9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5160057" y="3245756"/>
            <a:ext cx="2286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7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84" name="object 84"/>
          <p:cNvGrpSpPr/>
          <p:nvPr/>
        </p:nvGrpSpPr>
        <p:grpSpPr>
          <a:xfrm>
            <a:off x="2678112" y="2103434"/>
            <a:ext cx="3865879" cy="2679700"/>
            <a:chOff x="2678112" y="2103434"/>
            <a:chExt cx="3865879" cy="2679700"/>
          </a:xfrm>
        </p:grpSpPr>
        <p:sp>
          <p:nvSpPr>
            <p:cNvPr id="85" name="object 85"/>
            <p:cNvSpPr/>
            <p:nvPr/>
          </p:nvSpPr>
          <p:spPr>
            <a:xfrm>
              <a:off x="3028378" y="2132009"/>
              <a:ext cx="821690" cy="525780"/>
            </a:xfrm>
            <a:custGeom>
              <a:avLst/>
              <a:gdLst/>
              <a:ahLst/>
              <a:cxnLst/>
              <a:rect l="l" t="t" r="r" b="b"/>
              <a:pathLst>
                <a:path w="821689" h="525780">
                  <a:moveTo>
                    <a:pt x="0" y="525754"/>
                  </a:moveTo>
                  <a:lnTo>
                    <a:pt x="821309" y="0"/>
                  </a:lnTo>
                </a:path>
              </a:pathLst>
            </a:custGeom>
            <a:ln w="57150">
              <a:solidFill>
                <a:srgbClr val="FF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2932109" y="2554751"/>
              <a:ext cx="191135" cy="165100"/>
            </a:xfrm>
            <a:custGeom>
              <a:avLst/>
              <a:gdLst/>
              <a:ahLst/>
              <a:cxnLst/>
              <a:rect l="l" t="t" r="r" b="b"/>
              <a:pathLst>
                <a:path w="191135" h="165100">
                  <a:moveTo>
                    <a:pt x="98171" y="0"/>
                  </a:moveTo>
                  <a:lnTo>
                    <a:pt x="0" y="164642"/>
                  </a:lnTo>
                  <a:lnTo>
                    <a:pt x="190614" y="144398"/>
                  </a:lnTo>
                  <a:lnTo>
                    <a:pt x="96266" y="103009"/>
                  </a:lnTo>
                  <a:lnTo>
                    <a:pt x="98171" y="0"/>
                  </a:lnTo>
                  <a:close/>
                </a:path>
              </a:pathLst>
            </a:custGeom>
            <a:solidFill>
              <a:srgbClr val="FF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2692400" y="3298825"/>
              <a:ext cx="0" cy="387350"/>
            </a:xfrm>
            <a:custGeom>
              <a:avLst/>
              <a:gdLst/>
              <a:ahLst/>
              <a:cxnLst/>
              <a:rect l="l" t="t" r="r" b="b"/>
              <a:pathLst>
                <a:path h="387350">
                  <a:moveTo>
                    <a:pt x="0" y="0"/>
                  </a:moveTo>
                  <a:lnTo>
                    <a:pt x="0" y="38735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3000333" y="3290521"/>
              <a:ext cx="1089660" cy="1464310"/>
            </a:xfrm>
            <a:custGeom>
              <a:avLst/>
              <a:gdLst/>
              <a:ahLst/>
              <a:cxnLst/>
              <a:rect l="l" t="t" r="r" b="b"/>
              <a:pathLst>
                <a:path w="1089660" h="1464310">
                  <a:moveTo>
                    <a:pt x="0" y="0"/>
                  </a:moveTo>
                  <a:lnTo>
                    <a:pt x="1089063" y="1464043"/>
                  </a:lnTo>
                </a:path>
              </a:pathLst>
            </a:custGeom>
            <a:ln w="57150">
              <a:solidFill>
                <a:srgbClr val="FF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2932112" y="3198812"/>
              <a:ext cx="171450" cy="189230"/>
            </a:xfrm>
            <a:custGeom>
              <a:avLst/>
              <a:gdLst/>
              <a:ahLst/>
              <a:cxnLst/>
              <a:rect l="l" t="t" r="r" b="b"/>
              <a:pathLst>
                <a:path w="171450" h="189229">
                  <a:moveTo>
                    <a:pt x="0" y="0"/>
                  </a:moveTo>
                  <a:lnTo>
                    <a:pt x="33553" y="188722"/>
                  </a:lnTo>
                  <a:lnTo>
                    <a:pt x="68224" y="91706"/>
                  </a:lnTo>
                  <a:lnTo>
                    <a:pt x="171119" y="863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3032125" y="2959100"/>
              <a:ext cx="2000250" cy="0"/>
            </a:xfrm>
            <a:custGeom>
              <a:avLst/>
              <a:gdLst/>
              <a:ahLst/>
              <a:cxnLst/>
              <a:rect l="l" t="t" r="r" b="b"/>
              <a:pathLst>
                <a:path w="2000250">
                  <a:moveTo>
                    <a:pt x="0" y="0"/>
                  </a:moveTo>
                  <a:lnTo>
                    <a:pt x="2000250" y="0"/>
                  </a:lnTo>
                </a:path>
              </a:pathLst>
            </a:custGeom>
            <a:ln w="57150">
              <a:solidFill>
                <a:srgbClr val="FF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4975225" y="2873369"/>
              <a:ext cx="171450" cy="171450"/>
            </a:xfrm>
            <a:custGeom>
              <a:avLst/>
              <a:gdLst/>
              <a:ahLst/>
              <a:cxnLst/>
              <a:rect l="l" t="t" r="r" b="b"/>
              <a:pathLst>
                <a:path w="171450" h="171450">
                  <a:moveTo>
                    <a:pt x="0" y="0"/>
                  </a:moveTo>
                  <a:lnTo>
                    <a:pt x="57150" y="85725"/>
                  </a:lnTo>
                  <a:lnTo>
                    <a:pt x="0" y="171450"/>
                  </a:lnTo>
                  <a:lnTo>
                    <a:pt x="171450" y="857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5940425" y="2959100"/>
              <a:ext cx="603250" cy="0"/>
            </a:xfrm>
            <a:custGeom>
              <a:avLst/>
              <a:gdLst/>
              <a:ahLst/>
              <a:cxnLst/>
              <a:rect l="l" t="t" r="r" b="b"/>
              <a:pathLst>
                <a:path w="603250">
                  <a:moveTo>
                    <a:pt x="0" y="0"/>
                  </a:moveTo>
                  <a:lnTo>
                    <a:pt x="603250" y="0"/>
                  </a:lnTo>
                </a:path>
              </a:pathLst>
            </a:custGeom>
            <a:ln w="57150">
              <a:solidFill>
                <a:srgbClr val="FF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5826125" y="2873369"/>
              <a:ext cx="171450" cy="171450"/>
            </a:xfrm>
            <a:custGeom>
              <a:avLst/>
              <a:gdLst/>
              <a:ahLst/>
              <a:cxnLst/>
              <a:rect l="l" t="t" r="r" b="b"/>
              <a:pathLst>
                <a:path w="171450" h="171450">
                  <a:moveTo>
                    <a:pt x="171450" y="0"/>
                  </a:moveTo>
                  <a:lnTo>
                    <a:pt x="0" y="85725"/>
                  </a:lnTo>
                  <a:lnTo>
                    <a:pt x="171450" y="171450"/>
                  </a:lnTo>
                  <a:lnTo>
                    <a:pt x="114300" y="85725"/>
                  </a:lnTo>
                  <a:lnTo>
                    <a:pt x="171450" y="0"/>
                  </a:lnTo>
                  <a:close/>
                </a:path>
              </a:pathLst>
            </a:custGeom>
            <a:solidFill>
              <a:srgbClr val="FF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5486400" y="3298825"/>
              <a:ext cx="0" cy="273050"/>
            </a:xfrm>
            <a:custGeom>
              <a:avLst/>
              <a:gdLst/>
              <a:ahLst/>
              <a:cxnLst/>
              <a:rect l="l" t="t" r="r" b="b"/>
              <a:pathLst>
                <a:path h="273050">
                  <a:moveTo>
                    <a:pt x="0" y="273050"/>
                  </a:moveTo>
                  <a:lnTo>
                    <a:pt x="0" y="0"/>
                  </a:lnTo>
                </a:path>
              </a:pathLst>
            </a:custGeom>
            <a:ln w="57150">
              <a:solidFill>
                <a:srgbClr val="FF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5400675" y="3514725"/>
              <a:ext cx="171450" cy="171450"/>
            </a:xfrm>
            <a:custGeom>
              <a:avLst/>
              <a:gdLst/>
              <a:ahLst/>
              <a:cxnLst/>
              <a:rect l="l" t="t" r="r" b="b"/>
              <a:pathLst>
                <a:path w="171450" h="171450">
                  <a:moveTo>
                    <a:pt x="171450" y="0"/>
                  </a:moveTo>
                  <a:lnTo>
                    <a:pt x="85725" y="57150"/>
                  </a:lnTo>
                  <a:lnTo>
                    <a:pt x="0" y="0"/>
                  </a:lnTo>
                  <a:lnTo>
                    <a:pt x="85725" y="171450"/>
                  </a:lnTo>
                  <a:lnTo>
                    <a:pt x="171450" y="0"/>
                  </a:lnTo>
                  <a:close/>
                </a:path>
              </a:pathLst>
            </a:custGeom>
            <a:solidFill>
              <a:srgbClr val="FF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5940425" y="4025900"/>
              <a:ext cx="603250" cy="0"/>
            </a:xfrm>
            <a:custGeom>
              <a:avLst/>
              <a:gdLst/>
              <a:ahLst/>
              <a:cxnLst/>
              <a:rect l="l" t="t" r="r" b="b"/>
              <a:pathLst>
                <a:path w="603250">
                  <a:moveTo>
                    <a:pt x="0" y="0"/>
                  </a:moveTo>
                  <a:lnTo>
                    <a:pt x="603250" y="0"/>
                  </a:lnTo>
                </a:path>
              </a:pathLst>
            </a:custGeom>
            <a:ln w="57150">
              <a:solidFill>
                <a:srgbClr val="FF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5826125" y="3940169"/>
              <a:ext cx="171450" cy="171450"/>
            </a:xfrm>
            <a:custGeom>
              <a:avLst/>
              <a:gdLst/>
              <a:ahLst/>
              <a:cxnLst/>
              <a:rect l="l" t="t" r="r" b="b"/>
              <a:pathLst>
                <a:path w="171450" h="171450">
                  <a:moveTo>
                    <a:pt x="171450" y="0"/>
                  </a:moveTo>
                  <a:lnTo>
                    <a:pt x="0" y="85725"/>
                  </a:lnTo>
                  <a:lnTo>
                    <a:pt x="171450" y="171450"/>
                  </a:lnTo>
                  <a:lnTo>
                    <a:pt x="114300" y="85725"/>
                  </a:lnTo>
                  <a:lnTo>
                    <a:pt x="171450" y="0"/>
                  </a:lnTo>
                  <a:close/>
                </a:path>
              </a:pathLst>
            </a:custGeom>
            <a:solidFill>
              <a:srgbClr val="FF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6539" y="21589"/>
            <a:ext cx="4338320" cy="1231900"/>
          </a:xfrm>
          <a:prstGeom prst="rect">
            <a:avLst/>
          </a:prstGeom>
        </p:spPr>
        <p:txBody>
          <a:bodyPr vert="horz" wrap="square" lIns="0" tIns="146050" rIns="0" bIns="0" rtlCol="0">
            <a:spAutoFit/>
          </a:bodyPr>
          <a:lstStyle/>
          <a:p>
            <a:pPr marL="12700" marR="5080">
              <a:lnSpc>
                <a:spcPct val="80000"/>
              </a:lnSpc>
              <a:spcBef>
                <a:spcPts val="1150"/>
              </a:spcBef>
            </a:pPr>
            <a:r>
              <a:rPr spc="-5" dirty="0"/>
              <a:t>Adja</a:t>
            </a:r>
            <a:r>
              <a:rPr spc="-10" dirty="0"/>
              <a:t>ce</a:t>
            </a:r>
            <a:r>
              <a:rPr spc="-5" dirty="0"/>
              <a:t>n</a:t>
            </a:r>
            <a:r>
              <a:rPr spc="-10" dirty="0"/>
              <a:t>c</a:t>
            </a:r>
            <a:r>
              <a:rPr spc="-5" dirty="0"/>
              <a:t>y-ma</a:t>
            </a:r>
            <a:r>
              <a:rPr spc="-10" dirty="0"/>
              <a:t>tr</a:t>
            </a:r>
            <a:r>
              <a:rPr spc="-5" dirty="0"/>
              <a:t>ix  representation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78409" y="2862930"/>
            <a:ext cx="130175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A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3200" spc="-5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j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r>
              <a:rPr sz="3200" spc="-4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2740" y="1351661"/>
            <a:ext cx="8378825" cy="178308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 marR="5080">
              <a:lnSpc>
                <a:spcPts val="3460"/>
              </a:lnSpc>
              <a:spcBef>
                <a:spcPts val="530"/>
              </a:spcBef>
            </a:pPr>
            <a:r>
              <a:rPr sz="3200" spc="-5" dirty="0">
                <a:latin typeface="Times New Roman"/>
                <a:cs typeface="Times New Roman"/>
              </a:rPr>
              <a:t>The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b="1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adjacency</a:t>
            </a:r>
            <a:r>
              <a:rPr sz="3200" b="1" i="1" spc="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b="1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matrix</a:t>
            </a:r>
            <a:r>
              <a:rPr sz="3200" b="1" i="1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of a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graph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G</a:t>
            </a:r>
            <a:r>
              <a:rPr sz="3200" i="1" spc="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= (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,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3200" spc="-5" dirty="0">
                <a:latin typeface="Times New Roman"/>
                <a:cs typeface="Times New Roman"/>
              </a:rPr>
              <a:t>,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where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i="1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{1, 2,</a:t>
            </a:r>
            <a:r>
              <a:rPr sz="3200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…,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}</a:t>
            </a:r>
            <a:r>
              <a:rPr sz="3200" spc="-5" dirty="0">
                <a:latin typeface="Times New Roman"/>
                <a:cs typeface="Times New Roman"/>
              </a:rPr>
              <a:t>, is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the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matrix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A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[1 .</a:t>
            </a:r>
            <a:r>
              <a:rPr sz="3200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.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, 1</a:t>
            </a:r>
            <a:r>
              <a:rPr sz="3200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.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.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] 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given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by</a:t>
            </a:r>
            <a:endParaRPr sz="3200">
              <a:latin typeface="Times New Roman"/>
              <a:cs typeface="Times New Roman"/>
            </a:endParaRPr>
          </a:p>
          <a:p>
            <a:pPr marL="3983990">
              <a:lnSpc>
                <a:spcPts val="3030"/>
              </a:lnSpc>
              <a:tabLst>
                <a:tab pos="4441190" algn="l"/>
              </a:tabLst>
            </a:pP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1	</a:t>
            </a:r>
            <a:r>
              <a:rPr sz="3200" spc="-5" dirty="0">
                <a:latin typeface="Times New Roman"/>
                <a:cs typeface="Times New Roman"/>
              </a:rPr>
              <a:t>if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3200" spc="-1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j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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r>
              <a:rPr sz="3200" spc="-5" dirty="0">
                <a:latin typeface="Times New Roman"/>
                <a:cs typeface="Times New Roman"/>
              </a:rPr>
              <a:t>,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04441" y="3109460"/>
            <a:ext cx="237363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69900" algn="l"/>
              </a:tabLst>
            </a:pP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0	</a:t>
            </a:r>
            <a:r>
              <a:rPr sz="3200" spc="-5" dirty="0">
                <a:latin typeface="Times New Roman"/>
                <a:cs typeface="Times New Roman"/>
              </a:rPr>
              <a:t>if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3200" spc="-1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j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3200" spc="-2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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r>
              <a:rPr sz="3200" spc="-5" dirty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935412" y="2676525"/>
            <a:ext cx="228600" cy="914400"/>
          </a:xfrm>
          <a:custGeom>
            <a:avLst/>
            <a:gdLst/>
            <a:ahLst/>
            <a:cxnLst/>
            <a:rect l="l" t="t" r="r" b="b"/>
            <a:pathLst>
              <a:path w="228600" h="914400">
                <a:moveTo>
                  <a:pt x="228600" y="914400"/>
                </a:moveTo>
                <a:lnTo>
                  <a:pt x="184106" y="908412"/>
                </a:lnTo>
                <a:lnTo>
                  <a:pt x="147775" y="892082"/>
                </a:lnTo>
                <a:lnTo>
                  <a:pt x="123281" y="867862"/>
                </a:lnTo>
                <a:lnTo>
                  <a:pt x="114300" y="838200"/>
                </a:lnTo>
                <a:lnTo>
                  <a:pt x="114300" y="533400"/>
                </a:lnTo>
                <a:lnTo>
                  <a:pt x="105318" y="503737"/>
                </a:lnTo>
                <a:lnTo>
                  <a:pt x="80824" y="479517"/>
                </a:lnTo>
                <a:lnTo>
                  <a:pt x="44493" y="463187"/>
                </a:lnTo>
                <a:lnTo>
                  <a:pt x="0" y="457200"/>
                </a:lnTo>
                <a:lnTo>
                  <a:pt x="44493" y="451212"/>
                </a:lnTo>
                <a:lnTo>
                  <a:pt x="80824" y="434882"/>
                </a:lnTo>
                <a:lnTo>
                  <a:pt x="105318" y="410662"/>
                </a:lnTo>
                <a:lnTo>
                  <a:pt x="114300" y="381000"/>
                </a:lnTo>
                <a:lnTo>
                  <a:pt x="114300" y="76200"/>
                </a:lnTo>
                <a:lnTo>
                  <a:pt x="123281" y="46537"/>
                </a:lnTo>
                <a:lnTo>
                  <a:pt x="147775" y="22317"/>
                </a:lnTo>
                <a:lnTo>
                  <a:pt x="184106" y="5987"/>
                </a:lnTo>
                <a:lnTo>
                  <a:pt x="2286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528637" y="4279391"/>
            <a:ext cx="796290" cy="662940"/>
            <a:chOff x="528637" y="4279391"/>
            <a:chExt cx="796290" cy="662940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4265" y="4398263"/>
              <a:ext cx="544067" cy="544067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0352" y="4279391"/>
              <a:ext cx="794003" cy="611123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533400" y="4327524"/>
              <a:ext cx="533400" cy="533400"/>
            </a:xfrm>
            <a:custGeom>
              <a:avLst/>
              <a:gdLst/>
              <a:ahLst/>
              <a:cxnLst/>
              <a:rect l="l" t="t" r="r" b="b"/>
              <a:pathLst>
                <a:path w="533400" h="533400">
                  <a:moveTo>
                    <a:pt x="266700" y="0"/>
                  </a:moveTo>
                  <a:lnTo>
                    <a:pt x="218760" y="4296"/>
                  </a:lnTo>
                  <a:lnTo>
                    <a:pt x="173639" y="16685"/>
                  </a:lnTo>
                  <a:lnTo>
                    <a:pt x="132091" y="36412"/>
                  </a:lnTo>
                  <a:lnTo>
                    <a:pt x="94868" y="62724"/>
                  </a:lnTo>
                  <a:lnTo>
                    <a:pt x="62724" y="94868"/>
                  </a:lnTo>
                  <a:lnTo>
                    <a:pt x="36412" y="132091"/>
                  </a:lnTo>
                  <a:lnTo>
                    <a:pt x="16685" y="173639"/>
                  </a:lnTo>
                  <a:lnTo>
                    <a:pt x="4296" y="218760"/>
                  </a:lnTo>
                  <a:lnTo>
                    <a:pt x="0" y="266700"/>
                  </a:lnTo>
                  <a:lnTo>
                    <a:pt x="4296" y="314639"/>
                  </a:lnTo>
                  <a:lnTo>
                    <a:pt x="16685" y="359760"/>
                  </a:lnTo>
                  <a:lnTo>
                    <a:pt x="36412" y="401308"/>
                  </a:lnTo>
                  <a:lnTo>
                    <a:pt x="62724" y="438531"/>
                  </a:lnTo>
                  <a:lnTo>
                    <a:pt x="94868" y="470675"/>
                  </a:lnTo>
                  <a:lnTo>
                    <a:pt x="132091" y="496987"/>
                  </a:lnTo>
                  <a:lnTo>
                    <a:pt x="173639" y="516714"/>
                  </a:lnTo>
                  <a:lnTo>
                    <a:pt x="218760" y="529103"/>
                  </a:lnTo>
                  <a:lnTo>
                    <a:pt x="266700" y="533400"/>
                  </a:lnTo>
                  <a:lnTo>
                    <a:pt x="314639" y="529103"/>
                  </a:lnTo>
                  <a:lnTo>
                    <a:pt x="359760" y="516714"/>
                  </a:lnTo>
                  <a:lnTo>
                    <a:pt x="401308" y="496987"/>
                  </a:lnTo>
                  <a:lnTo>
                    <a:pt x="438531" y="470675"/>
                  </a:lnTo>
                  <a:lnTo>
                    <a:pt x="470675" y="438531"/>
                  </a:lnTo>
                  <a:lnTo>
                    <a:pt x="496987" y="401308"/>
                  </a:lnTo>
                  <a:lnTo>
                    <a:pt x="516714" y="359760"/>
                  </a:lnTo>
                  <a:lnTo>
                    <a:pt x="529103" y="314639"/>
                  </a:lnTo>
                  <a:lnTo>
                    <a:pt x="533400" y="266700"/>
                  </a:lnTo>
                  <a:lnTo>
                    <a:pt x="529103" y="218760"/>
                  </a:lnTo>
                  <a:lnTo>
                    <a:pt x="516714" y="173639"/>
                  </a:lnTo>
                  <a:lnTo>
                    <a:pt x="496987" y="132091"/>
                  </a:lnTo>
                  <a:lnTo>
                    <a:pt x="470675" y="94868"/>
                  </a:lnTo>
                  <a:lnTo>
                    <a:pt x="438531" y="62724"/>
                  </a:lnTo>
                  <a:lnTo>
                    <a:pt x="401308" y="36412"/>
                  </a:lnTo>
                  <a:lnTo>
                    <a:pt x="359760" y="16685"/>
                  </a:lnTo>
                  <a:lnTo>
                    <a:pt x="314639" y="4296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33400" y="4327524"/>
              <a:ext cx="533400" cy="533400"/>
            </a:xfrm>
            <a:custGeom>
              <a:avLst/>
              <a:gdLst/>
              <a:ahLst/>
              <a:cxnLst/>
              <a:rect l="l" t="t" r="r" b="b"/>
              <a:pathLst>
                <a:path w="533400" h="533400">
                  <a:moveTo>
                    <a:pt x="0" y="266700"/>
                  </a:moveTo>
                  <a:lnTo>
                    <a:pt x="4296" y="218760"/>
                  </a:lnTo>
                  <a:lnTo>
                    <a:pt x="16685" y="173639"/>
                  </a:lnTo>
                  <a:lnTo>
                    <a:pt x="36412" y="132091"/>
                  </a:lnTo>
                  <a:lnTo>
                    <a:pt x="62724" y="94868"/>
                  </a:lnTo>
                  <a:lnTo>
                    <a:pt x="94868" y="62724"/>
                  </a:lnTo>
                  <a:lnTo>
                    <a:pt x="132091" y="36412"/>
                  </a:lnTo>
                  <a:lnTo>
                    <a:pt x="173639" y="16685"/>
                  </a:lnTo>
                  <a:lnTo>
                    <a:pt x="218760" y="4296"/>
                  </a:lnTo>
                  <a:lnTo>
                    <a:pt x="266700" y="0"/>
                  </a:lnTo>
                  <a:lnTo>
                    <a:pt x="314639" y="4296"/>
                  </a:lnTo>
                  <a:lnTo>
                    <a:pt x="359760" y="16685"/>
                  </a:lnTo>
                  <a:lnTo>
                    <a:pt x="401308" y="36412"/>
                  </a:lnTo>
                  <a:lnTo>
                    <a:pt x="438531" y="62724"/>
                  </a:lnTo>
                  <a:lnTo>
                    <a:pt x="470675" y="94868"/>
                  </a:lnTo>
                  <a:lnTo>
                    <a:pt x="496987" y="132091"/>
                  </a:lnTo>
                  <a:lnTo>
                    <a:pt x="516714" y="173639"/>
                  </a:lnTo>
                  <a:lnTo>
                    <a:pt x="529103" y="218760"/>
                  </a:lnTo>
                  <a:lnTo>
                    <a:pt x="533400" y="266700"/>
                  </a:lnTo>
                  <a:lnTo>
                    <a:pt x="529103" y="314639"/>
                  </a:lnTo>
                  <a:lnTo>
                    <a:pt x="516714" y="359760"/>
                  </a:lnTo>
                  <a:lnTo>
                    <a:pt x="496987" y="401308"/>
                  </a:lnTo>
                  <a:lnTo>
                    <a:pt x="470675" y="438531"/>
                  </a:lnTo>
                  <a:lnTo>
                    <a:pt x="438531" y="470675"/>
                  </a:lnTo>
                  <a:lnTo>
                    <a:pt x="401308" y="496987"/>
                  </a:lnTo>
                  <a:lnTo>
                    <a:pt x="359760" y="516714"/>
                  </a:lnTo>
                  <a:lnTo>
                    <a:pt x="314639" y="529103"/>
                  </a:lnTo>
                  <a:lnTo>
                    <a:pt x="266700" y="533400"/>
                  </a:lnTo>
                  <a:lnTo>
                    <a:pt x="218760" y="529103"/>
                  </a:lnTo>
                  <a:lnTo>
                    <a:pt x="173639" y="516714"/>
                  </a:lnTo>
                  <a:lnTo>
                    <a:pt x="132091" y="496987"/>
                  </a:lnTo>
                  <a:lnTo>
                    <a:pt x="94868" y="470675"/>
                  </a:lnTo>
                  <a:lnTo>
                    <a:pt x="62724" y="438531"/>
                  </a:lnTo>
                  <a:lnTo>
                    <a:pt x="36412" y="401308"/>
                  </a:lnTo>
                  <a:lnTo>
                    <a:pt x="16685" y="359760"/>
                  </a:lnTo>
                  <a:lnTo>
                    <a:pt x="4296" y="314639"/>
                  </a:lnTo>
                  <a:lnTo>
                    <a:pt x="0" y="2667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666750" y="3881909"/>
          <a:ext cx="4890770" cy="2504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4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7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6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21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23402">
                <a:tc gridSpan="3">
                  <a:txBody>
                    <a:bodyPr/>
                    <a:lstStyle/>
                    <a:p>
                      <a:pPr marR="172720" algn="r">
                        <a:lnSpc>
                          <a:spcPts val="3490"/>
                        </a:lnSpc>
                      </a:pPr>
                      <a:r>
                        <a:rPr sz="3200" i="1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73355" algn="r">
                        <a:lnSpc>
                          <a:spcPts val="3490"/>
                        </a:lnSpc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4940">
                        <a:lnSpc>
                          <a:spcPts val="3490"/>
                        </a:lnSpc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4940">
                        <a:lnSpc>
                          <a:spcPts val="3490"/>
                        </a:lnSpc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6360" algn="r">
                        <a:lnSpc>
                          <a:spcPts val="3490"/>
                        </a:lnSpc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730">
                <a:tc>
                  <a:txBody>
                    <a:bodyPr/>
                    <a:lstStyle/>
                    <a:p>
                      <a:pPr marL="31750">
                        <a:lnSpc>
                          <a:spcPts val="3105"/>
                        </a:lnSpc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69900">
                        <a:lnSpc>
                          <a:spcPts val="3105"/>
                        </a:lnSpc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67005" algn="r">
                        <a:lnSpc>
                          <a:spcPct val="100000"/>
                        </a:lnSpc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1290">
                        <a:lnSpc>
                          <a:spcPct val="100000"/>
                        </a:lnSpc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1290">
                        <a:lnSpc>
                          <a:spcPct val="100000"/>
                        </a:lnSpc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9375" algn="r">
                        <a:lnSpc>
                          <a:spcPct val="100000"/>
                        </a:lnSpc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250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ts val="3620"/>
                        </a:lnSpc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60655" algn="r">
                        <a:lnSpc>
                          <a:spcPts val="3615"/>
                        </a:lnSpc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8275">
                        <a:lnSpc>
                          <a:spcPts val="3615"/>
                        </a:lnSpc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8275">
                        <a:lnSpc>
                          <a:spcPts val="3615"/>
                        </a:lnSpc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3025" algn="r">
                        <a:lnSpc>
                          <a:spcPts val="3615"/>
                        </a:lnSpc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6600">
                <a:tc>
                  <a:txBody>
                    <a:bodyPr/>
                    <a:lstStyle/>
                    <a:p>
                      <a:pPr marL="31750">
                        <a:lnSpc>
                          <a:spcPts val="3685"/>
                        </a:lnSpc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69900">
                        <a:lnSpc>
                          <a:spcPts val="3685"/>
                        </a:lnSpc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ts val="3620"/>
                        </a:lnSpc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53670" algn="r">
                        <a:lnSpc>
                          <a:spcPts val="3615"/>
                        </a:lnSpc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4625">
                        <a:lnSpc>
                          <a:spcPts val="3615"/>
                        </a:lnSpc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4625">
                        <a:lnSpc>
                          <a:spcPts val="3615"/>
                        </a:lnSpc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6675" algn="r">
                        <a:lnSpc>
                          <a:spcPts val="3615"/>
                        </a:lnSpc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136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ts val="3590"/>
                        </a:lnSpc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47320" algn="r">
                        <a:lnSpc>
                          <a:spcPts val="3585"/>
                        </a:lnSpc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0975">
                        <a:lnSpc>
                          <a:spcPts val="3585"/>
                        </a:lnSpc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0975">
                        <a:lnSpc>
                          <a:spcPts val="3585"/>
                        </a:lnSpc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0325" algn="r">
                        <a:lnSpc>
                          <a:spcPts val="3585"/>
                        </a:lnSpc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13" name="object 13"/>
          <p:cNvGrpSpPr/>
          <p:nvPr/>
        </p:nvGrpSpPr>
        <p:grpSpPr>
          <a:xfrm>
            <a:off x="528637" y="5346191"/>
            <a:ext cx="796290" cy="662940"/>
            <a:chOff x="528637" y="5346191"/>
            <a:chExt cx="796290" cy="662940"/>
          </a:xfrm>
        </p:grpSpPr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4265" y="5465063"/>
              <a:ext cx="544067" cy="544067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0352" y="5346191"/>
              <a:ext cx="794003" cy="611123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533400" y="5394324"/>
              <a:ext cx="533400" cy="533400"/>
            </a:xfrm>
            <a:custGeom>
              <a:avLst/>
              <a:gdLst/>
              <a:ahLst/>
              <a:cxnLst/>
              <a:rect l="l" t="t" r="r" b="b"/>
              <a:pathLst>
                <a:path w="533400" h="533400">
                  <a:moveTo>
                    <a:pt x="266700" y="0"/>
                  </a:moveTo>
                  <a:lnTo>
                    <a:pt x="218760" y="4296"/>
                  </a:lnTo>
                  <a:lnTo>
                    <a:pt x="173639" y="16685"/>
                  </a:lnTo>
                  <a:lnTo>
                    <a:pt x="132091" y="36412"/>
                  </a:lnTo>
                  <a:lnTo>
                    <a:pt x="94868" y="62724"/>
                  </a:lnTo>
                  <a:lnTo>
                    <a:pt x="62724" y="94868"/>
                  </a:lnTo>
                  <a:lnTo>
                    <a:pt x="36412" y="132091"/>
                  </a:lnTo>
                  <a:lnTo>
                    <a:pt x="16685" y="173639"/>
                  </a:lnTo>
                  <a:lnTo>
                    <a:pt x="4296" y="218760"/>
                  </a:lnTo>
                  <a:lnTo>
                    <a:pt x="0" y="266700"/>
                  </a:lnTo>
                  <a:lnTo>
                    <a:pt x="4296" y="314639"/>
                  </a:lnTo>
                  <a:lnTo>
                    <a:pt x="16685" y="359760"/>
                  </a:lnTo>
                  <a:lnTo>
                    <a:pt x="36412" y="401308"/>
                  </a:lnTo>
                  <a:lnTo>
                    <a:pt x="62724" y="438531"/>
                  </a:lnTo>
                  <a:lnTo>
                    <a:pt x="94868" y="470675"/>
                  </a:lnTo>
                  <a:lnTo>
                    <a:pt x="132091" y="496987"/>
                  </a:lnTo>
                  <a:lnTo>
                    <a:pt x="173639" y="516714"/>
                  </a:lnTo>
                  <a:lnTo>
                    <a:pt x="218760" y="529103"/>
                  </a:lnTo>
                  <a:lnTo>
                    <a:pt x="266700" y="533400"/>
                  </a:lnTo>
                  <a:lnTo>
                    <a:pt x="314639" y="529103"/>
                  </a:lnTo>
                  <a:lnTo>
                    <a:pt x="359760" y="516714"/>
                  </a:lnTo>
                  <a:lnTo>
                    <a:pt x="401308" y="496987"/>
                  </a:lnTo>
                  <a:lnTo>
                    <a:pt x="438531" y="470675"/>
                  </a:lnTo>
                  <a:lnTo>
                    <a:pt x="470675" y="438531"/>
                  </a:lnTo>
                  <a:lnTo>
                    <a:pt x="496987" y="401308"/>
                  </a:lnTo>
                  <a:lnTo>
                    <a:pt x="516714" y="359760"/>
                  </a:lnTo>
                  <a:lnTo>
                    <a:pt x="529103" y="314639"/>
                  </a:lnTo>
                  <a:lnTo>
                    <a:pt x="533400" y="266700"/>
                  </a:lnTo>
                  <a:lnTo>
                    <a:pt x="529103" y="218760"/>
                  </a:lnTo>
                  <a:lnTo>
                    <a:pt x="516714" y="173639"/>
                  </a:lnTo>
                  <a:lnTo>
                    <a:pt x="496987" y="132091"/>
                  </a:lnTo>
                  <a:lnTo>
                    <a:pt x="470675" y="94868"/>
                  </a:lnTo>
                  <a:lnTo>
                    <a:pt x="438531" y="62724"/>
                  </a:lnTo>
                  <a:lnTo>
                    <a:pt x="401308" y="36412"/>
                  </a:lnTo>
                  <a:lnTo>
                    <a:pt x="359760" y="16685"/>
                  </a:lnTo>
                  <a:lnTo>
                    <a:pt x="314639" y="4296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33400" y="5394324"/>
              <a:ext cx="533400" cy="533400"/>
            </a:xfrm>
            <a:custGeom>
              <a:avLst/>
              <a:gdLst/>
              <a:ahLst/>
              <a:cxnLst/>
              <a:rect l="l" t="t" r="r" b="b"/>
              <a:pathLst>
                <a:path w="533400" h="533400">
                  <a:moveTo>
                    <a:pt x="0" y="266700"/>
                  </a:moveTo>
                  <a:lnTo>
                    <a:pt x="4296" y="218760"/>
                  </a:lnTo>
                  <a:lnTo>
                    <a:pt x="16685" y="173639"/>
                  </a:lnTo>
                  <a:lnTo>
                    <a:pt x="36412" y="132091"/>
                  </a:lnTo>
                  <a:lnTo>
                    <a:pt x="62724" y="94868"/>
                  </a:lnTo>
                  <a:lnTo>
                    <a:pt x="94868" y="62724"/>
                  </a:lnTo>
                  <a:lnTo>
                    <a:pt x="132091" y="36412"/>
                  </a:lnTo>
                  <a:lnTo>
                    <a:pt x="173639" y="16685"/>
                  </a:lnTo>
                  <a:lnTo>
                    <a:pt x="218760" y="4296"/>
                  </a:lnTo>
                  <a:lnTo>
                    <a:pt x="266700" y="0"/>
                  </a:lnTo>
                  <a:lnTo>
                    <a:pt x="314639" y="4296"/>
                  </a:lnTo>
                  <a:lnTo>
                    <a:pt x="359760" y="16685"/>
                  </a:lnTo>
                  <a:lnTo>
                    <a:pt x="401308" y="36412"/>
                  </a:lnTo>
                  <a:lnTo>
                    <a:pt x="438531" y="62724"/>
                  </a:lnTo>
                  <a:lnTo>
                    <a:pt x="470675" y="94868"/>
                  </a:lnTo>
                  <a:lnTo>
                    <a:pt x="496987" y="132091"/>
                  </a:lnTo>
                  <a:lnTo>
                    <a:pt x="516714" y="173639"/>
                  </a:lnTo>
                  <a:lnTo>
                    <a:pt x="529103" y="218760"/>
                  </a:lnTo>
                  <a:lnTo>
                    <a:pt x="533400" y="266700"/>
                  </a:lnTo>
                  <a:lnTo>
                    <a:pt x="529103" y="314639"/>
                  </a:lnTo>
                  <a:lnTo>
                    <a:pt x="516714" y="359760"/>
                  </a:lnTo>
                  <a:lnTo>
                    <a:pt x="496987" y="401308"/>
                  </a:lnTo>
                  <a:lnTo>
                    <a:pt x="470675" y="438531"/>
                  </a:lnTo>
                  <a:lnTo>
                    <a:pt x="438531" y="470675"/>
                  </a:lnTo>
                  <a:lnTo>
                    <a:pt x="401308" y="496987"/>
                  </a:lnTo>
                  <a:lnTo>
                    <a:pt x="359760" y="516714"/>
                  </a:lnTo>
                  <a:lnTo>
                    <a:pt x="314639" y="529103"/>
                  </a:lnTo>
                  <a:lnTo>
                    <a:pt x="266700" y="533400"/>
                  </a:lnTo>
                  <a:lnTo>
                    <a:pt x="218760" y="529103"/>
                  </a:lnTo>
                  <a:lnTo>
                    <a:pt x="173639" y="516714"/>
                  </a:lnTo>
                  <a:lnTo>
                    <a:pt x="132091" y="496987"/>
                  </a:lnTo>
                  <a:lnTo>
                    <a:pt x="94868" y="470675"/>
                  </a:lnTo>
                  <a:lnTo>
                    <a:pt x="62724" y="438531"/>
                  </a:lnTo>
                  <a:lnTo>
                    <a:pt x="36412" y="401308"/>
                  </a:lnTo>
                  <a:lnTo>
                    <a:pt x="16685" y="359760"/>
                  </a:lnTo>
                  <a:lnTo>
                    <a:pt x="4296" y="314639"/>
                  </a:lnTo>
                  <a:lnTo>
                    <a:pt x="0" y="2667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757237" y="4860925"/>
            <a:ext cx="85725" cy="533400"/>
            <a:chOff x="757237" y="4860925"/>
            <a:chExt cx="85725" cy="533400"/>
          </a:xfrm>
        </p:grpSpPr>
        <p:sp>
          <p:nvSpPr>
            <p:cNvPr id="19" name="object 19"/>
            <p:cNvSpPr/>
            <p:nvPr/>
          </p:nvSpPr>
          <p:spPr>
            <a:xfrm>
              <a:off x="800100" y="4860925"/>
              <a:ext cx="0" cy="476250"/>
            </a:xfrm>
            <a:custGeom>
              <a:avLst/>
              <a:gdLst/>
              <a:ahLst/>
              <a:cxnLst/>
              <a:rect l="l" t="t" r="r" b="b"/>
              <a:pathLst>
                <a:path h="476250">
                  <a:moveTo>
                    <a:pt x="0" y="0"/>
                  </a:moveTo>
                  <a:lnTo>
                    <a:pt x="0" y="47625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57237" y="5308600"/>
              <a:ext cx="85725" cy="85725"/>
            </a:xfrm>
            <a:custGeom>
              <a:avLst/>
              <a:gdLst/>
              <a:ahLst/>
              <a:cxnLst/>
              <a:rect l="l" t="t" r="r" b="b"/>
              <a:pathLst>
                <a:path w="85725" h="85725">
                  <a:moveTo>
                    <a:pt x="85725" y="0"/>
                  </a:moveTo>
                  <a:lnTo>
                    <a:pt x="42862" y="28575"/>
                  </a:lnTo>
                  <a:lnTo>
                    <a:pt x="0" y="0"/>
                  </a:lnTo>
                  <a:lnTo>
                    <a:pt x="42862" y="85725"/>
                  </a:lnTo>
                  <a:lnTo>
                    <a:pt x="857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1" name="object 21"/>
          <p:cNvGrpSpPr/>
          <p:nvPr/>
        </p:nvGrpSpPr>
        <p:grpSpPr>
          <a:xfrm>
            <a:off x="989012" y="4279391"/>
            <a:ext cx="1478915" cy="1729739"/>
            <a:chOff x="989012" y="4279391"/>
            <a:chExt cx="1478915" cy="1729739"/>
          </a:xfrm>
        </p:grpSpPr>
        <p:pic>
          <p:nvPicPr>
            <p:cNvPr id="22" name="object 2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47266" y="4398263"/>
              <a:ext cx="544067" cy="544067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73351" y="4279391"/>
              <a:ext cx="794003" cy="611123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1676400" y="4327524"/>
              <a:ext cx="533400" cy="533400"/>
            </a:xfrm>
            <a:custGeom>
              <a:avLst/>
              <a:gdLst/>
              <a:ahLst/>
              <a:cxnLst/>
              <a:rect l="l" t="t" r="r" b="b"/>
              <a:pathLst>
                <a:path w="533400" h="533400">
                  <a:moveTo>
                    <a:pt x="266700" y="0"/>
                  </a:moveTo>
                  <a:lnTo>
                    <a:pt x="218760" y="4296"/>
                  </a:lnTo>
                  <a:lnTo>
                    <a:pt x="173639" y="16685"/>
                  </a:lnTo>
                  <a:lnTo>
                    <a:pt x="132091" y="36412"/>
                  </a:lnTo>
                  <a:lnTo>
                    <a:pt x="94868" y="62724"/>
                  </a:lnTo>
                  <a:lnTo>
                    <a:pt x="62724" y="94868"/>
                  </a:lnTo>
                  <a:lnTo>
                    <a:pt x="36412" y="132091"/>
                  </a:lnTo>
                  <a:lnTo>
                    <a:pt x="16685" y="173639"/>
                  </a:lnTo>
                  <a:lnTo>
                    <a:pt x="4296" y="218760"/>
                  </a:lnTo>
                  <a:lnTo>
                    <a:pt x="0" y="266700"/>
                  </a:lnTo>
                  <a:lnTo>
                    <a:pt x="4296" y="314639"/>
                  </a:lnTo>
                  <a:lnTo>
                    <a:pt x="16685" y="359760"/>
                  </a:lnTo>
                  <a:lnTo>
                    <a:pt x="36412" y="401308"/>
                  </a:lnTo>
                  <a:lnTo>
                    <a:pt x="62724" y="438531"/>
                  </a:lnTo>
                  <a:lnTo>
                    <a:pt x="94868" y="470675"/>
                  </a:lnTo>
                  <a:lnTo>
                    <a:pt x="132091" y="496987"/>
                  </a:lnTo>
                  <a:lnTo>
                    <a:pt x="173639" y="516714"/>
                  </a:lnTo>
                  <a:lnTo>
                    <a:pt x="218760" y="529103"/>
                  </a:lnTo>
                  <a:lnTo>
                    <a:pt x="266700" y="533400"/>
                  </a:lnTo>
                  <a:lnTo>
                    <a:pt x="314639" y="529103"/>
                  </a:lnTo>
                  <a:lnTo>
                    <a:pt x="359760" y="516714"/>
                  </a:lnTo>
                  <a:lnTo>
                    <a:pt x="401308" y="496987"/>
                  </a:lnTo>
                  <a:lnTo>
                    <a:pt x="438531" y="470675"/>
                  </a:lnTo>
                  <a:lnTo>
                    <a:pt x="470675" y="438531"/>
                  </a:lnTo>
                  <a:lnTo>
                    <a:pt x="496987" y="401308"/>
                  </a:lnTo>
                  <a:lnTo>
                    <a:pt x="516714" y="359760"/>
                  </a:lnTo>
                  <a:lnTo>
                    <a:pt x="529103" y="314639"/>
                  </a:lnTo>
                  <a:lnTo>
                    <a:pt x="533400" y="266700"/>
                  </a:lnTo>
                  <a:lnTo>
                    <a:pt x="529103" y="218760"/>
                  </a:lnTo>
                  <a:lnTo>
                    <a:pt x="516714" y="173639"/>
                  </a:lnTo>
                  <a:lnTo>
                    <a:pt x="496987" y="132091"/>
                  </a:lnTo>
                  <a:lnTo>
                    <a:pt x="470675" y="94868"/>
                  </a:lnTo>
                  <a:lnTo>
                    <a:pt x="438531" y="62724"/>
                  </a:lnTo>
                  <a:lnTo>
                    <a:pt x="401308" y="36412"/>
                  </a:lnTo>
                  <a:lnTo>
                    <a:pt x="359760" y="16685"/>
                  </a:lnTo>
                  <a:lnTo>
                    <a:pt x="314639" y="4296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676400" y="4327524"/>
              <a:ext cx="533400" cy="533400"/>
            </a:xfrm>
            <a:custGeom>
              <a:avLst/>
              <a:gdLst/>
              <a:ahLst/>
              <a:cxnLst/>
              <a:rect l="l" t="t" r="r" b="b"/>
              <a:pathLst>
                <a:path w="533400" h="533400">
                  <a:moveTo>
                    <a:pt x="0" y="266700"/>
                  </a:moveTo>
                  <a:lnTo>
                    <a:pt x="4296" y="218760"/>
                  </a:lnTo>
                  <a:lnTo>
                    <a:pt x="16685" y="173639"/>
                  </a:lnTo>
                  <a:lnTo>
                    <a:pt x="36412" y="132091"/>
                  </a:lnTo>
                  <a:lnTo>
                    <a:pt x="62724" y="94868"/>
                  </a:lnTo>
                  <a:lnTo>
                    <a:pt x="94868" y="62724"/>
                  </a:lnTo>
                  <a:lnTo>
                    <a:pt x="132091" y="36412"/>
                  </a:lnTo>
                  <a:lnTo>
                    <a:pt x="173639" y="16685"/>
                  </a:lnTo>
                  <a:lnTo>
                    <a:pt x="218760" y="4296"/>
                  </a:lnTo>
                  <a:lnTo>
                    <a:pt x="266700" y="0"/>
                  </a:lnTo>
                  <a:lnTo>
                    <a:pt x="314639" y="4296"/>
                  </a:lnTo>
                  <a:lnTo>
                    <a:pt x="359760" y="16685"/>
                  </a:lnTo>
                  <a:lnTo>
                    <a:pt x="401308" y="36412"/>
                  </a:lnTo>
                  <a:lnTo>
                    <a:pt x="438531" y="62724"/>
                  </a:lnTo>
                  <a:lnTo>
                    <a:pt x="470675" y="94868"/>
                  </a:lnTo>
                  <a:lnTo>
                    <a:pt x="496987" y="132091"/>
                  </a:lnTo>
                  <a:lnTo>
                    <a:pt x="516714" y="173639"/>
                  </a:lnTo>
                  <a:lnTo>
                    <a:pt x="529103" y="218760"/>
                  </a:lnTo>
                  <a:lnTo>
                    <a:pt x="533400" y="266700"/>
                  </a:lnTo>
                  <a:lnTo>
                    <a:pt x="529103" y="314639"/>
                  </a:lnTo>
                  <a:lnTo>
                    <a:pt x="516714" y="359760"/>
                  </a:lnTo>
                  <a:lnTo>
                    <a:pt x="496987" y="401308"/>
                  </a:lnTo>
                  <a:lnTo>
                    <a:pt x="470675" y="438531"/>
                  </a:lnTo>
                  <a:lnTo>
                    <a:pt x="438531" y="470675"/>
                  </a:lnTo>
                  <a:lnTo>
                    <a:pt x="401308" y="496987"/>
                  </a:lnTo>
                  <a:lnTo>
                    <a:pt x="359760" y="516714"/>
                  </a:lnTo>
                  <a:lnTo>
                    <a:pt x="314639" y="529103"/>
                  </a:lnTo>
                  <a:lnTo>
                    <a:pt x="266700" y="533400"/>
                  </a:lnTo>
                  <a:lnTo>
                    <a:pt x="218760" y="529103"/>
                  </a:lnTo>
                  <a:lnTo>
                    <a:pt x="173639" y="516714"/>
                  </a:lnTo>
                  <a:lnTo>
                    <a:pt x="132091" y="496987"/>
                  </a:lnTo>
                  <a:lnTo>
                    <a:pt x="94868" y="470675"/>
                  </a:lnTo>
                  <a:lnTo>
                    <a:pt x="62724" y="438531"/>
                  </a:lnTo>
                  <a:lnTo>
                    <a:pt x="36412" y="401308"/>
                  </a:lnTo>
                  <a:lnTo>
                    <a:pt x="16685" y="359760"/>
                  </a:lnTo>
                  <a:lnTo>
                    <a:pt x="4296" y="314639"/>
                  </a:lnTo>
                  <a:lnTo>
                    <a:pt x="0" y="2667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123950" y="4594224"/>
              <a:ext cx="552450" cy="0"/>
            </a:xfrm>
            <a:custGeom>
              <a:avLst/>
              <a:gdLst/>
              <a:ahLst/>
              <a:cxnLst/>
              <a:rect l="l" t="t" r="r" b="b"/>
              <a:pathLst>
                <a:path w="552450">
                  <a:moveTo>
                    <a:pt x="552450" y="0"/>
                  </a:moveTo>
                  <a:lnTo>
                    <a:pt x="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066800" y="4551359"/>
              <a:ext cx="85725" cy="85725"/>
            </a:xfrm>
            <a:custGeom>
              <a:avLst/>
              <a:gdLst/>
              <a:ahLst/>
              <a:cxnLst/>
              <a:rect l="l" t="t" r="r" b="b"/>
              <a:pathLst>
                <a:path w="85725" h="85725">
                  <a:moveTo>
                    <a:pt x="85725" y="0"/>
                  </a:moveTo>
                  <a:lnTo>
                    <a:pt x="0" y="42862"/>
                  </a:lnTo>
                  <a:lnTo>
                    <a:pt x="85725" y="85725"/>
                  </a:lnTo>
                  <a:lnTo>
                    <a:pt x="57150" y="42862"/>
                  </a:lnTo>
                  <a:lnTo>
                    <a:pt x="857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47266" y="5465063"/>
              <a:ext cx="544067" cy="544067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73351" y="5346191"/>
              <a:ext cx="794003" cy="611123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1676400" y="5394324"/>
              <a:ext cx="533400" cy="533400"/>
            </a:xfrm>
            <a:custGeom>
              <a:avLst/>
              <a:gdLst/>
              <a:ahLst/>
              <a:cxnLst/>
              <a:rect l="l" t="t" r="r" b="b"/>
              <a:pathLst>
                <a:path w="533400" h="533400">
                  <a:moveTo>
                    <a:pt x="266700" y="0"/>
                  </a:moveTo>
                  <a:lnTo>
                    <a:pt x="218760" y="4296"/>
                  </a:lnTo>
                  <a:lnTo>
                    <a:pt x="173639" y="16685"/>
                  </a:lnTo>
                  <a:lnTo>
                    <a:pt x="132091" y="36412"/>
                  </a:lnTo>
                  <a:lnTo>
                    <a:pt x="94868" y="62724"/>
                  </a:lnTo>
                  <a:lnTo>
                    <a:pt x="62724" y="94868"/>
                  </a:lnTo>
                  <a:lnTo>
                    <a:pt x="36412" y="132091"/>
                  </a:lnTo>
                  <a:lnTo>
                    <a:pt x="16685" y="173639"/>
                  </a:lnTo>
                  <a:lnTo>
                    <a:pt x="4296" y="218760"/>
                  </a:lnTo>
                  <a:lnTo>
                    <a:pt x="0" y="266700"/>
                  </a:lnTo>
                  <a:lnTo>
                    <a:pt x="4296" y="314639"/>
                  </a:lnTo>
                  <a:lnTo>
                    <a:pt x="16685" y="359760"/>
                  </a:lnTo>
                  <a:lnTo>
                    <a:pt x="36412" y="401308"/>
                  </a:lnTo>
                  <a:lnTo>
                    <a:pt x="62724" y="438531"/>
                  </a:lnTo>
                  <a:lnTo>
                    <a:pt x="94868" y="470675"/>
                  </a:lnTo>
                  <a:lnTo>
                    <a:pt x="132091" y="496987"/>
                  </a:lnTo>
                  <a:lnTo>
                    <a:pt x="173639" y="516714"/>
                  </a:lnTo>
                  <a:lnTo>
                    <a:pt x="218760" y="529103"/>
                  </a:lnTo>
                  <a:lnTo>
                    <a:pt x="266700" y="533400"/>
                  </a:lnTo>
                  <a:lnTo>
                    <a:pt x="314639" y="529103"/>
                  </a:lnTo>
                  <a:lnTo>
                    <a:pt x="359760" y="516714"/>
                  </a:lnTo>
                  <a:lnTo>
                    <a:pt x="401308" y="496987"/>
                  </a:lnTo>
                  <a:lnTo>
                    <a:pt x="438531" y="470675"/>
                  </a:lnTo>
                  <a:lnTo>
                    <a:pt x="470675" y="438531"/>
                  </a:lnTo>
                  <a:lnTo>
                    <a:pt x="496987" y="401308"/>
                  </a:lnTo>
                  <a:lnTo>
                    <a:pt x="516714" y="359760"/>
                  </a:lnTo>
                  <a:lnTo>
                    <a:pt x="529103" y="314639"/>
                  </a:lnTo>
                  <a:lnTo>
                    <a:pt x="533400" y="266700"/>
                  </a:lnTo>
                  <a:lnTo>
                    <a:pt x="529103" y="218760"/>
                  </a:lnTo>
                  <a:lnTo>
                    <a:pt x="516714" y="173639"/>
                  </a:lnTo>
                  <a:lnTo>
                    <a:pt x="496987" y="132091"/>
                  </a:lnTo>
                  <a:lnTo>
                    <a:pt x="470675" y="94868"/>
                  </a:lnTo>
                  <a:lnTo>
                    <a:pt x="438531" y="62724"/>
                  </a:lnTo>
                  <a:lnTo>
                    <a:pt x="401308" y="36412"/>
                  </a:lnTo>
                  <a:lnTo>
                    <a:pt x="359760" y="16685"/>
                  </a:lnTo>
                  <a:lnTo>
                    <a:pt x="314639" y="4296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676400" y="5394324"/>
              <a:ext cx="533400" cy="533400"/>
            </a:xfrm>
            <a:custGeom>
              <a:avLst/>
              <a:gdLst/>
              <a:ahLst/>
              <a:cxnLst/>
              <a:rect l="l" t="t" r="r" b="b"/>
              <a:pathLst>
                <a:path w="533400" h="533400">
                  <a:moveTo>
                    <a:pt x="0" y="266700"/>
                  </a:moveTo>
                  <a:lnTo>
                    <a:pt x="4296" y="218760"/>
                  </a:lnTo>
                  <a:lnTo>
                    <a:pt x="16685" y="173639"/>
                  </a:lnTo>
                  <a:lnTo>
                    <a:pt x="36412" y="132091"/>
                  </a:lnTo>
                  <a:lnTo>
                    <a:pt x="62724" y="94868"/>
                  </a:lnTo>
                  <a:lnTo>
                    <a:pt x="94868" y="62724"/>
                  </a:lnTo>
                  <a:lnTo>
                    <a:pt x="132091" y="36412"/>
                  </a:lnTo>
                  <a:lnTo>
                    <a:pt x="173639" y="16685"/>
                  </a:lnTo>
                  <a:lnTo>
                    <a:pt x="218760" y="4296"/>
                  </a:lnTo>
                  <a:lnTo>
                    <a:pt x="266700" y="0"/>
                  </a:lnTo>
                  <a:lnTo>
                    <a:pt x="314639" y="4296"/>
                  </a:lnTo>
                  <a:lnTo>
                    <a:pt x="359760" y="16685"/>
                  </a:lnTo>
                  <a:lnTo>
                    <a:pt x="401308" y="36412"/>
                  </a:lnTo>
                  <a:lnTo>
                    <a:pt x="438531" y="62724"/>
                  </a:lnTo>
                  <a:lnTo>
                    <a:pt x="470675" y="94868"/>
                  </a:lnTo>
                  <a:lnTo>
                    <a:pt x="496987" y="132091"/>
                  </a:lnTo>
                  <a:lnTo>
                    <a:pt x="516714" y="173639"/>
                  </a:lnTo>
                  <a:lnTo>
                    <a:pt x="529103" y="218760"/>
                  </a:lnTo>
                  <a:lnTo>
                    <a:pt x="533400" y="266700"/>
                  </a:lnTo>
                  <a:lnTo>
                    <a:pt x="529103" y="314639"/>
                  </a:lnTo>
                  <a:lnTo>
                    <a:pt x="516714" y="359760"/>
                  </a:lnTo>
                  <a:lnTo>
                    <a:pt x="496987" y="401308"/>
                  </a:lnTo>
                  <a:lnTo>
                    <a:pt x="470675" y="438531"/>
                  </a:lnTo>
                  <a:lnTo>
                    <a:pt x="438531" y="470675"/>
                  </a:lnTo>
                  <a:lnTo>
                    <a:pt x="401308" y="496987"/>
                  </a:lnTo>
                  <a:lnTo>
                    <a:pt x="359760" y="516714"/>
                  </a:lnTo>
                  <a:lnTo>
                    <a:pt x="314639" y="529103"/>
                  </a:lnTo>
                  <a:lnTo>
                    <a:pt x="266700" y="533400"/>
                  </a:lnTo>
                  <a:lnTo>
                    <a:pt x="218760" y="529103"/>
                  </a:lnTo>
                  <a:lnTo>
                    <a:pt x="173639" y="516714"/>
                  </a:lnTo>
                  <a:lnTo>
                    <a:pt x="132091" y="496987"/>
                  </a:lnTo>
                  <a:lnTo>
                    <a:pt x="94868" y="470675"/>
                  </a:lnTo>
                  <a:lnTo>
                    <a:pt x="62724" y="438531"/>
                  </a:lnTo>
                  <a:lnTo>
                    <a:pt x="36412" y="401308"/>
                  </a:lnTo>
                  <a:lnTo>
                    <a:pt x="16685" y="359760"/>
                  </a:lnTo>
                  <a:lnTo>
                    <a:pt x="4296" y="314639"/>
                  </a:lnTo>
                  <a:lnTo>
                    <a:pt x="0" y="2667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031481" y="4783137"/>
              <a:ext cx="723265" cy="650875"/>
            </a:xfrm>
            <a:custGeom>
              <a:avLst/>
              <a:gdLst/>
              <a:ahLst/>
              <a:cxnLst/>
              <a:rect l="l" t="t" r="r" b="b"/>
              <a:pathLst>
                <a:path w="723264" h="650875">
                  <a:moveTo>
                    <a:pt x="722706" y="0"/>
                  </a:moveTo>
                  <a:lnTo>
                    <a:pt x="0" y="650735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989012" y="5382892"/>
              <a:ext cx="92710" cy="89535"/>
            </a:xfrm>
            <a:custGeom>
              <a:avLst/>
              <a:gdLst/>
              <a:ahLst/>
              <a:cxnLst/>
              <a:rect l="l" t="t" r="r" b="b"/>
              <a:pathLst>
                <a:path w="92709" h="89535">
                  <a:moveTo>
                    <a:pt x="35026" y="0"/>
                  </a:moveTo>
                  <a:lnTo>
                    <a:pt x="0" y="89217"/>
                  </a:lnTo>
                  <a:lnTo>
                    <a:pt x="92379" y="63703"/>
                  </a:lnTo>
                  <a:lnTo>
                    <a:pt x="42468" y="50977"/>
                  </a:lnTo>
                  <a:lnTo>
                    <a:pt x="3502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123950" y="5661024"/>
              <a:ext cx="552450" cy="0"/>
            </a:xfrm>
            <a:custGeom>
              <a:avLst/>
              <a:gdLst/>
              <a:ahLst/>
              <a:cxnLst/>
              <a:rect l="l" t="t" r="r" b="b"/>
              <a:pathLst>
                <a:path w="552450">
                  <a:moveTo>
                    <a:pt x="552450" y="0"/>
                  </a:moveTo>
                  <a:lnTo>
                    <a:pt x="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066800" y="5618159"/>
              <a:ext cx="85725" cy="85725"/>
            </a:xfrm>
            <a:custGeom>
              <a:avLst/>
              <a:gdLst/>
              <a:ahLst/>
              <a:cxnLst/>
              <a:rect l="l" t="t" r="r" b="b"/>
              <a:pathLst>
                <a:path w="85725" h="85725">
                  <a:moveTo>
                    <a:pt x="85725" y="0"/>
                  </a:moveTo>
                  <a:lnTo>
                    <a:pt x="0" y="42862"/>
                  </a:lnTo>
                  <a:lnTo>
                    <a:pt x="85725" y="85725"/>
                  </a:lnTo>
                  <a:lnTo>
                    <a:pt x="57150" y="42862"/>
                  </a:lnTo>
                  <a:lnTo>
                    <a:pt x="857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6" name="object 36"/>
          <p:cNvGrpSpPr/>
          <p:nvPr/>
        </p:nvGrpSpPr>
        <p:grpSpPr>
          <a:xfrm>
            <a:off x="2895600" y="3948112"/>
            <a:ext cx="2667000" cy="2438400"/>
            <a:chOff x="2895600" y="3948112"/>
            <a:chExt cx="2667000" cy="2438400"/>
          </a:xfrm>
        </p:grpSpPr>
        <p:sp>
          <p:nvSpPr>
            <p:cNvPr id="37" name="object 37"/>
            <p:cNvSpPr/>
            <p:nvPr/>
          </p:nvSpPr>
          <p:spPr>
            <a:xfrm>
              <a:off x="3429000" y="3948112"/>
              <a:ext cx="0" cy="2438400"/>
            </a:xfrm>
            <a:custGeom>
              <a:avLst/>
              <a:gdLst/>
              <a:ahLst/>
              <a:cxnLst/>
              <a:rect l="l" t="t" r="r" b="b"/>
              <a:pathLst>
                <a:path h="2438400">
                  <a:moveTo>
                    <a:pt x="0" y="0"/>
                  </a:moveTo>
                  <a:lnTo>
                    <a:pt x="0" y="243840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895600" y="4405312"/>
              <a:ext cx="2667000" cy="0"/>
            </a:xfrm>
            <a:custGeom>
              <a:avLst/>
              <a:gdLst/>
              <a:ahLst/>
              <a:cxnLst/>
              <a:rect l="l" t="t" r="r" b="b"/>
              <a:pathLst>
                <a:path w="2667000">
                  <a:moveTo>
                    <a:pt x="0" y="0"/>
                  </a:moveTo>
                  <a:lnTo>
                    <a:pt x="2667000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6149340" y="4396422"/>
            <a:ext cx="2481580" cy="13893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ts val="3650"/>
              </a:lnSpc>
              <a:spcBef>
                <a:spcPts val="95"/>
              </a:spcBef>
            </a:pPr>
            <a:r>
              <a:rPr sz="3200" spc="-10" dirty="0">
                <a:solidFill>
                  <a:srgbClr val="008A87"/>
                </a:solidFill>
                <a:latin typeface="Symbol"/>
                <a:cs typeface="Symbol"/>
              </a:rPr>
              <a:t>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i="1" spc="-26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150" spc="22" baseline="25132" dirty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3200" spc="-1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st</a:t>
            </a:r>
            <a:r>
              <a:rPr sz="3200" spc="-5" dirty="0">
                <a:latin typeface="Times New Roman"/>
                <a:cs typeface="Times New Roman"/>
              </a:rPr>
              <a:t>o</a:t>
            </a:r>
            <a:r>
              <a:rPr sz="3200" spc="-10" dirty="0">
                <a:latin typeface="Times New Roman"/>
                <a:cs typeface="Times New Roman"/>
              </a:rPr>
              <a:t>r</a:t>
            </a:r>
            <a:r>
              <a:rPr sz="3200" spc="-5" dirty="0">
                <a:latin typeface="Times New Roman"/>
                <a:cs typeface="Times New Roman"/>
              </a:rPr>
              <a:t>age</a:t>
            </a:r>
            <a:endParaRPr sz="3200">
              <a:latin typeface="Times New Roman"/>
              <a:cs typeface="Times New Roman"/>
            </a:endParaRPr>
          </a:p>
          <a:p>
            <a:pPr marL="38100">
              <a:lnSpc>
                <a:spcPts val="3450"/>
              </a:lnSpc>
            </a:pPr>
            <a:r>
              <a:rPr sz="3200" spc="-5" dirty="0">
                <a:latin typeface="Symbol"/>
                <a:cs typeface="Symbol"/>
              </a:rPr>
              <a:t></a:t>
            </a:r>
            <a:r>
              <a:rPr sz="3200" spc="-45" dirty="0">
                <a:latin typeface="Times New Roman"/>
                <a:cs typeface="Times New Roman"/>
              </a:rPr>
              <a:t> </a:t>
            </a:r>
            <a:r>
              <a:rPr sz="3200" b="1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dense</a:t>
            </a:r>
            <a:endParaRPr sz="3200">
              <a:latin typeface="Times New Roman"/>
              <a:cs typeface="Times New Roman"/>
            </a:endParaRPr>
          </a:p>
          <a:p>
            <a:pPr marL="38100">
              <a:lnSpc>
                <a:spcPts val="3640"/>
              </a:lnSpc>
            </a:pPr>
            <a:r>
              <a:rPr sz="3200" spc="-5" dirty="0">
                <a:latin typeface="Times New Roman"/>
                <a:cs typeface="Times New Roman"/>
              </a:rPr>
              <a:t>representation.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45384" y="1191577"/>
            <a:ext cx="5965190" cy="3866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Q</a:t>
            </a:r>
            <a:r>
              <a:rPr sz="2800" i="1" spc="-6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Symbol"/>
                <a:cs typeface="Symbol"/>
              </a:rPr>
              <a:t></a:t>
            </a:r>
            <a:r>
              <a:rPr sz="2800" spc="-5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key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r>
              <a:rPr sz="2800" spc="-3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Symbol"/>
                <a:cs typeface="Symbol"/>
              </a:rPr>
              <a:t></a:t>
            </a:r>
            <a:r>
              <a:rPr sz="2800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Symbol"/>
                <a:cs typeface="Symbol"/>
              </a:rPr>
              <a:t></a:t>
            </a:r>
            <a:r>
              <a:rPr sz="2800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for </a:t>
            </a:r>
            <a:r>
              <a:rPr sz="2800" spc="-5" dirty="0">
                <a:latin typeface="Times New Roman"/>
                <a:cs typeface="Times New Roman"/>
              </a:rPr>
              <a:t>all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Symbol"/>
                <a:cs typeface="Symbol"/>
              </a:rPr>
              <a:t>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key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s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r>
              <a:rPr sz="2800" spc="-2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Symbol"/>
                <a:cs typeface="Symbol"/>
              </a:rPr>
              <a:t>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0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for </a:t>
            </a:r>
            <a:r>
              <a:rPr sz="2800" spc="-5" dirty="0">
                <a:latin typeface="Times New Roman"/>
                <a:cs typeface="Times New Roman"/>
              </a:rPr>
              <a:t>some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arbitrary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s</a:t>
            </a:r>
            <a:r>
              <a:rPr sz="2800" i="1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Symbol"/>
                <a:cs typeface="Symbol"/>
              </a:rPr>
              <a:t>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b="1" spc="-5" dirty="0">
                <a:latin typeface="Times New Roman"/>
                <a:cs typeface="Times New Roman"/>
              </a:rPr>
              <a:t>while</a:t>
            </a:r>
            <a:r>
              <a:rPr sz="2800" b="1" spc="-40" dirty="0"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Q</a:t>
            </a:r>
            <a:r>
              <a:rPr sz="28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Symbol"/>
                <a:cs typeface="Symbol"/>
              </a:rPr>
              <a:t></a:t>
            </a:r>
            <a:r>
              <a:rPr sz="2800" spc="-2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Symbol"/>
                <a:cs typeface="Symbol"/>
              </a:rPr>
              <a:t></a:t>
            </a:r>
            <a:endParaRPr sz="2800">
              <a:latin typeface="Symbol"/>
              <a:cs typeface="Symbol"/>
            </a:endParaRPr>
          </a:p>
          <a:p>
            <a:pPr marL="469900">
              <a:lnSpc>
                <a:spcPct val="100000"/>
              </a:lnSpc>
            </a:pPr>
            <a:r>
              <a:rPr sz="2800" b="1" dirty="0">
                <a:latin typeface="Times New Roman"/>
                <a:cs typeface="Times New Roman"/>
              </a:rPr>
              <a:t>do</a:t>
            </a:r>
            <a:r>
              <a:rPr sz="2800" b="1" spc="-85" dirty="0"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28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Symbol"/>
                <a:cs typeface="Symbol"/>
              </a:rPr>
              <a:t></a:t>
            </a:r>
            <a:r>
              <a:rPr sz="2800" spc="-1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</a:t>
            </a:r>
            <a:r>
              <a:rPr sz="2400" spc="-5" dirty="0">
                <a:latin typeface="Times New Roman"/>
                <a:cs typeface="Times New Roman"/>
              </a:rPr>
              <a:t>XTRACT</a:t>
            </a:r>
            <a:r>
              <a:rPr sz="2800" spc="-5" dirty="0">
                <a:latin typeface="Times New Roman"/>
                <a:cs typeface="Times New Roman"/>
              </a:rPr>
              <a:t>-M</a:t>
            </a:r>
            <a:r>
              <a:rPr sz="2400" spc="-5" dirty="0">
                <a:latin typeface="Times New Roman"/>
                <a:cs typeface="Times New Roman"/>
              </a:rPr>
              <a:t>IN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Q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  <a:p>
            <a:pPr marL="925830">
              <a:lnSpc>
                <a:spcPct val="100000"/>
              </a:lnSpc>
            </a:pPr>
            <a:r>
              <a:rPr sz="2800" b="1" dirty="0">
                <a:latin typeface="Times New Roman"/>
                <a:cs typeface="Times New Roman"/>
              </a:rPr>
              <a:t>for</a:t>
            </a:r>
            <a:r>
              <a:rPr sz="2800" b="1" spc="-3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each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i="1" spc="-2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Symbol"/>
                <a:cs typeface="Symbol"/>
              </a:rPr>
              <a:t></a:t>
            </a:r>
            <a:r>
              <a:rPr sz="2800" spc="-1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Adj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endParaRPr sz="2800">
              <a:latin typeface="Times New Roman"/>
              <a:cs typeface="Times New Roman"/>
            </a:endParaRPr>
          </a:p>
          <a:p>
            <a:pPr marL="1384300">
              <a:lnSpc>
                <a:spcPct val="100000"/>
              </a:lnSpc>
            </a:pPr>
            <a:r>
              <a:rPr sz="2800" b="1" dirty="0">
                <a:latin typeface="Times New Roman"/>
                <a:cs typeface="Times New Roman"/>
              </a:rPr>
              <a:t>do</a:t>
            </a:r>
            <a:r>
              <a:rPr sz="2800" b="1" spc="-1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if</a:t>
            </a:r>
            <a:r>
              <a:rPr sz="2800" b="1" spc="215" dirty="0"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Symbol"/>
                <a:cs typeface="Symbol"/>
              </a:rPr>
              <a:t>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Q </a:t>
            </a:r>
            <a:r>
              <a:rPr sz="2800" spc="-5" dirty="0">
                <a:latin typeface="Times New Roman"/>
                <a:cs typeface="Times New Roman"/>
              </a:rPr>
              <a:t>and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w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2800" spc="-1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2800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&lt;</a:t>
            </a:r>
            <a:r>
              <a:rPr sz="2800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key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endParaRPr sz="2800">
              <a:latin typeface="Times New Roman"/>
              <a:cs typeface="Times New Roman"/>
            </a:endParaRPr>
          </a:p>
          <a:p>
            <a:pPr marL="2182495">
              <a:lnSpc>
                <a:spcPct val="100000"/>
              </a:lnSpc>
            </a:pPr>
            <a:r>
              <a:rPr sz="2800" b="1" spc="-5" dirty="0">
                <a:latin typeface="Times New Roman"/>
                <a:cs typeface="Times New Roman"/>
              </a:rPr>
              <a:t>then</a:t>
            </a:r>
            <a:r>
              <a:rPr sz="2800" b="1" spc="-15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key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r>
              <a:rPr sz="2800" spc="-2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Symbol"/>
                <a:cs typeface="Symbol"/>
              </a:rPr>
              <a:t></a:t>
            </a:r>
            <a:r>
              <a:rPr sz="2800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w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2800" spc="-1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  <a:p>
            <a:pPr marL="2922270">
              <a:lnSpc>
                <a:spcPct val="100000"/>
              </a:lnSpc>
            </a:pPr>
            <a:r>
              <a:rPr sz="2800" spc="-5" dirty="0">
                <a:solidFill>
                  <a:srgbClr val="008A87"/>
                </a:solidFill>
                <a:latin typeface="Symbol"/>
                <a:cs typeface="Symbol"/>
              </a:rPr>
              <a:t>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r>
              <a:rPr sz="2800" spc="-3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Symbol"/>
                <a:cs typeface="Symbol"/>
              </a:rPr>
              <a:t></a:t>
            </a:r>
            <a:r>
              <a:rPr sz="2800" spc="-3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26539" y="289813"/>
            <a:ext cx="3999229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Analysis</a:t>
            </a:r>
            <a:r>
              <a:rPr spc="-35" dirty="0"/>
              <a:t> </a:t>
            </a:r>
            <a:r>
              <a:rPr spc="-5" dirty="0"/>
              <a:t>of</a:t>
            </a:r>
            <a:r>
              <a:rPr spc="-35" dirty="0"/>
              <a:t> </a:t>
            </a:r>
            <a:r>
              <a:rPr spc="-5" dirty="0"/>
              <a:t>Prim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45384" y="1191577"/>
            <a:ext cx="5965190" cy="3866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Q</a:t>
            </a:r>
            <a:r>
              <a:rPr sz="2800" i="1" spc="-6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Symbol"/>
                <a:cs typeface="Symbol"/>
              </a:rPr>
              <a:t></a:t>
            </a:r>
            <a:r>
              <a:rPr sz="2800" spc="-5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key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r>
              <a:rPr sz="2800" spc="-3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Symbol"/>
                <a:cs typeface="Symbol"/>
              </a:rPr>
              <a:t></a:t>
            </a:r>
            <a:r>
              <a:rPr sz="2800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Symbol"/>
                <a:cs typeface="Symbol"/>
              </a:rPr>
              <a:t></a:t>
            </a:r>
            <a:r>
              <a:rPr sz="2800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for </a:t>
            </a:r>
            <a:r>
              <a:rPr sz="2800" spc="-5" dirty="0">
                <a:latin typeface="Times New Roman"/>
                <a:cs typeface="Times New Roman"/>
              </a:rPr>
              <a:t>all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Symbol"/>
                <a:cs typeface="Symbol"/>
              </a:rPr>
              <a:t>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key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s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r>
              <a:rPr sz="2800" spc="-2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Symbol"/>
                <a:cs typeface="Symbol"/>
              </a:rPr>
              <a:t>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0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for </a:t>
            </a:r>
            <a:r>
              <a:rPr sz="2800" spc="-5" dirty="0">
                <a:latin typeface="Times New Roman"/>
                <a:cs typeface="Times New Roman"/>
              </a:rPr>
              <a:t>some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arbitrary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s</a:t>
            </a:r>
            <a:r>
              <a:rPr sz="2800" i="1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Symbol"/>
                <a:cs typeface="Symbol"/>
              </a:rPr>
              <a:t>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b="1" spc="-5" dirty="0">
                <a:latin typeface="Times New Roman"/>
                <a:cs typeface="Times New Roman"/>
              </a:rPr>
              <a:t>while</a:t>
            </a:r>
            <a:r>
              <a:rPr sz="2800" b="1" spc="-40" dirty="0"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Q</a:t>
            </a:r>
            <a:r>
              <a:rPr sz="28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Symbol"/>
                <a:cs typeface="Symbol"/>
              </a:rPr>
              <a:t></a:t>
            </a:r>
            <a:r>
              <a:rPr sz="2800" spc="-2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Symbol"/>
                <a:cs typeface="Symbol"/>
              </a:rPr>
              <a:t></a:t>
            </a:r>
            <a:endParaRPr sz="2800">
              <a:latin typeface="Symbol"/>
              <a:cs typeface="Symbol"/>
            </a:endParaRPr>
          </a:p>
          <a:p>
            <a:pPr marL="469900">
              <a:lnSpc>
                <a:spcPct val="100000"/>
              </a:lnSpc>
            </a:pPr>
            <a:r>
              <a:rPr sz="2800" b="1" dirty="0">
                <a:latin typeface="Times New Roman"/>
                <a:cs typeface="Times New Roman"/>
              </a:rPr>
              <a:t>do</a:t>
            </a:r>
            <a:r>
              <a:rPr sz="2800" b="1" spc="-85" dirty="0"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28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Symbol"/>
                <a:cs typeface="Symbol"/>
              </a:rPr>
              <a:t></a:t>
            </a:r>
            <a:r>
              <a:rPr sz="2800" spc="-1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</a:t>
            </a:r>
            <a:r>
              <a:rPr sz="2400" spc="-5" dirty="0">
                <a:latin typeface="Times New Roman"/>
                <a:cs typeface="Times New Roman"/>
              </a:rPr>
              <a:t>XTRACT</a:t>
            </a:r>
            <a:r>
              <a:rPr sz="2800" spc="-5" dirty="0">
                <a:latin typeface="Times New Roman"/>
                <a:cs typeface="Times New Roman"/>
              </a:rPr>
              <a:t>-M</a:t>
            </a:r>
            <a:r>
              <a:rPr sz="2400" spc="-5" dirty="0">
                <a:latin typeface="Times New Roman"/>
                <a:cs typeface="Times New Roman"/>
              </a:rPr>
              <a:t>IN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Q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  <a:p>
            <a:pPr marL="925830">
              <a:lnSpc>
                <a:spcPct val="100000"/>
              </a:lnSpc>
            </a:pPr>
            <a:r>
              <a:rPr sz="2800" b="1" dirty="0">
                <a:latin typeface="Times New Roman"/>
                <a:cs typeface="Times New Roman"/>
              </a:rPr>
              <a:t>for</a:t>
            </a:r>
            <a:r>
              <a:rPr sz="2800" b="1" spc="-3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each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i="1" spc="-2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Symbol"/>
                <a:cs typeface="Symbol"/>
              </a:rPr>
              <a:t></a:t>
            </a:r>
            <a:r>
              <a:rPr sz="2800" spc="-1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Adj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endParaRPr sz="2800">
              <a:latin typeface="Times New Roman"/>
              <a:cs typeface="Times New Roman"/>
            </a:endParaRPr>
          </a:p>
          <a:p>
            <a:pPr marL="1384300">
              <a:lnSpc>
                <a:spcPct val="100000"/>
              </a:lnSpc>
            </a:pPr>
            <a:r>
              <a:rPr sz="2800" b="1" dirty="0">
                <a:latin typeface="Times New Roman"/>
                <a:cs typeface="Times New Roman"/>
              </a:rPr>
              <a:t>do</a:t>
            </a:r>
            <a:r>
              <a:rPr sz="2800" b="1" spc="-1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if</a:t>
            </a:r>
            <a:r>
              <a:rPr sz="2800" b="1" spc="215" dirty="0"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Symbol"/>
                <a:cs typeface="Symbol"/>
              </a:rPr>
              <a:t>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Q </a:t>
            </a:r>
            <a:r>
              <a:rPr sz="2800" spc="-5" dirty="0">
                <a:latin typeface="Times New Roman"/>
                <a:cs typeface="Times New Roman"/>
              </a:rPr>
              <a:t>and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w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2800" spc="-1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2800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&lt;</a:t>
            </a:r>
            <a:r>
              <a:rPr sz="2800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key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endParaRPr sz="2800">
              <a:latin typeface="Times New Roman"/>
              <a:cs typeface="Times New Roman"/>
            </a:endParaRPr>
          </a:p>
          <a:p>
            <a:pPr marL="2182495">
              <a:lnSpc>
                <a:spcPct val="100000"/>
              </a:lnSpc>
            </a:pPr>
            <a:r>
              <a:rPr sz="2800" b="1" spc="-5" dirty="0">
                <a:latin typeface="Times New Roman"/>
                <a:cs typeface="Times New Roman"/>
              </a:rPr>
              <a:t>then</a:t>
            </a:r>
            <a:r>
              <a:rPr sz="2800" b="1" spc="-15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key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r>
              <a:rPr sz="2800" spc="-2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Symbol"/>
                <a:cs typeface="Symbol"/>
              </a:rPr>
              <a:t></a:t>
            </a:r>
            <a:r>
              <a:rPr sz="2800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w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2800" spc="-1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  <a:p>
            <a:pPr marL="2922270">
              <a:lnSpc>
                <a:spcPct val="100000"/>
              </a:lnSpc>
            </a:pPr>
            <a:r>
              <a:rPr sz="2800" spc="-5" dirty="0">
                <a:solidFill>
                  <a:srgbClr val="008A87"/>
                </a:solidFill>
                <a:latin typeface="Symbol"/>
                <a:cs typeface="Symbol"/>
              </a:rPr>
              <a:t>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r>
              <a:rPr sz="2800" spc="-3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Symbol"/>
                <a:cs typeface="Symbol"/>
              </a:rPr>
              <a:t></a:t>
            </a:r>
            <a:r>
              <a:rPr sz="2800" spc="-3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26539" y="289813"/>
            <a:ext cx="3999229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Analysis</a:t>
            </a:r>
            <a:r>
              <a:rPr spc="-35" dirty="0"/>
              <a:t> </a:t>
            </a:r>
            <a:r>
              <a:rPr spc="-5" dirty="0"/>
              <a:t>of</a:t>
            </a:r>
            <a:r>
              <a:rPr spc="-35" dirty="0"/>
              <a:t> </a:t>
            </a:r>
            <a:r>
              <a:rPr spc="-5" dirty="0"/>
              <a:t>Prim</a:t>
            </a:r>
          </a:p>
        </p:txBody>
      </p:sp>
      <p:sp>
        <p:nvSpPr>
          <p:cNvPr id="4" name="object 4"/>
          <p:cNvSpPr/>
          <p:nvPr/>
        </p:nvSpPr>
        <p:spPr>
          <a:xfrm>
            <a:off x="2286000" y="1304925"/>
            <a:ext cx="304800" cy="1219200"/>
          </a:xfrm>
          <a:custGeom>
            <a:avLst/>
            <a:gdLst/>
            <a:ahLst/>
            <a:cxnLst/>
            <a:rect l="l" t="t" r="r" b="b"/>
            <a:pathLst>
              <a:path w="304800" h="1219200">
                <a:moveTo>
                  <a:pt x="304800" y="1219200"/>
                </a:moveTo>
                <a:lnTo>
                  <a:pt x="245481" y="1211215"/>
                </a:lnTo>
                <a:lnTo>
                  <a:pt x="197038" y="1189440"/>
                </a:lnTo>
                <a:lnTo>
                  <a:pt x="164377" y="1157145"/>
                </a:lnTo>
                <a:lnTo>
                  <a:pt x="152400" y="1117600"/>
                </a:lnTo>
                <a:lnTo>
                  <a:pt x="152400" y="711200"/>
                </a:lnTo>
                <a:lnTo>
                  <a:pt x="140422" y="671654"/>
                </a:lnTo>
                <a:lnTo>
                  <a:pt x="107761" y="639359"/>
                </a:lnTo>
                <a:lnTo>
                  <a:pt x="59318" y="617584"/>
                </a:lnTo>
                <a:lnTo>
                  <a:pt x="0" y="609600"/>
                </a:lnTo>
                <a:lnTo>
                  <a:pt x="59318" y="601615"/>
                </a:lnTo>
                <a:lnTo>
                  <a:pt x="107761" y="579840"/>
                </a:lnTo>
                <a:lnTo>
                  <a:pt x="140422" y="547545"/>
                </a:lnTo>
                <a:lnTo>
                  <a:pt x="152400" y="508000"/>
                </a:lnTo>
                <a:lnTo>
                  <a:pt x="152400" y="101600"/>
                </a:lnTo>
                <a:lnTo>
                  <a:pt x="164377" y="62054"/>
                </a:lnTo>
                <a:lnTo>
                  <a:pt x="197038" y="29759"/>
                </a:lnTo>
                <a:lnTo>
                  <a:pt x="245481" y="7984"/>
                </a:lnTo>
                <a:lnTo>
                  <a:pt x="3048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410747" y="1494980"/>
            <a:ext cx="743585" cy="8362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190"/>
              </a:lnSpc>
              <a:spcBef>
                <a:spcPts val="100"/>
              </a:spcBef>
            </a:pPr>
            <a:r>
              <a:rPr sz="2800" spc="-5" dirty="0">
                <a:solidFill>
                  <a:srgbClr val="008A87"/>
                </a:solidFill>
                <a:latin typeface="Symbol"/>
                <a:cs typeface="Symbol"/>
              </a:rPr>
              <a:t>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  <a:p>
            <a:pPr marL="55244">
              <a:lnSpc>
                <a:spcPts val="3190"/>
              </a:lnSpc>
            </a:pPr>
            <a:r>
              <a:rPr sz="2800" spc="-5" dirty="0">
                <a:latin typeface="Times New Roman"/>
                <a:cs typeface="Times New Roman"/>
              </a:rPr>
              <a:t>total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45384" y="1191577"/>
            <a:ext cx="5965190" cy="3866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Q</a:t>
            </a:r>
            <a:r>
              <a:rPr sz="2800" i="1" spc="-6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Symbol"/>
                <a:cs typeface="Symbol"/>
              </a:rPr>
              <a:t></a:t>
            </a:r>
            <a:r>
              <a:rPr sz="2800" spc="-5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key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r>
              <a:rPr sz="2800" spc="-3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Symbol"/>
                <a:cs typeface="Symbol"/>
              </a:rPr>
              <a:t></a:t>
            </a:r>
            <a:r>
              <a:rPr sz="2800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Symbol"/>
                <a:cs typeface="Symbol"/>
              </a:rPr>
              <a:t></a:t>
            </a:r>
            <a:r>
              <a:rPr sz="2800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for </a:t>
            </a:r>
            <a:r>
              <a:rPr sz="2800" spc="-5" dirty="0">
                <a:latin typeface="Times New Roman"/>
                <a:cs typeface="Times New Roman"/>
              </a:rPr>
              <a:t>all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Symbol"/>
                <a:cs typeface="Symbol"/>
              </a:rPr>
              <a:t>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key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s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r>
              <a:rPr sz="2800" spc="-2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Symbol"/>
                <a:cs typeface="Symbol"/>
              </a:rPr>
              <a:t>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0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for </a:t>
            </a:r>
            <a:r>
              <a:rPr sz="2800" spc="-5" dirty="0">
                <a:latin typeface="Times New Roman"/>
                <a:cs typeface="Times New Roman"/>
              </a:rPr>
              <a:t>some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arbitrary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s</a:t>
            </a:r>
            <a:r>
              <a:rPr sz="2800" i="1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Symbol"/>
                <a:cs typeface="Symbol"/>
              </a:rPr>
              <a:t>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b="1" spc="-5" dirty="0">
                <a:latin typeface="Times New Roman"/>
                <a:cs typeface="Times New Roman"/>
              </a:rPr>
              <a:t>while</a:t>
            </a:r>
            <a:r>
              <a:rPr sz="2800" b="1" spc="-40" dirty="0"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Q</a:t>
            </a:r>
            <a:r>
              <a:rPr sz="28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Symbol"/>
                <a:cs typeface="Symbol"/>
              </a:rPr>
              <a:t></a:t>
            </a:r>
            <a:r>
              <a:rPr sz="2800" spc="-2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Symbol"/>
                <a:cs typeface="Symbol"/>
              </a:rPr>
              <a:t></a:t>
            </a:r>
            <a:endParaRPr sz="2800">
              <a:latin typeface="Symbol"/>
              <a:cs typeface="Symbol"/>
            </a:endParaRPr>
          </a:p>
          <a:p>
            <a:pPr marL="469900">
              <a:lnSpc>
                <a:spcPct val="100000"/>
              </a:lnSpc>
            </a:pPr>
            <a:r>
              <a:rPr sz="2800" b="1" dirty="0">
                <a:latin typeface="Times New Roman"/>
                <a:cs typeface="Times New Roman"/>
              </a:rPr>
              <a:t>do</a:t>
            </a:r>
            <a:r>
              <a:rPr sz="2800" b="1" spc="-85" dirty="0"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28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Symbol"/>
                <a:cs typeface="Symbol"/>
              </a:rPr>
              <a:t></a:t>
            </a:r>
            <a:r>
              <a:rPr sz="2800" spc="-1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</a:t>
            </a:r>
            <a:r>
              <a:rPr sz="2400" spc="-5" dirty="0">
                <a:latin typeface="Times New Roman"/>
                <a:cs typeface="Times New Roman"/>
              </a:rPr>
              <a:t>XTRACT</a:t>
            </a:r>
            <a:r>
              <a:rPr sz="2800" spc="-5" dirty="0">
                <a:latin typeface="Times New Roman"/>
                <a:cs typeface="Times New Roman"/>
              </a:rPr>
              <a:t>-M</a:t>
            </a:r>
            <a:r>
              <a:rPr sz="2400" spc="-5" dirty="0">
                <a:latin typeface="Times New Roman"/>
                <a:cs typeface="Times New Roman"/>
              </a:rPr>
              <a:t>IN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Q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  <a:p>
            <a:pPr marL="925830">
              <a:lnSpc>
                <a:spcPct val="100000"/>
              </a:lnSpc>
            </a:pPr>
            <a:r>
              <a:rPr sz="2800" b="1" dirty="0">
                <a:latin typeface="Times New Roman"/>
                <a:cs typeface="Times New Roman"/>
              </a:rPr>
              <a:t>for</a:t>
            </a:r>
            <a:r>
              <a:rPr sz="2800" b="1" spc="-3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each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i="1" spc="-2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Symbol"/>
                <a:cs typeface="Symbol"/>
              </a:rPr>
              <a:t></a:t>
            </a:r>
            <a:r>
              <a:rPr sz="2800" spc="-1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Adj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endParaRPr sz="2800">
              <a:latin typeface="Times New Roman"/>
              <a:cs typeface="Times New Roman"/>
            </a:endParaRPr>
          </a:p>
          <a:p>
            <a:pPr marL="1384300">
              <a:lnSpc>
                <a:spcPct val="100000"/>
              </a:lnSpc>
            </a:pPr>
            <a:r>
              <a:rPr sz="2800" b="1" dirty="0">
                <a:latin typeface="Times New Roman"/>
                <a:cs typeface="Times New Roman"/>
              </a:rPr>
              <a:t>do</a:t>
            </a:r>
            <a:r>
              <a:rPr sz="2800" b="1" spc="-1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if</a:t>
            </a:r>
            <a:r>
              <a:rPr sz="2800" b="1" spc="215" dirty="0"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Symbol"/>
                <a:cs typeface="Symbol"/>
              </a:rPr>
              <a:t>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Q </a:t>
            </a:r>
            <a:r>
              <a:rPr sz="2800" spc="-5" dirty="0">
                <a:latin typeface="Times New Roman"/>
                <a:cs typeface="Times New Roman"/>
              </a:rPr>
              <a:t>and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w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2800" spc="-1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2800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&lt;</a:t>
            </a:r>
            <a:r>
              <a:rPr sz="2800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key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endParaRPr sz="2800">
              <a:latin typeface="Times New Roman"/>
              <a:cs typeface="Times New Roman"/>
            </a:endParaRPr>
          </a:p>
          <a:p>
            <a:pPr marL="2182495">
              <a:lnSpc>
                <a:spcPct val="100000"/>
              </a:lnSpc>
            </a:pPr>
            <a:r>
              <a:rPr sz="2800" b="1" spc="-5" dirty="0">
                <a:latin typeface="Times New Roman"/>
                <a:cs typeface="Times New Roman"/>
              </a:rPr>
              <a:t>then</a:t>
            </a:r>
            <a:r>
              <a:rPr sz="2800" b="1" spc="-15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key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r>
              <a:rPr sz="2800" spc="-2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Symbol"/>
                <a:cs typeface="Symbol"/>
              </a:rPr>
              <a:t></a:t>
            </a:r>
            <a:r>
              <a:rPr sz="2800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w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2800" spc="-1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  <a:p>
            <a:pPr marL="2922270">
              <a:lnSpc>
                <a:spcPct val="100000"/>
              </a:lnSpc>
            </a:pPr>
            <a:r>
              <a:rPr sz="2800" spc="-5" dirty="0">
                <a:solidFill>
                  <a:srgbClr val="008A87"/>
                </a:solidFill>
                <a:latin typeface="Symbol"/>
                <a:cs typeface="Symbol"/>
              </a:rPr>
              <a:t>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r>
              <a:rPr sz="2800" spc="-3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Symbol"/>
                <a:cs typeface="Symbol"/>
              </a:rPr>
              <a:t></a:t>
            </a:r>
            <a:r>
              <a:rPr sz="2800" spc="-3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26539" y="289813"/>
            <a:ext cx="3999229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Analysis</a:t>
            </a:r>
            <a:r>
              <a:rPr spc="-35" dirty="0"/>
              <a:t> </a:t>
            </a:r>
            <a:r>
              <a:rPr spc="-5" dirty="0"/>
              <a:t>of</a:t>
            </a:r>
            <a:r>
              <a:rPr spc="-35" dirty="0"/>
              <a:t> </a:t>
            </a:r>
            <a:r>
              <a:rPr spc="-5" dirty="0"/>
              <a:t>Prim</a:t>
            </a:r>
          </a:p>
        </p:txBody>
      </p:sp>
      <p:sp>
        <p:nvSpPr>
          <p:cNvPr id="4" name="object 4"/>
          <p:cNvSpPr/>
          <p:nvPr/>
        </p:nvSpPr>
        <p:spPr>
          <a:xfrm>
            <a:off x="1311275" y="2681287"/>
            <a:ext cx="304800" cy="2362200"/>
          </a:xfrm>
          <a:custGeom>
            <a:avLst/>
            <a:gdLst/>
            <a:ahLst/>
            <a:cxnLst/>
            <a:rect l="l" t="t" r="r" b="b"/>
            <a:pathLst>
              <a:path w="304800" h="2362200">
                <a:moveTo>
                  <a:pt x="304800" y="2362200"/>
                </a:moveTo>
                <a:lnTo>
                  <a:pt x="264287" y="2355167"/>
                </a:lnTo>
                <a:lnTo>
                  <a:pt x="227883" y="2335323"/>
                </a:lnTo>
                <a:lnTo>
                  <a:pt x="197038" y="2304542"/>
                </a:lnTo>
                <a:lnTo>
                  <a:pt x="173208" y="2264701"/>
                </a:lnTo>
                <a:lnTo>
                  <a:pt x="157844" y="2217678"/>
                </a:lnTo>
                <a:lnTo>
                  <a:pt x="152400" y="2165350"/>
                </a:lnTo>
                <a:lnTo>
                  <a:pt x="152400" y="1377950"/>
                </a:lnTo>
                <a:lnTo>
                  <a:pt x="146955" y="1325621"/>
                </a:lnTo>
                <a:lnTo>
                  <a:pt x="131591" y="1278598"/>
                </a:lnTo>
                <a:lnTo>
                  <a:pt x="107761" y="1238758"/>
                </a:lnTo>
                <a:lnTo>
                  <a:pt x="76916" y="1207976"/>
                </a:lnTo>
                <a:lnTo>
                  <a:pt x="40512" y="1188132"/>
                </a:lnTo>
                <a:lnTo>
                  <a:pt x="0" y="1181100"/>
                </a:lnTo>
                <a:lnTo>
                  <a:pt x="40512" y="1174067"/>
                </a:lnTo>
                <a:lnTo>
                  <a:pt x="76916" y="1154223"/>
                </a:lnTo>
                <a:lnTo>
                  <a:pt x="107761" y="1123442"/>
                </a:lnTo>
                <a:lnTo>
                  <a:pt x="131591" y="1083601"/>
                </a:lnTo>
                <a:lnTo>
                  <a:pt x="146955" y="1036578"/>
                </a:lnTo>
                <a:lnTo>
                  <a:pt x="152400" y="984250"/>
                </a:lnTo>
                <a:lnTo>
                  <a:pt x="152400" y="196850"/>
                </a:lnTo>
                <a:lnTo>
                  <a:pt x="157844" y="144521"/>
                </a:lnTo>
                <a:lnTo>
                  <a:pt x="173208" y="97498"/>
                </a:lnTo>
                <a:lnTo>
                  <a:pt x="197038" y="57657"/>
                </a:lnTo>
                <a:lnTo>
                  <a:pt x="227883" y="26876"/>
                </a:lnTo>
                <a:lnTo>
                  <a:pt x="264287" y="7032"/>
                </a:lnTo>
                <a:lnTo>
                  <a:pt x="3048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73619" y="3410330"/>
            <a:ext cx="796290" cy="836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5420">
              <a:lnSpc>
                <a:spcPts val="3190"/>
              </a:lnSpc>
              <a:spcBef>
                <a:spcPts val="100"/>
              </a:spcBef>
            </a:pPr>
            <a:r>
              <a:rPr sz="2800" b="1" spc="-5" dirty="0">
                <a:solidFill>
                  <a:srgbClr val="008A87"/>
                </a:solidFill>
                <a:latin typeface="Times New Roman"/>
                <a:cs typeface="Times New Roman"/>
              </a:rPr>
              <a:t>|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i="1" spc="-31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008A87"/>
                </a:solidFill>
                <a:latin typeface="Times New Roman"/>
                <a:cs typeface="Times New Roman"/>
              </a:rPr>
              <a:t>|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ts val="3190"/>
              </a:lnSpc>
            </a:pPr>
            <a:r>
              <a:rPr sz="2800" dirty="0">
                <a:latin typeface="Times New Roman"/>
                <a:cs typeface="Times New Roman"/>
              </a:rPr>
              <a:t>ti</a:t>
            </a:r>
            <a:r>
              <a:rPr sz="2800" spc="-5" dirty="0">
                <a:latin typeface="Times New Roman"/>
                <a:cs typeface="Times New Roman"/>
              </a:rPr>
              <a:t>me</a:t>
            </a:r>
            <a:r>
              <a:rPr sz="2800" dirty="0">
                <a:latin typeface="Times New Roman"/>
                <a:cs typeface="Times New Roman"/>
              </a:rPr>
              <a:t>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286000" y="1304925"/>
            <a:ext cx="304800" cy="1219200"/>
          </a:xfrm>
          <a:custGeom>
            <a:avLst/>
            <a:gdLst/>
            <a:ahLst/>
            <a:cxnLst/>
            <a:rect l="l" t="t" r="r" b="b"/>
            <a:pathLst>
              <a:path w="304800" h="1219200">
                <a:moveTo>
                  <a:pt x="304800" y="1219200"/>
                </a:moveTo>
                <a:lnTo>
                  <a:pt x="245481" y="1211215"/>
                </a:lnTo>
                <a:lnTo>
                  <a:pt x="197038" y="1189440"/>
                </a:lnTo>
                <a:lnTo>
                  <a:pt x="164377" y="1157145"/>
                </a:lnTo>
                <a:lnTo>
                  <a:pt x="152400" y="1117600"/>
                </a:lnTo>
                <a:lnTo>
                  <a:pt x="152400" y="711200"/>
                </a:lnTo>
                <a:lnTo>
                  <a:pt x="140422" y="671654"/>
                </a:lnTo>
                <a:lnTo>
                  <a:pt x="107761" y="639359"/>
                </a:lnTo>
                <a:lnTo>
                  <a:pt x="59318" y="617584"/>
                </a:lnTo>
                <a:lnTo>
                  <a:pt x="0" y="609600"/>
                </a:lnTo>
                <a:lnTo>
                  <a:pt x="59318" y="601615"/>
                </a:lnTo>
                <a:lnTo>
                  <a:pt x="107761" y="579840"/>
                </a:lnTo>
                <a:lnTo>
                  <a:pt x="140422" y="547545"/>
                </a:lnTo>
                <a:lnTo>
                  <a:pt x="152400" y="508000"/>
                </a:lnTo>
                <a:lnTo>
                  <a:pt x="152400" y="101600"/>
                </a:lnTo>
                <a:lnTo>
                  <a:pt x="164377" y="62054"/>
                </a:lnTo>
                <a:lnTo>
                  <a:pt x="197038" y="29759"/>
                </a:lnTo>
                <a:lnTo>
                  <a:pt x="245481" y="7984"/>
                </a:lnTo>
                <a:lnTo>
                  <a:pt x="3048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410747" y="1494980"/>
            <a:ext cx="743585" cy="8362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190"/>
              </a:lnSpc>
              <a:spcBef>
                <a:spcPts val="100"/>
              </a:spcBef>
            </a:pPr>
            <a:r>
              <a:rPr sz="2800" spc="-5" dirty="0">
                <a:solidFill>
                  <a:srgbClr val="008A87"/>
                </a:solidFill>
                <a:latin typeface="Symbol"/>
                <a:cs typeface="Symbol"/>
              </a:rPr>
              <a:t>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  <a:p>
            <a:pPr marL="55244">
              <a:lnSpc>
                <a:spcPts val="3190"/>
              </a:lnSpc>
            </a:pPr>
            <a:r>
              <a:rPr sz="2800" spc="-5" dirty="0">
                <a:latin typeface="Times New Roman"/>
                <a:cs typeface="Times New Roman"/>
              </a:rPr>
              <a:t>total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45384" y="1191577"/>
            <a:ext cx="5111750" cy="2159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Q</a:t>
            </a:r>
            <a:r>
              <a:rPr sz="2800" i="1" spc="-6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Symbol"/>
                <a:cs typeface="Symbol"/>
              </a:rPr>
              <a:t></a:t>
            </a:r>
            <a:r>
              <a:rPr sz="2800" spc="-5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key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r>
              <a:rPr sz="2800" spc="-3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Symbol"/>
                <a:cs typeface="Symbol"/>
              </a:rPr>
              <a:t></a:t>
            </a:r>
            <a:r>
              <a:rPr sz="2800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Symbol"/>
                <a:cs typeface="Symbol"/>
              </a:rPr>
              <a:t></a:t>
            </a:r>
            <a:r>
              <a:rPr sz="2800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for </a:t>
            </a:r>
            <a:r>
              <a:rPr sz="2800" spc="-5" dirty="0">
                <a:latin typeface="Times New Roman"/>
                <a:cs typeface="Times New Roman"/>
              </a:rPr>
              <a:t>all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Symbol"/>
                <a:cs typeface="Symbol"/>
              </a:rPr>
              <a:t>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key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s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r>
              <a:rPr sz="2800" spc="-2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Symbol"/>
                <a:cs typeface="Symbol"/>
              </a:rPr>
              <a:t>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0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for </a:t>
            </a:r>
            <a:r>
              <a:rPr sz="2800" spc="-5" dirty="0">
                <a:latin typeface="Times New Roman"/>
                <a:cs typeface="Times New Roman"/>
              </a:rPr>
              <a:t>some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arbitrary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s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Symbol"/>
                <a:cs typeface="Symbol"/>
              </a:rPr>
              <a:t>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b="1" spc="-5" dirty="0">
                <a:latin typeface="Times New Roman"/>
                <a:cs typeface="Times New Roman"/>
              </a:rPr>
              <a:t>while</a:t>
            </a:r>
            <a:r>
              <a:rPr sz="2800" b="1" spc="-40" dirty="0"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Q</a:t>
            </a:r>
            <a:r>
              <a:rPr sz="28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Symbol"/>
                <a:cs typeface="Symbol"/>
              </a:rPr>
              <a:t></a:t>
            </a:r>
            <a:r>
              <a:rPr sz="2800" spc="-2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Symbol"/>
                <a:cs typeface="Symbol"/>
              </a:rPr>
              <a:t></a:t>
            </a:r>
            <a:endParaRPr sz="2800">
              <a:latin typeface="Symbol"/>
              <a:cs typeface="Symbol"/>
            </a:endParaRPr>
          </a:p>
          <a:p>
            <a:pPr marL="469900">
              <a:lnSpc>
                <a:spcPct val="100000"/>
              </a:lnSpc>
            </a:pPr>
            <a:r>
              <a:rPr sz="2800" b="1" dirty="0">
                <a:latin typeface="Times New Roman"/>
                <a:cs typeface="Times New Roman"/>
              </a:rPr>
              <a:t>do</a:t>
            </a:r>
            <a:r>
              <a:rPr sz="2800" b="1" spc="-85" dirty="0"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28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Symbol"/>
                <a:cs typeface="Symbol"/>
              </a:rPr>
              <a:t></a:t>
            </a:r>
            <a:r>
              <a:rPr sz="2800" spc="-1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</a:t>
            </a:r>
            <a:r>
              <a:rPr sz="2400" spc="-5" dirty="0">
                <a:latin typeface="Times New Roman"/>
                <a:cs typeface="Times New Roman"/>
              </a:rPr>
              <a:t>XTRACT</a:t>
            </a:r>
            <a:r>
              <a:rPr sz="2800" spc="-5" dirty="0">
                <a:latin typeface="Times New Roman"/>
                <a:cs typeface="Times New Roman"/>
              </a:rPr>
              <a:t>-M</a:t>
            </a:r>
            <a:r>
              <a:rPr sz="2400" spc="-5" dirty="0">
                <a:latin typeface="Times New Roman"/>
                <a:cs typeface="Times New Roman"/>
              </a:rPr>
              <a:t>IN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Q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58833" y="3325126"/>
            <a:ext cx="5052060" cy="17329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2239010" algn="ctr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latin typeface="Times New Roman"/>
                <a:cs typeface="Times New Roman"/>
              </a:rPr>
              <a:t>for</a:t>
            </a:r>
            <a:r>
              <a:rPr sz="2800" b="1" spc="-3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each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i="1" spc="-3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Symbol"/>
                <a:cs typeface="Symbol"/>
              </a:rPr>
              <a:t></a:t>
            </a:r>
            <a:r>
              <a:rPr sz="2800" spc="-2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Adj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endParaRPr sz="2800">
              <a:latin typeface="Times New Roman"/>
              <a:cs typeface="Times New Roman"/>
            </a:endParaRPr>
          </a:p>
          <a:p>
            <a:pPr marL="457834" algn="ctr">
              <a:lnSpc>
                <a:spcPct val="100000"/>
              </a:lnSpc>
            </a:pPr>
            <a:r>
              <a:rPr sz="2800" b="1" dirty="0">
                <a:latin typeface="Times New Roman"/>
                <a:cs typeface="Times New Roman"/>
              </a:rPr>
              <a:t>do</a:t>
            </a:r>
            <a:r>
              <a:rPr sz="2800" b="1" spc="-1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if</a:t>
            </a:r>
            <a:r>
              <a:rPr sz="2800" b="1" spc="215" dirty="0"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Symbol"/>
                <a:cs typeface="Symbol"/>
              </a:rPr>
              <a:t>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Q </a:t>
            </a:r>
            <a:r>
              <a:rPr sz="2800" spc="-5" dirty="0">
                <a:latin typeface="Times New Roman"/>
                <a:cs typeface="Times New Roman"/>
              </a:rPr>
              <a:t>and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w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2800" spc="-1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) 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&lt;</a:t>
            </a:r>
            <a:r>
              <a:rPr sz="2800" spc="-1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key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endParaRPr sz="2800">
              <a:latin typeface="Times New Roman"/>
              <a:cs typeface="Times New Roman"/>
            </a:endParaRPr>
          </a:p>
          <a:p>
            <a:pPr marL="631825" algn="ctr">
              <a:lnSpc>
                <a:spcPct val="100000"/>
              </a:lnSpc>
            </a:pPr>
            <a:r>
              <a:rPr sz="2800" b="1" spc="-5" dirty="0">
                <a:latin typeface="Times New Roman"/>
                <a:cs typeface="Times New Roman"/>
              </a:rPr>
              <a:t>then</a:t>
            </a:r>
            <a:r>
              <a:rPr sz="2800" b="1" spc="-15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key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r>
              <a:rPr sz="2800" spc="-2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Symbol"/>
                <a:cs typeface="Symbol"/>
              </a:rPr>
              <a:t></a:t>
            </a:r>
            <a:r>
              <a:rPr sz="2800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w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2800" spc="-1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  <a:p>
            <a:pPr marL="262890" algn="ctr">
              <a:lnSpc>
                <a:spcPct val="100000"/>
              </a:lnSpc>
            </a:pPr>
            <a:r>
              <a:rPr sz="2800" spc="-5" dirty="0">
                <a:solidFill>
                  <a:srgbClr val="008A87"/>
                </a:solidFill>
                <a:latin typeface="Symbol"/>
                <a:cs typeface="Symbol"/>
              </a:rPr>
              <a:t>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r>
              <a:rPr sz="2800" spc="-3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Symbol"/>
                <a:cs typeface="Symbol"/>
              </a:rPr>
              <a:t></a:t>
            </a:r>
            <a:r>
              <a:rPr sz="2800" spc="-3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526539" y="289813"/>
            <a:ext cx="3999229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Analysis</a:t>
            </a:r>
            <a:r>
              <a:rPr spc="-35" dirty="0"/>
              <a:t> </a:t>
            </a:r>
            <a:r>
              <a:rPr spc="-5" dirty="0"/>
              <a:t>of</a:t>
            </a:r>
            <a:r>
              <a:rPr spc="-35" dirty="0"/>
              <a:t> </a:t>
            </a:r>
            <a:r>
              <a:rPr spc="-5" dirty="0"/>
              <a:t>Prim</a:t>
            </a:r>
          </a:p>
        </p:txBody>
      </p:sp>
      <p:sp>
        <p:nvSpPr>
          <p:cNvPr id="5" name="object 5"/>
          <p:cNvSpPr/>
          <p:nvPr/>
        </p:nvSpPr>
        <p:spPr>
          <a:xfrm>
            <a:off x="3276600" y="3443287"/>
            <a:ext cx="304800" cy="1600200"/>
          </a:xfrm>
          <a:custGeom>
            <a:avLst/>
            <a:gdLst/>
            <a:ahLst/>
            <a:cxnLst/>
            <a:rect l="l" t="t" r="r" b="b"/>
            <a:pathLst>
              <a:path w="304800" h="1600200">
                <a:moveTo>
                  <a:pt x="304800" y="1600200"/>
                </a:moveTo>
                <a:lnTo>
                  <a:pt x="256631" y="1593401"/>
                </a:lnTo>
                <a:lnTo>
                  <a:pt x="214796" y="1574471"/>
                </a:lnTo>
                <a:lnTo>
                  <a:pt x="181805" y="1545604"/>
                </a:lnTo>
                <a:lnTo>
                  <a:pt x="160169" y="1508998"/>
                </a:lnTo>
                <a:lnTo>
                  <a:pt x="152400" y="1466850"/>
                </a:lnTo>
                <a:lnTo>
                  <a:pt x="152400" y="933450"/>
                </a:lnTo>
                <a:lnTo>
                  <a:pt x="144630" y="891301"/>
                </a:lnTo>
                <a:lnTo>
                  <a:pt x="122994" y="854695"/>
                </a:lnTo>
                <a:lnTo>
                  <a:pt x="90003" y="825828"/>
                </a:lnTo>
                <a:lnTo>
                  <a:pt x="48168" y="806898"/>
                </a:lnTo>
                <a:lnTo>
                  <a:pt x="0" y="800100"/>
                </a:lnTo>
                <a:lnTo>
                  <a:pt x="48168" y="793301"/>
                </a:lnTo>
                <a:lnTo>
                  <a:pt x="90003" y="774371"/>
                </a:lnTo>
                <a:lnTo>
                  <a:pt x="122994" y="745504"/>
                </a:lnTo>
                <a:lnTo>
                  <a:pt x="144630" y="708898"/>
                </a:lnTo>
                <a:lnTo>
                  <a:pt x="152400" y="666750"/>
                </a:lnTo>
                <a:lnTo>
                  <a:pt x="152400" y="133350"/>
                </a:lnTo>
                <a:lnTo>
                  <a:pt x="160169" y="91201"/>
                </a:lnTo>
                <a:lnTo>
                  <a:pt x="181805" y="54595"/>
                </a:lnTo>
                <a:lnTo>
                  <a:pt x="214796" y="25728"/>
                </a:lnTo>
                <a:lnTo>
                  <a:pt x="256631" y="6798"/>
                </a:lnTo>
                <a:lnTo>
                  <a:pt x="3048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761108" y="3704018"/>
            <a:ext cx="1395095" cy="83693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12420" marR="5080" indent="-300355">
              <a:lnSpc>
                <a:spcPts val="3020"/>
              </a:lnSpc>
              <a:spcBef>
                <a:spcPts val="484"/>
              </a:spcBef>
            </a:pP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g</a:t>
            </a:r>
            <a:r>
              <a:rPr sz="2800" i="1" spc="-100" dirty="0">
                <a:solidFill>
                  <a:srgbClr val="008A87"/>
                </a:solidFill>
                <a:latin typeface="Times New Roman"/>
                <a:cs typeface="Times New Roman"/>
              </a:rPr>
              <a:t>r</a:t>
            </a:r>
            <a:r>
              <a:rPr sz="2800" i="1" spc="-10" dirty="0">
                <a:solidFill>
                  <a:srgbClr val="008A87"/>
                </a:solidFill>
                <a:latin typeface="Times New Roman"/>
                <a:cs typeface="Times New Roman"/>
              </a:rPr>
              <a:t>ee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)  </a:t>
            </a:r>
            <a:r>
              <a:rPr sz="2800" spc="-5" dirty="0">
                <a:latin typeface="Times New Roman"/>
                <a:cs typeface="Times New Roman"/>
              </a:rPr>
              <a:t>times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311275" y="2681287"/>
            <a:ext cx="304800" cy="2362200"/>
          </a:xfrm>
          <a:custGeom>
            <a:avLst/>
            <a:gdLst/>
            <a:ahLst/>
            <a:cxnLst/>
            <a:rect l="l" t="t" r="r" b="b"/>
            <a:pathLst>
              <a:path w="304800" h="2362200">
                <a:moveTo>
                  <a:pt x="304800" y="2362200"/>
                </a:moveTo>
                <a:lnTo>
                  <a:pt x="264287" y="2355167"/>
                </a:lnTo>
                <a:lnTo>
                  <a:pt x="227883" y="2335323"/>
                </a:lnTo>
                <a:lnTo>
                  <a:pt x="197038" y="2304542"/>
                </a:lnTo>
                <a:lnTo>
                  <a:pt x="173208" y="2264701"/>
                </a:lnTo>
                <a:lnTo>
                  <a:pt x="157844" y="2217678"/>
                </a:lnTo>
                <a:lnTo>
                  <a:pt x="152400" y="2165350"/>
                </a:lnTo>
                <a:lnTo>
                  <a:pt x="152400" y="1377950"/>
                </a:lnTo>
                <a:lnTo>
                  <a:pt x="146955" y="1325621"/>
                </a:lnTo>
                <a:lnTo>
                  <a:pt x="131591" y="1278598"/>
                </a:lnTo>
                <a:lnTo>
                  <a:pt x="107761" y="1238758"/>
                </a:lnTo>
                <a:lnTo>
                  <a:pt x="76916" y="1207976"/>
                </a:lnTo>
                <a:lnTo>
                  <a:pt x="40512" y="1188132"/>
                </a:lnTo>
                <a:lnTo>
                  <a:pt x="0" y="1181100"/>
                </a:lnTo>
                <a:lnTo>
                  <a:pt x="40512" y="1174067"/>
                </a:lnTo>
                <a:lnTo>
                  <a:pt x="76916" y="1154223"/>
                </a:lnTo>
                <a:lnTo>
                  <a:pt x="107761" y="1123442"/>
                </a:lnTo>
                <a:lnTo>
                  <a:pt x="131591" y="1083601"/>
                </a:lnTo>
                <a:lnTo>
                  <a:pt x="146955" y="1036578"/>
                </a:lnTo>
                <a:lnTo>
                  <a:pt x="152400" y="984250"/>
                </a:lnTo>
                <a:lnTo>
                  <a:pt x="152400" y="196850"/>
                </a:lnTo>
                <a:lnTo>
                  <a:pt x="157844" y="144521"/>
                </a:lnTo>
                <a:lnTo>
                  <a:pt x="173208" y="97498"/>
                </a:lnTo>
                <a:lnTo>
                  <a:pt x="197038" y="57657"/>
                </a:lnTo>
                <a:lnTo>
                  <a:pt x="227883" y="26876"/>
                </a:lnTo>
                <a:lnTo>
                  <a:pt x="264287" y="7032"/>
                </a:lnTo>
                <a:lnTo>
                  <a:pt x="3048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73619" y="3410330"/>
            <a:ext cx="796290" cy="836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5420">
              <a:lnSpc>
                <a:spcPts val="3190"/>
              </a:lnSpc>
              <a:spcBef>
                <a:spcPts val="100"/>
              </a:spcBef>
            </a:pPr>
            <a:r>
              <a:rPr sz="2800" b="1" spc="-5" dirty="0">
                <a:solidFill>
                  <a:srgbClr val="008A87"/>
                </a:solidFill>
                <a:latin typeface="Times New Roman"/>
                <a:cs typeface="Times New Roman"/>
              </a:rPr>
              <a:t>|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i="1" spc="-31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008A87"/>
                </a:solidFill>
                <a:latin typeface="Times New Roman"/>
                <a:cs typeface="Times New Roman"/>
              </a:rPr>
              <a:t>|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ts val="3190"/>
              </a:lnSpc>
            </a:pPr>
            <a:r>
              <a:rPr sz="2800" dirty="0">
                <a:latin typeface="Times New Roman"/>
                <a:cs typeface="Times New Roman"/>
              </a:rPr>
              <a:t>ti</a:t>
            </a:r>
            <a:r>
              <a:rPr sz="2800" spc="-5" dirty="0">
                <a:latin typeface="Times New Roman"/>
                <a:cs typeface="Times New Roman"/>
              </a:rPr>
              <a:t>me</a:t>
            </a:r>
            <a:r>
              <a:rPr sz="2800" dirty="0">
                <a:latin typeface="Times New Roman"/>
                <a:cs typeface="Times New Roman"/>
              </a:rPr>
              <a:t>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286000" y="1304925"/>
            <a:ext cx="304800" cy="1219200"/>
          </a:xfrm>
          <a:custGeom>
            <a:avLst/>
            <a:gdLst/>
            <a:ahLst/>
            <a:cxnLst/>
            <a:rect l="l" t="t" r="r" b="b"/>
            <a:pathLst>
              <a:path w="304800" h="1219200">
                <a:moveTo>
                  <a:pt x="304800" y="1219200"/>
                </a:moveTo>
                <a:lnTo>
                  <a:pt x="245481" y="1211215"/>
                </a:lnTo>
                <a:lnTo>
                  <a:pt x="197038" y="1189440"/>
                </a:lnTo>
                <a:lnTo>
                  <a:pt x="164377" y="1157145"/>
                </a:lnTo>
                <a:lnTo>
                  <a:pt x="152400" y="1117600"/>
                </a:lnTo>
                <a:lnTo>
                  <a:pt x="152400" y="711200"/>
                </a:lnTo>
                <a:lnTo>
                  <a:pt x="140422" y="671654"/>
                </a:lnTo>
                <a:lnTo>
                  <a:pt x="107761" y="639359"/>
                </a:lnTo>
                <a:lnTo>
                  <a:pt x="59318" y="617584"/>
                </a:lnTo>
                <a:lnTo>
                  <a:pt x="0" y="609600"/>
                </a:lnTo>
                <a:lnTo>
                  <a:pt x="59318" y="601615"/>
                </a:lnTo>
                <a:lnTo>
                  <a:pt x="107761" y="579840"/>
                </a:lnTo>
                <a:lnTo>
                  <a:pt x="140422" y="547545"/>
                </a:lnTo>
                <a:lnTo>
                  <a:pt x="152400" y="508000"/>
                </a:lnTo>
                <a:lnTo>
                  <a:pt x="152400" y="101600"/>
                </a:lnTo>
                <a:lnTo>
                  <a:pt x="164377" y="62054"/>
                </a:lnTo>
                <a:lnTo>
                  <a:pt x="197038" y="29759"/>
                </a:lnTo>
                <a:lnTo>
                  <a:pt x="245481" y="7984"/>
                </a:lnTo>
                <a:lnTo>
                  <a:pt x="3048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410747" y="1494980"/>
            <a:ext cx="743585" cy="8362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190"/>
              </a:lnSpc>
              <a:spcBef>
                <a:spcPts val="100"/>
              </a:spcBef>
            </a:pPr>
            <a:r>
              <a:rPr sz="2800" spc="-5" dirty="0">
                <a:solidFill>
                  <a:srgbClr val="008A87"/>
                </a:solidFill>
                <a:latin typeface="Symbol"/>
                <a:cs typeface="Symbol"/>
              </a:rPr>
              <a:t>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  <a:p>
            <a:pPr marL="55244">
              <a:lnSpc>
                <a:spcPts val="3190"/>
              </a:lnSpc>
            </a:pPr>
            <a:r>
              <a:rPr sz="2800" spc="-5" dirty="0">
                <a:latin typeface="Times New Roman"/>
                <a:cs typeface="Times New Roman"/>
              </a:rPr>
              <a:t>total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638800" y="4281488"/>
            <a:ext cx="2514600" cy="381000"/>
          </a:xfrm>
          <a:custGeom>
            <a:avLst/>
            <a:gdLst/>
            <a:ahLst/>
            <a:cxnLst/>
            <a:rect l="l" t="t" r="r" b="b"/>
            <a:pathLst>
              <a:path w="2514600" h="381000">
                <a:moveTo>
                  <a:pt x="2451100" y="0"/>
                </a:moveTo>
                <a:lnTo>
                  <a:pt x="63500" y="0"/>
                </a:lnTo>
                <a:lnTo>
                  <a:pt x="38785" y="4990"/>
                </a:lnTo>
                <a:lnTo>
                  <a:pt x="18600" y="18600"/>
                </a:lnTo>
                <a:lnTo>
                  <a:pt x="4990" y="38785"/>
                </a:lnTo>
                <a:lnTo>
                  <a:pt x="0" y="63500"/>
                </a:lnTo>
                <a:lnTo>
                  <a:pt x="0" y="317500"/>
                </a:lnTo>
                <a:lnTo>
                  <a:pt x="4990" y="342214"/>
                </a:lnTo>
                <a:lnTo>
                  <a:pt x="18600" y="362399"/>
                </a:lnTo>
                <a:lnTo>
                  <a:pt x="38785" y="376009"/>
                </a:lnTo>
                <a:lnTo>
                  <a:pt x="63500" y="381000"/>
                </a:lnTo>
                <a:lnTo>
                  <a:pt x="2451100" y="381000"/>
                </a:lnTo>
                <a:lnTo>
                  <a:pt x="2475814" y="376009"/>
                </a:lnTo>
                <a:lnTo>
                  <a:pt x="2495999" y="362399"/>
                </a:lnTo>
                <a:lnTo>
                  <a:pt x="2509609" y="342214"/>
                </a:lnTo>
                <a:lnTo>
                  <a:pt x="2514600" y="317500"/>
                </a:lnTo>
                <a:lnTo>
                  <a:pt x="2514600" y="63500"/>
                </a:lnTo>
                <a:lnTo>
                  <a:pt x="2509609" y="38785"/>
                </a:lnTo>
                <a:lnTo>
                  <a:pt x="2495999" y="18600"/>
                </a:lnTo>
                <a:lnTo>
                  <a:pt x="2475814" y="4990"/>
                </a:lnTo>
                <a:lnTo>
                  <a:pt x="2451100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47040" y="5203191"/>
            <a:ext cx="803084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latin typeface="Times New Roman"/>
                <a:cs typeface="Times New Roman"/>
              </a:rPr>
              <a:t>Handshaking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Lemma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Symbol"/>
                <a:cs typeface="Symbol"/>
              </a:rPr>
              <a:t>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8A87"/>
                </a:solidFill>
                <a:latin typeface="Symbol"/>
                <a:cs typeface="Symbol"/>
              </a:rPr>
              <a:t>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implicit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D</a:t>
            </a:r>
            <a:r>
              <a:rPr sz="2000" spc="-10" dirty="0">
                <a:latin typeface="Times New Roman"/>
                <a:cs typeface="Times New Roman"/>
              </a:rPr>
              <a:t>ECREASE</a:t>
            </a:r>
            <a:r>
              <a:rPr sz="2800" spc="-10" dirty="0">
                <a:latin typeface="Times New Roman"/>
                <a:cs typeface="Times New Roman"/>
              </a:rPr>
              <a:t>-K</a:t>
            </a:r>
            <a:r>
              <a:rPr sz="2000" spc="-10" dirty="0">
                <a:latin typeface="Times New Roman"/>
                <a:cs typeface="Times New Roman"/>
              </a:rPr>
              <a:t>EY</a:t>
            </a:r>
            <a:r>
              <a:rPr sz="2800" spc="-10" dirty="0">
                <a:latin typeface="Times New Roman"/>
                <a:cs typeface="Times New Roman"/>
              </a:rPr>
              <a:t>’s.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148512" y="4662491"/>
            <a:ext cx="122555" cy="624205"/>
            <a:chOff x="7148512" y="4662491"/>
            <a:chExt cx="122555" cy="624205"/>
          </a:xfrm>
        </p:grpSpPr>
        <p:sp>
          <p:nvSpPr>
            <p:cNvPr id="5" name="object 5"/>
            <p:cNvSpPr/>
            <p:nvPr/>
          </p:nvSpPr>
          <p:spPr>
            <a:xfrm>
              <a:off x="7162800" y="4719193"/>
              <a:ext cx="69215" cy="553085"/>
            </a:xfrm>
            <a:custGeom>
              <a:avLst/>
              <a:gdLst/>
              <a:ahLst/>
              <a:cxnLst/>
              <a:rect l="l" t="t" r="r" b="b"/>
              <a:pathLst>
                <a:path w="69215" h="553085">
                  <a:moveTo>
                    <a:pt x="0" y="552894"/>
                  </a:moveTo>
                  <a:lnTo>
                    <a:pt x="69113" y="0"/>
                  </a:lnTo>
                </a:path>
              </a:pathLst>
            </a:custGeom>
            <a:ln w="28575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185833" y="4662491"/>
              <a:ext cx="85090" cy="90805"/>
            </a:xfrm>
            <a:custGeom>
              <a:avLst/>
              <a:gdLst/>
              <a:ahLst/>
              <a:cxnLst/>
              <a:rect l="l" t="t" r="r" b="b"/>
              <a:pathLst>
                <a:path w="85090" h="90804">
                  <a:moveTo>
                    <a:pt x="53162" y="0"/>
                  </a:moveTo>
                  <a:lnTo>
                    <a:pt x="0" y="79743"/>
                  </a:lnTo>
                  <a:lnTo>
                    <a:pt x="46075" y="56705"/>
                  </a:lnTo>
                  <a:lnTo>
                    <a:pt x="85064" y="90373"/>
                  </a:lnTo>
                  <a:lnTo>
                    <a:pt x="53162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745384" y="1191577"/>
            <a:ext cx="5111750" cy="2159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Q</a:t>
            </a:r>
            <a:r>
              <a:rPr sz="2800" i="1" spc="-4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Symbol"/>
                <a:cs typeface="Symbol"/>
              </a:rPr>
              <a:t></a:t>
            </a:r>
            <a:r>
              <a:rPr sz="2800" spc="-3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key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r>
              <a:rPr sz="2800" spc="-3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Symbol"/>
                <a:cs typeface="Symbol"/>
              </a:rPr>
              <a:t></a:t>
            </a:r>
            <a:r>
              <a:rPr sz="2800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Symbol"/>
                <a:cs typeface="Symbol"/>
              </a:rPr>
              <a:t></a:t>
            </a:r>
            <a:r>
              <a:rPr sz="2800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for </a:t>
            </a:r>
            <a:r>
              <a:rPr sz="2800" spc="-5" dirty="0">
                <a:latin typeface="Times New Roman"/>
                <a:cs typeface="Times New Roman"/>
              </a:rPr>
              <a:t>all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Symbol"/>
                <a:cs typeface="Symbol"/>
              </a:rPr>
              <a:t>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key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s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r>
              <a:rPr sz="2800" spc="-2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Symbol"/>
                <a:cs typeface="Symbol"/>
              </a:rPr>
              <a:t>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0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for </a:t>
            </a:r>
            <a:r>
              <a:rPr sz="2800" spc="-5" dirty="0">
                <a:latin typeface="Times New Roman"/>
                <a:cs typeface="Times New Roman"/>
              </a:rPr>
              <a:t>some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arbitrary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s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Symbol"/>
                <a:cs typeface="Symbol"/>
              </a:rPr>
              <a:t>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b="1" spc="-5" dirty="0">
                <a:latin typeface="Times New Roman"/>
                <a:cs typeface="Times New Roman"/>
              </a:rPr>
              <a:t>while</a:t>
            </a:r>
            <a:r>
              <a:rPr sz="2800" b="1" spc="-40" dirty="0"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Q</a:t>
            </a:r>
            <a:r>
              <a:rPr sz="28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Symbol"/>
                <a:cs typeface="Symbol"/>
              </a:rPr>
              <a:t></a:t>
            </a:r>
            <a:r>
              <a:rPr sz="2800" spc="-2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Symbol"/>
                <a:cs typeface="Symbol"/>
              </a:rPr>
              <a:t></a:t>
            </a:r>
            <a:endParaRPr sz="2800">
              <a:latin typeface="Symbol"/>
              <a:cs typeface="Symbol"/>
            </a:endParaRPr>
          </a:p>
          <a:p>
            <a:pPr marL="469900">
              <a:lnSpc>
                <a:spcPct val="100000"/>
              </a:lnSpc>
            </a:pPr>
            <a:r>
              <a:rPr sz="2800" b="1" dirty="0">
                <a:latin typeface="Times New Roman"/>
                <a:cs typeface="Times New Roman"/>
              </a:rPr>
              <a:t>do</a:t>
            </a:r>
            <a:r>
              <a:rPr sz="2800" b="1" spc="-85" dirty="0"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28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Symbol"/>
                <a:cs typeface="Symbol"/>
              </a:rPr>
              <a:t></a:t>
            </a:r>
            <a:r>
              <a:rPr sz="2800" spc="-1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</a:t>
            </a:r>
            <a:r>
              <a:rPr sz="2400" spc="-5" dirty="0">
                <a:latin typeface="Times New Roman"/>
                <a:cs typeface="Times New Roman"/>
              </a:rPr>
              <a:t>XTRACT</a:t>
            </a:r>
            <a:r>
              <a:rPr sz="2800" spc="-5" dirty="0">
                <a:latin typeface="Times New Roman"/>
                <a:cs typeface="Times New Roman"/>
              </a:rPr>
              <a:t>-M</a:t>
            </a:r>
            <a:r>
              <a:rPr sz="2400" spc="-5" dirty="0">
                <a:latin typeface="Times New Roman"/>
                <a:cs typeface="Times New Roman"/>
              </a:rPr>
              <a:t>IN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Q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658833" y="3325126"/>
            <a:ext cx="5052060" cy="17329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2239010" algn="ctr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latin typeface="Times New Roman"/>
                <a:cs typeface="Times New Roman"/>
              </a:rPr>
              <a:t>for</a:t>
            </a:r>
            <a:r>
              <a:rPr sz="2800" b="1" spc="-3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each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i="1" spc="-3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Symbol"/>
                <a:cs typeface="Symbol"/>
              </a:rPr>
              <a:t></a:t>
            </a:r>
            <a:r>
              <a:rPr sz="2800" spc="-2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Adj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endParaRPr sz="2800">
              <a:latin typeface="Times New Roman"/>
              <a:cs typeface="Times New Roman"/>
            </a:endParaRPr>
          </a:p>
          <a:p>
            <a:pPr marL="457834" algn="ctr">
              <a:lnSpc>
                <a:spcPct val="100000"/>
              </a:lnSpc>
            </a:pPr>
            <a:r>
              <a:rPr sz="2800" b="1" dirty="0">
                <a:latin typeface="Times New Roman"/>
                <a:cs typeface="Times New Roman"/>
              </a:rPr>
              <a:t>do</a:t>
            </a:r>
            <a:r>
              <a:rPr sz="2800" b="1" spc="-1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if</a:t>
            </a:r>
            <a:r>
              <a:rPr sz="2800" b="1" spc="215" dirty="0"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Symbol"/>
                <a:cs typeface="Symbol"/>
              </a:rPr>
              <a:t>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Q </a:t>
            </a:r>
            <a:r>
              <a:rPr sz="2800" spc="-5" dirty="0">
                <a:latin typeface="Times New Roman"/>
                <a:cs typeface="Times New Roman"/>
              </a:rPr>
              <a:t>and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w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2800" spc="-1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) 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&lt;</a:t>
            </a:r>
            <a:r>
              <a:rPr sz="2800" spc="-1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key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endParaRPr sz="2800">
              <a:latin typeface="Times New Roman"/>
              <a:cs typeface="Times New Roman"/>
            </a:endParaRPr>
          </a:p>
          <a:p>
            <a:pPr marL="631825" algn="ctr">
              <a:lnSpc>
                <a:spcPct val="100000"/>
              </a:lnSpc>
            </a:pPr>
            <a:r>
              <a:rPr sz="2800" b="1" spc="-5" dirty="0">
                <a:latin typeface="Times New Roman"/>
                <a:cs typeface="Times New Roman"/>
              </a:rPr>
              <a:t>then</a:t>
            </a:r>
            <a:r>
              <a:rPr sz="2800" b="1" spc="-15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key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r>
              <a:rPr sz="2800" spc="-2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Symbol"/>
                <a:cs typeface="Symbol"/>
              </a:rPr>
              <a:t></a:t>
            </a:r>
            <a:r>
              <a:rPr sz="2800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w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2800" spc="-1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  <a:p>
            <a:pPr marL="262890" algn="ctr">
              <a:lnSpc>
                <a:spcPct val="100000"/>
              </a:lnSpc>
            </a:pPr>
            <a:r>
              <a:rPr sz="2800" spc="-5" dirty="0">
                <a:solidFill>
                  <a:srgbClr val="008A87"/>
                </a:solidFill>
                <a:latin typeface="Symbol"/>
                <a:cs typeface="Symbol"/>
              </a:rPr>
              <a:t>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r>
              <a:rPr sz="2800" spc="-3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Symbol"/>
                <a:cs typeface="Symbol"/>
              </a:rPr>
              <a:t></a:t>
            </a:r>
            <a:r>
              <a:rPr sz="2800" spc="-3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526539" y="289813"/>
            <a:ext cx="3999229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Analysis</a:t>
            </a:r>
            <a:r>
              <a:rPr spc="-35" dirty="0"/>
              <a:t> </a:t>
            </a:r>
            <a:r>
              <a:rPr spc="-5" dirty="0"/>
              <a:t>of</a:t>
            </a:r>
            <a:r>
              <a:rPr spc="-35" dirty="0"/>
              <a:t> </a:t>
            </a:r>
            <a:r>
              <a:rPr spc="-5" dirty="0"/>
              <a:t>Prim</a:t>
            </a:r>
          </a:p>
        </p:txBody>
      </p:sp>
      <p:sp>
        <p:nvSpPr>
          <p:cNvPr id="10" name="object 10"/>
          <p:cNvSpPr/>
          <p:nvPr/>
        </p:nvSpPr>
        <p:spPr>
          <a:xfrm>
            <a:off x="3276600" y="3443287"/>
            <a:ext cx="304800" cy="1600200"/>
          </a:xfrm>
          <a:custGeom>
            <a:avLst/>
            <a:gdLst/>
            <a:ahLst/>
            <a:cxnLst/>
            <a:rect l="l" t="t" r="r" b="b"/>
            <a:pathLst>
              <a:path w="304800" h="1600200">
                <a:moveTo>
                  <a:pt x="304800" y="1600200"/>
                </a:moveTo>
                <a:lnTo>
                  <a:pt x="256631" y="1593401"/>
                </a:lnTo>
                <a:lnTo>
                  <a:pt x="214796" y="1574471"/>
                </a:lnTo>
                <a:lnTo>
                  <a:pt x="181805" y="1545604"/>
                </a:lnTo>
                <a:lnTo>
                  <a:pt x="160169" y="1508998"/>
                </a:lnTo>
                <a:lnTo>
                  <a:pt x="152400" y="1466850"/>
                </a:lnTo>
                <a:lnTo>
                  <a:pt x="152400" y="933450"/>
                </a:lnTo>
                <a:lnTo>
                  <a:pt x="144630" y="891301"/>
                </a:lnTo>
                <a:lnTo>
                  <a:pt x="122994" y="854695"/>
                </a:lnTo>
                <a:lnTo>
                  <a:pt x="90003" y="825828"/>
                </a:lnTo>
                <a:lnTo>
                  <a:pt x="48168" y="806898"/>
                </a:lnTo>
                <a:lnTo>
                  <a:pt x="0" y="800100"/>
                </a:lnTo>
                <a:lnTo>
                  <a:pt x="48168" y="793301"/>
                </a:lnTo>
                <a:lnTo>
                  <a:pt x="90003" y="774371"/>
                </a:lnTo>
                <a:lnTo>
                  <a:pt x="122994" y="745504"/>
                </a:lnTo>
                <a:lnTo>
                  <a:pt x="144630" y="708898"/>
                </a:lnTo>
                <a:lnTo>
                  <a:pt x="152400" y="666750"/>
                </a:lnTo>
                <a:lnTo>
                  <a:pt x="152400" y="133350"/>
                </a:lnTo>
                <a:lnTo>
                  <a:pt x="160169" y="91201"/>
                </a:lnTo>
                <a:lnTo>
                  <a:pt x="181805" y="54595"/>
                </a:lnTo>
                <a:lnTo>
                  <a:pt x="214796" y="25728"/>
                </a:lnTo>
                <a:lnTo>
                  <a:pt x="256631" y="6798"/>
                </a:lnTo>
                <a:lnTo>
                  <a:pt x="3048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761108" y="3704018"/>
            <a:ext cx="1395095" cy="83693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12420" marR="5080" indent="-300355">
              <a:lnSpc>
                <a:spcPts val="3020"/>
              </a:lnSpc>
              <a:spcBef>
                <a:spcPts val="484"/>
              </a:spcBef>
            </a:pP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g</a:t>
            </a:r>
            <a:r>
              <a:rPr sz="2800" i="1" spc="-100" dirty="0">
                <a:solidFill>
                  <a:srgbClr val="008A87"/>
                </a:solidFill>
                <a:latin typeface="Times New Roman"/>
                <a:cs typeface="Times New Roman"/>
              </a:rPr>
              <a:t>r</a:t>
            </a:r>
            <a:r>
              <a:rPr sz="2800" i="1" spc="-10" dirty="0">
                <a:solidFill>
                  <a:srgbClr val="008A87"/>
                </a:solidFill>
                <a:latin typeface="Times New Roman"/>
                <a:cs typeface="Times New Roman"/>
              </a:rPr>
              <a:t>ee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)  </a:t>
            </a:r>
            <a:r>
              <a:rPr sz="2800" spc="-5" dirty="0">
                <a:latin typeface="Times New Roman"/>
                <a:cs typeface="Times New Roman"/>
              </a:rPr>
              <a:t>times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311275" y="2681287"/>
            <a:ext cx="304800" cy="2362200"/>
          </a:xfrm>
          <a:custGeom>
            <a:avLst/>
            <a:gdLst/>
            <a:ahLst/>
            <a:cxnLst/>
            <a:rect l="l" t="t" r="r" b="b"/>
            <a:pathLst>
              <a:path w="304800" h="2362200">
                <a:moveTo>
                  <a:pt x="304800" y="2362200"/>
                </a:moveTo>
                <a:lnTo>
                  <a:pt x="264287" y="2355167"/>
                </a:lnTo>
                <a:lnTo>
                  <a:pt x="227883" y="2335323"/>
                </a:lnTo>
                <a:lnTo>
                  <a:pt x="197038" y="2304542"/>
                </a:lnTo>
                <a:lnTo>
                  <a:pt x="173208" y="2264701"/>
                </a:lnTo>
                <a:lnTo>
                  <a:pt x="157844" y="2217678"/>
                </a:lnTo>
                <a:lnTo>
                  <a:pt x="152400" y="2165350"/>
                </a:lnTo>
                <a:lnTo>
                  <a:pt x="152400" y="1377950"/>
                </a:lnTo>
                <a:lnTo>
                  <a:pt x="146955" y="1325621"/>
                </a:lnTo>
                <a:lnTo>
                  <a:pt x="131591" y="1278598"/>
                </a:lnTo>
                <a:lnTo>
                  <a:pt x="107761" y="1238758"/>
                </a:lnTo>
                <a:lnTo>
                  <a:pt x="76916" y="1207976"/>
                </a:lnTo>
                <a:lnTo>
                  <a:pt x="40512" y="1188132"/>
                </a:lnTo>
                <a:lnTo>
                  <a:pt x="0" y="1181100"/>
                </a:lnTo>
                <a:lnTo>
                  <a:pt x="40512" y="1174067"/>
                </a:lnTo>
                <a:lnTo>
                  <a:pt x="76916" y="1154223"/>
                </a:lnTo>
                <a:lnTo>
                  <a:pt x="107761" y="1123442"/>
                </a:lnTo>
                <a:lnTo>
                  <a:pt x="131591" y="1083601"/>
                </a:lnTo>
                <a:lnTo>
                  <a:pt x="146955" y="1036578"/>
                </a:lnTo>
                <a:lnTo>
                  <a:pt x="152400" y="984250"/>
                </a:lnTo>
                <a:lnTo>
                  <a:pt x="152400" y="196850"/>
                </a:lnTo>
                <a:lnTo>
                  <a:pt x="157844" y="144521"/>
                </a:lnTo>
                <a:lnTo>
                  <a:pt x="173208" y="97498"/>
                </a:lnTo>
                <a:lnTo>
                  <a:pt x="197038" y="57657"/>
                </a:lnTo>
                <a:lnTo>
                  <a:pt x="227883" y="26876"/>
                </a:lnTo>
                <a:lnTo>
                  <a:pt x="264287" y="7032"/>
                </a:lnTo>
                <a:lnTo>
                  <a:pt x="3048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73619" y="3410330"/>
            <a:ext cx="796290" cy="836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5420">
              <a:lnSpc>
                <a:spcPts val="3190"/>
              </a:lnSpc>
              <a:spcBef>
                <a:spcPts val="100"/>
              </a:spcBef>
            </a:pPr>
            <a:r>
              <a:rPr sz="2800" b="1" spc="-5" dirty="0">
                <a:solidFill>
                  <a:srgbClr val="008A87"/>
                </a:solidFill>
                <a:latin typeface="Times New Roman"/>
                <a:cs typeface="Times New Roman"/>
              </a:rPr>
              <a:t>|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i="1" spc="-31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008A87"/>
                </a:solidFill>
                <a:latin typeface="Times New Roman"/>
                <a:cs typeface="Times New Roman"/>
              </a:rPr>
              <a:t>|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ts val="3190"/>
              </a:lnSpc>
            </a:pPr>
            <a:r>
              <a:rPr sz="2800" dirty="0">
                <a:latin typeface="Times New Roman"/>
                <a:cs typeface="Times New Roman"/>
              </a:rPr>
              <a:t>ti</a:t>
            </a:r>
            <a:r>
              <a:rPr sz="2800" spc="-5" dirty="0">
                <a:latin typeface="Times New Roman"/>
                <a:cs typeface="Times New Roman"/>
              </a:rPr>
              <a:t>me</a:t>
            </a:r>
            <a:r>
              <a:rPr sz="2800" dirty="0">
                <a:latin typeface="Times New Roman"/>
                <a:cs typeface="Times New Roman"/>
              </a:rPr>
              <a:t>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286000" y="1304925"/>
            <a:ext cx="304800" cy="1219200"/>
          </a:xfrm>
          <a:custGeom>
            <a:avLst/>
            <a:gdLst/>
            <a:ahLst/>
            <a:cxnLst/>
            <a:rect l="l" t="t" r="r" b="b"/>
            <a:pathLst>
              <a:path w="304800" h="1219200">
                <a:moveTo>
                  <a:pt x="304800" y="1219200"/>
                </a:moveTo>
                <a:lnTo>
                  <a:pt x="245481" y="1211215"/>
                </a:lnTo>
                <a:lnTo>
                  <a:pt x="197038" y="1189440"/>
                </a:lnTo>
                <a:lnTo>
                  <a:pt x="164377" y="1157145"/>
                </a:lnTo>
                <a:lnTo>
                  <a:pt x="152400" y="1117600"/>
                </a:lnTo>
                <a:lnTo>
                  <a:pt x="152400" y="711200"/>
                </a:lnTo>
                <a:lnTo>
                  <a:pt x="140422" y="671654"/>
                </a:lnTo>
                <a:lnTo>
                  <a:pt x="107761" y="639359"/>
                </a:lnTo>
                <a:lnTo>
                  <a:pt x="59318" y="617584"/>
                </a:lnTo>
                <a:lnTo>
                  <a:pt x="0" y="609600"/>
                </a:lnTo>
                <a:lnTo>
                  <a:pt x="59318" y="601615"/>
                </a:lnTo>
                <a:lnTo>
                  <a:pt x="107761" y="579840"/>
                </a:lnTo>
                <a:lnTo>
                  <a:pt x="140422" y="547545"/>
                </a:lnTo>
                <a:lnTo>
                  <a:pt x="152400" y="508000"/>
                </a:lnTo>
                <a:lnTo>
                  <a:pt x="152400" y="101600"/>
                </a:lnTo>
                <a:lnTo>
                  <a:pt x="164377" y="62054"/>
                </a:lnTo>
                <a:lnTo>
                  <a:pt x="197038" y="29759"/>
                </a:lnTo>
                <a:lnTo>
                  <a:pt x="245481" y="7984"/>
                </a:lnTo>
                <a:lnTo>
                  <a:pt x="3048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410747" y="1494980"/>
            <a:ext cx="743585" cy="8362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190"/>
              </a:lnSpc>
              <a:spcBef>
                <a:spcPts val="100"/>
              </a:spcBef>
            </a:pPr>
            <a:r>
              <a:rPr sz="2800" spc="-5" dirty="0">
                <a:solidFill>
                  <a:srgbClr val="008A87"/>
                </a:solidFill>
                <a:latin typeface="Symbol"/>
                <a:cs typeface="Symbol"/>
              </a:rPr>
              <a:t>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  <a:p>
            <a:pPr marL="55244">
              <a:lnSpc>
                <a:spcPts val="3190"/>
              </a:lnSpc>
            </a:pPr>
            <a:r>
              <a:rPr sz="2800" spc="-5" dirty="0">
                <a:latin typeface="Times New Roman"/>
                <a:cs typeface="Times New Roman"/>
              </a:rPr>
              <a:t>total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638800" y="4281488"/>
            <a:ext cx="2514600" cy="1005205"/>
            <a:chOff x="5638800" y="4281488"/>
            <a:chExt cx="2514600" cy="1005205"/>
          </a:xfrm>
        </p:grpSpPr>
        <p:sp>
          <p:nvSpPr>
            <p:cNvPr id="3" name="object 3"/>
            <p:cNvSpPr/>
            <p:nvPr/>
          </p:nvSpPr>
          <p:spPr>
            <a:xfrm>
              <a:off x="5638800" y="4281488"/>
              <a:ext cx="2514600" cy="381000"/>
            </a:xfrm>
            <a:custGeom>
              <a:avLst/>
              <a:gdLst/>
              <a:ahLst/>
              <a:cxnLst/>
              <a:rect l="l" t="t" r="r" b="b"/>
              <a:pathLst>
                <a:path w="2514600" h="381000">
                  <a:moveTo>
                    <a:pt x="2451100" y="0"/>
                  </a:moveTo>
                  <a:lnTo>
                    <a:pt x="63500" y="0"/>
                  </a:lnTo>
                  <a:lnTo>
                    <a:pt x="38785" y="4990"/>
                  </a:lnTo>
                  <a:lnTo>
                    <a:pt x="18600" y="18600"/>
                  </a:lnTo>
                  <a:lnTo>
                    <a:pt x="4990" y="38785"/>
                  </a:lnTo>
                  <a:lnTo>
                    <a:pt x="0" y="63500"/>
                  </a:lnTo>
                  <a:lnTo>
                    <a:pt x="0" y="317500"/>
                  </a:lnTo>
                  <a:lnTo>
                    <a:pt x="4990" y="342214"/>
                  </a:lnTo>
                  <a:lnTo>
                    <a:pt x="18600" y="362399"/>
                  </a:lnTo>
                  <a:lnTo>
                    <a:pt x="38785" y="376009"/>
                  </a:lnTo>
                  <a:lnTo>
                    <a:pt x="63500" y="381000"/>
                  </a:lnTo>
                  <a:lnTo>
                    <a:pt x="2451100" y="381000"/>
                  </a:lnTo>
                  <a:lnTo>
                    <a:pt x="2475814" y="376009"/>
                  </a:lnTo>
                  <a:lnTo>
                    <a:pt x="2495999" y="362399"/>
                  </a:lnTo>
                  <a:lnTo>
                    <a:pt x="2509609" y="342214"/>
                  </a:lnTo>
                  <a:lnTo>
                    <a:pt x="2514600" y="317500"/>
                  </a:lnTo>
                  <a:lnTo>
                    <a:pt x="2514600" y="63500"/>
                  </a:lnTo>
                  <a:lnTo>
                    <a:pt x="2509609" y="38785"/>
                  </a:lnTo>
                  <a:lnTo>
                    <a:pt x="2495999" y="18600"/>
                  </a:lnTo>
                  <a:lnTo>
                    <a:pt x="2475814" y="4990"/>
                  </a:lnTo>
                  <a:lnTo>
                    <a:pt x="2451100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162800" y="4719192"/>
              <a:ext cx="69215" cy="553085"/>
            </a:xfrm>
            <a:custGeom>
              <a:avLst/>
              <a:gdLst/>
              <a:ahLst/>
              <a:cxnLst/>
              <a:rect l="l" t="t" r="r" b="b"/>
              <a:pathLst>
                <a:path w="69215" h="553085">
                  <a:moveTo>
                    <a:pt x="0" y="552894"/>
                  </a:moveTo>
                  <a:lnTo>
                    <a:pt x="69113" y="0"/>
                  </a:lnTo>
                </a:path>
              </a:pathLst>
            </a:custGeom>
            <a:ln w="28575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185833" y="4662491"/>
              <a:ext cx="85090" cy="90805"/>
            </a:xfrm>
            <a:custGeom>
              <a:avLst/>
              <a:gdLst/>
              <a:ahLst/>
              <a:cxnLst/>
              <a:rect l="l" t="t" r="r" b="b"/>
              <a:pathLst>
                <a:path w="85090" h="90804">
                  <a:moveTo>
                    <a:pt x="53162" y="0"/>
                  </a:moveTo>
                  <a:lnTo>
                    <a:pt x="0" y="79743"/>
                  </a:lnTo>
                  <a:lnTo>
                    <a:pt x="46075" y="56705"/>
                  </a:lnTo>
                  <a:lnTo>
                    <a:pt x="85064" y="90373"/>
                  </a:lnTo>
                  <a:lnTo>
                    <a:pt x="53162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745384" y="1191577"/>
            <a:ext cx="5111750" cy="2159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Q</a:t>
            </a:r>
            <a:r>
              <a:rPr sz="2800" i="1" spc="-6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Symbol"/>
                <a:cs typeface="Symbol"/>
              </a:rPr>
              <a:t></a:t>
            </a:r>
            <a:r>
              <a:rPr sz="2800" spc="-5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key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r>
              <a:rPr sz="2800" spc="-3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Symbol"/>
                <a:cs typeface="Symbol"/>
              </a:rPr>
              <a:t></a:t>
            </a:r>
            <a:r>
              <a:rPr sz="2800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Symbol"/>
                <a:cs typeface="Symbol"/>
              </a:rPr>
              <a:t></a:t>
            </a:r>
            <a:r>
              <a:rPr sz="2800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for </a:t>
            </a:r>
            <a:r>
              <a:rPr sz="2800" spc="-5" dirty="0">
                <a:latin typeface="Times New Roman"/>
                <a:cs typeface="Times New Roman"/>
              </a:rPr>
              <a:t>all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Symbol"/>
                <a:cs typeface="Symbol"/>
              </a:rPr>
              <a:t>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key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s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r>
              <a:rPr sz="2800" spc="-2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Symbol"/>
                <a:cs typeface="Symbol"/>
              </a:rPr>
              <a:t>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0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for </a:t>
            </a:r>
            <a:r>
              <a:rPr sz="2800" spc="-5" dirty="0">
                <a:latin typeface="Times New Roman"/>
                <a:cs typeface="Times New Roman"/>
              </a:rPr>
              <a:t>some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arbitrary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s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Symbol"/>
                <a:cs typeface="Symbol"/>
              </a:rPr>
              <a:t>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b="1" spc="-5" dirty="0">
                <a:latin typeface="Times New Roman"/>
                <a:cs typeface="Times New Roman"/>
              </a:rPr>
              <a:t>while</a:t>
            </a:r>
            <a:r>
              <a:rPr sz="2800" b="1" spc="-40" dirty="0"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Q</a:t>
            </a:r>
            <a:r>
              <a:rPr sz="28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Symbol"/>
                <a:cs typeface="Symbol"/>
              </a:rPr>
              <a:t></a:t>
            </a:r>
            <a:r>
              <a:rPr sz="2800" spc="-2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Symbol"/>
                <a:cs typeface="Symbol"/>
              </a:rPr>
              <a:t></a:t>
            </a:r>
            <a:endParaRPr sz="2800">
              <a:latin typeface="Symbol"/>
              <a:cs typeface="Symbol"/>
            </a:endParaRPr>
          </a:p>
          <a:p>
            <a:pPr marL="469900">
              <a:lnSpc>
                <a:spcPct val="100000"/>
              </a:lnSpc>
            </a:pPr>
            <a:r>
              <a:rPr sz="2800" b="1" dirty="0">
                <a:latin typeface="Times New Roman"/>
                <a:cs typeface="Times New Roman"/>
              </a:rPr>
              <a:t>do</a:t>
            </a:r>
            <a:r>
              <a:rPr sz="2800" b="1" spc="-85" dirty="0"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28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Symbol"/>
                <a:cs typeface="Symbol"/>
              </a:rPr>
              <a:t></a:t>
            </a:r>
            <a:r>
              <a:rPr sz="2800" spc="-1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</a:t>
            </a:r>
            <a:r>
              <a:rPr sz="2400" spc="-5" dirty="0">
                <a:latin typeface="Times New Roman"/>
                <a:cs typeface="Times New Roman"/>
              </a:rPr>
              <a:t>XTRACT</a:t>
            </a:r>
            <a:r>
              <a:rPr sz="2800" spc="-5" dirty="0">
                <a:latin typeface="Times New Roman"/>
                <a:cs typeface="Times New Roman"/>
              </a:rPr>
              <a:t>-M</a:t>
            </a:r>
            <a:r>
              <a:rPr sz="2400" spc="-5" dirty="0">
                <a:latin typeface="Times New Roman"/>
                <a:cs typeface="Times New Roman"/>
              </a:rPr>
              <a:t>IN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Q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658833" y="3325126"/>
            <a:ext cx="5052060" cy="17329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2239010" algn="ctr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latin typeface="Times New Roman"/>
                <a:cs typeface="Times New Roman"/>
              </a:rPr>
              <a:t>for</a:t>
            </a:r>
            <a:r>
              <a:rPr sz="2800" b="1" spc="-3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each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i="1" spc="-3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Symbol"/>
                <a:cs typeface="Symbol"/>
              </a:rPr>
              <a:t></a:t>
            </a:r>
            <a:r>
              <a:rPr sz="2800" spc="-2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Adj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endParaRPr sz="2800">
              <a:latin typeface="Times New Roman"/>
              <a:cs typeface="Times New Roman"/>
            </a:endParaRPr>
          </a:p>
          <a:p>
            <a:pPr marL="457834" algn="ctr">
              <a:lnSpc>
                <a:spcPct val="100000"/>
              </a:lnSpc>
            </a:pPr>
            <a:r>
              <a:rPr sz="2800" b="1" dirty="0">
                <a:latin typeface="Times New Roman"/>
                <a:cs typeface="Times New Roman"/>
              </a:rPr>
              <a:t>do</a:t>
            </a:r>
            <a:r>
              <a:rPr sz="2800" b="1" spc="-1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if</a:t>
            </a:r>
            <a:r>
              <a:rPr sz="2800" b="1" spc="215" dirty="0"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Symbol"/>
                <a:cs typeface="Symbol"/>
              </a:rPr>
              <a:t>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Q </a:t>
            </a:r>
            <a:r>
              <a:rPr sz="2800" spc="-5" dirty="0">
                <a:latin typeface="Times New Roman"/>
                <a:cs typeface="Times New Roman"/>
              </a:rPr>
              <a:t>and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w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2800" spc="-1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) 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&lt;</a:t>
            </a:r>
            <a:r>
              <a:rPr sz="2800" spc="-1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key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endParaRPr sz="2800">
              <a:latin typeface="Times New Roman"/>
              <a:cs typeface="Times New Roman"/>
            </a:endParaRPr>
          </a:p>
          <a:p>
            <a:pPr marL="631825" algn="ctr">
              <a:lnSpc>
                <a:spcPct val="100000"/>
              </a:lnSpc>
            </a:pPr>
            <a:r>
              <a:rPr sz="2800" b="1" spc="-5" dirty="0">
                <a:latin typeface="Times New Roman"/>
                <a:cs typeface="Times New Roman"/>
              </a:rPr>
              <a:t>then</a:t>
            </a:r>
            <a:r>
              <a:rPr sz="2800" b="1" spc="-15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key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r>
              <a:rPr sz="2800" spc="-2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Symbol"/>
                <a:cs typeface="Symbol"/>
              </a:rPr>
              <a:t></a:t>
            </a:r>
            <a:r>
              <a:rPr sz="2800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w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2800" spc="-1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  <a:p>
            <a:pPr marL="262890" algn="ctr">
              <a:lnSpc>
                <a:spcPct val="100000"/>
              </a:lnSpc>
            </a:pPr>
            <a:r>
              <a:rPr sz="2800" spc="-5" dirty="0">
                <a:solidFill>
                  <a:srgbClr val="008A87"/>
                </a:solidFill>
                <a:latin typeface="Symbol"/>
                <a:cs typeface="Symbol"/>
              </a:rPr>
              <a:t>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r>
              <a:rPr sz="2800" spc="-3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Symbol"/>
                <a:cs typeface="Symbol"/>
              </a:rPr>
              <a:t></a:t>
            </a:r>
            <a:r>
              <a:rPr sz="2800" spc="-3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526539" y="289813"/>
            <a:ext cx="3999229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Analysis</a:t>
            </a:r>
            <a:r>
              <a:rPr spc="-35" dirty="0"/>
              <a:t> </a:t>
            </a:r>
            <a:r>
              <a:rPr spc="-5" dirty="0"/>
              <a:t>of</a:t>
            </a:r>
            <a:r>
              <a:rPr spc="-35" dirty="0"/>
              <a:t> </a:t>
            </a:r>
            <a:r>
              <a:rPr spc="-5" dirty="0"/>
              <a:t>Prim</a:t>
            </a:r>
          </a:p>
        </p:txBody>
      </p:sp>
      <p:sp>
        <p:nvSpPr>
          <p:cNvPr id="9" name="object 9"/>
          <p:cNvSpPr/>
          <p:nvPr/>
        </p:nvSpPr>
        <p:spPr>
          <a:xfrm>
            <a:off x="3276600" y="3443287"/>
            <a:ext cx="304800" cy="1600200"/>
          </a:xfrm>
          <a:custGeom>
            <a:avLst/>
            <a:gdLst/>
            <a:ahLst/>
            <a:cxnLst/>
            <a:rect l="l" t="t" r="r" b="b"/>
            <a:pathLst>
              <a:path w="304800" h="1600200">
                <a:moveTo>
                  <a:pt x="304800" y="1600200"/>
                </a:moveTo>
                <a:lnTo>
                  <a:pt x="256631" y="1593401"/>
                </a:lnTo>
                <a:lnTo>
                  <a:pt x="214796" y="1574471"/>
                </a:lnTo>
                <a:lnTo>
                  <a:pt x="181805" y="1545604"/>
                </a:lnTo>
                <a:lnTo>
                  <a:pt x="160169" y="1508998"/>
                </a:lnTo>
                <a:lnTo>
                  <a:pt x="152400" y="1466850"/>
                </a:lnTo>
                <a:lnTo>
                  <a:pt x="152400" y="933450"/>
                </a:lnTo>
                <a:lnTo>
                  <a:pt x="144630" y="891301"/>
                </a:lnTo>
                <a:lnTo>
                  <a:pt x="122994" y="854695"/>
                </a:lnTo>
                <a:lnTo>
                  <a:pt x="90003" y="825828"/>
                </a:lnTo>
                <a:lnTo>
                  <a:pt x="48168" y="806898"/>
                </a:lnTo>
                <a:lnTo>
                  <a:pt x="0" y="800100"/>
                </a:lnTo>
                <a:lnTo>
                  <a:pt x="48168" y="793301"/>
                </a:lnTo>
                <a:lnTo>
                  <a:pt x="90003" y="774371"/>
                </a:lnTo>
                <a:lnTo>
                  <a:pt x="122994" y="745504"/>
                </a:lnTo>
                <a:lnTo>
                  <a:pt x="144630" y="708898"/>
                </a:lnTo>
                <a:lnTo>
                  <a:pt x="152400" y="666750"/>
                </a:lnTo>
                <a:lnTo>
                  <a:pt x="152400" y="133350"/>
                </a:lnTo>
                <a:lnTo>
                  <a:pt x="160169" y="91201"/>
                </a:lnTo>
                <a:lnTo>
                  <a:pt x="181805" y="54595"/>
                </a:lnTo>
                <a:lnTo>
                  <a:pt x="214796" y="25728"/>
                </a:lnTo>
                <a:lnTo>
                  <a:pt x="256631" y="6798"/>
                </a:lnTo>
                <a:lnTo>
                  <a:pt x="3048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761108" y="3704018"/>
            <a:ext cx="1395095" cy="83693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12420" marR="5080" indent="-300355">
              <a:lnSpc>
                <a:spcPts val="3020"/>
              </a:lnSpc>
              <a:spcBef>
                <a:spcPts val="484"/>
              </a:spcBef>
            </a:pP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g</a:t>
            </a:r>
            <a:r>
              <a:rPr sz="2800" i="1" spc="-100" dirty="0">
                <a:solidFill>
                  <a:srgbClr val="008A87"/>
                </a:solidFill>
                <a:latin typeface="Times New Roman"/>
                <a:cs typeface="Times New Roman"/>
              </a:rPr>
              <a:t>r</a:t>
            </a:r>
            <a:r>
              <a:rPr sz="2800" i="1" spc="-10" dirty="0">
                <a:solidFill>
                  <a:srgbClr val="008A87"/>
                </a:solidFill>
                <a:latin typeface="Times New Roman"/>
                <a:cs typeface="Times New Roman"/>
              </a:rPr>
              <a:t>ee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)  </a:t>
            </a:r>
            <a:r>
              <a:rPr sz="2800" spc="-5" dirty="0">
                <a:latin typeface="Times New Roman"/>
                <a:cs typeface="Times New Roman"/>
              </a:rPr>
              <a:t>times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311275" y="2681287"/>
            <a:ext cx="304800" cy="2362200"/>
          </a:xfrm>
          <a:custGeom>
            <a:avLst/>
            <a:gdLst/>
            <a:ahLst/>
            <a:cxnLst/>
            <a:rect l="l" t="t" r="r" b="b"/>
            <a:pathLst>
              <a:path w="304800" h="2362200">
                <a:moveTo>
                  <a:pt x="304800" y="2362200"/>
                </a:moveTo>
                <a:lnTo>
                  <a:pt x="264287" y="2355167"/>
                </a:lnTo>
                <a:lnTo>
                  <a:pt x="227883" y="2335323"/>
                </a:lnTo>
                <a:lnTo>
                  <a:pt x="197038" y="2304542"/>
                </a:lnTo>
                <a:lnTo>
                  <a:pt x="173208" y="2264701"/>
                </a:lnTo>
                <a:lnTo>
                  <a:pt x="157844" y="2217678"/>
                </a:lnTo>
                <a:lnTo>
                  <a:pt x="152400" y="2165350"/>
                </a:lnTo>
                <a:lnTo>
                  <a:pt x="152400" y="1377950"/>
                </a:lnTo>
                <a:lnTo>
                  <a:pt x="146955" y="1325621"/>
                </a:lnTo>
                <a:lnTo>
                  <a:pt x="131591" y="1278598"/>
                </a:lnTo>
                <a:lnTo>
                  <a:pt x="107761" y="1238758"/>
                </a:lnTo>
                <a:lnTo>
                  <a:pt x="76916" y="1207976"/>
                </a:lnTo>
                <a:lnTo>
                  <a:pt x="40512" y="1188132"/>
                </a:lnTo>
                <a:lnTo>
                  <a:pt x="0" y="1181100"/>
                </a:lnTo>
                <a:lnTo>
                  <a:pt x="40512" y="1174067"/>
                </a:lnTo>
                <a:lnTo>
                  <a:pt x="76916" y="1154223"/>
                </a:lnTo>
                <a:lnTo>
                  <a:pt x="107761" y="1123442"/>
                </a:lnTo>
                <a:lnTo>
                  <a:pt x="131591" y="1083601"/>
                </a:lnTo>
                <a:lnTo>
                  <a:pt x="146955" y="1036578"/>
                </a:lnTo>
                <a:lnTo>
                  <a:pt x="152400" y="984250"/>
                </a:lnTo>
                <a:lnTo>
                  <a:pt x="152400" y="196850"/>
                </a:lnTo>
                <a:lnTo>
                  <a:pt x="157844" y="144521"/>
                </a:lnTo>
                <a:lnTo>
                  <a:pt x="173208" y="97498"/>
                </a:lnTo>
                <a:lnTo>
                  <a:pt x="197038" y="57657"/>
                </a:lnTo>
                <a:lnTo>
                  <a:pt x="227883" y="26876"/>
                </a:lnTo>
                <a:lnTo>
                  <a:pt x="264287" y="7032"/>
                </a:lnTo>
                <a:lnTo>
                  <a:pt x="3048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96240" y="4999828"/>
            <a:ext cx="8228330" cy="1375410"/>
          </a:xfrm>
          <a:prstGeom prst="rect">
            <a:avLst/>
          </a:prstGeom>
        </p:spPr>
        <p:txBody>
          <a:bodyPr vert="horz" wrap="square" lIns="0" tIns="21590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1700"/>
              </a:spcBef>
            </a:pPr>
            <a:r>
              <a:rPr sz="2800" spc="-5" dirty="0">
                <a:latin typeface="Times New Roman"/>
                <a:cs typeface="Times New Roman"/>
              </a:rPr>
              <a:t>Handshaking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Lemma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Symbol"/>
                <a:cs typeface="Symbol"/>
              </a:rPr>
              <a:t>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8A87"/>
                </a:solidFill>
                <a:latin typeface="Symbol"/>
                <a:cs typeface="Symbol"/>
              </a:rPr>
              <a:t>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implicit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D</a:t>
            </a:r>
            <a:r>
              <a:rPr sz="2000" spc="-10" dirty="0">
                <a:latin typeface="Times New Roman"/>
                <a:cs typeface="Times New Roman"/>
              </a:rPr>
              <a:t>ECREASE</a:t>
            </a:r>
            <a:r>
              <a:rPr sz="2800" spc="-10" dirty="0">
                <a:latin typeface="Times New Roman"/>
                <a:cs typeface="Times New Roman"/>
              </a:rPr>
              <a:t>-K</a:t>
            </a:r>
            <a:r>
              <a:rPr sz="2000" spc="-10" dirty="0">
                <a:latin typeface="Times New Roman"/>
                <a:cs typeface="Times New Roman"/>
              </a:rPr>
              <a:t>EY</a:t>
            </a:r>
            <a:r>
              <a:rPr sz="2800" spc="-10" dirty="0">
                <a:latin typeface="Times New Roman"/>
                <a:cs typeface="Times New Roman"/>
              </a:rPr>
              <a:t>’s.</a:t>
            </a:r>
            <a:endParaRPr sz="28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1830"/>
              </a:spcBef>
            </a:pPr>
            <a:r>
              <a:rPr sz="4800" spc="-52" baseline="17361" dirty="0">
                <a:latin typeface="Times New Roman"/>
                <a:cs typeface="Times New Roman"/>
              </a:rPr>
              <a:t>Time</a:t>
            </a:r>
            <a:r>
              <a:rPr sz="4800" baseline="17361" dirty="0">
                <a:latin typeface="Times New Roman"/>
                <a:cs typeface="Times New Roman"/>
              </a:rPr>
              <a:t> </a:t>
            </a:r>
            <a:r>
              <a:rPr sz="4800" spc="-7" baseline="17361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4800" baseline="17361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4800" spc="-7" baseline="17361" dirty="0">
                <a:solidFill>
                  <a:srgbClr val="008A87"/>
                </a:solidFill>
                <a:latin typeface="Symbol"/>
                <a:cs typeface="Symbol"/>
              </a:rPr>
              <a:t></a:t>
            </a:r>
            <a:r>
              <a:rPr sz="4800" spc="-7" baseline="17361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4800" i="1" spc="-7" baseline="17361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4800" spc="-7" baseline="17361" dirty="0">
                <a:solidFill>
                  <a:srgbClr val="008A87"/>
                </a:solidFill>
                <a:latin typeface="Times New Roman"/>
                <a:cs typeface="Times New Roman"/>
              </a:rPr>
              <a:t>)·</a:t>
            </a:r>
            <a:r>
              <a:rPr sz="4800" i="1" spc="-7" baseline="17361" dirty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r>
              <a:rPr sz="2650" spc="-5" dirty="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r>
              <a:rPr sz="3150" spc="-7" baseline="1322" dirty="0">
                <a:solidFill>
                  <a:srgbClr val="008A87"/>
                </a:solidFill>
                <a:latin typeface="Times New Roman"/>
                <a:cs typeface="Times New Roman"/>
              </a:rPr>
              <a:t>XTRACT</a:t>
            </a:r>
            <a:r>
              <a:rPr sz="3150" spc="-7" baseline="5291" dirty="0">
                <a:solidFill>
                  <a:srgbClr val="008A87"/>
                </a:solidFill>
                <a:latin typeface="Times New Roman"/>
                <a:cs typeface="Times New Roman"/>
              </a:rPr>
              <a:t>-</a:t>
            </a:r>
            <a:r>
              <a:rPr sz="2650" spc="-5" dirty="0">
                <a:solidFill>
                  <a:srgbClr val="008A87"/>
                </a:solidFill>
                <a:latin typeface="Times New Roman"/>
                <a:cs typeface="Times New Roman"/>
              </a:rPr>
              <a:t>M</a:t>
            </a:r>
            <a:r>
              <a:rPr sz="3150" spc="-7" baseline="1322" dirty="0">
                <a:solidFill>
                  <a:srgbClr val="008A87"/>
                </a:solidFill>
                <a:latin typeface="Times New Roman"/>
                <a:cs typeface="Times New Roman"/>
              </a:rPr>
              <a:t>IN</a:t>
            </a:r>
            <a:r>
              <a:rPr sz="3150" spc="405" baseline="1322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4800" spc="-7" baseline="17361" dirty="0">
                <a:solidFill>
                  <a:srgbClr val="008A87"/>
                </a:solidFill>
                <a:latin typeface="Times New Roman"/>
                <a:cs typeface="Times New Roman"/>
              </a:rPr>
              <a:t>+</a:t>
            </a:r>
            <a:r>
              <a:rPr sz="4800" baseline="17361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4800" spc="7" baseline="17361" dirty="0">
                <a:solidFill>
                  <a:srgbClr val="008A87"/>
                </a:solidFill>
                <a:latin typeface="Symbol"/>
                <a:cs typeface="Symbol"/>
              </a:rPr>
              <a:t></a:t>
            </a:r>
            <a:r>
              <a:rPr sz="4800" spc="7" baseline="17361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4800" i="1" spc="7" baseline="17361" dirty="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r>
              <a:rPr sz="4800" spc="7" baseline="17361" dirty="0">
                <a:solidFill>
                  <a:srgbClr val="008A87"/>
                </a:solidFill>
                <a:latin typeface="Times New Roman"/>
                <a:cs typeface="Times New Roman"/>
              </a:rPr>
              <a:t>)·</a:t>
            </a:r>
            <a:r>
              <a:rPr sz="4800" i="1" spc="7" baseline="17361" dirty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r>
              <a:rPr sz="2650" spc="5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r>
              <a:rPr sz="3150" spc="7" baseline="1322" dirty="0">
                <a:solidFill>
                  <a:srgbClr val="008A87"/>
                </a:solidFill>
                <a:latin typeface="Times New Roman"/>
                <a:cs typeface="Times New Roman"/>
              </a:rPr>
              <a:t>ECREASE</a:t>
            </a:r>
            <a:r>
              <a:rPr sz="3150" spc="7" baseline="5291" dirty="0">
                <a:solidFill>
                  <a:srgbClr val="008A87"/>
                </a:solidFill>
                <a:latin typeface="Times New Roman"/>
                <a:cs typeface="Times New Roman"/>
              </a:rPr>
              <a:t>-</a:t>
            </a:r>
            <a:r>
              <a:rPr sz="2650" spc="5" dirty="0">
                <a:solidFill>
                  <a:srgbClr val="008A87"/>
                </a:solidFill>
                <a:latin typeface="Times New Roman"/>
                <a:cs typeface="Times New Roman"/>
              </a:rPr>
              <a:t>K</a:t>
            </a:r>
            <a:r>
              <a:rPr sz="3150" spc="7" baseline="1322" dirty="0">
                <a:solidFill>
                  <a:srgbClr val="008A87"/>
                </a:solidFill>
                <a:latin typeface="Times New Roman"/>
                <a:cs typeface="Times New Roman"/>
              </a:rPr>
              <a:t>EY</a:t>
            </a:r>
            <a:endParaRPr sz="3150" baseline="1322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73619" y="3410330"/>
            <a:ext cx="796290" cy="836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5420">
              <a:lnSpc>
                <a:spcPts val="3190"/>
              </a:lnSpc>
              <a:spcBef>
                <a:spcPts val="100"/>
              </a:spcBef>
            </a:pPr>
            <a:r>
              <a:rPr sz="2800" b="1" spc="-5" dirty="0">
                <a:solidFill>
                  <a:srgbClr val="008A87"/>
                </a:solidFill>
                <a:latin typeface="Times New Roman"/>
                <a:cs typeface="Times New Roman"/>
              </a:rPr>
              <a:t>|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i="1" spc="-31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008A87"/>
                </a:solidFill>
                <a:latin typeface="Times New Roman"/>
                <a:cs typeface="Times New Roman"/>
              </a:rPr>
              <a:t>|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ts val="3190"/>
              </a:lnSpc>
            </a:pPr>
            <a:r>
              <a:rPr sz="2800" dirty="0">
                <a:latin typeface="Times New Roman"/>
                <a:cs typeface="Times New Roman"/>
              </a:rPr>
              <a:t>ti</a:t>
            </a:r>
            <a:r>
              <a:rPr sz="2800" spc="-5" dirty="0">
                <a:latin typeface="Times New Roman"/>
                <a:cs typeface="Times New Roman"/>
              </a:rPr>
              <a:t>me</a:t>
            </a:r>
            <a:r>
              <a:rPr sz="2800" dirty="0">
                <a:latin typeface="Times New Roman"/>
                <a:cs typeface="Times New Roman"/>
              </a:rPr>
              <a:t>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286000" y="1304925"/>
            <a:ext cx="304800" cy="1219200"/>
          </a:xfrm>
          <a:custGeom>
            <a:avLst/>
            <a:gdLst/>
            <a:ahLst/>
            <a:cxnLst/>
            <a:rect l="l" t="t" r="r" b="b"/>
            <a:pathLst>
              <a:path w="304800" h="1219200">
                <a:moveTo>
                  <a:pt x="304800" y="1219200"/>
                </a:moveTo>
                <a:lnTo>
                  <a:pt x="245481" y="1211215"/>
                </a:lnTo>
                <a:lnTo>
                  <a:pt x="197038" y="1189440"/>
                </a:lnTo>
                <a:lnTo>
                  <a:pt x="164377" y="1157145"/>
                </a:lnTo>
                <a:lnTo>
                  <a:pt x="152400" y="1117600"/>
                </a:lnTo>
                <a:lnTo>
                  <a:pt x="152400" y="711200"/>
                </a:lnTo>
                <a:lnTo>
                  <a:pt x="140422" y="671654"/>
                </a:lnTo>
                <a:lnTo>
                  <a:pt x="107761" y="639359"/>
                </a:lnTo>
                <a:lnTo>
                  <a:pt x="59318" y="617584"/>
                </a:lnTo>
                <a:lnTo>
                  <a:pt x="0" y="609600"/>
                </a:lnTo>
                <a:lnTo>
                  <a:pt x="59318" y="601615"/>
                </a:lnTo>
                <a:lnTo>
                  <a:pt x="107761" y="579840"/>
                </a:lnTo>
                <a:lnTo>
                  <a:pt x="140422" y="547545"/>
                </a:lnTo>
                <a:lnTo>
                  <a:pt x="152400" y="508000"/>
                </a:lnTo>
                <a:lnTo>
                  <a:pt x="152400" y="101600"/>
                </a:lnTo>
                <a:lnTo>
                  <a:pt x="164377" y="62054"/>
                </a:lnTo>
                <a:lnTo>
                  <a:pt x="197038" y="29759"/>
                </a:lnTo>
                <a:lnTo>
                  <a:pt x="245481" y="7984"/>
                </a:lnTo>
                <a:lnTo>
                  <a:pt x="3048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410747" y="1494980"/>
            <a:ext cx="743585" cy="8362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190"/>
              </a:lnSpc>
              <a:spcBef>
                <a:spcPts val="100"/>
              </a:spcBef>
            </a:pPr>
            <a:r>
              <a:rPr sz="2800" spc="-5" dirty="0">
                <a:solidFill>
                  <a:srgbClr val="008A87"/>
                </a:solidFill>
                <a:latin typeface="Symbol"/>
                <a:cs typeface="Symbol"/>
              </a:rPr>
              <a:t>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  <a:p>
            <a:pPr marL="55244">
              <a:lnSpc>
                <a:spcPts val="3190"/>
              </a:lnSpc>
            </a:pPr>
            <a:r>
              <a:rPr sz="2800" spc="-5" dirty="0">
                <a:latin typeface="Times New Roman"/>
                <a:cs typeface="Times New Roman"/>
              </a:rPr>
              <a:t>total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26539" y="289813"/>
            <a:ext cx="687260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b="1" spc="-5" dirty="0">
                <a:latin typeface="Times New Roman"/>
                <a:cs typeface="Times New Roman"/>
              </a:rPr>
              <a:t>Analysis</a:t>
            </a:r>
            <a:r>
              <a:rPr sz="4400" b="1" spc="-20" dirty="0">
                <a:latin typeface="Times New Roman"/>
                <a:cs typeface="Times New Roman"/>
              </a:rPr>
              <a:t> </a:t>
            </a:r>
            <a:r>
              <a:rPr sz="4400" b="1" spc="-5" dirty="0">
                <a:latin typeface="Times New Roman"/>
                <a:cs typeface="Times New Roman"/>
              </a:rPr>
              <a:t>of</a:t>
            </a:r>
            <a:r>
              <a:rPr sz="4400" b="1" spc="-20" dirty="0">
                <a:latin typeface="Times New Roman"/>
                <a:cs typeface="Times New Roman"/>
              </a:rPr>
              <a:t> </a:t>
            </a:r>
            <a:r>
              <a:rPr sz="4400" b="1" spc="-5" dirty="0">
                <a:latin typeface="Times New Roman"/>
                <a:cs typeface="Times New Roman"/>
              </a:rPr>
              <a:t>Prim</a:t>
            </a:r>
            <a:r>
              <a:rPr sz="4400" b="1" spc="-10" dirty="0">
                <a:latin typeface="Times New Roman"/>
                <a:cs typeface="Times New Roman"/>
              </a:rPr>
              <a:t> </a:t>
            </a:r>
            <a:r>
              <a:rPr sz="4400" b="1" spc="-5" dirty="0">
                <a:latin typeface="Times New Roman"/>
                <a:cs typeface="Times New Roman"/>
              </a:rPr>
              <a:t>(continued)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8940" y="1549082"/>
            <a:ext cx="820293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sz="4800" spc="-52" baseline="17361" dirty="0">
                <a:latin typeface="Times New Roman"/>
                <a:cs typeface="Times New Roman"/>
              </a:rPr>
              <a:t>Time</a:t>
            </a:r>
            <a:r>
              <a:rPr sz="4800" baseline="17361" dirty="0">
                <a:latin typeface="Times New Roman"/>
                <a:cs typeface="Times New Roman"/>
              </a:rPr>
              <a:t> </a:t>
            </a:r>
            <a:r>
              <a:rPr sz="4800" spc="-7" baseline="17361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4800" baseline="17361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4800" spc="-7" baseline="17361" dirty="0">
                <a:solidFill>
                  <a:srgbClr val="008A87"/>
                </a:solidFill>
                <a:latin typeface="Symbol"/>
                <a:cs typeface="Symbol"/>
              </a:rPr>
              <a:t></a:t>
            </a:r>
            <a:r>
              <a:rPr sz="4800" spc="-7" baseline="17361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4800" i="1" spc="-7" baseline="17361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4800" spc="-7" baseline="17361" dirty="0">
                <a:solidFill>
                  <a:srgbClr val="008A87"/>
                </a:solidFill>
                <a:latin typeface="Times New Roman"/>
                <a:cs typeface="Times New Roman"/>
              </a:rPr>
              <a:t>)·</a:t>
            </a:r>
            <a:r>
              <a:rPr sz="4800" i="1" spc="-7" baseline="17361" dirty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r>
              <a:rPr sz="2650" spc="-5" dirty="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r>
              <a:rPr sz="3150" spc="-7" baseline="1322" dirty="0">
                <a:solidFill>
                  <a:srgbClr val="008A87"/>
                </a:solidFill>
                <a:latin typeface="Times New Roman"/>
                <a:cs typeface="Times New Roman"/>
              </a:rPr>
              <a:t>XTRACT</a:t>
            </a:r>
            <a:r>
              <a:rPr sz="3150" spc="-7" baseline="5291" dirty="0">
                <a:solidFill>
                  <a:srgbClr val="008A87"/>
                </a:solidFill>
                <a:latin typeface="Times New Roman"/>
                <a:cs typeface="Times New Roman"/>
              </a:rPr>
              <a:t>-</a:t>
            </a:r>
            <a:r>
              <a:rPr sz="2650" spc="-5" dirty="0">
                <a:solidFill>
                  <a:srgbClr val="008A87"/>
                </a:solidFill>
                <a:latin typeface="Times New Roman"/>
                <a:cs typeface="Times New Roman"/>
              </a:rPr>
              <a:t>M</a:t>
            </a:r>
            <a:r>
              <a:rPr sz="3150" spc="-7" baseline="1322" dirty="0">
                <a:solidFill>
                  <a:srgbClr val="008A87"/>
                </a:solidFill>
                <a:latin typeface="Times New Roman"/>
                <a:cs typeface="Times New Roman"/>
              </a:rPr>
              <a:t>IN</a:t>
            </a:r>
            <a:r>
              <a:rPr sz="3150" spc="412" baseline="1322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4800" spc="-7" baseline="17361" dirty="0">
                <a:solidFill>
                  <a:srgbClr val="008A87"/>
                </a:solidFill>
                <a:latin typeface="Times New Roman"/>
                <a:cs typeface="Times New Roman"/>
              </a:rPr>
              <a:t>+ </a:t>
            </a:r>
            <a:r>
              <a:rPr sz="4800" spc="7" baseline="17361" dirty="0">
                <a:solidFill>
                  <a:srgbClr val="008A87"/>
                </a:solidFill>
                <a:latin typeface="Symbol"/>
                <a:cs typeface="Symbol"/>
              </a:rPr>
              <a:t></a:t>
            </a:r>
            <a:r>
              <a:rPr sz="4800" spc="7" baseline="17361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4800" i="1" spc="7" baseline="17361" dirty="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r>
              <a:rPr sz="4800" spc="7" baseline="17361" dirty="0">
                <a:solidFill>
                  <a:srgbClr val="008A87"/>
                </a:solidFill>
                <a:latin typeface="Times New Roman"/>
                <a:cs typeface="Times New Roman"/>
              </a:rPr>
              <a:t>)·</a:t>
            </a:r>
            <a:r>
              <a:rPr sz="4800" i="1" spc="7" baseline="17361" dirty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r>
              <a:rPr sz="2650" spc="5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r>
              <a:rPr sz="3150" spc="7" baseline="1322" dirty="0">
                <a:solidFill>
                  <a:srgbClr val="008A87"/>
                </a:solidFill>
                <a:latin typeface="Times New Roman"/>
                <a:cs typeface="Times New Roman"/>
              </a:rPr>
              <a:t>ECREASE</a:t>
            </a:r>
            <a:r>
              <a:rPr sz="3150" spc="7" baseline="5291" dirty="0">
                <a:solidFill>
                  <a:srgbClr val="008A87"/>
                </a:solidFill>
                <a:latin typeface="Times New Roman"/>
                <a:cs typeface="Times New Roman"/>
              </a:rPr>
              <a:t>-</a:t>
            </a:r>
            <a:r>
              <a:rPr sz="2650" spc="5" dirty="0">
                <a:solidFill>
                  <a:srgbClr val="008A87"/>
                </a:solidFill>
                <a:latin typeface="Times New Roman"/>
                <a:cs typeface="Times New Roman"/>
              </a:rPr>
              <a:t>K</a:t>
            </a:r>
            <a:r>
              <a:rPr sz="3150" spc="7" baseline="1322" dirty="0">
                <a:solidFill>
                  <a:srgbClr val="008A87"/>
                </a:solidFill>
                <a:latin typeface="Times New Roman"/>
                <a:cs typeface="Times New Roman"/>
              </a:rPr>
              <a:t>EY</a:t>
            </a:r>
            <a:endParaRPr sz="3150" baseline="1322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6539" y="289813"/>
            <a:ext cx="687260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Analysis</a:t>
            </a:r>
            <a:r>
              <a:rPr spc="-20" dirty="0"/>
              <a:t> </a:t>
            </a:r>
            <a:r>
              <a:rPr spc="-5" dirty="0"/>
              <a:t>of</a:t>
            </a:r>
            <a:r>
              <a:rPr spc="-20" dirty="0"/>
              <a:t> </a:t>
            </a:r>
            <a:r>
              <a:rPr spc="-5" dirty="0"/>
              <a:t>Prim</a:t>
            </a:r>
            <a:r>
              <a:rPr spc="-10" dirty="0"/>
              <a:t> </a:t>
            </a:r>
            <a:r>
              <a:rPr spc="-5" dirty="0"/>
              <a:t>(continued)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96240" y="1549082"/>
            <a:ext cx="8228330" cy="14941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4800" spc="-52" baseline="17361" dirty="0">
                <a:latin typeface="Times New Roman"/>
                <a:cs typeface="Times New Roman"/>
              </a:rPr>
              <a:t>Time</a:t>
            </a:r>
            <a:r>
              <a:rPr sz="4800" baseline="17361" dirty="0">
                <a:latin typeface="Times New Roman"/>
                <a:cs typeface="Times New Roman"/>
              </a:rPr>
              <a:t> </a:t>
            </a:r>
            <a:r>
              <a:rPr sz="4800" spc="-7" baseline="17361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4800" baseline="17361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4800" spc="-7" baseline="17361" dirty="0">
                <a:solidFill>
                  <a:srgbClr val="008A87"/>
                </a:solidFill>
                <a:latin typeface="Symbol"/>
                <a:cs typeface="Symbol"/>
              </a:rPr>
              <a:t></a:t>
            </a:r>
            <a:r>
              <a:rPr sz="4800" spc="-7" baseline="17361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4800" i="1" spc="-7" baseline="17361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4800" spc="-7" baseline="17361" dirty="0">
                <a:solidFill>
                  <a:srgbClr val="008A87"/>
                </a:solidFill>
                <a:latin typeface="Times New Roman"/>
                <a:cs typeface="Times New Roman"/>
              </a:rPr>
              <a:t>)·</a:t>
            </a:r>
            <a:r>
              <a:rPr sz="4800" i="1" spc="-7" baseline="17361" dirty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r>
              <a:rPr sz="2650" spc="-5" dirty="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r>
              <a:rPr sz="3150" spc="-7" baseline="1322" dirty="0">
                <a:solidFill>
                  <a:srgbClr val="008A87"/>
                </a:solidFill>
                <a:latin typeface="Times New Roman"/>
                <a:cs typeface="Times New Roman"/>
              </a:rPr>
              <a:t>XTRACT</a:t>
            </a:r>
            <a:r>
              <a:rPr sz="3150" spc="-7" baseline="5291" dirty="0">
                <a:solidFill>
                  <a:srgbClr val="008A87"/>
                </a:solidFill>
                <a:latin typeface="Times New Roman"/>
                <a:cs typeface="Times New Roman"/>
              </a:rPr>
              <a:t>-</a:t>
            </a:r>
            <a:r>
              <a:rPr sz="2650" spc="-5" dirty="0">
                <a:solidFill>
                  <a:srgbClr val="008A87"/>
                </a:solidFill>
                <a:latin typeface="Times New Roman"/>
                <a:cs typeface="Times New Roman"/>
              </a:rPr>
              <a:t>M</a:t>
            </a:r>
            <a:r>
              <a:rPr sz="3150" spc="-7" baseline="1322" dirty="0">
                <a:solidFill>
                  <a:srgbClr val="008A87"/>
                </a:solidFill>
                <a:latin typeface="Times New Roman"/>
                <a:cs typeface="Times New Roman"/>
              </a:rPr>
              <a:t>IN</a:t>
            </a:r>
            <a:r>
              <a:rPr sz="3150" spc="405" baseline="1322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4800" spc="-7" baseline="17361" dirty="0">
                <a:solidFill>
                  <a:srgbClr val="008A87"/>
                </a:solidFill>
                <a:latin typeface="Times New Roman"/>
                <a:cs typeface="Times New Roman"/>
              </a:rPr>
              <a:t>+</a:t>
            </a:r>
            <a:r>
              <a:rPr sz="4800" baseline="17361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4800" spc="7" baseline="17361" dirty="0">
                <a:solidFill>
                  <a:srgbClr val="008A87"/>
                </a:solidFill>
                <a:latin typeface="Symbol"/>
                <a:cs typeface="Symbol"/>
              </a:rPr>
              <a:t></a:t>
            </a:r>
            <a:r>
              <a:rPr sz="4800" spc="7" baseline="17361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4800" i="1" spc="7" baseline="17361" dirty="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r>
              <a:rPr sz="4800" spc="7" baseline="17361" dirty="0">
                <a:solidFill>
                  <a:srgbClr val="008A87"/>
                </a:solidFill>
                <a:latin typeface="Times New Roman"/>
                <a:cs typeface="Times New Roman"/>
              </a:rPr>
              <a:t>)·</a:t>
            </a:r>
            <a:r>
              <a:rPr sz="4800" i="1" spc="7" baseline="17361" dirty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r>
              <a:rPr sz="2650" spc="5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r>
              <a:rPr sz="3150" spc="7" baseline="1322" dirty="0">
                <a:solidFill>
                  <a:srgbClr val="008A87"/>
                </a:solidFill>
                <a:latin typeface="Times New Roman"/>
                <a:cs typeface="Times New Roman"/>
              </a:rPr>
              <a:t>ECREASE</a:t>
            </a:r>
            <a:r>
              <a:rPr sz="3150" spc="7" baseline="5291" dirty="0">
                <a:solidFill>
                  <a:srgbClr val="008A87"/>
                </a:solidFill>
                <a:latin typeface="Times New Roman"/>
                <a:cs typeface="Times New Roman"/>
              </a:rPr>
              <a:t>-</a:t>
            </a:r>
            <a:r>
              <a:rPr sz="2650" spc="5" dirty="0">
                <a:solidFill>
                  <a:srgbClr val="008A87"/>
                </a:solidFill>
                <a:latin typeface="Times New Roman"/>
                <a:cs typeface="Times New Roman"/>
              </a:rPr>
              <a:t>K</a:t>
            </a:r>
            <a:r>
              <a:rPr sz="3150" spc="7" baseline="1322" dirty="0">
                <a:solidFill>
                  <a:srgbClr val="008A87"/>
                </a:solidFill>
                <a:latin typeface="Times New Roman"/>
                <a:cs typeface="Times New Roman"/>
              </a:rPr>
              <a:t>EY</a:t>
            </a:r>
            <a:endParaRPr sz="3150" baseline="1322">
              <a:latin typeface="Times New Roman"/>
              <a:cs typeface="Times New Roman"/>
            </a:endParaRPr>
          </a:p>
          <a:p>
            <a:pPr marL="105410" algn="ctr">
              <a:lnSpc>
                <a:spcPct val="100000"/>
              </a:lnSpc>
              <a:spcBef>
                <a:spcPts val="3885"/>
              </a:spcBef>
              <a:tabLst>
                <a:tab pos="1039494" algn="l"/>
                <a:tab pos="3477895" algn="l"/>
                <a:tab pos="6429375" algn="l"/>
              </a:tabLst>
            </a:pPr>
            <a:r>
              <a:rPr sz="4800" i="1" spc="-7" baseline="17361" dirty="0">
                <a:solidFill>
                  <a:srgbClr val="008A87"/>
                </a:solidFill>
                <a:latin typeface="Times New Roman"/>
                <a:cs typeface="Times New Roman"/>
              </a:rPr>
              <a:t>Q	T</a:t>
            </a:r>
            <a:r>
              <a:rPr sz="2650" spc="-5" dirty="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r>
              <a:rPr sz="3150" spc="-7" baseline="1322" dirty="0">
                <a:solidFill>
                  <a:srgbClr val="008A87"/>
                </a:solidFill>
                <a:latin typeface="Times New Roman"/>
                <a:cs typeface="Times New Roman"/>
              </a:rPr>
              <a:t>XTRACT</a:t>
            </a:r>
            <a:r>
              <a:rPr sz="3150" spc="-7" baseline="5291" dirty="0">
                <a:solidFill>
                  <a:srgbClr val="008A87"/>
                </a:solidFill>
                <a:latin typeface="Times New Roman"/>
                <a:cs typeface="Times New Roman"/>
              </a:rPr>
              <a:t>-</a:t>
            </a:r>
            <a:r>
              <a:rPr sz="2650" spc="-5" dirty="0">
                <a:solidFill>
                  <a:srgbClr val="008A87"/>
                </a:solidFill>
                <a:latin typeface="Times New Roman"/>
                <a:cs typeface="Times New Roman"/>
              </a:rPr>
              <a:t>M</a:t>
            </a:r>
            <a:r>
              <a:rPr sz="3150" spc="-7" baseline="1322" dirty="0">
                <a:solidFill>
                  <a:srgbClr val="008A87"/>
                </a:solidFill>
                <a:latin typeface="Times New Roman"/>
                <a:cs typeface="Times New Roman"/>
              </a:rPr>
              <a:t>IN	</a:t>
            </a:r>
            <a:r>
              <a:rPr sz="4800" i="1" spc="22" baseline="17361" dirty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r>
              <a:rPr sz="2650" spc="15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r>
              <a:rPr sz="3150" spc="22" baseline="1322" dirty="0">
                <a:solidFill>
                  <a:srgbClr val="008A87"/>
                </a:solidFill>
                <a:latin typeface="Times New Roman"/>
                <a:cs typeface="Times New Roman"/>
              </a:rPr>
              <a:t>ECREASE</a:t>
            </a:r>
            <a:r>
              <a:rPr sz="3150" spc="22" baseline="5291" dirty="0">
                <a:solidFill>
                  <a:srgbClr val="008A87"/>
                </a:solidFill>
                <a:latin typeface="Times New Roman"/>
                <a:cs typeface="Times New Roman"/>
              </a:rPr>
              <a:t>-</a:t>
            </a:r>
            <a:r>
              <a:rPr sz="2650" spc="15" dirty="0">
                <a:solidFill>
                  <a:srgbClr val="008A87"/>
                </a:solidFill>
                <a:latin typeface="Times New Roman"/>
                <a:cs typeface="Times New Roman"/>
              </a:rPr>
              <a:t>K</a:t>
            </a:r>
            <a:r>
              <a:rPr sz="3150" spc="22" baseline="1322" dirty="0">
                <a:solidFill>
                  <a:srgbClr val="008A87"/>
                </a:solidFill>
                <a:latin typeface="Times New Roman"/>
                <a:cs typeface="Times New Roman"/>
              </a:rPr>
              <a:t>EY	</a:t>
            </a:r>
            <a:r>
              <a:rPr sz="4800" spc="-75" baseline="17361" dirty="0">
                <a:latin typeface="Times New Roman"/>
                <a:cs typeface="Times New Roman"/>
              </a:rPr>
              <a:t>Total</a:t>
            </a:r>
            <a:endParaRPr sz="4800" baseline="17361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28600" y="3127374"/>
            <a:ext cx="8610600" cy="38100"/>
          </a:xfrm>
          <a:custGeom>
            <a:avLst/>
            <a:gdLst/>
            <a:ahLst/>
            <a:cxnLst/>
            <a:rect l="l" t="t" r="r" b="b"/>
            <a:pathLst>
              <a:path w="8610600" h="38100">
                <a:moveTo>
                  <a:pt x="8610600" y="25400"/>
                </a:moveTo>
                <a:lnTo>
                  <a:pt x="0" y="25400"/>
                </a:lnTo>
                <a:lnTo>
                  <a:pt x="0" y="38100"/>
                </a:lnTo>
                <a:lnTo>
                  <a:pt x="8610600" y="38100"/>
                </a:lnTo>
                <a:lnTo>
                  <a:pt x="8610600" y="25400"/>
                </a:lnTo>
                <a:close/>
              </a:path>
              <a:path w="8610600" h="38100">
                <a:moveTo>
                  <a:pt x="8610600" y="0"/>
                </a:moveTo>
                <a:lnTo>
                  <a:pt x="0" y="0"/>
                </a:lnTo>
                <a:lnTo>
                  <a:pt x="0" y="12700"/>
                </a:lnTo>
                <a:lnTo>
                  <a:pt x="8610600" y="12700"/>
                </a:lnTo>
                <a:lnTo>
                  <a:pt x="8610600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6539" y="289813"/>
            <a:ext cx="687260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Analysis</a:t>
            </a:r>
            <a:r>
              <a:rPr spc="-20" dirty="0"/>
              <a:t> </a:t>
            </a:r>
            <a:r>
              <a:rPr spc="-5" dirty="0"/>
              <a:t>of</a:t>
            </a:r>
            <a:r>
              <a:rPr spc="-20" dirty="0"/>
              <a:t> </a:t>
            </a:r>
            <a:r>
              <a:rPr spc="-5" dirty="0"/>
              <a:t>Prim</a:t>
            </a:r>
            <a:r>
              <a:rPr spc="-10" dirty="0"/>
              <a:t> </a:t>
            </a:r>
            <a:r>
              <a:rPr spc="-5" dirty="0"/>
              <a:t>(continued)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96240" y="1549082"/>
            <a:ext cx="8228330" cy="2230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4800" spc="-52" baseline="17361" dirty="0">
                <a:latin typeface="Times New Roman"/>
                <a:cs typeface="Times New Roman"/>
              </a:rPr>
              <a:t>Time</a:t>
            </a:r>
            <a:r>
              <a:rPr sz="4800" baseline="17361" dirty="0">
                <a:latin typeface="Times New Roman"/>
                <a:cs typeface="Times New Roman"/>
              </a:rPr>
              <a:t> </a:t>
            </a:r>
            <a:r>
              <a:rPr sz="4800" spc="-7" baseline="17361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4800" baseline="17361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4800" spc="-7" baseline="17361" dirty="0">
                <a:solidFill>
                  <a:srgbClr val="008A87"/>
                </a:solidFill>
                <a:latin typeface="Symbol"/>
                <a:cs typeface="Symbol"/>
              </a:rPr>
              <a:t></a:t>
            </a:r>
            <a:r>
              <a:rPr sz="4800" spc="-7" baseline="17361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4800" i="1" spc="-7" baseline="17361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4800" spc="-7" baseline="17361" dirty="0">
                <a:solidFill>
                  <a:srgbClr val="008A87"/>
                </a:solidFill>
                <a:latin typeface="Times New Roman"/>
                <a:cs typeface="Times New Roman"/>
              </a:rPr>
              <a:t>)·</a:t>
            </a:r>
            <a:r>
              <a:rPr sz="4800" i="1" spc="-7" baseline="17361" dirty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r>
              <a:rPr sz="2650" spc="-5" dirty="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r>
              <a:rPr sz="3150" spc="-7" baseline="1322" dirty="0">
                <a:solidFill>
                  <a:srgbClr val="008A87"/>
                </a:solidFill>
                <a:latin typeface="Times New Roman"/>
                <a:cs typeface="Times New Roman"/>
              </a:rPr>
              <a:t>XTRACT</a:t>
            </a:r>
            <a:r>
              <a:rPr sz="3150" spc="-7" baseline="5291" dirty="0">
                <a:solidFill>
                  <a:srgbClr val="008A87"/>
                </a:solidFill>
                <a:latin typeface="Times New Roman"/>
                <a:cs typeface="Times New Roman"/>
              </a:rPr>
              <a:t>-</a:t>
            </a:r>
            <a:r>
              <a:rPr sz="2650" spc="-5" dirty="0">
                <a:solidFill>
                  <a:srgbClr val="008A87"/>
                </a:solidFill>
                <a:latin typeface="Times New Roman"/>
                <a:cs typeface="Times New Roman"/>
              </a:rPr>
              <a:t>M</a:t>
            </a:r>
            <a:r>
              <a:rPr sz="3150" spc="-7" baseline="1322" dirty="0">
                <a:solidFill>
                  <a:srgbClr val="008A87"/>
                </a:solidFill>
                <a:latin typeface="Times New Roman"/>
                <a:cs typeface="Times New Roman"/>
              </a:rPr>
              <a:t>IN</a:t>
            </a:r>
            <a:r>
              <a:rPr sz="3150" spc="405" baseline="1322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4800" spc="-7" baseline="17361" dirty="0">
                <a:solidFill>
                  <a:srgbClr val="008A87"/>
                </a:solidFill>
                <a:latin typeface="Times New Roman"/>
                <a:cs typeface="Times New Roman"/>
              </a:rPr>
              <a:t>+</a:t>
            </a:r>
            <a:r>
              <a:rPr sz="4800" baseline="17361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4800" spc="7" baseline="17361" dirty="0">
                <a:solidFill>
                  <a:srgbClr val="008A87"/>
                </a:solidFill>
                <a:latin typeface="Symbol"/>
                <a:cs typeface="Symbol"/>
              </a:rPr>
              <a:t></a:t>
            </a:r>
            <a:r>
              <a:rPr sz="4800" spc="7" baseline="17361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4800" i="1" spc="7" baseline="17361" dirty="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r>
              <a:rPr sz="4800" spc="7" baseline="17361" dirty="0">
                <a:solidFill>
                  <a:srgbClr val="008A87"/>
                </a:solidFill>
                <a:latin typeface="Times New Roman"/>
                <a:cs typeface="Times New Roman"/>
              </a:rPr>
              <a:t>)·</a:t>
            </a:r>
            <a:r>
              <a:rPr sz="4800" i="1" spc="7" baseline="17361" dirty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r>
              <a:rPr sz="2650" spc="5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r>
              <a:rPr sz="3150" spc="7" baseline="1322" dirty="0">
                <a:solidFill>
                  <a:srgbClr val="008A87"/>
                </a:solidFill>
                <a:latin typeface="Times New Roman"/>
                <a:cs typeface="Times New Roman"/>
              </a:rPr>
              <a:t>ECREASE</a:t>
            </a:r>
            <a:r>
              <a:rPr sz="3150" spc="7" baseline="5291" dirty="0">
                <a:solidFill>
                  <a:srgbClr val="008A87"/>
                </a:solidFill>
                <a:latin typeface="Times New Roman"/>
                <a:cs typeface="Times New Roman"/>
              </a:rPr>
              <a:t>-</a:t>
            </a:r>
            <a:r>
              <a:rPr sz="2650" spc="5" dirty="0">
                <a:solidFill>
                  <a:srgbClr val="008A87"/>
                </a:solidFill>
                <a:latin typeface="Times New Roman"/>
                <a:cs typeface="Times New Roman"/>
              </a:rPr>
              <a:t>K</a:t>
            </a:r>
            <a:r>
              <a:rPr sz="3150" spc="7" baseline="1322" dirty="0">
                <a:solidFill>
                  <a:srgbClr val="008A87"/>
                </a:solidFill>
                <a:latin typeface="Times New Roman"/>
                <a:cs typeface="Times New Roman"/>
              </a:rPr>
              <a:t>EY</a:t>
            </a:r>
            <a:endParaRPr sz="3150" baseline="1322">
              <a:latin typeface="Times New Roman"/>
              <a:cs typeface="Times New Roman"/>
            </a:endParaRPr>
          </a:p>
          <a:p>
            <a:pPr marL="318135" marR="401955" indent="196850" algn="ctr">
              <a:lnSpc>
                <a:spcPct val="150900"/>
              </a:lnSpc>
              <a:spcBef>
                <a:spcPts val="1930"/>
              </a:spcBef>
              <a:tabLst>
                <a:tab pos="1449070" algn="l"/>
                <a:tab pos="2205990" algn="l"/>
                <a:tab pos="3887470" algn="l"/>
                <a:tab pos="4753610" algn="l"/>
                <a:tab pos="6838950" algn="l"/>
                <a:tab pos="6869430" algn="l"/>
              </a:tabLst>
            </a:pPr>
            <a:r>
              <a:rPr sz="4800" i="1" spc="-7" baseline="17361" dirty="0">
                <a:solidFill>
                  <a:srgbClr val="008A87"/>
                </a:solidFill>
                <a:latin typeface="Times New Roman"/>
                <a:cs typeface="Times New Roman"/>
              </a:rPr>
              <a:t>Q	T</a:t>
            </a:r>
            <a:r>
              <a:rPr sz="2650" spc="-5" dirty="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r>
              <a:rPr sz="3150" spc="-7" baseline="1322" dirty="0">
                <a:solidFill>
                  <a:srgbClr val="008A87"/>
                </a:solidFill>
                <a:latin typeface="Times New Roman"/>
                <a:cs typeface="Times New Roman"/>
              </a:rPr>
              <a:t>XTRACT</a:t>
            </a:r>
            <a:r>
              <a:rPr sz="3150" spc="-7" baseline="5291" dirty="0">
                <a:solidFill>
                  <a:srgbClr val="008A87"/>
                </a:solidFill>
                <a:latin typeface="Times New Roman"/>
                <a:cs typeface="Times New Roman"/>
              </a:rPr>
              <a:t>-</a:t>
            </a:r>
            <a:r>
              <a:rPr sz="2650" spc="-5" dirty="0">
                <a:solidFill>
                  <a:srgbClr val="008A87"/>
                </a:solidFill>
                <a:latin typeface="Times New Roman"/>
                <a:cs typeface="Times New Roman"/>
              </a:rPr>
              <a:t>M</a:t>
            </a:r>
            <a:r>
              <a:rPr sz="3150" spc="-7" baseline="1322" dirty="0">
                <a:solidFill>
                  <a:srgbClr val="008A87"/>
                </a:solidFill>
                <a:latin typeface="Times New Roman"/>
                <a:cs typeface="Times New Roman"/>
              </a:rPr>
              <a:t>IN	</a:t>
            </a:r>
            <a:r>
              <a:rPr sz="4800" i="1" spc="22" baseline="17361" dirty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r>
              <a:rPr sz="2650" spc="15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r>
              <a:rPr sz="3150" spc="22" baseline="1322" dirty="0">
                <a:solidFill>
                  <a:srgbClr val="008A87"/>
                </a:solidFill>
                <a:latin typeface="Times New Roman"/>
                <a:cs typeface="Times New Roman"/>
              </a:rPr>
              <a:t>ECREASE</a:t>
            </a:r>
            <a:r>
              <a:rPr sz="3150" spc="22" baseline="5291" dirty="0">
                <a:solidFill>
                  <a:srgbClr val="008A87"/>
                </a:solidFill>
                <a:latin typeface="Times New Roman"/>
                <a:cs typeface="Times New Roman"/>
              </a:rPr>
              <a:t>-</a:t>
            </a:r>
            <a:r>
              <a:rPr sz="2650" spc="15" dirty="0">
                <a:solidFill>
                  <a:srgbClr val="008A87"/>
                </a:solidFill>
                <a:latin typeface="Times New Roman"/>
                <a:cs typeface="Times New Roman"/>
              </a:rPr>
              <a:t>K</a:t>
            </a:r>
            <a:r>
              <a:rPr sz="3150" spc="22" baseline="1322" dirty="0">
                <a:solidFill>
                  <a:srgbClr val="008A87"/>
                </a:solidFill>
                <a:latin typeface="Times New Roman"/>
                <a:cs typeface="Times New Roman"/>
              </a:rPr>
              <a:t>EY	</a:t>
            </a:r>
            <a:r>
              <a:rPr sz="4800" spc="-75" baseline="17361" dirty="0">
                <a:latin typeface="Times New Roman"/>
                <a:cs typeface="Times New Roman"/>
              </a:rPr>
              <a:t>Total </a:t>
            </a:r>
            <a:r>
              <a:rPr sz="4800" spc="-67" baseline="17361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</a:t>
            </a:r>
            <a:r>
              <a:rPr sz="3200" spc="-10" dirty="0">
                <a:latin typeface="Times New Roman"/>
                <a:cs typeface="Times New Roman"/>
              </a:rPr>
              <a:t>rr</a:t>
            </a:r>
            <a:r>
              <a:rPr sz="3200" spc="-5" dirty="0">
                <a:latin typeface="Times New Roman"/>
                <a:cs typeface="Times New Roman"/>
              </a:rPr>
              <a:t>ay</a:t>
            </a:r>
            <a:r>
              <a:rPr sz="3200" dirty="0">
                <a:latin typeface="Times New Roman"/>
                <a:cs typeface="Times New Roman"/>
              </a:rPr>
              <a:t>		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O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		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O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1)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		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O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150" spc="22" baseline="25132" dirty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28600" y="3127374"/>
            <a:ext cx="8610600" cy="38100"/>
          </a:xfrm>
          <a:custGeom>
            <a:avLst/>
            <a:gdLst/>
            <a:ahLst/>
            <a:cxnLst/>
            <a:rect l="l" t="t" r="r" b="b"/>
            <a:pathLst>
              <a:path w="8610600" h="38100">
                <a:moveTo>
                  <a:pt x="8610600" y="25400"/>
                </a:moveTo>
                <a:lnTo>
                  <a:pt x="0" y="25400"/>
                </a:lnTo>
                <a:lnTo>
                  <a:pt x="0" y="38100"/>
                </a:lnTo>
                <a:lnTo>
                  <a:pt x="8610600" y="38100"/>
                </a:lnTo>
                <a:lnTo>
                  <a:pt x="8610600" y="25400"/>
                </a:lnTo>
                <a:close/>
              </a:path>
              <a:path w="8610600" h="38100">
                <a:moveTo>
                  <a:pt x="8610600" y="0"/>
                </a:moveTo>
                <a:lnTo>
                  <a:pt x="0" y="0"/>
                </a:lnTo>
                <a:lnTo>
                  <a:pt x="0" y="12700"/>
                </a:lnTo>
                <a:lnTo>
                  <a:pt x="8610600" y="12700"/>
                </a:lnTo>
                <a:lnTo>
                  <a:pt x="8610600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6539" y="289813"/>
            <a:ext cx="687260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Analysis</a:t>
            </a:r>
            <a:r>
              <a:rPr spc="-20" dirty="0"/>
              <a:t> </a:t>
            </a:r>
            <a:r>
              <a:rPr spc="-5" dirty="0"/>
              <a:t>of</a:t>
            </a:r>
            <a:r>
              <a:rPr spc="-20" dirty="0"/>
              <a:t> </a:t>
            </a:r>
            <a:r>
              <a:rPr spc="-5" dirty="0"/>
              <a:t>Prim</a:t>
            </a:r>
            <a:r>
              <a:rPr spc="-10" dirty="0"/>
              <a:t> </a:t>
            </a:r>
            <a:r>
              <a:rPr spc="-5" dirty="0"/>
              <a:t>(continued)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96240" y="1549082"/>
            <a:ext cx="8228330" cy="14941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4800" spc="-52" baseline="17361" dirty="0">
                <a:latin typeface="Times New Roman"/>
                <a:cs typeface="Times New Roman"/>
              </a:rPr>
              <a:t>Time</a:t>
            </a:r>
            <a:r>
              <a:rPr sz="4800" baseline="17361" dirty="0">
                <a:latin typeface="Times New Roman"/>
                <a:cs typeface="Times New Roman"/>
              </a:rPr>
              <a:t> </a:t>
            </a:r>
            <a:r>
              <a:rPr sz="4800" spc="-7" baseline="17361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4800" baseline="17361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4800" spc="-7" baseline="17361" dirty="0">
                <a:solidFill>
                  <a:srgbClr val="008A87"/>
                </a:solidFill>
                <a:latin typeface="Symbol"/>
                <a:cs typeface="Symbol"/>
              </a:rPr>
              <a:t></a:t>
            </a:r>
            <a:r>
              <a:rPr sz="4800" spc="-7" baseline="17361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4800" i="1" spc="-7" baseline="17361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4800" spc="-7" baseline="17361" dirty="0">
                <a:solidFill>
                  <a:srgbClr val="008A87"/>
                </a:solidFill>
                <a:latin typeface="Times New Roman"/>
                <a:cs typeface="Times New Roman"/>
              </a:rPr>
              <a:t>)·</a:t>
            </a:r>
            <a:r>
              <a:rPr sz="4800" i="1" spc="-7" baseline="17361" dirty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r>
              <a:rPr sz="2650" spc="-5" dirty="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r>
              <a:rPr sz="3150" spc="-7" baseline="1322" dirty="0">
                <a:solidFill>
                  <a:srgbClr val="008A87"/>
                </a:solidFill>
                <a:latin typeface="Times New Roman"/>
                <a:cs typeface="Times New Roman"/>
              </a:rPr>
              <a:t>XTRACT</a:t>
            </a:r>
            <a:r>
              <a:rPr sz="3150" spc="-7" baseline="5291" dirty="0">
                <a:solidFill>
                  <a:srgbClr val="008A87"/>
                </a:solidFill>
                <a:latin typeface="Times New Roman"/>
                <a:cs typeface="Times New Roman"/>
              </a:rPr>
              <a:t>-</a:t>
            </a:r>
            <a:r>
              <a:rPr sz="2650" spc="-5" dirty="0">
                <a:solidFill>
                  <a:srgbClr val="008A87"/>
                </a:solidFill>
                <a:latin typeface="Times New Roman"/>
                <a:cs typeface="Times New Roman"/>
              </a:rPr>
              <a:t>M</a:t>
            </a:r>
            <a:r>
              <a:rPr sz="3150" spc="-7" baseline="1322" dirty="0">
                <a:solidFill>
                  <a:srgbClr val="008A87"/>
                </a:solidFill>
                <a:latin typeface="Times New Roman"/>
                <a:cs typeface="Times New Roman"/>
              </a:rPr>
              <a:t>IN</a:t>
            </a:r>
            <a:r>
              <a:rPr sz="3150" spc="405" baseline="1322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4800" spc="-7" baseline="17361" dirty="0">
                <a:solidFill>
                  <a:srgbClr val="008A87"/>
                </a:solidFill>
                <a:latin typeface="Times New Roman"/>
                <a:cs typeface="Times New Roman"/>
              </a:rPr>
              <a:t>+</a:t>
            </a:r>
            <a:r>
              <a:rPr sz="4800" baseline="17361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4800" spc="7" baseline="17361" dirty="0">
                <a:solidFill>
                  <a:srgbClr val="008A87"/>
                </a:solidFill>
                <a:latin typeface="Symbol"/>
                <a:cs typeface="Symbol"/>
              </a:rPr>
              <a:t></a:t>
            </a:r>
            <a:r>
              <a:rPr sz="4800" spc="7" baseline="17361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4800" i="1" spc="7" baseline="17361" dirty="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r>
              <a:rPr sz="4800" spc="7" baseline="17361" dirty="0">
                <a:solidFill>
                  <a:srgbClr val="008A87"/>
                </a:solidFill>
                <a:latin typeface="Times New Roman"/>
                <a:cs typeface="Times New Roman"/>
              </a:rPr>
              <a:t>)·</a:t>
            </a:r>
            <a:r>
              <a:rPr sz="4800" i="1" spc="7" baseline="17361" dirty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r>
              <a:rPr sz="2650" spc="5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r>
              <a:rPr sz="3150" spc="7" baseline="1322" dirty="0">
                <a:solidFill>
                  <a:srgbClr val="008A87"/>
                </a:solidFill>
                <a:latin typeface="Times New Roman"/>
                <a:cs typeface="Times New Roman"/>
              </a:rPr>
              <a:t>ECREASE</a:t>
            </a:r>
            <a:r>
              <a:rPr sz="3150" spc="7" baseline="5291" dirty="0">
                <a:solidFill>
                  <a:srgbClr val="008A87"/>
                </a:solidFill>
                <a:latin typeface="Times New Roman"/>
                <a:cs typeface="Times New Roman"/>
              </a:rPr>
              <a:t>-</a:t>
            </a:r>
            <a:r>
              <a:rPr sz="2650" spc="5" dirty="0">
                <a:solidFill>
                  <a:srgbClr val="008A87"/>
                </a:solidFill>
                <a:latin typeface="Times New Roman"/>
                <a:cs typeface="Times New Roman"/>
              </a:rPr>
              <a:t>K</a:t>
            </a:r>
            <a:r>
              <a:rPr sz="3150" spc="7" baseline="1322" dirty="0">
                <a:solidFill>
                  <a:srgbClr val="008A87"/>
                </a:solidFill>
                <a:latin typeface="Times New Roman"/>
                <a:cs typeface="Times New Roman"/>
              </a:rPr>
              <a:t>EY</a:t>
            </a:r>
            <a:endParaRPr sz="3150" baseline="1322">
              <a:latin typeface="Times New Roman"/>
              <a:cs typeface="Times New Roman"/>
            </a:endParaRPr>
          </a:p>
          <a:p>
            <a:pPr marL="105410" algn="ctr">
              <a:lnSpc>
                <a:spcPct val="100000"/>
              </a:lnSpc>
              <a:spcBef>
                <a:spcPts val="3885"/>
              </a:spcBef>
              <a:tabLst>
                <a:tab pos="1039494" algn="l"/>
                <a:tab pos="3477895" algn="l"/>
                <a:tab pos="6429375" algn="l"/>
              </a:tabLst>
            </a:pPr>
            <a:r>
              <a:rPr sz="4800" i="1" spc="-7" baseline="17361" dirty="0">
                <a:solidFill>
                  <a:srgbClr val="008A87"/>
                </a:solidFill>
                <a:latin typeface="Times New Roman"/>
                <a:cs typeface="Times New Roman"/>
              </a:rPr>
              <a:t>Q	T</a:t>
            </a:r>
            <a:r>
              <a:rPr sz="2650" spc="-5" dirty="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r>
              <a:rPr sz="3150" spc="-7" baseline="1322" dirty="0">
                <a:solidFill>
                  <a:srgbClr val="008A87"/>
                </a:solidFill>
                <a:latin typeface="Times New Roman"/>
                <a:cs typeface="Times New Roman"/>
              </a:rPr>
              <a:t>XTRACT</a:t>
            </a:r>
            <a:r>
              <a:rPr sz="3150" spc="-7" baseline="5291" dirty="0">
                <a:solidFill>
                  <a:srgbClr val="008A87"/>
                </a:solidFill>
                <a:latin typeface="Times New Roman"/>
                <a:cs typeface="Times New Roman"/>
              </a:rPr>
              <a:t>-</a:t>
            </a:r>
            <a:r>
              <a:rPr sz="2650" spc="-5" dirty="0">
                <a:solidFill>
                  <a:srgbClr val="008A87"/>
                </a:solidFill>
                <a:latin typeface="Times New Roman"/>
                <a:cs typeface="Times New Roman"/>
              </a:rPr>
              <a:t>M</a:t>
            </a:r>
            <a:r>
              <a:rPr sz="3150" spc="-7" baseline="1322" dirty="0">
                <a:solidFill>
                  <a:srgbClr val="008A87"/>
                </a:solidFill>
                <a:latin typeface="Times New Roman"/>
                <a:cs typeface="Times New Roman"/>
              </a:rPr>
              <a:t>IN	</a:t>
            </a:r>
            <a:r>
              <a:rPr sz="4800" i="1" spc="22" baseline="17361" dirty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r>
              <a:rPr sz="2650" spc="15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r>
              <a:rPr sz="3150" spc="22" baseline="1322" dirty="0">
                <a:solidFill>
                  <a:srgbClr val="008A87"/>
                </a:solidFill>
                <a:latin typeface="Times New Roman"/>
                <a:cs typeface="Times New Roman"/>
              </a:rPr>
              <a:t>ECREASE</a:t>
            </a:r>
            <a:r>
              <a:rPr sz="3150" spc="22" baseline="5291" dirty="0">
                <a:solidFill>
                  <a:srgbClr val="008A87"/>
                </a:solidFill>
                <a:latin typeface="Times New Roman"/>
                <a:cs typeface="Times New Roman"/>
              </a:rPr>
              <a:t>-</a:t>
            </a:r>
            <a:r>
              <a:rPr sz="2650" spc="15" dirty="0">
                <a:solidFill>
                  <a:srgbClr val="008A87"/>
                </a:solidFill>
                <a:latin typeface="Times New Roman"/>
                <a:cs typeface="Times New Roman"/>
              </a:rPr>
              <a:t>K</a:t>
            </a:r>
            <a:r>
              <a:rPr sz="3150" spc="22" baseline="1322" dirty="0">
                <a:solidFill>
                  <a:srgbClr val="008A87"/>
                </a:solidFill>
                <a:latin typeface="Times New Roman"/>
                <a:cs typeface="Times New Roman"/>
              </a:rPr>
              <a:t>EY	</a:t>
            </a:r>
            <a:r>
              <a:rPr sz="4800" spc="-75" baseline="17361" dirty="0">
                <a:latin typeface="Times New Roman"/>
                <a:cs typeface="Times New Roman"/>
              </a:rPr>
              <a:t>Total</a:t>
            </a:r>
            <a:endParaRPr sz="4800" baseline="17361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9537" y="3121218"/>
            <a:ext cx="1064260" cy="1725930"/>
          </a:xfrm>
          <a:prstGeom prst="rect">
            <a:avLst/>
          </a:prstGeom>
        </p:spPr>
        <p:txBody>
          <a:bodyPr vert="horz" wrap="square" lIns="0" tIns="155575" rIns="0" bIns="0" rtlCol="0">
            <a:spAutoFit/>
          </a:bodyPr>
          <a:lstStyle/>
          <a:p>
            <a:pPr marL="12700" indent="101600">
              <a:lnSpc>
                <a:spcPct val="100000"/>
              </a:lnSpc>
              <a:spcBef>
                <a:spcPts val="1225"/>
              </a:spcBef>
            </a:pPr>
            <a:r>
              <a:rPr sz="3200" spc="-5" dirty="0">
                <a:latin typeface="Times New Roman"/>
                <a:cs typeface="Times New Roman"/>
              </a:rPr>
              <a:t>array</a:t>
            </a:r>
            <a:endParaRPr sz="3200">
              <a:latin typeface="Times New Roman"/>
              <a:cs typeface="Times New Roman"/>
            </a:endParaRPr>
          </a:p>
          <a:p>
            <a:pPr marL="147955" marR="5080" indent="-135890">
              <a:lnSpc>
                <a:spcPts val="3460"/>
              </a:lnSpc>
              <a:spcBef>
                <a:spcPts val="1555"/>
              </a:spcBef>
            </a:pPr>
            <a:r>
              <a:rPr sz="3200" spc="-5" dirty="0">
                <a:latin typeface="Times New Roman"/>
                <a:cs typeface="Times New Roman"/>
              </a:rPr>
              <a:t>b</a:t>
            </a:r>
            <a:r>
              <a:rPr sz="3200" spc="-10" dirty="0">
                <a:latin typeface="Times New Roman"/>
                <a:cs typeface="Times New Roman"/>
              </a:rPr>
              <a:t>i</a:t>
            </a:r>
            <a:r>
              <a:rPr sz="3200" spc="-5" dirty="0">
                <a:latin typeface="Times New Roman"/>
                <a:cs typeface="Times New Roman"/>
              </a:rPr>
              <a:t>na</a:t>
            </a:r>
            <a:r>
              <a:rPr sz="3200" spc="-10" dirty="0">
                <a:latin typeface="Times New Roman"/>
                <a:cs typeface="Times New Roman"/>
              </a:rPr>
              <a:t>r</a:t>
            </a:r>
            <a:r>
              <a:rPr sz="3200" spc="-5" dirty="0">
                <a:latin typeface="Times New Roman"/>
                <a:cs typeface="Times New Roman"/>
              </a:rPr>
              <a:t>y  heap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76207" y="3265977"/>
            <a:ext cx="6151880" cy="13862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26060">
              <a:lnSpc>
                <a:spcPct val="100000"/>
              </a:lnSpc>
              <a:spcBef>
                <a:spcPts val="95"/>
              </a:spcBef>
              <a:tabLst>
                <a:tab pos="2773680" algn="l"/>
                <a:tab pos="4889500" algn="l"/>
              </a:tabLst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O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)	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O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(1)	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O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150" baseline="25132" dirty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endParaRPr sz="32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3035"/>
              </a:spcBef>
              <a:tabLst>
                <a:tab pos="2561590" algn="l"/>
                <a:tab pos="4611370" algn="l"/>
              </a:tabLst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O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(l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g</a:t>
            </a:r>
            <a:r>
              <a:rPr sz="3200" spc="-3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	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O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(l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g</a:t>
            </a:r>
            <a:r>
              <a:rPr sz="3200" spc="-30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	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O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r>
              <a:rPr sz="3200" i="1" spc="-3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lg</a:t>
            </a:r>
            <a:r>
              <a:rPr sz="3200" spc="-3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28600" y="3127374"/>
            <a:ext cx="8610600" cy="38100"/>
          </a:xfrm>
          <a:custGeom>
            <a:avLst/>
            <a:gdLst/>
            <a:ahLst/>
            <a:cxnLst/>
            <a:rect l="l" t="t" r="r" b="b"/>
            <a:pathLst>
              <a:path w="8610600" h="38100">
                <a:moveTo>
                  <a:pt x="8610600" y="25400"/>
                </a:moveTo>
                <a:lnTo>
                  <a:pt x="0" y="25400"/>
                </a:lnTo>
                <a:lnTo>
                  <a:pt x="0" y="38100"/>
                </a:lnTo>
                <a:lnTo>
                  <a:pt x="8610600" y="38100"/>
                </a:lnTo>
                <a:lnTo>
                  <a:pt x="8610600" y="25400"/>
                </a:lnTo>
                <a:close/>
              </a:path>
              <a:path w="8610600" h="38100">
                <a:moveTo>
                  <a:pt x="8610600" y="0"/>
                </a:moveTo>
                <a:lnTo>
                  <a:pt x="0" y="0"/>
                </a:lnTo>
                <a:lnTo>
                  <a:pt x="0" y="12700"/>
                </a:lnTo>
                <a:lnTo>
                  <a:pt x="8610600" y="12700"/>
                </a:lnTo>
                <a:lnTo>
                  <a:pt x="8610600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6539" y="289813"/>
            <a:ext cx="7052309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Adjacency-list</a:t>
            </a:r>
            <a:r>
              <a:rPr spc="-30" dirty="0"/>
              <a:t> </a:t>
            </a:r>
            <a:r>
              <a:rPr spc="-5" dirty="0"/>
              <a:t>representation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540" y="1191259"/>
            <a:ext cx="8444865" cy="950594"/>
          </a:xfrm>
          <a:prstGeom prst="rect">
            <a:avLst/>
          </a:prstGeom>
        </p:spPr>
        <p:txBody>
          <a:bodyPr vert="horz" wrap="square" lIns="0" tIns="69215" rIns="0" bIns="0" rtlCol="0">
            <a:spAutoFit/>
          </a:bodyPr>
          <a:lstStyle/>
          <a:p>
            <a:pPr marL="12700" marR="5080" indent="-635">
              <a:lnSpc>
                <a:spcPts val="3440"/>
              </a:lnSpc>
              <a:spcBef>
                <a:spcPts val="545"/>
              </a:spcBef>
            </a:pPr>
            <a:r>
              <a:rPr sz="3200" spc="-5" dirty="0">
                <a:latin typeface="Times New Roman"/>
                <a:cs typeface="Times New Roman"/>
              </a:rPr>
              <a:t>An </a:t>
            </a:r>
            <a:r>
              <a:rPr sz="3200" b="1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adjacency</a:t>
            </a:r>
            <a:r>
              <a:rPr sz="3200" b="1" i="1" spc="1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b="1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list</a:t>
            </a:r>
            <a:r>
              <a:rPr sz="3200" b="1" i="1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of a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vertex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</a:t>
            </a:r>
            <a:r>
              <a:rPr sz="3200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is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the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list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Adj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] </a:t>
            </a:r>
            <a:r>
              <a:rPr sz="3200" spc="-78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of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vertices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adjacent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to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i="1" spc="-10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spc="-10" dirty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976437" y="2186939"/>
            <a:ext cx="1939289" cy="1731010"/>
            <a:chOff x="1976437" y="2186939"/>
            <a:chExt cx="1939289" cy="173101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52065" y="2305811"/>
              <a:ext cx="544067" cy="54482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78152" y="2186939"/>
              <a:ext cx="793991" cy="611123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981200" y="2235199"/>
              <a:ext cx="533400" cy="533400"/>
            </a:xfrm>
            <a:custGeom>
              <a:avLst/>
              <a:gdLst/>
              <a:ahLst/>
              <a:cxnLst/>
              <a:rect l="l" t="t" r="r" b="b"/>
              <a:pathLst>
                <a:path w="533400" h="533400">
                  <a:moveTo>
                    <a:pt x="266700" y="0"/>
                  </a:moveTo>
                  <a:lnTo>
                    <a:pt x="218760" y="4296"/>
                  </a:lnTo>
                  <a:lnTo>
                    <a:pt x="173639" y="16685"/>
                  </a:lnTo>
                  <a:lnTo>
                    <a:pt x="132091" y="36412"/>
                  </a:lnTo>
                  <a:lnTo>
                    <a:pt x="94868" y="62724"/>
                  </a:lnTo>
                  <a:lnTo>
                    <a:pt x="62724" y="94868"/>
                  </a:lnTo>
                  <a:lnTo>
                    <a:pt x="36412" y="132091"/>
                  </a:lnTo>
                  <a:lnTo>
                    <a:pt x="16685" y="173639"/>
                  </a:lnTo>
                  <a:lnTo>
                    <a:pt x="4296" y="218760"/>
                  </a:lnTo>
                  <a:lnTo>
                    <a:pt x="0" y="266700"/>
                  </a:lnTo>
                  <a:lnTo>
                    <a:pt x="4296" y="314639"/>
                  </a:lnTo>
                  <a:lnTo>
                    <a:pt x="16685" y="359760"/>
                  </a:lnTo>
                  <a:lnTo>
                    <a:pt x="36412" y="401308"/>
                  </a:lnTo>
                  <a:lnTo>
                    <a:pt x="62724" y="438531"/>
                  </a:lnTo>
                  <a:lnTo>
                    <a:pt x="94868" y="470675"/>
                  </a:lnTo>
                  <a:lnTo>
                    <a:pt x="132091" y="496987"/>
                  </a:lnTo>
                  <a:lnTo>
                    <a:pt x="173639" y="516714"/>
                  </a:lnTo>
                  <a:lnTo>
                    <a:pt x="218760" y="529103"/>
                  </a:lnTo>
                  <a:lnTo>
                    <a:pt x="266700" y="533400"/>
                  </a:lnTo>
                  <a:lnTo>
                    <a:pt x="314639" y="529103"/>
                  </a:lnTo>
                  <a:lnTo>
                    <a:pt x="359760" y="516714"/>
                  </a:lnTo>
                  <a:lnTo>
                    <a:pt x="401308" y="496987"/>
                  </a:lnTo>
                  <a:lnTo>
                    <a:pt x="438531" y="470675"/>
                  </a:lnTo>
                  <a:lnTo>
                    <a:pt x="470675" y="438531"/>
                  </a:lnTo>
                  <a:lnTo>
                    <a:pt x="496987" y="401308"/>
                  </a:lnTo>
                  <a:lnTo>
                    <a:pt x="516714" y="359760"/>
                  </a:lnTo>
                  <a:lnTo>
                    <a:pt x="529103" y="314639"/>
                  </a:lnTo>
                  <a:lnTo>
                    <a:pt x="533400" y="266700"/>
                  </a:lnTo>
                  <a:lnTo>
                    <a:pt x="529103" y="218760"/>
                  </a:lnTo>
                  <a:lnTo>
                    <a:pt x="516714" y="173639"/>
                  </a:lnTo>
                  <a:lnTo>
                    <a:pt x="496987" y="132091"/>
                  </a:lnTo>
                  <a:lnTo>
                    <a:pt x="470675" y="94868"/>
                  </a:lnTo>
                  <a:lnTo>
                    <a:pt x="438531" y="62724"/>
                  </a:lnTo>
                  <a:lnTo>
                    <a:pt x="401308" y="36412"/>
                  </a:lnTo>
                  <a:lnTo>
                    <a:pt x="359760" y="16685"/>
                  </a:lnTo>
                  <a:lnTo>
                    <a:pt x="314639" y="4296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981200" y="2235199"/>
              <a:ext cx="533400" cy="533400"/>
            </a:xfrm>
            <a:custGeom>
              <a:avLst/>
              <a:gdLst/>
              <a:ahLst/>
              <a:cxnLst/>
              <a:rect l="l" t="t" r="r" b="b"/>
              <a:pathLst>
                <a:path w="533400" h="533400">
                  <a:moveTo>
                    <a:pt x="0" y="266700"/>
                  </a:moveTo>
                  <a:lnTo>
                    <a:pt x="4296" y="218760"/>
                  </a:lnTo>
                  <a:lnTo>
                    <a:pt x="16685" y="173639"/>
                  </a:lnTo>
                  <a:lnTo>
                    <a:pt x="36412" y="132091"/>
                  </a:lnTo>
                  <a:lnTo>
                    <a:pt x="62724" y="94868"/>
                  </a:lnTo>
                  <a:lnTo>
                    <a:pt x="94868" y="62724"/>
                  </a:lnTo>
                  <a:lnTo>
                    <a:pt x="132091" y="36412"/>
                  </a:lnTo>
                  <a:lnTo>
                    <a:pt x="173639" y="16685"/>
                  </a:lnTo>
                  <a:lnTo>
                    <a:pt x="218760" y="4296"/>
                  </a:lnTo>
                  <a:lnTo>
                    <a:pt x="266700" y="0"/>
                  </a:lnTo>
                  <a:lnTo>
                    <a:pt x="314639" y="4296"/>
                  </a:lnTo>
                  <a:lnTo>
                    <a:pt x="359760" y="16685"/>
                  </a:lnTo>
                  <a:lnTo>
                    <a:pt x="401308" y="36412"/>
                  </a:lnTo>
                  <a:lnTo>
                    <a:pt x="438531" y="62724"/>
                  </a:lnTo>
                  <a:lnTo>
                    <a:pt x="470675" y="94868"/>
                  </a:lnTo>
                  <a:lnTo>
                    <a:pt x="496987" y="132091"/>
                  </a:lnTo>
                  <a:lnTo>
                    <a:pt x="516714" y="173639"/>
                  </a:lnTo>
                  <a:lnTo>
                    <a:pt x="529103" y="218760"/>
                  </a:lnTo>
                  <a:lnTo>
                    <a:pt x="533400" y="266700"/>
                  </a:lnTo>
                  <a:lnTo>
                    <a:pt x="529103" y="314639"/>
                  </a:lnTo>
                  <a:lnTo>
                    <a:pt x="516714" y="359760"/>
                  </a:lnTo>
                  <a:lnTo>
                    <a:pt x="496987" y="401308"/>
                  </a:lnTo>
                  <a:lnTo>
                    <a:pt x="470675" y="438531"/>
                  </a:lnTo>
                  <a:lnTo>
                    <a:pt x="438531" y="470675"/>
                  </a:lnTo>
                  <a:lnTo>
                    <a:pt x="401308" y="496987"/>
                  </a:lnTo>
                  <a:lnTo>
                    <a:pt x="359760" y="516714"/>
                  </a:lnTo>
                  <a:lnTo>
                    <a:pt x="314639" y="529103"/>
                  </a:lnTo>
                  <a:lnTo>
                    <a:pt x="266700" y="533400"/>
                  </a:lnTo>
                  <a:lnTo>
                    <a:pt x="218760" y="529103"/>
                  </a:lnTo>
                  <a:lnTo>
                    <a:pt x="173639" y="516714"/>
                  </a:lnTo>
                  <a:lnTo>
                    <a:pt x="132091" y="496987"/>
                  </a:lnTo>
                  <a:lnTo>
                    <a:pt x="94868" y="470675"/>
                  </a:lnTo>
                  <a:lnTo>
                    <a:pt x="62724" y="438531"/>
                  </a:lnTo>
                  <a:lnTo>
                    <a:pt x="36412" y="401308"/>
                  </a:lnTo>
                  <a:lnTo>
                    <a:pt x="16685" y="359760"/>
                  </a:lnTo>
                  <a:lnTo>
                    <a:pt x="4296" y="314639"/>
                  </a:lnTo>
                  <a:lnTo>
                    <a:pt x="0" y="2667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52065" y="3372611"/>
              <a:ext cx="544067" cy="54482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78152" y="3253752"/>
              <a:ext cx="793991" cy="61111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981200" y="3302000"/>
              <a:ext cx="533400" cy="533400"/>
            </a:xfrm>
            <a:custGeom>
              <a:avLst/>
              <a:gdLst/>
              <a:ahLst/>
              <a:cxnLst/>
              <a:rect l="l" t="t" r="r" b="b"/>
              <a:pathLst>
                <a:path w="533400" h="533400">
                  <a:moveTo>
                    <a:pt x="266700" y="0"/>
                  </a:moveTo>
                  <a:lnTo>
                    <a:pt x="218760" y="4296"/>
                  </a:lnTo>
                  <a:lnTo>
                    <a:pt x="173639" y="16685"/>
                  </a:lnTo>
                  <a:lnTo>
                    <a:pt x="132091" y="36412"/>
                  </a:lnTo>
                  <a:lnTo>
                    <a:pt x="94868" y="62724"/>
                  </a:lnTo>
                  <a:lnTo>
                    <a:pt x="62724" y="94868"/>
                  </a:lnTo>
                  <a:lnTo>
                    <a:pt x="36412" y="132091"/>
                  </a:lnTo>
                  <a:lnTo>
                    <a:pt x="16685" y="173639"/>
                  </a:lnTo>
                  <a:lnTo>
                    <a:pt x="4296" y="218760"/>
                  </a:lnTo>
                  <a:lnTo>
                    <a:pt x="0" y="266700"/>
                  </a:lnTo>
                  <a:lnTo>
                    <a:pt x="4296" y="314639"/>
                  </a:lnTo>
                  <a:lnTo>
                    <a:pt x="16685" y="359760"/>
                  </a:lnTo>
                  <a:lnTo>
                    <a:pt x="36412" y="401308"/>
                  </a:lnTo>
                  <a:lnTo>
                    <a:pt x="62724" y="438531"/>
                  </a:lnTo>
                  <a:lnTo>
                    <a:pt x="94868" y="470675"/>
                  </a:lnTo>
                  <a:lnTo>
                    <a:pt x="132091" y="496987"/>
                  </a:lnTo>
                  <a:lnTo>
                    <a:pt x="173639" y="516714"/>
                  </a:lnTo>
                  <a:lnTo>
                    <a:pt x="218760" y="529103"/>
                  </a:lnTo>
                  <a:lnTo>
                    <a:pt x="266700" y="533400"/>
                  </a:lnTo>
                  <a:lnTo>
                    <a:pt x="314639" y="529103"/>
                  </a:lnTo>
                  <a:lnTo>
                    <a:pt x="359760" y="516714"/>
                  </a:lnTo>
                  <a:lnTo>
                    <a:pt x="401308" y="496987"/>
                  </a:lnTo>
                  <a:lnTo>
                    <a:pt x="438531" y="470675"/>
                  </a:lnTo>
                  <a:lnTo>
                    <a:pt x="470675" y="438531"/>
                  </a:lnTo>
                  <a:lnTo>
                    <a:pt x="496987" y="401308"/>
                  </a:lnTo>
                  <a:lnTo>
                    <a:pt x="516714" y="359760"/>
                  </a:lnTo>
                  <a:lnTo>
                    <a:pt x="529103" y="314639"/>
                  </a:lnTo>
                  <a:lnTo>
                    <a:pt x="533400" y="266700"/>
                  </a:lnTo>
                  <a:lnTo>
                    <a:pt x="529103" y="218760"/>
                  </a:lnTo>
                  <a:lnTo>
                    <a:pt x="516714" y="173639"/>
                  </a:lnTo>
                  <a:lnTo>
                    <a:pt x="496987" y="132091"/>
                  </a:lnTo>
                  <a:lnTo>
                    <a:pt x="470675" y="94868"/>
                  </a:lnTo>
                  <a:lnTo>
                    <a:pt x="438531" y="62724"/>
                  </a:lnTo>
                  <a:lnTo>
                    <a:pt x="401308" y="36412"/>
                  </a:lnTo>
                  <a:lnTo>
                    <a:pt x="359760" y="16685"/>
                  </a:lnTo>
                  <a:lnTo>
                    <a:pt x="314639" y="4296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981200" y="3302000"/>
              <a:ext cx="533400" cy="533400"/>
            </a:xfrm>
            <a:custGeom>
              <a:avLst/>
              <a:gdLst/>
              <a:ahLst/>
              <a:cxnLst/>
              <a:rect l="l" t="t" r="r" b="b"/>
              <a:pathLst>
                <a:path w="533400" h="533400">
                  <a:moveTo>
                    <a:pt x="0" y="266700"/>
                  </a:moveTo>
                  <a:lnTo>
                    <a:pt x="4296" y="218760"/>
                  </a:lnTo>
                  <a:lnTo>
                    <a:pt x="16685" y="173639"/>
                  </a:lnTo>
                  <a:lnTo>
                    <a:pt x="36412" y="132091"/>
                  </a:lnTo>
                  <a:lnTo>
                    <a:pt x="62724" y="94868"/>
                  </a:lnTo>
                  <a:lnTo>
                    <a:pt x="94868" y="62724"/>
                  </a:lnTo>
                  <a:lnTo>
                    <a:pt x="132091" y="36412"/>
                  </a:lnTo>
                  <a:lnTo>
                    <a:pt x="173639" y="16685"/>
                  </a:lnTo>
                  <a:lnTo>
                    <a:pt x="218760" y="4296"/>
                  </a:lnTo>
                  <a:lnTo>
                    <a:pt x="266700" y="0"/>
                  </a:lnTo>
                  <a:lnTo>
                    <a:pt x="314639" y="4296"/>
                  </a:lnTo>
                  <a:lnTo>
                    <a:pt x="359760" y="16685"/>
                  </a:lnTo>
                  <a:lnTo>
                    <a:pt x="401308" y="36412"/>
                  </a:lnTo>
                  <a:lnTo>
                    <a:pt x="438531" y="62724"/>
                  </a:lnTo>
                  <a:lnTo>
                    <a:pt x="470675" y="94868"/>
                  </a:lnTo>
                  <a:lnTo>
                    <a:pt x="496987" y="132091"/>
                  </a:lnTo>
                  <a:lnTo>
                    <a:pt x="516714" y="173639"/>
                  </a:lnTo>
                  <a:lnTo>
                    <a:pt x="529103" y="218760"/>
                  </a:lnTo>
                  <a:lnTo>
                    <a:pt x="533400" y="266700"/>
                  </a:lnTo>
                  <a:lnTo>
                    <a:pt x="529103" y="314639"/>
                  </a:lnTo>
                  <a:lnTo>
                    <a:pt x="516714" y="359760"/>
                  </a:lnTo>
                  <a:lnTo>
                    <a:pt x="496987" y="401308"/>
                  </a:lnTo>
                  <a:lnTo>
                    <a:pt x="470675" y="438531"/>
                  </a:lnTo>
                  <a:lnTo>
                    <a:pt x="438531" y="470675"/>
                  </a:lnTo>
                  <a:lnTo>
                    <a:pt x="401308" y="496987"/>
                  </a:lnTo>
                  <a:lnTo>
                    <a:pt x="359760" y="516714"/>
                  </a:lnTo>
                  <a:lnTo>
                    <a:pt x="314639" y="529103"/>
                  </a:lnTo>
                  <a:lnTo>
                    <a:pt x="266700" y="533400"/>
                  </a:lnTo>
                  <a:lnTo>
                    <a:pt x="218760" y="529103"/>
                  </a:lnTo>
                  <a:lnTo>
                    <a:pt x="173639" y="516714"/>
                  </a:lnTo>
                  <a:lnTo>
                    <a:pt x="132091" y="496987"/>
                  </a:lnTo>
                  <a:lnTo>
                    <a:pt x="94868" y="470675"/>
                  </a:lnTo>
                  <a:lnTo>
                    <a:pt x="62724" y="438531"/>
                  </a:lnTo>
                  <a:lnTo>
                    <a:pt x="36412" y="401308"/>
                  </a:lnTo>
                  <a:lnTo>
                    <a:pt x="16685" y="359760"/>
                  </a:lnTo>
                  <a:lnTo>
                    <a:pt x="4296" y="314639"/>
                  </a:lnTo>
                  <a:lnTo>
                    <a:pt x="0" y="2667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95066" y="2305811"/>
              <a:ext cx="544067" cy="544829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21152" y="2186939"/>
              <a:ext cx="793991" cy="611123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3124200" y="2235199"/>
              <a:ext cx="533400" cy="533400"/>
            </a:xfrm>
            <a:custGeom>
              <a:avLst/>
              <a:gdLst/>
              <a:ahLst/>
              <a:cxnLst/>
              <a:rect l="l" t="t" r="r" b="b"/>
              <a:pathLst>
                <a:path w="533400" h="533400">
                  <a:moveTo>
                    <a:pt x="266700" y="0"/>
                  </a:moveTo>
                  <a:lnTo>
                    <a:pt x="218760" y="4296"/>
                  </a:lnTo>
                  <a:lnTo>
                    <a:pt x="173639" y="16685"/>
                  </a:lnTo>
                  <a:lnTo>
                    <a:pt x="132091" y="36412"/>
                  </a:lnTo>
                  <a:lnTo>
                    <a:pt x="94868" y="62724"/>
                  </a:lnTo>
                  <a:lnTo>
                    <a:pt x="62724" y="94868"/>
                  </a:lnTo>
                  <a:lnTo>
                    <a:pt x="36412" y="132091"/>
                  </a:lnTo>
                  <a:lnTo>
                    <a:pt x="16685" y="173639"/>
                  </a:lnTo>
                  <a:lnTo>
                    <a:pt x="4296" y="218760"/>
                  </a:lnTo>
                  <a:lnTo>
                    <a:pt x="0" y="266700"/>
                  </a:lnTo>
                  <a:lnTo>
                    <a:pt x="4296" y="314639"/>
                  </a:lnTo>
                  <a:lnTo>
                    <a:pt x="16685" y="359760"/>
                  </a:lnTo>
                  <a:lnTo>
                    <a:pt x="36412" y="401308"/>
                  </a:lnTo>
                  <a:lnTo>
                    <a:pt x="62724" y="438531"/>
                  </a:lnTo>
                  <a:lnTo>
                    <a:pt x="94868" y="470675"/>
                  </a:lnTo>
                  <a:lnTo>
                    <a:pt x="132091" y="496987"/>
                  </a:lnTo>
                  <a:lnTo>
                    <a:pt x="173639" y="516714"/>
                  </a:lnTo>
                  <a:lnTo>
                    <a:pt x="218760" y="529103"/>
                  </a:lnTo>
                  <a:lnTo>
                    <a:pt x="266700" y="533400"/>
                  </a:lnTo>
                  <a:lnTo>
                    <a:pt x="314639" y="529103"/>
                  </a:lnTo>
                  <a:lnTo>
                    <a:pt x="359760" y="516714"/>
                  </a:lnTo>
                  <a:lnTo>
                    <a:pt x="401308" y="496987"/>
                  </a:lnTo>
                  <a:lnTo>
                    <a:pt x="438531" y="470675"/>
                  </a:lnTo>
                  <a:lnTo>
                    <a:pt x="470675" y="438531"/>
                  </a:lnTo>
                  <a:lnTo>
                    <a:pt x="496987" y="401308"/>
                  </a:lnTo>
                  <a:lnTo>
                    <a:pt x="516714" y="359760"/>
                  </a:lnTo>
                  <a:lnTo>
                    <a:pt x="529103" y="314639"/>
                  </a:lnTo>
                  <a:lnTo>
                    <a:pt x="533400" y="266700"/>
                  </a:lnTo>
                  <a:lnTo>
                    <a:pt x="529103" y="218760"/>
                  </a:lnTo>
                  <a:lnTo>
                    <a:pt x="516714" y="173639"/>
                  </a:lnTo>
                  <a:lnTo>
                    <a:pt x="496987" y="132091"/>
                  </a:lnTo>
                  <a:lnTo>
                    <a:pt x="470675" y="94868"/>
                  </a:lnTo>
                  <a:lnTo>
                    <a:pt x="438531" y="62724"/>
                  </a:lnTo>
                  <a:lnTo>
                    <a:pt x="401308" y="36412"/>
                  </a:lnTo>
                  <a:lnTo>
                    <a:pt x="359760" y="16685"/>
                  </a:lnTo>
                  <a:lnTo>
                    <a:pt x="314639" y="4296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124200" y="2235199"/>
              <a:ext cx="533400" cy="533400"/>
            </a:xfrm>
            <a:custGeom>
              <a:avLst/>
              <a:gdLst/>
              <a:ahLst/>
              <a:cxnLst/>
              <a:rect l="l" t="t" r="r" b="b"/>
              <a:pathLst>
                <a:path w="533400" h="533400">
                  <a:moveTo>
                    <a:pt x="0" y="266700"/>
                  </a:moveTo>
                  <a:lnTo>
                    <a:pt x="4296" y="218760"/>
                  </a:lnTo>
                  <a:lnTo>
                    <a:pt x="16685" y="173639"/>
                  </a:lnTo>
                  <a:lnTo>
                    <a:pt x="36412" y="132091"/>
                  </a:lnTo>
                  <a:lnTo>
                    <a:pt x="62724" y="94868"/>
                  </a:lnTo>
                  <a:lnTo>
                    <a:pt x="94868" y="62724"/>
                  </a:lnTo>
                  <a:lnTo>
                    <a:pt x="132091" y="36412"/>
                  </a:lnTo>
                  <a:lnTo>
                    <a:pt x="173639" y="16685"/>
                  </a:lnTo>
                  <a:lnTo>
                    <a:pt x="218760" y="4296"/>
                  </a:lnTo>
                  <a:lnTo>
                    <a:pt x="266700" y="0"/>
                  </a:lnTo>
                  <a:lnTo>
                    <a:pt x="314639" y="4296"/>
                  </a:lnTo>
                  <a:lnTo>
                    <a:pt x="359760" y="16685"/>
                  </a:lnTo>
                  <a:lnTo>
                    <a:pt x="401308" y="36412"/>
                  </a:lnTo>
                  <a:lnTo>
                    <a:pt x="438531" y="62724"/>
                  </a:lnTo>
                  <a:lnTo>
                    <a:pt x="470675" y="94868"/>
                  </a:lnTo>
                  <a:lnTo>
                    <a:pt x="496987" y="132091"/>
                  </a:lnTo>
                  <a:lnTo>
                    <a:pt x="516714" y="173639"/>
                  </a:lnTo>
                  <a:lnTo>
                    <a:pt x="529103" y="218760"/>
                  </a:lnTo>
                  <a:lnTo>
                    <a:pt x="533400" y="266700"/>
                  </a:lnTo>
                  <a:lnTo>
                    <a:pt x="529103" y="314639"/>
                  </a:lnTo>
                  <a:lnTo>
                    <a:pt x="516714" y="359760"/>
                  </a:lnTo>
                  <a:lnTo>
                    <a:pt x="496987" y="401308"/>
                  </a:lnTo>
                  <a:lnTo>
                    <a:pt x="470675" y="438531"/>
                  </a:lnTo>
                  <a:lnTo>
                    <a:pt x="438531" y="470675"/>
                  </a:lnTo>
                  <a:lnTo>
                    <a:pt x="401308" y="496987"/>
                  </a:lnTo>
                  <a:lnTo>
                    <a:pt x="359760" y="516714"/>
                  </a:lnTo>
                  <a:lnTo>
                    <a:pt x="314639" y="529103"/>
                  </a:lnTo>
                  <a:lnTo>
                    <a:pt x="266700" y="533400"/>
                  </a:lnTo>
                  <a:lnTo>
                    <a:pt x="218760" y="529103"/>
                  </a:lnTo>
                  <a:lnTo>
                    <a:pt x="173639" y="516714"/>
                  </a:lnTo>
                  <a:lnTo>
                    <a:pt x="132091" y="496987"/>
                  </a:lnTo>
                  <a:lnTo>
                    <a:pt x="94868" y="470675"/>
                  </a:lnTo>
                  <a:lnTo>
                    <a:pt x="62724" y="438531"/>
                  </a:lnTo>
                  <a:lnTo>
                    <a:pt x="36412" y="401308"/>
                  </a:lnTo>
                  <a:lnTo>
                    <a:pt x="16685" y="359760"/>
                  </a:lnTo>
                  <a:lnTo>
                    <a:pt x="4296" y="314639"/>
                  </a:lnTo>
                  <a:lnTo>
                    <a:pt x="0" y="2667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195066" y="3372611"/>
              <a:ext cx="544067" cy="544829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21152" y="3253752"/>
              <a:ext cx="793991" cy="611110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3124200" y="3302000"/>
              <a:ext cx="533400" cy="533400"/>
            </a:xfrm>
            <a:custGeom>
              <a:avLst/>
              <a:gdLst/>
              <a:ahLst/>
              <a:cxnLst/>
              <a:rect l="l" t="t" r="r" b="b"/>
              <a:pathLst>
                <a:path w="533400" h="533400">
                  <a:moveTo>
                    <a:pt x="266700" y="0"/>
                  </a:moveTo>
                  <a:lnTo>
                    <a:pt x="218760" y="4296"/>
                  </a:lnTo>
                  <a:lnTo>
                    <a:pt x="173639" y="16685"/>
                  </a:lnTo>
                  <a:lnTo>
                    <a:pt x="132091" y="36412"/>
                  </a:lnTo>
                  <a:lnTo>
                    <a:pt x="94868" y="62724"/>
                  </a:lnTo>
                  <a:lnTo>
                    <a:pt x="62724" y="94868"/>
                  </a:lnTo>
                  <a:lnTo>
                    <a:pt x="36412" y="132091"/>
                  </a:lnTo>
                  <a:lnTo>
                    <a:pt x="16685" y="173639"/>
                  </a:lnTo>
                  <a:lnTo>
                    <a:pt x="4296" y="218760"/>
                  </a:lnTo>
                  <a:lnTo>
                    <a:pt x="0" y="266700"/>
                  </a:lnTo>
                  <a:lnTo>
                    <a:pt x="4296" y="314639"/>
                  </a:lnTo>
                  <a:lnTo>
                    <a:pt x="16685" y="359760"/>
                  </a:lnTo>
                  <a:lnTo>
                    <a:pt x="36412" y="401308"/>
                  </a:lnTo>
                  <a:lnTo>
                    <a:pt x="62724" y="438531"/>
                  </a:lnTo>
                  <a:lnTo>
                    <a:pt x="94868" y="470675"/>
                  </a:lnTo>
                  <a:lnTo>
                    <a:pt x="132091" y="496987"/>
                  </a:lnTo>
                  <a:lnTo>
                    <a:pt x="173639" y="516714"/>
                  </a:lnTo>
                  <a:lnTo>
                    <a:pt x="218760" y="529103"/>
                  </a:lnTo>
                  <a:lnTo>
                    <a:pt x="266700" y="533400"/>
                  </a:lnTo>
                  <a:lnTo>
                    <a:pt x="314639" y="529103"/>
                  </a:lnTo>
                  <a:lnTo>
                    <a:pt x="359760" y="516714"/>
                  </a:lnTo>
                  <a:lnTo>
                    <a:pt x="401308" y="496987"/>
                  </a:lnTo>
                  <a:lnTo>
                    <a:pt x="438531" y="470675"/>
                  </a:lnTo>
                  <a:lnTo>
                    <a:pt x="470675" y="438531"/>
                  </a:lnTo>
                  <a:lnTo>
                    <a:pt x="496987" y="401308"/>
                  </a:lnTo>
                  <a:lnTo>
                    <a:pt x="516714" y="359760"/>
                  </a:lnTo>
                  <a:lnTo>
                    <a:pt x="529103" y="314639"/>
                  </a:lnTo>
                  <a:lnTo>
                    <a:pt x="533400" y="266700"/>
                  </a:lnTo>
                  <a:lnTo>
                    <a:pt x="529103" y="218760"/>
                  </a:lnTo>
                  <a:lnTo>
                    <a:pt x="516714" y="173639"/>
                  </a:lnTo>
                  <a:lnTo>
                    <a:pt x="496987" y="132091"/>
                  </a:lnTo>
                  <a:lnTo>
                    <a:pt x="470675" y="94868"/>
                  </a:lnTo>
                  <a:lnTo>
                    <a:pt x="438531" y="62724"/>
                  </a:lnTo>
                  <a:lnTo>
                    <a:pt x="401308" y="36412"/>
                  </a:lnTo>
                  <a:lnTo>
                    <a:pt x="359760" y="16685"/>
                  </a:lnTo>
                  <a:lnTo>
                    <a:pt x="314639" y="4296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124200" y="3302000"/>
              <a:ext cx="533400" cy="533400"/>
            </a:xfrm>
            <a:custGeom>
              <a:avLst/>
              <a:gdLst/>
              <a:ahLst/>
              <a:cxnLst/>
              <a:rect l="l" t="t" r="r" b="b"/>
              <a:pathLst>
                <a:path w="533400" h="533400">
                  <a:moveTo>
                    <a:pt x="0" y="266700"/>
                  </a:moveTo>
                  <a:lnTo>
                    <a:pt x="4296" y="218760"/>
                  </a:lnTo>
                  <a:lnTo>
                    <a:pt x="16685" y="173639"/>
                  </a:lnTo>
                  <a:lnTo>
                    <a:pt x="36412" y="132091"/>
                  </a:lnTo>
                  <a:lnTo>
                    <a:pt x="62724" y="94868"/>
                  </a:lnTo>
                  <a:lnTo>
                    <a:pt x="94868" y="62724"/>
                  </a:lnTo>
                  <a:lnTo>
                    <a:pt x="132091" y="36412"/>
                  </a:lnTo>
                  <a:lnTo>
                    <a:pt x="173639" y="16685"/>
                  </a:lnTo>
                  <a:lnTo>
                    <a:pt x="218760" y="4296"/>
                  </a:lnTo>
                  <a:lnTo>
                    <a:pt x="266700" y="0"/>
                  </a:lnTo>
                  <a:lnTo>
                    <a:pt x="314639" y="4296"/>
                  </a:lnTo>
                  <a:lnTo>
                    <a:pt x="359760" y="16685"/>
                  </a:lnTo>
                  <a:lnTo>
                    <a:pt x="401308" y="36412"/>
                  </a:lnTo>
                  <a:lnTo>
                    <a:pt x="438531" y="62724"/>
                  </a:lnTo>
                  <a:lnTo>
                    <a:pt x="470675" y="94868"/>
                  </a:lnTo>
                  <a:lnTo>
                    <a:pt x="496987" y="132091"/>
                  </a:lnTo>
                  <a:lnTo>
                    <a:pt x="516714" y="173639"/>
                  </a:lnTo>
                  <a:lnTo>
                    <a:pt x="529103" y="218760"/>
                  </a:lnTo>
                  <a:lnTo>
                    <a:pt x="533400" y="266700"/>
                  </a:lnTo>
                  <a:lnTo>
                    <a:pt x="529103" y="314639"/>
                  </a:lnTo>
                  <a:lnTo>
                    <a:pt x="516714" y="359760"/>
                  </a:lnTo>
                  <a:lnTo>
                    <a:pt x="496987" y="401308"/>
                  </a:lnTo>
                  <a:lnTo>
                    <a:pt x="470675" y="438531"/>
                  </a:lnTo>
                  <a:lnTo>
                    <a:pt x="438531" y="470675"/>
                  </a:lnTo>
                  <a:lnTo>
                    <a:pt x="401308" y="496987"/>
                  </a:lnTo>
                  <a:lnTo>
                    <a:pt x="359760" y="516714"/>
                  </a:lnTo>
                  <a:lnTo>
                    <a:pt x="314639" y="529103"/>
                  </a:lnTo>
                  <a:lnTo>
                    <a:pt x="266700" y="533400"/>
                  </a:lnTo>
                  <a:lnTo>
                    <a:pt x="218760" y="529103"/>
                  </a:lnTo>
                  <a:lnTo>
                    <a:pt x="173639" y="516714"/>
                  </a:lnTo>
                  <a:lnTo>
                    <a:pt x="132091" y="496987"/>
                  </a:lnTo>
                  <a:lnTo>
                    <a:pt x="94868" y="470675"/>
                  </a:lnTo>
                  <a:lnTo>
                    <a:pt x="62724" y="438531"/>
                  </a:lnTo>
                  <a:lnTo>
                    <a:pt x="36412" y="401308"/>
                  </a:lnTo>
                  <a:lnTo>
                    <a:pt x="16685" y="359760"/>
                  </a:lnTo>
                  <a:lnTo>
                    <a:pt x="4296" y="314639"/>
                  </a:lnTo>
                  <a:lnTo>
                    <a:pt x="0" y="2667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2133600" y="2207260"/>
            <a:ext cx="1371600" cy="15798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155065" algn="l"/>
              </a:tabLst>
            </a:pP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2	1</a:t>
            </a: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1155065" algn="l"/>
              </a:tabLst>
            </a:pP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3	4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2205037" y="2459034"/>
            <a:ext cx="1011555" cy="1152525"/>
            <a:chOff x="2205037" y="2459034"/>
            <a:chExt cx="1011555" cy="1152525"/>
          </a:xfrm>
        </p:grpSpPr>
        <p:sp>
          <p:nvSpPr>
            <p:cNvPr id="23" name="object 23"/>
            <p:cNvSpPr/>
            <p:nvPr/>
          </p:nvSpPr>
          <p:spPr>
            <a:xfrm>
              <a:off x="2247900" y="2768600"/>
              <a:ext cx="0" cy="476250"/>
            </a:xfrm>
            <a:custGeom>
              <a:avLst/>
              <a:gdLst/>
              <a:ahLst/>
              <a:cxnLst/>
              <a:rect l="l" t="t" r="r" b="b"/>
              <a:pathLst>
                <a:path h="476250">
                  <a:moveTo>
                    <a:pt x="0" y="0"/>
                  </a:moveTo>
                  <a:lnTo>
                    <a:pt x="0" y="47625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205037" y="3216275"/>
              <a:ext cx="85725" cy="85725"/>
            </a:xfrm>
            <a:custGeom>
              <a:avLst/>
              <a:gdLst/>
              <a:ahLst/>
              <a:cxnLst/>
              <a:rect l="l" t="t" r="r" b="b"/>
              <a:pathLst>
                <a:path w="85725" h="85725">
                  <a:moveTo>
                    <a:pt x="85725" y="0"/>
                  </a:moveTo>
                  <a:lnTo>
                    <a:pt x="42862" y="28575"/>
                  </a:lnTo>
                  <a:lnTo>
                    <a:pt x="0" y="0"/>
                  </a:lnTo>
                  <a:lnTo>
                    <a:pt x="42862" y="85725"/>
                  </a:lnTo>
                  <a:lnTo>
                    <a:pt x="857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571750" y="2501900"/>
              <a:ext cx="552450" cy="0"/>
            </a:xfrm>
            <a:custGeom>
              <a:avLst/>
              <a:gdLst/>
              <a:ahLst/>
              <a:cxnLst/>
              <a:rect l="l" t="t" r="r" b="b"/>
              <a:pathLst>
                <a:path w="552450">
                  <a:moveTo>
                    <a:pt x="552450" y="0"/>
                  </a:moveTo>
                  <a:lnTo>
                    <a:pt x="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514600" y="2459034"/>
              <a:ext cx="85725" cy="85725"/>
            </a:xfrm>
            <a:custGeom>
              <a:avLst/>
              <a:gdLst/>
              <a:ahLst/>
              <a:cxnLst/>
              <a:rect l="l" t="t" r="r" b="b"/>
              <a:pathLst>
                <a:path w="85725" h="85725">
                  <a:moveTo>
                    <a:pt x="85725" y="0"/>
                  </a:moveTo>
                  <a:lnTo>
                    <a:pt x="0" y="42862"/>
                  </a:lnTo>
                  <a:lnTo>
                    <a:pt x="85725" y="85725"/>
                  </a:lnTo>
                  <a:lnTo>
                    <a:pt x="57150" y="42862"/>
                  </a:lnTo>
                  <a:lnTo>
                    <a:pt x="857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479281" y="2690813"/>
              <a:ext cx="723265" cy="650875"/>
            </a:xfrm>
            <a:custGeom>
              <a:avLst/>
              <a:gdLst/>
              <a:ahLst/>
              <a:cxnLst/>
              <a:rect l="l" t="t" r="r" b="b"/>
              <a:pathLst>
                <a:path w="723264" h="650875">
                  <a:moveTo>
                    <a:pt x="722706" y="0"/>
                  </a:moveTo>
                  <a:lnTo>
                    <a:pt x="0" y="650735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436812" y="3290567"/>
              <a:ext cx="92710" cy="89535"/>
            </a:xfrm>
            <a:custGeom>
              <a:avLst/>
              <a:gdLst/>
              <a:ahLst/>
              <a:cxnLst/>
              <a:rect l="l" t="t" r="r" b="b"/>
              <a:pathLst>
                <a:path w="92710" h="89535">
                  <a:moveTo>
                    <a:pt x="35026" y="0"/>
                  </a:moveTo>
                  <a:lnTo>
                    <a:pt x="0" y="89217"/>
                  </a:lnTo>
                  <a:lnTo>
                    <a:pt x="92379" y="63703"/>
                  </a:lnTo>
                  <a:lnTo>
                    <a:pt x="42468" y="50977"/>
                  </a:lnTo>
                  <a:lnTo>
                    <a:pt x="3502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571750" y="3568700"/>
              <a:ext cx="552450" cy="0"/>
            </a:xfrm>
            <a:custGeom>
              <a:avLst/>
              <a:gdLst/>
              <a:ahLst/>
              <a:cxnLst/>
              <a:rect l="l" t="t" r="r" b="b"/>
              <a:pathLst>
                <a:path w="552450">
                  <a:moveTo>
                    <a:pt x="552450" y="0"/>
                  </a:moveTo>
                  <a:lnTo>
                    <a:pt x="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514600" y="3525834"/>
              <a:ext cx="85725" cy="85725"/>
            </a:xfrm>
            <a:custGeom>
              <a:avLst/>
              <a:gdLst/>
              <a:ahLst/>
              <a:cxnLst/>
              <a:rect l="l" t="t" r="r" b="b"/>
              <a:pathLst>
                <a:path w="85725" h="85725">
                  <a:moveTo>
                    <a:pt x="85725" y="0"/>
                  </a:moveTo>
                  <a:lnTo>
                    <a:pt x="0" y="42862"/>
                  </a:lnTo>
                  <a:lnTo>
                    <a:pt x="85725" y="85725"/>
                  </a:lnTo>
                  <a:lnTo>
                    <a:pt x="57150" y="42862"/>
                  </a:lnTo>
                  <a:lnTo>
                    <a:pt x="857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4649152" y="2154427"/>
            <a:ext cx="2188845" cy="17329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Adj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[1]</a:t>
            </a:r>
            <a:r>
              <a:rPr sz="2800" spc="-4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2800" spc="-3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{2,</a:t>
            </a:r>
            <a:r>
              <a:rPr sz="2800" spc="-3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3}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Adj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[2]</a:t>
            </a:r>
            <a:r>
              <a:rPr sz="2800" spc="-4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2800" spc="-3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{3}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Adj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[3]</a:t>
            </a:r>
            <a:r>
              <a:rPr sz="2800" spc="-4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2800" spc="-3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{}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Adj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[4]</a:t>
            </a:r>
            <a:r>
              <a:rPr sz="2800" spc="-4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2800" spc="-3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{3}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6539" y="289813"/>
            <a:ext cx="687260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Analysis</a:t>
            </a:r>
            <a:r>
              <a:rPr spc="-20" dirty="0"/>
              <a:t> </a:t>
            </a:r>
            <a:r>
              <a:rPr spc="-5" dirty="0"/>
              <a:t>of</a:t>
            </a:r>
            <a:r>
              <a:rPr spc="-20" dirty="0"/>
              <a:t> </a:t>
            </a:r>
            <a:r>
              <a:rPr spc="-5" dirty="0"/>
              <a:t>Prim</a:t>
            </a:r>
            <a:r>
              <a:rPr spc="-10" dirty="0"/>
              <a:t> </a:t>
            </a:r>
            <a:r>
              <a:rPr spc="-5" dirty="0"/>
              <a:t>(continued)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96240" y="1549082"/>
            <a:ext cx="8228330" cy="14941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4800" spc="-52" baseline="17361" dirty="0">
                <a:latin typeface="Times New Roman"/>
                <a:cs typeface="Times New Roman"/>
              </a:rPr>
              <a:t>Time</a:t>
            </a:r>
            <a:r>
              <a:rPr sz="4800" baseline="17361" dirty="0">
                <a:latin typeface="Times New Roman"/>
                <a:cs typeface="Times New Roman"/>
              </a:rPr>
              <a:t> </a:t>
            </a:r>
            <a:r>
              <a:rPr sz="4800" spc="-7" baseline="17361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4800" baseline="17361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4800" spc="-7" baseline="17361" dirty="0">
                <a:solidFill>
                  <a:srgbClr val="008A87"/>
                </a:solidFill>
                <a:latin typeface="Symbol"/>
                <a:cs typeface="Symbol"/>
              </a:rPr>
              <a:t></a:t>
            </a:r>
            <a:r>
              <a:rPr sz="4800" spc="-7" baseline="17361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4800" i="1" spc="-7" baseline="17361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4800" spc="-7" baseline="17361" dirty="0">
                <a:solidFill>
                  <a:srgbClr val="008A87"/>
                </a:solidFill>
                <a:latin typeface="Times New Roman"/>
                <a:cs typeface="Times New Roman"/>
              </a:rPr>
              <a:t>)·</a:t>
            </a:r>
            <a:r>
              <a:rPr sz="4800" i="1" spc="-7" baseline="17361" dirty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r>
              <a:rPr sz="2650" spc="-5" dirty="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r>
              <a:rPr sz="3150" spc="-7" baseline="1322" dirty="0">
                <a:solidFill>
                  <a:srgbClr val="008A87"/>
                </a:solidFill>
                <a:latin typeface="Times New Roman"/>
                <a:cs typeface="Times New Roman"/>
              </a:rPr>
              <a:t>XTRACT</a:t>
            </a:r>
            <a:r>
              <a:rPr sz="3150" spc="-7" baseline="5291" dirty="0">
                <a:solidFill>
                  <a:srgbClr val="008A87"/>
                </a:solidFill>
                <a:latin typeface="Times New Roman"/>
                <a:cs typeface="Times New Roman"/>
              </a:rPr>
              <a:t>-</a:t>
            </a:r>
            <a:r>
              <a:rPr sz="2650" spc="-5" dirty="0">
                <a:solidFill>
                  <a:srgbClr val="008A87"/>
                </a:solidFill>
                <a:latin typeface="Times New Roman"/>
                <a:cs typeface="Times New Roman"/>
              </a:rPr>
              <a:t>M</a:t>
            </a:r>
            <a:r>
              <a:rPr sz="3150" spc="-7" baseline="1322" dirty="0">
                <a:solidFill>
                  <a:srgbClr val="008A87"/>
                </a:solidFill>
                <a:latin typeface="Times New Roman"/>
                <a:cs typeface="Times New Roman"/>
              </a:rPr>
              <a:t>IN</a:t>
            </a:r>
            <a:r>
              <a:rPr sz="3150" spc="405" baseline="1322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4800" spc="-7" baseline="17361" dirty="0">
                <a:solidFill>
                  <a:srgbClr val="008A87"/>
                </a:solidFill>
                <a:latin typeface="Times New Roman"/>
                <a:cs typeface="Times New Roman"/>
              </a:rPr>
              <a:t>+</a:t>
            </a:r>
            <a:r>
              <a:rPr sz="4800" baseline="17361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4800" spc="7" baseline="17361" dirty="0">
                <a:solidFill>
                  <a:srgbClr val="008A87"/>
                </a:solidFill>
                <a:latin typeface="Symbol"/>
                <a:cs typeface="Symbol"/>
              </a:rPr>
              <a:t></a:t>
            </a:r>
            <a:r>
              <a:rPr sz="4800" spc="7" baseline="17361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4800" i="1" spc="7" baseline="17361" dirty="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r>
              <a:rPr sz="4800" spc="7" baseline="17361" dirty="0">
                <a:solidFill>
                  <a:srgbClr val="008A87"/>
                </a:solidFill>
                <a:latin typeface="Times New Roman"/>
                <a:cs typeface="Times New Roman"/>
              </a:rPr>
              <a:t>)·</a:t>
            </a:r>
            <a:r>
              <a:rPr sz="4800" i="1" spc="7" baseline="17361" dirty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r>
              <a:rPr sz="2650" spc="5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r>
              <a:rPr sz="3150" spc="7" baseline="1322" dirty="0">
                <a:solidFill>
                  <a:srgbClr val="008A87"/>
                </a:solidFill>
                <a:latin typeface="Times New Roman"/>
                <a:cs typeface="Times New Roman"/>
              </a:rPr>
              <a:t>ECREASE</a:t>
            </a:r>
            <a:r>
              <a:rPr sz="3150" spc="7" baseline="5291" dirty="0">
                <a:solidFill>
                  <a:srgbClr val="008A87"/>
                </a:solidFill>
                <a:latin typeface="Times New Roman"/>
                <a:cs typeface="Times New Roman"/>
              </a:rPr>
              <a:t>-</a:t>
            </a:r>
            <a:r>
              <a:rPr sz="2650" spc="5" dirty="0">
                <a:solidFill>
                  <a:srgbClr val="008A87"/>
                </a:solidFill>
                <a:latin typeface="Times New Roman"/>
                <a:cs typeface="Times New Roman"/>
              </a:rPr>
              <a:t>K</a:t>
            </a:r>
            <a:r>
              <a:rPr sz="3150" spc="7" baseline="1322" dirty="0">
                <a:solidFill>
                  <a:srgbClr val="008A87"/>
                </a:solidFill>
                <a:latin typeface="Times New Roman"/>
                <a:cs typeface="Times New Roman"/>
              </a:rPr>
              <a:t>EY</a:t>
            </a:r>
            <a:endParaRPr sz="3150" baseline="1322">
              <a:latin typeface="Times New Roman"/>
              <a:cs typeface="Times New Roman"/>
            </a:endParaRPr>
          </a:p>
          <a:p>
            <a:pPr marL="105410" algn="ctr">
              <a:lnSpc>
                <a:spcPct val="100000"/>
              </a:lnSpc>
              <a:spcBef>
                <a:spcPts val="3885"/>
              </a:spcBef>
              <a:tabLst>
                <a:tab pos="1039494" algn="l"/>
                <a:tab pos="3477895" algn="l"/>
                <a:tab pos="6429375" algn="l"/>
              </a:tabLst>
            </a:pPr>
            <a:r>
              <a:rPr sz="4800" i="1" spc="-7" baseline="17361" dirty="0">
                <a:solidFill>
                  <a:srgbClr val="008A87"/>
                </a:solidFill>
                <a:latin typeface="Times New Roman"/>
                <a:cs typeface="Times New Roman"/>
              </a:rPr>
              <a:t>Q	T</a:t>
            </a:r>
            <a:r>
              <a:rPr sz="2650" spc="-5" dirty="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r>
              <a:rPr sz="3150" spc="-7" baseline="1322" dirty="0">
                <a:solidFill>
                  <a:srgbClr val="008A87"/>
                </a:solidFill>
                <a:latin typeface="Times New Roman"/>
                <a:cs typeface="Times New Roman"/>
              </a:rPr>
              <a:t>XTRACT</a:t>
            </a:r>
            <a:r>
              <a:rPr sz="3150" spc="-7" baseline="5291" dirty="0">
                <a:solidFill>
                  <a:srgbClr val="008A87"/>
                </a:solidFill>
                <a:latin typeface="Times New Roman"/>
                <a:cs typeface="Times New Roman"/>
              </a:rPr>
              <a:t>-</a:t>
            </a:r>
            <a:r>
              <a:rPr sz="2650" spc="-5" dirty="0">
                <a:solidFill>
                  <a:srgbClr val="008A87"/>
                </a:solidFill>
                <a:latin typeface="Times New Roman"/>
                <a:cs typeface="Times New Roman"/>
              </a:rPr>
              <a:t>M</a:t>
            </a:r>
            <a:r>
              <a:rPr sz="3150" spc="-7" baseline="1322" dirty="0">
                <a:solidFill>
                  <a:srgbClr val="008A87"/>
                </a:solidFill>
                <a:latin typeface="Times New Roman"/>
                <a:cs typeface="Times New Roman"/>
              </a:rPr>
              <a:t>IN	</a:t>
            </a:r>
            <a:r>
              <a:rPr sz="4800" i="1" spc="22" baseline="17361" dirty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r>
              <a:rPr sz="2650" spc="15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r>
              <a:rPr sz="3150" spc="22" baseline="1322" dirty="0">
                <a:solidFill>
                  <a:srgbClr val="008A87"/>
                </a:solidFill>
                <a:latin typeface="Times New Roman"/>
                <a:cs typeface="Times New Roman"/>
              </a:rPr>
              <a:t>ECREASE</a:t>
            </a:r>
            <a:r>
              <a:rPr sz="3150" spc="22" baseline="5291" dirty="0">
                <a:solidFill>
                  <a:srgbClr val="008A87"/>
                </a:solidFill>
                <a:latin typeface="Times New Roman"/>
                <a:cs typeface="Times New Roman"/>
              </a:rPr>
              <a:t>-</a:t>
            </a:r>
            <a:r>
              <a:rPr sz="2650" spc="15" dirty="0">
                <a:solidFill>
                  <a:srgbClr val="008A87"/>
                </a:solidFill>
                <a:latin typeface="Times New Roman"/>
                <a:cs typeface="Times New Roman"/>
              </a:rPr>
              <a:t>K</a:t>
            </a:r>
            <a:r>
              <a:rPr sz="3150" spc="22" baseline="1322" dirty="0">
                <a:solidFill>
                  <a:srgbClr val="008A87"/>
                </a:solidFill>
                <a:latin typeface="Times New Roman"/>
                <a:cs typeface="Times New Roman"/>
              </a:rPr>
              <a:t>EY	</a:t>
            </a:r>
            <a:r>
              <a:rPr sz="4800" spc="-75" baseline="17361" dirty="0">
                <a:latin typeface="Times New Roman"/>
                <a:cs typeface="Times New Roman"/>
              </a:rPr>
              <a:t>Total</a:t>
            </a:r>
            <a:endParaRPr sz="4800" baseline="17361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8603" y="3121218"/>
            <a:ext cx="1629410" cy="2776855"/>
          </a:xfrm>
          <a:prstGeom prst="rect">
            <a:avLst/>
          </a:prstGeom>
        </p:spPr>
        <p:txBody>
          <a:bodyPr vert="horz" wrap="square" lIns="0" tIns="1555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25"/>
              </a:spcBef>
            </a:pPr>
            <a:r>
              <a:rPr sz="3200" spc="-5" dirty="0">
                <a:latin typeface="Times New Roman"/>
                <a:cs typeface="Times New Roman"/>
              </a:rPr>
              <a:t>array</a:t>
            </a:r>
            <a:endParaRPr sz="3200">
              <a:latin typeface="Times New Roman"/>
              <a:cs typeface="Times New Roman"/>
            </a:endParaRPr>
          </a:p>
          <a:p>
            <a:pPr marL="293370" marR="289560" algn="ctr">
              <a:lnSpc>
                <a:spcPts val="3460"/>
              </a:lnSpc>
              <a:spcBef>
                <a:spcPts val="1555"/>
              </a:spcBef>
            </a:pPr>
            <a:r>
              <a:rPr sz="3200" spc="-5" dirty="0">
                <a:latin typeface="Times New Roman"/>
                <a:cs typeface="Times New Roman"/>
              </a:rPr>
              <a:t>b</a:t>
            </a:r>
            <a:r>
              <a:rPr sz="3200" spc="-10" dirty="0">
                <a:latin typeface="Times New Roman"/>
                <a:cs typeface="Times New Roman"/>
              </a:rPr>
              <a:t>i</a:t>
            </a:r>
            <a:r>
              <a:rPr sz="3200" spc="-5" dirty="0">
                <a:latin typeface="Times New Roman"/>
                <a:cs typeface="Times New Roman"/>
              </a:rPr>
              <a:t>na</a:t>
            </a:r>
            <a:r>
              <a:rPr sz="3200" spc="-10" dirty="0">
                <a:latin typeface="Times New Roman"/>
                <a:cs typeface="Times New Roman"/>
              </a:rPr>
              <a:t>r</a:t>
            </a:r>
            <a:r>
              <a:rPr sz="3200" spc="-5" dirty="0">
                <a:latin typeface="Times New Roman"/>
                <a:cs typeface="Times New Roman"/>
              </a:rPr>
              <a:t>y  heap</a:t>
            </a:r>
            <a:endParaRPr sz="3200">
              <a:latin typeface="Times New Roman"/>
              <a:cs typeface="Times New Roman"/>
            </a:endParaRPr>
          </a:p>
          <a:p>
            <a:pPr marL="12700" marR="5080" algn="ctr">
              <a:lnSpc>
                <a:spcPts val="3460"/>
              </a:lnSpc>
              <a:spcBef>
                <a:spcPts val="1355"/>
              </a:spcBef>
            </a:pPr>
            <a:r>
              <a:rPr sz="3200" spc="-10" dirty="0">
                <a:latin typeface="Times New Roman"/>
                <a:cs typeface="Times New Roman"/>
              </a:rPr>
              <a:t>Fi</a:t>
            </a:r>
            <a:r>
              <a:rPr sz="3200" spc="-5" dirty="0">
                <a:latin typeface="Times New Roman"/>
                <a:cs typeface="Times New Roman"/>
              </a:rPr>
              <a:t>bonacci  heap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64470" y="3265977"/>
            <a:ext cx="570103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2585720" algn="l"/>
                <a:tab pos="4701540" algn="l"/>
              </a:tabLst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O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)	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O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(1)	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O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150" baseline="25132" dirty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84633" y="4138955"/>
            <a:ext cx="1651635" cy="17589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O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(l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g</a:t>
            </a:r>
            <a:r>
              <a:rPr sz="3200" spc="-3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endParaRPr sz="3200">
              <a:latin typeface="Times New Roman"/>
              <a:cs typeface="Times New Roman"/>
            </a:endParaRPr>
          </a:p>
          <a:p>
            <a:pPr marL="12700" marR="5080" indent="-1270" algn="ctr">
              <a:lnSpc>
                <a:spcPts val="3460"/>
              </a:lnSpc>
              <a:spcBef>
                <a:spcPts val="294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O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(l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g</a:t>
            </a:r>
            <a:r>
              <a:rPr sz="3200" spc="-30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)  </a:t>
            </a:r>
            <a:r>
              <a:rPr sz="3200" spc="-5" dirty="0">
                <a:latin typeface="Times New Roman"/>
                <a:cs typeface="Times New Roman"/>
              </a:rPr>
              <a:t>amo</a:t>
            </a:r>
            <a:r>
              <a:rPr sz="3200" spc="-10" dirty="0">
                <a:latin typeface="Times New Roman"/>
                <a:cs typeface="Times New Roman"/>
              </a:rPr>
              <a:t>rti</a:t>
            </a:r>
            <a:r>
              <a:rPr sz="3200" spc="-5" dirty="0">
                <a:latin typeface="Times New Roman"/>
                <a:cs typeface="Times New Roman"/>
              </a:rPr>
              <a:t>zed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708831" y="4138866"/>
            <a:ext cx="1651635" cy="17589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O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(l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g</a:t>
            </a:r>
            <a:r>
              <a:rPr sz="3200" spc="-30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endParaRPr sz="3200">
              <a:latin typeface="Times New Roman"/>
              <a:cs typeface="Times New Roman"/>
            </a:endParaRPr>
          </a:p>
          <a:p>
            <a:pPr algn="ctr">
              <a:lnSpc>
                <a:spcPts val="3650"/>
              </a:lnSpc>
              <a:spcBef>
                <a:spcPts val="251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O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(1)</a:t>
            </a:r>
            <a:endParaRPr sz="3200">
              <a:latin typeface="Times New Roman"/>
              <a:cs typeface="Times New Roman"/>
            </a:endParaRPr>
          </a:p>
          <a:p>
            <a:pPr algn="ctr">
              <a:lnSpc>
                <a:spcPts val="3650"/>
              </a:lnSpc>
            </a:pPr>
            <a:r>
              <a:rPr sz="3200" spc="-5" dirty="0">
                <a:latin typeface="Times New Roman"/>
                <a:cs typeface="Times New Roman"/>
              </a:rPr>
              <a:t>amortized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635994" y="4138866"/>
            <a:ext cx="2206625" cy="17589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O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r>
              <a:rPr sz="3200" i="1" spc="-3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lg</a:t>
            </a:r>
            <a:r>
              <a:rPr sz="3200" spc="-3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endParaRPr sz="3200">
              <a:latin typeface="Times New Roman"/>
              <a:cs typeface="Times New Roman"/>
            </a:endParaRPr>
          </a:p>
          <a:p>
            <a:pPr algn="ctr">
              <a:lnSpc>
                <a:spcPts val="3650"/>
              </a:lnSpc>
              <a:spcBef>
                <a:spcPts val="251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O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r>
              <a:rPr sz="3200" i="1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+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i="1" spc="-3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lg</a:t>
            </a:r>
            <a:r>
              <a:rPr sz="3200" spc="-3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endParaRPr sz="3200">
              <a:latin typeface="Times New Roman"/>
              <a:cs typeface="Times New Roman"/>
            </a:endParaRPr>
          </a:p>
          <a:p>
            <a:pPr algn="ctr">
              <a:lnSpc>
                <a:spcPts val="3650"/>
              </a:lnSpc>
            </a:pPr>
            <a:r>
              <a:rPr sz="3200" spc="-5" dirty="0">
                <a:latin typeface="Times New Roman"/>
                <a:cs typeface="Times New Roman"/>
              </a:rPr>
              <a:t>worst</a:t>
            </a:r>
            <a:r>
              <a:rPr sz="3200" spc="-4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case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28600" y="3127374"/>
            <a:ext cx="8610600" cy="38100"/>
          </a:xfrm>
          <a:custGeom>
            <a:avLst/>
            <a:gdLst/>
            <a:ahLst/>
            <a:cxnLst/>
            <a:rect l="l" t="t" r="r" b="b"/>
            <a:pathLst>
              <a:path w="8610600" h="38100">
                <a:moveTo>
                  <a:pt x="8610600" y="25400"/>
                </a:moveTo>
                <a:lnTo>
                  <a:pt x="0" y="25400"/>
                </a:lnTo>
                <a:lnTo>
                  <a:pt x="0" y="38100"/>
                </a:lnTo>
                <a:lnTo>
                  <a:pt x="8610600" y="38100"/>
                </a:lnTo>
                <a:lnTo>
                  <a:pt x="8610600" y="25400"/>
                </a:lnTo>
                <a:close/>
              </a:path>
              <a:path w="8610600" h="38100">
                <a:moveTo>
                  <a:pt x="8610600" y="0"/>
                </a:moveTo>
                <a:lnTo>
                  <a:pt x="0" y="0"/>
                </a:lnTo>
                <a:lnTo>
                  <a:pt x="0" y="12700"/>
                </a:lnTo>
                <a:lnTo>
                  <a:pt x="8610600" y="12700"/>
                </a:lnTo>
                <a:lnTo>
                  <a:pt x="8610600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6539" y="289813"/>
            <a:ext cx="3954779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362710" algn="l"/>
              </a:tabLst>
            </a:pPr>
            <a:r>
              <a:rPr spc="-5" dirty="0"/>
              <a:t>MST	algorithms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3865" y="1409953"/>
            <a:ext cx="7987665" cy="1976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25" dirty="0">
                <a:latin typeface="Times New Roman"/>
                <a:cs typeface="Times New Roman"/>
              </a:rPr>
              <a:t>Kruskal’s</a:t>
            </a:r>
            <a:r>
              <a:rPr sz="3200" spc="-5" dirty="0">
                <a:latin typeface="Times New Roman"/>
                <a:cs typeface="Times New Roman"/>
              </a:rPr>
              <a:t> algorithm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(see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CLRS):</a:t>
            </a:r>
            <a:endParaRPr sz="3200">
              <a:latin typeface="Times New Roman"/>
              <a:cs typeface="Times New Roman"/>
            </a:endParaRPr>
          </a:p>
          <a:p>
            <a:pPr marL="236220" marR="5080" indent="-224154">
              <a:lnSpc>
                <a:spcPct val="100000"/>
              </a:lnSpc>
              <a:buClr>
                <a:srgbClr val="CC0000"/>
              </a:buClr>
              <a:buChar char="•"/>
              <a:tabLst>
                <a:tab pos="236854" algn="l"/>
              </a:tabLst>
            </a:pPr>
            <a:r>
              <a:rPr sz="3200" spc="-5" dirty="0">
                <a:latin typeface="Times New Roman"/>
                <a:cs typeface="Times New Roman"/>
              </a:rPr>
              <a:t>Uses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the </a:t>
            </a:r>
            <a:r>
              <a:rPr sz="3200" b="1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disjoint-set</a:t>
            </a:r>
            <a:r>
              <a:rPr sz="3200" b="1" i="1" spc="1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b="1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data</a:t>
            </a:r>
            <a:r>
              <a:rPr sz="3200" b="1" i="1" spc="-1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b="1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structure</a:t>
            </a:r>
            <a:r>
              <a:rPr sz="3200" b="1" i="1" spc="3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(see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CLRS,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Ch.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21).</a:t>
            </a:r>
            <a:endParaRPr sz="3200">
              <a:latin typeface="Times New Roman"/>
              <a:cs typeface="Times New Roman"/>
            </a:endParaRPr>
          </a:p>
          <a:p>
            <a:pPr marL="236220" indent="-224154">
              <a:lnSpc>
                <a:spcPct val="100000"/>
              </a:lnSpc>
              <a:buClr>
                <a:srgbClr val="CC0000"/>
              </a:buClr>
              <a:buChar char="•"/>
              <a:tabLst>
                <a:tab pos="236854" algn="l"/>
              </a:tabLst>
            </a:pPr>
            <a:r>
              <a:rPr sz="3200" spc="-5" dirty="0">
                <a:latin typeface="Times New Roman"/>
                <a:cs typeface="Times New Roman"/>
              </a:rPr>
              <a:t>Runn</a:t>
            </a:r>
            <a:r>
              <a:rPr sz="3200" spc="-10" dirty="0">
                <a:latin typeface="Times New Roman"/>
                <a:cs typeface="Times New Roman"/>
              </a:rPr>
              <a:t>i</a:t>
            </a:r>
            <a:r>
              <a:rPr sz="3200" spc="-5" dirty="0">
                <a:latin typeface="Times New Roman"/>
                <a:cs typeface="Times New Roman"/>
              </a:rPr>
              <a:t>ng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ti</a:t>
            </a:r>
            <a:r>
              <a:rPr sz="3200" spc="-5" dirty="0">
                <a:latin typeface="Times New Roman"/>
                <a:cs typeface="Times New Roman"/>
              </a:rPr>
              <a:t>me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O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r>
              <a:rPr sz="3200" i="1" spc="-3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lg</a:t>
            </a:r>
            <a:r>
              <a:rPr sz="3200" spc="-3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3200" spc="-5" dirty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6539" y="289813"/>
            <a:ext cx="3954779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362710" algn="l"/>
              </a:tabLst>
            </a:pPr>
            <a:r>
              <a:rPr spc="-5" dirty="0"/>
              <a:t>MST	algorithms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3865" y="1409953"/>
            <a:ext cx="7987665" cy="42589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25" dirty="0">
                <a:latin typeface="Times New Roman"/>
                <a:cs typeface="Times New Roman"/>
              </a:rPr>
              <a:t>Kruskal’s</a:t>
            </a:r>
            <a:r>
              <a:rPr sz="3200" spc="-5" dirty="0">
                <a:latin typeface="Times New Roman"/>
                <a:cs typeface="Times New Roman"/>
              </a:rPr>
              <a:t> algorithm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(see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CLRS):</a:t>
            </a:r>
            <a:endParaRPr sz="3200">
              <a:latin typeface="Times New Roman"/>
              <a:cs typeface="Times New Roman"/>
            </a:endParaRPr>
          </a:p>
          <a:p>
            <a:pPr marL="236220" marR="5080" indent="-224154">
              <a:lnSpc>
                <a:spcPct val="100000"/>
              </a:lnSpc>
              <a:buClr>
                <a:srgbClr val="CC0000"/>
              </a:buClr>
              <a:buChar char="•"/>
              <a:tabLst>
                <a:tab pos="236854" algn="l"/>
              </a:tabLst>
            </a:pPr>
            <a:r>
              <a:rPr sz="3200" spc="-5" dirty="0">
                <a:latin typeface="Times New Roman"/>
                <a:cs typeface="Times New Roman"/>
              </a:rPr>
              <a:t>Uses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the </a:t>
            </a:r>
            <a:r>
              <a:rPr sz="3200" b="1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disjoint-set</a:t>
            </a:r>
            <a:r>
              <a:rPr sz="3200" b="1" i="1" spc="1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b="1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data</a:t>
            </a:r>
            <a:r>
              <a:rPr sz="3200" b="1" i="1" spc="-1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b="1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structure</a:t>
            </a:r>
            <a:r>
              <a:rPr sz="3200" b="1" i="1" spc="3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(see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CLRS,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Ch.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21).</a:t>
            </a:r>
            <a:endParaRPr sz="3200">
              <a:latin typeface="Times New Roman"/>
              <a:cs typeface="Times New Roman"/>
            </a:endParaRPr>
          </a:p>
          <a:p>
            <a:pPr marL="236220" indent="-224154">
              <a:lnSpc>
                <a:spcPct val="100000"/>
              </a:lnSpc>
              <a:buClr>
                <a:srgbClr val="CC0000"/>
              </a:buClr>
              <a:buChar char="•"/>
              <a:tabLst>
                <a:tab pos="236854" algn="l"/>
              </a:tabLst>
            </a:pPr>
            <a:r>
              <a:rPr sz="3200" spc="-5" dirty="0">
                <a:latin typeface="Times New Roman"/>
                <a:cs typeface="Times New Roman"/>
              </a:rPr>
              <a:t>Runn</a:t>
            </a:r>
            <a:r>
              <a:rPr sz="3200" spc="-10" dirty="0">
                <a:latin typeface="Times New Roman"/>
                <a:cs typeface="Times New Roman"/>
              </a:rPr>
              <a:t>i</a:t>
            </a:r>
            <a:r>
              <a:rPr sz="3200" spc="-5" dirty="0">
                <a:latin typeface="Times New Roman"/>
                <a:cs typeface="Times New Roman"/>
              </a:rPr>
              <a:t>ng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ti</a:t>
            </a:r>
            <a:r>
              <a:rPr sz="3200" spc="-5" dirty="0">
                <a:latin typeface="Times New Roman"/>
                <a:cs typeface="Times New Roman"/>
              </a:rPr>
              <a:t>me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O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r>
              <a:rPr sz="3200" i="1" spc="-3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lg</a:t>
            </a:r>
            <a:r>
              <a:rPr sz="3200" spc="-3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3200" spc="-5" dirty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615"/>
              </a:spcBef>
            </a:pPr>
            <a:r>
              <a:rPr sz="3200" spc="-5" dirty="0">
                <a:latin typeface="Times New Roman"/>
                <a:cs typeface="Times New Roman"/>
              </a:rPr>
              <a:t>Best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to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date:</a:t>
            </a:r>
            <a:endParaRPr sz="3200">
              <a:latin typeface="Times New Roman"/>
              <a:cs typeface="Times New Roman"/>
            </a:endParaRPr>
          </a:p>
          <a:p>
            <a:pPr marL="256540" indent="-244475">
              <a:lnSpc>
                <a:spcPct val="100000"/>
              </a:lnSpc>
              <a:buClr>
                <a:srgbClr val="CC0000"/>
              </a:buClr>
              <a:buChar char="•"/>
              <a:tabLst>
                <a:tab pos="257175" algn="l"/>
              </a:tabLst>
            </a:pPr>
            <a:r>
              <a:rPr sz="3200" spc="-30" dirty="0">
                <a:latin typeface="Times New Roman"/>
                <a:cs typeface="Times New Roman"/>
              </a:rPr>
              <a:t>Karger,</a:t>
            </a:r>
            <a:r>
              <a:rPr sz="3200" spc="-5" dirty="0">
                <a:latin typeface="Times New Roman"/>
                <a:cs typeface="Times New Roman"/>
              </a:rPr>
              <a:t> Klein,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and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spc="-40" dirty="0">
                <a:latin typeface="Times New Roman"/>
                <a:cs typeface="Times New Roman"/>
              </a:rPr>
              <a:t>Tarjan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[1993].</a:t>
            </a:r>
            <a:endParaRPr sz="3200">
              <a:latin typeface="Times New Roman"/>
              <a:cs typeface="Times New Roman"/>
            </a:endParaRPr>
          </a:p>
          <a:p>
            <a:pPr marL="256540" indent="-244475">
              <a:lnSpc>
                <a:spcPct val="100000"/>
              </a:lnSpc>
              <a:buClr>
                <a:srgbClr val="CC0000"/>
              </a:buClr>
              <a:buChar char="•"/>
              <a:tabLst>
                <a:tab pos="257175" algn="l"/>
              </a:tabLst>
            </a:pPr>
            <a:r>
              <a:rPr sz="3200" spc="-5" dirty="0">
                <a:latin typeface="Times New Roman"/>
                <a:cs typeface="Times New Roman"/>
              </a:rPr>
              <a:t>Randomized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algorithm.</a:t>
            </a:r>
            <a:endParaRPr sz="3200">
              <a:latin typeface="Times New Roman"/>
              <a:cs typeface="Times New Roman"/>
            </a:endParaRPr>
          </a:p>
          <a:p>
            <a:pPr marL="256540" indent="-244475">
              <a:lnSpc>
                <a:spcPct val="100000"/>
              </a:lnSpc>
              <a:buClr>
                <a:srgbClr val="CC0000"/>
              </a:buClr>
              <a:buFont typeface="Times New Roman"/>
              <a:buChar char="•"/>
              <a:tabLst>
                <a:tab pos="257175" algn="l"/>
              </a:tabLst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O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i="1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+</a:t>
            </a:r>
            <a:r>
              <a:rPr sz="3200" spc="-1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expected time.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6539" y="289813"/>
            <a:ext cx="7052309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Adjacency-list</a:t>
            </a:r>
            <a:r>
              <a:rPr spc="-30" dirty="0"/>
              <a:t> </a:t>
            </a:r>
            <a:r>
              <a:rPr spc="-5" dirty="0"/>
              <a:t>representation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540" y="1191259"/>
            <a:ext cx="8444865" cy="950594"/>
          </a:xfrm>
          <a:prstGeom prst="rect">
            <a:avLst/>
          </a:prstGeom>
        </p:spPr>
        <p:txBody>
          <a:bodyPr vert="horz" wrap="square" lIns="0" tIns="69215" rIns="0" bIns="0" rtlCol="0">
            <a:spAutoFit/>
          </a:bodyPr>
          <a:lstStyle/>
          <a:p>
            <a:pPr marL="12700" marR="5080" indent="-635">
              <a:lnSpc>
                <a:spcPts val="3440"/>
              </a:lnSpc>
              <a:spcBef>
                <a:spcPts val="545"/>
              </a:spcBef>
            </a:pPr>
            <a:r>
              <a:rPr sz="3200" spc="-5" dirty="0">
                <a:latin typeface="Times New Roman"/>
                <a:cs typeface="Times New Roman"/>
              </a:rPr>
              <a:t>An </a:t>
            </a:r>
            <a:r>
              <a:rPr sz="3200" b="1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adjacency</a:t>
            </a:r>
            <a:r>
              <a:rPr sz="3200" b="1" i="1" spc="1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b="1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list</a:t>
            </a:r>
            <a:r>
              <a:rPr sz="3200" b="1" i="1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of a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vertex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</a:t>
            </a:r>
            <a:r>
              <a:rPr sz="3200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is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the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list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Adj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] </a:t>
            </a:r>
            <a:r>
              <a:rPr sz="3200" spc="-78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of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vertices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adjacent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to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i="1" spc="-10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spc="-10" dirty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976437" y="2186939"/>
            <a:ext cx="1939289" cy="1731010"/>
            <a:chOff x="1976437" y="2186939"/>
            <a:chExt cx="1939289" cy="173101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52065" y="2305811"/>
              <a:ext cx="544067" cy="54482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78152" y="2186939"/>
              <a:ext cx="793991" cy="611123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981200" y="2235199"/>
              <a:ext cx="533400" cy="533400"/>
            </a:xfrm>
            <a:custGeom>
              <a:avLst/>
              <a:gdLst/>
              <a:ahLst/>
              <a:cxnLst/>
              <a:rect l="l" t="t" r="r" b="b"/>
              <a:pathLst>
                <a:path w="533400" h="533400">
                  <a:moveTo>
                    <a:pt x="266700" y="0"/>
                  </a:moveTo>
                  <a:lnTo>
                    <a:pt x="218760" y="4296"/>
                  </a:lnTo>
                  <a:lnTo>
                    <a:pt x="173639" y="16685"/>
                  </a:lnTo>
                  <a:lnTo>
                    <a:pt x="132091" y="36412"/>
                  </a:lnTo>
                  <a:lnTo>
                    <a:pt x="94868" y="62724"/>
                  </a:lnTo>
                  <a:lnTo>
                    <a:pt x="62724" y="94868"/>
                  </a:lnTo>
                  <a:lnTo>
                    <a:pt x="36412" y="132091"/>
                  </a:lnTo>
                  <a:lnTo>
                    <a:pt x="16685" y="173639"/>
                  </a:lnTo>
                  <a:lnTo>
                    <a:pt x="4296" y="218760"/>
                  </a:lnTo>
                  <a:lnTo>
                    <a:pt x="0" y="266700"/>
                  </a:lnTo>
                  <a:lnTo>
                    <a:pt x="4296" y="314639"/>
                  </a:lnTo>
                  <a:lnTo>
                    <a:pt x="16685" y="359760"/>
                  </a:lnTo>
                  <a:lnTo>
                    <a:pt x="36412" y="401308"/>
                  </a:lnTo>
                  <a:lnTo>
                    <a:pt x="62724" y="438531"/>
                  </a:lnTo>
                  <a:lnTo>
                    <a:pt x="94868" y="470675"/>
                  </a:lnTo>
                  <a:lnTo>
                    <a:pt x="132091" y="496987"/>
                  </a:lnTo>
                  <a:lnTo>
                    <a:pt x="173639" y="516714"/>
                  </a:lnTo>
                  <a:lnTo>
                    <a:pt x="218760" y="529103"/>
                  </a:lnTo>
                  <a:lnTo>
                    <a:pt x="266700" y="533400"/>
                  </a:lnTo>
                  <a:lnTo>
                    <a:pt x="314639" y="529103"/>
                  </a:lnTo>
                  <a:lnTo>
                    <a:pt x="359760" y="516714"/>
                  </a:lnTo>
                  <a:lnTo>
                    <a:pt x="401308" y="496987"/>
                  </a:lnTo>
                  <a:lnTo>
                    <a:pt x="438531" y="470675"/>
                  </a:lnTo>
                  <a:lnTo>
                    <a:pt x="470675" y="438531"/>
                  </a:lnTo>
                  <a:lnTo>
                    <a:pt x="496987" y="401308"/>
                  </a:lnTo>
                  <a:lnTo>
                    <a:pt x="516714" y="359760"/>
                  </a:lnTo>
                  <a:lnTo>
                    <a:pt x="529103" y="314639"/>
                  </a:lnTo>
                  <a:lnTo>
                    <a:pt x="533400" y="266700"/>
                  </a:lnTo>
                  <a:lnTo>
                    <a:pt x="529103" y="218760"/>
                  </a:lnTo>
                  <a:lnTo>
                    <a:pt x="516714" y="173639"/>
                  </a:lnTo>
                  <a:lnTo>
                    <a:pt x="496987" y="132091"/>
                  </a:lnTo>
                  <a:lnTo>
                    <a:pt x="470675" y="94868"/>
                  </a:lnTo>
                  <a:lnTo>
                    <a:pt x="438531" y="62724"/>
                  </a:lnTo>
                  <a:lnTo>
                    <a:pt x="401308" y="36412"/>
                  </a:lnTo>
                  <a:lnTo>
                    <a:pt x="359760" y="16685"/>
                  </a:lnTo>
                  <a:lnTo>
                    <a:pt x="314639" y="4296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981200" y="2235199"/>
              <a:ext cx="533400" cy="533400"/>
            </a:xfrm>
            <a:custGeom>
              <a:avLst/>
              <a:gdLst/>
              <a:ahLst/>
              <a:cxnLst/>
              <a:rect l="l" t="t" r="r" b="b"/>
              <a:pathLst>
                <a:path w="533400" h="533400">
                  <a:moveTo>
                    <a:pt x="0" y="266700"/>
                  </a:moveTo>
                  <a:lnTo>
                    <a:pt x="4296" y="218760"/>
                  </a:lnTo>
                  <a:lnTo>
                    <a:pt x="16685" y="173639"/>
                  </a:lnTo>
                  <a:lnTo>
                    <a:pt x="36412" y="132091"/>
                  </a:lnTo>
                  <a:lnTo>
                    <a:pt x="62724" y="94868"/>
                  </a:lnTo>
                  <a:lnTo>
                    <a:pt x="94868" y="62724"/>
                  </a:lnTo>
                  <a:lnTo>
                    <a:pt x="132091" y="36412"/>
                  </a:lnTo>
                  <a:lnTo>
                    <a:pt x="173639" y="16685"/>
                  </a:lnTo>
                  <a:lnTo>
                    <a:pt x="218760" y="4296"/>
                  </a:lnTo>
                  <a:lnTo>
                    <a:pt x="266700" y="0"/>
                  </a:lnTo>
                  <a:lnTo>
                    <a:pt x="314639" y="4296"/>
                  </a:lnTo>
                  <a:lnTo>
                    <a:pt x="359760" y="16685"/>
                  </a:lnTo>
                  <a:lnTo>
                    <a:pt x="401308" y="36412"/>
                  </a:lnTo>
                  <a:lnTo>
                    <a:pt x="438531" y="62724"/>
                  </a:lnTo>
                  <a:lnTo>
                    <a:pt x="470675" y="94868"/>
                  </a:lnTo>
                  <a:lnTo>
                    <a:pt x="496987" y="132091"/>
                  </a:lnTo>
                  <a:lnTo>
                    <a:pt x="516714" y="173639"/>
                  </a:lnTo>
                  <a:lnTo>
                    <a:pt x="529103" y="218760"/>
                  </a:lnTo>
                  <a:lnTo>
                    <a:pt x="533400" y="266700"/>
                  </a:lnTo>
                  <a:lnTo>
                    <a:pt x="529103" y="314639"/>
                  </a:lnTo>
                  <a:lnTo>
                    <a:pt x="516714" y="359760"/>
                  </a:lnTo>
                  <a:lnTo>
                    <a:pt x="496987" y="401308"/>
                  </a:lnTo>
                  <a:lnTo>
                    <a:pt x="470675" y="438531"/>
                  </a:lnTo>
                  <a:lnTo>
                    <a:pt x="438531" y="470675"/>
                  </a:lnTo>
                  <a:lnTo>
                    <a:pt x="401308" y="496987"/>
                  </a:lnTo>
                  <a:lnTo>
                    <a:pt x="359760" y="516714"/>
                  </a:lnTo>
                  <a:lnTo>
                    <a:pt x="314639" y="529103"/>
                  </a:lnTo>
                  <a:lnTo>
                    <a:pt x="266700" y="533400"/>
                  </a:lnTo>
                  <a:lnTo>
                    <a:pt x="218760" y="529103"/>
                  </a:lnTo>
                  <a:lnTo>
                    <a:pt x="173639" y="516714"/>
                  </a:lnTo>
                  <a:lnTo>
                    <a:pt x="132091" y="496987"/>
                  </a:lnTo>
                  <a:lnTo>
                    <a:pt x="94868" y="470675"/>
                  </a:lnTo>
                  <a:lnTo>
                    <a:pt x="62724" y="438531"/>
                  </a:lnTo>
                  <a:lnTo>
                    <a:pt x="36412" y="401308"/>
                  </a:lnTo>
                  <a:lnTo>
                    <a:pt x="16685" y="359760"/>
                  </a:lnTo>
                  <a:lnTo>
                    <a:pt x="4296" y="314639"/>
                  </a:lnTo>
                  <a:lnTo>
                    <a:pt x="0" y="2667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52065" y="3372611"/>
              <a:ext cx="544067" cy="54482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78152" y="3253752"/>
              <a:ext cx="793991" cy="61111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981200" y="3302000"/>
              <a:ext cx="533400" cy="533400"/>
            </a:xfrm>
            <a:custGeom>
              <a:avLst/>
              <a:gdLst/>
              <a:ahLst/>
              <a:cxnLst/>
              <a:rect l="l" t="t" r="r" b="b"/>
              <a:pathLst>
                <a:path w="533400" h="533400">
                  <a:moveTo>
                    <a:pt x="266700" y="0"/>
                  </a:moveTo>
                  <a:lnTo>
                    <a:pt x="218760" y="4296"/>
                  </a:lnTo>
                  <a:lnTo>
                    <a:pt x="173639" y="16685"/>
                  </a:lnTo>
                  <a:lnTo>
                    <a:pt x="132091" y="36412"/>
                  </a:lnTo>
                  <a:lnTo>
                    <a:pt x="94868" y="62724"/>
                  </a:lnTo>
                  <a:lnTo>
                    <a:pt x="62724" y="94868"/>
                  </a:lnTo>
                  <a:lnTo>
                    <a:pt x="36412" y="132091"/>
                  </a:lnTo>
                  <a:lnTo>
                    <a:pt x="16685" y="173639"/>
                  </a:lnTo>
                  <a:lnTo>
                    <a:pt x="4296" y="218760"/>
                  </a:lnTo>
                  <a:lnTo>
                    <a:pt x="0" y="266700"/>
                  </a:lnTo>
                  <a:lnTo>
                    <a:pt x="4296" y="314639"/>
                  </a:lnTo>
                  <a:lnTo>
                    <a:pt x="16685" y="359760"/>
                  </a:lnTo>
                  <a:lnTo>
                    <a:pt x="36412" y="401308"/>
                  </a:lnTo>
                  <a:lnTo>
                    <a:pt x="62724" y="438531"/>
                  </a:lnTo>
                  <a:lnTo>
                    <a:pt x="94868" y="470675"/>
                  </a:lnTo>
                  <a:lnTo>
                    <a:pt x="132091" y="496987"/>
                  </a:lnTo>
                  <a:lnTo>
                    <a:pt x="173639" y="516714"/>
                  </a:lnTo>
                  <a:lnTo>
                    <a:pt x="218760" y="529103"/>
                  </a:lnTo>
                  <a:lnTo>
                    <a:pt x="266700" y="533400"/>
                  </a:lnTo>
                  <a:lnTo>
                    <a:pt x="314639" y="529103"/>
                  </a:lnTo>
                  <a:lnTo>
                    <a:pt x="359760" y="516714"/>
                  </a:lnTo>
                  <a:lnTo>
                    <a:pt x="401308" y="496987"/>
                  </a:lnTo>
                  <a:lnTo>
                    <a:pt x="438531" y="470675"/>
                  </a:lnTo>
                  <a:lnTo>
                    <a:pt x="470675" y="438531"/>
                  </a:lnTo>
                  <a:lnTo>
                    <a:pt x="496987" y="401308"/>
                  </a:lnTo>
                  <a:lnTo>
                    <a:pt x="516714" y="359760"/>
                  </a:lnTo>
                  <a:lnTo>
                    <a:pt x="529103" y="314639"/>
                  </a:lnTo>
                  <a:lnTo>
                    <a:pt x="533400" y="266700"/>
                  </a:lnTo>
                  <a:lnTo>
                    <a:pt x="529103" y="218760"/>
                  </a:lnTo>
                  <a:lnTo>
                    <a:pt x="516714" y="173639"/>
                  </a:lnTo>
                  <a:lnTo>
                    <a:pt x="496987" y="132091"/>
                  </a:lnTo>
                  <a:lnTo>
                    <a:pt x="470675" y="94868"/>
                  </a:lnTo>
                  <a:lnTo>
                    <a:pt x="438531" y="62724"/>
                  </a:lnTo>
                  <a:lnTo>
                    <a:pt x="401308" y="36412"/>
                  </a:lnTo>
                  <a:lnTo>
                    <a:pt x="359760" y="16685"/>
                  </a:lnTo>
                  <a:lnTo>
                    <a:pt x="314639" y="4296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981200" y="3302000"/>
              <a:ext cx="533400" cy="533400"/>
            </a:xfrm>
            <a:custGeom>
              <a:avLst/>
              <a:gdLst/>
              <a:ahLst/>
              <a:cxnLst/>
              <a:rect l="l" t="t" r="r" b="b"/>
              <a:pathLst>
                <a:path w="533400" h="533400">
                  <a:moveTo>
                    <a:pt x="0" y="266700"/>
                  </a:moveTo>
                  <a:lnTo>
                    <a:pt x="4296" y="218760"/>
                  </a:lnTo>
                  <a:lnTo>
                    <a:pt x="16685" y="173639"/>
                  </a:lnTo>
                  <a:lnTo>
                    <a:pt x="36412" y="132091"/>
                  </a:lnTo>
                  <a:lnTo>
                    <a:pt x="62724" y="94868"/>
                  </a:lnTo>
                  <a:lnTo>
                    <a:pt x="94868" y="62724"/>
                  </a:lnTo>
                  <a:lnTo>
                    <a:pt x="132091" y="36412"/>
                  </a:lnTo>
                  <a:lnTo>
                    <a:pt x="173639" y="16685"/>
                  </a:lnTo>
                  <a:lnTo>
                    <a:pt x="218760" y="4296"/>
                  </a:lnTo>
                  <a:lnTo>
                    <a:pt x="266700" y="0"/>
                  </a:lnTo>
                  <a:lnTo>
                    <a:pt x="314639" y="4296"/>
                  </a:lnTo>
                  <a:lnTo>
                    <a:pt x="359760" y="16685"/>
                  </a:lnTo>
                  <a:lnTo>
                    <a:pt x="401308" y="36412"/>
                  </a:lnTo>
                  <a:lnTo>
                    <a:pt x="438531" y="62724"/>
                  </a:lnTo>
                  <a:lnTo>
                    <a:pt x="470675" y="94868"/>
                  </a:lnTo>
                  <a:lnTo>
                    <a:pt x="496987" y="132091"/>
                  </a:lnTo>
                  <a:lnTo>
                    <a:pt x="516714" y="173639"/>
                  </a:lnTo>
                  <a:lnTo>
                    <a:pt x="529103" y="218760"/>
                  </a:lnTo>
                  <a:lnTo>
                    <a:pt x="533400" y="266700"/>
                  </a:lnTo>
                  <a:lnTo>
                    <a:pt x="529103" y="314639"/>
                  </a:lnTo>
                  <a:lnTo>
                    <a:pt x="516714" y="359760"/>
                  </a:lnTo>
                  <a:lnTo>
                    <a:pt x="496987" y="401308"/>
                  </a:lnTo>
                  <a:lnTo>
                    <a:pt x="470675" y="438531"/>
                  </a:lnTo>
                  <a:lnTo>
                    <a:pt x="438531" y="470675"/>
                  </a:lnTo>
                  <a:lnTo>
                    <a:pt x="401308" y="496987"/>
                  </a:lnTo>
                  <a:lnTo>
                    <a:pt x="359760" y="516714"/>
                  </a:lnTo>
                  <a:lnTo>
                    <a:pt x="314639" y="529103"/>
                  </a:lnTo>
                  <a:lnTo>
                    <a:pt x="266700" y="533400"/>
                  </a:lnTo>
                  <a:lnTo>
                    <a:pt x="218760" y="529103"/>
                  </a:lnTo>
                  <a:lnTo>
                    <a:pt x="173639" y="516714"/>
                  </a:lnTo>
                  <a:lnTo>
                    <a:pt x="132091" y="496987"/>
                  </a:lnTo>
                  <a:lnTo>
                    <a:pt x="94868" y="470675"/>
                  </a:lnTo>
                  <a:lnTo>
                    <a:pt x="62724" y="438531"/>
                  </a:lnTo>
                  <a:lnTo>
                    <a:pt x="36412" y="401308"/>
                  </a:lnTo>
                  <a:lnTo>
                    <a:pt x="16685" y="359760"/>
                  </a:lnTo>
                  <a:lnTo>
                    <a:pt x="4296" y="314639"/>
                  </a:lnTo>
                  <a:lnTo>
                    <a:pt x="0" y="2667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95066" y="2305811"/>
              <a:ext cx="544067" cy="544829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21152" y="2186939"/>
              <a:ext cx="793991" cy="611123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3124200" y="2235199"/>
              <a:ext cx="533400" cy="533400"/>
            </a:xfrm>
            <a:custGeom>
              <a:avLst/>
              <a:gdLst/>
              <a:ahLst/>
              <a:cxnLst/>
              <a:rect l="l" t="t" r="r" b="b"/>
              <a:pathLst>
                <a:path w="533400" h="533400">
                  <a:moveTo>
                    <a:pt x="266700" y="0"/>
                  </a:moveTo>
                  <a:lnTo>
                    <a:pt x="218760" y="4296"/>
                  </a:lnTo>
                  <a:lnTo>
                    <a:pt x="173639" y="16685"/>
                  </a:lnTo>
                  <a:lnTo>
                    <a:pt x="132091" y="36412"/>
                  </a:lnTo>
                  <a:lnTo>
                    <a:pt x="94868" y="62724"/>
                  </a:lnTo>
                  <a:lnTo>
                    <a:pt x="62724" y="94868"/>
                  </a:lnTo>
                  <a:lnTo>
                    <a:pt x="36412" y="132091"/>
                  </a:lnTo>
                  <a:lnTo>
                    <a:pt x="16685" y="173639"/>
                  </a:lnTo>
                  <a:lnTo>
                    <a:pt x="4296" y="218760"/>
                  </a:lnTo>
                  <a:lnTo>
                    <a:pt x="0" y="266700"/>
                  </a:lnTo>
                  <a:lnTo>
                    <a:pt x="4296" y="314639"/>
                  </a:lnTo>
                  <a:lnTo>
                    <a:pt x="16685" y="359760"/>
                  </a:lnTo>
                  <a:lnTo>
                    <a:pt x="36412" y="401308"/>
                  </a:lnTo>
                  <a:lnTo>
                    <a:pt x="62724" y="438531"/>
                  </a:lnTo>
                  <a:lnTo>
                    <a:pt x="94868" y="470675"/>
                  </a:lnTo>
                  <a:lnTo>
                    <a:pt x="132091" y="496987"/>
                  </a:lnTo>
                  <a:lnTo>
                    <a:pt x="173639" y="516714"/>
                  </a:lnTo>
                  <a:lnTo>
                    <a:pt x="218760" y="529103"/>
                  </a:lnTo>
                  <a:lnTo>
                    <a:pt x="266700" y="533400"/>
                  </a:lnTo>
                  <a:lnTo>
                    <a:pt x="314639" y="529103"/>
                  </a:lnTo>
                  <a:lnTo>
                    <a:pt x="359760" y="516714"/>
                  </a:lnTo>
                  <a:lnTo>
                    <a:pt x="401308" y="496987"/>
                  </a:lnTo>
                  <a:lnTo>
                    <a:pt x="438531" y="470675"/>
                  </a:lnTo>
                  <a:lnTo>
                    <a:pt x="470675" y="438531"/>
                  </a:lnTo>
                  <a:lnTo>
                    <a:pt x="496987" y="401308"/>
                  </a:lnTo>
                  <a:lnTo>
                    <a:pt x="516714" y="359760"/>
                  </a:lnTo>
                  <a:lnTo>
                    <a:pt x="529103" y="314639"/>
                  </a:lnTo>
                  <a:lnTo>
                    <a:pt x="533400" y="266700"/>
                  </a:lnTo>
                  <a:lnTo>
                    <a:pt x="529103" y="218760"/>
                  </a:lnTo>
                  <a:lnTo>
                    <a:pt x="516714" y="173639"/>
                  </a:lnTo>
                  <a:lnTo>
                    <a:pt x="496987" y="132091"/>
                  </a:lnTo>
                  <a:lnTo>
                    <a:pt x="470675" y="94868"/>
                  </a:lnTo>
                  <a:lnTo>
                    <a:pt x="438531" y="62724"/>
                  </a:lnTo>
                  <a:lnTo>
                    <a:pt x="401308" y="36412"/>
                  </a:lnTo>
                  <a:lnTo>
                    <a:pt x="359760" y="16685"/>
                  </a:lnTo>
                  <a:lnTo>
                    <a:pt x="314639" y="4296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124200" y="2235199"/>
              <a:ext cx="533400" cy="533400"/>
            </a:xfrm>
            <a:custGeom>
              <a:avLst/>
              <a:gdLst/>
              <a:ahLst/>
              <a:cxnLst/>
              <a:rect l="l" t="t" r="r" b="b"/>
              <a:pathLst>
                <a:path w="533400" h="533400">
                  <a:moveTo>
                    <a:pt x="0" y="266700"/>
                  </a:moveTo>
                  <a:lnTo>
                    <a:pt x="4296" y="218760"/>
                  </a:lnTo>
                  <a:lnTo>
                    <a:pt x="16685" y="173639"/>
                  </a:lnTo>
                  <a:lnTo>
                    <a:pt x="36412" y="132091"/>
                  </a:lnTo>
                  <a:lnTo>
                    <a:pt x="62724" y="94868"/>
                  </a:lnTo>
                  <a:lnTo>
                    <a:pt x="94868" y="62724"/>
                  </a:lnTo>
                  <a:lnTo>
                    <a:pt x="132091" y="36412"/>
                  </a:lnTo>
                  <a:lnTo>
                    <a:pt x="173639" y="16685"/>
                  </a:lnTo>
                  <a:lnTo>
                    <a:pt x="218760" y="4296"/>
                  </a:lnTo>
                  <a:lnTo>
                    <a:pt x="266700" y="0"/>
                  </a:lnTo>
                  <a:lnTo>
                    <a:pt x="314639" y="4296"/>
                  </a:lnTo>
                  <a:lnTo>
                    <a:pt x="359760" y="16685"/>
                  </a:lnTo>
                  <a:lnTo>
                    <a:pt x="401308" y="36412"/>
                  </a:lnTo>
                  <a:lnTo>
                    <a:pt x="438531" y="62724"/>
                  </a:lnTo>
                  <a:lnTo>
                    <a:pt x="470675" y="94868"/>
                  </a:lnTo>
                  <a:lnTo>
                    <a:pt x="496987" y="132091"/>
                  </a:lnTo>
                  <a:lnTo>
                    <a:pt x="516714" y="173639"/>
                  </a:lnTo>
                  <a:lnTo>
                    <a:pt x="529103" y="218760"/>
                  </a:lnTo>
                  <a:lnTo>
                    <a:pt x="533400" y="266700"/>
                  </a:lnTo>
                  <a:lnTo>
                    <a:pt x="529103" y="314639"/>
                  </a:lnTo>
                  <a:lnTo>
                    <a:pt x="516714" y="359760"/>
                  </a:lnTo>
                  <a:lnTo>
                    <a:pt x="496987" y="401308"/>
                  </a:lnTo>
                  <a:lnTo>
                    <a:pt x="470675" y="438531"/>
                  </a:lnTo>
                  <a:lnTo>
                    <a:pt x="438531" y="470675"/>
                  </a:lnTo>
                  <a:lnTo>
                    <a:pt x="401308" y="496987"/>
                  </a:lnTo>
                  <a:lnTo>
                    <a:pt x="359760" y="516714"/>
                  </a:lnTo>
                  <a:lnTo>
                    <a:pt x="314639" y="529103"/>
                  </a:lnTo>
                  <a:lnTo>
                    <a:pt x="266700" y="533400"/>
                  </a:lnTo>
                  <a:lnTo>
                    <a:pt x="218760" y="529103"/>
                  </a:lnTo>
                  <a:lnTo>
                    <a:pt x="173639" y="516714"/>
                  </a:lnTo>
                  <a:lnTo>
                    <a:pt x="132091" y="496987"/>
                  </a:lnTo>
                  <a:lnTo>
                    <a:pt x="94868" y="470675"/>
                  </a:lnTo>
                  <a:lnTo>
                    <a:pt x="62724" y="438531"/>
                  </a:lnTo>
                  <a:lnTo>
                    <a:pt x="36412" y="401308"/>
                  </a:lnTo>
                  <a:lnTo>
                    <a:pt x="16685" y="359760"/>
                  </a:lnTo>
                  <a:lnTo>
                    <a:pt x="4296" y="314639"/>
                  </a:lnTo>
                  <a:lnTo>
                    <a:pt x="0" y="2667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195066" y="3372611"/>
              <a:ext cx="544067" cy="544829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21152" y="3253752"/>
              <a:ext cx="793991" cy="611110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3124200" y="3302000"/>
              <a:ext cx="533400" cy="533400"/>
            </a:xfrm>
            <a:custGeom>
              <a:avLst/>
              <a:gdLst/>
              <a:ahLst/>
              <a:cxnLst/>
              <a:rect l="l" t="t" r="r" b="b"/>
              <a:pathLst>
                <a:path w="533400" h="533400">
                  <a:moveTo>
                    <a:pt x="266700" y="0"/>
                  </a:moveTo>
                  <a:lnTo>
                    <a:pt x="218760" y="4296"/>
                  </a:lnTo>
                  <a:lnTo>
                    <a:pt x="173639" y="16685"/>
                  </a:lnTo>
                  <a:lnTo>
                    <a:pt x="132091" y="36412"/>
                  </a:lnTo>
                  <a:lnTo>
                    <a:pt x="94868" y="62724"/>
                  </a:lnTo>
                  <a:lnTo>
                    <a:pt x="62724" y="94868"/>
                  </a:lnTo>
                  <a:lnTo>
                    <a:pt x="36412" y="132091"/>
                  </a:lnTo>
                  <a:lnTo>
                    <a:pt x="16685" y="173639"/>
                  </a:lnTo>
                  <a:lnTo>
                    <a:pt x="4296" y="218760"/>
                  </a:lnTo>
                  <a:lnTo>
                    <a:pt x="0" y="266700"/>
                  </a:lnTo>
                  <a:lnTo>
                    <a:pt x="4296" y="314639"/>
                  </a:lnTo>
                  <a:lnTo>
                    <a:pt x="16685" y="359760"/>
                  </a:lnTo>
                  <a:lnTo>
                    <a:pt x="36412" y="401308"/>
                  </a:lnTo>
                  <a:lnTo>
                    <a:pt x="62724" y="438531"/>
                  </a:lnTo>
                  <a:lnTo>
                    <a:pt x="94868" y="470675"/>
                  </a:lnTo>
                  <a:lnTo>
                    <a:pt x="132091" y="496987"/>
                  </a:lnTo>
                  <a:lnTo>
                    <a:pt x="173639" y="516714"/>
                  </a:lnTo>
                  <a:lnTo>
                    <a:pt x="218760" y="529103"/>
                  </a:lnTo>
                  <a:lnTo>
                    <a:pt x="266700" y="533400"/>
                  </a:lnTo>
                  <a:lnTo>
                    <a:pt x="314639" y="529103"/>
                  </a:lnTo>
                  <a:lnTo>
                    <a:pt x="359760" y="516714"/>
                  </a:lnTo>
                  <a:lnTo>
                    <a:pt x="401308" y="496987"/>
                  </a:lnTo>
                  <a:lnTo>
                    <a:pt x="438531" y="470675"/>
                  </a:lnTo>
                  <a:lnTo>
                    <a:pt x="470675" y="438531"/>
                  </a:lnTo>
                  <a:lnTo>
                    <a:pt x="496987" y="401308"/>
                  </a:lnTo>
                  <a:lnTo>
                    <a:pt x="516714" y="359760"/>
                  </a:lnTo>
                  <a:lnTo>
                    <a:pt x="529103" y="314639"/>
                  </a:lnTo>
                  <a:lnTo>
                    <a:pt x="533400" y="266700"/>
                  </a:lnTo>
                  <a:lnTo>
                    <a:pt x="529103" y="218760"/>
                  </a:lnTo>
                  <a:lnTo>
                    <a:pt x="516714" y="173639"/>
                  </a:lnTo>
                  <a:lnTo>
                    <a:pt x="496987" y="132091"/>
                  </a:lnTo>
                  <a:lnTo>
                    <a:pt x="470675" y="94868"/>
                  </a:lnTo>
                  <a:lnTo>
                    <a:pt x="438531" y="62724"/>
                  </a:lnTo>
                  <a:lnTo>
                    <a:pt x="401308" y="36412"/>
                  </a:lnTo>
                  <a:lnTo>
                    <a:pt x="359760" y="16685"/>
                  </a:lnTo>
                  <a:lnTo>
                    <a:pt x="314639" y="4296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124200" y="3302000"/>
              <a:ext cx="533400" cy="533400"/>
            </a:xfrm>
            <a:custGeom>
              <a:avLst/>
              <a:gdLst/>
              <a:ahLst/>
              <a:cxnLst/>
              <a:rect l="l" t="t" r="r" b="b"/>
              <a:pathLst>
                <a:path w="533400" h="533400">
                  <a:moveTo>
                    <a:pt x="0" y="266700"/>
                  </a:moveTo>
                  <a:lnTo>
                    <a:pt x="4296" y="218760"/>
                  </a:lnTo>
                  <a:lnTo>
                    <a:pt x="16685" y="173639"/>
                  </a:lnTo>
                  <a:lnTo>
                    <a:pt x="36412" y="132091"/>
                  </a:lnTo>
                  <a:lnTo>
                    <a:pt x="62724" y="94868"/>
                  </a:lnTo>
                  <a:lnTo>
                    <a:pt x="94868" y="62724"/>
                  </a:lnTo>
                  <a:lnTo>
                    <a:pt x="132091" y="36412"/>
                  </a:lnTo>
                  <a:lnTo>
                    <a:pt x="173639" y="16685"/>
                  </a:lnTo>
                  <a:lnTo>
                    <a:pt x="218760" y="4296"/>
                  </a:lnTo>
                  <a:lnTo>
                    <a:pt x="266700" y="0"/>
                  </a:lnTo>
                  <a:lnTo>
                    <a:pt x="314639" y="4296"/>
                  </a:lnTo>
                  <a:lnTo>
                    <a:pt x="359760" y="16685"/>
                  </a:lnTo>
                  <a:lnTo>
                    <a:pt x="401308" y="36412"/>
                  </a:lnTo>
                  <a:lnTo>
                    <a:pt x="438531" y="62724"/>
                  </a:lnTo>
                  <a:lnTo>
                    <a:pt x="470675" y="94868"/>
                  </a:lnTo>
                  <a:lnTo>
                    <a:pt x="496987" y="132091"/>
                  </a:lnTo>
                  <a:lnTo>
                    <a:pt x="516714" y="173639"/>
                  </a:lnTo>
                  <a:lnTo>
                    <a:pt x="529103" y="218760"/>
                  </a:lnTo>
                  <a:lnTo>
                    <a:pt x="533400" y="266700"/>
                  </a:lnTo>
                  <a:lnTo>
                    <a:pt x="529103" y="314639"/>
                  </a:lnTo>
                  <a:lnTo>
                    <a:pt x="516714" y="359760"/>
                  </a:lnTo>
                  <a:lnTo>
                    <a:pt x="496987" y="401308"/>
                  </a:lnTo>
                  <a:lnTo>
                    <a:pt x="470675" y="438531"/>
                  </a:lnTo>
                  <a:lnTo>
                    <a:pt x="438531" y="470675"/>
                  </a:lnTo>
                  <a:lnTo>
                    <a:pt x="401308" y="496987"/>
                  </a:lnTo>
                  <a:lnTo>
                    <a:pt x="359760" y="516714"/>
                  </a:lnTo>
                  <a:lnTo>
                    <a:pt x="314639" y="529103"/>
                  </a:lnTo>
                  <a:lnTo>
                    <a:pt x="266700" y="533400"/>
                  </a:lnTo>
                  <a:lnTo>
                    <a:pt x="218760" y="529103"/>
                  </a:lnTo>
                  <a:lnTo>
                    <a:pt x="173639" y="516714"/>
                  </a:lnTo>
                  <a:lnTo>
                    <a:pt x="132091" y="496987"/>
                  </a:lnTo>
                  <a:lnTo>
                    <a:pt x="94868" y="470675"/>
                  </a:lnTo>
                  <a:lnTo>
                    <a:pt x="62724" y="438531"/>
                  </a:lnTo>
                  <a:lnTo>
                    <a:pt x="36412" y="401308"/>
                  </a:lnTo>
                  <a:lnTo>
                    <a:pt x="16685" y="359760"/>
                  </a:lnTo>
                  <a:lnTo>
                    <a:pt x="4296" y="314639"/>
                  </a:lnTo>
                  <a:lnTo>
                    <a:pt x="0" y="2667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2133600" y="2207260"/>
            <a:ext cx="1371600" cy="15798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155065" algn="l"/>
              </a:tabLst>
            </a:pP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2	1</a:t>
            </a: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1155065" algn="l"/>
              </a:tabLst>
            </a:pP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3	4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2205037" y="2459034"/>
            <a:ext cx="1011555" cy="1152525"/>
            <a:chOff x="2205037" y="2459034"/>
            <a:chExt cx="1011555" cy="1152525"/>
          </a:xfrm>
        </p:grpSpPr>
        <p:sp>
          <p:nvSpPr>
            <p:cNvPr id="23" name="object 23"/>
            <p:cNvSpPr/>
            <p:nvPr/>
          </p:nvSpPr>
          <p:spPr>
            <a:xfrm>
              <a:off x="2247900" y="2768600"/>
              <a:ext cx="0" cy="476250"/>
            </a:xfrm>
            <a:custGeom>
              <a:avLst/>
              <a:gdLst/>
              <a:ahLst/>
              <a:cxnLst/>
              <a:rect l="l" t="t" r="r" b="b"/>
              <a:pathLst>
                <a:path h="476250">
                  <a:moveTo>
                    <a:pt x="0" y="0"/>
                  </a:moveTo>
                  <a:lnTo>
                    <a:pt x="0" y="47625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205037" y="3216275"/>
              <a:ext cx="85725" cy="85725"/>
            </a:xfrm>
            <a:custGeom>
              <a:avLst/>
              <a:gdLst/>
              <a:ahLst/>
              <a:cxnLst/>
              <a:rect l="l" t="t" r="r" b="b"/>
              <a:pathLst>
                <a:path w="85725" h="85725">
                  <a:moveTo>
                    <a:pt x="85725" y="0"/>
                  </a:moveTo>
                  <a:lnTo>
                    <a:pt x="42862" y="28575"/>
                  </a:lnTo>
                  <a:lnTo>
                    <a:pt x="0" y="0"/>
                  </a:lnTo>
                  <a:lnTo>
                    <a:pt x="42862" y="85725"/>
                  </a:lnTo>
                  <a:lnTo>
                    <a:pt x="857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571750" y="2501900"/>
              <a:ext cx="552450" cy="0"/>
            </a:xfrm>
            <a:custGeom>
              <a:avLst/>
              <a:gdLst/>
              <a:ahLst/>
              <a:cxnLst/>
              <a:rect l="l" t="t" r="r" b="b"/>
              <a:pathLst>
                <a:path w="552450">
                  <a:moveTo>
                    <a:pt x="552450" y="0"/>
                  </a:moveTo>
                  <a:lnTo>
                    <a:pt x="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514600" y="2459034"/>
              <a:ext cx="85725" cy="85725"/>
            </a:xfrm>
            <a:custGeom>
              <a:avLst/>
              <a:gdLst/>
              <a:ahLst/>
              <a:cxnLst/>
              <a:rect l="l" t="t" r="r" b="b"/>
              <a:pathLst>
                <a:path w="85725" h="85725">
                  <a:moveTo>
                    <a:pt x="85725" y="0"/>
                  </a:moveTo>
                  <a:lnTo>
                    <a:pt x="0" y="42862"/>
                  </a:lnTo>
                  <a:lnTo>
                    <a:pt x="85725" y="85725"/>
                  </a:lnTo>
                  <a:lnTo>
                    <a:pt x="57150" y="42862"/>
                  </a:lnTo>
                  <a:lnTo>
                    <a:pt x="857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479281" y="2690813"/>
              <a:ext cx="723265" cy="650875"/>
            </a:xfrm>
            <a:custGeom>
              <a:avLst/>
              <a:gdLst/>
              <a:ahLst/>
              <a:cxnLst/>
              <a:rect l="l" t="t" r="r" b="b"/>
              <a:pathLst>
                <a:path w="723264" h="650875">
                  <a:moveTo>
                    <a:pt x="722706" y="0"/>
                  </a:moveTo>
                  <a:lnTo>
                    <a:pt x="0" y="650735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436812" y="3290567"/>
              <a:ext cx="92710" cy="89535"/>
            </a:xfrm>
            <a:custGeom>
              <a:avLst/>
              <a:gdLst/>
              <a:ahLst/>
              <a:cxnLst/>
              <a:rect l="l" t="t" r="r" b="b"/>
              <a:pathLst>
                <a:path w="92710" h="89535">
                  <a:moveTo>
                    <a:pt x="35026" y="0"/>
                  </a:moveTo>
                  <a:lnTo>
                    <a:pt x="0" y="89217"/>
                  </a:lnTo>
                  <a:lnTo>
                    <a:pt x="92379" y="63703"/>
                  </a:lnTo>
                  <a:lnTo>
                    <a:pt x="42468" y="50977"/>
                  </a:lnTo>
                  <a:lnTo>
                    <a:pt x="3502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571750" y="3568700"/>
              <a:ext cx="552450" cy="0"/>
            </a:xfrm>
            <a:custGeom>
              <a:avLst/>
              <a:gdLst/>
              <a:ahLst/>
              <a:cxnLst/>
              <a:rect l="l" t="t" r="r" b="b"/>
              <a:pathLst>
                <a:path w="552450">
                  <a:moveTo>
                    <a:pt x="552450" y="0"/>
                  </a:moveTo>
                  <a:lnTo>
                    <a:pt x="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514600" y="3525834"/>
              <a:ext cx="85725" cy="85725"/>
            </a:xfrm>
            <a:custGeom>
              <a:avLst/>
              <a:gdLst/>
              <a:ahLst/>
              <a:cxnLst/>
              <a:rect l="l" t="t" r="r" b="b"/>
              <a:pathLst>
                <a:path w="85725" h="85725">
                  <a:moveTo>
                    <a:pt x="85725" y="0"/>
                  </a:moveTo>
                  <a:lnTo>
                    <a:pt x="0" y="42862"/>
                  </a:lnTo>
                  <a:lnTo>
                    <a:pt x="85725" y="85725"/>
                  </a:lnTo>
                  <a:lnTo>
                    <a:pt x="57150" y="42862"/>
                  </a:lnTo>
                  <a:lnTo>
                    <a:pt x="857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4649152" y="2154427"/>
            <a:ext cx="2188845" cy="17329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Adj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[1]</a:t>
            </a:r>
            <a:r>
              <a:rPr sz="2800" spc="-4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2800" spc="-3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{2,</a:t>
            </a:r>
            <a:r>
              <a:rPr sz="2800" spc="-3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3}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Adj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[2]</a:t>
            </a:r>
            <a:r>
              <a:rPr sz="2800" spc="-4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2800" spc="-3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{3}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Adj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[3]</a:t>
            </a:r>
            <a:r>
              <a:rPr sz="2800" spc="-4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2800" spc="-3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{}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Adj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[4]</a:t>
            </a:r>
            <a:r>
              <a:rPr sz="2800" spc="-4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2800" spc="-3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{3}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83540" y="3955160"/>
            <a:ext cx="7152005" cy="95186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3335" marR="5080" indent="-1270">
              <a:lnSpc>
                <a:spcPts val="3460"/>
              </a:lnSpc>
              <a:spcBef>
                <a:spcPts val="530"/>
              </a:spcBef>
            </a:pPr>
            <a:r>
              <a:rPr sz="3200" spc="-10" dirty="0">
                <a:latin typeface="Times New Roman"/>
                <a:cs typeface="Times New Roman"/>
              </a:rPr>
              <a:t>F</a:t>
            </a:r>
            <a:r>
              <a:rPr sz="3200" spc="-5" dirty="0">
                <a:latin typeface="Times New Roman"/>
                <a:cs typeface="Times New Roman"/>
              </a:rPr>
              <a:t>or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und</a:t>
            </a:r>
            <a:r>
              <a:rPr sz="3200" spc="-10" dirty="0">
                <a:latin typeface="Times New Roman"/>
                <a:cs typeface="Times New Roman"/>
              </a:rPr>
              <a:t>ir</a:t>
            </a:r>
            <a:r>
              <a:rPr sz="3200" spc="-5" dirty="0">
                <a:latin typeface="Times New Roman"/>
                <a:cs typeface="Times New Roman"/>
              </a:rPr>
              <a:t>ec</a:t>
            </a:r>
            <a:r>
              <a:rPr sz="3200" spc="-10" dirty="0">
                <a:latin typeface="Times New Roman"/>
                <a:cs typeface="Times New Roman"/>
              </a:rPr>
              <a:t>t</a:t>
            </a:r>
            <a:r>
              <a:rPr sz="3200" spc="-5" dirty="0">
                <a:latin typeface="Times New Roman"/>
                <a:cs typeface="Times New Roman"/>
              </a:rPr>
              <a:t>ed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g</a:t>
            </a:r>
            <a:r>
              <a:rPr sz="3200" spc="-10" dirty="0">
                <a:latin typeface="Times New Roman"/>
                <a:cs typeface="Times New Roman"/>
              </a:rPr>
              <a:t>r</a:t>
            </a:r>
            <a:r>
              <a:rPr sz="3200" spc="-5" dirty="0">
                <a:latin typeface="Times New Roman"/>
                <a:cs typeface="Times New Roman"/>
              </a:rPr>
              <a:t>aph</a:t>
            </a:r>
            <a:r>
              <a:rPr sz="3200" spc="-10" dirty="0">
                <a:latin typeface="Times New Roman"/>
                <a:cs typeface="Times New Roman"/>
              </a:rPr>
              <a:t>s</a:t>
            </a:r>
            <a:r>
              <a:rPr sz="3200" spc="-5" dirty="0">
                <a:latin typeface="Times New Roman"/>
                <a:cs typeface="Times New Roman"/>
              </a:rPr>
              <a:t>,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b="1" spc="-5" dirty="0">
                <a:solidFill>
                  <a:srgbClr val="008A87"/>
                </a:solidFill>
                <a:latin typeface="Times New Roman"/>
                <a:cs typeface="Times New Roman"/>
              </a:rPr>
              <a:t>|</a:t>
            </a:r>
            <a:r>
              <a:rPr sz="3200" b="1" spc="-45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Ad</a:t>
            </a:r>
            <a:r>
              <a:rPr sz="3200" i="1" spc="-10" dirty="0">
                <a:solidFill>
                  <a:srgbClr val="008A87"/>
                </a:solidFill>
                <a:latin typeface="Times New Roman"/>
                <a:cs typeface="Times New Roman"/>
              </a:rPr>
              <a:t>j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r>
              <a:rPr sz="3200" spc="-45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b="1" spc="-5" dirty="0">
                <a:solidFill>
                  <a:srgbClr val="008A87"/>
                </a:solidFill>
                <a:latin typeface="Times New Roman"/>
                <a:cs typeface="Times New Roman"/>
              </a:rPr>
              <a:t>|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deg</a:t>
            </a:r>
            <a:r>
              <a:rPr sz="3200" i="1" spc="-130" dirty="0">
                <a:solidFill>
                  <a:srgbClr val="008A87"/>
                </a:solidFill>
                <a:latin typeface="Times New Roman"/>
                <a:cs typeface="Times New Roman"/>
              </a:rPr>
              <a:t>r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ee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3200" spc="-5" dirty="0">
                <a:latin typeface="Times New Roman"/>
                <a:cs typeface="Times New Roman"/>
              </a:rPr>
              <a:t>.  For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digraphs, </a:t>
            </a:r>
            <a:r>
              <a:rPr sz="3200" b="1" spc="-5" dirty="0">
                <a:solidFill>
                  <a:srgbClr val="008A87"/>
                </a:solidFill>
                <a:latin typeface="Times New Roman"/>
                <a:cs typeface="Times New Roman"/>
              </a:rPr>
              <a:t>|</a:t>
            </a:r>
            <a:r>
              <a:rPr sz="3200" b="1" spc="-459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Adj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r>
              <a:rPr sz="3200" spc="-45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b="1" spc="-5" dirty="0">
                <a:solidFill>
                  <a:srgbClr val="008A87"/>
                </a:solidFill>
                <a:latin typeface="Times New Roman"/>
                <a:cs typeface="Times New Roman"/>
              </a:rPr>
              <a:t>|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= </a:t>
            </a: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out-degree</a:t>
            </a:r>
            <a:r>
              <a:rPr sz="3200" spc="-1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spc="-15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3200" spc="-15" dirty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6539" y="289813"/>
            <a:ext cx="7052309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Adjacency-list</a:t>
            </a:r>
            <a:r>
              <a:rPr spc="-30" dirty="0"/>
              <a:t> </a:t>
            </a:r>
            <a:r>
              <a:rPr spc="-5" dirty="0"/>
              <a:t>representation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540" y="1191259"/>
            <a:ext cx="8444865" cy="950594"/>
          </a:xfrm>
          <a:prstGeom prst="rect">
            <a:avLst/>
          </a:prstGeom>
        </p:spPr>
        <p:txBody>
          <a:bodyPr vert="horz" wrap="square" lIns="0" tIns="69215" rIns="0" bIns="0" rtlCol="0">
            <a:spAutoFit/>
          </a:bodyPr>
          <a:lstStyle/>
          <a:p>
            <a:pPr marL="12700" marR="5080" indent="-635">
              <a:lnSpc>
                <a:spcPts val="3440"/>
              </a:lnSpc>
              <a:spcBef>
                <a:spcPts val="545"/>
              </a:spcBef>
            </a:pPr>
            <a:r>
              <a:rPr sz="3200" spc="-5" dirty="0">
                <a:latin typeface="Times New Roman"/>
                <a:cs typeface="Times New Roman"/>
              </a:rPr>
              <a:t>An </a:t>
            </a:r>
            <a:r>
              <a:rPr sz="3200" b="1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adjacency</a:t>
            </a:r>
            <a:r>
              <a:rPr sz="3200" b="1" i="1" spc="1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b="1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list</a:t>
            </a:r>
            <a:r>
              <a:rPr sz="3200" b="1" i="1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of a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vertex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</a:t>
            </a:r>
            <a:r>
              <a:rPr sz="3200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is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the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list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Adj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] </a:t>
            </a:r>
            <a:r>
              <a:rPr sz="3200" spc="-78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of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vertices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adjacent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to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i="1" spc="-10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spc="-10" dirty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976437" y="2186939"/>
            <a:ext cx="1939289" cy="1731010"/>
            <a:chOff x="1976437" y="2186939"/>
            <a:chExt cx="1939289" cy="173101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52065" y="2305811"/>
              <a:ext cx="544067" cy="54482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78152" y="2186939"/>
              <a:ext cx="793991" cy="611123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981200" y="2235199"/>
              <a:ext cx="533400" cy="533400"/>
            </a:xfrm>
            <a:custGeom>
              <a:avLst/>
              <a:gdLst/>
              <a:ahLst/>
              <a:cxnLst/>
              <a:rect l="l" t="t" r="r" b="b"/>
              <a:pathLst>
                <a:path w="533400" h="533400">
                  <a:moveTo>
                    <a:pt x="266700" y="0"/>
                  </a:moveTo>
                  <a:lnTo>
                    <a:pt x="218760" y="4296"/>
                  </a:lnTo>
                  <a:lnTo>
                    <a:pt x="173639" y="16685"/>
                  </a:lnTo>
                  <a:lnTo>
                    <a:pt x="132091" y="36412"/>
                  </a:lnTo>
                  <a:lnTo>
                    <a:pt x="94868" y="62724"/>
                  </a:lnTo>
                  <a:lnTo>
                    <a:pt x="62724" y="94868"/>
                  </a:lnTo>
                  <a:lnTo>
                    <a:pt x="36412" y="132091"/>
                  </a:lnTo>
                  <a:lnTo>
                    <a:pt x="16685" y="173639"/>
                  </a:lnTo>
                  <a:lnTo>
                    <a:pt x="4296" y="218760"/>
                  </a:lnTo>
                  <a:lnTo>
                    <a:pt x="0" y="266700"/>
                  </a:lnTo>
                  <a:lnTo>
                    <a:pt x="4296" y="314639"/>
                  </a:lnTo>
                  <a:lnTo>
                    <a:pt x="16685" y="359760"/>
                  </a:lnTo>
                  <a:lnTo>
                    <a:pt x="36412" y="401308"/>
                  </a:lnTo>
                  <a:lnTo>
                    <a:pt x="62724" y="438531"/>
                  </a:lnTo>
                  <a:lnTo>
                    <a:pt x="94868" y="470675"/>
                  </a:lnTo>
                  <a:lnTo>
                    <a:pt x="132091" y="496987"/>
                  </a:lnTo>
                  <a:lnTo>
                    <a:pt x="173639" y="516714"/>
                  </a:lnTo>
                  <a:lnTo>
                    <a:pt x="218760" y="529103"/>
                  </a:lnTo>
                  <a:lnTo>
                    <a:pt x="266700" y="533400"/>
                  </a:lnTo>
                  <a:lnTo>
                    <a:pt x="314639" y="529103"/>
                  </a:lnTo>
                  <a:lnTo>
                    <a:pt x="359760" y="516714"/>
                  </a:lnTo>
                  <a:lnTo>
                    <a:pt x="401308" y="496987"/>
                  </a:lnTo>
                  <a:lnTo>
                    <a:pt x="438531" y="470675"/>
                  </a:lnTo>
                  <a:lnTo>
                    <a:pt x="470675" y="438531"/>
                  </a:lnTo>
                  <a:lnTo>
                    <a:pt x="496987" y="401308"/>
                  </a:lnTo>
                  <a:lnTo>
                    <a:pt x="516714" y="359760"/>
                  </a:lnTo>
                  <a:lnTo>
                    <a:pt x="529103" y="314639"/>
                  </a:lnTo>
                  <a:lnTo>
                    <a:pt x="533400" y="266700"/>
                  </a:lnTo>
                  <a:lnTo>
                    <a:pt x="529103" y="218760"/>
                  </a:lnTo>
                  <a:lnTo>
                    <a:pt x="516714" y="173639"/>
                  </a:lnTo>
                  <a:lnTo>
                    <a:pt x="496987" y="132091"/>
                  </a:lnTo>
                  <a:lnTo>
                    <a:pt x="470675" y="94868"/>
                  </a:lnTo>
                  <a:lnTo>
                    <a:pt x="438531" y="62724"/>
                  </a:lnTo>
                  <a:lnTo>
                    <a:pt x="401308" y="36412"/>
                  </a:lnTo>
                  <a:lnTo>
                    <a:pt x="359760" y="16685"/>
                  </a:lnTo>
                  <a:lnTo>
                    <a:pt x="314639" y="4296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981200" y="2235199"/>
              <a:ext cx="533400" cy="533400"/>
            </a:xfrm>
            <a:custGeom>
              <a:avLst/>
              <a:gdLst/>
              <a:ahLst/>
              <a:cxnLst/>
              <a:rect l="l" t="t" r="r" b="b"/>
              <a:pathLst>
                <a:path w="533400" h="533400">
                  <a:moveTo>
                    <a:pt x="0" y="266700"/>
                  </a:moveTo>
                  <a:lnTo>
                    <a:pt x="4296" y="218760"/>
                  </a:lnTo>
                  <a:lnTo>
                    <a:pt x="16685" y="173639"/>
                  </a:lnTo>
                  <a:lnTo>
                    <a:pt x="36412" y="132091"/>
                  </a:lnTo>
                  <a:lnTo>
                    <a:pt x="62724" y="94868"/>
                  </a:lnTo>
                  <a:lnTo>
                    <a:pt x="94868" y="62724"/>
                  </a:lnTo>
                  <a:lnTo>
                    <a:pt x="132091" y="36412"/>
                  </a:lnTo>
                  <a:lnTo>
                    <a:pt x="173639" y="16685"/>
                  </a:lnTo>
                  <a:lnTo>
                    <a:pt x="218760" y="4296"/>
                  </a:lnTo>
                  <a:lnTo>
                    <a:pt x="266700" y="0"/>
                  </a:lnTo>
                  <a:lnTo>
                    <a:pt x="314639" y="4296"/>
                  </a:lnTo>
                  <a:lnTo>
                    <a:pt x="359760" y="16685"/>
                  </a:lnTo>
                  <a:lnTo>
                    <a:pt x="401308" y="36412"/>
                  </a:lnTo>
                  <a:lnTo>
                    <a:pt x="438531" y="62724"/>
                  </a:lnTo>
                  <a:lnTo>
                    <a:pt x="470675" y="94868"/>
                  </a:lnTo>
                  <a:lnTo>
                    <a:pt x="496987" y="132091"/>
                  </a:lnTo>
                  <a:lnTo>
                    <a:pt x="516714" y="173639"/>
                  </a:lnTo>
                  <a:lnTo>
                    <a:pt x="529103" y="218760"/>
                  </a:lnTo>
                  <a:lnTo>
                    <a:pt x="533400" y="266700"/>
                  </a:lnTo>
                  <a:lnTo>
                    <a:pt x="529103" y="314639"/>
                  </a:lnTo>
                  <a:lnTo>
                    <a:pt x="516714" y="359760"/>
                  </a:lnTo>
                  <a:lnTo>
                    <a:pt x="496987" y="401308"/>
                  </a:lnTo>
                  <a:lnTo>
                    <a:pt x="470675" y="438531"/>
                  </a:lnTo>
                  <a:lnTo>
                    <a:pt x="438531" y="470675"/>
                  </a:lnTo>
                  <a:lnTo>
                    <a:pt x="401308" y="496987"/>
                  </a:lnTo>
                  <a:lnTo>
                    <a:pt x="359760" y="516714"/>
                  </a:lnTo>
                  <a:lnTo>
                    <a:pt x="314639" y="529103"/>
                  </a:lnTo>
                  <a:lnTo>
                    <a:pt x="266700" y="533400"/>
                  </a:lnTo>
                  <a:lnTo>
                    <a:pt x="218760" y="529103"/>
                  </a:lnTo>
                  <a:lnTo>
                    <a:pt x="173639" y="516714"/>
                  </a:lnTo>
                  <a:lnTo>
                    <a:pt x="132091" y="496987"/>
                  </a:lnTo>
                  <a:lnTo>
                    <a:pt x="94868" y="470675"/>
                  </a:lnTo>
                  <a:lnTo>
                    <a:pt x="62724" y="438531"/>
                  </a:lnTo>
                  <a:lnTo>
                    <a:pt x="36412" y="401308"/>
                  </a:lnTo>
                  <a:lnTo>
                    <a:pt x="16685" y="359760"/>
                  </a:lnTo>
                  <a:lnTo>
                    <a:pt x="4296" y="314639"/>
                  </a:lnTo>
                  <a:lnTo>
                    <a:pt x="0" y="2667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52065" y="3372611"/>
              <a:ext cx="544067" cy="54482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78152" y="3253752"/>
              <a:ext cx="793991" cy="61111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981200" y="3302000"/>
              <a:ext cx="533400" cy="533400"/>
            </a:xfrm>
            <a:custGeom>
              <a:avLst/>
              <a:gdLst/>
              <a:ahLst/>
              <a:cxnLst/>
              <a:rect l="l" t="t" r="r" b="b"/>
              <a:pathLst>
                <a:path w="533400" h="533400">
                  <a:moveTo>
                    <a:pt x="266700" y="0"/>
                  </a:moveTo>
                  <a:lnTo>
                    <a:pt x="218760" y="4296"/>
                  </a:lnTo>
                  <a:lnTo>
                    <a:pt x="173639" y="16685"/>
                  </a:lnTo>
                  <a:lnTo>
                    <a:pt x="132091" y="36412"/>
                  </a:lnTo>
                  <a:lnTo>
                    <a:pt x="94868" y="62724"/>
                  </a:lnTo>
                  <a:lnTo>
                    <a:pt x="62724" y="94868"/>
                  </a:lnTo>
                  <a:lnTo>
                    <a:pt x="36412" y="132091"/>
                  </a:lnTo>
                  <a:lnTo>
                    <a:pt x="16685" y="173639"/>
                  </a:lnTo>
                  <a:lnTo>
                    <a:pt x="4296" y="218760"/>
                  </a:lnTo>
                  <a:lnTo>
                    <a:pt x="0" y="266700"/>
                  </a:lnTo>
                  <a:lnTo>
                    <a:pt x="4296" y="314639"/>
                  </a:lnTo>
                  <a:lnTo>
                    <a:pt x="16685" y="359760"/>
                  </a:lnTo>
                  <a:lnTo>
                    <a:pt x="36412" y="401308"/>
                  </a:lnTo>
                  <a:lnTo>
                    <a:pt x="62724" y="438531"/>
                  </a:lnTo>
                  <a:lnTo>
                    <a:pt x="94868" y="470675"/>
                  </a:lnTo>
                  <a:lnTo>
                    <a:pt x="132091" y="496987"/>
                  </a:lnTo>
                  <a:lnTo>
                    <a:pt x="173639" y="516714"/>
                  </a:lnTo>
                  <a:lnTo>
                    <a:pt x="218760" y="529103"/>
                  </a:lnTo>
                  <a:lnTo>
                    <a:pt x="266700" y="533400"/>
                  </a:lnTo>
                  <a:lnTo>
                    <a:pt x="314639" y="529103"/>
                  </a:lnTo>
                  <a:lnTo>
                    <a:pt x="359760" y="516714"/>
                  </a:lnTo>
                  <a:lnTo>
                    <a:pt x="401308" y="496987"/>
                  </a:lnTo>
                  <a:lnTo>
                    <a:pt x="438531" y="470675"/>
                  </a:lnTo>
                  <a:lnTo>
                    <a:pt x="470675" y="438531"/>
                  </a:lnTo>
                  <a:lnTo>
                    <a:pt x="496987" y="401308"/>
                  </a:lnTo>
                  <a:lnTo>
                    <a:pt x="516714" y="359760"/>
                  </a:lnTo>
                  <a:lnTo>
                    <a:pt x="529103" y="314639"/>
                  </a:lnTo>
                  <a:lnTo>
                    <a:pt x="533400" y="266700"/>
                  </a:lnTo>
                  <a:lnTo>
                    <a:pt x="529103" y="218760"/>
                  </a:lnTo>
                  <a:lnTo>
                    <a:pt x="516714" y="173639"/>
                  </a:lnTo>
                  <a:lnTo>
                    <a:pt x="496987" y="132091"/>
                  </a:lnTo>
                  <a:lnTo>
                    <a:pt x="470675" y="94868"/>
                  </a:lnTo>
                  <a:lnTo>
                    <a:pt x="438531" y="62724"/>
                  </a:lnTo>
                  <a:lnTo>
                    <a:pt x="401308" y="36412"/>
                  </a:lnTo>
                  <a:lnTo>
                    <a:pt x="359760" y="16685"/>
                  </a:lnTo>
                  <a:lnTo>
                    <a:pt x="314639" y="4296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981200" y="3302000"/>
              <a:ext cx="533400" cy="533400"/>
            </a:xfrm>
            <a:custGeom>
              <a:avLst/>
              <a:gdLst/>
              <a:ahLst/>
              <a:cxnLst/>
              <a:rect l="l" t="t" r="r" b="b"/>
              <a:pathLst>
                <a:path w="533400" h="533400">
                  <a:moveTo>
                    <a:pt x="0" y="266700"/>
                  </a:moveTo>
                  <a:lnTo>
                    <a:pt x="4296" y="218760"/>
                  </a:lnTo>
                  <a:lnTo>
                    <a:pt x="16685" y="173639"/>
                  </a:lnTo>
                  <a:lnTo>
                    <a:pt x="36412" y="132091"/>
                  </a:lnTo>
                  <a:lnTo>
                    <a:pt x="62724" y="94868"/>
                  </a:lnTo>
                  <a:lnTo>
                    <a:pt x="94868" y="62724"/>
                  </a:lnTo>
                  <a:lnTo>
                    <a:pt x="132091" y="36412"/>
                  </a:lnTo>
                  <a:lnTo>
                    <a:pt x="173639" y="16685"/>
                  </a:lnTo>
                  <a:lnTo>
                    <a:pt x="218760" y="4296"/>
                  </a:lnTo>
                  <a:lnTo>
                    <a:pt x="266700" y="0"/>
                  </a:lnTo>
                  <a:lnTo>
                    <a:pt x="314639" y="4296"/>
                  </a:lnTo>
                  <a:lnTo>
                    <a:pt x="359760" y="16685"/>
                  </a:lnTo>
                  <a:lnTo>
                    <a:pt x="401308" y="36412"/>
                  </a:lnTo>
                  <a:lnTo>
                    <a:pt x="438531" y="62724"/>
                  </a:lnTo>
                  <a:lnTo>
                    <a:pt x="470675" y="94868"/>
                  </a:lnTo>
                  <a:lnTo>
                    <a:pt x="496987" y="132091"/>
                  </a:lnTo>
                  <a:lnTo>
                    <a:pt x="516714" y="173639"/>
                  </a:lnTo>
                  <a:lnTo>
                    <a:pt x="529103" y="218760"/>
                  </a:lnTo>
                  <a:lnTo>
                    <a:pt x="533400" y="266700"/>
                  </a:lnTo>
                  <a:lnTo>
                    <a:pt x="529103" y="314639"/>
                  </a:lnTo>
                  <a:lnTo>
                    <a:pt x="516714" y="359760"/>
                  </a:lnTo>
                  <a:lnTo>
                    <a:pt x="496987" y="401308"/>
                  </a:lnTo>
                  <a:lnTo>
                    <a:pt x="470675" y="438531"/>
                  </a:lnTo>
                  <a:lnTo>
                    <a:pt x="438531" y="470675"/>
                  </a:lnTo>
                  <a:lnTo>
                    <a:pt x="401308" y="496987"/>
                  </a:lnTo>
                  <a:lnTo>
                    <a:pt x="359760" y="516714"/>
                  </a:lnTo>
                  <a:lnTo>
                    <a:pt x="314639" y="529103"/>
                  </a:lnTo>
                  <a:lnTo>
                    <a:pt x="266700" y="533400"/>
                  </a:lnTo>
                  <a:lnTo>
                    <a:pt x="218760" y="529103"/>
                  </a:lnTo>
                  <a:lnTo>
                    <a:pt x="173639" y="516714"/>
                  </a:lnTo>
                  <a:lnTo>
                    <a:pt x="132091" y="496987"/>
                  </a:lnTo>
                  <a:lnTo>
                    <a:pt x="94868" y="470675"/>
                  </a:lnTo>
                  <a:lnTo>
                    <a:pt x="62724" y="438531"/>
                  </a:lnTo>
                  <a:lnTo>
                    <a:pt x="36412" y="401308"/>
                  </a:lnTo>
                  <a:lnTo>
                    <a:pt x="16685" y="359760"/>
                  </a:lnTo>
                  <a:lnTo>
                    <a:pt x="4296" y="314639"/>
                  </a:lnTo>
                  <a:lnTo>
                    <a:pt x="0" y="2667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95066" y="2305811"/>
              <a:ext cx="544067" cy="544829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21152" y="2186939"/>
              <a:ext cx="793991" cy="611123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3124200" y="2235199"/>
              <a:ext cx="533400" cy="533400"/>
            </a:xfrm>
            <a:custGeom>
              <a:avLst/>
              <a:gdLst/>
              <a:ahLst/>
              <a:cxnLst/>
              <a:rect l="l" t="t" r="r" b="b"/>
              <a:pathLst>
                <a:path w="533400" h="533400">
                  <a:moveTo>
                    <a:pt x="266700" y="0"/>
                  </a:moveTo>
                  <a:lnTo>
                    <a:pt x="218760" y="4296"/>
                  </a:lnTo>
                  <a:lnTo>
                    <a:pt x="173639" y="16685"/>
                  </a:lnTo>
                  <a:lnTo>
                    <a:pt x="132091" y="36412"/>
                  </a:lnTo>
                  <a:lnTo>
                    <a:pt x="94868" y="62724"/>
                  </a:lnTo>
                  <a:lnTo>
                    <a:pt x="62724" y="94868"/>
                  </a:lnTo>
                  <a:lnTo>
                    <a:pt x="36412" y="132091"/>
                  </a:lnTo>
                  <a:lnTo>
                    <a:pt x="16685" y="173639"/>
                  </a:lnTo>
                  <a:lnTo>
                    <a:pt x="4296" y="218760"/>
                  </a:lnTo>
                  <a:lnTo>
                    <a:pt x="0" y="266700"/>
                  </a:lnTo>
                  <a:lnTo>
                    <a:pt x="4296" y="314639"/>
                  </a:lnTo>
                  <a:lnTo>
                    <a:pt x="16685" y="359760"/>
                  </a:lnTo>
                  <a:lnTo>
                    <a:pt x="36412" y="401308"/>
                  </a:lnTo>
                  <a:lnTo>
                    <a:pt x="62724" y="438531"/>
                  </a:lnTo>
                  <a:lnTo>
                    <a:pt x="94868" y="470675"/>
                  </a:lnTo>
                  <a:lnTo>
                    <a:pt x="132091" y="496987"/>
                  </a:lnTo>
                  <a:lnTo>
                    <a:pt x="173639" y="516714"/>
                  </a:lnTo>
                  <a:lnTo>
                    <a:pt x="218760" y="529103"/>
                  </a:lnTo>
                  <a:lnTo>
                    <a:pt x="266700" y="533400"/>
                  </a:lnTo>
                  <a:lnTo>
                    <a:pt x="314639" y="529103"/>
                  </a:lnTo>
                  <a:lnTo>
                    <a:pt x="359760" y="516714"/>
                  </a:lnTo>
                  <a:lnTo>
                    <a:pt x="401308" y="496987"/>
                  </a:lnTo>
                  <a:lnTo>
                    <a:pt x="438531" y="470675"/>
                  </a:lnTo>
                  <a:lnTo>
                    <a:pt x="470675" y="438531"/>
                  </a:lnTo>
                  <a:lnTo>
                    <a:pt x="496987" y="401308"/>
                  </a:lnTo>
                  <a:lnTo>
                    <a:pt x="516714" y="359760"/>
                  </a:lnTo>
                  <a:lnTo>
                    <a:pt x="529103" y="314639"/>
                  </a:lnTo>
                  <a:lnTo>
                    <a:pt x="533400" y="266700"/>
                  </a:lnTo>
                  <a:lnTo>
                    <a:pt x="529103" y="218760"/>
                  </a:lnTo>
                  <a:lnTo>
                    <a:pt x="516714" y="173639"/>
                  </a:lnTo>
                  <a:lnTo>
                    <a:pt x="496987" y="132091"/>
                  </a:lnTo>
                  <a:lnTo>
                    <a:pt x="470675" y="94868"/>
                  </a:lnTo>
                  <a:lnTo>
                    <a:pt x="438531" y="62724"/>
                  </a:lnTo>
                  <a:lnTo>
                    <a:pt x="401308" y="36412"/>
                  </a:lnTo>
                  <a:lnTo>
                    <a:pt x="359760" y="16685"/>
                  </a:lnTo>
                  <a:lnTo>
                    <a:pt x="314639" y="4296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124200" y="2235199"/>
              <a:ext cx="533400" cy="533400"/>
            </a:xfrm>
            <a:custGeom>
              <a:avLst/>
              <a:gdLst/>
              <a:ahLst/>
              <a:cxnLst/>
              <a:rect l="l" t="t" r="r" b="b"/>
              <a:pathLst>
                <a:path w="533400" h="533400">
                  <a:moveTo>
                    <a:pt x="0" y="266700"/>
                  </a:moveTo>
                  <a:lnTo>
                    <a:pt x="4296" y="218760"/>
                  </a:lnTo>
                  <a:lnTo>
                    <a:pt x="16685" y="173639"/>
                  </a:lnTo>
                  <a:lnTo>
                    <a:pt x="36412" y="132091"/>
                  </a:lnTo>
                  <a:lnTo>
                    <a:pt x="62724" y="94868"/>
                  </a:lnTo>
                  <a:lnTo>
                    <a:pt x="94868" y="62724"/>
                  </a:lnTo>
                  <a:lnTo>
                    <a:pt x="132091" y="36412"/>
                  </a:lnTo>
                  <a:lnTo>
                    <a:pt x="173639" y="16685"/>
                  </a:lnTo>
                  <a:lnTo>
                    <a:pt x="218760" y="4296"/>
                  </a:lnTo>
                  <a:lnTo>
                    <a:pt x="266700" y="0"/>
                  </a:lnTo>
                  <a:lnTo>
                    <a:pt x="314639" y="4296"/>
                  </a:lnTo>
                  <a:lnTo>
                    <a:pt x="359760" y="16685"/>
                  </a:lnTo>
                  <a:lnTo>
                    <a:pt x="401308" y="36412"/>
                  </a:lnTo>
                  <a:lnTo>
                    <a:pt x="438531" y="62724"/>
                  </a:lnTo>
                  <a:lnTo>
                    <a:pt x="470675" y="94868"/>
                  </a:lnTo>
                  <a:lnTo>
                    <a:pt x="496987" y="132091"/>
                  </a:lnTo>
                  <a:lnTo>
                    <a:pt x="516714" y="173639"/>
                  </a:lnTo>
                  <a:lnTo>
                    <a:pt x="529103" y="218760"/>
                  </a:lnTo>
                  <a:lnTo>
                    <a:pt x="533400" y="266700"/>
                  </a:lnTo>
                  <a:lnTo>
                    <a:pt x="529103" y="314639"/>
                  </a:lnTo>
                  <a:lnTo>
                    <a:pt x="516714" y="359760"/>
                  </a:lnTo>
                  <a:lnTo>
                    <a:pt x="496987" y="401308"/>
                  </a:lnTo>
                  <a:lnTo>
                    <a:pt x="470675" y="438531"/>
                  </a:lnTo>
                  <a:lnTo>
                    <a:pt x="438531" y="470675"/>
                  </a:lnTo>
                  <a:lnTo>
                    <a:pt x="401308" y="496987"/>
                  </a:lnTo>
                  <a:lnTo>
                    <a:pt x="359760" y="516714"/>
                  </a:lnTo>
                  <a:lnTo>
                    <a:pt x="314639" y="529103"/>
                  </a:lnTo>
                  <a:lnTo>
                    <a:pt x="266700" y="533400"/>
                  </a:lnTo>
                  <a:lnTo>
                    <a:pt x="218760" y="529103"/>
                  </a:lnTo>
                  <a:lnTo>
                    <a:pt x="173639" y="516714"/>
                  </a:lnTo>
                  <a:lnTo>
                    <a:pt x="132091" y="496987"/>
                  </a:lnTo>
                  <a:lnTo>
                    <a:pt x="94868" y="470675"/>
                  </a:lnTo>
                  <a:lnTo>
                    <a:pt x="62724" y="438531"/>
                  </a:lnTo>
                  <a:lnTo>
                    <a:pt x="36412" y="401308"/>
                  </a:lnTo>
                  <a:lnTo>
                    <a:pt x="16685" y="359760"/>
                  </a:lnTo>
                  <a:lnTo>
                    <a:pt x="4296" y="314639"/>
                  </a:lnTo>
                  <a:lnTo>
                    <a:pt x="0" y="2667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195066" y="3372611"/>
              <a:ext cx="544067" cy="544829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21152" y="3253752"/>
              <a:ext cx="793991" cy="611110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3124200" y="3302000"/>
              <a:ext cx="533400" cy="533400"/>
            </a:xfrm>
            <a:custGeom>
              <a:avLst/>
              <a:gdLst/>
              <a:ahLst/>
              <a:cxnLst/>
              <a:rect l="l" t="t" r="r" b="b"/>
              <a:pathLst>
                <a:path w="533400" h="533400">
                  <a:moveTo>
                    <a:pt x="266700" y="0"/>
                  </a:moveTo>
                  <a:lnTo>
                    <a:pt x="218760" y="4296"/>
                  </a:lnTo>
                  <a:lnTo>
                    <a:pt x="173639" y="16685"/>
                  </a:lnTo>
                  <a:lnTo>
                    <a:pt x="132091" y="36412"/>
                  </a:lnTo>
                  <a:lnTo>
                    <a:pt x="94868" y="62724"/>
                  </a:lnTo>
                  <a:lnTo>
                    <a:pt x="62724" y="94868"/>
                  </a:lnTo>
                  <a:lnTo>
                    <a:pt x="36412" y="132091"/>
                  </a:lnTo>
                  <a:lnTo>
                    <a:pt x="16685" y="173639"/>
                  </a:lnTo>
                  <a:lnTo>
                    <a:pt x="4296" y="218760"/>
                  </a:lnTo>
                  <a:lnTo>
                    <a:pt x="0" y="266700"/>
                  </a:lnTo>
                  <a:lnTo>
                    <a:pt x="4296" y="314639"/>
                  </a:lnTo>
                  <a:lnTo>
                    <a:pt x="16685" y="359760"/>
                  </a:lnTo>
                  <a:lnTo>
                    <a:pt x="36412" y="401308"/>
                  </a:lnTo>
                  <a:lnTo>
                    <a:pt x="62724" y="438531"/>
                  </a:lnTo>
                  <a:lnTo>
                    <a:pt x="94868" y="470675"/>
                  </a:lnTo>
                  <a:lnTo>
                    <a:pt x="132091" y="496987"/>
                  </a:lnTo>
                  <a:lnTo>
                    <a:pt x="173639" y="516714"/>
                  </a:lnTo>
                  <a:lnTo>
                    <a:pt x="218760" y="529103"/>
                  </a:lnTo>
                  <a:lnTo>
                    <a:pt x="266700" y="533400"/>
                  </a:lnTo>
                  <a:lnTo>
                    <a:pt x="314639" y="529103"/>
                  </a:lnTo>
                  <a:lnTo>
                    <a:pt x="359760" y="516714"/>
                  </a:lnTo>
                  <a:lnTo>
                    <a:pt x="401308" y="496987"/>
                  </a:lnTo>
                  <a:lnTo>
                    <a:pt x="438531" y="470675"/>
                  </a:lnTo>
                  <a:lnTo>
                    <a:pt x="470675" y="438531"/>
                  </a:lnTo>
                  <a:lnTo>
                    <a:pt x="496987" y="401308"/>
                  </a:lnTo>
                  <a:lnTo>
                    <a:pt x="516714" y="359760"/>
                  </a:lnTo>
                  <a:lnTo>
                    <a:pt x="529103" y="314639"/>
                  </a:lnTo>
                  <a:lnTo>
                    <a:pt x="533400" y="266700"/>
                  </a:lnTo>
                  <a:lnTo>
                    <a:pt x="529103" y="218760"/>
                  </a:lnTo>
                  <a:lnTo>
                    <a:pt x="516714" y="173639"/>
                  </a:lnTo>
                  <a:lnTo>
                    <a:pt x="496987" y="132091"/>
                  </a:lnTo>
                  <a:lnTo>
                    <a:pt x="470675" y="94868"/>
                  </a:lnTo>
                  <a:lnTo>
                    <a:pt x="438531" y="62724"/>
                  </a:lnTo>
                  <a:lnTo>
                    <a:pt x="401308" y="36412"/>
                  </a:lnTo>
                  <a:lnTo>
                    <a:pt x="359760" y="16685"/>
                  </a:lnTo>
                  <a:lnTo>
                    <a:pt x="314639" y="4296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124200" y="3302000"/>
              <a:ext cx="533400" cy="533400"/>
            </a:xfrm>
            <a:custGeom>
              <a:avLst/>
              <a:gdLst/>
              <a:ahLst/>
              <a:cxnLst/>
              <a:rect l="l" t="t" r="r" b="b"/>
              <a:pathLst>
                <a:path w="533400" h="533400">
                  <a:moveTo>
                    <a:pt x="0" y="266700"/>
                  </a:moveTo>
                  <a:lnTo>
                    <a:pt x="4296" y="218760"/>
                  </a:lnTo>
                  <a:lnTo>
                    <a:pt x="16685" y="173639"/>
                  </a:lnTo>
                  <a:lnTo>
                    <a:pt x="36412" y="132091"/>
                  </a:lnTo>
                  <a:lnTo>
                    <a:pt x="62724" y="94868"/>
                  </a:lnTo>
                  <a:lnTo>
                    <a:pt x="94868" y="62724"/>
                  </a:lnTo>
                  <a:lnTo>
                    <a:pt x="132091" y="36412"/>
                  </a:lnTo>
                  <a:lnTo>
                    <a:pt x="173639" y="16685"/>
                  </a:lnTo>
                  <a:lnTo>
                    <a:pt x="218760" y="4296"/>
                  </a:lnTo>
                  <a:lnTo>
                    <a:pt x="266700" y="0"/>
                  </a:lnTo>
                  <a:lnTo>
                    <a:pt x="314639" y="4296"/>
                  </a:lnTo>
                  <a:lnTo>
                    <a:pt x="359760" y="16685"/>
                  </a:lnTo>
                  <a:lnTo>
                    <a:pt x="401308" y="36412"/>
                  </a:lnTo>
                  <a:lnTo>
                    <a:pt x="438531" y="62724"/>
                  </a:lnTo>
                  <a:lnTo>
                    <a:pt x="470675" y="94868"/>
                  </a:lnTo>
                  <a:lnTo>
                    <a:pt x="496987" y="132091"/>
                  </a:lnTo>
                  <a:lnTo>
                    <a:pt x="516714" y="173639"/>
                  </a:lnTo>
                  <a:lnTo>
                    <a:pt x="529103" y="218760"/>
                  </a:lnTo>
                  <a:lnTo>
                    <a:pt x="533400" y="266700"/>
                  </a:lnTo>
                  <a:lnTo>
                    <a:pt x="529103" y="314639"/>
                  </a:lnTo>
                  <a:lnTo>
                    <a:pt x="516714" y="359760"/>
                  </a:lnTo>
                  <a:lnTo>
                    <a:pt x="496987" y="401308"/>
                  </a:lnTo>
                  <a:lnTo>
                    <a:pt x="470675" y="438531"/>
                  </a:lnTo>
                  <a:lnTo>
                    <a:pt x="438531" y="470675"/>
                  </a:lnTo>
                  <a:lnTo>
                    <a:pt x="401308" y="496987"/>
                  </a:lnTo>
                  <a:lnTo>
                    <a:pt x="359760" y="516714"/>
                  </a:lnTo>
                  <a:lnTo>
                    <a:pt x="314639" y="529103"/>
                  </a:lnTo>
                  <a:lnTo>
                    <a:pt x="266700" y="533400"/>
                  </a:lnTo>
                  <a:lnTo>
                    <a:pt x="218760" y="529103"/>
                  </a:lnTo>
                  <a:lnTo>
                    <a:pt x="173639" y="516714"/>
                  </a:lnTo>
                  <a:lnTo>
                    <a:pt x="132091" y="496987"/>
                  </a:lnTo>
                  <a:lnTo>
                    <a:pt x="94868" y="470675"/>
                  </a:lnTo>
                  <a:lnTo>
                    <a:pt x="62724" y="438531"/>
                  </a:lnTo>
                  <a:lnTo>
                    <a:pt x="36412" y="401308"/>
                  </a:lnTo>
                  <a:lnTo>
                    <a:pt x="16685" y="359760"/>
                  </a:lnTo>
                  <a:lnTo>
                    <a:pt x="4296" y="314639"/>
                  </a:lnTo>
                  <a:lnTo>
                    <a:pt x="0" y="2667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2133600" y="2207260"/>
            <a:ext cx="1371600" cy="15798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155065" algn="l"/>
              </a:tabLst>
            </a:pP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2	1</a:t>
            </a: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1155065" algn="l"/>
              </a:tabLst>
            </a:pP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3	4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2205037" y="2459034"/>
            <a:ext cx="1011555" cy="1152525"/>
            <a:chOff x="2205037" y="2459034"/>
            <a:chExt cx="1011555" cy="1152525"/>
          </a:xfrm>
        </p:grpSpPr>
        <p:sp>
          <p:nvSpPr>
            <p:cNvPr id="23" name="object 23"/>
            <p:cNvSpPr/>
            <p:nvPr/>
          </p:nvSpPr>
          <p:spPr>
            <a:xfrm>
              <a:off x="2247900" y="2768600"/>
              <a:ext cx="0" cy="476250"/>
            </a:xfrm>
            <a:custGeom>
              <a:avLst/>
              <a:gdLst/>
              <a:ahLst/>
              <a:cxnLst/>
              <a:rect l="l" t="t" r="r" b="b"/>
              <a:pathLst>
                <a:path h="476250">
                  <a:moveTo>
                    <a:pt x="0" y="0"/>
                  </a:moveTo>
                  <a:lnTo>
                    <a:pt x="0" y="47625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205037" y="3216275"/>
              <a:ext cx="85725" cy="85725"/>
            </a:xfrm>
            <a:custGeom>
              <a:avLst/>
              <a:gdLst/>
              <a:ahLst/>
              <a:cxnLst/>
              <a:rect l="l" t="t" r="r" b="b"/>
              <a:pathLst>
                <a:path w="85725" h="85725">
                  <a:moveTo>
                    <a:pt x="85725" y="0"/>
                  </a:moveTo>
                  <a:lnTo>
                    <a:pt x="42862" y="28575"/>
                  </a:lnTo>
                  <a:lnTo>
                    <a:pt x="0" y="0"/>
                  </a:lnTo>
                  <a:lnTo>
                    <a:pt x="42862" y="85725"/>
                  </a:lnTo>
                  <a:lnTo>
                    <a:pt x="857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571750" y="2501900"/>
              <a:ext cx="552450" cy="0"/>
            </a:xfrm>
            <a:custGeom>
              <a:avLst/>
              <a:gdLst/>
              <a:ahLst/>
              <a:cxnLst/>
              <a:rect l="l" t="t" r="r" b="b"/>
              <a:pathLst>
                <a:path w="552450">
                  <a:moveTo>
                    <a:pt x="552450" y="0"/>
                  </a:moveTo>
                  <a:lnTo>
                    <a:pt x="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514600" y="2459034"/>
              <a:ext cx="85725" cy="85725"/>
            </a:xfrm>
            <a:custGeom>
              <a:avLst/>
              <a:gdLst/>
              <a:ahLst/>
              <a:cxnLst/>
              <a:rect l="l" t="t" r="r" b="b"/>
              <a:pathLst>
                <a:path w="85725" h="85725">
                  <a:moveTo>
                    <a:pt x="85725" y="0"/>
                  </a:moveTo>
                  <a:lnTo>
                    <a:pt x="0" y="42862"/>
                  </a:lnTo>
                  <a:lnTo>
                    <a:pt x="85725" y="85725"/>
                  </a:lnTo>
                  <a:lnTo>
                    <a:pt x="57150" y="42862"/>
                  </a:lnTo>
                  <a:lnTo>
                    <a:pt x="857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479281" y="2690813"/>
              <a:ext cx="723265" cy="650875"/>
            </a:xfrm>
            <a:custGeom>
              <a:avLst/>
              <a:gdLst/>
              <a:ahLst/>
              <a:cxnLst/>
              <a:rect l="l" t="t" r="r" b="b"/>
              <a:pathLst>
                <a:path w="723264" h="650875">
                  <a:moveTo>
                    <a:pt x="722706" y="0"/>
                  </a:moveTo>
                  <a:lnTo>
                    <a:pt x="0" y="650735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436812" y="3290567"/>
              <a:ext cx="92710" cy="89535"/>
            </a:xfrm>
            <a:custGeom>
              <a:avLst/>
              <a:gdLst/>
              <a:ahLst/>
              <a:cxnLst/>
              <a:rect l="l" t="t" r="r" b="b"/>
              <a:pathLst>
                <a:path w="92710" h="89535">
                  <a:moveTo>
                    <a:pt x="35026" y="0"/>
                  </a:moveTo>
                  <a:lnTo>
                    <a:pt x="0" y="89217"/>
                  </a:lnTo>
                  <a:lnTo>
                    <a:pt x="92379" y="63703"/>
                  </a:lnTo>
                  <a:lnTo>
                    <a:pt x="42468" y="50977"/>
                  </a:lnTo>
                  <a:lnTo>
                    <a:pt x="3502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571750" y="3568700"/>
              <a:ext cx="552450" cy="0"/>
            </a:xfrm>
            <a:custGeom>
              <a:avLst/>
              <a:gdLst/>
              <a:ahLst/>
              <a:cxnLst/>
              <a:rect l="l" t="t" r="r" b="b"/>
              <a:pathLst>
                <a:path w="552450">
                  <a:moveTo>
                    <a:pt x="552450" y="0"/>
                  </a:moveTo>
                  <a:lnTo>
                    <a:pt x="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514600" y="3525834"/>
              <a:ext cx="85725" cy="85725"/>
            </a:xfrm>
            <a:custGeom>
              <a:avLst/>
              <a:gdLst/>
              <a:ahLst/>
              <a:cxnLst/>
              <a:rect l="l" t="t" r="r" b="b"/>
              <a:pathLst>
                <a:path w="85725" h="85725">
                  <a:moveTo>
                    <a:pt x="85725" y="0"/>
                  </a:moveTo>
                  <a:lnTo>
                    <a:pt x="0" y="42862"/>
                  </a:lnTo>
                  <a:lnTo>
                    <a:pt x="85725" y="85725"/>
                  </a:lnTo>
                  <a:lnTo>
                    <a:pt x="57150" y="42862"/>
                  </a:lnTo>
                  <a:lnTo>
                    <a:pt x="857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4649152" y="2154427"/>
            <a:ext cx="2188845" cy="17329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Adj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[1]</a:t>
            </a:r>
            <a:r>
              <a:rPr sz="2800" spc="-4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2800" spc="-3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{2,</a:t>
            </a:r>
            <a:r>
              <a:rPr sz="2800" spc="-3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3}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Adj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[2]</a:t>
            </a:r>
            <a:r>
              <a:rPr sz="2800" spc="-4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2800" spc="-3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{3}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Adj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[3]</a:t>
            </a:r>
            <a:r>
              <a:rPr sz="2800" spc="-4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2800" spc="-3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{}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Adj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[4]</a:t>
            </a:r>
            <a:r>
              <a:rPr sz="2800" spc="-4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2800" spc="-3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{3}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58140" y="3955160"/>
            <a:ext cx="8228965" cy="243586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38735" marR="1056640" indent="-1270" algn="just">
              <a:lnSpc>
                <a:spcPts val="3460"/>
              </a:lnSpc>
              <a:spcBef>
                <a:spcPts val="530"/>
              </a:spcBef>
            </a:pPr>
            <a:r>
              <a:rPr sz="3200" spc="-10" dirty="0">
                <a:latin typeface="Times New Roman"/>
                <a:cs typeface="Times New Roman"/>
              </a:rPr>
              <a:t>F</a:t>
            </a:r>
            <a:r>
              <a:rPr sz="3200" spc="-5" dirty="0">
                <a:latin typeface="Times New Roman"/>
                <a:cs typeface="Times New Roman"/>
              </a:rPr>
              <a:t>or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und</a:t>
            </a:r>
            <a:r>
              <a:rPr sz="3200" spc="-10" dirty="0">
                <a:latin typeface="Times New Roman"/>
                <a:cs typeface="Times New Roman"/>
              </a:rPr>
              <a:t>ir</a:t>
            </a:r>
            <a:r>
              <a:rPr sz="3200" spc="-5" dirty="0">
                <a:latin typeface="Times New Roman"/>
                <a:cs typeface="Times New Roman"/>
              </a:rPr>
              <a:t>ec</a:t>
            </a:r>
            <a:r>
              <a:rPr sz="3200" spc="-10" dirty="0">
                <a:latin typeface="Times New Roman"/>
                <a:cs typeface="Times New Roman"/>
              </a:rPr>
              <a:t>t</a:t>
            </a:r>
            <a:r>
              <a:rPr sz="3200" spc="-5" dirty="0">
                <a:latin typeface="Times New Roman"/>
                <a:cs typeface="Times New Roman"/>
              </a:rPr>
              <a:t>ed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g</a:t>
            </a:r>
            <a:r>
              <a:rPr sz="3200" spc="-10" dirty="0">
                <a:latin typeface="Times New Roman"/>
                <a:cs typeface="Times New Roman"/>
              </a:rPr>
              <a:t>r</a:t>
            </a:r>
            <a:r>
              <a:rPr sz="3200" spc="-5" dirty="0">
                <a:latin typeface="Times New Roman"/>
                <a:cs typeface="Times New Roman"/>
              </a:rPr>
              <a:t>aph</a:t>
            </a:r>
            <a:r>
              <a:rPr sz="3200" spc="-10" dirty="0">
                <a:latin typeface="Times New Roman"/>
                <a:cs typeface="Times New Roman"/>
              </a:rPr>
              <a:t>s</a:t>
            </a:r>
            <a:r>
              <a:rPr sz="3200" spc="-5" dirty="0">
                <a:latin typeface="Times New Roman"/>
                <a:cs typeface="Times New Roman"/>
              </a:rPr>
              <a:t>,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b="1" spc="-5" dirty="0">
                <a:solidFill>
                  <a:srgbClr val="008A87"/>
                </a:solidFill>
                <a:latin typeface="Times New Roman"/>
                <a:cs typeface="Times New Roman"/>
              </a:rPr>
              <a:t>|</a:t>
            </a:r>
            <a:r>
              <a:rPr sz="3200" b="1" spc="-45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Ad</a:t>
            </a:r>
            <a:r>
              <a:rPr sz="3200" i="1" spc="-10" dirty="0">
                <a:solidFill>
                  <a:srgbClr val="008A87"/>
                </a:solidFill>
                <a:latin typeface="Times New Roman"/>
                <a:cs typeface="Times New Roman"/>
              </a:rPr>
              <a:t>j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r>
              <a:rPr sz="3200" spc="-45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b="1" spc="-5" dirty="0">
                <a:solidFill>
                  <a:srgbClr val="008A87"/>
                </a:solidFill>
                <a:latin typeface="Times New Roman"/>
                <a:cs typeface="Times New Roman"/>
              </a:rPr>
              <a:t>|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deg</a:t>
            </a:r>
            <a:r>
              <a:rPr sz="3200" i="1" spc="-130" dirty="0">
                <a:solidFill>
                  <a:srgbClr val="008A87"/>
                </a:solidFill>
                <a:latin typeface="Times New Roman"/>
                <a:cs typeface="Times New Roman"/>
              </a:rPr>
              <a:t>r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ee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3200" spc="-5" dirty="0">
                <a:latin typeface="Times New Roman"/>
                <a:cs typeface="Times New Roman"/>
              </a:rPr>
              <a:t>.  For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digraphs, </a:t>
            </a:r>
            <a:r>
              <a:rPr sz="3200" b="1" spc="-5" dirty="0">
                <a:solidFill>
                  <a:srgbClr val="008A87"/>
                </a:solidFill>
                <a:latin typeface="Times New Roman"/>
                <a:cs typeface="Times New Roman"/>
              </a:rPr>
              <a:t>|</a:t>
            </a:r>
            <a:r>
              <a:rPr sz="3200" b="1" spc="-459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Adj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r>
              <a:rPr sz="3200" spc="-45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b="1" spc="-5" dirty="0">
                <a:solidFill>
                  <a:srgbClr val="008A87"/>
                </a:solidFill>
                <a:latin typeface="Times New Roman"/>
                <a:cs typeface="Times New Roman"/>
              </a:rPr>
              <a:t>|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= </a:t>
            </a: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out-degree</a:t>
            </a:r>
            <a:r>
              <a:rPr sz="3200" spc="-1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spc="-15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3200" spc="-15" dirty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  <a:p>
            <a:pPr marL="38100" marR="30480" algn="just">
              <a:lnSpc>
                <a:spcPct val="89900"/>
              </a:lnSpc>
              <a:spcBef>
                <a:spcPts val="1270"/>
              </a:spcBef>
            </a:pPr>
            <a:r>
              <a:rPr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Handshaking</a:t>
            </a:r>
            <a:r>
              <a:rPr sz="3200" b="1" spc="-1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Lemma: </a:t>
            </a:r>
            <a:r>
              <a:rPr sz="3200" spc="10" dirty="0">
                <a:solidFill>
                  <a:srgbClr val="008A87"/>
                </a:solidFill>
                <a:latin typeface="Symbol"/>
                <a:cs typeface="Symbol"/>
              </a:rPr>
              <a:t></a:t>
            </a:r>
            <a:r>
              <a:rPr sz="3150" i="1" spc="15" baseline="-21164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150" spc="15" baseline="-21164" dirty="0">
                <a:solidFill>
                  <a:srgbClr val="008A87"/>
                </a:solidFill>
                <a:latin typeface="Symbol"/>
                <a:cs typeface="Symbol"/>
              </a:rPr>
              <a:t></a:t>
            </a:r>
            <a:r>
              <a:rPr sz="3150" i="1" spc="15" baseline="-21164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150" i="1" spc="412" baseline="-21164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degree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3200" spc="2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= 2</a:t>
            </a:r>
            <a:r>
              <a:rPr sz="3200" spc="-45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b="1" spc="-5" dirty="0">
                <a:solidFill>
                  <a:srgbClr val="008A87"/>
                </a:solidFill>
                <a:latin typeface="Times New Roman"/>
                <a:cs typeface="Times New Roman"/>
              </a:rPr>
              <a:t>|</a:t>
            </a:r>
            <a:r>
              <a:rPr sz="3200" b="1" spc="-56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r>
              <a:rPr sz="3200" spc="-55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b="1" spc="-5" dirty="0">
                <a:solidFill>
                  <a:srgbClr val="008A87"/>
                </a:solidFill>
                <a:latin typeface="Times New Roman"/>
                <a:cs typeface="Times New Roman"/>
              </a:rPr>
              <a:t>| </a:t>
            </a:r>
            <a:r>
              <a:rPr sz="3200" spc="-5" dirty="0">
                <a:latin typeface="Times New Roman"/>
                <a:cs typeface="Times New Roman"/>
              </a:rPr>
              <a:t>for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undirected graphs </a:t>
            </a:r>
            <a:r>
              <a:rPr sz="3200" spc="-5" dirty="0">
                <a:latin typeface="Symbol"/>
                <a:cs typeface="Symbol"/>
              </a:rPr>
              <a:t></a:t>
            </a:r>
            <a:r>
              <a:rPr sz="3200" spc="-5" dirty="0">
                <a:latin typeface="Times New Roman"/>
                <a:cs typeface="Times New Roman"/>
              </a:rPr>
              <a:t> adjacency lists use </a:t>
            </a: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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+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) </a:t>
            </a:r>
            <a:r>
              <a:rPr sz="3200" spc="-78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storage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—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b="1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sparse</a:t>
            </a:r>
            <a:r>
              <a:rPr sz="3200" b="1" i="1" spc="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representation.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6539" y="289813"/>
            <a:ext cx="601853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Minimum</a:t>
            </a:r>
            <a:r>
              <a:rPr spc="-35" dirty="0"/>
              <a:t> </a:t>
            </a:r>
            <a:r>
              <a:rPr spc="-5" dirty="0"/>
              <a:t>spanning</a:t>
            </a:r>
            <a:r>
              <a:rPr spc="-20" dirty="0"/>
              <a:t> </a:t>
            </a:r>
            <a:r>
              <a:rPr spc="-5" dirty="0"/>
              <a:t>trees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3865" y="1513586"/>
            <a:ext cx="8075930" cy="1830070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12700" marR="5080">
              <a:lnSpc>
                <a:spcPts val="3240"/>
              </a:lnSpc>
              <a:spcBef>
                <a:spcPts val="705"/>
              </a:spcBef>
              <a:tabLst>
                <a:tab pos="1296670" algn="l"/>
              </a:tabLst>
            </a:pPr>
            <a:r>
              <a:rPr sz="3200" b="1" spc="-10" dirty="0">
                <a:solidFill>
                  <a:srgbClr val="CC0000"/>
                </a:solidFill>
                <a:latin typeface="Times New Roman"/>
                <a:cs typeface="Times New Roman"/>
              </a:rPr>
              <a:t>Input:	</a:t>
            </a:r>
            <a:r>
              <a:rPr sz="3200" spc="-5" dirty="0">
                <a:latin typeface="Times New Roman"/>
                <a:cs typeface="Times New Roman"/>
              </a:rPr>
              <a:t>A</a:t>
            </a:r>
            <a:r>
              <a:rPr sz="3200" spc="-18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connected,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undirected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graph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G</a:t>
            </a:r>
            <a:r>
              <a:rPr sz="3200" i="1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= (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,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) </a:t>
            </a:r>
            <a:r>
              <a:rPr sz="3200" spc="-78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with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weight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function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w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: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E </a:t>
            </a: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</a:t>
            </a:r>
            <a:r>
              <a:rPr sz="3200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Arial MT"/>
                <a:cs typeface="Arial MT"/>
              </a:rPr>
              <a:t>R</a:t>
            </a:r>
            <a:r>
              <a:rPr sz="3200" spc="-5" dirty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  <a:p>
            <a:pPr marL="238125" marR="90805" indent="-226060">
              <a:lnSpc>
                <a:spcPts val="3460"/>
              </a:lnSpc>
              <a:spcBef>
                <a:spcPts val="254"/>
              </a:spcBef>
              <a:buClr>
                <a:srgbClr val="CC0000"/>
              </a:buClr>
              <a:buChar char="•"/>
              <a:tabLst>
                <a:tab pos="257175" algn="l"/>
              </a:tabLst>
            </a:pPr>
            <a:r>
              <a:rPr sz="3200" spc="-5" dirty="0">
                <a:latin typeface="Times New Roman"/>
                <a:cs typeface="Times New Roman"/>
              </a:rPr>
              <a:t>For </a:t>
            </a:r>
            <a:r>
              <a:rPr sz="3200" spc="-25" dirty="0">
                <a:latin typeface="Times New Roman"/>
                <a:cs typeface="Times New Roman"/>
              </a:rPr>
              <a:t>simplicity,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assume</a:t>
            </a:r>
            <a:r>
              <a:rPr sz="3200" spc="1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that all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edge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weights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are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distinct. (CLRS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covers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the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general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case.)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6539" y="289813"/>
            <a:ext cx="601853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Minimum</a:t>
            </a:r>
            <a:r>
              <a:rPr spc="-35" dirty="0"/>
              <a:t> </a:t>
            </a:r>
            <a:r>
              <a:rPr spc="-5" dirty="0"/>
              <a:t>spanning</a:t>
            </a:r>
            <a:r>
              <a:rPr spc="-20" dirty="0"/>
              <a:t> </a:t>
            </a:r>
            <a:r>
              <a:rPr spc="-5" dirty="0"/>
              <a:t>trees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31165" y="1513586"/>
            <a:ext cx="8249920" cy="4167504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25400" marR="166370">
              <a:lnSpc>
                <a:spcPts val="3240"/>
              </a:lnSpc>
              <a:spcBef>
                <a:spcPts val="705"/>
              </a:spcBef>
              <a:tabLst>
                <a:tab pos="1309370" algn="l"/>
              </a:tabLst>
            </a:pPr>
            <a:r>
              <a:rPr sz="3200" b="1" spc="-10" dirty="0">
                <a:solidFill>
                  <a:srgbClr val="CC0000"/>
                </a:solidFill>
                <a:latin typeface="Times New Roman"/>
                <a:cs typeface="Times New Roman"/>
              </a:rPr>
              <a:t>Input:	</a:t>
            </a:r>
            <a:r>
              <a:rPr sz="3200" spc="-5" dirty="0">
                <a:latin typeface="Times New Roman"/>
                <a:cs typeface="Times New Roman"/>
              </a:rPr>
              <a:t>A</a:t>
            </a:r>
            <a:r>
              <a:rPr sz="3200" spc="-18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connected,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undirected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graph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G</a:t>
            </a:r>
            <a:r>
              <a:rPr sz="3200" i="1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= (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,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) </a:t>
            </a:r>
            <a:r>
              <a:rPr sz="3200" spc="-78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with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weight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function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w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: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E </a:t>
            </a: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</a:t>
            </a:r>
            <a:r>
              <a:rPr sz="3200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Arial MT"/>
                <a:cs typeface="Arial MT"/>
              </a:rPr>
              <a:t>R</a:t>
            </a:r>
            <a:r>
              <a:rPr sz="3200" spc="-5" dirty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  <a:p>
            <a:pPr marL="250825" marR="252095" indent="-226060">
              <a:lnSpc>
                <a:spcPts val="3460"/>
              </a:lnSpc>
              <a:spcBef>
                <a:spcPts val="254"/>
              </a:spcBef>
              <a:buClr>
                <a:srgbClr val="CC0000"/>
              </a:buClr>
              <a:buChar char="•"/>
              <a:tabLst>
                <a:tab pos="269875" algn="l"/>
              </a:tabLst>
            </a:pPr>
            <a:r>
              <a:rPr sz="3200" spc="-5" dirty="0">
                <a:latin typeface="Times New Roman"/>
                <a:cs typeface="Times New Roman"/>
              </a:rPr>
              <a:t>For </a:t>
            </a:r>
            <a:r>
              <a:rPr sz="3200" spc="-25" dirty="0">
                <a:latin typeface="Times New Roman"/>
                <a:cs typeface="Times New Roman"/>
              </a:rPr>
              <a:t>simplicity,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assume</a:t>
            </a:r>
            <a:r>
              <a:rPr sz="3200" spc="1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that all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edge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weights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are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distinct. (CLRS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covers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the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general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case.)</a:t>
            </a: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900">
              <a:latin typeface="Times New Roman"/>
              <a:cs typeface="Times New Roman"/>
            </a:endParaRPr>
          </a:p>
          <a:p>
            <a:pPr marL="25400" marR="17780">
              <a:lnSpc>
                <a:spcPts val="3460"/>
              </a:lnSpc>
              <a:spcBef>
                <a:spcPts val="5"/>
              </a:spcBef>
            </a:pPr>
            <a:r>
              <a:rPr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Output:</a:t>
            </a:r>
            <a:r>
              <a:rPr sz="3200" b="1" spc="-19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</a:t>
            </a:r>
            <a:r>
              <a:rPr sz="3200" spc="-170" dirty="0">
                <a:latin typeface="Times New Roman"/>
                <a:cs typeface="Times New Roman"/>
              </a:rPr>
              <a:t> </a:t>
            </a:r>
            <a:r>
              <a:rPr sz="3200" b="1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spanning tree</a:t>
            </a:r>
            <a:r>
              <a:rPr sz="3200" b="1" i="1" spc="1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r>
              <a:rPr sz="3200" i="1" spc="-6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—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tree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that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connects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all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vertices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—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of minimum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weight:</a:t>
            </a:r>
            <a:endParaRPr sz="3200">
              <a:latin typeface="Times New Roman"/>
              <a:cs typeface="Times New Roman"/>
            </a:endParaRPr>
          </a:p>
          <a:p>
            <a:pPr marR="33655" algn="ctr">
              <a:lnSpc>
                <a:spcPts val="5045"/>
              </a:lnSpc>
              <a:tabLst>
                <a:tab pos="1478280" algn="l"/>
              </a:tabLst>
            </a:pPr>
            <a:r>
              <a:rPr sz="3200" i="1" spc="-35" dirty="0">
                <a:solidFill>
                  <a:srgbClr val="008A87"/>
                </a:solidFill>
                <a:latin typeface="Times New Roman"/>
                <a:cs typeface="Times New Roman"/>
              </a:rPr>
              <a:t>w</a:t>
            </a:r>
            <a:r>
              <a:rPr sz="3200" spc="-114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r>
              <a:rPr sz="3200" i="1" spc="-38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3200" spc="-7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8A87"/>
                </a:solidFill>
                <a:latin typeface="Symbol"/>
                <a:cs typeface="Symbol"/>
              </a:rPr>
              <a:t>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	</a:t>
            </a:r>
            <a:r>
              <a:rPr sz="7200" baseline="-6944" dirty="0">
                <a:solidFill>
                  <a:srgbClr val="008A87"/>
                </a:solidFill>
                <a:latin typeface="Symbol"/>
                <a:cs typeface="Symbol"/>
              </a:rPr>
              <a:t></a:t>
            </a:r>
            <a:r>
              <a:rPr sz="7200" spc="-1087" baseline="-6944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30" dirty="0">
                <a:solidFill>
                  <a:srgbClr val="008A87"/>
                </a:solidFill>
                <a:latin typeface="Times New Roman"/>
                <a:cs typeface="Times New Roman"/>
              </a:rPr>
              <a:t>w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100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3200" spc="-45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80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3200" spc="-40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  <a:p>
            <a:pPr marL="97155" algn="ctr">
              <a:lnSpc>
                <a:spcPct val="100000"/>
              </a:lnSpc>
              <a:spcBef>
                <a:spcPts val="140"/>
              </a:spcBef>
            </a:pPr>
            <a:r>
              <a:rPr sz="2400" spc="-3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400" i="1" spc="-30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2400" spc="-30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2400" i="1" spc="-30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400" spc="-30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2400" spc="-30" dirty="0">
                <a:solidFill>
                  <a:srgbClr val="008A87"/>
                </a:solidFill>
                <a:latin typeface="Symbol"/>
                <a:cs typeface="Symbol"/>
              </a:rPr>
              <a:t></a:t>
            </a:r>
            <a:r>
              <a:rPr sz="2400" i="1" spc="-30" dirty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11</TotalTime>
  <Words>3071</Words>
  <Application>Microsoft Office PowerPoint</Application>
  <PresentationFormat>On-screen Show (4:3)</PresentationFormat>
  <Paragraphs>614</Paragraphs>
  <Slides>52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60" baseType="lpstr">
      <vt:lpstr>Arial</vt:lpstr>
      <vt:lpstr>Arial MT</vt:lpstr>
      <vt:lpstr>Calibri</vt:lpstr>
      <vt:lpstr>Calibri Light</vt:lpstr>
      <vt:lpstr>Cambria Math</vt:lpstr>
      <vt:lpstr>Symbol</vt:lpstr>
      <vt:lpstr>Times New Roman</vt:lpstr>
      <vt:lpstr>Office Theme</vt:lpstr>
      <vt:lpstr>PowerPoint Presentation</vt:lpstr>
      <vt:lpstr>Graphs (review)</vt:lpstr>
      <vt:lpstr>Adjacency-matrix  representation</vt:lpstr>
      <vt:lpstr>Adjacency-matrix  representation</vt:lpstr>
      <vt:lpstr>Adjacency-list representation</vt:lpstr>
      <vt:lpstr>Adjacency-list representation</vt:lpstr>
      <vt:lpstr>Adjacency-list representation</vt:lpstr>
      <vt:lpstr>Minimum spanning trees</vt:lpstr>
      <vt:lpstr>Minimum spanning trees</vt:lpstr>
      <vt:lpstr>Example of MST</vt:lpstr>
      <vt:lpstr>Example of MST</vt:lpstr>
      <vt:lpstr>Optimal substructure</vt:lpstr>
      <vt:lpstr>Optimal substructure</vt:lpstr>
      <vt:lpstr>Optimal substructure</vt:lpstr>
      <vt:lpstr>Optimal substructure</vt:lpstr>
      <vt:lpstr>Optimal substructure</vt:lpstr>
      <vt:lpstr>Proof of optimal substructure</vt:lpstr>
      <vt:lpstr>Proof of optimal substructure</vt:lpstr>
      <vt:lpstr>Proof of optimal substructure</vt:lpstr>
      <vt:lpstr>Hallmark for “greedy”  algorithms</vt:lpstr>
      <vt:lpstr>Hallmark for “greedy”  algorithms</vt:lpstr>
      <vt:lpstr>Proof of theorem</vt:lpstr>
      <vt:lpstr>Proof of theorem</vt:lpstr>
      <vt:lpstr>Proof of theorem</vt:lpstr>
      <vt:lpstr>Proof of theorem</vt:lpstr>
      <vt:lpstr>Prim’s algorithm</vt:lpstr>
      <vt:lpstr>Example of Prim’s algorithm</vt:lpstr>
      <vt:lpstr>Example of Prim’s algorithm</vt:lpstr>
      <vt:lpstr>Example of Prim’s algorithm</vt:lpstr>
      <vt:lpstr>Example of Prim’s algorithm</vt:lpstr>
      <vt:lpstr>Example of Prim’s algorithm</vt:lpstr>
      <vt:lpstr>Example of Prim’s algorithm</vt:lpstr>
      <vt:lpstr>Example of Prim’s algorithm</vt:lpstr>
      <vt:lpstr>Example of Prim’s algorithm</vt:lpstr>
      <vt:lpstr>Example of Prim’s algorithm</vt:lpstr>
      <vt:lpstr>Example of Prim’s algorithm</vt:lpstr>
      <vt:lpstr>Example of Prim’s algorithm</vt:lpstr>
      <vt:lpstr>Example of Prim’s algorithm</vt:lpstr>
      <vt:lpstr>Example of Prim’s algorithm</vt:lpstr>
      <vt:lpstr>Analysis of Prim</vt:lpstr>
      <vt:lpstr>Analysis of Prim</vt:lpstr>
      <vt:lpstr>Analysis of Prim</vt:lpstr>
      <vt:lpstr>Analysis of Prim</vt:lpstr>
      <vt:lpstr>Analysis of Prim</vt:lpstr>
      <vt:lpstr>Analysis of Prim</vt:lpstr>
      <vt:lpstr>PowerPoint Presentation</vt:lpstr>
      <vt:lpstr>Analysis of Prim (continued)</vt:lpstr>
      <vt:lpstr>Analysis of Prim (continued)</vt:lpstr>
      <vt:lpstr>Analysis of Prim (continued)</vt:lpstr>
      <vt:lpstr>Analysis of Prim (continued)</vt:lpstr>
      <vt:lpstr>MST algorithms</vt:lpstr>
      <vt:lpstr>MST algorithms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Yeshwant Singh</dc:creator>
  <cp:lastModifiedBy>Yeshwant Singh</cp:lastModifiedBy>
  <cp:revision>2</cp:revision>
  <dcterms:created xsi:type="dcterms:W3CDTF">2023-09-13T04:01:49Z</dcterms:created>
  <dcterms:modified xsi:type="dcterms:W3CDTF">2023-09-13T04:13:31Z</dcterms:modified>
</cp:coreProperties>
</file>