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4" r:id="rId2"/>
    <p:sldId id="875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915" r:id="rId43"/>
    <p:sldId id="916" r:id="rId44"/>
    <p:sldId id="917" r:id="rId45"/>
    <p:sldId id="918" r:id="rId46"/>
    <p:sldId id="919" r:id="rId47"/>
    <p:sldId id="920" r:id="rId48"/>
    <p:sldId id="921" r:id="rId49"/>
    <p:sldId id="922" r:id="rId50"/>
    <p:sldId id="923" r:id="rId51"/>
    <p:sldId id="924" r:id="rId52"/>
    <p:sldId id="925" r:id="rId53"/>
    <p:sldId id="926" r:id="rId54"/>
    <p:sldId id="927" r:id="rId55"/>
    <p:sldId id="928" r:id="rId56"/>
    <p:sldId id="929" r:id="rId57"/>
    <p:sldId id="930" r:id="rId58"/>
    <p:sldId id="931" r:id="rId59"/>
    <p:sldId id="93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8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365" y="21589"/>
            <a:ext cx="736726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©</a:t>
            </a:r>
            <a:r>
              <a:rPr spc="5" dirty="0"/>
              <a:t> </a:t>
            </a:r>
            <a:r>
              <a:rPr spc="-5" dirty="0"/>
              <a:t>2001-5</a:t>
            </a:r>
            <a:r>
              <a:rPr spc="-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Erik</a:t>
            </a:r>
            <a:r>
              <a:rPr spc="10" dirty="0"/>
              <a:t> </a:t>
            </a:r>
            <a:r>
              <a:rPr spc="-5" dirty="0"/>
              <a:t>D.</a:t>
            </a:r>
            <a:r>
              <a:rPr spc="5" dirty="0"/>
              <a:t> </a:t>
            </a:r>
            <a:r>
              <a:rPr spc="-5" dirty="0"/>
              <a:t>Demaine</a:t>
            </a:r>
            <a:r>
              <a:rPr spc="20" dirty="0"/>
              <a:t> </a:t>
            </a:r>
            <a:r>
              <a:rPr spc="-5" dirty="0"/>
              <a:t>and Charles</a:t>
            </a:r>
            <a:r>
              <a:rPr spc="20" dirty="0"/>
              <a:t> </a:t>
            </a:r>
            <a:r>
              <a:rPr spc="-5" dirty="0"/>
              <a:t>E.</a:t>
            </a:r>
            <a:r>
              <a:rPr dirty="0"/>
              <a:t> </a:t>
            </a:r>
            <a:r>
              <a:rPr spc="-5" dirty="0"/>
              <a:t>Leiserson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L1.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358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2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0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2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B78B-C1C1-49A2-818A-F2199F827157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5C10-3A4D-479D-AD03-A02210D55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6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6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6.png"/><Relationship Id="rId2" Type="http://schemas.openxmlformats.org/officeDocument/2006/relationships/image" Target="../media/image58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19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7.png"/><Relationship Id="rId10" Type="http://schemas.openxmlformats.org/officeDocument/2006/relationships/image" Target="../media/image1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54460" y="5560567"/>
            <a:ext cx="47961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Dr. Yeshwant Singh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2000" y="1774825"/>
            <a:ext cx="2380615" cy="2799715"/>
            <a:chOff x="762000" y="1774825"/>
            <a:chExt cx="2380615" cy="2799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" y="1850136"/>
              <a:ext cx="2305037" cy="2724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774825"/>
              <a:ext cx="2303462" cy="27225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123564" y="772921"/>
            <a:ext cx="5510530" cy="4434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2840"/>
              </a:spcBef>
            </a:pPr>
            <a:endParaRPr lang="en-US" sz="3600" b="1" spc="-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854075">
              <a:lnSpc>
                <a:spcPct val="100000"/>
              </a:lnSpc>
              <a:spcBef>
                <a:spcPts val="2840"/>
              </a:spcBef>
            </a:pP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600" dirty="0">
              <a:latin typeface="Times New Roman"/>
              <a:cs typeface="Times New Roman"/>
            </a:endParaRPr>
          </a:p>
          <a:p>
            <a:pPr marL="854075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Shortest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Paths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endParaRPr sz="3200" dirty="0">
              <a:latin typeface="Times New Roman"/>
              <a:cs typeface="Times New Roman"/>
            </a:endParaRPr>
          </a:p>
          <a:p>
            <a:pPr marL="1082675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108267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Properties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paths</a:t>
            </a:r>
            <a:endParaRPr sz="3200" dirty="0">
              <a:latin typeface="Times New Roman"/>
              <a:cs typeface="Times New Roman"/>
            </a:endParaRPr>
          </a:p>
          <a:p>
            <a:pPr marL="1082675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1082675" algn="l"/>
              </a:tabLst>
            </a:pPr>
            <a:r>
              <a:rPr sz="3200" spc="-20" dirty="0">
                <a:latin typeface="Times New Roman"/>
                <a:cs typeface="Times New Roman"/>
              </a:rPr>
              <a:t>Dijkstra’s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endParaRPr sz="3200" dirty="0">
              <a:latin typeface="Times New Roman"/>
              <a:cs typeface="Times New Roman"/>
            </a:endParaRPr>
          </a:p>
          <a:p>
            <a:pPr marL="1082675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10826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Correctness</a:t>
            </a:r>
            <a:endParaRPr sz="3200" dirty="0">
              <a:latin typeface="Times New Roman"/>
              <a:cs typeface="Times New Roman"/>
            </a:endParaRPr>
          </a:p>
          <a:p>
            <a:pPr marL="1082675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1082675" algn="l"/>
              </a:tabLst>
            </a:pP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 dirty="0">
              <a:latin typeface="Times New Roman"/>
              <a:cs typeface="Times New Roman"/>
            </a:endParaRPr>
          </a:p>
          <a:p>
            <a:pPr marL="1082675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1082675" algn="l"/>
              </a:tabLst>
            </a:pPr>
            <a:r>
              <a:rPr sz="3200" spc="-5" dirty="0">
                <a:latin typeface="Times New Roman"/>
                <a:cs typeface="Times New Roman"/>
              </a:rPr>
              <a:t>Breadth-first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5700" y="1774824"/>
            <a:ext cx="76200" cy="3482975"/>
          </a:xfrm>
          <a:custGeom>
            <a:avLst/>
            <a:gdLst/>
            <a:ahLst/>
            <a:cxnLst/>
            <a:rect l="l" t="t" r="r" b="b"/>
            <a:pathLst>
              <a:path w="76200" h="3482975">
                <a:moveTo>
                  <a:pt x="12700" y="0"/>
                </a:moveTo>
                <a:lnTo>
                  <a:pt x="0" y="0"/>
                </a:lnTo>
                <a:lnTo>
                  <a:pt x="0" y="3482975"/>
                </a:lnTo>
                <a:lnTo>
                  <a:pt x="12700" y="3482975"/>
                </a:lnTo>
                <a:lnTo>
                  <a:pt x="12700" y="0"/>
                </a:lnTo>
                <a:close/>
              </a:path>
              <a:path w="76200" h="3482975">
                <a:moveTo>
                  <a:pt x="50800" y="0"/>
                </a:moveTo>
                <a:lnTo>
                  <a:pt x="25400" y="0"/>
                </a:lnTo>
                <a:lnTo>
                  <a:pt x="25400" y="3482975"/>
                </a:lnTo>
                <a:lnTo>
                  <a:pt x="50800" y="3482975"/>
                </a:lnTo>
                <a:lnTo>
                  <a:pt x="50800" y="0"/>
                </a:lnTo>
                <a:close/>
              </a:path>
              <a:path w="76200" h="3482975">
                <a:moveTo>
                  <a:pt x="76200" y="0"/>
                </a:moveTo>
                <a:lnTo>
                  <a:pt x="63500" y="0"/>
                </a:lnTo>
                <a:lnTo>
                  <a:pt x="63500" y="3482975"/>
                </a:lnTo>
                <a:lnTo>
                  <a:pt x="76200" y="34829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06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Triangle</a:t>
            </a:r>
            <a:r>
              <a:rPr spc="-50" dirty="0"/>
              <a:t> </a:t>
            </a:r>
            <a:r>
              <a:rPr spc="-5" dirty="0"/>
              <a:t>inequality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8284"/>
            <a:ext cx="63379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8770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910590" algn="ctr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06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Triangle</a:t>
            </a:r>
            <a:r>
              <a:rPr spc="-50" dirty="0"/>
              <a:t> </a:t>
            </a:r>
            <a:r>
              <a:rPr spc="-5" dirty="0"/>
              <a:t>inequality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8284"/>
            <a:ext cx="6337935" cy="185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97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  <a:p>
            <a:pPr marL="910590" algn="ctr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70"/>
              </a:spcBef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7250" y="3651251"/>
            <a:ext cx="2938145" cy="2221865"/>
            <a:chOff x="2127250" y="3651251"/>
            <a:chExt cx="2938145" cy="2221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942" y="3726941"/>
              <a:ext cx="690371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2837" y="3705605"/>
              <a:ext cx="412584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1418" y="3705605"/>
              <a:ext cx="93751" cy="843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1418" y="4201451"/>
              <a:ext cx="159550" cy="1152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32012" y="36560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2012" y="36560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3964" y="5182361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5611" y="5161025"/>
              <a:ext cx="399402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3870" y="5161025"/>
              <a:ext cx="82842" cy="709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3870" y="5671248"/>
              <a:ext cx="146456" cy="1009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13225" y="511174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3225" y="5111749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49571" y="518121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8226" y="3652837"/>
            <a:ext cx="4394835" cy="766445"/>
            <a:chOff x="2798226" y="3652837"/>
            <a:chExt cx="4394835" cy="766445"/>
          </a:xfrm>
        </p:grpSpPr>
        <p:sp>
          <p:nvSpPr>
            <p:cNvPr id="19" name="object 19"/>
            <p:cNvSpPr/>
            <p:nvPr/>
          </p:nvSpPr>
          <p:spPr>
            <a:xfrm>
              <a:off x="4596863" y="4036392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0439" y="4023388"/>
              <a:ext cx="538480" cy="116205"/>
            </a:xfrm>
            <a:custGeom>
              <a:avLst/>
              <a:gdLst/>
              <a:ahLst/>
              <a:cxnLst/>
              <a:rect l="l" t="t" r="r" b="b"/>
              <a:pathLst>
                <a:path w="538479" h="116204">
                  <a:moveTo>
                    <a:pt x="0" y="73358"/>
                  </a:moveTo>
                  <a:lnTo>
                    <a:pt x="40196" y="99183"/>
                  </a:lnTo>
                  <a:lnTo>
                    <a:pt x="87225" y="113376"/>
                  </a:lnTo>
                  <a:lnTo>
                    <a:pt x="137353" y="116149"/>
                  </a:lnTo>
                  <a:lnTo>
                    <a:pt x="186844" y="107716"/>
                  </a:lnTo>
                  <a:lnTo>
                    <a:pt x="231962" y="88288"/>
                  </a:lnTo>
                  <a:lnTo>
                    <a:pt x="268973" y="58080"/>
                  </a:lnTo>
                  <a:lnTo>
                    <a:pt x="305984" y="27866"/>
                  </a:lnTo>
                  <a:lnTo>
                    <a:pt x="351102" y="8435"/>
                  </a:lnTo>
                  <a:lnTo>
                    <a:pt x="400592" y="0"/>
                  </a:lnTo>
                  <a:lnTo>
                    <a:pt x="450720" y="2772"/>
                  </a:lnTo>
                  <a:lnTo>
                    <a:pt x="497750" y="16964"/>
                  </a:lnTo>
                  <a:lnTo>
                    <a:pt x="537946" y="4278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8601" y="3991638"/>
              <a:ext cx="538480" cy="116205"/>
            </a:xfrm>
            <a:custGeom>
              <a:avLst/>
              <a:gdLst/>
              <a:ahLst/>
              <a:cxnLst/>
              <a:rect l="l" t="t" r="r" b="b"/>
              <a:pathLst>
                <a:path w="538479" h="116204">
                  <a:moveTo>
                    <a:pt x="0" y="73358"/>
                  </a:moveTo>
                  <a:lnTo>
                    <a:pt x="40196" y="99183"/>
                  </a:lnTo>
                  <a:lnTo>
                    <a:pt x="87225" y="113376"/>
                  </a:lnTo>
                  <a:lnTo>
                    <a:pt x="137353" y="116149"/>
                  </a:lnTo>
                  <a:lnTo>
                    <a:pt x="186844" y="107716"/>
                  </a:lnTo>
                  <a:lnTo>
                    <a:pt x="231962" y="88288"/>
                  </a:lnTo>
                  <a:lnTo>
                    <a:pt x="268973" y="58080"/>
                  </a:lnTo>
                  <a:lnTo>
                    <a:pt x="305984" y="27866"/>
                  </a:lnTo>
                  <a:lnTo>
                    <a:pt x="351102" y="8435"/>
                  </a:lnTo>
                  <a:lnTo>
                    <a:pt x="400592" y="0"/>
                  </a:lnTo>
                  <a:lnTo>
                    <a:pt x="450720" y="2772"/>
                  </a:lnTo>
                  <a:lnTo>
                    <a:pt x="497750" y="16964"/>
                  </a:lnTo>
                  <a:lnTo>
                    <a:pt x="537946" y="4278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1550" y="4015754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6238" y="3995117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2513" y="3976067"/>
              <a:ext cx="594995" cy="99695"/>
            </a:xfrm>
            <a:custGeom>
              <a:avLst/>
              <a:gdLst/>
              <a:ahLst/>
              <a:cxnLst/>
              <a:rect l="l" t="t" r="r" b="b"/>
              <a:pathLst>
                <a:path w="594995" h="99695">
                  <a:moveTo>
                    <a:pt x="0" y="39749"/>
                  </a:moveTo>
                  <a:lnTo>
                    <a:pt x="39997" y="68002"/>
                  </a:lnTo>
                  <a:lnTo>
                    <a:pt x="85159" y="87464"/>
                  </a:lnTo>
                  <a:lnTo>
                    <a:pt x="132883" y="98048"/>
                  </a:lnTo>
                  <a:lnTo>
                    <a:pt x="180570" y="99665"/>
                  </a:lnTo>
                  <a:lnTo>
                    <a:pt x="225618" y="92227"/>
                  </a:lnTo>
                  <a:lnTo>
                    <a:pt x="265427" y="75645"/>
                  </a:lnTo>
                  <a:lnTo>
                    <a:pt x="297395" y="49832"/>
                  </a:lnTo>
                  <a:lnTo>
                    <a:pt x="329365" y="24019"/>
                  </a:lnTo>
                  <a:lnTo>
                    <a:pt x="369175" y="7438"/>
                  </a:lnTo>
                  <a:lnTo>
                    <a:pt x="414226" y="0"/>
                  </a:lnTo>
                  <a:lnTo>
                    <a:pt x="461915" y="1616"/>
                  </a:lnTo>
                  <a:lnTo>
                    <a:pt x="509642" y="12200"/>
                  </a:lnTo>
                  <a:lnTo>
                    <a:pt x="554806" y="31663"/>
                  </a:lnTo>
                  <a:lnTo>
                    <a:pt x="594804" y="599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1467" y="3728465"/>
              <a:ext cx="690370" cy="6903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1223" y="3707130"/>
              <a:ext cx="401294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1373" y="3707130"/>
              <a:ext cx="82130" cy="700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1373" y="4217454"/>
              <a:ext cx="147370" cy="1007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40475" y="36576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0475" y="36576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56929" y="3727069"/>
            <a:ext cx="4425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227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	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73569" y="3957634"/>
            <a:ext cx="3705225" cy="1332865"/>
            <a:chOff x="2673569" y="3957634"/>
            <a:chExt cx="3705225" cy="1332865"/>
          </a:xfrm>
        </p:grpSpPr>
        <p:sp>
          <p:nvSpPr>
            <p:cNvPr id="33" name="object 33"/>
            <p:cNvSpPr/>
            <p:nvPr/>
          </p:nvSpPr>
          <p:spPr>
            <a:xfrm>
              <a:off x="6188075" y="4000499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54750" y="395763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97507" y="4887129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2682" y="4571217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7857" y="4255305"/>
              <a:ext cx="504825" cy="316230"/>
            </a:xfrm>
            <a:custGeom>
              <a:avLst/>
              <a:gdLst/>
              <a:ahLst/>
              <a:cxnLst/>
              <a:rect l="l" t="t" r="r" b="b"/>
              <a:pathLst>
                <a:path w="504825" h="316229">
                  <a:moveTo>
                    <a:pt x="0" y="0"/>
                  </a:moveTo>
                  <a:lnTo>
                    <a:pt x="20420" y="44506"/>
                  </a:lnTo>
                  <a:lnTo>
                    <a:pt x="49719" y="84001"/>
                  </a:lnTo>
                  <a:lnTo>
                    <a:pt x="85691" y="117102"/>
                  </a:lnTo>
                  <a:lnTo>
                    <a:pt x="126131" y="142429"/>
                  </a:lnTo>
                  <a:lnTo>
                    <a:pt x="168832" y="158600"/>
                  </a:lnTo>
                  <a:lnTo>
                    <a:pt x="211589" y="164234"/>
                  </a:lnTo>
                  <a:lnTo>
                    <a:pt x="252196" y="157949"/>
                  </a:lnTo>
                  <a:lnTo>
                    <a:pt x="292798" y="151660"/>
                  </a:lnTo>
                  <a:lnTo>
                    <a:pt x="335552" y="157291"/>
                  </a:lnTo>
                  <a:lnTo>
                    <a:pt x="378251" y="173460"/>
                  </a:lnTo>
                  <a:lnTo>
                    <a:pt x="418689" y="198785"/>
                  </a:lnTo>
                  <a:lnTo>
                    <a:pt x="454661" y="231885"/>
                  </a:lnTo>
                  <a:lnTo>
                    <a:pt x="483960" y="271380"/>
                  </a:lnTo>
                  <a:lnTo>
                    <a:pt x="504380" y="3158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59250" y="5133974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0"/>
                  </a:moveTo>
                  <a:lnTo>
                    <a:pt x="83413" y="834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2157" y="516687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60617" y="0"/>
                  </a:moveTo>
                  <a:lnTo>
                    <a:pt x="50507" y="50507"/>
                  </a:lnTo>
                  <a:lnTo>
                    <a:pt x="0" y="60604"/>
                  </a:lnTo>
                  <a:lnTo>
                    <a:pt x="90919" y="90919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3060" y="4192255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19614" y="4553502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46168" y="4914747"/>
              <a:ext cx="473709" cy="361315"/>
            </a:xfrm>
            <a:custGeom>
              <a:avLst/>
              <a:gdLst/>
              <a:ahLst/>
              <a:cxnLst/>
              <a:rect l="l" t="t" r="r" b="b"/>
              <a:pathLst>
                <a:path w="473710" h="361314">
                  <a:moveTo>
                    <a:pt x="0" y="360845"/>
                  </a:moveTo>
                  <a:lnTo>
                    <a:pt x="48849" y="357404"/>
                  </a:lnTo>
                  <a:lnTo>
                    <a:pt x="96132" y="343889"/>
                  </a:lnTo>
                  <a:lnTo>
                    <a:pt x="139781" y="321878"/>
                  </a:lnTo>
                  <a:lnTo>
                    <a:pt x="177725" y="292948"/>
                  </a:lnTo>
                  <a:lnTo>
                    <a:pt x="207896" y="258678"/>
                  </a:lnTo>
                  <a:lnTo>
                    <a:pt x="228224" y="220645"/>
                  </a:lnTo>
                  <a:lnTo>
                    <a:pt x="236639" y="180428"/>
                  </a:lnTo>
                  <a:lnTo>
                    <a:pt x="245054" y="140211"/>
                  </a:lnTo>
                  <a:lnTo>
                    <a:pt x="265381" y="102176"/>
                  </a:lnTo>
                  <a:lnTo>
                    <a:pt x="295551" y="67904"/>
                  </a:lnTo>
                  <a:lnTo>
                    <a:pt x="333494" y="38971"/>
                  </a:lnTo>
                  <a:lnTo>
                    <a:pt x="377140" y="16957"/>
                  </a:lnTo>
                  <a:lnTo>
                    <a:pt x="424421" y="3441"/>
                  </a:lnTo>
                  <a:lnTo>
                    <a:pt x="47326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9988" y="4169130"/>
              <a:ext cx="74295" cy="22225"/>
            </a:xfrm>
            <a:custGeom>
              <a:avLst/>
              <a:gdLst/>
              <a:ahLst/>
              <a:cxnLst/>
              <a:rect l="l" t="t" r="r" b="b"/>
              <a:pathLst>
                <a:path w="74295" h="22225">
                  <a:moveTo>
                    <a:pt x="0" y="21869"/>
                  </a:moveTo>
                  <a:lnTo>
                    <a:pt x="737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84206" y="4136151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0" y="0"/>
                  </a:moveTo>
                  <a:lnTo>
                    <a:pt x="39573" y="32981"/>
                  </a:lnTo>
                  <a:lnTo>
                    <a:pt x="24345" y="82194"/>
                  </a:lnTo>
                  <a:lnTo>
                    <a:pt x="94373" y="16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089400" y="3605276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2605" y="4824476"/>
            <a:ext cx="81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06110" y="4824476"/>
            <a:ext cx="80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spc="-1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53325" y="5480050"/>
            <a:ext cx="317500" cy="317500"/>
            <a:chOff x="7553325" y="5480050"/>
            <a:chExt cx="317500" cy="317500"/>
          </a:xfrm>
        </p:grpSpPr>
        <p:sp>
          <p:nvSpPr>
            <p:cNvPr id="49" name="object 49"/>
            <p:cNvSpPr/>
            <p:nvPr/>
          </p:nvSpPr>
          <p:spPr>
            <a:xfrm>
              <a:off x="7559675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9675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Single-source shortest paths </a:t>
            </a:r>
            <a:r>
              <a:rPr spc="-1085" dirty="0"/>
              <a:t> </a:t>
            </a:r>
            <a:r>
              <a:rPr spc="-5" dirty="0"/>
              <a:t>(nonnegative</a:t>
            </a:r>
            <a:r>
              <a:rPr spc="-30" dirty="0"/>
              <a:t> </a:t>
            </a:r>
            <a:r>
              <a:rPr spc="-5" dirty="0"/>
              <a:t>edge</a:t>
            </a:r>
            <a:r>
              <a:rPr spc="-15" dirty="0"/>
              <a:t> </a:t>
            </a:r>
            <a:r>
              <a:rPr spc="-5" dirty="0"/>
              <a:t>weights)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43659"/>
            <a:ext cx="7723505" cy="509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  <a:tabLst>
                <a:tab pos="1776095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Problem.	</a:t>
            </a: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288925">
              <a:lnSpc>
                <a:spcPts val="3460"/>
              </a:lnSpc>
              <a:spcBef>
                <a:spcPts val="240"/>
              </a:spcBef>
              <a:tabLst>
                <a:tab pos="956944" algn="l"/>
              </a:tabLst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	(Hence,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shortest-path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exist.) 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source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find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shortest-path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105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Greedy.</a:t>
            </a:r>
            <a:endParaRPr sz="3200">
              <a:latin typeface="Times New Roman"/>
              <a:cs typeface="Times New Roman"/>
            </a:endParaRPr>
          </a:p>
          <a:p>
            <a:pPr marL="469900" marR="187325" indent="-457834">
              <a:lnSpc>
                <a:spcPts val="3460"/>
              </a:lnSpc>
              <a:spcBef>
                <a:spcPts val="235"/>
              </a:spcBef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Maintain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whose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distances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known.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215"/>
              </a:lnSpc>
              <a:buClr>
                <a:srgbClr val="CC0000"/>
              </a:buClr>
              <a:buAutoNum type="arabicPeriod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step,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450"/>
              </a:lnSpc>
            </a:pPr>
            <a:r>
              <a:rPr sz="3200" spc="-5" dirty="0">
                <a:latin typeface="Times New Roman"/>
                <a:cs typeface="Times New Roman"/>
              </a:rPr>
              <a:t>whose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distance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estimate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minimum.</a:t>
            </a:r>
            <a:endParaRPr sz="3200">
              <a:latin typeface="Times New Roman"/>
              <a:cs typeface="Times New Roman"/>
            </a:endParaRPr>
          </a:p>
          <a:p>
            <a:pPr marL="469900" marR="614045" indent="-457200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AutoNum type="arabicPeriod" startAt="3"/>
              <a:tabLst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Update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distance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estimates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vertices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adjacent 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3238499"/>
            <a:ext cx="7772400" cy="76200"/>
          </a:xfrm>
          <a:custGeom>
            <a:avLst/>
            <a:gdLst/>
            <a:ahLst/>
            <a:cxnLst/>
            <a:rect l="l" t="t" r="r" b="b"/>
            <a:pathLst>
              <a:path w="7772400" h="76200">
                <a:moveTo>
                  <a:pt x="77724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7772400" y="76200"/>
                </a:lnTo>
                <a:lnTo>
                  <a:pt x="7772400" y="63500"/>
                </a:lnTo>
                <a:close/>
              </a:path>
              <a:path w="7772400" h="76200">
                <a:moveTo>
                  <a:pt x="7772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7772400" y="50800"/>
                </a:lnTo>
                <a:lnTo>
                  <a:pt x="7772400" y="25400"/>
                </a:lnTo>
                <a:close/>
              </a:path>
              <a:path w="7772400" h="76200">
                <a:moveTo>
                  <a:pt x="7772400" y="0"/>
                </a:moveTo>
                <a:lnTo>
                  <a:pt x="0" y="0"/>
                </a:lnTo>
                <a:lnTo>
                  <a:pt x="0" y="12700"/>
                </a:lnTo>
                <a:lnTo>
                  <a:pt x="7772400" y="12700"/>
                </a:lnTo>
                <a:lnTo>
                  <a:pt x="77724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353" y="2810183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353" y="2810183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65" y="3506144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5143502"/>
            <a:ext cx="4386580" cy="762000"/>
          </a:xfrm>
          <a:custGeom>
            <a:avLst/>
            <a:gdLst/>
            <a:ahLst/>
            <a:cxnLst/>
            <a:rect l="l" t="t" r="r" b="b"/>
            <a:pathLst>
              <a:path w="4386580" h="762000">
                <a:moveTo>
                  <a:pt x="4259262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6" y="37196"/>
                </a:lnTo>
                <a:lnTo>
                  <a:pt x="9980" y="77565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34"/>
                </a:lnTo>
                <a:lnTo>
                  <a:pt x="37196" y="724803"/>
                </a:lnTo>
                <a:lnTo>
                  <a:pt x="77565" y="752019"/>
                </a:lnTo>
                <a:lnTo>
                  <a:pt x="127000" y="762000"/>
                </a:lnTo>
                <a:lnTo>
                  <a:pt x="4259262" y="762000"/>
                </a:lnTo>
                <a:lnTo>
                  <a:pt x="4308697" y="752019"/>
                </a:lnTo>
                <a:lnTo>
                  <a:pt x="4349065" y="724803"/>
                </a:lnTo>
                <a:lnTo>
                  <a:pt x="4376282" y="684434"/>
                </a:lnTo>
                <a:lnTo>
                  <a:pt x="4386262" y="635000"/>
                </a:lnTo>
                <a:lnTo>
                  <a:pt x="4386262" y="127000"/>
                </a:lnTo>
                <a:lnTo>
                  <a:pt x="4376282" y="77565"/>
                </a:lnTo>
                <a:lnTo>
                  <a:pt x="4349065" y="37196"/>
                </a:lnTo>
                <a:lnTo>
                  <a:pt x="4308697" y="9980"/>
                </a:lnTo>
                <a:lnTo>
                  <a:pt x="425926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13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Dijkstra’s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353" y="1274317"/>
            <a:ext cx="294830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319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19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2810510"/>
            <a:ext cx="1028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7257" y="2810510"/>
            <a:ext cx="6000750" cy="8362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5080" indent="-267335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solidFill>
                  <a:srgbClr val="CC0000"/>
                </a:solidFill>
                <a:latin typeface="Cambria Math"/>
                <a:cs typeface="Cambria Math"/>
              </a:rPr>
              <a:t>⊳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Q </a:t>
            </a:r>
            <a:r>
              <a:rPr sz="2800" dirty="0">
                <a:latin typeface="Times New Roman"/>
                <a:cs typeface="Times New Roman"/>
              </a:rPr>
              <a:t>is a priority </a:t>
            </a:r>
            <a:r>
              <a:rPr sz="2800" spc="-5" dirty="0">
                <a:latin typeface="Times New Roman"/>
                <a:cs typeface="Times New Roman"/>
              </a:rPr>
              <a:t>queue maintaining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065" y="3506144"/>
            <a:ext cx="1846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275" y="3909359"/>
            <a:ext cx="567817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9264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8434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1112" y="4961635"/>
            <a:ext cx="1742439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3560" marR="5080" indent="-531495">
              <a:lnSpc>
                <a:spcPts val="3460"/>
              </a:lnSpc>
              <a:spcBef>
                <a:spcPts val="530"/>
              </a:spcBef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axa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  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118" y="5993246"/>
            <a:ext cx="3893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Implicit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ECREASE</a:t>
            </a:r>
            <a:r>
              <a:rPr sz="3200" spc="-5" dirty="0">
                <a:latin typeface="Times New Roman"/>
                <a:cs typeface="Times New Roman"/>
              </a:rPr>
              <a:t>-K</a:t>
            </a:r>
            <a:r>
              <a:rPr sz="2400" spc="-5" dirty="0">
                <a:latin typeface="Times New Roman"/>
                <a:cs typeface="Times New Roman"/>
              </a:rPr>
              <a:t>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8990" y="5943597"/>
            <a:ext cx="182245" cy="400050"/>
            <a:chOff x="4408990" y="5943597"/>
            <a:chExt cx="182245" cy="400050"/>
          </a:xfrm>
        </p:grpSpPr>
        <p:sp>
          <p:nvSpPr>
            <p:cNvPr id="12" name="object 12"/>
            <p:cNvSpPr/>
            <p:nvPr/>
          </p:nvSpPr>
          <p:spPr>
            <a:xfrm>
              <a:off x="4447895" y="6014351"/>
              <a:ext cx="124460" cy="310515"/>
            </a:xfrm>
            <a:custGeom>
              <a:avLst/>
              <a:gdLst/>
              <a:ahLst/>
              <a:cxnLst/>
              <a:rect l="l" t="t" r="r" b="b"/>
              <a:pathLst>
                <a:path w="124460" h="310514">
                  <a:moveTo>
                    <a:pt x="124104" y="31024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8990" y="5943597"/>
              <a:ext cx="106680" cy="127635"/>
            </a:xfrm>
            <a:custGeom>
              <a:avLst/>
              <a:gdLst/>
              <a:ahLst/>
              <a:cxnLst/>
              <a:rect l="l" t="t" r="r" b="b"/>
              <a:pathLst>
                <a:path w="106679" h="127635">
                  <a:moveTo>
                    <a:pt x="10604" y="0"/>
                  </a:moveTo>
                  <a:lnTo>
                    <a:pt x="0" y="127355"/>
                  </a:lnTo>
                  <a:lnTo>
                    <a:pt x="38912" y="70751"/>
                  </a:lnTo>
                  <a:lnTo>
                    <a:pt x="106121" y="84899"/>
                  </a:lnTo>
                  <a:lnTo>
                    <a:pt x="1060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0862" y="1714501"/>
            <a:ext cx="891540" cy="765810"/>
            <a:chOff x="5630862" y="1714501"/>
            <a:chExt cx="891540" cy="7658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8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38444" y="17887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3462" y="1714501"/>
            <a:ext cx="913765" cy="765810"/>
            <a:chOff x="7383462" y="1714501"/>
            <a:chExt cx="913765" cy="76581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218" y="1789938"/>
              <a:ext cx="690370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68215" y="1788731"/>
            <a:ext cx="318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30862" y="3733801"/>
            <a:ext cx="902969" cy="765810"/>
            <a:chOff x="5630862" y="3733801"/>
            <a:chExt cx="902969" cy="76581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618" y="3809237"/>
              <a:ext cx="690371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7592" y="3787901"/>
              <a:ext cx="445794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1565" y="3787901"/>
              <a:ext cx="127190" cy="1378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71565" y="4230941"/>
              <a:ext cx="191719" cy="1680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27044" y="3808031"/>
            <a:ext cx="2965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383462" y="3733801"/>
            <a:ext cx="891540" cy="765810"/>
            <a:chOff x="7383462" y="3733801"/>
            <a:chExt cx="891540" cy="76581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8" y="3809237"/>
              <a:ext cx="690370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3" y="3787901"/>
              <a:ext cx="43459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6" y="3787901"/>
              <a:ext cx="115620" cy="11723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6" y="4251553"/>
              <a:ext cx="180060" cy="1474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591043" y="380803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48175" y="2016122"/>
            <a:ext cx="3717925" cy="2105025"/>
            <a:chOff x="4448175" y="2016122"/>
            <a:chExt cx="3717925" cy="2105025"/>
          </a:xfrm>
        </p:grpSpPr>
        <p:sp>
          <p:nvSpPr>
            <p:cNvPr id="44" name="object 44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9740" y="1688211"/>
            <a:ext cx="2360930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Graph with 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nonnegative 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</a:t>
            </a:r>
            <a:r>
              <a:rPr sz="3200" b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weights: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572000" y="2070290"/>
            <a:ext cx="382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59740" y="1418336"/>
            <a:ext cx="1695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Initialize: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6116" y="3829218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A	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41450" y="4441952"/>
            <a:ext cx="265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  <a:tab pos="1200785" algn="l"/>
                <a:tab pos="1809114" algn="l"/>
                <a:tab pos="24244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600" baseline="1157">
              <a:latin typeface="Symbol"/>
              <a:cs typeface="Symbo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879340" y="5353303"/>
            <a:ext cx="854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18755" y="1121497"/>
            <a:ext cx="31496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32384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18755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6965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68215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25446" y="4437075"/>
            <a:ext cx="207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220" algn="l"/>
                <a:tab pos="1224915" algn="l"/>
                <a:tab pos="184023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879340" y="5353303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19161" y="1121497"/>
            <a:ext cx="31496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3175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1916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70057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68215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“A”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33887" y="1714501"/>
            <a:ext cx="3863340" cy="2785110"/>
            <a:chOff x="4433887" y="1714501"/>
            <a:chExt cx="3863340" cy="2785110"/>
          </a:xfrm>
        </p:grpSpPr>
        <p:sp>
          <p:nvSpPr>
            <p:cNvPr id="12" name="object 12"/>
            <p:cNvSpPr/>
            <p:nvPr/>
          </p:nvSpPr>
          <p:spPr>
            <a:xfrm>
              <a:off x="4462462" y="2121700"/>
              <a:ext cx="1078230" cy="707390"/>
            </a:xfrm>
            <a:custGeom>
              <a:avLst/>
              <a:gdLst/>
              <a:ahLst/>
              <a:cxnLst/>
              <a:rect l="l" t="t" r="r" b="b"/>
              <a:pathLst>
                <a:path w="1078229" h="707389">
                  <a:moveTo>
                    <a:pt x="0" y="707224"/>
                  </a:moveTo>
                  <a:lnTo>
                    <a:pt x="1077607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5245" y="2058985"/>
              <a:ext cx="190500" cy="165735"/>
            </a:xfrm>
            <a:custGeom>
              <a:avLst/>
              <a:gdLst/>
              <a:ahLst/>
              <a:cxnLst/>
              <a:rect l="l" t="t" r="r" b="b"/>
              <a:pathLst>
                <a:path w="190500" h="165735">
                  <a:moveTo>
                    <a:pt x="190385" y="0"/>
                  </a:moveTo>
                  <a:lnTo>
                    <a:pt x="0" y="22402"/>
                  </a:lnTo>
                  <a:lnTo>
                    <a:pt x="94818" y="62712"/>
                  </a:lnTo>
                  <a:lnTo>
                    <a:pt x="94068" y="165734"/>
                  </a:lnTo>
                  <a:lnTo>
                    <a:pt x="1903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2462" y="3308350"/>
              <a:ext cx="1078230" cy="707390"/>
            </a:xfrm>
            <a:custGeom>
              <a:avLst/>
              <a:gdLst/>
              <a:ahLst/>
              <a:cxnLst/>
              <a:rect l="l" t="t" r="r" b="b"/>
              <a:pathLst>
                <a:path w="1078229" h="707389">
                  <a:moveTo>
                    <a:pt x="0" y="0"/>
                  </a:moveTo>
                  <a:lnTo>
                    <a:pt x="1077607" y="707224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5252" y="3912547"/>
              <a:ext cx="190500" cy="165735"/>
            </a:xfrm>
            <a:custGeom>
              <a:avLst/>
              <a:gdLst/>
              <a:ahLst/>
              <a:cxnLst/>
              <a:rect l="l" t="t" r="r" b="b"/>
              <a:pathLst>
                <a:path w="190500" h="165735">
                  <a:moveTo>
                    <a:pt x="94081" y="0"/>
                  </a:moveTo>
                  <a:lnTo>
                    <a:pt x="94818" y="103022"/>
                  </a:lnTo>
                  <a:lnTo>
                    <a:pt x="0" y="143332"/>
                  </a:lnTo>
                  <a:lnTo>
                    <a:pt x="190373" y="165734"/>
                  </a:lnTo>
                  <a:lnTo>
                    <a:pt x="9408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1306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59864" y="1134494"/>
            <a:ext cx="432434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70057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15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81200" y="4437075"/>
            <a:ext cx="211582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693420" algn="l"/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3600" baseline="1157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r>
              <a:rPr sz="3600" baseline="1157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753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Paths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1871" y="2819400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65" y="1381378"/>
            <a:ext cx="8173720" cy="269303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 marR="17780" indent="-635">
              <a:lnSpc>
                <a:spcPct val="89800"/>
              </a:lnSpc>
              <a:spcBef>
                <a:spcPts val="489"/>
              </a:spcBef>
              <a:tabLst>
                <a:tab pos="351155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Consider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edge-weight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	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9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3200" spc="-75" dirty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i="1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defined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be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485"/>
              </a:spcBef>
            </a:pP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4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19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217" baseline="-18518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600" spc="22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508000" algn="ctr">
              <a:lnSpc>
                <a:spcPct val="100000"/>
              </a:lnSpc>
              <a:spcBef>
                <a:spcPts val="14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17805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59458" y="1134494"/>
            <a:ext cx="432434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69651" y="3632689"/>
            <a:ext cx="314960" cy="135128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4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15" y="1121497"/>
            <a:ext cx="318770" cy="11804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sz="3200" spc="-5" dirty="0">
                <a:solidFill>
                  <a:srgbClr val="CC0000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“C”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81200" y="4437075"/>
            <a:ext cx="211582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7683" y="2377730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83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16775" y="3992557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62492"/>
              <a:ext cx="1009650" cy="1730375"/>
            </a:xfrm>
            <a:custGeom>
              <a:avLst/>
              <a:gdLst/>
              <a:ahLst/>
              <a:cxnLst/>
              <a:rect l="l" t="t" r="r" b="b"/>
              <a:pathLst>
                <a:path w="1009650" h="1730375">
                  <a:moveTo>
                    <a:pt x="0" y="1730070"/>
                  </a:moveTo>
                  <a:lnTo>
                    <a:pt x="1009205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27783" y="2163760"/>
              <a:ext cx="160655" cy="191770"/>
            </a:xfrm>
            <a:custGeom>
              <a:avLst/>
              <a:gdLst/>
              <a:ahLst/>
              <a:cxnLst/>
              <a:rect l="l" t="t" r="r" b="b"/>
              <a:pathLst>
                <a:path w="160654" h="191769">
                  <a:moveTo>
                    <a:pt x="160439" y="0"/>
                  </a:moveTo>
                  <a:lnTo>
                    <a:pt x="0" y="104902"/>
                  </a:lnTo>
                  <a:lnTo>
                    <a:pt x="102844" y="98729"/>
                  </a:lnTo>
                  <a:lnTo>
                    <a:pt x="148094" y="191287"/>
                  </a:lnTo>
                  <a:lnTo>
                    <a:pt x="16043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92225" y="4400550"/>
            <a:ext cx="2895600" cy="833755"/>
            <a:chOff x="1292225" y="4400550"/>
            <a:chExt cx="2895600" cy="833755"/>
          </a:xfrm>
        </p:grpSpPr>
        <p:sp>
          <p:nvSpPr>
            <p:cNvPr id="65" name="object 65"/>
            <p:cNvSpPr/>
            <p:nvPr/>
          </p:nvSpPr>
          <p:spPr>
            <a:xfrm>
              <a:off x="1362075" y="4419600"/>
              <a:ext cx="336550" cy="457200"/>
            </a:xfrm>
            <a:custGeom>
              <a:avLst/>
              <a:gdLst/>
              <a:ahLst/>
              <a:cxnLst/>
              <a:rect l="l" t="t" r="r" b="b"/>
              <a:pathLst>
                <a:path w="336550" h="457200">
                  <a:moveTo>
                    <a:pt x="3365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6550" y="457200"/>
                  </a:lnTo>
                  <a:lnTo>
                    <a:pt x="33655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92225" y="4400549"/>
              <a:ext cx="2895600" cy="38100"/>
            </a:xfrm>
            <a:custGeom>
              <a:avLst/>
              <a:gdLst/>
              <a:ahLst/>
              <a:cxnLst/>
              <a:rect l="l" t="t" r="r" b="b"/>
              <a:pathLst>
                <a:path w="2895600" h="38100">
                  <a:moveTo>
                    <a:pt x="2895600" y="25400"/>
                  </a:moveTo>
                  <a:lnTo>
                    <a:pt x="0" y="25400"/>
                  </a:lnTo>
                  <a:lnTo>
                    <a:pt x="0" y="38100"/>
                  </a:lnTo>
                  <a:lnTo>
                    <a:pt x="2895600" y="38100"/>
                  </a:lnTo>
                  <a:lnTo>
                    <a:pt x="2895600" y="25400"/>
                  </a:lnTo>
                  <a:close/>
                </a:path>
                <a:path w="2895600" h="38100">
                  <a:moveTo>
                    <a:pt x="28956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895600" y="127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82862" y="4776787"/>
              <a:ext cx="336550" cy="457200"/>
            </a:xfrm>
            <a:custGeom>
              <a:avLst/>
              <a:gdLst/>
              <a:ahLst/>
              <a:cxnLst/>
              <a:rect l="l" t="t" r="r" b="b"/>
              <a:pathLst>
                <a:path w="336550" h="457200">
                  <a:moveTo>
                    <a:pt x="3365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6550" y="457200"/>
                  </a:lnTo>
                  <a:lnTo>
                    <a:pt x="33655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17258" y="1134494"/>
            <a:ext cx="40386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677016" y="3886227"/>
          <a:ext cx="3513454" cy="166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372">
                <a:tc>
                  <a:txBody>
                    <a:bodyPr/>
                    <a:lstStyle/>
                    <a:p>
                      <a:pPr marR="36195" algn="r">
                        <a:lnSpc>
                          <a:spcPts val="3490"/>
                        </a:lnSpc>
                        <a:tabLst>
                          <a:tab pos="697230" algn="l"/>
                        </a:tabLst>
                      </a:pP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Q:	</a:t>
                      </a:r>
                      <a:r>
                        <a:rPr sz="3200" i="1" spc="-5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CCCC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ts val="3490"/>
                        </a:lnSpc>
                      </a:pP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781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287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92075">
                        <a:lnSpc>
                          <a:spcPts val="287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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3314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400">
                        <a:latin typeface="Symbol"/>
                        <a:cs typeface="Symbol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66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2660"/>
                        </a:lnSpc>
                      </a:pPr>
                      <a:r>
                        <a:rPr sz="2400" spc="-4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266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object 74"/>
          <p:cNvSpPr txBox="1"/>
          <p:nvPr/>
        </p:nvSpPr>
        <p:spPr>
          <a:xfrm>
            <a:off x="4879340" y="5353303"/>
            <a:ext cx="17805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07785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223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17664" y="1134494"/>
            <a:ext cx="40386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“E”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81200" y="4437075"/>
            <a:ext cx="2115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88900">
              <a:lnSpc>
                <a:spcPts val="2870"/>
              </a:lnSpc>
              <a:tabLst>
                <a:tab pos="12306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0283" y="2377730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5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83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90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22320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17664" y="1134494"/>
            <a:ext cx="40386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81200" y="4437075"/>
            <a:ext cx="211582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88265">
              <a:lnSpc>
                <a:spcPts val="2865"/>
              </a:lnSpc>
              <a:tabLst>
                <a:tab pos="1229995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0"/>
              </a:lnSpc>
              <a:tabLst>
                <a:tab pos="12306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02500" y="20161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23" y="3078166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7865" y="377907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86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0283" y="2377730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5" h="697864">
                  <a:moveTo>
                    <a:pt x="0" y="0"/>
                  </a:moveTo>
                  <a:lnTo>
                    <a:pt x="19780" y="64239"/>
                  </a:lnTo>
                  <a:lnTo>
                    <a:pt x="28865" y="101875"/>
                  </a:lnTo>
                  <a:lnTo>
                    <a:pt x="37363" y="142923"/>
                  </a:lnTo>
                  <a:lnTo>
                    <a:pt x="45235" y="187184"/>
                  </a:lnTo>
                  <a:lnTo>
                    <a:pt x="52442" y="234458"/>
                  </a:lnTo>
                  <a:lnTo>
                    <a:pt x="58945" y="284548"/>
                  </a:lnTo>
                  <a:lnTo>
                    <a:pt x="64706" y="337253"/>
                  </a:lnTo>
                  <a:lnTo>
                    <a:pt x="69687" y="392374"/>
                  </a:lnTo>
                  <a:lnTo>
                    <a:pt x="73849" y="449712"/>
                  </a:lnTo>
                  <a:lnTo>
                    <a:pt x="77153" y="509068"/>
                  </a:lnTo>
                  <a:lnTo>
                    <a:pt x="79561" y="570244"/>
                  </a:lnTo>
                  <a:lnTo>
                    <a:pt x="81034" y="633039"/>
                  </a:lnTo>
                  <a:lnTo>
                    <a:pt x="81534" y="697255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83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90" h="187960">
                  <a:moveTo>
                    <a:pt x="0" y="0"/>
                  </a:moveTo>
                  <a:lnTo>
                    <a:pt x="38595" y="187769"/>
                  </a:lnTo>
                  <a:lnTo>
                    <a:pt x="70650" y="89852"/>
                  </a:lnTo>
                  <a:lnTo>
                    <a:pt x="173367" y="8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268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17664" y="1134494"/>
            <a:ext cx="40386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spc="-125" dirty="0">
                <a:solidFill>
                  <a:srgbClr val="CC0000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81200" y="4437075"/>
            <a:ext cx="211582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70"/>
              </a:lnSpc>
            </a:pP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“B”</a:t>
            </a:r>
            <a:r>
              <a:rPr sz="3200" b="1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16775" y="1973257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19" y="3078165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81534" y="697255"/>
                  </a:moveTo>
                  <a:lnTo>
                    <a:pt x="61753" y="633016"/>
                  </a:lnTo>
                  <a:lnTo>
                    <a:pt x="52668" y="595380"/>
                  </a:lnTo>
                  <a:lnTo>
                    <a:pt x="44170" y="554332"/>
                  </a:lnTo>
                  <a:lnTo>
                    <a:pt x="36298" y="510071"/>
                  </a:lnTo>
                  <a:lnTo>
                    <a:pt x="29091" y="462796"/>
                  </a:lnTo>
                  <a:lnTo>
                    <a:pt x="22588" y="412707"/>
                  </a:lnTo>
                  <a:lnTo>
                    <a:pt x="16827" y="360002"/>
                  </a:lnTo>
                  <a:lnTo>
                    <a:pt x="11846" y="304881"/>
                  </a:lnTo>
                  <a:lnTo>
                    <a:pt x="7684" y="247542"/>
                  </a:lnTo>
                  <a:lnTo>
                    <a:pt x="4380" y="188186"/>
                  </a:lnTo>
                  <a:lnTo>
                    <a:pt x="1972" y="127011"/>
                  </a:lnTo>
                  <a:lnTo>
                    <a:pt x="499" y="64215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8469" y="3677804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134785" y="0"/>
                  </a:moveTo>
                  <a:lnTo>
                    <a:pt x="102717" y="97904"/>
                  </a:lnTo>
                  <a:lnTo>
                    <a:pt x="0" y="105956"/>
                  </a:lnTo>
                  <a:lnTo>
                    <a:pt x="173367" y="187756"/>
                  </a:lnTo>
                  <a:lnTo>
                    <a:pt x="1347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268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15" y="1134494"/>
            <a:ext cx="31877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59740" y="1230497"/>
            <a:ext cx="4494530" cy="1292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5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Relax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all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edges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leaving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81200" y="4437075"/>
            <a:ext cx="2115820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60"/>
              </a:lnSpc>
            </a:pP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R="653415" algn="r">
              <a:lnSpc>
                <a:spcPts val="287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Dijkstra’s </a:t>
            </a:r>
            <a:r>
              <a:rPr spc="-1085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8262" y="2724151"/>
            <a:ext cx="891540" cy="765810"/>
            <a:chOff x="3878262" y="2724151"/>
            <a:chExt cx="891540" cy="765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018" y="2799588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310" y="2778252"/>
              <a:ext cx="434047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6" y="2778252"/>
              <a:ext cx="115773" cy="1171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0396" y="3241675"/>
              <a:ext cx="179590" cy="1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3025" y="272891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85844" y="2798381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8175" y="1714501"/>
            <a:ext cx="3848735" cy="2785110"/>
            <a:chOff x="4448175" y="1714501"/>
            <a:chExt cx="3848735" cy="2785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6617" y="1789938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7325" y="1768602"/>
              <a:ext cx="434630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996" y="1768602"/>
              <a:ext cx="116255" cy="1170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996" y="2232342"/>
              <a:ext cx="180543" cy="1473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6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462" y="2090343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738581"/>
                  </a:moveTo>
                  <a:lnTo>
                    <a:pt x="112538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0435" y="2058986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86" y="0"/>
                  </a:moveTo>
                  <a:lnTo>
                    <a:pt x="0" y="11201"/>
                  </a:lnTo>
                  <a:lnTo>
                    <a:pt x="47409" y="31356"/>
                  </a:lnTo>
                  <a:lnTo>
                    <a:pt x="47040" y="82867"/>
                  </a:lnTo>
                  <a:lnTo>
                    <a:pt x="95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6617" y="3809238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7592" y="3787902"/>
              <a:ext cx="44579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1566" y="3787902"/>
              <a:ext cx="127190" cy="1378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566" y="4230941"/>
              <a:ext cx="191719" cy="1680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56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462" y="3308350"/>
              <a:ext cx="1125855" cy="739140"/>
            </a:xfrm>
            <a:custGeom>
              <a:avLst/>
              <a:gdLst/>
              <a:ahLst/>
              <a:cxnLst/>
              <a:rect l="l" t="t" r="r" b="b"/>
              <a:pathLst>
                <a:path w="1125854" h="739139">
                  <a:moveTo>
                    <a:pt x="0" y="0"/>
                  </a:moveTo>
                  <a:lnTo>
                    <a:pt x="1125385" y="73858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0438" y="399541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47040" y="0"/>
                  </a:moveTo>
                  <a:lnTo>
                    <a:pt x="47409" y="51511"/>
                  </a:lnTo>
                  <a:lnTo>
                    <a:pt x="0" y="71666"/>
                  </a:lnTo>
                  <a:lnTo>
                    <a:pt x="95186" y="82867"/>
                  </a:lnTo>
                  <a:lnTo>
                    <a:pt x="47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5075" y="2058988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217" y="1789938"/>
              <a:ext cx="690370" cy="6903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9697" y="1768602"/>
              <a:ext cx="456958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736" y="1768602"/>
              <a:ext cx="138975" cy="1634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2736" y="2185949"/>
              <a:ext cx="203174" cy="1937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88225" y="17192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16775" y="1973257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20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4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68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5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5218" y="3078162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94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5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59419" y="3078165"/>
              <a:ext cx="81915" cy="697865"/>
            </a:xfrm>
            <a:custGeom>
              <a:avLst/>
              <a:gdLst/>
              <a:ahLst/>
              <a:cxnLst/>
              <a:rect l="l" t="t" r="r" b="b"/>
              <a:pathLst>
                <a:path w="81914" h="697864">
                  <a:moveTo>
                    <a:pt x="81534" y="697255"/>
                  </a:moveTo>
                  <a:lnTo>
                    <a:pt x="61753" y="633016"/>
                  </a:lnTo>
                  <a:lnTo>
                    <a:pt x="52668" y="595380"/>
                  </a:lnTo>
                  <a:lnTo>
                    <a:pt x="44170" y="554332"/>
                  </a:lnTo>
                  <a:lnTo>
                    <a:pt x="36298" y="510071"/>
                  </a:lnTo>
                  <a:lnTo>
                    <a:pt x="29091" y="462796"/>
                  </a:lnTo>
                  <a:lnTo>
                    <a:pt x="22588" y="412707"/>
                  </a:lnTo>
                  <a:lnTo>
                    <a:pt x="16827" y="360002"/>
                  </a:lnTo>
                  <a:lnTo>
                    <a:pt x="11846" y="304881"/>
                  </a:lnTo>
                  <a:lnTo>
                    <a:pt x="7684" y="247542"/>
                  </a:lnTo>
                  <a:lnTo>
                    <a:pt x="4380" y="188186"/>
                  </a:lnTo>
                  <a:lnTo>
                    <a:pt x="1972" y="127011"/>
                  </a:lnTo>
                  <a:lnTo>
                    <a:pt x="499" y="64215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8469" y="3677804"/>
              <a:ext cx="173990" cy="187960"/>
            </a:xfrm>
            <a:custGeom>
              <a:avLst/>
              <a:gdLst/>
              <a:ahLst/>
              <a:cxnLst/>
              <a:rect l="l" t="t" r="r" b="b"/>
              <a:pathLst>
                <a:path w="173989" h="187960">
                  <a:moveTo>
                    <a:pt x="134785" y="0"/>
                  </a:moveTo>
                  <a:lnTo>
                    <a:pt x="102717" y="97904"/>
                  </a:lnTo>
                  <a:lnTo>
                    <a:pt x="0" y="105956"/>
                  </a:lnTo>
                  <a:lnTo>
                    <a:pt x="173367" y="187756"/>
                  </a:lnTo>
                  <a:lnTo>
                    <a:pt x="13478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44613" y="23228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0" y="0"/>
                  </a:moveTo>
                  <a:lnTo>
                    <a:pt x="23867" y="50103"/>
                  </a:lnTo>
                  <a:lnTo>
                    <a:pt x="45521" y="119433"/>
                  </a:lnTo>
                  <a:lnTo>
                    <a:pt x="55394" y="160663"/>
                  </a:lnTo>
                  <a:lnTo>
                    <a:pt x="64563" y="205926"/>
                  </a:lnTo>
                  <a:lnTo>
                    <a:pt x="72979" y="254964"/>
                  </a:lnTo>
                  <a:lnTo>
                    <a:pt x="80591" y="307518"/>
                  </a:lnTo>
                  <a:lnTo>
                    <a:pt x="87351" y="363330"/>
                  </a:lnTo>
                  <a:lnTo>
                    <a:pt x="93208" y="422143"/>
                  </a:lnTo>
                  <a:lnTo>
                    <a:pt x="98112" y="483698"/>
                  </a:lnTo>
                  <a:lnTo>
                    <a:pt x="102013" y="547738"/>
                  </a:lnTo>
                  <a:lnTo>
                    <a:pt x="104862" y="614004"/>
                  </a:lnTo>
                  <a:lnTo>
                    <a:pt x="106607" y="682238"/>
                  </a:lnTo>
                  <a:lnTo>
                    <a:pt x="107200" y="7521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9408" y="2287590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4">
                  <a:moveTo>
                    <a:pt x="0" y="0"/>
                  </a:moveTo>
                  <a:lnTo>
                    <a:pt x="41287" y="86486"/>
                  </a:lnTo>
                  <a:lnTo>
                    <a:pt x="45084" y="35115"/>
                  </a:lnTo>
                  <a:lnTo>
                    <a:pt x="93967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217" y="3809238"/>
              <a:ext cx="690370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964" y="3787902"/>
              <a:ext cx="434593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5" y="3787902"/>
              <a:ext cx="115620" cy="11723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5" y="4251553"/>
              <a:ext cx="180060" cy="147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8225" y="3738563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7818" y="3073400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0" y="787400"/>
                  </a:moveTo>
                  <a:lnTo>
                    <a:pt x="42787" y="755951"/>
                  </a:lnTo>
                  <a:lnTo>
                    <a:pt x="68805" y="702792"/>
                  </a:lnTo>
                  <a:lnTo>
                    <a:pt x="92223" y="626957"/>
                  </a:lnTo>
                  <a:lnTo>
                    <a:pt x="102797" y="581360"/>
                  </a:lnTo>
                  <a:lnTo>
                    <a:pt x="112528" y="531084"/>
                  </a:lnTo>
                  <a:lnTo>
                    <a:pt x="121355" y="476459"/>
                  </a:lnTo>
                  <a:lnTo>
                    <a:pt x="129211" y="417813"/>
                  </a:lnTo>
                  <a:lnTo>
                    <a:pt x="136034" y="355478"/>
                  </a:lnTo>
                  <a:lnTo>
                    <a:pt x="141760" y="289783"/>
                  </a:lnTo>
                  <a:lnTo>
                    <a:pt x="146325" y="221058"/>
                  </a:lnTo>
                  <a:lnTo>
                    <a:pt x="149664" y="149632"/>
                  </a:lnTo>
                  <a:lnTo>
                    <a:pt x="151715" y="75836"/>
                  </a:lnTo>
                  <a:lnTo>
                    <a:pt x="15241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018" y="2290763"/>
              <a:ext cx="153035" cy="787400"/>
            </a:xfrm>
            <a:custGeom>
              <a:avLst/>
              <a:gdLst/>
              <a:ahLst/>
              <a:cxnLst/>
              <a:rect l="l" t="t" r="r" b="b"/>
              <a:pathLst>
                <a:path w="153034" h="787400">
                  <a:moveTo>
                    <a:pt x="152412" y="0"/>
                  </a:moveTo>
                  <a:lnTo>
                    <a:pt x="109625" y="31448"/>
                  </a:lnTo>
                  <a:lnTo>
                    <a:pt x="83607" y="84607"/>
                  </a:lnTo>
                  <a:lnTo>
                    <a:pt x="60189" y="160442"/>
                  </a:lnTo>
                  <a:lnTo>
                    <a:pt x="49615" y="206039"/>
                  </a:lnTo>
                  <a:lnTo>
                    <a:pt x="39883" y="256315"/>
                  </a:lnTo>
                  <a:lnTo>
                    <a:pt x="31057" y="310940"/>
                  </a:lnTo>
                  <a:lnTo>
                    <a:pt x="23201" y="369586"/>
                  </a:lnTo>
                  <a:lnTo>
                    <a:pt x="16377" y="431921"/>
                  </a:lnTo>
                  <a:lnTo>
                    <a:pt x="10652" y="497616"/>
                  </a:lnTo>
                  <a:lnTo>
                    <a:pt x="6087" y="566341"/>
                  </a:lnTo>
                  <a:lnTo>
                    <a:pt x="2748" y="637767"/>
                  </a:lnTo>
                  <a:lnTo>
                    <a:pt x="697" y="711563"/>
                  </a:lnTo>
                  <a:lnTo>
                    <a:pt x="0" y="78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025" y="3073402"/>
              <a:ext cx="107314" cy="752475"/>
            </a:xfrm>
            <a:custGeom>
              <a:avLst/>
              <a:gdLst/>
              <a:ahLst/>
              <a:cxnLst/>
              <a:rect l="l" t="t" r="r" b="b"/>
              <a:pathLst>
                <a:path w="107315" h="752475">
                  <a:moveTo>
                    <a:pt x="107200" y="752182"/>
                  </a:moveTo>
                  <a:lnTo>
                    <a:pt x="83333" y="702079"/>
                  </a:lnTo>
                  <a:lnTo>
                    <a:pt x="61678" y="632749"/>
                  </a:lnTo>
                  <a:lnTo>
                    <a:pt x="51806" y="591518"/>
                  </a:lnTo>
                  <a:lnTo>
                    <a:pt x="42637" y="546256"/>
                  </a:lnTo>
                  <a:lnTo>
                    <a:pt x="34221" y="497218"/>
                  </a:lnTo>
                  <a:lnTo>
                    <a:pt x="26608" y="444664"/>
                  </a:lnTo>
                  <a:lnTo>
                    <a:pt x="19848" y="388852"/>
                  </a:lnTo>
                  <a:lnTo>
                    <a:pt x="13992" y="330039"/>
                  </a:lnTo>
                  <a:lnTo>
                    <a:pt x="9088" y="268484"/>
                  </a:lnTo>
                  <a:lnTo>
                    <a:pt x="5186" y="204444"/>
                  </a:lnTo>
                  <a:lnTo>
                    <a:pt x="2338" y="138178"/>
                  </a:lnTo>
                  <a:lnTo>
                    <a:pt x="592" y="69944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0465" y="3774306"/>
              <a:ext cx="93980" cy="86995"/>
            </a:xfrm>
            <a:custGeom>
              <a:avLst/>
              <a:gdLst/>
              <a:ahLst/>
              <a:cxnLst/>
              <a:rect l="l" t="t" r="r" b="b"/>
              <a:pathLst>
                <a:path w="93979" h="86995">
                  <a:moveTo>
                    <a:pt x="52679" y="0"/>
                  </a:moveTo>
                  <a:lnTo>
                    <a:pt x="48882" y="51371"/>
                  </a:lnTo>
                  <a:lnTo>
                    <a:pt x="0" y="67627"/>
                  </a:lnTo>
                  <a:lnTo>
                    <a:pt x="93967" y="86499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5075" y="4078287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02500" y="403542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21425" y="2213127"/>
              <a:ext cx="1038225" cy="1779905"/>
            </a:xfrm>
            <a:custGeom>
              <a:avLst/>
              <a:gdLst/>
              <a:ahLst/>
              <a:cxnLst/>
              <a:rect l="l" t="t" r="r" b="b"/>
              <a:pathLst>
                <a:path w="1038225" h="1779904">
                  <a:moveTo>
                    <a:pt x="0" y="1779435"/>
                  </a:moveTo>
                  <a:lnTo>
                    <a:pt x="1038009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08004" y="2163762"/>
              <a:ext cx="80645" cy="95885"/>
            </a:xfrm>
            <a:custGeom>
              <a:avLst/>
              <a:gdLst/>
              <a:ahLst/>
              <a:cxnLst/>
              <a:rect l="l" t="t" r="r" b="b"/>
              <a:pathLst>
                <a:path w="80645" h="95885">
                  <a:moveTo>
                    <a:pt x="80225" y="0"/>
                  </a:moveTo>
                  <a:lnTo>
                    <a:pt x="0" y="52451"/>
                  </a:lnTo>
                  <a:lnTo>
                    <a:pt x="51422" y="49364"/>
                  </a:lnTo>
                  <a:lnTo>
                    <a:pt x="74040" y="95643"/>
                  </a:lnTo>
                  <a:lnTo>
                    <a:pt x="80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24305" y="3556336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38850" y="2838935"/>
            <a:ext cx="66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10647" y="2838935"/>
            <a:ext cx="6800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7	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48408" y="264214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81853" y="1575297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1853" y="4027843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6066" y="3829303"/>
            <a:ext cx="3416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9930" algn="l"/>
                <a:tab pos="1326515" algn="l"/>
                <a:tab pos="1918335" algn="l"/>
                <a:tab pos="2517140" algn="l"/>
                <a:tab pos="315531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B	C	D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62075" y="4425950"/>
            <a:ext cx="336550" cy="45085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2225" y="4400550"/>
            <a:ext cx="2895600" cy="38100"/>
          </a:xfrm>
          <a:custGeom>
            <a:avLst/>
            <a:gdLst/>
            <a:ahLst/>
            <a:cxnLst/>
            <a:rect l="l" t="t" r="r" b="b"/>
            <a:pathLst>
              <a:path w="2895600" h="38100">
                <a:moveTo>
                  <a:pt x="2895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2895600" y="38100"/>
                </a:lnTo>
                <a:lnTo>
                  <a:pt x="2895600" y="25400"/>
                </a:lnTo>
                <a:close/>
              </a:path>
              <a:path w="2895600" h="38100">
                <a:moveTo>
                  <a:pt x="2895600" y="0"/>
                </a:moveTo>
                <a:lnTo>
                  <a:pt x="0" y="0"/>
                </a:lnTo>
                <a:lnTo>
                  <a:pt x="0" y="12700"/>
                </a:lnTo>
                <a:lnTo>
                  <a:pt x="2895600" y="12700"/>
                </a:lnTo>
                <a:lnTo>
                  <a:pt x="2895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879340" y="5353303"/>
            <a:ext cx="3178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S: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A,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B,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08191" y="2811642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444" y="1134494"/>
            <a:ext cx="273685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27044" y="3626191"/>
            <a:ext cx="29654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1043" y="3626191"/>
            <a:ext cx="273685" cy="13639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430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8215" y="1134494"/>
            <a:ext cx="318770" cy="11671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5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82862" y="4776787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06825" y="5146675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78025" y="5510212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81200" y="4437075"/>
            <a:ext cx="211582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  <a:tabLst>
                <a:tab pos="661035" algn="l"/>
                <a:tab pos="1269365" algn="l"/>
                <a:tab pos="1884680" algn="l"/>
              </a:tabLst>
            </a:pP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870"/>
              </a:lnSpc>
              <a:spcBef>
                <a:spcPts val="20"/>
              </a:spcBef>
              <a:tabLst>
                <a:tab pos="1269365" algn="l"/>
                <a:tab pos="1885314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10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 marR="583565" algn="r">
              <a:lnSpc>
                <a:spcPts val="2865"/>
              </a:lnSpc>
              <a:tabLst>
                <a:tab pos="1141730" algn="l"/>
              </a:tabLst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7	</a:t>
            </a: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R="582930" algn="r">
              <a:lnSpc>
                <a:spcPts val="2870"/>
              </a:lnSpc>
            </a:pPr>
            <a:r>
              <a:rPr sz="2400" spc="-4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90875" y="5873750"/>
            <a:ext cx="336550" cy="45720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59740" y="1233760"/>
            <a:ext cx="4494530" cy="128905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“D”</a:t>
            </a:r>
            <a:r>
              <a:rPr sz="3200" b="1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XTRACT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-M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263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30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5" dirty="0"/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33" y="1115059"/>
            <a:ext cx="8510270" cy="1828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484"/>
              </a:spcBef>
              <a:tabLst>
                <a:tab pos="1649095" algn="l"/>
                <a:tab pos="7515859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5" dirty="0">
                <a:latin typeface="Times New Roman"/>
                <a:cs typeface="Times New Roman"/>
              </a:rPr>
              <a:t>Initializing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establishes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this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invariant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maintained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steps.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263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30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5" dirty="0"/>
              <a:t> </a:t>
            </a:r>
            <a:r>
              <a:rPr spc="-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33" y="1115059"/>
            <a:ext cx="8510270" cy="3147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484"/>
              </a:spcBef>
              <a:tabLst>
                <a:tab pos="1649095" algn="l"/>
                <a:tab pos="7515859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5" dirty="0">
                <a:latin typeface="Times New Roman"/>
                <a:cs typeface="Times New Roman"/>
              </a:rPr>
              <a:t>Initializing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establishes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this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invariant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maintained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steps.</a:t>
            </a:r>
            <a:endParaRPr sz="3200">
              <a:latin typeface="Times New Roman"/>
              <a:cs typeface="Times New Roman"/>
            </a:endParaRPr>
          </a:p>
          <a:p>
            <a:pPr marL="13335" marR="180340">
              <a:lnSpc>
                <a:spcPct val="90000"/>
              </a:lnSpc>
              <a:spcBef>
                <a:spcPts val="15"/>
              </a:spcBef>
              <a:tabLst>
                <a:tab pos="1228090" algn="l"/>
                <a:tab pos="3531870" algn="l"/>
                <a:tab pos="738314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not.	Let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cau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change: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Then,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746" y="4190397"/>
            <a:ext cx="367157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2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05815">
              <a:lnSpc>
                <a:spcPts val="3454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05815">
              <a:lnSpc>
                <a:spcPts val="3454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05815">
              <a:lnSpc>
                <a:spcPts val="365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0411" y="4190397"/>
            <a:ext cx="3784600" cy="18300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79438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supposition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triangle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inequality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Times New Roman"/>
                <a:cs typeface="Times New Roman"/>
              </a:rPr>
              <a:t>sh.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violation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58" y="5993685"/>
            <a:ext cx="2363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Contradiction.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1650" y="6115050"/>
            <a:ext cx="317500" cy="317500"/>
            <a:chOff x="3041650" y="6115050"/>
            <a:chExt cx="317500" cy="317500"/>
          </a:xfrm>
        </p:grpSpPr>
        <p:sp>
          <p:nvSpPr>
            <p:cNvPr id="8" name="object 8"/>
            <p:cNvSpPr/>
            <p:nvPr/>
          </p:nvSpPr>
          <p:spPr>
            <a:xfrm>
              <a:off x="3048000" y="612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612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343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30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0" dirty="0"/>
              <a:t> </a:t>
            </a:r>
            <a:r>
              <a:rPr spc="-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33" y="1113536"/>
            <a:ext cx="7965440" cy="18300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  <a:tabLst>
                <a:tab pos="1649095" algn="l"/>
                <a:tab pos="2860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65" dirty="0">
                <a:latin typeface="Times New Roman"/>
                <a:cs typeface="Times New Roman"/>
              </a:rPr>
              <a:t>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predecessor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Then, 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edge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after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753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Paths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1871" y="2819400"/>
            <a:ext cx="49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i="1" spc="-3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4837" y="4565141"/>
            <a:ext cx="766445" cy="936625"/>
            <a:chOff x="604837" y="4565141"/>
            <a:chExt cx="766445" cy="936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65" y="4748783"/>
              <a:ext cx="690371" cy="6911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72" y="4565141"/>
              <a:ext cx="669797" cy="9364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6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5947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6437" y="4952238"/>
            <a:ext cx="766445" cy="936625"/>
            <a:chOff x="1976437" y="4952238"/>
            <a:chExt cx="766445" cy="9366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65" y="5136642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1972" y="4952238"/>
              <a:ext cx="669797" cy="9364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812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2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7547" y="481586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8037" y="4565141"/>
            <a:ext cx="766445" cy="936625"/>
            <a:chOff x="3348037" y="4565141"/>
            <a:chExt cx="766445" cy="9366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3665" y="4748783"/>
              <a:ext cx="690371" cy="6911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3572" y="4565141"/>
              <a:ext cx="669797" cy="9364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528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9146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19637" y="4952238"/>
            <a:ext cx="766445" cy="936625"/>
            <a:chOff x="4719637" y="4952238"/>
            <a:chExt cx="766445" cy="93662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5265" y="5136642"/>
              <a:ext cx="690371" cy="6903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5172" y="4952238"/>
              <a:ext cx="669797" cy="9364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244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4400" y="506571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60746" y="481586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1237" y="4565141"/>
            <a:ext cx="766445" cy="936625"/>
            <a:chOff x="6091237" y="4565141"/>
            <a:chExt cx="766445" cy="93662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6865" y="4748783"/>
              <a:ext cx="690371" cy="69113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6772" y="4565141"/>
              <a:ext cx="669796" cy="93649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960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6000" y="4678362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32346" y="4428517"/>
            <a:ext cx="205740" cy="10998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860"/>
              </a:spcBef>
            </a:pPr>
            <a:r>
              <a:rPr sz="2100" spc="15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74762" y="5003800"/>
            <a:ext cx="4821555" cy="415925"/>
            <a:chOff x="1274762" y="5003800"/>
            <a:chExt cx="4821555" cy="415925"/>
          </a:xfrm>
        </p:grpSpPr>
        <p:sp>
          <p:nvSpPr>
            <p:cNvPr id="35" name="object 35"/>
            <p:cNvSpPr/>
            <p:nvPr/>
          </p:nvSpPr>
          <p:spPr>
            <a:xfrm>
              <a:off x="1289050" y="501808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19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5457" y="5326166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650" y="504600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7054" y="5018093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32250" y="5018087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0"/>
                  </a:moveTo>
                  <a:lnTo>
                    <a:pt x="642277" y="35943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28657" y="5326166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41871" y="0"/>
                  </a:moveTo>
                  <a:lnTo>
                    <a:pt x="45872" y="51358"/>
                  </a:lnTo>
                  <a:lnTo>
                    <a:pt x="0" y="74803"/>
                  </a:lnTo>
                  <a:lnTo>
                    <a:pt x="95745" y="79273"/>
                  </a:lnTo>
                  <a:lnTo>
                    <a:pt x="418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3850" y="5046002"/>
              <a:ext cx="642620" cy="360045"/>
            </a:xfrm>
            <a:custGeom>
              <a:avLst/>
              <a:gdLst/>
              <a:ahLst/>
              <a:cxnLst/>
              <a:rect l="l" t="t" r="r" b="b"/>
              <a:pathLst>
                <a:path w="642620" h="360045">
                  <a:moveTo>
                    <a:pt x="0" y="359435"/>
                  </a:moveTo>
                  <a:lnTo>
                    <a:pt x="64227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0254" y="5018093"/>
              <a:ext cx="95885" cy="79375"/>
            </a:xfrm>
            <a:custGeom>
              <a:avLst/>
              <a:gdLst/>
              <a:ahLst/>
              <a:cxnLst/>
              <a:rect l="l" t="t" r="r" b="b"/>
              <a:pathLst>
                <a:path w="95885" h="79375">
                  <a:moveTo>
                    <a:pt x="95745" y="0"/>
                  </a:moveTo>
                  <a:lnTo>
                    <a:pt x="0" y="4445"/>
                  </a:lnTo>
                  <a:lnTo>
                    <a:pt x="45872" y="27901"/>
                  </a:lnTo>
                  <a:lnTo>
                    <a:pt x="41871" y="79260"/>
                  </a:lnTo>
                  <a:lnTo>
                    <a:pt x="957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47825" y="48531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70124" y="48531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6524" y="48531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–5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34025" y="48531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865" y="1381378"/>
            <a:ext cx="8173720" cy="314388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5400" marR="17780" indent="-635">
              <a:lnSpc>
                <a:spcPct val="89800"/>
              </a:lnSpc>
              <a:spcBef>
                <a:spcPts val="489"/>
              </a:spcBef>
              <a:tabLst>
                <a:tab pos="3511550" algn="l"/>
              </a:tabLst>
            </a:pPr>
            <a:r>
              <a:rPr sz="3200" spc="-5" dirty="0">
                <a:latin typeface="Times New Roman"/>
                <a:cs typeface="Times New Roman"/>
              </a:rPr>
              <a:t>Consider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edge-weight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.	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39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39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3200" spc="-75" dirty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i="1" spc="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i="1" spc="41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defined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be</a:t>
            </a:r>
            <a:endParaRPr sz="32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485"/>
              </a:spcBef>
            </a:pP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7200" baseline="-6944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r>
              <a:rPr sz="7200" spc="-1087" baseline="-694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3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i="1" spc="-34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7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i="1" spc="19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600" spc="-217" baseline="-18518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600" spc="225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R="508000" algn="ctr">
              <a:lnSpc>
                <a:spcPts val="2735"/>
              </a:lnSpc>
              <a:spcBef>
                <a:spcPts val="140"/>
              </a:spcBef>
            </a:pPr>
            <a:r>
              <a:rPr sz="24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4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3695"/>
              </a:lnSpc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84320" y="5383421"/>
            <a:ext cx="1607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343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30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0" dirty="0"/>
              <a:t> </a:t>
            </a:r>
            <a:r>
              <a:rPr spc="-5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133" y="1113536"/>
            <a:ext cx="7965440" cy="4617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  <a:tabLst>
                <a:tab pos="1649095" algn="l"/>
                <a:tab pos="2860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Lemma.	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65" dirty="0">
                <a:latin typeface="Times New Roman"/>
                <a:cs typeface="Times New Roman"/>
              </a:rPr>
              <a:t>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predecessor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Then, 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edge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relaxed,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after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relaxation.</a:t>
            </a:r>
            <a:endParaRPr sz="3200">
              <a:latin typeface="Times New Roman"/>
              <a:cs typeface="Times New Roman"/>
            </a:endParaRPr>
          </a:p>
          <a:p>
            <a:pPr marL="12700" marR="86360" indent="-635">
              <a:lnSpc>
                <a:spcPct val="90000"/>
              </a:lnSpc>
              <a:spcBef>
                <a:spcPts val="1215"/>
              </a:spcBef>
              <a:tabLst>
                <a:tab pos="1226820" algn="l"/>
                <a:tab pos="4272280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Observe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&gt;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before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relaxation.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(Otherwise,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we’re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done.)	Then, the test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&gt;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succeeds,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because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endParaRPr sz="3200">
              <a:latin typeface="Times New Roman"/>
              <a:cs typeface="Times New Roman"/>
            </a:endParaRPr>
          </a:p>
          <a:p>
            <a:pPr marL="13335" marR="680085" indent="-635">
              <a:lnSpc>
                <a:spcPts val="3460"/>
              </a:lnSpc>
              <a:spcBef>
                <a:spcPts val="5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2250" y="5327650"/>
            <a:ext cx="317500" cy="317500"/>
            <a:chOff x="7842250" y="5327650"/>
            <a:chExt cx="317500" cy="317500"/>
          </a:xfrm>
        </p:grpSpPr>
        <p:sp>
          <p:nvSpPr>
            <p:cNvPr id="5" name="object 5"/>
            <p:cNvSpPr/>
            <p:nvPr/>
          </p:nvSpPr>
          <p:spPr>
            <a:xfrm>
              <a:off x="7848600" y="5334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8600" y="5334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5606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0" dirty="0"/>
              <a:t> </a:t>
            </a:r>
            <a:r>
              <a:rPr spc="-5" dirty="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965" y="1156398"/>
            <a:ext cx="7785100" cy="95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4"/>
              </a:lnSpc>
              <a:spcBef>
                <a:spcPts val="95"/>
              </a:spcBef>
              <a:tabLst>
                <a:tab pos="188976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terminates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5606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0" dirty="0"/>
              <a:t> </a:t>
            </a:r>
            <a:r>
              <a:rPr spc="-5" dirty="0"/>
              <a:t>III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9587" y="4391965"/>
            <a:ext cx="3775075" cy="1838960"/>
            <a:chOff x="3049587" y="4391965"/>
            <a:chExt cx="3775075" cy="1838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961" y="4467605"/>
              <a:ext cx="3699508" cy="17632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961" y="4467605"/>
              <a:ext cx="603135" cy="5822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54350" y="4396728"/>
              <a:ext cx="3688715" cy="1753235"/>
            </a:xfrm>
            <a:custGeom>
              <a:avLst/>
              <a:gdLst/>
              <a:ahLst/>
              <a:cxnLst/>
              <a:rect l="l" t="t" r="r" b="b"/>
              <a:pathLst>
                <a:path w="3688715" h="1753235">
                  <a:moveTo>
                    <a:pt x="1023175" y="0"/>
                  </a:moveTo>
                  <a:lnTo>
                    <a:pt x="975155" y="159"/>
                  </a:lnTo>
                  <a:lnTo>
                    <a:pt x="928102" y="2114"/>
                  </a:lnTo>
                  <a:lnTo>
                    <a:pt x="882004" y="6327"/>
                  </a:lnTo>
                  <a:lnTo>
                    <a:pt x="836845" y="13263"/>
                  </a:lnTo>
                  <a:lnTo>
                    <a:pt x="792615" y="23386"/>
                  </a:lnTo>
                  <a:lnTo>
                    <a:pt x="749300" y="37159"/>
                  </a:lnTo>
                  <a:lnTo>
                    <a:pt x="702879" y="56480"/>
                  </a:lnTo>
                  <a:lnTo>
                    <a:pt x="657335" y="79940"/>
                  </a:lnTo>
                  <a:lnTo>
                    <a:pt x="612750" y="106984"/>
                  </a:lnTo>
                  <a:lnTo>
                    <a:pt x="569206" y="137054"/>
                  </a:lnTo>
                  <a:lnTo>
                    <a:pt x="526788" y="169593"/>
                  </a:lnTo>
                  <a:lnTo>
                    <a:pt x="485576" y="204045"/>
                  </a:lnTo>
                  <a:lnTo>
                    <a:pt x="445654" y="239853"/>
                  </a:lnTo>
                  <a:lnTo>
                    <a:pt x="407105" y="276460"/>
                  </a:lnTo>
                  <a:lnTo>
                    <a:pt x="370011" y="313309"/>
                  </a:lnTo>
                  <a:lnTo>
                    <a:pt x="334455" y="349845"/>
                  </a:lnTo>
                  <a:lnTo>
                    <a:pt x="300519" y="385509"/>
                  </a:lnTo>
                  <a:lnTo>
                    <a:pt x="230514" y="460023"/>
                  </a:lnTo>
                  <a:lnTo>
                    <a:pt x="192989" y="500785"/>
                  </a:lnTo>
                  <a:lnTo>
                    <a:pt x="156530" y="541947"/>
                  </a:lnTo>
                  <a:lnTo>
                    <a:pt x="121958" y="583424"/>
                  </a:lnTo>
                  <a:lnTo>
                    <a:pt x="90090" y="625129"/>
                  </a:lnTo>
                  <a:lnTo>
                    <a:pt x="61747" y="666977"/>
                  </a:lnTo>
                  <a:lnTo>
                    <a:pt x="37747" y="708882"/>
                  </a:lnTo>
                  <a:lnTo>
                    <a:pt x="18910" y="750759"/>
                  </a:lnTo>
                  <a:lnTo>
                    <a:pt x="6054" y="792521"/>
                  </a:lnTo>
                  <a:lnTo>
                    <a:pt x="0" y="834084"/>
                  </a:lnTo>
                  <a:lnTo>
                    <a:pt x="1298" y="875692"/>
                  </a:lnTo>
                  <a:lnTo>
                    <a:pt x="8674" y="917586"/>
                  </a:lnTo>
                  <a:lnTo>
                    <a:pt x="21631" y="959671"/>
                  </a:lnTo>
                  <a:lnTo>
                    <a:pt x="39674" y="1001851"/>
                  </a:lnTo>
                  <a:lnTo>
                    <a:pt x="62309" y="1044031"/>
                  </a:lnTo>
                  <a:lnTo>
                    <a:pt x="89039" y="1086115"/>
                  </a:lnTo>
                  <a:lnTo>
                    <a:pt x="119370" y="1128009"/>
                  </a:lnTo>
                  <a:lnTo>
                    <a:pt x="152806" y="1169618"/>
                  </a:lnTo>
                  <a:lnTo>
                    <a:pt x="188852" y="1210845"/>
                  </a:lnTo>
                  <a:lnTo>
                    <a:pt x="227012" y="1251596"/>
                  </a:lnTo>
                  <a:lnTo>
                    <a:pt x="255939" y="1281298"/>
                  </a:lnTo>
                  <a:lnTo>
                    <a:pt x="286879" y="1312315"/>
                  </a:lnTo>
                  <a:lnTo>
                    <a:pt x="319756" y="1344262"/>
                  </a:lnTo>
                  <a:lnTo>
                    <a:pt x="354493" y="1376754"/>
                  </a:lnTo>
                  <a:lnTo>
                    <a:pt x="391015" y="1409406"/>
                  </a:lnTo>
                  <a:lnTo>
                    <a:pt x="429245" y="1441832"/>
                  </a:lnTo>
                  <a:lnTo>
                    <a:pt x="469106" y="1473648"/>
                  </a:lnTo>
                  <a:lnTo>
                    <a:pt x="510522" y="1504467"/>
                  </a:lnTo>
                  <a:lnTo>
                    <a:pt x="553417" y="1533905"/>
                  </a:lnTo>
                  <a:lnTo>
                    <a:pt x="597714" y="1561575"/>
                  </a:lnTo>
                  <a:lnTo>
                    <a:pt x="643337" y="1587094"/>
                  </a:lnTo>
                  <a:lnTo>
                    <a:pt x="690210" y="1610075"/>
                  </a:lnTo>
                  <a:lnTo>
                    <a:pt x="738256" y="1630133"/>
                  </a:lnTo>
                  <a:lnTo>
                    <a:pt x="787400" y="1646884"/>
                  </a:lnTo>
                  <a:lnTo>
                    <a:pt x="828314" y="1657885"/>
                  </a:lnTo>
                  <a:lnTo>
                    <a:pt x="869372" y="1666409"/>
                  </a:lnTo>
                  <a:lnTo>
                    <a:pt x="910750" y="1672713"/>
                  </a:lnTo>
                  <a:lnTo>
                    <a:pt x="952624" y="1677056"/>
                  </a:lnTo>
                  <a:lnTo>
                    <a:pt x="995170" y="1679694"/>
                  </a:lnTo>
                  <a:lnTo>
                    <a:pt x="1038566" y="1680885"/>
                  </a:lnTo>
                  <a:lnTo>
                    <a:pt x="1082988" y="1680888"/>
                  </a:lnTo>
                  <a:lnTo>
                    <a:pt x="1128612" y="1679961"/>
                  </a:lnTo>
                  <a:lnTo>
                    <a:pt x="1175614" y="1678361"/>
                  </a:lnTo>
                  <a:lnTo>
                    <a:pt x="1326654" y="1672103"/>
                  </a:lnTo>
                  <a:lnTo>
                    <a:pt x="1380935" y="1670390"/>
                  </a:lnTo>
                  <a:lnTo>
                    <a:pt x="1437475" y="1669294"/>
                  </a:lnTo>
                  <a:lnTo>
                    <a:pt x="1496453" y="1669073"/>
                  </a:lnTo>
                  <a:lnTo>
                    <a:pt x="1558044" y="1669983"/>
                  </a:lnTo>
                  <a:lnTo>
                    <a:pt x="1622425" y="1672284"/>
                  </a:lnTo>
                  <a:lnTo>
                    <a:pt x="1664978" y="1674483"/>
                  </a:lnTo>
                  <a:lnTo>
                    <a:pt x="1709950" y="1677166"/>
                  </a:lnTo>
                  <a:lnTo>
                    <a:pt x="1806315" y="1683773"/>
                  </a:lnTo>
                  <a:lnTo>
                    <a:pt x="1963797" y="1696003"/>
                  </a:lnTo>
                  <a:lnTo>
                    <a:pt x="2246885" y="1719086"/>
                  </a:lnTo>
                  <a:lnTo>
                    <a:pt x="2362481" y="1728044"/>
                  </a:lnTo>
                  <a:lnTo>
                    <a:pt x="2476929" y="1736219"/>
                  </a:lnTo>
                  <a:lnTo>
                    <a:pt x="2533203" y="1739882"/>
                  </a:lnTo>
                  <a:lnTo>
                    <a:pt x="2588565" y="1743192"/>
                  </a:lnTo>
                  <a:lnTo>
                    <a:pt x="2642808" y="1746097"/>
                  </a:lnTo>
                  <a:lnTo>
                    <a:pt x="2695724" y="1748545"/>
                  </a:lnTo>
                  <a:lnTo>
                    <a:pt x="2747104" y="1750483"/>
                  </a:lnTo>
                  <a:lnTo>
                    <a:pt x="2796741" y="1751859"/>
                  </a:lnTo>
                  <a:lnTo>
                    <a:pt x="2844426" y="1752621"/>
                  </a:lnTo>
                  <a:lnTo>
                    <a:pt x="2889951" y="1752717"/>
                  </a:lnTo>
                  <a:lnTo>
                    <a:pt x="2933108" y="1752094"/>
                  </a:lnTo>
                  <a:lnTo>
                    <a:pt x="2973690" y="1750701"/>
                  </a:lnTo>
                  <a:lnTo>
                    <a:pt x="3083621" y="1742113"/>
                  </a:lnTo>
                  <a:lnTo>
                    <a:pt x="3149395" y="1733987"/>
                  </a:lnTo>
                  <a:lnTo>
                    <a:pt x="3209268" y="1724097"/>
                  </a:lnTo>
                  <a:lnTo>
                    <a:pt x="3263701" y="1712433"/>
                  </a:lnTo>
                  <a:lnTo>
                    <a:pt x="3313152" y="1698987"/>
                  </a:lnTo>
                  <a:lnTo>
                    <a:pt x="3358081" y="1683751"/>
                  </a:lnTo>
                  <a:lnTo>
                    <a:pt x="3398948" y="1666716"/>
                  </a:lnTo>
                  <a:lnTo>
                    <a:pt x="3436212" y="1647872"/>
                  </a:lnTo>
                  <a:lnTo>
                    <a:pt x="3470332" y="1627212"/>
                  </a:lnTo>
                  <a:lnTo>
                    <a:pt x="3501769" y="1604727"/>
                  </a:lnTo>
                  <a:lnTo>
                    <a:pt x="3558431" y="1554247"/>
                  </a:lnTo>
                  <a:lnTo>
                    <a:pt x="3584575" y="1526234"/>
                  </a:lnTo>
                  <a:lnTo>
                    <a:pt x="3612268" y="1489876"/>
                  </a:lnTo>
                  <a:lnTo>
                    <a:pt x="3634988" y="1449569"/>
                  </a:lnTo>
                  <a:lnTo>
                    <a:pt x="3653114" y="1405847"/>
                  </a:lnTo>
                  <a:lnTo>
                    <a:pt x="3667024" y="1359249"/>
                  </a:lnTo>
                  <a:lnTo>
                    <a:pt x="3677099" y="1310311"/>
                  </a:lnTo>
                  <a:lnTo>
                    <a:pt x="3683718" y="1259569"/>
                  </a:lnTo>
                  <a:lnTo>
                    <a:pt x="3687259" y="1207561"/>
                  </a:lnTo>
                  <a:lnTo>
                    <a:pt x="3688102" y="1154823"/>
                  </a:lnTo>
                  <a:lnTo>
                    <a:pt x="3686627" y="1101892"/>
                  </a:lnTo>
                  <a:lnTo>
                    <a:pt x="3683212" y="1049304"/>
                  </a:lnTo>
                  <a:lnTo>
                    <a:pt x="3678237" y="997596"/>
                  </a:lnTo>
                  <a:lnTo>
                    <a:pt x="3672364" y="952897"/>
                  </a:lnTo>
                  <a:lnTo>
                    <a:pt x="3664336" y="905687"/>
                  </a:lnTo>
                  <a:lnTo>
                    <a:pt x="3654253" y="856614"/>
                  </a:lnTo>
                  <a:lnTo>
                    <a:pt x="3642215" y="806322"/>
                  </a:lnTo>
                  <a:lnTo>
                    <a:pt x="3628321" y="755457"/>
                  </a:lnTo>
                  <a:lnTo>
                    <a:pt x="3612672" y="704667"/>
                  </a:lnTo>
                  <a:lnTo>
                    <a:pt x="3595366" y="654596"/>
                  </a:lnTo>
                  <a:lnTo>
                    <a:pt x="3576504" y="605891"/>
                  </a:lnTo>
                  <a:lnTo>
                    <a:pt x="3556185" y="559197"/>
                  </a:lnTo>
                  <a:lnTo>
                    <a:pt x="3534509" y="515161"/>
                  </a:lnTo>
                  <a:lnTo>
                    <a:pt x="3511576" y="474429"/>
                  </a:lnTo>
                  <a:lnTo>
                    <a:pt x="3487486" y="437646"/>
                  </a:lnTo>
                  <a:lnTo>
                    <a:pt x="3462337" y="405459"/>
                  </a:lnTo>
                  <a:lnTo>
                    <a:pt x="3428411" y="369788"/>
                  </a:lnTo>
                  <a:lnTo>
                    <a:pt x="3393046" y="339546"/>
                  </a:lnTo>
                  <a:lnTo>
                    <a:pt x="3355852" y="314162"/>
                  </a:lnTo>
                  <a:lnTo>
                    <a:pt x="3316439" y="293064"/>
                  </a:lnTo>
                  <a:lnTo>
                    <a:pt x="3274417" y="275681"/>
                  </a:lnTo>
                  <a:lnTo>
                    <a:pt x="3229394" y="261441"/>
                  </a:lnTo>
                  <a:lnTo>
                    <a:pt x="3180980" y="249773"/>
                  </a:lnTo>
                  <a:lnTo>
                    <a:pt x="3128784" y="240105"/>
                  </a:lnTo>
                  <a:lnTo>
                    <a:pt x="3072417" y="231866"/>
                  </a:lnTo>
                  <a:lnTo>
                    <a:pt x="3011487" y="224484"/>
                  </a:lnTo>
                  <a:lnTo>
                    <a:pt x="2970547" y="221371"/>
                  </a:lnTo>
                  <a:lnTo>
                    <a:pt x="2927080" y="220716"/>
                  </a:lnTo>
                  <a:lnTo>
                    <a:pt x="2881347" y="222150"/>
                  </a:lnTo>
                  <a:lnTo>
                    <a:pt x="2833613" y="225302"/>
                  </a:lnTo>
                  <a:lnTo>
                    <a:pt x="2784138" y="229803"/>
                  </a:lnTo>
                  <a:lnTo>
                    <a:pt x="2733188" y="235283"/>
                  </a:lnTo>
                  <a:lnTo>
                    <a:pt x="2574103" y="253899"/>
                  </a:lnTo>
                  <a:lnTo>
                    <a:pt x="2519874" y="259598"/>
                  </a:lnTo>
                  <a:lnTo>
                    <a:pt x="2465481" y="264427"/>
                  </a:lnTo>
                  <a:lnTo>
                    <a:pt x="2411189" y="268016"/>
                  </a:lnTo>
                  <a:lnTo>
                    <a:pt x="2357259" y="269996"/>
                  </a:lnTo>
                  <a:lnTo>
                    <a:pt x="2303955" y="269997"/>
                  </a:lnTo>
                  <a:lnTo>
                    <a:pt x="2251539" y="267650"/>
                  </a:lnTo>
                  <a:lnTo>
                    <a:pt x="2200275" y="262584"/>
                  </a:lnTo>
                  <a:lnTo>
                    <a:pt x="2151393" y="255119"/>
                  </a:lnTo>
                  <a:lnTo>
                    <a:pt x="2100803" y="245248"/>
                  </a:lnTo>
                  <a:lnTo>
                    <a:pt x="2048873" y="233267"/>
                  </a:lnTo>
                  <a:lnTo>
                    <a:pt x="1995972" y="219474"/>
                  </a:lnTo>
                  <a:lnTo>
                    <a:pt x="1942468" y="204165"/>
                  </a:lnTo>
                  <a:lnTo>
                    <a:pt x="1888730" y="187636"/>
                  </a:lnTo>
                  <a:lnTo>
                    <a:pt x="1835125" y="170185"/>
                  </a:lnTo>
                  <a:lnTo>
                    <a:pt x="1782022" y="152107"/>
                  </a:lnTo>
                  <a:lnTo>
                    <a:pt x="1729790" y="133700"/>
                  </a:lnTo>
                  <a:lnTo>
                    <a:pt x="1678797" y="115259"/>
                  </a:lnTo>
                  <a:lnTo>
                    <a:pt x="1494580" y="47101"/>
                  </a:lnTo>
                  <a:lnTo>
                    <a:pt x="1455306" y="32946"/>
                  </a:lnTo>
                  <a:lnTo>
                    <a:pt x="1419482" y="20537"/>
                  </a:lnTo>
                  <a:lnTo>
                    <a:pt x="1387475" y="10171"/>
                  </a:lnTo>
                  <a:lnTo>
                    <a:pt x="1332323" y="10756"/>
                  </a:lnTo>
                  <a:lnTo>
                    <a:pt x="1278230" y="9888"/>
                  </a:lnTo>
                  <a:lnTo>
                    <a:pt x="1225181" y="8032"/>
                  </a:lnTo>
                  <a:lnTo>
                    <a:pt x="1122166" y="3209"/>
                  </a:lnTo>
                  <a:lnTo>
                    <a:pt x="1072174" y="1171"/>
                  </a:lnTo>
                  <a:lnTo>
                    <a:pt x="1023175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4350" y="4396728"/>
              <a:ext cx="3688715" cy="1753235"/>
            </a:xfrm>
            <a:custGeom>
              <a:avLst/>
              <a:gdLst/>
              <a:ahLst/>
              <a:cxnLst/>
              <a:rect l="l" t="t" r="r" b="b"/>
              <a:pathLst>
                <a:path w="3688715" h="1753235">
                  <a:moveTo>
                    <a:pt x="1387475" y="10171"/>
                  </a:moveTo>
                  <a:lnTo>
                    <a:pt x="1332323" y="10756"/>
                  </a:lnTo>
                  <a:lnTo>
                    <a:pt x="1278230" y="9888"/>
                  </a:lnTo>
                  <a:lnTo>
                    <a:pt x="1225181" y="8032"/>
                  </a:lnTo>
                  <a:lnTo>
                    <a:pt x="1173164" y="5651"/>
                  </a:lnTo>
                  <a:lnTo>
                    <a:pt x="1122166" y="3209"/>
                  </a:lnTo>
                  <a:lnTo>
                    <a:pt x="1072174" y="1171"/>
                  </a:lnTo>
                  <a:lnTo>
                    <a:pt x="1023175" y="0"/>
                  </a:lnTo>
                  <a:lnTo>
                    <a:pt x="975155" y="159"/>
                  </a:lnTo>
                  <a:lnTo>
                    <a:pt x="928102" y="2114"/>
                  </a:lnTo>
                  <a:lnTo>
                    <a:pt x="882004" y="6327"/>
                  </a:lnTo>
                  <a:lnTo>
                    <a:pt x="836845" y="13263"/>
                  </a:lnTo>
                  <a:lnTo>
                    <a:pt x="792615" y="23386"/>
                  </a:lnTo>
                  <a:lnTo>
                    <a:pt x="749300" y="37159"/>
                  </a:lnTo>
                  <a:lnTo>
                    <a:pt x="702879" y="56480"/>
                  </a:lnTo>
                  <a:lnTo>
                    <a:pt x="657335" y="79940"/>
                  </a:lnTo>
                  <a:lnTo>
                    <a:pt x="612750" y="106984"/>
                  </a:lnTo>
                  <a:lnTo>
                    <a:pt x="569206" y="137054"/>
                  </a:lnTo>
                  <a:lnTo>
                    <a:pt x="526788" y="169593"/>
                  </a:lnTo>
                  <a:lnTo>
                    <a:pt x="485576" y="204045"/>
                  </a:lnTo>
                  <a:lnTo>
                    <a:pt x="445654" y="239853"/>
                  </a:lnTo>
                  <a:lnTo>
                    <a:pt x="407105" y="276460"/>
                  </a:lnTo>
                  <a:lnTo>
                    <a:pt x="370011" y="313309"/>
                  </a:lnTo>
                  <a:lnTo>
                    <a:pt x="334455" y="349845"/>
                  </a:lnTo>
                  <a:lnTo>
                    <a:pt x="300519" y="385509"/>
                  </a:lnTo>
                  <a:lnTo>
                    <a:pt x="268287" y="419746"/>
                  </a:lnTo>
                  <a:lnTo>
                    <a:pt x="230514" y="460023"/>
                  </a:lnTo>
                  <a:lnTo>
                    <a:pt x="192989" y="500785"/>
                  </a:lnTo>
                  <a:lnTo>
                    <a:pt x="156530" y="541947"/>
                  </a:lnTo>
                  <a:lnTo>
                    <a:pt x="121958" y="583424"/>
                  </a:lnTo>
                  <a:lnTo>
                    <a:pt x="90090" y="625129"/>
                  </a:lnTo>
                  <a:lnTo>
                    <a:pt x="61747" y="666977"/>
                  </a:lnTo>
                  <a:lnTo>
                    <a:pt x="37747" y="708882"/>
                  </a:lnTo>
                  <a:lnTo>
                    <a:pt x="18910" y="750759"/>
                  </a:lnTo>
                  <a:lnTo>
                    <a:pt x="6054" y="792521"/>
                  </a:lnTo>
                  <a:lnTo>
                    <a:pt x="0" y="834084"/>
                  </a:lnTo>
                  <a:lnTo>
                    <a:pt x="1298" y="875692"/>
                  </a:lnTo>
                  <a:lnTo>
                    <a:pt x="8674" y="917586"/>
                  </a:lnTo>
                  <a:lnTo>
                    <a:pt x="21631" y="959671"/>
                  </a:lnTo>
                  <a:lnTo>
                    <a:pt x="39674" y="1001851"/>
                  </a:lnTo>
                  <a:lnTo>
                    <a:pt x="62309" y="1044031"/>
                  </a:lnTo>
                  <a:lnTo>
                    <a:pt x="89039" y="1086115"/>
                  </a:lnTo>
                  <a:lnTo>
                    <a:pt x="119370" y="1128009"/>
                  </a:lnTo>
                  <a:lnTo>
                    <a:pt x="152806" y="1169618"/>
                  </a:lnTo>
                  <a:lnTo>
                    <a:pt x="188852" y="1210845"/>
                  </a:lnTo>
                  <a:lnTo>
                    <a:pt x="227012" y="1251596"/>
                  </a:lnTo>
                  <a:lnTo>
                    <a:pt x="255939" y="1281298"/>
                  </a:lnTo>
                  <a:lnTo>
                    <a:pt x="286879" y="1312315"/>
                  </a:lnTo>
                  <a:lnTo>
                    <a:pt x="319756" y="1344262"/>
                  </a:lnTo>
                  <a:lnTo>
                    <a:pt x="354493" y="1376754"/>
                  </a:lnTo>
                  <a:lnTo>
                    <a:pt x="391015" y="1409406"/>
                  </a:lnTo>
                  <a:lnTo>
                    <a:pt x="429245" y="1441832"/>
                  </a:lnTo>
                  <a:lnTo>
                    <a:pt x="469106" y="1473648"/>
                  </a:lnTo>
                  <a:lnTo>
                    <a:pt x="510522" y="1504467"/>
                  </a:lnTo>
                  <a:lnTo>
                    <a:pt x="553417" y="1533905"/>
                  </a:lnTo>
                  <a:lnTo>
                    <a:pt x="597714" y="1561575"/>
                  </a:lnTo>
                  <a:lnTo>
                    <a:pt x="643337" y="1587094"/>
                  </a:lnTo>
                  <a:lnTo>
                    <a:pt x="690210" y="1610075"/>
                  </a:lnTo>
                  <a:lnTo>
                    <a:pt x="738256" y="1630133"/>
                  </a:lnTo>
                  <a:lnTo>
                    <a:pt x="787400" y="1646884"/>
                  </a:lnTo>
                  <a:lnTo>
                    <a:pt x="828314" y="1657885"/>
                  </a:lnTo>
                  <a:lnTo>
                    <a:pt x="869372" y="1666409"/>
                  </a:lnTo>
                  <a:lnTo>
                    <a:pt x="910750" y="1672713"/>
                  </a:lnTo>
                  <a:lnTo>
                    <a:pt x="952624" y="1677056"/>
                  </a:lnTo>
                  <a:lnTo>
                    <a:pt x="995170" y="1679694"/>
                  </a:lnTo>
                  <a:lnTo>
                    <a:pt x="1038566" y="1680885"/>
                  </a:lnTo>
                  <a:lnTo>
                    <a:pt x="1082988" y="1680888"/>
                  </a:lnTo>
                  <a:lnTo>
                    <a:pt x="1128612" y="1679961"/>
                  </a:lnTo>
                  <a:lnTo>
                    <a:pt x="1175614" y="1678361"/>
                  </a:lnTo>
                  <a:lnTo>
                    <a:pt x="1224170" y="1676346"/>
                  </a:lnTo>
                  <a:lnTo>
                    <a:pt x="1274459" y="1674174"/>
                  </a:lnTo>
                  <a:lnTo>
                    <a:pt x="1326654" y="1672103"/>
                  </a:lnTo>
                  <a:lnTo>
                    <a:pt x="1380935" y="1670390"/>
                  </a:lnTo>
                  <a:lnTo>
                    <a:pt x="1437475" y="1669294"/>
                  </a:lnTo>
                  <a:lnTo>
                    <a:pt x="1496453" y="1669073"/>
                  </a:lnTo>
                  <a:lnTo>
                    <a:pt x="1558044" y="1669983"/>
                  </a:lnTo>
                  <a:lnTo>
                    <a:pt x="1622425" y="1672284"/>
                  </a:lnTo>
                  <a:lnTo>
                    <a:pt x="1664978" y="1674483"/>
                  </a:lnTo>
                  <a:lnTo>
                    <a:pt x="1709950" y="1677166"/>
                  </a:lnTo>
                  <a:lnTo>
                    <a:pt x="1757131" y="1680280"/>
                  </a:lnTo>
                  <a:lnTo>
                    <a:pt x="1806315" y="1683773"/>
                  </a:lnTo>
                  <a:lnTo>
                    <a:pt x="1857292" y="1687593"/>
                  </a:lnTo>
                  <a:lnTo>
                    <a:pt x="1909856" y="1691686"/>
                  </a:lnTo>
                  <a:lnTo>
                    <a:pt x="1963797" y="1696003"/>
                  </a:lnTo>
                  <a:lnTo>
                    <a:pt x="2018907" y="1700489"/>
                  </a:lnTo>
                  <a:lnTo>
                    <a:pt x="2074980" y="1705092"/>
                  </a:lnTo>
                  <a:lnTo>
                    <a:pt x="2131805" y="1709761"/>
                  </a:lnTo>
                  <a:lnTo>
                    <a:pt x="2189176" y="1714443"/>
                  </a:lnTo>
                  <a:lnTo>
                    <a:pt x="2246885" y="1719086"/>
                  </a:lnTo>
                  <a:lnTo>
                    <a:pt x="2304722" y="1723637"/>
                  </a:lnTo>
                  <a:lnTo>
                    <a:pt x="2362481" y="1728044"/>
                  </a:lnTo>
                  <a:lnTo>
                    <a:pt x="2419953" y="1732256"/>
                  </a:lnTo>
                  <a:lnTo>
                    <a:pt x="2476929" y="1736219"/>
                  </a:lnTo>
                  <a:lnTo>
                    <a:pt x="2533203" y="1739882"/>
                  </a:lnTo>
                  <a:lnTo>
                    <a:pt x="2588565" y="1743192"/>
                  </a:lnTo>
                  <a:lnTo>
                    <a:pt x="2642808" y="1746097"/>
                  </a:lnTo>
                  <a:lnTo>
                    <a:pt x="2695724" y="1748545"/>
                  </a:lnTo>
                  <a:lnTo>
                    <a:pt x="2747104" y="1750483"/>
                  </a:lnTo>
                  <a:lnTo>
                    <a:pt x="2796741" y="1751859"/>
                  </a:lnTo>
                  <a:lnTo>
                    <a:pt x="2844426" y="1752621"/>
                  </a:lnTo>
                  <a:lnTo>
                    <a:pt x="2889951" y="1752717"/>
                  </a:lnTo>
                  <a:lnTo>
                    <a:pt x="2933108" y="1752094"/>
                  </a:lnTo>
                  <a:lnTo>
                    <a:pt x="2973690" y="1750701"/>
                  </a:lnTo>
                  <a:lnTo>
                    <a:pt x="3083621" y="1742113"/>
                  </a:lnTo>
                  <a:lnTo>
                    <a:pt x="3149395" y="1733987"/>
                  </a:lnTo>
                  <a:lnTo>
                    <a:pt x="3209268" y="1724097"/>
                  </a:lnTo>
                  <a:lnTo>
                    <a:pt x="3263701" y="1712433"/>
                  </a:lnTo>
                  <a:lnTo>
                    <a:pt x="3313152" y="1698987"/>
                  </a:lnTo>
                  <a:lnTo>
                    <a:pt x="3358081" y="1683751"/>
                  </a:lnTo>
                  <a:lnTo>
                    <a:pt x="3398948" y="1666716"/>
                  </a:lnTo>
                  <a:lnTo>
                    <a:pt x="3436212" y="1647872"/>
                  </a:lnTo>
                  <a:lnTo>
                    <a:pt x="3470332" y="1627212"/>
                  </a:lnTo>
                  <a:lnTo>
                    <a:pt x="3501769" y="1604727"/>
                  </a:lnTo>
                  <a:lnTo>
                    <a:pt x="3558431" y="1554247"/>
                  </a:lnTo>
                  <a:lnTo>
                    <a:pt x="3584575" y="1526234"/>
                  </a:lnTo>
                  <a:lnTo>
                    <a:pt x="3612268" y="1489876"/>
                  </a:lnTo>
                  <a:lnTo>
                    <a:pt x="3634988" y="1449569"/>
                  </a:lnTo>
                  <a:lnTo>
                    <a:pt x="3653114" y="1405847"/>
                  </a:lnTo>
                  <a:lnTo>
                    <a:pt x="3667024" y="1359249"/>
                  </a:lnTo>
                  <a:lnTo>
                    <a:pt x="3677099" y="1310311"/>
                  </a:lnTo>
                  <a:lnTo>
                    <a:pt x="3683718" y="1259569"/>
                  </a:lnTo>
                  <a:lnTo>
                    <a:pt x="3687259" y="1207561"/>
                  </a:lnTo>
                  <a:lnTo>
                    <a:pt x="3688102" y="1154823"/>
                  </a:lnTo>
                  <a:lnTo>
                    <a:pt x="3686627" y="1101892"/>
                  </a:lnTo>
                  <a:lnTo>
                    <a:pt x="3683212" y="1049304"/>
                  </a:lnTo>
                  <a:lnTo>
                    <a:pt x="3678237" y="997596"/>
                  </a:lnTo>
                  <a:lnTo>
                    <a:pt x="3672364" y="952897"/>
                  </a:lnTo>
                  <a:lnTo>
                    <a:pt x="3664336" y="905687"/>
                  </a:lnTo>
                  <a:lnTo>
                    <a:pt x="3654253" y="856614"/>
                  </a:lnTo>
                  <a:lnTo>
                    <a:pt x="3642215" y="806322"/>
                  </a:lnTo>
                  <a:lnTo>
                    <a:pt x="3628321" y="755457"/>
                  </a:lnTo>
                  <a:lnTo>
                    <a:pt x="3612672" y="704667"/>
                  </a:lnTo>
                  <a:lnTo>
                    <a:pt x="3595366" y="654596"/>
                  </a:lnTo>
                  <a:lnTo>
                    <a:pt x="3576504" y="605891"/>
                  </a:lnTo>
                  <a:lnTo>
                    <a:pt x="3556185" y="559197"/>
                  </a:lnTo>
                  <a:lnTo>
                    <a:pt x="3534509" y="515161"/>
                  </a:lnTo>
                  <a:lnTo>
                    <a:pt x="3511576" y="474429"/>
                  </a:lnTo>
                  <a:lnTo>
                    <a:pt x="3487486" y="437646"/>
                  </a:lnTo>
                  <a:lnTo>
                    <a:pt x="3462337" y="405459"/>
                  </a:lnTo>
                  <a:lnTo>
                    <a:pt x="3428411" y="369788"/>
                  </a:lnTo>
                  <a:lnTo>
                    <a:pt x="3393046" y="339546"/>
                  </a:lnTo>
                  <a:lnTo>
                    <a:pt x="3355852" y="314162"/>
                  </a:lnTo>
                  <a:lnTo>
                    <a:pt x="3316439" y="293064"/>
                  </a:lnTo>
                  <a:lnTo>
                    <a:pt x="3274417" y="275681"/>
                  </a:lnTo>
                  <a:lnTo>
                    <a:pt x="3229394" y="261441"/>
                  </a:lnTo>
                  <a:lnTo>
                    <a:pt x="3180980" y="249773"/>
                  </a:lnTo>
                  <a:lnTo>
                    <a:pt x="3128784" y="240105"/>
                  </a:lnTo>
                  <a:lnTo>
                    <a:pt x="3072417" y="231866"/>
                  </a:lnTo>
                  <a:lnTo>
                    <a:pt x="3011487" y="224484"/>
                  </a:lnTo>
                  <a:lnTo>
                    <a:pt x="2970547" y="221371"/>
                  </a:lnTo>
                  <a:lnTo>
                    <a:pt x="2927080" y="220716"/>
                  </a:lnTo>
                  <a:lnTo>
                    <a:pt x="2881347" y="222150"/>
                  </a:lnTo>
                  <a:lnTo>
                    <a:pt x="2833613" y="225302"/>
                  </a:lnTo>
                  <a:lnTo>
                    <a:pt x="2784138" y="229803"/>
                  </a:lnTo>
                  <a:lnTo>
                    <a:pt x="2733188" y="235283"/>
                  </a:lnTo>
                  <a:lnTo>
                    <a:pt x="2681023" y="241372"/>
                  </a:lnTo>
                  <a:lnTo>
                    <a:pt x="2627907" y="247701"/>
                  </a:lnTo>
                  <a:lnTo>
                    <a:pt x="2574103" y="253899"/>
                  </a:lnTo>
                  <a:lnTo>
                    <a:pt x="2519874" y="259598"/>
                  </a:lnTo>
                  <a:lnTo>
                    <a:pt x="2465481" y="264427"/>
                  </a:lnTo>
                  <a:lnTo>
                    <a:pt x="2411189" y="268016"/>
                  </a:lnTo>
                  <a:lnTo>
                    <a:pt x="2357259" y="269996"/>
                  </a:lnTo>
                  <a:lnTo>
                    <a:pt x="2303955" y="269997"/>
                  </a:lnTo>
                  <a:lnTo>
                    <a:pt x="2251539" y="267650"/>
                  </a:lnTo>
                  <a:lnTo>
                    <a:pt x="2200275" y="262584"/>
                  </a:lnTo>
                  <a:lnTo>
                    <a:pt x="2151393" y="255119"/>
                  </a:lnTo>
                  <a:lnTo>
                    <a:pt x="2100803" y="245248"/>
                  </a:lnTo>
                  <a:lnTo>
                    <a:pt x="2048873" y="233267"/>
                  </a:lnTo>
                  <a:lnTo>
                    <a:pt x="1995972" y="219474"/>
                  </a:lnTo>
                  <a:lnTo>
                    <a:pt x="1942468" y="204165"/>
                  </a:lnTo>
                  <a:lnTo>
                    <a:pt x="1888730" y="187636"/>
                  </a:lnTo>
                  <a:lnTo>
                    <a:pt x="1835125" y="170185"/>
                  </a:lnTo>
                  <a:lnTo>
                    <a:pt x="1782022" y="152107"/>
                  </a:lnTo>
                  <a:lnTo>
                    <a:pt x="1729790" y="133700"/>
                  </a:lnTo>
                  <a:lnTo>
                    <a:pt x="1678797" y="115259"/>
                  </a:lnTo>
                  <a:lnTo>
                    <a:pt x="1629411" y="97083"/>
                  </a:lnTo>
                  <a:lnTo>
                    <a:pt x="1582001" y="79466"/>
                  </a:lnTo>
                  <a:lnTo>
                    <a:pt x="1536934" y="62707"/>
                  </a:lnTo>
                  <a:lnTo>
                    <a:pt x="1494580" y="47101"/>
                  </a:lnTo>
                  <a:lnTo>
                    <a:pt x="1455306" y="32946"/>
                  </a:lnTo>
                  <a:lnTo>
                    <a:pt x="1419482" y="20537"/>
                  </a:lnTo>
                  <a:lnTo>
                    <a:pt x="1387475" y="101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466" y="5148833"/>
              <a:ext cx="544067" cy="544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650" y="5055107"/>
              <a:ext cx="748283" cy="6111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57600" y="507841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507841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2287" y="5074856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38837" y="5283708"/>
            <a:ext cx="783590" cy="638810"/>
            <a:chOff x="5938837" y="5283708"/>
            <a:chExt cx="783590" cy="6388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4465" y="5377434"/>
              <a:ext cx="544066" cy="5448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1220" y="5283708"/>
              <a:ext cx="771143" cy="611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43600" y="5307013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600" y="5307013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06858" y="5303456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05637" y="5436108"/>
            <a:ext cx="783590" cy="638810"/>
            <a:chOff x="7005637" y="5436108"/>
            <a:chExt cx="783590" cy="63881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1265" y="5529834"/>
              <a:ext cx="544067" cy="54482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8020" y="5436108"/>
              <a:ext cx="771143" cy="6111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10400" y="5459413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0400" y="5459413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73658" y="5455856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43837" y="4521708"/>
            <a:ext cx="796290" cy="638810"/>
            <a:chOff x="7843837" y="4521708"/>
            <a:chExt cx="796290" cy="63881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9465" y="4615434"/>
              <a:ext cx="544067" cy="54482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5552" y="4521708"/>
              <a:ext cx="794003" cy="6111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48600" y="454501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48600" y="454501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7185" y="1156398"/>
            <a:ext cx="7877175" cy="389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ts val="3654"/>
              </a:lnSpc>
              <a:spcBef>
                <a:spcPts val="95"/>
              </a:spcBef>
              <a:tabLst>
                <a:tab pos="1891664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Dijkstra’s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terminates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endParaRPr sz="3200">
              <a:latin typeface="Times New Roman"/>
              <a:cs typeface="Times New Roman"/>
            </a:endParaRPr>
          </a:p>
          <a:p>
            <a:pPr marL="13970">
              <a:lnSpc>
                <a:spcPts val="3654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970">
              <a:lnSpc>
                <a:spcPts val="3190"/>
              </a:lnSpc>
              <a:spcBef>
                <a:spcPts val="225"/>
              </a:spcBef>
              <a:tabLst>
                <a:tab pos="1076960" algn="l"/>
              </a:tabLst>
            </a:pPr>
            <a:r>
              <a:rPr sz="28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suffices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every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 marL="12700" marR="70485" indent="1270">
              <a:lnSpc>
                <a:spcPct val="89900"/>
              </a:lnSpc>
              <a:spcBef>
                <a:spcPts val="175"/>
              </a:spcBef>
              <a:tabLst>
                <a:tab pos="3838575" algn="l"/>
              </a:tabLst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added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	Suppose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added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Let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y </a:t>
            </a:r>
            <a:r>
              <a:rPr sz="2800" dirty="0">
                <a:latin typeface="Times New Roman"/>
                <a:cs typeface="Times New Roman"/>
              </a:rPr>
              <a:t>be the first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along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shortest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predecessor: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76712" y="4450233"/>
            <a:ext cx="3672204" cy="1294130"/>
            <a:chOff x="4176712" y="4450233"/>
            <a:chExt cx="3672204" cy="1294130"/>
          </a:xfrm>
        </p:grpSpPr>
        <p:sp>
          <p:nvSpPr>
            <p:cNvPr id="32" name="object 32"/>
            <p:cNvSpPr/>
            <p:nvPr/>
          </p:nvSpPr>
          <p:spPr>
            <a:xfrm>
              <a:off x="6477000" y="5573713"/>
              <a:ext cx="478790" cy="137160"/>
            </a:xfrm>
            <a:custGeom>
              <a:avLst/>
              <a:gdLst/>
              <a:ahLst/>
              <a:cxnLst/>
              <a:rect l="l" t="t" r="r" b="b"/>
              <a:pathLst>
                <a:path w="478790" h="137160">
                  <a:moveTo>
                    <a:pt x="0" y="0"/>
                  </a:moveTo>
                  <a:lnTo>
                    <a:pt x="478447" y="1367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16193" y="5661350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5" h="82550">
                  <a:moveTo>
                    <a:pt x="23558" y="0"/>
                  </a:moveTo>
                  <a:lnTo>
                    <a:pt x="39255" y="49060"/>
                  </a:lnTo>
                  <a:lnTo>
                    <a:pt x="0" y="82422"/>
                  </a:lnTo>
                  <a:lnTo>
                    <a:pt x="94208" y="64757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91000" y="5297487"/>
              <a:ext cx="1704975" cy="390525"/>
            </a:xfrm>
            <a:custGeom>
              <a:avLst/>
              <a:gdLst/>
              <a:ahLst/>
              <a:cxnLst/>
              <a:rect l="l" t="t" r="r" b="b"/>
              <a:pathLst>
                <a:path w="1704975" h="390525">
                  <a:moveTo>
                    <a:pt x="0" y="85725"/>
                  </a:moveTo>
                  <a:lnTo>
                    <a:pt x="32569" y="76561"/>
                  </a:lnTo>
                  <a:lnTo>
                    <a:pt x="78217" y="62759"/>
                  </a:lnTo>
                  <a:lnTo>
                    <a:pt x="132336" y="46486"/>
                  </a:lnTo>
                  <a:lnTo>
                    <a:pt x="190314" y="29907"/>
                  </a:lnTo>
                  <a:lnTo>
                    <a:pt x="247543" y="15190"/>
                  </a:lnTo>
                  <a:lnTo>
                    <a:pt x="299412" y="4498"/>
                  </a:lnTo>
                  <a:lnTo>
                    <a:pt x="341312" y="0"/>
                  </a:lnTo>
                  <a:lnTo>
                    <a:pt x="395361" y="5481"/>
                  </a:lnTo>
                  <a:lnTo>
                    <a:pt x="436760" y="22423"/>
                  </a:lnTo>
                  <a:lnTo>
                    <a:pt x="470123" y="47997"/>
                  </a:lnTo>
                  <a:lnTo>
                    <a:pt x="500062" y="79375"/>
                  </a:lnTo>
                  <a:lnTo>
                    <a:pt x="522957" y="120674"/>
                  </a:lnTo>
                  <a:lnTo>
                    <a:pt x="537964" y="171648"/>
                  </a:lnTo>
                  <a:lnTo>
                    <a:pt x="553863" y="222919"/>
                  </a:lnTo>
                  <a:lnTo>
                    <a:pt x="579437" y="265112"/>
                  </a:lnTo>
                  <a:lnTo>
                    <a:pt x="607898" y="295567"/>
                  </a:lnTo>
                  <a:lnTo>
                    <a:pt x="640245" y="327012"/>
                  </a:lnTo>
                  <a:lnTo>
                    <a:pt x="676935" y="352437"/>
                  </a:lnTo>
                  <a:lnTo>
                    <a:pt x="718426" y="364832"/>
                  </a:lnTo>
                  <a:lnTo>
                    <a:pt x="765175" y="357187"/>
                  </a:lnTo>
                  <a:lnTo>
                    <a:pt x="826323" y="311635"/>
                  </a:lnTo>
                  <a:lnTo>
                    <a:pt x="860425" y="275813"/>
                  </a:lnTo>
                  <a:lnTo>
                    <a:pt x="895937" y="235248"/>
                  </a:lnTo>
                  <a:lnTo>
                    <a:pt x="932156" y="192906"/>
                  </a:lnTo>
                  <a:lnTo>
                    <a:pt x="968374" y="151753"/>
                  </a:lnTo>
                  <a:lnTo>
                    <a:pt x="1003887" y="114755"/>
                  </a:lnTo>
                  <a:lnTo>
                    <a:pt x="1037989" y="84877"/>
                  </a:lnTo>
                  <a:lnTo>
                    <a:pt x="1117004" y="50726"/>
                  </a:lnTo>
                  <a:lnTo>
                    <a:pt x="1164695" y="47566"/>
                  </a:lnTo>
                  <a:lnTo>
                    <a:pt x="1211064" y="53578"/>
                  </a:lnTo>
                  <a:lnTo>
                    <a:pt x="1254125" y="66733"/>
                  </a:lnTo>
                  <a:lnTo>
                    <a:pt x="1291894" y="85004"/>
                  </a:lnTo>
                  <a:lnTo>
                    <a:pt x="1344853" y="142138"/>
                  </a:lnTo>
                  <a:lnTo>
                    <a:pt x="1354670" y="190639"/>
                  </a:lnTo>
                  <a:lnTo>
                    <a:pt x="1359763" y="243636"/>
                  </a:lnTo>
                  <a:lnTo>
                    <a:pt x="1368056" y="292900"/>
                  </a:lnTo>
                  <a:lnTo>
                    <a:pt x="1387475" y="330200"/>
                  </a:lnTo>
                  <a:lnTo>
                    <a:pt x="1421485" y="355066"/>
                  </a:lnTo>
                  <a:lnTo>
                    <a:pt x="1464868" y="372922"/>
                  </a:lnTo>
                  <a:lnTo>
                    <a:pt x="1512519" y="384378"/>
                  </a:lnTo>
                  <a:lnTo>
                    <a:pt x="1559331" y="390042"/>
                  </a:lnTo>
                  <a:lnTo>
                    <a:pt x="1600200" y="390525"/>
                  </a:lnTo>
                  <a:lnTo>
                    <a:pt x="1627478" y="385634"/>
                  </a:lnTo>
                  <a:lnTo>
                    <a:pt x="1654654" y="375194"/>
                  </a:lnTo>
                  <a:lnTo>
                    <a:pt x="1680777" y="361294"/>
                  </a:lnTo>
                  <a:lnTo>
                    <a:pt x="1704898" y="3460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48476" y="5611807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23" y="0"/>
                  </a:moveTo>
                  <a:lnTo>
                    <a:pt x="0" y="11747"/>
                  </a:lnTo>
                  <a:lnTo>
                    <a:pt x="47523" y="31635"/>
                  </a:lnTo>
                  <a:lnTo>
                    <a:pt x="47447" y="83146"/>
                  </a:lnTo>
                  <a:lnTo>
                    <a:pt x="95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4376" y="4464520"/>
              <a:ext cx="1870710" cy="995044"/>
            </a:xfrm>
            <a:custGeom>
              <a:avLst/>
              <a:gdLst/>
              <a:ahLst/>
              <a:cxnLst/>
              <a:rect l="l" t="t" r="r" b="b"/>
              <a:pathLst>
                <a:path w="1870709" h="995045">
                  <a:moveTo>
                    <a:pt x="1390823" y="994892"/>
                  </a:moveTo>
                  <a:lnTo>
                    <a:pt x="1390353" y="959433"/>
                  </a:lnTo>
                  <a:lnTo>
                    <a:pt x="1392398" y="907439"/>
                  </a:lnTo>
                  <a:lnTo>
                    <a:pt x="1390709" y="849045"/>
                  </a:lnTo>
                  <a:lnTo>
                    <a:pt x="1379038" y="794384"/>
                  </a:lnTo>
                  <a:lnTo>
                    <a:pt x="1351136" y="753592"/>
                  </a:lnTo>
                  <a:lnTo>
                    <a:pt x="1282008" y="722323"/>
                  </a:lnTo>
                  <a:lnTo>
                    <a:pt x="1237377" y="713520"/>
                  </a:lnTo>
                  <a:lnTo>
                    <a:pt x="1186887" y="707161"/>
                  </a:lnTo>
                  <a:lnTo>
                    <a:pt x="1131177" y="701662"/>
                  </a:lnTo>
                  <a:lnTo>
                    <a:pt x="1070884" y="695442"/>
                  </a:lnTo>
                  <a:lnTo>
                    <a:pt x="1006648" y="686917"/>
                  </a:lnTo>
                  <a:lnTo>
                    <a:pt x="965990" y="681323"/>
                  </a:lnTo>
                  <a:lnTo>
                    <a:pt x="921489" y="676297"/>
                  </a:lnTo>
                  <a:lnTo>
                    <a:pt x="873869" y="671612"/>
                  </a:lnTo>
                  <a:lnTo>
                    <a:pt x="823850" y="667043"/>
                  </a:lnTo>
                  <a:lnTo>
                    <a:pt x="772157" y="662365"/>
                  </a:lnTo>
                  <a:lnTo>
                    <a:pt x="719509" y="657349"/>
                  </a:lnTo>
                  <a:lnTo>
                    <a:pt x="666630" y="651772"/>
                  </a:lnTo>
                  <a:lnTo>
                    <a:pt x="614242" y="645406"/>
                  </a:lnTo>
                  <a:lnTo>
                    <a:pt x="563066" y="638027"/>
                  </a:lnTo>
                  <a:lnTo>
                    <a:pt x="513825" y="629407"/>
                  </a:lnTo>
                  <a:lnTo>
                    <a:pt x="467241" y="619320"/>
                  </a:lnTo>
                  <a:lnTo>
                    <a:pt x="424036" y="607542"/>
                  </a:lnTo>
                  <a:lnTo>
                    <a:pt x="373910" y="591460"/>
                  </a:lnTo>
                  <a:lnTo>
                    <a:pt x="323261" y="573760"/>
                  </a:lnTo>
                  <a:lnTo>
                    <a:pt x="273088" y="554535"/>
                  </a:lnTo>
                  <a:lnTo>
                    <a:pt x="224392" y="533882"/>
                  </a:lnTo>
                  <a:lnTo>
                    <a:pt x="178172" y="511895"/>
                  </a:lnTo>
                  <a:lnTo>
                    <a:pt x="135428" y="488670"/>
                  </a:lnTo>
                  <a:lnTo>
                    <a:pt x="97161" y="464302"/>
                  </a:lnTo>
                  <a:lnTo>
                    <a:pt x="64372" y="438886"/>
                  </a:lnTo>
                  <a:lnTo>
                    <a:pt x="19223" y="385292"/>
                  </a:lnTo>
                  <a:lnTo>
                    <a:pt x="5249" y="347068"/>
                  </a:lnTo>
                  <a:lnTo>
                    <a:pt x="0" y="303039"/>
                  </a:lnTo>
                  <a:lnTo>
                    <a:pt x="3122" y="255588"/>
                  </a:lnTo>
                  <a:lnTo>
                    <a:pt x="14262" y="207095"/>
                  </a:lnTo>
                  <a:lnTo>
                    <a:pt x="33067" y="159941"/>
                  </a:lnTo>
                  <a:lnTo>
                    <a:pt x="59183" y="116508"/>
                  </a:lnTo>
                  <a:lnTo>
                    <a:pt x="92257" y="79177"/>
                  </a:lnTo>
                  <a:lnTo>
                    <a:pt x="131936" y="50329"/>
                  </a:lnTo>
                  <a:lnTo>
                    <a:pt x="202168" y="24540"/>
                  </a:lnTo>
                  <a:lnTo>
                    <a:pt x="245591" y="15677"/>
                  </a:lnTo>
                  <a:lnTo>
                    <a:pt x="293214" y="9113"/>
                  </a:lnTo>
                  <a:lnTo>
                    <a:pt x="344034" y="4555"/>
                  </a:lnTo>
                  <a:lnTo>
                    <a:pt x="397048" y="1712"/>
                  </a:lnTo>
                  <a:lnTo>
                    <a:pt x="451253" y="291"/>
                  </a:lnTo>
                  <a:lnTo>
                    <a:pt x="505645" y="0"/>
                  </a:lnTo>
                  <a:lnTo>
                    <a:pt x="559221" y="546"/>
                  </a:lnTo>
                  <a:lnTo>
                    <a:pt x="610978" y="1638"/>
                  </a:lnTo>
                  <a:lnTo>
                    <a:pt x="659914" y="2984"/>
                  </a:lnTo>
                  <a:lnTo>
                    <a:pt x="705023" y="4292"/>
                  </a:lnTo>
                  <a:lnTo>
                    <a:pt x="761938" y="6434"/>
                  </a:lnTo>
                  <a:lnTo>
                    <a:pt x="818147" y="9792"/>
                  </a:lnTo>
                  <a:lnTo>
                    <a:pt x="873298" y="14522"/>
                  </a:lnTo>
                  <a:lnTo>
                    <a:pt x="927038" y="20781"/>
                  </a:lnTo>
                  <a:lnTo>
                    <a:pt x="979014" y="28725"/>
                  </a:lnTo>
                  <a:lnTo>
                    <a:pt x="1028873" y="38511"/>
                  </a:lnTo>
                  <a:lnTo>
                    <a:pt x="1076263" y="50296"/>
                  </a:lnTo>
                  <a:lnTo>
                    <a:pt x="1120831" y="64238"/>
                  </a:lnTo>
                  <a:lnTo>
                    <a:pt x="1162223" y="80492"/>
                  </a:lnTo>
                  <a:lnTo>
                    <a:pt x="1209538" y="106669"/>
                  </a:lnTo>
                  <a:lnTo>
                    <a:pt x="1250521" y="138873"/>
                  </a:lnTo>
                  <a:lnTo>
                    <a:pt x="1286812" y="174964"/>
                  </a:lnTo>
                  <a:lnTo>
                    <a:pt x="1320047" y="212805"/>
                  </a:lnTo>
                  <a:lnTo>
                    <a:pt x="1351867" y="250257"/>
                  </a:lnTo>
                  <a:lnTo>
                    <a:pt x="1383908" y="285182"/>
                  </a:lnTo>
                  <a:lnTo>
                    <a:pt x="1417811" y="315442"/>
                  </a:lnTo>
                  <a:lnTo>
                    <a:pt x="1458270" y="347537"/>
                  </a:lnTo>
                  <a:lnTo>
                    <a:pt x="1497538" y="379059"/>
                  </a:lnTo>
                  <a:lnTo>
                    <a:pt x="1536278" y="408112"/>
                  </a:lnTo>
                  <a:lnTo>
                    <a:pt x="1575150" y="432799"/>
                  </a:lnTo>
                  <a:lnTo>
                    <a:pt x="1614815" y="451224"/>
                  </a:lnTo>
                  <a:lnTo>
                    <a:pt x="1655936" y="461492"/>
                  </a:lnTo>
                  <a:lnTo>
                    <a:pt x="1707178" y="459945"/>
                  </a:lnTo>
                  <a:lnTo>
                    <a:pt x="1763147" y="446448"/>
                  </a:lnTo>
                  <a:lnTo>
                    <a:pt x="1819201" y="426466"/>
                  </a:lnTo>
                  <a:lnTo>
                    <a:pt x="1870693" y="4054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53272" y="4839923"/>
              <a:ext cx="95885" cy="80645"/>
            </a:xfrm>
            <a:custGeom>
              <a:avLst/>
              <a:gdLst/>
              <a:ahLst/>
              <a:cxnLst/>
              <a:rect l="l" t="t" r="r" b="b"/>
              <a:pathLst>
                <a:path w="95884" h="80645">
                  <a:moveTo>
                    <a:pt x="0" y="0"/>
                  </a:moveTo>
                  <a:lnTo>
                    <a:pt x="41846" y="30035"/>
                  </a:lnTo>
                  <a:lnTo>
                    <a:pt x="30213" y="80213"/>
                  </a:lnTo>
                  <a:lnTo>
                    <a:pt x="95326" y="9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49173" y="5326760"/>
            <a:ext cx="215836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23215" marR="5080" indent="-31115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just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before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95348" y="4667523"/>
            <a:ext cx="3143885" cy="708025"/>
            <a:chOff x="895348" y="4667523"/>
            <a:chExt cx="3143885" cy="708025"/>
          </a:xfrm>
        </p:grpSpPr>
        <p:sp>
          <p:nvSpPr>
            <p:cNvPr id="40" name="object 40"/>
            <p:cNvSpPr/>
            <p:nvPr/>
          </p:nvSpPr>
          <p:spPr>
            <a:xfrm>
              <a:off x="914398" y="4724590"/>
              <a:ext cx="3047365" cy="631825"/>
            </a:xfrm>
            <a:custGeom>
              <a:avLst/>
              <a:gdLst/>
              <a:ahLst/>
              <a:cxnLst/>
              <a:rect l="l" t="t" r="r" b="b"/>
              <a:pathLst>
                <a:path w="3047365" h="631825">
                  <a:moveTo>
                    <a:pt x="3046920" y="0"/>
                  </a:moveTo>
                  <a:lnTo>
                    <a:pt x="2971485" y="552"/>
                  </a:lnTo>
                  <a:lnTo>
                    <a:pt x="2896515" y="1463"/>
                  </a:lnTo>
                  <a:lnTo>
                    <a:pt x="2822030" y="2728"/>
                  </a:lnTo>
                  <a:lnTo>
                    <a:pt x="2748051" y="4344"/>
                  </a:lnTo>
                  <a:lnTo>
                    <a:pt x="2674598" y="6306"/>
                  </a:lnTo>
                  <a:lnTo>
                    <a:pt x="2601692" y="8609"/>
                  </a:lnTo>
                  <a:lnTo>
                    <a:pt x="2529354" y="11251"/>
                  </a:lnTo>
                  <a:lnTo>
                    <a:pt x="2457603" y="14226"/>
                  </a:lnTo>
                  <a:lnTo>
                    <a:pt x="2386460" y="17530"/>
                  </a:lnTo>
                  <a:lnTo>
                    <a:pt x="2315945" y="21160"/>
                  </a:lnTo>
                  <a:lnTo>
                    <a:pt x="2246080" y="25112"/>
                  </a:lnTo>
                  <a:lnTo>
                    <a:pt x="2176883" y="29380"/>
                  </a:lnTo>
                  <a:lnTo>
                    <a:pt x="2108377" y="33962"/>
                  </a:lnTo>
                  <a:lnTo>
                    <a:pt x="2040581" y="38852"/>
                  </a:lnTo>
                  <a:lnTo>
                    <a:pt x="1973516" y="44048"/>
                  </a:lnTo>
                  <a:lnTo>
                    <a:pt x="1907201" y="49543"/>
                  </a:lnTo>
                  <a:lnTo>
                    <a:pt x="1841659" y="55336"/>
                  </a:lnTo>
                  <a:lnTo>
                    <a:pt x="1776908" y="61420"/>
                  </a:lnTo>
                  <a:lnTo>
                    <a:pt x="1712970" y="67793"/>
                  </a:lnTo>
                  <a:lnTo>
                    <a:pt x="1649865" y="74450"/>
                  </a:lnTo>
                  <a:lnTo>
                    <a:pt x="1587613" y="81387"/>
                  </a:lnTo>
                  <a:lnTo>
                    <a:pt x="1526235" y="88600"/>
                  </a:lnTo>
                  <a:lnTo>
                    <a:pt x="1465751" y="96084"/>
                  </a:lnTo>
                  <a:lnTo>
                    <a:pt x="1406182" y="103836"/>
                  </a:lnTo>
                  <a:lnTo>
                    <a:pt x="1347547" y="111852"/>
                  </a:lnTo>
                  <a:lnTo>
                    <a:pt x="1289869" y="120126"/>
                  </a:lnTo>
                  <a:lnTo>
                    <a:pt x="1233166" y="128656"/>
                  </a:lnTo>
                  <a:lnTo>
                    <a:pt x="1177460" y="137437"/>
                  </a:lnTo>
                  <a:lnTo>
                    <a:pt x="1122770" y="146465"/>
                  </a:lnTo>
                  <a:lnTo>
                    <a:pt x="1069118" y="155735"/>
                  </a:lnTo>
                  <a:lnTo>
                    <a:pt x="1016524" y="165245"/>
                  </a:lnTo>
                  <a:lnTo>
                    <a:pt x="965008" y="174988"/>
                  </a:lnTo>
                  <a:lnTo>
                    <a:pt x="914590" y="184962"/>
                  </a:lnTo>
                  <a:lnTo>
                    <a:pt x="865291" y="195163"/>
                  </a:lnTo>
                  <a:lnTo>
                    <a:pt x="817132" y="205585"/>
                  </a:lnTo>
                  <a:lnTo>
                    <a:pt x="770133" y="216225"/>
                  </a:lnTo>
                  <a:lnTo>
                    <a:pt x="724314" y="227079"/>
                  </a:lnTo>
                  <a:lnTo>
                    <a:pt x="679697" y="238143"/>
                  </a:lnTo>
                  <a:lnTo>
                    <a:pt x="636300" y="249413"/>
                  </a:lnTo>
                  <a:lnTo>
                    <a:pt x="594145" y="260883"/>
                  </a:lnTo>
                  <a:lnTo>
                    <a:pt x="553252" y="272551"/>
                  </a:lnTo>
                  <a:lnTo>
                    <a:pt x="513641" y="284413"/>
                  </a:lnTo>
                  <a:lnTo>
                    <a:pt x="475334" y="296463"/>
                  </a:lnTo>
                  <a:lnTo>
                    <a:pt x="438350" y="308698"/>
                  </a:lnTo>
                  <a:lnTo>
                    <a:pt x="368434" y="333707"/>
                  </a:lnTo>
                  <a:lnTo>
                    <a:pt x="304058" y="359405"/>
                  </a:lnTo>
                  <a:lnTo>
                    <a:pt x="245383" y="385761"/>
                  </a:lnTo>
                  <a:lnTo>
                    <a:pt x="192575" y="412740"/>
                  </a:lnTo>
                  <a:lnTo>
                    <a:pt x="145797" y="440310"/>
                  </a:lnTo>
                  <a:lnTo>
                    <a:pt x="105211" y="468438"/>
                  </a:lnTo>
                  <a:lnTo>
                    <a:pt x="70982" y="497091"/>
                  </a:lnTo>
                  <a:lnTo>
                    <a:pt x="43274" y="526235"/>
                  </a:lnTo>
                  <a:lnTo>
                    <a:pt x="14293" y="570801"/>
                  </a:lnTo>
                  <a:lnTo>
                    <a:pt x="903" y="616287"/>
                  </a:lnTo>
                  <a:lnTo>
                    <a:pt x="0" y="631634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24305" y="4667523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38239" y="57061"/>
                  </a:lnTo>
                  <a:lnTo>
                    <a:pt x="279" y="114299"/>
                  </a:lnTo>
                  <a:lnTo>
                    <a:pt x="114439" y="56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17558"/>
            <a:ext cx="7886700" cy="132556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—</a:t>
            </a:r>
            <a:r>
              <a:rPr spc="-20" dirty="0"/>
              <a:t> </a:t>
            </a:r>
            <a:r>
              <a:rPr spc="-5" dirty="0"/>
              <a:t>Part</a:t>
            </a:r>
            <a:r>
              <a:rPr spc="-30" dirty="0"/>
              <a:t> </a:t>
            </a:r>
            <a:r>
              <a:rPr spc="-5" dirty="0"/>
              <a:t>III </a:t>
            </a:r>
            <a:r>
              <a:rPr spc="-108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" y="3590035"/>
            <a:ext cx="7696834" cy="22701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635">
              <a:lnSpc>
                <a:spcPct val="90100"/>
              </a:lnSpc>
              <a:spcBef>
                <a:spcPts val="475"/>
              </a:spcBef>
              <a:tabLst>
                <a:tab pos="5133340" algn="l"/>
                <a:tab pos="5503545" algn="l"/>
                <a:tab pos="6994525" algn="l"/>
              </a:tabLst>
            </a:pPr>
            <a:r>
              <a:rPr sz="3200" spc="-5" dirty="0">
                <a:latin typeface="Times New Roman"/>
                <a:cs typeface="Times New Roman"/>
              </a:rPr>
              <a:t>Since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vertex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violating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claimed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invariant,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	When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 </a:t>
            </a:r>
            <a:r>
              <a:rPr sz="3200" spc="-5" dirty="0">
                <a:latin typeface="Times New Roman"/>
                <a:cs typeface="Times New Roman"/>
              </a:rPr>
              <a:t>was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added 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edge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relaxed,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 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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But, 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choice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.	Contradiction.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6587" y="1523353"/>
            <a:ext cx="3740785" cy="1858645"/>
            <a:chOff x="1906587" y="1523353"/>
            <a:chExt cx="3740785" cy="1858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962" y="1598676"/>
              <a:ext cx="3665219" cy="1783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962" y="1598676"/>
              <a:ext cx="588556" cy="5804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11350" y="1528115"/>
              <a:ext cx="3653790" cy="1771650"/>
            </a:xfrm>
            <a:custGeom>
              <a:avLst/>
              <a:gdLst/>
              <a:ahLst/>
              <a:cxnLst/>
              <a:rect l="l" t="t" r="r" b="b"/>
              <a:pathLst>
                <a:path w="3653790" h="1771650">
                  <a:moveTo>
                    <a:pt x="1000458" y="0"/>
                  </a:moveTo>
                  <a:lnTo>
                    <a:pt x="953415" y="159"/>
                  </a:lnTo>
                  <a:lnTo>
                    <a:pt x="907305" y="2114"/>
                  </a:lnTo>
                  <a:lnTo>
                    <a:pt x="862109" y="6327"/>
                  </a:lnTo>
                  <a:lnTo>
                    <a:pt x="817811" y="13263"/>
                  </a:lnTo>
                  <a:lnTo>
                    <a:pt x="774392" y="23386"/>
                  </a:lnTo>
                  <a:lnTo>
                    <a:pt x="731837" y="37159"/>
                  </a:lnTo>
                  <a:lnTo>
                    <a:pt x="686575" y="56480"/>
                  </a:lnTo>
                  <a:lnTo>
                    <a:pt x="642129" y="79940"/>
                  </a:lnTo>
                  <a:lnTo>
                    <a:pt x="598586" y="106984"/>
                  </a:lnTo>
                  <a:lnTo>
                    <a:pt x="556036" y="137054"/>
                  </a:lnTo>
                  <a:lnTo>
                    <a:pt x="514566" y="169593"/>
                  </a:lnTo>
                  <a:lnTo>
                    <a:pt x="474265" y="204045"/>
                  </a:lnTo>
                  <a:lnTo>
                    <a:pt x="435221" y="239853"/>
                  </a:lnTo>
                  <a:lnTo>
                    <a:pt x="397521" y="276460"/>
                  </a:lnTo>
                  <a:lnTo>
                    <a:pt x="361255" y="313309"/>
                  </a:lnTo>
                  <a:lnTo>
                    <a:pt x="326510" y="349845"/>
                  </a:lnTo>
                  <a:lnTo>
                    <a:pt x="293375" y="385509"/>
                  </a:lnTo>
                  <a:lnTo>
                    <a:pt x="225113" y="460023"/>
                  </a:lnTo>
                  <a:lnTo>
                    <a:pt x="188518" y="500785"/>
                  </a:lnTo>
                  <a:lnTo>
                    <a:pt x="152952" y="541947"/>
                  </a:lnTo>
                  <a:lnTo>
                    <a:pt x="119214" y="583424"/>
                  </a:lnTo>
                  <a:lnTo>
                    <a:pt x="88106" y="625129"/>
                  </a:lnTo>
                  <a:lnTo>
                    <a:pt x="60426" y="666977"/>
                  </a:lnTo>
                  <a:lnTo>
                    <a:pt x="36976" y="708882"/>
                  </a:lnTo>
                  <a:lnTo>
                    <a:pt x="18554" y="750759"/>
                  </a:lnTo>
                  <a:lnTo>
                    <a:pt x="5962" y="792521"/>
                  </a:lnTo>
                  <a:lnTo>
                    <a:pt x="0" y="834084"/>
                  </a:lnTo>
                  <a:lnTo>
                    <a:pt x="1250" y="875692"/>
                  </a:lnTo>
                  <a:lnTo>
                    <a:pt x="8483" y="917586"/>
                  </a:lnTo>
                  <a:lnTo>
                    <a:pt x="21202" y="959671"/>
                  </a:lnTo>
                  <a:lnTo>
                    <a:pt x="38912" y="1001851"/>
                  </a:lnTo>
                  <a:lnTo>
                    <a:pt x="61118" y="1044031"/>
                  </a:lnTo>
                  <a:lnTo>
                    <a:pt x="87325" y="1086115"/>
                  </a:lnTo>
                  <a:lnTo>
                    <a:pt x="117036" y="1128009"/>
                  </a:lnTo>
                  <a:lnTo>
                    <a:pt x="149758" y="1169618"/>
                  </a:lnTo>
                  <a:lnTo>
                    <a:pt x="184994" y="1210845"/>
                  </a:lnTo>
                  <a:lnTo>
                    <a:pt x="222250" y="1251596"/>
                  </a:lnTo>
                  <a:lnTo>
                    <a:pt x="250472" y="1281298"/>
                  </a:lnTo>
                  <a:lnTo>
                    <a:pt x="280663" y="1312315"/>
                  </a:lnTo>
                  <a:lnTo>
                    <a:pt x="312749" y="1344262"/>
                  </a:lnTo>
                  <a:lnTo>
                    <a:pt x="346658" y="1376754"/>
                  </a:lnTo>
                  <a:lnTo>
                    <a:pt x="382316" y="1409406"/>
                  </a:lnTo>
                  <a:lnTo>
                    <a:pt x="419650" y="1441832"/>
                  </a:lnTo>
                  <a:lnTo>
                    <a:pt x="458589" y="1473648"/>
                  </a:lnTo>
                  <a:lnTo>
                    <a:pt x="499058" y="1504467"/>
                  </a:lnTo>
                  <a:lnTo>
                    <a:pt x="540985" y="1533905"/>
                  </a:lnTo>
                  <a:lnTo>
                    <a:pt x="584297" y="1561575"/>
                  </a:lnTo>
                  <a:lnTo>
                    <a:pt x="628921" y="1587094"/>
                  </a:lnTo>
                  <a:lnTo>
                    <a:pt x="674784" y="1610075"/>
                  </a:lnTo>
                  <a:lnTo>
                    <a:pt x="721814" y="1630133"/>
                  </a:lnTo>
                  <a:lnTo>
                    <a:pt x="769937" y="1646884"/>
                  </a:lnTo>
                  <a:lnTo>
                    <a:pt x="812517" y="1658488"/>
                  </a:lnTo>
                  <a:lnTo>
                    <a:pt x="855265" y="1667313"/>
                  </a:lnTo>
                  <a:lnTo>
                    <a:pt x="898385" y="1673669"/>
                  </a:lnTo>
                  <a:lnTo>
                    <a:pt x="942082" y="1677865"/>
                  </a:lnTo>
                  <a:lnTo>
                    <a:pt x="986559" y="1680209"/>
                  </a:lnTo>
                  <a:lnTo>
                    <a:pt x="1032023" y="1681012"/>
                  </a:lnTo>
                  <a:lnTo>
                    <a:pt x="1078678" y="1680582"/>
                  </a:lnTo>
                  <a:lnTo>
                    <a:pt x="1126728" y="1679229"/>
                  </a:lnTo>
                  <a:lnTo>
                    <a:pt x="1281295" y="1672724"/>
                  </a:lnTo>
                  <a:lnTo>
                    <a:pt x="1336972" y="1670771"/>
                  </a:lnTo>
                  <a:lnTo>
                    <a:pt x="1395068" y="1669441"/>
                  </a:lnTo>
                  <a:lnTo>
                    <a:pt x="1455787" y="1669044"/>
                  </a:lnTo>
                  <a:lnTo>
                    <a:pt x="1519333" y="1669888"/>
                  </a:lnTo>
                  <a:lnTo>
                    <a:pt x="1585912" y="1672284"/>
                  </a:lnTo>
                  <a:lnTo>
                    <a:pt x="1627476" y="1674691"/>
                  </a:lnTo>
                  <a:lnTo>
                    <a:pt x="1671259" y="1677964"/>
                  </a:lnTo>
                  <a:lnTo>
                    <a:pt x="1717076" y="1682005"/>
                  </a:lnTo>
                  <a:lnTo>
                    <a:pt x="1764740" y="1686711"/>
                  </a:lnTo>
                  <a:lnTo>
                    <a:pt x="1814067" y="1691984"/>
                  </a:lnTo>
                  <a:lnTo>
                    <a:pt x="1916969" y="1703828"/>
                  </a:lnTo>
                  <a:lnTo>
                    <a:pt x="2134570" y="1729901"/>
                  </a:lnTo>
                  <a:lnTo>
                    <a:pt x="2246304" y="1742529"/>
                  </a:lnTo>
                  <a:lnTo>
                    <a:pt x="2302255" y="1748389"/>
                  </a:lnTo>
                  <a:lnTo>
                    <a:pt x="2358016" y="1753815"/>
                  </a:lnTo>
                  <a:lnTo>
                    <a:pt x="2413401" y="1758704"/>
                  </a:lnTo>
                  <a:lnTo>
                    <a:pt x="2468225" y="1762958"/>
                  </a:lnTo>
                  <a:lnTo>
                    <a:pt x="2522302" y="1766475"/>
                  </a:lnTo>
                  <a:lnTo>
                    <a:pt x="2575447" y="1769157"/>
                  </a:lnTo>
                  <a:lnTo>
                    <a:pt x="2627474" y="1770902"/>
                  </a:lnTo>
                  <a:lnTo>
                    <a:pt x="2678199" y="1771610"/>
                  </a:lnTo>
                  <a:lnTo>
                    <a:pt x="2727436" y="1771182"/>
                  </a:lnTo>
                  <a:lnTo>
                    <a:pt x="2774999" y="1769517"/>
                  </a:lnTo>
                  <a:lnTo>
                    <a:pt x="2820704" y="1766515"/>
                  </a:lnTo>
                  <a:lnTo>
                    <a:pt x="2864364" y="1762075"/>
                  </a:lnTo>
                  <a:lnTo>
                    <a:pt x="2905796" y="1756098"/>
                  </a:lnTo>
                  <a:lnTo>
                    <a:pt x="2944812" y="1748484"/>
                  </a:lnTo>
                  <a:lnTo>
                    <a:pt x="3000792" y="1733843"/>
                  </a:lnTo>
                  <a:lnTo>
                    <a:pt x="3054924" y="1715558"/>
                  </a:lnTo>
                  <a:lnTo>
                    <a:pt x="3107156" y="1693980"/>
                  </a:lnTo>
                  <a:lnTo>
                    <a:pt x="3157432" y="1669461"/>
                  </a:lnTo>
                  <a:lnTo>
                    <a:pt x="3205700" y="1642356"/>
                  </a:lnTo>
                  <a:lnTo>
                    <a:pt x="3251905" y="1613017"/>
                  </a:lnTo>
                  <a:lnTo>
                    <a:pt x="3295993" y="1581796"/>
                  </a:lnTo>
                  <a:lnTo>
                    <a:pt x="3337911" y="1549047"/>
                  </a:lnTo>
                  <a:lnTo>
                    <a:pt x="3377604" y="1515121"/>
                  </a:lnTo>
                  <a:lnTo>
                    <a:pt x="3415019" y="1480373"/>
                  </a:lnTo>
                  <a:lnTo>
                    <a:pt x="3450102" y="1445154"/>
                  </a:lnTo>
                  <a:lnTo>
                    <a:pt x="3482798" y="1409817"/>
                  </a:lnTo>
                  <a:lnTo>
                    <a:pt x="3513055" y="1374716"/>
                  </a:lnTo>
                  <a:lnTo>
                    <a:pt x="3540817" y="1340202"/>
                  </a:lnTo>
                  <a:lnTo>
                    <a:pt x="3566032" y="1306630"/>
                  </a:lnTo>
                  <a:lnTo>
                    <a:pt x="3588645" y="1274350"/>
                  </a:lnTo>
                  <a:lnTo>
                    <a:pt x="3625850" y="1215084"/>
                  </a:lnTo>
                  <a:lnTo>
                    <a:pt x="3645193" y="1170264"/>
                  </a:lnTo>
                  <a:lnTo>
                    <a:pt x="3653308" y="1125902"/>
                  </a:lnTo>
                  <a:lnTo>
                    <a:pt x="3651956" y="1082063"/>
                  </a:lnTo>
                  <a:lnTo>
                    <a:pt x="3642896" y="1038810"/>
                  </a:lnTo>
                  <a:lnTo>
                    <a:pt x="3627889" y="996209"/>
                  </a:lnTo>
                  <a:lnTo>
                    <a:pt x="3608696" y="954323"/>
                  </a:lnTo>
                  <a:lnTo>
                    <a:pt x="3587077" y="913218"/>
                  </a:lnTo>
                  <a:lnTo>
                    <a:pt x="3564792" y="872957"/>
                  </a:lnTo>
                  <a:lnTo>
                    <a:pt x="3543602" y="833604"/>
                  </a:lnTo>
                  <a:lnTo>
                    <a:pt x="3525268" y="795225"/>
                  </a:lnTo>
                  <a:lnTo>
                    <a:pt x="3511550" y="757884"/>
                  </a:lnTo>
                  <a:lnTo>
                    <a:pt x="3498673" y="707645"/>
                  </a:lnTo>
                  <a:lnTo>
                    <a:pt x="3488605" y="658392"/>
                  </a:lnTo>
                  <a:lnTo>
                    <a:pt x="3479542" y="610516"/>
                  </a:lnTo>
                  <a:lnTo>
                    <a:pt x="3469679" y="564407"/>
                  </a:lnTo>
                  <a:lnTo>
                    <a:pt x="3457212" y="520456"/>
                  </a:lnTo>
                  <a:lnTo>
                    <a:pt x="3440335" y="479054"/>
                  </a:lnTo>
                  <a:lnTo>
                    <a:pt x="3417245" y="440591"/>
                  </a:lnTo>
                  <a:lnTo>
                    <a:pt x="3386137" y="405459"/>
                  </a:lnTo>
                  <a:lnTo>
                    <a:pt x="3356592" y="379432"/>
                  </a:lnTo>
                  <a:lnTo>
                    <a:pt x="3324085" y="354786"/>
                  </a:lnTo>
                  <a:lnTo>
                    <a:pt x="3288511" y="331664"/>
                  </a:lnTo>
                  <a:lnTo>
                    <a:pt x="3249764" y="310209"/>
                  </a:lnTo>
                  <a:lnTo>
                    <a:pt x="3207742" y="290563"/>
                  </a:lnTo>
                  <a:lnTo>
                    <a:pt x="3162338" y="272871"/>
                  </a:lnTo>
                  <a:lnTo>
                    <a:pt x="3113447" y="257274"/>
                  </a:lnTo>
                  <a:lnTo>
                    <a:pt x="3060966" y="243915"/>
                  </a:lnTo>
                  <a:lnTo>
                    <a:pt x="3004789" y="232937"/>
                  </a:lnTo>
                  <a:lnTo>
                    <a:pt x="2944812" y="224484"/>
                  </a:lnTo>
                  <a:lnTo>
                    <a:pt x="2904801" y="221371"/>
                  </a:lnTo>
                  <a:lnTo>
                    <a:pt x="2862327" y="220716"/>
                  </a:lnTo>
                  <a:lnTo>
                    <a:pt x="2817644" y="222150"/>
                  </a:lnTo>
                  <a:lnTo>
                    <a:pt x="2771006" y="225302"/>
                  </a:lnTo>
                  <a:lnTo>
                    <a:pt x="2722665" y="229803"/>
                  </a:lnTo>
                  <a:lnTo>
                    <a:pt x="2672875" y="235283"/>
                  </a:lnTo>
                  <a:lnTo>
                    <a:pt x="2517349" y="253899"/>
                  </a:lnTo>
                  <a:lnTo>
                    <a:pt x="2464299" y="259598"/>
                  </a:lnTo>
                  <a:lnTo>
                    <a:pt x="2411067" y="264427"/>
                  </a:lnTo>
                  <a:lnTo>
                    <a:pt x="2357908" y="268016"/>
                  </a:lnTo>
                  <a:lnTo>
                    <a:pt x="2305075" y="269996"/>
                  </a:lnTo>
                  <a:lnTo>
                    <a:pt x="2252820" y="269997"/>
                  </a:lnTo>
                  <a:lnTo>
                    <a:pt x="2201398" y="267650"/>
                  </a:lnTo>
                  <a:lnTo>
                    <a:pt x="2151062" y="262584"/>
                  </a:lnTo>
                  <a:lnTo>
                    <a:pt x="2103316" y="255119"/>
                  </a:lnTo>
                  <a:lnTo>
                    <a:pt x="2053889" y="245248"/>
                  </a:lnTo>
                  <a:lnTo>
                    <a:pt x="2003144" y="233267"/>
                  </a:lnTo>
                  <a:lnTo>
                    <a:pt x="1951443" y="219474"/>
                  </a:lnTo>
                  <a:lnTo>
                    <a:pt x="1899149" y="204165"/>
                  </a:lnTo>
                  <a:lnTo>
                    <a:pt x="1846625" y="187636"/>
                  </a:lnTo>
                  <a:lnTo>
                    <a:pt x="1794232" y="170185"/>
                  </a:lnTo>
                  <a:lnTo>
                    <a:pt x="1742333" y="152107"/>
                  </a:lnTo>
                  <a:lnTo>
                    <a:pt x="1691291" y="133700"/>
                  </a:lnTo>
                  <a:lnTo>
                    <a:pt x="1641469" y="115259"/>
                  </a:lnTo>
                  <a:lnTo>
                    <a:pt x="1461626" y="47101"/>
                  </a:lnTo>
                  <a:lnTo>
                    <a:pt x="1423339" y="32946"/>
                  </a:lnTo>
                  <a:lnTo>
                    <a:pt x="1388447" y="20537"/>
                  </a:lnTo>
                  <a:lnTo>
                    <a:pt x="1357312" y="10171"/>
                  </a:lnTo>
                  <a:lnTo>
                    <a:pt x="1303259" y="10756"/>
                  </a:lnTo>
                  <a:lnTo>
                    <a:pt x="1250259" y="9888"/>
                  </a:lnTo>
                  <a:lnTo>
                    <a:pt x="1198296" y="8032"/>
                  </a:lnTo>
                  <a:lnTo>
                    <a:pt x="1097409" y="3209"/>
                  </a:lnTo>
                  <a:lnTo>
                    <a:pt x="1048450" y="1171"/>
                  </a:lnTo>
                  <a:lnTo>
                    <a:pt x="100045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1350" y="1528115"/>
              <a:ext cx="3653790" cy="1771650"/>
            </a:xfrm>
            <a:custGeom>
              <a:avLst/>
              <a:gdLst/>
              <a:ahLst/>
              <a:cxnLst/>
              <a:rect l="l" t="t" r="r" b="b"/>
              <a:pathLst>
                <a:path w="3653790" h="1771650">
                  <a:moveTo>
                    <a:pt x="1357312" y="10171"/>
                  </a:moveTo>
                  <a:lnTo>
                    <a:pt x="1303259" y="10756"/>
                  </a:lnTo>
                  <a:lnTo>
                    <a:pt x="1250259" y="9888"/>
                  </a:lnTo>
                  <a:lnTo>
                    <a:pt x="1198296" y="8032"/>
                  </a:lnTo>
                  <a:lnTo>
                    <a:pt x="1147352" y="5651"/>
                  </a:lnTo>
                  <a:lnTo>
                    <a:pt x="1097409" y="3209"/>
                  </a:lnTo>
                  <a:lnTo>
                    <a:pt x="1048450" y="1171"/>
                  </a:lnTo>
                  <a:lnTo>
                    <a:pt x="1000458" y="0"/>
                  </a:lnTo>
                  <a:lnTo>
                    <a:pt x="953415" y="159"/>
                  </a:lnTo>
                  <a:lnTo>
                    <a:pt x="907305" y="2114"/>
                  </a:lnTo>
                  <a:lnTo>
                    <a:pt x="862109" y="6327"/>
                  </a:lnTo>
                  <a:lnTo>
                    <a:pt x="817811" y="13263"/>
                  </a:lnTo>
                  <a:lnTo>
                    <a:pt x="774392" y="23386"/>
                  </a:lnTo>
                  <a:lnTo>
                    <a:pt x="731837" y="37159"/>
                  </a:lnTo>
                  <a:lnTo>
                    <a:pt x="686575" y="56480"/>
                  </a:lnTo>
                  <a:lnTo>
                    <a:pt x="642129" y="79940"/>
                  </a:lnTo>
                  <a:lnTo>
                    <a:pt x="598586" y="106984"/>
                  </a:lnTo>
                  <a:lnTo>
                    <a:pt x="556036" y="137054"/>
                  </a:lnTo>
                  <a:lnTo>
                    <a:pt x="514566" y="169593"/>
                  </a:lnTo>
                  <a:lnTo>
                    <a:pt x="474265" y="204045"/>
                  </a:lnTo>
                  <a:lnTo>
                    <a:pt x="435221" y="239853"/>
                  </a:lnTo>
                  <a:lnTo>
                    <a:pt x="397521" y="276460"/>
                  </a:lnTo>
                  <a:lnTo>
                    <a:pt x="361255" y="313309"/>
                  </a:lnTo>
                  <a:lnTo>
                    <a:pt x="326510" y="349845"/>
                  </a:lnTo>
                  <a:lnTo>
                    <a:pt x="293375" y="385509"/>
                  </a:lnTo>
                  <a:lnTo>
                    <a:pt x="261937" y="419746"/>
                  </a:lnTo>
                  <a:lnTo>
                    <a:pt x="225113" y="460023"/>
                  </a:lnTo>
                  <a:lnTo>
                    <a:pt x="188518" y="500785"/>
                  </a:lnTo>
                  <a:lnTo>
                    <a:pt x="152952" y="541947"/>
                  </a:lnTo>
                  <a:lnTo>
                    <a:pt x="119214" y="583424"/>
                  </a:lnTo>
                  <a:lnTo>
                    <a:pt x="88106" y="625129"/>
                  </a:lnTo>
                  <a:lnTo>
                    <a:pt x="60426" y="666977"/>
                  </a:lnTo>
                  <a:lnTo>
                    <a:pt x="36976" y="708882"/>
                  </a:lnTo>
                  <a:lnTo>
                    <a:pt x="18554" y="750759"/>
                  </a:lnTo>
                  <a:lnTo>
                    <a:pt x="5962" y="792521"/>
                  </a:lnTo>
                  <a:lnTo>
                    <a:pt x="0" y="834084"/>
                  </a:lnTo>
                  <a:lnTo>
                    <a:pt x="1250" y="875692"/>
                  </a:lnTo>
                  <a:lnTo>
                    <a:pt x="8483" y="917586"/>
                  </a:lnTo>
                  <a:lnTo>
                    <a:pt x="21202" y="959671"/>
                  </a:lnTo>
                  <a:lnTo>
                    <a:pt x="38912" y="1001851"/>
                  </a:lnTo>
                  <a:lnTo>
                    <a:pt x="61118" y="1044031"/>
                  </a:lnTo>
                  <a:lnTo>
                    <a:pt x="87325" y="1086115"/>
                  </a:lnTo>
                  <a:lnTo>
                    <a:pt x="117036" y="1128009"/>
                  </a:lnTo>
                  <a:lnTo>
                    <a:pt x="149758" y="1169618"/>
                  </a:lnTo>
                  <a:lnTo>
                    <a:pt x="184994" y="1210845"/>
                  </a:lnTo>
                  <a:lnTo>
                    <a:pt x="222250" y="1251596"/>
                  </a:lnTo>
                  <a:lnTo>
                    <a:pt x="250472" y="1281298"/>
                  </a:lnTo>
                  <a:lnTo>
                    <a:pt x="280663" y="1312315"/>
                  </a:lnTo>
                  <a:lnTo>
                    <a:pt x="312749" y="1344262"/>
                  </a:lnTo>
                  <a:lnTo>
                    <a:pt x="346658" y="1376754"/>
                  </a:lnTo>
                  <a:lnTo>
                    <a:pt x="382316" y="1409406"/>
                  </a:lnTo>
                  <a:lnTo>
                    <a:pt x="419650" y="1441832"/>
                  </a:lnTo>
                  <a:lnTo>
                    <a:pt x="458589" y="1473648"/>
                  </a:lnTo>
                  <a:lnTo>
                    <a:pt x="499058" y="1504467"/>
                  </a:lnTo>
                  <a:lnTo>
                    <a:pt x="540985" y="1533905"/>
                  </a:lnTo>
                  <a:lnTo>
                    <a:pt x="584297" y="1561575"/>
                  </a:lnTo>
                  <a:lnTo>
                    <a:pt x="628921" y="1587094"/>
                  </a:lnTo>
                  <a:lnTo>
                    <a:pt x="674784" y="1610075"/>
                  </a:lnTo>
                  <a:lnTo>
                    <a:pt x="721814" y="1630133"/>
                  </a:lnTo>
                  <a:lnTo>
                    <a:pt x="769937" y="1646884"/>
                  </a:lnTo>
                  <a:lnTo>
                    <a:pt x="812517" y="1658488"/>
                  </a:lnTo>
                  <a:lnTo>
                    <a:pt x="855265" y="1667313"/>
                  </a:lnTo>
                  <a:lnTo>
                    <a:pt x="898385" y="1673669"/>
                  </a:lnTo>
                  <a:lnTo>
                    <a:pt x="942082" y="1677865"/>
                  </a:lnTo>
                  <a:lnTo>
                    <a:pt x="986559" y="1680209"/>
                  </a:lnTo>
                  <a:lnTo>
                    <a:pt x="1032023" y="1681012"/>
                  </a:lnTo>
                  <a:lnTo>
                    <a:pt x="1078678" y="1680582"/>
                  </a:lnTo>
                  <a:lnTo>
                    <a:pt x="1126728" y="1679229"/>
                  </a:lnTo>
                  <a:lnTo>
                    <a:pt x="1176377" y="1677262"/>
                  </a:lnTo>
                  <a:lnTo>
                    <a:pt x="1227832" y="1674991"/>
                  </a:lnTo>
                  <a:lnTo>
                    <a:pt x="1281295" y="1672724"/>
                  </a:lnTo>
                  <a:lnTo>
                    <a:pt x="1336972" y="1670771"/>
                  </a:lnTo>
                  <a:lnTo>
                    <a:pt x="1395068" y="1669441"/>
                  </a:lnTo>
                  <a:lnTo>
                    <a:pt x="1455787" y="1669044"/>
                  </a:lnTo>
                  <a:lnTo>
                    <a:pt x="1519333" y="1669888"/>
                  </a:lnTo>
                  <a:lnTo>
                    <a:pt x="1585912" y="1672284"/>
                  </a:lnTo>
                  <a:lnTo>
                    <a:pt x="1627476" y="1674691"/>
                  </a:lnTo>
                  <a:lnTo>
                    <a:pt x="1671259" y="1677964"/>
                  </a:lnTo>
                  <a:lnTo>
                    <a:pt x="1717076" y="1682005"/>
                  </a:lnTo>
                  <a:lnTo>
                    <a:pt x="1764740" y="1686711"/>
                  </a:lnTo>
                  <a:lnTo>
                    <a:pt x="1814067" y="1691984"/>
                  </a:lnTo>
                  <a:lnTo>
                    <a:pt x="1864872" y="1697723"/>
                  </a:lnTo>
                  <a:lnTo>
                    <a:pt x="1916969" y="1703828"/>
                  </a:lnTo>
                  <a:lnTo>
                    <a:pt x="1970172" y="1710198"/>
                  </a:lnTo>
                  <a:lnTo>
                    <a:pt x="2024297" y="1716734"/>
                  </a:lnTo>
                  <a:lnTo>
                    <a:pt x="2079158" y="1723335"/>
                  </a:lnTo>
                  <a:lnTo>
                    <a:pt x="2134570" y="1729901"/>
                  </a:lnTo>
                  <a:lnTo>
                    <a:pt x="2190347" y="1736332"/>
                  </a:lnTo>
                  <a:lnTo>
                    <a:pt x="2246304" y="1742529"/>
                  </a:lnTo>
                  <a:lnTo>
                    <a:pt x="2302255" y="1748389"/>
                  </a:lnTo>
                  <a:lnTo>
                    <a:pt x="2358016" y="1753815"/>
                  </a:lnTo>
                  <a:lnTo>
                    <a:pt x="2413401" y="1758704"/>
                  </a:lnTo>
                  <a:lnTo>
                    <a:pt x="2468225" y="1762958"/>
                  </a:lnTo>
                  <a:lnTo>
                    <a:pt x="2522302" y="1766475"/>
                  </a:lnTo>
                  <a:lnTo>
                    <a:pt x="2575447" y="1769157"/>
                  </a:lnTo>
                  <a:lnTo>
                    <a:pt x="2627474" y="1770902"/>
                  </a:lnTo>
                  <a:lnTo>
                    <a:pt x="2678199" y="1771610"/>
                  </a:lnTo>
                  <a:lnTo>
                    <a:pt x="2727436" y="1771182"/>
                  </a:lnTo>
                  <a:lnTo>
                    <a:pt x="2774999" y="1769517"/>
                  </a:lnTo>
                  <a:lnTo>
                    <a:pt x="2820704" y="1766515"/>
                  </a:lnTo>
                  <a:lnTo>
                    <a:pt x="2864364" y="1762075"/>
                  </a:lnTo>
                  <a:lnTo>
                    <a:pt x="2905796" y="1756098"/>
                  </a:lnTo>
                  <a:lnTo>
                    <a:pt x="2944812" y="1748484"/>
                  </a:lnTo>
                  <a:lnTo>
                    <a:pt x="3000792" y="1733843"/>
                  </a:lnTo>
                  <a:lnTo>
                    <a:pt x="3054924" y="1715558"/>
                  </a:lnTo>
                  <a:lnTo>
                    <a:pt x="3107156" y="1693980"/>
                  </a:lnTo>
                  <a:lnTo>
                    <a:pt x="3157432" y="1669461"/>
                  </a:lnTo>
                  <a:lnTo>
                    <a:pt x="3205700" y="1642356"/>
                  </a:lnTo>
                  <a:lnTo>
                    <a:pt x="3251905" y="1613017"/>
                  </a:lnTo>
                  <a:lnTo>
                    <a:pt x="3295993" y="1581796"/>
                  </a:lnTo>
                  <a:lnTo>
                    <a:pt x="3337911" y="1549047"/>
                  </a:lnTo>
                  <a:lnTo>
                    <a:pt x="3377604" y="1515121"/>
                  </a:lnTo>
                  <a:lnTo>
                    <a:pt x="3415019" y="1480373"/>
                  </a:lnTo>
                  <a:lnTo>
                    <a:pt x="3450102" y="1445154"/>
                  </a:lnTo>
                  <a:lnTo>
                    <a:pt x="3482798" y="1409817"/>
                  </a:lnTo>
                  <a:lnTo>
                    <a:pt x="3513055" y="1374716"/>
                  </a:lnTo>
                  <a:lnTo>
                    <a:pt x="3540817" y="1340202"/>
                  </a:lnTo>
                  <a:lnTo>
                    <a:pt x="3566032" y="1306630"/>
                  </a:lnTo>
                  <a:lnTo>
                    <a:pt x="3588645" y="1274350"/>
                  </a:lnTo>
                  <a:lnTo>
                    <a:pt x="3625850" y="1215084"/>
                  </a:lnTo>
                  <a:lnTo>
                    <a:pt x="3645193" y="1170264"/>
                  </a:lnTo>
                  <a:lnTo>
                    <a:pt x="3653308" y="1125902"/>
                  </a:lnTo>
                  <a:lnTo>
                    <a:pt x="3651956" y="1082063"/>
                  </a:lnTo>
                  <a:lnTo>
                    <a:pt x="3642896" y="1038810"/>
                  </a:lnTo>
                  <a:lnTo>
                    <a:pt x="3627889" y="996209"/>
                  </a:lnTo>
                  <a:lnTo>
                    <a:pt x="3608696" y="954323"/>
                  </a:lnTo>
                  <a:lnTo>
                    <a:pt x="3587077" y="913218"/>
                  </a:lnTo>
                  <a:lnTo>
                    <a:pt x="3564792" y="872957"/>
                  </a:lnTo>
                  <a:lnTo>
                    <a:pt x="3543602" y="833604"/>
                  </a:lnTo>
                  <a:lnTo>
                    <a:pt x="3525268" y="795225"/>
                  </a:lnTo>
                  <a:lnTo>
                    <a:pt x="3511550" y="757884"/>
                  </a:lnTo>
                  <a:lnTo>
                    <a:pt x="3498673" y="707645"/>
                  </a:lnTo>
                  <a:lnTo>
                    <a:pt x="3488605" y="658392"/>
                  </a:lnTo>
                  <a:lnTo>
                    <a:pt x="3479542" y="610516"/>
                  </a:lnTo>
                  <a:lnTo>
                    <a:pt x="3469679" y="564407"/>
                  </a:lnTo>
                  <a:lnTo>
                    <a:pt x="3457212" y="520456"/>
                  </a:lnTo>
                  <a:lnTo>
                    <a:pt x="3440335" y="479054"/>
                  </a:lnTo>
                  <a:lnTo>
                    <a:pt x="3417245" y="440591"/>
                  </a:lnTo>
                  <a:lnTo>
                    <a:pt x="3386137" y="405459"/>
                  </a:lnTo>
                  <a:lnTo>
                    <a:pt x="3356592" y="379432"/>
                  </a:lnTo>
                  <a:lnTo>
                    <a:pt x="3324085" y="354786"/>
                  </a:lnTo>
                  <a:lnTo>
                    <a:pt x="3288511" y="331664"/>
                  </a:lnTo>
                  <a:lnTo>
                    <a:pt x="3249764" y="310209"/>
                  </a:lnTo>
                  <a:lnTo>
                    <a:pt x="3207742" y="290563"/>
                  </a:lnTo>
                  <a:lnTo>
                    <a:pt x="3162338" y="272871"/>
                  </a:lnTo>
                  <a:lnTo>
                    <a:pt x="3113447" y="257274"/>
                  </a:lnTo>
                  <a:lnTo>
                    <a:pt x="3060966" y="243915"/>
                  </a:lnTo>
                  <a:lnTo>
                    <a:pt x="3004789" y="232937"/>
                  </a:lnTo>
                  <a:lnTo>
                    <a:pt x="2944812" y="224484"/>
                  </a:lnTo>
                  <a:lnTo>
                    <a:pt x="2904801" y="221371"/>
                  </a:lnTo>
                  <a:lnTo>
                    <a:pt x="2862327" y="220716"/>
                  </a:lnTo>
                  <a:lnTo>
                    <a:pt x="2817644" y="222150"/>
                  </a:lnTo>
                  <a:lnTo>
                    <a:pt x="2771006" y="225302"/>
                  </a:lnTo>
                  <a:lnTo>
                    <a:pt x="2722665" y="229803"/>
                  </a:lnTo>
                  <a:lnTo>
                    <a:pt x="2672875" y="235283"/>
                  </a:lnTo>
                  <a:lnTo>
                    <a:pt x="2621890" y="241372"/>
                  </a:lnTo>
                  <a:lnTo>
                    <a:pt x="2569964" y="247701"/>
                  </a:lnTo>
                  <a:lnTo>
                    <a:pt x="2517349" y="253899"/>
                  </a:lnTo>
                  <a:lnTo>
                    <a:pt x="2464299" y="259598"/>
                  </a:lnTo>
                  <a:lnTo>
                    <a:pt x="2411067" y="264427"/>
                  </a:lnTo>
                  <a:lnTo>
                    <a:pt x="2357908" y="268016"/>
                  </a:lnTo>
                  <a:lnTo>
                    <a:pt x="2305075" y="269996"/>
                  </a:lnTo>
                  <a:lnTo>
                    <a:pt x="2252820" y="269997"/>
                  </a:lnTo>
                  <a:lnTo>
                    <a:pt x="2201398" y="267650"/>
                  </a:lnTo>
                  <a:lnTo>
                    <a:pt x="2151062" y="262584"/>
                  </a:lnTo>
                  <a:lnTo>
                    <a:pt x="2103316" y="255119"/>
                  </a:lnTo>
                  <a:lnTo>
                    <a:pt x="2053889" y="245248"/>
                  </a:lnTo>
                  <a:lnTo>
                    <a:pt x="2003144" y="233267"/>
                  </a:lnTo>
                  <a:lnTo>
                    <a:pt x="1951443" y="219474"/>
                  </a:lnTo>
                  <a:lnTo>
                    <a:pt x="1899149" y="204165"/>
                  </a:lnTo>
                  <a:lnTo>
                    <a:pt x="1846625" y="187636"/>
                  </a:lnTo>
                  <a:lnTo>
                    <a:pt x="1794232" y="170185"/>
                  </a:lnTo>
                  <a:lnTo>
                    <a:pt x="1742333" y="152107"/>
                  </a:lnTo>
                  <a:lnTo>
                    <a:pt x="1691291" y="133700"/>
                  </a:lnTo>
                  <a:lnTo>
                    <a:pt x="1641469" y="115259"/>
                  </a:lnTo>
                  <a:lnTo>
                    <a:pt x="1593229" y="97083"/>
                  </a:lnTo>
                  <a:lnTo>
                    <a:pt x="1546933" y="79466"/>
                  </a:lnTo>
                  <a:lnTo>
                    <a:pt x="1502945" y="62707"/>
                  </a:lnTo>
                  <a:lnTo>
                    <a:pt x="1461626" y="47101"/>
                  </a:lnTo>
                  <a:lnTo>
                    <a:pt x="1423339" y="32946"/>
                  </a:lnTo>
                  <a:lnTo>
                    <a:pt x="1388447" y="20537"/>
                  </a:lnTo>
                  <a:lnTo>
                    <a:pt x="1357312" y="101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5466" y="2280666"/>
              <a:ext cx="544067" cy="5440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3650" y="2186178"/>
              <a:ext cx="748283" cy="6111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4600" y="2209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4600" y="2209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89288" y="2206244"/>
            <a:ext cx="18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95837" y="2414777"/>
            <a:ext cx="783590" cy="638810"/>
            <a:chOff x="4795837" y="2414777"/>
            <a:chExt cx="783590" cy="63881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1465" y="2509265"/>
              <a:ext cx="544067" cy="5440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8220" y="2414777"/>
              <a:ext cx="771143" cy="6111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00600" y="2438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2438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63858" y="24348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62637" y="2567177"/>
            <a:ext cx="783590" cy="638810"/>
            <a:chOff x="5862637" y="2567177"/>
            <a:chExt cx="783590" cy="63881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8265" y="2661665"/>
              <a:ext cx="544066" cy="5440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5020" y="2567177"/>
              <a:ext cx="771143" cy="6111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67400" y="25907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400" y="25907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0658" y="258724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00837" y="1652777"/>
            <a:ext cx="796290" cy="638810"/>
            <a:chOff x="6700837" y="1652777"/>
            <a:chExt cx="796290" cy="63881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6465" y="1747265"/>
              <a:ext cx="544067" cy="5440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2552" y="1652777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05600" y="1676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760" y="4296"/>
                  </a:lnTo>
                  <a:lnTo>
                    <a:pt x="173639" y="16685"/>
                  </a:lnTo>
                  <a:lnTo>
                    <a:pt x="132091" y="36412"/>
                  </a:lnTo>
                  <a:lnTo>
                    <a:pt x="94868" y="62724"/>
                  </a:lnTo>
                  <a:lnTo>
                    <a:pt x="62724" y="94868"/>
                  </a:lnTo>
                  <a:lnTo>
                    <a:pt x="36412" y="132091"/>
                  </a:lnTo>
                  <a:lnTo>
                    <a:pt x="16685" y="173639"/>
                  </a:lnTo>
                  <a:lnTo>
                    <a:pt x="4296" y="218760"/>
                  </a:lnTo>
                  <a:lnTo>
                    <a:pt x="0" y="266700"/>
                  </a:lnTo>
                  <a:lnTo>
                    <a:pt x="4296" y="314639"/>
                  </a:lnTo>
                  <a:lnTo>
                    <a:pt x="16685" y="359760"/>
                  </a:lnTo>
                  <a:lnTo>
                    <a:pt x="36412" y="401308"/>
                  </a:lnTo>
                  <a:lnTo>
                    <a:pt x="62724" y="438531"/>
                  </a:lnTo>
                  <a:lnTo>
                    <a:pt x="94868" y="470675"/>
                  </a:lnTo>
                  <a:lnTo>
                    <a:pt x="132091" y="496987"/>
                  </a:lnTo>
                  <a:lnTo>
                    <a:pt x="173639" y="516714"/>
                  </a:lnTo>
                  <a:lnTo>
                    <a:pt x="218760" y="529103"/>
                  </a:lnTo>
                  <a:lnTo>
                    <a:pt x="266700" y="533400"/>
                  </a:lnTo>
                  <a:lnTo>
                    <a:pt x="314639" y="529103"/>
                  </a:lnTo>
                  <a:lnTo>
                    <a:pt x="359760" y="516714"/>
                  </a:lnTo>
                  <a:lnTo>
                    <a:pt x="401308" y="496987"/>
                  </a:lnTo>
                  <a:lnTo>
                    <a:pt x="438531" y="470675"/>
                  </a:lnTo>
                  <a:lnTo>
                    <a:pt x="470675" y="438531"/>
                  </a:lnTo>
                  <a:lnTo>
                    <a:pt x="496987" y="401308"/>
                  </a:lnTo>
                  <a:lnTo>
                    <a:pt x="516714" y="359760"/>
                  </a:lnTo>
                  <a:lnTo>
                    <a:pt x="529103" y="314639"/>
                  </a:lnTo>
                  <a:lnTo>
                    <a:pt x="533400" y="266700"/>
                  </a:lnTo>
                  <a:lnTo>
                    <a:pt x="529103" y="218760"/>
                  </a:lnTo>
                  <a:lnTo>
                    <a:pt x="516714" y="173639"/>
                  </a:lnTo>
                  <a:lnTo>
                    <a:pt x="496987" y="132091"/>
                  </a:lnTo>
                  <a:lnTo>
                    <a:pt x="470675" y="94868"/>
                  </a:lnTo>
                  <a:lnTo>
                    <a:pt x="438531" y="62724"/>
                  </a:lnTo>
                  <a:lnTo>
                    <a:pt x="401308" y="36412"/>
                  </a:lnTo>
                  <a:lnTo>
                    <a:pt x="359760" y="16685"/>
                  </a:lnTo>
                  <a:lnTo>
                    <a:pt x="314639" y="4296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05600" y="1676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5" y="173639"/>
                  </a:lnTo>
                  <a:lnTo>
                    <a:pt x="36412" y="132091"/>
                  </a:lnTo>
                  <a:lnTo>
                    <a:pt x="62724" y="94868"/>
                  </a:lnTo>
                  <a:lnTo>
                    <a:pt x="94868" y="62724"/>
                  </a:lnTo>
                  <a:lnTo>
                    <a:pt x="132091" y="36412"/>
                  </a:lnTo>
                  <a:lnTo>
                    <a:pt x="173639" y="16685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14639" y="4296"/>
                  </a:lnTo>
                  <a:lnTo>
                    <a:pt x="359760" y="16685"/>
                  </a:lnTo>
                  <a:lnTo>
                    <a:pt x="401308" y="36412"/>
                  </a:lnTo>
                  <a:lnTo>
                    <a:pt x="438531" y="62724"/>
                  </a:lnTo>
                  <a:lnTo>
                    <a:pt x="470675" y="94868"/>
                  </a:lnTo>
                  <a:lnTo>
                    <a:pt x="496987" y="132091"/>
                  </a:lnTo>
                  <a:lnTo>
                    <a:pt x="516714" y="173639"/>
                  </a:lnTo>
                  <a:lnTo>
                    <a:pt x="529103" y="218760"/>
                  </a:lnTo>
                  <a:lnTo>
                    <a:pt x="533400" y="266700"/>
                  </a:lnTo>
                  <a:lnTo>
                    <a:pt x="529103" y="314639"/>
                  </a:lnTo>
                  <a:lnTo>
                    <a:pt x="516714" y="359760"/>
                  </a:lnTo>
                  <a:lnTo>
                    <a:pt x="496987" y="401308"/>
                  </a:lnTo>
                  <a:lnTo>
                    <a:pt x="470675" y="438531"/>
                  </a:lnTo>
                  <a:lnTo>
                    <a:pt x="438531" y="470675"/>
                  </a:lnTo>
                  <a:lnTo>
                    <a:pt x="401308" y="496987"/>
                  </a:lnTo>
                  <a:lnTo>
                    <a:pt x="359760" y="516714"/>
                  </a:lnTo>
                  <a:lnTo>
                    <a:pt x="314639" y="529103"/>
                  </a:lnTo>
                  <a:lnTo>
                    <a:pt x="266700" y="533400"/>
                  </a:lnTo>
                  <a:lnTo>
                    <a:pt x="218760" y="529103"/>
                  </a:lnTo>
                  <a:lnTo>
                    <a:pt x="173639" y="516714"/>
                  </a:lnTo>
                  <a:lnTo>
                    <a:pt x="132091" y="496987"/>
                  </a:lnTo>
                  <a:lnTo>
                    <a:pt x="94868" y="470675"/>
                  </a:lnTo>
                  <a:lnTo>
                    <a:pt x="62724" y="438531"/>
                  </a:lnTo>
                  <a:lnTo>
                    <a:pt x="36412" y="401308"/>
                  </a:lnTo>
                  <a:lnTo>
                    <a:pt x="16685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58000" y="1672844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33712" y="1581620"/>
            <a:ext cx="3672204" cy="1294130"/>
            <a:chOff x="3033712" y="1581620"/>
            <a:chExt cx="3672204" cy="1294130"/>
          </a:xfrm>
        </p:grpSpPr>
        <p:sp>
          <p:nvSpPr>
            <p:cNvPr id="33" name="object 33"/>
            <p:cNvSpPr/>
            <p:nvPr/>
          </p:nvSpPr>
          <p:spPr>
            <a:xfrm>
              <a:off x="5334000" y="2705100"/>
              <a:ext cx="478790" cy="137160"/>
            </a:xfrm>
            <a:custGeom>
              <a:avLst/>
              <a:gdLst/>
              <a:ahLst/>
              <a:cxnLst/>
              <a:rect l="l" t="t" r="r" b="b"/>
              <a:pathLst>
                <a:path w="478789" h="137160">
                  <a:moveTo>
                    <a:pt x="0" y="0"/>
                  </a:moveTo>
                  <a:lnTo>
                    <a:pt x="478447" y="13670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73193" y="2792736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23558" y="0"/>
                  </a:moveTo>
                  <a:lnTo>
                    <a:pt x="39255" y="49060"/>
                  </a:lnTo>
                  <a:lnTo>
                    <a:pt x="0" y="82422"/>
                  </a:lnTo>
                  <a:lnTo>
                    <a:pt x="94208" y="64757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48000" y="2428876"/>
              <a:ext cx="1704975" cy="390525"/>
            </a:xfrm>
            <a:custGeom>
              <a:avLst/>
              <a:gdLst/>
              <a:ahLst/>
              <a:cxnLst/>
              <a:rect l="l" t="t" r="r" b="b"/>
              <a:pathLst>
                <a:path w="1704975" h="390525">
                  <a:moveTo>
                    <a:pt x="0" y="85725"/>
                  </a:moveTo>
                  <a:lnTo>
                    <a:pt x="32569" y="76561"/>
                  </a:lnTo>
                  <a:lnTo>
                    <a:pt x="78217" y="62759"/>
                  </a:lnTo>
                  <a:lnTo>
                    <a:pt x="132336" y="46486"/>
                  </a:lnTo>
                  <a:lnTo>
                    <a:pt x="190314" y="29907"/>
                  </a:lnTo>
                  <a:lnTo>
                    <a:pt x="247543" y="15190"/>
                  </a:lnTo>
                  <a:lnTo>
                    <a:pt x="299412" y="4498"/>
                  </a:lnTo>
                  <a:lnTo>
                    <a:pt x="341312" y="0"/>
                  </a:lnTo>
                  <a:lnTo>
                    <a:pt x="395361" y="5481"/>
                  </a:lnTo>
                  <a:lnTo>
                    <a:pt x="436760" y="22423"/>
                  </a:lnTo>
                  <a:lnTo>
                    <a:pt x="470123" y="47997"/>
                  </a:lnTo>
                  <a:lnTo>
                    <a:pt x="500062" y="79375"/>
                  </a:lnTo>
                  <a:lnTo>
                    <a:pt x="522957" y="120674"/>
                  </a:lnTo>
                  <a:lnTo>
                    <a:pt x="537964" y="171648"/>
                  </a:lnTo>
                  <a:lnTo>
                    <a:pt x="553863" y="222919"/>
                  </a:lnTo>
                  <a:lnTo>
                    <a:pt x="579437" y="265112"/>
                  </a:lnTo>
                  <a:lnTo>
                    <a:pt x="607898" y="295567"/>
                  </a:lnTo>
                  <a:lnTo>
                    <a:pt x="640245" y="327012"/>
                  </a:lnTo>
                  <a:lnTo>
                    <a:pt x="676935" y="352437"/>
                  </a:lnTo>
                  <a:lnTo>
                    <a:pt x="718426" y="364832"/>
                  </a:lnTo>
                  <a:lnTo>
                    <a:pt x="765175" y="357187"/>
                  </a:lnTo>
                  <a:lnTo>
                    <a:pt x="826323" y="311635"/>
                  </a:lnTo>
                  <a:lnTo>
                    <a:pt x="860425" y="275813"/>
                  </a:lnTo>
                  <a:lnTo>
                    <a:pt x="895937" y="235248"/>
                  </a:lnTo>
                  <a:lnTo>
                    <a:pt x="932156" y="192906"/>
                  </a:lnTo>
                  <a:lnTo>
                    <a:pt x="968374" y="151753"/>
                  </a:lnTo>
                  <a:lnTo>
                    <a:pt x="1003887" y="114755"/>
                  </a:lnTo>
                  <a:lnTo>
                    <a:pt x="1037989" y="84877"/>
                  </a:lnTo>
                  <a:lnTo>
                    <a:pt x="1117004" y="50726"/>
                  </a:lnTo>
                  <a:lnTo>
                    <a:pt x="1164695" y="47566"/>
                  </a:lnTo>
                  <a:lnTo>
                    <a:pt x="1211064" y="53578"/>
                  </a:lnTo>
                  <a:lnTo>
                    <a:pt x="1254125" y="66733"/>
                  </a:lnTo>
                  <a:lnTo>
                    <a:pt x="1291894" y="85004"/>
                  </a:lnTo>
                  <a:lnTo>
                    <a:pt x="1344853" y="142138"/>
                  </a:lnTo>
                  <a:lnTo>
                    <a:pt x="1354670" y="190639"/>
                  </a:lnTo>
                  <a:lnTo>
                    <a:pt x="1359763" y="243636"/>
                  </a:lnTo>
                  <a:lnTo>
                    <a:pt x="1368056" y="292900"/>
                  </a:lnTo>
                  <a:lnTo>
                    <a:pt x="1387475" y="330200"/>
                  </a:lnTo>
                  <a:lnTo>
                    <a:pt x="1421485" y="355066"/>
                  </a:lnTo>
                  <a:lnTo>
                    <a:pt x="1464868" y="372922"/>
                  </a:lnTo>
                  <a:lnTo>
                    <a:pt x="1512519" y="384378"/>
                  </a:lnTo>
                  <a:lnTo>
                    <a:pt x="1559331" y="390042"/>
                  </a:lnTo>
                  <a:lnTo>
                    <a:pt x="1600200" y="390525"/>
                  </a:lnTo>
                  <a:lnTo>
                    <a:pt x="1627478" y="385634"/>
                  </a:lnTo>
                  <a:lnTo>
                    <a:pt x="1654654" y="375194"/>
                  </a:lnTo>
                  <a:lnTo>
                    <a:pt x="1680777" y="361294"/>
                  </a:lnTo>
                  <a:lnTo>
                    <a:pt x="1704898" y="3460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5476" y="2743193"/>
              <a:ext cx="95250" cy="83185"/>
            </a:xfrm>
            <a:custGeom>
              <a:avLst/>
              <a:gdLst/>
              <a:ahLst/>
              <a:cxnLst/>
              <a:rect l="l" t="t" r="r" b="b"/>
              <a:pathLst>
                <a:path w="95250" h="83185">
                  <a:moveTo>
                    <a:pt x="95123" y="0"/>
                  </a:moveTo>
                  <a:lnTo>
                    <a:pt x="0" y="11747"/>
                  </a:lnTo>
                  <a:lnTo>
                    <a:pt x="47523" y="31635"/>
                  </a:lnTo>
                  <a:lnTo>
                    <a:pt x="47447" y="83146"/>
                  </a:lnTo>
                  <a:lnTo>
                    <a:pt x="95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1377" y="1595907"/>
              <a:ext cx="1870710" cy="995044"/>
            </a:xfrm>
            <a:custGeom>
              <a:avLst/>
              <a:gdLst/>
              <a:ahLst/>
              <a:cxnLst/>
              <a:rect l="l" t="t" r="r" b="b"/>
              <a:pathLst>
                <a:path w="1870709" h="995044">
                  <a:moveTo>
                    <a:pt x="1390823" y="994892"/>
                  </a:moveTo>
                  <a:lnTo>
                    <a:pt x="1390353" y="959433"/>
                  </a:lnTo>
                  <a:lnTo>
                    <a:pt x="1392398" y="907439"/>
                  </a:lnTo>
                  <a:lnTo>
                    <a:pt x="1390709" y="849045"/>
                  </a:lnTo>
                  <a:lnTo>
                    <a:pt x="1379038" y="794384"/>
                  </a:lnTo>
                  <a:lnTo>
                    <a:pt x="1351136" y="753592"/>
                  </a:lnTo>
                  <a:lnTo>
                    <a:pt x="1282008" y="722323"/>
                  </a:lnTo>
                  <a:lnTo>
                    <a:pt x="1237377" y="713520"/>
                  </a:lnTo>
                  <a:lnTo>
                    <a:pt x="1186887" y="707161"/>
                  </a:lnTo>
                  <a:lnTo>
                    <a:pt x="1131177" y="701662"/>
                  </a:lnTo>
                  <a:lnTo>
                    <a:pt x="1070884" y="695442"/>
                  </a:lnTo>
                  <a:lnTo>
                    <a:pt x="1006648" y="686917"/>
                  </a:lnTo>
                  <a:lnTo>
                    <a:pt x="965990" y="681323"/>
                  </a:lnTo>
                  <a:lnTo>
                    <a:pt x="921489" y="676297"/>
                  </a:lnTo>
                  <a:lnTo>
                    <a:pt x="873869" y="671612"/>
                  </a:lnTo>
                  <a:lnTo>
                    <a:pt x="823850" y="667043"/>
                  </a:lnTo>
                  <a:lnTo>
                    <a:pt x="772157" y="662365"/>
                  </a:lnTo>
                  <a:lnTo>
                    <a:pt x="719509" y="657349"/>
                  </a:lnTo>
                  <a:lnTo>
                    <a:pt x="666630" y="651772"/>
                  </a:lnTo>
                  <a:lnTo>
                    <a:pt x="614242" y="645406"/>
                  </a:lnTo>
                  <a:lnTo>
                    <a:pt x="563066" y="638027"/>
                  </a:lnTo>
                  <a:lnTo>
                    <a:pt x="513825" y="629407"/>
                  </a:lnTo>
                  <a:lnTo>
                    <a:pt x="467241" y="619320"/>
                  </a:lnTo>
                  <a:lnTo>
                    <a:pt x="424036" y="607542"/>
                  </a:lnTo>
                  <a:lnTo>
                    <a:pt x="373910" y="591460"/>
                  </a:lnTo>
                  <a:lnTo>
                    <a:pt x="323261" y="573760"/>
                  </a:lnTo>
                  <a:lnTo>
                    <a:pt x="273088" y="554535"/>
                  </a:lnTo>
                  <a:lnTo>
                    <a:pt x="224392" y="533882"/>
                  </a:lnTo>
                  <a:lnTo>
                    <a:pt x="178172" y="511895"/>
                  </a:lnTo>
                  <a:lnTo>
                    <a:pt x="135428" y="488670"/>
                  </a:lnTo>
                  <a:lnTo>
                    <a:pt x="97161" y="464302"/>
                  </a:lnTo>
                  <a:lnTo>
                    <a:pt x="64372" y="438886"/>
                  </a:lnTo>
                  <a:lnTo>
                    <a:pt x="19223" y="385292"/>
                  </a:lnTo>
                  <a:lnTo>
                    <a:pt x="5249" y="347068"/>
                  </a:lnTo>
                  <a:lnTo>
                    <a:pt x="0" y="303039"/>
                  </a:lnTo>
                  <a:lnTo>
                    <a:pt x="3122" y="255588"/>
                  </a:lnTo>
                  <a:lnTo>
                    <a:pt x="14262" y="207095"/>
                  </a:lnTo>
                  <a:lnTo>
                    <a:pt x="33067" y="159941"/>
                  </a:lnTo>
                  <a:lnTo>
                    <a:pt x="59183" y="116508"/>
                  </a:lnTo>
                  <a:lnTo>
                    <a:pt x="92257" y="79177"/>
                  </a:lnTo>
                  <a:lnTo>
                    <a:pt x="131936" y="50329"/>
                  </a:lnTo>
                  <a:lnTo>
                    <a:pt x="202168" y="24540"/>
                  </a:lnTo>
                  <a:lnTo>
                    <a:pt x="245591" y="15677"/>
                  </a:lnTo>
                  <a:lnTo>
                    <a:pt x="293214" y="9113"/>
                  </a:lnTo>
                  <a:lnTo>
                    <a:pt x="344034" y="4555"/>
                  </a:lnTo>
                  <a:lnTo>
                    <a:pt x="397048" y="1712"/>
                  </a:lnTo>
                  <a:lnTo>
                    <a:pt x="451253" y="291"/>
                  </a:lnTo>
                  <a:lnTo>
                    <a:pt x="505645" y="0"/>
                  </a:lnTo>
                  <a:lnTo>
                    <a:pt x="559221" y="546"/>
                  </a:lnTo>
                  <a:lnTo>
                    <a:pt x="610978" y="1638"/>
                  </a:lnTo>
                  <a:lnTo>
                    <a:pt x="659914" y="2984"/>
                  </a:lnTo>
                  <a:lnTo>
                    <a:pt x="705023" y="4292"/>
                  </a:lnTo>
                  <a:lnTo>
                    <a:pt x="761938" y="6434"/>
                  </a:lnTo>
                  <a:lnTo>
                    <a:pt x="818147" y="9792"/>
                  </a:lnTo>
                  <a:lnTo>
                    <a:pt x="873298" y="14522"/>
                  </a:lnTo>
                  <a:lnTo>
                    <a:pt x="927038" y="20781"/>
                  </a:lnTo>
                  <a:lnTo>
                    <a:pt x="979014" y="28725"/>
                  </a:lnTo>
                  <a:lnTo>
                    <a:pt x="1028873" y="38511"/>
                  </a:lnTo>
                  <a:lnTo>
                    <a:pt x="1076263" y="50296"/>
                  </a:lnTo>
                  <a:lnTo>
                    <a:pt x="1120831" y="64238"/>
                  </a:lnTo>
                  <a:lnTo>
                    <a:pt x="1162223" y="80492"/>
                  </a:lnTo>
                  <a:lnTo>
                    <a:pt x="1209538" y="106669"/>
                  </a:lnTo>
                  <a:lnTo>
                    <a:pt x="1250521" y="138873"/>
                  </a:lnTo>
                  <a:lnTo>
                    <a:pt x="1286812" y="174964"/>
                  </a:lnTo>
                  <a:lnTo>
                    <a:pt x="1320047" y="212805"/>
                  </a:lnTo>
                  <a:lnTo>
                    <a:pt x="1351867" y="250257"/>
                  </a:lnTo>
                  <a:lnTo>
                    <a:pt x="1383908" y="285182"/>
                  </a:lnTo>
                  <a:lnTo>
                    <a:pt x="1417811" y="315442"/>
                  </a:lnTo>
                  <a:lnTo>
                    <a:pt x="1458270" y="347537"/>
                  </a:lnTo>
                  <a:lnTo>
                    <a:pt x="1497538" y="379059"/>
                  </a:lnTo>
                  <a:lnTo>
                    <a:pt x="1536278" y="408112"/>
                  </a:lnTo>
                  <a:lnTo>
                    <a:pt x="1575150" y="432799"/>
                  </a:lnTo>
                  <a:lnTo>
                    <a:pt x="1614815" y="451224"/>
                  </a:lnTo>
                  <a:lnTo>
                    <a:pt x="1655936" y="461492"/>
                  </a:lnTo>
                  <a:lnTo>
                    <a:pt x="1707178" y="459945"/>
                  </a:lnTo>
                  <a:lnTo>
                    <a:pt x="1763147" y="446448"/>
                  </a:lnTo>
                  <a:lnTo>
                    <a:pt x="1819201" y="426466"/>
                  </a:lnTo>
                  <a:lnTo>
                    <a:pt x="1870693" y="40545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10272" y="1971310"/>
              <a:ext cx="95885" cy="80645"/>
            </a:xfrm>
            <a:custGeom>
              <a:avLst/>
              <a:gdLst/>
              <a:ahLst/>
              <a:cxnLst/>
              <a:rect l="l" t="t" r="r" b="b"/>
              <a:pathLst>
                <a:path w="95884" h="80644">
                  <a:moveTo>
                    <a:pt x="0" y="0"/>
                  </a:moveTo>
                  <a:lnTo>
                    <a:pt x="41846" y="30035"/>
                  </a:lnTo>
                  <a:lnTo>
                    <a:pt x="30213" y="80213"/>
                  </a:lnTo>
                  <a:lnTo>
                    <a:pt x="95326" y="9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02939" y="161994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94650" y="5480050"/>
            <a:ext cx="317500" cy="317500"/>
            <a:chOff x="7994650" y="5480050"/>
            <a:chExt cx="317500" cy="317500"/>
          </a:xfrm>
        </p:grpSpPr>
        <p:sp>
          <p:nvSpPr>
            <p:cNvPr id="41" name="object 41"/>
            <p:cNvSpPr/>
            <p:nvPr/>
          </p:nvSpPr>
          <p:spPr>
            <a:xfrm>
              <a:off x="8001000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01000" y="5486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5714" y="1255068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5860" y="1255148"/>
            <a:ext cx="613537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26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138366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0060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5860" y="1255148"/>
            <a:ext cx="4084954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26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7675" y="3276601"/>
            <a:ext cx="3209925" cy="381000"/>
          </a:xfrm>
          <a:custGeom>
            <a:avLst/>
            <a:gdLst/>
            <a:ahLst/>
            <a:cxnLst/>
            <a:rect l="l" t="t" r="r" b="b"/>
            <a:pathLst>
              <a:path w="3209925" h="381000">
                <a:moveTo>
                  <a:pt x="3146425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317500"/>
                </a:lnTo>
                <a:lnTo>
                  <a:pt x="4990" y="342214"/>
                </a:lnTo>
                <a:lnTo>
                  <a:pt x="18600" y="362399"/>
                </a:lnTo>
                <a:lnTo>
                  <a:pt x="38785" y="376009"/>
                </a:lnTo>
                <a:lnTo>
                  <a:pt x="63500" y="381000"/>
                </a:lnTo>
                <a:lnTo>
                  <a:pt x="3146425" y="381000"/>
                </a:lnTo>
                <a:lnTo>
                  <a:pt x="3171139" y="376009"/>
                </a:lnTo>
                <a:lnTo>
                  <a:pt x="3191324" y="362399"/>
                </a:lnTo>
                <a:lnTo>
                  <a:pt x="3204934" y="342214"/>
                </a:lnTo>
                <a:lnTo>
                  <a:pt x="3209925" y="317500"/>
                </a:lnTo>
                <a:lnTo>
                  <a:pt x="3209925" y="63500"/>
                </a:lnTo>
                <a:lnTo>
                  <a:pt x="3204934" y="38785"/>
                </a:lnTo>
                <a:lnTo>
                  <a:pt x="3191324" y="18600"/>
                </a:lnTo>
                <a:lnTo>
                  <a:pt x="3171139" y="4990"/>
                </a:lnTo>
                <a:lnTo>
                  <a:pt x="314642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640" y="4198302"/>
            <a:ext cx="8030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23112" y="3657602"/>
            <a:ext cx="122555" cy="624205"/>
            <a:chOff x="7123112" y="3657602"/>
            <a:chExt cx="122555" cy="624205"/>
          </a:xfrm>
        </p:grpSpPr>
        <p:sp>
          <p:nvSpPr>
            <p:cNvPr id="10" name="object 10"/>
            <p:cNvSpPr/>
            <p:nvPr/>
          </p:nvSpPr>
          <p:spPr>
            <a:xfrm>
              <a:off x="7137400" y="3714305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0433" y="3657602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5714" y="1255068"/>
            <a:ext cx="4085590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774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514600"/>
            <a:ext cx="304800" cy="1219200"/>
          </a:xfrm>
          <a:custGeom>
            <a:avLst/>
            <a:gdLst/>
            <a:ahLst/>
            <a:cxnLst/>
            <a:rect l="l" t="t" r="r" b="b"/>
            <a:pathLst>
              <a:path w="304800" h="1219200">
                <a:moveTo>
                  <a:pt x="304800" y="1219200"/>
                </a:moveTo>
                <a:lnTo>
                  <a:pt x="245481" y="1211215"/>
                </a:lnTo>
                <a:lnTo>
                  <a:pt x="197038" y="1189440"/>
                </a:lnTo>
                <a:lnTo>
                  <a:pt x="164377" y="1157145"/>
                </a:lnTo>
                <a:lnTo>
                  <a:pt x="152400" y="1117600"/>
                </a:lnTo>
                <a:lnTo>
                  <a:pt x="152400" y="711200"/>
                </a:lnTo>
                <a:lnTo>
                  <a:pt x="140422" y="671654"/>
                </a:lnTo>
                <a:lnTo>
                  <a:pt x="107761" y="639359"/>
                </a:lnTo>
                <a:lnTo>
                  <a:pt x="59318" y="617584"/>
                </a:lnTo>
                <a:lnTo>
                  <a:pt x="0" y="609600"/>
                </a:lnTo>
                <a:lnTo>
                  <a:pt x="59318" y="601615"/>
                </a:lnTo>
                <a:lnTo>
                  <a:pt x="107761" y="579840"/>
                </a:lnTo>
                <a:lnTo>
                  <a:pt x="140422" y="547545"/>
                </a:lnTo>
                <a:lnTo>
                  <a:pt x="152400" y="508000"/>
                </a:lnTo>
                <a:lnTo>
                  <a:pt x="152400" y="101600"/>
                </a:lnTo>
                <a:lnTo>
                  <a:pt x="164377" y="62054"/>
                </a:lnTo>
                <a:lnTo>
                  <a:pt x="197038" y="29759"/>
                </a:lnTo>
                <a:lnTo>
                  <a:pt x="245481" y="7984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5208" y="2708655"/>
            <a:ext cx="13950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2420" marR="5080" indent="-300355">
              <a:lnSpc>
                <a:spcPts val="3020"/>
              </a:lnSpc>
              <a:spcBef>
                <a:spcPts val="484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0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ee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2800" spc="-5" dirty="0"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75" y="1447800"/>
            <a:ext cx="304800" cy="2362200"/>
          </a:xfrm>
          <a:custGeom>
            <a:avLst/>
            <a:gdLst/>
            <a:ahLst/>
            <a:cxnLst/>
            <a:rect l="l" t="t" r="r" b="b"/>
            <a:pathLst>
              <a:path w="304800" h="2362200">
                <a:moveTo>
                  <a:pt x="304800" y="2362200"/>
                </a:moveTo>
                <a:lnTo>
                  <a:pt x="264287" y="2355167"/>
                </a:lnTo>
                <a:lnTo>
                  <a:pt x="227883" y="2335323"/>
                </a:lnTo>
                <a:lnTo>
                  <a:pt x="197038" y="2304542"/>
                </a:lnTo>
                <a:lnTo>
                  <a:pt x="173208" y="2264701"/>
                </a:lnTo>
                <a:lnTo>
                  <a:pt x="157844" y="2217678"/>
                </a:lnTo>
                <a:lnTo>
                  <a:pt x="152400" y="2165350"/>
                </a:lnTo>
                <a:lnTo>
                  <a:pt x="152400" y="1377950"/>
                </a:lnTo>
                <a:lnTo>
                  <a:pt x="146955" y="1325621"/>
                </a:lnTo>
                <a:lnTo>
                  <a:pt x="131591" y="1278598"/>
                </a:lnTo>
                <a:lnTo>
                  <a:pt x="107761" y="1238758"/>
                </a:lnTo>
                <a:lnTo>
                  <a:pt x="76916" y="1207976"/>
                </a:lnTo>
                <a:lnTo>
                  <a:pt x="40512" y="1188132"/>
                </a:lnTo>
                <a:lnTo>
                  <a:pt x="0" y="1181100"/>
                </a:lnTo>
                <a:lnTo>
                  <a:pt x="40512" y="1174067"/>
                </a:lnTo>
                <a:lnTo>
                  <a:pt x="76916" y="1154223"/>
                </a:lnTo>
                <a:lnTo>
                  <a:pt x="107761" y="1123442"/>
                </a:lnTo>
                <a:lnTo>
                  <a:pt x="131591" y="1083601"/>
                </a:lnTo>
                <a:lnTo>
                  <a:pt x="146955" y="1036578"/>
                </a:lnTo>
                <a:lnTo>
                  <a:pt x="152400" y="984250"/>
                </a:lnTo>
                <a:lnTo>
                  <a:pt x="152400" y="196850"/>
                </a:lnTo>
                <a:lnTo>
                  <a:pt x="157844" y="144521"/>
                </a:lnTo>
                <a:lnTo>
                  <a:pt x="173208" y="97498"/>
                </a:lnTo>
                <a:lnTo>
                  <a:pt x="197038" y="57657"/>
                </a:lnTo>
                <a:lnTo>
                  <a:pt x="227883" y="26876"/>
                </a:lnTo>
                <a:lnTo>
                  <a:pt x="264287" y="7032"/>
                </a:lnTo>
                <a:lnTo>
                  <a:pt x="3048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719" y="2176843"/>
            <a:ext cx="796290" cy="83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ts val="319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me</a:t>
            </a:r>
            <a:r>
              <a:rPr sz="2800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27675" y="3276601"/>
            <a:ext cx="3209925" cy="1005205"/>
            <a:chOff x="5527675" y="3276601"/>
            <a:chExt cx="3209925" cy="1005205"/>
          </a:xfrm>
        </p:grpSpPr>
        <p:sp>
          <p:nvSpPr>
            <p:cNvPr id="8" name="object 8"/>
            <p:cNvSpPr/>
            <p:nvPr/>
          </p:nvSpPr>
          <p:spPr>
            <a:xfrm>
              <a:off x="5527675" y="3276601"/>
              <a:ext cx="3209925" cy="381000"/>
            </a:xfrm>
            <a:custGeom>
              <a:avLst/>
              <a:gdLst/>
              <a:ahLst/>
              <a:cxnLst/>
              <a:rect l="l" t="t" r="r" b="b"/>
              <a:pathLst>
                <a:path w="3209925" h="381000">
                  <a:moveTo>
                    <a:pt x="3146425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3146425" y="381000"/>
                  </a:lnTo>
                  <a:lnTo>
                    <a:pt x="3171139" y="376009"/>
                  </a:lnTo>
                  <a:lnTo>
                    <a:pt x="3191324" y="362399"/>
                  </a:lnTo>
                  <a:lnTo>
                    <a:pt x="3204934" y="342214"/>
                  </a:lnTo>
                  <a:lnTo>
                    <a:pt x="3209925" y="317500"/>
                  </a:lnTo>
                  <a:lnTo>
                    <a:pt x="3209925" y="63500"/>
                  </a:lnTo>
                  <a:lnTo>
                    <a:pt x="3204934" y="38785"/>
                  </a:lnTo>
                  <a:lnTo>
                    <a:pt x="3191324" y="18600"/>
                  </a:lnTo>
                  <a:lnTo>
                    <a:pt x="3171139" y="4990"/>
                  </a:lnTo>
                  <a:lnTo>
                    <a:pt x="31464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7400" y="3714305"/>
              <a:ext cx="69215" cy="553085"/>
            </a:xfrm>
            <a:custGeom>
              <a:avLst/>
              <a:gdLst/>
              <a:ahLst/>
              <a:cxnLst/>
              <a:rect l="l" t="t" r="r" b="b"/>
              <a:pathLst>
                <a:path w="69215" h="553085">
                  <a:moveTo>
                    <a:pt x="0" y="552894"/>
                  </a:moveTo>
                  <a:lnTo>
                    <a:pt x="69113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0434" y="3657602"/>
              <a:ext cx="85090" cy="90805"/>
            </a:xfrm>
            <a:custGeom>
              <a:avLst/>
              <a:gdLst/>
              <a:ahLst/>
              <a:cxnLst/>
              <a:rect l="l" t="t" r="r" b="b"/>
              <a:pathLst>
                <a:path w="85090" h="90804">
                  <a:moveTo>
                    <a:pt x="53162" y="0"/>
                  </a:moveTo>
                  <a:lnTo>
                    <a:pt x="0" y="79743"/>
                  </a:lnTo>
                  <a:lnTo>
                    <a:pt x="46075" y="56705"/>
                  </a:lnTo>
                  <a:lnTo>
                    <a:pt x="85064" y="90373"/>
                  </a:lnTo>
                  <a:lnTo>
                    <a:pt x="5316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6223" y="3994938"/>
            <a:ext cx="8081645" cy="241427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0"/>
              </a:spcBef>
            </a:pPr>
            <a:r>
              <a:rPr sz="2800" spc="-5" dirty="0">
                <a:latin typeface="Times New Roman"/>
                <a:cs typeface="Times New Roman"/>
              </a:rPr>
              <a:t>Handshaking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Lemma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implicit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000" spc="-10" dirty="0">
                <a:latin typeface="Times New Roman"/>
                <a:cs typeface="Times New Roman"/>
              </a:rPr>
              <a:t>ECREASE</a:t>
            </a:r>
            <a:r>
              <a:rPr sz="2800" spc="-10" dirty="0">
                <a:latin typeface="Times New Roman"/>
                <a:cs typeface="Times New Roman"/>
              </a:rPr>
              <a:t>-K</a:t>
            </a:r>
            <a:r>
              <a:rPr sz="2000" spc="-10" dirty="0">
                <a:latin typeface="Times New Roman"/>
                <a:cs typeface="Times New Roman"/>
              </a:rPr>
              <a:t>EY</a:t>
            </a:r>
            <a:r>
              <a:rPr sz="2800" spc="-10" dirty="0">
                <a:latin typeface="Times New Roman"/>
                <a:cs typeface="Times New Roman"/>
              </a:rPr>
              <a:t>’s.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spc="-15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spc="-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39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spc="-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4800" i="1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15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1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r>
              <a:rPr sz="4800" spc="15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800" baseline="17361">
              <a:latin typeface="Times New Roman"/>
              <a:cs typeface="Times New Roman"/>
            </a:endParaRPr>
          </a:p>
          <a:p>
            <a:pPr marL="38100" marR="223520">
              <a:lnSpc>
                <a:spcPts val="3460"/>
              </a:lnSpc>
              <a:spcBef>
                <a:spcPts val="13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formula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35" dirty="0">
                <a:latin typeface="Times New Roman"/>
                <a:cs typeface="Times New Roman"/>
              </a:rPr>
              <a:t>Prim’s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minimum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spanning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5714" y="1255068"/>
            <a:ext cx="4085590" cy="162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46990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XTRACT</a:t>
            </a:r>
            <a:r>
              <a:rPr sz="2800" spc="-5" dirty="0">
                <a:latin typeface="Times New Roman"/>
                <a:cs typeface="Times New Roman"/>
              </a:rPr>
              <a:t>-M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025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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190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6917" y="2809553"/>
            <a:ext cx="476440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 </a:t>
            </a:r>
            <a:r>
              <a:rPr spc="-108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4556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Shortest</a:t>
            </a:r>
            <a:r>
              <a:rPr spc="-70" dirty="0"/>
              <a:t> </a:t>
            </a:r>
            <a:r>
              <a:rPr spc="-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992" y="1467103"/>
            <a:ext cx="7539355" cy="302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348615" indent="-1270">
              <a:lnSpc>
                <a:spcPct val="100000"/>
              </a:lnSpc>
              <a:spcBef>
                <a:spcPts val="95"/>
              </a:spcBef>
              <a:tabLst>
                <a:tab pos="5004435" algn="l"/>
              </a:tabLst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 path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Times New Roman"/>
                <a:cs typeface="Times New Roman"/>
              </a:rPr>
              <a:t>is a path of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minimum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latin typeface="Times New Roman"/>
                <a:cs typeface="Times New Roman"/>
              </a:rPr>
              <a:t>.	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shortest-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path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defined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  <a:spcBef>
                <a:spcPts val="133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min{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 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 </a:t>
            </a:r>
            <a:r>
              <a:rPr spc="-108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222186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318135" marR="401955" indent="196850" algn="ctr">
              <a:lnSpc>
                <a:spcPts val="5790"/>
              </a:lnSpc>
              <a:spcBef>
                <a:spcPts val="280"/>
              </a:spcBef>
              <a:tabLst>
                <a:tab pos="1449070" algn="l"/>
                <a:tab pos="2205990" algn="l"/>
                <a:tab pos="3887470" algn="l"/>
                <a:tab pos="4753610" algn="l"/>
                <a:tab pos="6838950" algn="l"/>
                <a:tab pos="6869430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 </a:t>
            </a:r>
            <a:r>
              <a:rPr sz="4800" spc="-67" baseline="1736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rr</a:t>
            </a:r>
            <a:r>
              <a:rPr sz="3200" spc="-5" dirty="0">
                <a:latin typeface="Times New Roman"/>
                <a:cs typeface="Times New Roman"/>
              </a:rPr>
              <a:t>ay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 </a:t>
            </a:r>
            <a:r>
              <a:rPr spc="-108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537" y="2946593"/>
            <a:ext cx="1064260" cy="172593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indent="101600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147955" marR="5080" indent="-135890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6207" y="3091352"/>
            <a:ext cx="6151880" cy="138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95"/>
              </a:spcBef>
              <a:tabLst>
                <a:tab pos="2773680" algn="l"/>
                <a:tab pos="4889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35"/>
              </a:spcBef>
              <a:tabLst>
                <a:tab pos="2561590" algn="l"/>
                <a:tab pos="461137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Dijkstra </a:t>
            </a:r>
            <a:r>
              <a:rPr spc="-108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382344"/>
            <a:ext cx="8228330" cy="1486535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4800" spc="-52" baseline="17361" dirty="0">
                <a:latin typeface="Times New Roman"/>
                <a:cs typeface="Times New Roman"/>
              </a:rPr>
              <a:t>Time</a:t>
            </a:r>
            <a:r>
              <a:rPr sz="4800" baseline="17361" dirty="0"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150" spc="405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4800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" baseline="17361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4800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4800" i="1" spc="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3150" baseline="1322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910"/>
              </a:spcBef>
              <a:tabLst>
                <a:tab pos="1039494" algn="l"/>
                <a:tab pos="3477895" algn="l"/>
                <a:tab pos="6429375" algn="l"/>
              </a:tabLst>
            </a:pPr>
            <a:r>
              <a:rPr sz="4800" i="1" spc="-7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Q	T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XTRACT</a:t>
            </a:r>
            <a:r>
              <a:rPr sz="3150" spc="-7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150" spc="-7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IN	</a:t>
            </a:r>
            <a:r>
              <a:rPr sz="4800" i="1" spc="22" baseline="1736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22" baseline="5291" dirty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650" spc="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150" spc="22" baseline="1322" dirty="0">
                <a:solidFill>
                  <a:srgbClr val="008A87"/>
                </a:solidFill>
                <a:latin typeface="Times New Roman"/>
                <a:cs typeface="Times New Roman"/>
              </a:rPr>
              <a:t>EY	</a:t>
            </a:r>
            <a:r>
              <a:rPr sz="4800" spc="-75" baseline="17361" dirty="0">
                <a:latin typeface="Times New Roman"/>
                <a:cs typeface="Times New Roman"/>
              </a:rPr>
              <a:t>Total</a:t>
            </a:r>
            <a:endParaRPr sz="4800" baseline="1736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03" y="2946593"/>
            <a:ext cx="1629410" cy="27768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3200" spc="-5" dirty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  <a:p>
            <a:pPr marL="293370" marR="289560" algn="ctr">
              <a:lnSpc>
                <a:spcPts val="3460"/>
              </a:lnSpc>
              <a:spcBef>
                <a:spcPts val="1555"/>
              </a:spcBef>
            </a:pP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y  heap</a:t>
            </a:r>
            <a:endParaRPr sz="3200">
              <a:latin typeface="Times New Roman"/>
              <a:cs typeface="Times New Roman"/>
            </a:endParaRPr>
          </a:p>
          <a:p>
            <a:pPr marL="12700" marR="5080" algn="ctr">
              <a:lnSpc>
                <a:spcPts val="3460"/>
              </a:lnSpc>
              <a:spcBef>
                <a:spcPts val="1355"/>
              </a:spcBef>
            </a:pPr>
            <a:r>
              <a:rPr sz="3200" spc="-10" dirty="0">
                <a:latin typeface="Times New Roman"/>
                <a:cs typeface="Times New Roman"/>
              </a:rPr>
              <a:t>Fi</a:t>
            </a:r>
            <a:r>
              <a:rPr sz="3200" spc="-5" dirty="0">
                <a:latin typeface="Times New Roman"/>
                <a:cs typeface="Times New Roman"/>
              </a:rPr>
              <a:t>bonacci  heap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470" y="3091352"/>
            <a:ext cx="570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85720" algn="l"/>
                <a:tab pos="470154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33" y="3964330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3460"/>
              </a:lnSpc>
              <a:spcBef>
                <a:spcPts val="294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 </a:t>
            </a:r>
            <a:r>
              <a:rPr sz="3200" spc="-5" dirty="0">
                <a:latin typeface="Times New Roman"/>
                <a:cs typeface="Times New Roman"/>
              </a:rPr>
              <a:t>amo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8831" y="3964241"/>
            <a:ext cx="165163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(l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amortized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994" y="3964241"/>
            <a:ext cx="2206625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  <a:spcBef>
                <a:spcPts val="251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worst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952749"/>
            <a:ext cx="8610600" cy="38100"/>
          </a:xfrm>
          <a:custGeom>
            <a:avLst/>
            <a:gdLst/>
            <a:ahLst/>
            <a:cxnLst/>
            <a:rect l="l" t="t" r="r" b="b"/>
            <a:pathLst>
              <a:path w="8610600" h="38100">
                <a:moveTo>
                  <a:pt x="861060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10600" y="38100"/>
                </a:lnTo>
                <a:lnTo>
                  <a:pt x="8610600" y="25400"/>
                </a:lnTo>
                <a:close/>
              </a:path>
              <a:path w="8610600" h="38100">
                <a:moveTo>
                  <a:pt x="8610600" y="0"/>
                </a:moveTo>
                <a:lnTo>
                  <a:pt x="0" y="0"/>
                </a:lnTo>
                <a:lnTo>
                  <a:pt x="0" y="12700"/>
                </a:lnTo>
                <a:lnTo>
                  <a:pt x="8610600" y="12700"/>
                </a:lnTo>
                <a:lnTo>
                  <a:pt x="86106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Unweighted</a:t>
            </a:r>
            <a:r>
              <a:rPr sz="4400" b="1" spc="-7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graphs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1243075"/>
            <a:ext cx="6864984" cy="9258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25" dirty="0">
                <a:latin typeface="Times New Roman"/>
                <a:cs typeface="Times New Roman"/>
              </a:rPr>
              <a:t>Dijkstra’s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7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1243075"/>
            <a:ext cx="7703820" cy="180276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25" dirty="0">
                <a:latin typeface="Times New Roman"/>
                <a:cs typeface="Times New Roman"/>
              </a:rPr>
              <a:t>Dijkstra’s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FIFO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instead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priority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7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1243271"/>
            <a:ext cx="7703820" cy="4613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25" dirty="0">
                <a:latin typeface="Times New Roman"/>
                <a:cs typeface="Times New Roman"/>
              </a:rPr>
              <a:t>Dijkstra’s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FIFO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instead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priority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Breadth-first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1400175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85737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1457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77114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407535" marR="995044" indent="-719455">
              <a:lnSpc>
                <a:spcPts val="3020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6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68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Unweighted</a:t>
            </a:r>
            <a:r>
              <a:rPr spc="-75" dirty="0"/>
              <a:t> </a:t>
            </a:r>
            <a:r>
              <a:rPr spc="-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1243206"/>
            <a:ext cx="7703820" cy="51079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3335" marR="843280" indent="-635">
              <a:lnSpc>
                <a:spcPts val="3250"/>
              </a:lnSpc>
              <a:spcBef>
                <a:spcPts val="695"/>
              </a:spcBef>
            </a:pP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spc="-25" dirty="0">
                <a:latin typeface="Times New Roman"/>
                <a:cs typeface="Times New Roman"/>
              </a:rPr>
              <a:t>Dijkstra’s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improved?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270"/>
              </a:lnSpc>
              <a:spcBef>
                <a:spcPts val="37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FIFO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instead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priority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Breadth-first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1399540">
              <a:lnSpc>
                <a:spcPts val="3195"/>
              </a:lnSpc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857375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31457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77114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407535" marR="995044" indent="-719455">
              <a:lnSpc>
                <a:spcPts val="3020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6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Analysis:</a:t>
            </a:r>
            <a:r>
              <a:rPr sz="32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Time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6"/>
              <a:ext cx="691133" cy="6903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5"/>
              <a:ext cx="394016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3" y="2520695"/>
              <a:ext cx="142011" cy="1094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3" y="3040557"/>
              <a:ext cx="104940" cy="912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5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5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8" y="1853946"/>
              <a:ext cx="96253" cy="600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8" y="2423287"/>
              <a:ext cx="58813" cy="417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6"/>
              <a:ext cx="395464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6"/>
              <a:ext cx="142582" cy="1093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977517" y="1694510"/>
            <a:ext cx="5181600" cy="44278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347085" indent="-3347085">
              <a:lnSpc>
                <a:spcPct val="100000"/>
              </a:lnSpc>
              <a:spcBef>
                <a:spcPts val="1510"/>
              </a:spcBef>
              <a:buAutoNum type="alphaLcPeriod"/>
              <a:tabLst>
                <a:tab pos="3347085" algn="l"/>
                <a:tab pos="3361054" algn="l"/>
                <a:tab pos="49523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  <a:p>
            <a:pPr marR="1643380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3301365" marR="1643380" indent="-3301365">
              <a:lnSpc>
                <a:spcPct val="100000"/>
              </a:lnSpc>
              <a:spcBef>
                <a:spcPts val="1410"/>
              </a:spcBef>
              <a:buAutoNum type="alphaLcPeriod" startAt="2"/>
              <a:tabLst>
                <a:tab pos="3301365" algn="l"/>
                <a:tab pos="33147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617345" algn="ctr">
              <a:lnSpc>
                <a:spcPct val="100000"/>
              </a:lnSpc>
              <a:spcBef>
                <a:spcPts val="1410"/>
              </a:spcBef>
              <a:tabLst>
                <a:tab pos="49536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  <a:p>
            <a:pPr marR="4944745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6"/>
              <a:ext cx="691133" cy="6903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5"/>
              <a:ext cx="39401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3" y="2520695"/>
              <a:ext cx="142011" cy="1094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3" y="3040557"/>
              <a:ext cx="104940" cy="912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5"/>
              <a:ext cx="38319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5"/>
              <a:ext cx="131190" cy="9516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8" y="1853946"/>
              <a:ext cx="96253" cy="600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8" y="2423287"/>
              <a:ext cx="58813" cy="4178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6"/>
              <a:ext cx="395464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6"/>
              <a:ext cx="142582" cy="1093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77517" y="1694510"/>
            <a:ext cx="5181600" cy="269240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347085" indent="-3347085">
              <a:lnSpc>
                <a:spcPct val="100000"/>
              </a:lnSpc>
              <a:spcBef>
                <a:spcPts val="1510"/>
              </a:spcBef>
              <a:buAutoNum type="alphaLcPeriod"/>
              <a:tabLst>
                <a:tab pos="3347085" algn="l"/>
                <a:tab pos="3361054" algn="l"/>
                <a:tab pos="49523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  <a:p>
            <a:pPr marR="1643380" algn="ctr">
              <a:lnSpc>
                <a:spcPct val="100000"/>
              </a:lnSpc>
              <a:spcBef>
                <a:spcPts val="14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3301365" marR="1643380" indent="-3301365">
              <a:lnSpc>
                <a:spcPct val="100000"/>
              </a:lnSpc>
              <a:spcBef>
                <a:spcPts val="1410"/>
              </a:spcBef>
              <a:buAutoNum type="alphaLcPeriod" startAt="2"/>
              <a:tabLst>
                <a:tab pos="3301365" algn="l"/>
                <a:tab pos="33147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617345" algn="ctr">
              <a:lnSpc>
                <a:spcPct val="100000"/>
              </a:lnSpc>
              <a:spcBef>
                <a:spcPts val="1410"/>
              </a:spcBef>
              <a:tabLst>
                <a:tab pos="49536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049462" y="2125659"/>
            <a:ext cx="5038725" cy="2718435"/>
            <a:chOff x="2049462" y="2125659"/>
            <a:chExt cx="5038725" cy="2718435"/>
          </a:xfrm>
        </p:grpSpPr>
        <p:sp>
          <p:nvSpPr>
            <p:cNvPr id="60" name="object 60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59103" y="3493944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988947" y="4304024"/>
            <a:ext cx="1054100" cy="1818639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862965">
              <a:lnSpc>
                <a:spcPts val="3150"/>
              </a:lnSpc>
              <a:spcBef>
                <a:spcPts val="1635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05740">
              <a:lnSpc>
                <a:spcPts val="3629"/>
              </a:lnSpc>
              <a:tabLst>
                <a:tab pos="836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5821680" cy="3433445"/>
            <a:chOff x="1747837" y="1824037"/>
            <a:chExt cx="5821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92325" y="25082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6600" y="29908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6"/>
              <a:ext cx="691133" cy="6903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5"/>
              <a:ext cx="394016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3" y="2520695"/>
              <a:ext cx="142011" cy="1094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3" y="3040557"/>
              <a:ext cx="104940" cy="912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2050" y="21685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0"/>
                  </a:moveTo>
                  <a:lnTo>
                    <a:pt x="965377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12612" y="2452456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7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5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5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8" y="1853946"/>
              <a:ext cx="96253" cy="600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8" y="2423287"/>
              <a:ext cx="58813" cy="417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6"/>
              <a:ext cx="395464" cy="61112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6"/>
              <a:ext cx="142582" cy="1093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926717" y="1694510"/>
            <a:ext cx="52832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3864" marR="55880" indent="-1651000">
              <a:lnSpc>
                <a:spcPct val="136700"/>
              </a:lnSpc>
              <a:spcBef>
                <a:spcPts val="100"/>
              </a:spcBef>
              <a:buSzPct val="114285"/>
              <a:buFont typeface="Times New Roman"/>
              <a:buAutoNum type="alphaLcPeriod"/>
              <a:tabLst>
                <a:tab pos="1726564" algn="l"/>
                <a:tab pos="1727200" algn="l"/>
                <a:tab pos="3410585" algn="l"/>
                <a:tab pos="5015865" algn="l"/>
              </a:tabLst>
            </a:pP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  <a:p>
            <a:pPr marL="3365500" indent="-3302000">
              <a:lnSpc>
                <a:spcPct val="100000"/>
              </a:lnSpc>
              <a:spcBef>
                <a:spcPts val="1410"/>
              </a:spcBef>
              <a:buAutoNum type="alphaLcPeriod"/>
              <a:tabLst>
                <a:tab pos="3364865" algn="l"/>
                <a:tab pos="33655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  <a:p>
            <a:pPr marL="1725930">
              <a:lnSpc>
                <a:spcPct val="100000"/>
              </a:lnSpc>
              <a:spcBef>
                <a:spcPts val="1410"/>
              </a:spcBef>
              <a:tabLst>
                <a:tab pos="506158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	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988947" y="4390939"/>
            <a:ext cx="1866264" cy="17316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4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1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650240" marR="5080">
              <a:lnSpc>
                <a:spcPct val="80000"/>
              </a:lnSpc>
              <a:spcBef>
                <a:spcPts val="1150"/>
              </a:spcBef>
            </a:pPr>
            <a:r>
              <a:rPr sz="4400" spc="-5" dirty="0"/>
              <a:t>Well-definedness of shortest </a:t>
            </a:r>
            <a:r>
              <a:rPr sz="4400" spc="-1085" dirty="0"/>
              <a:t> </a:t>
            </a:r>
            <a:r>
              <a:rPr sz="4400" spc="-5" dirty="0"/>
              <a:t>paths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7240" y="1494536"/>
            <a:ext cx="75228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If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 not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5"/>
              <a:ext cx="690371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6"/>
              <a:ext cx="350302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2" y="3854196"/>
              <a:ext cx="96481" cy="5977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2" y="4423460"/>
              <a:ext cx="59207" cy="418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8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06600" y="1824037"/>
            <a:ext cx="5562600" cy="3020060"/>
            <a:chOff x="2006600" y="1824037"/>
            <a:chExt cx="5562600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06600" y="43243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0"/>
                  </a:moveTo>
                  <a:lnTo>
                    <a:pt x="965377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12612" y="3785956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7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10565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	2	2</a:t>
            </a:r>
            <a:endParaRPr sz="28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	c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5"/>
              <a:ext cx="690371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6"/>
              <a:ext cx="350302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2" y="3854196"/>
              <a:ext cx="96481" cy="5977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2" y="4423460"/>
              <a:ext cx="59207" cy="418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8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57600" y="36576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85725" y="57150"/>
                  </a:ln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38222" y="283527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965377" y="0"/>
                  </a:moveTo>
                  <a:lnTo>
                    <a:pt x="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42" y="3119206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127520" y="0"/>
                  </a:moveTo>
                  <a:lnTo>
                    <a:pt x="0" y="143103"/>
                  </a:lnTo>
                  <a:lnTo>
                    <a:pt x="190995" y="159257"/>
                  </a:lnTo>
                  <a:lnTo>
                    <a:pt x="106171" y="100787"/>
                  </a:lnTo>
                  <a:lnTo>
                    <a:pt x="12752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	2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	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3433445"/>
            <a:chOff x="1747837" y="1824037"/>
            <a:chExt cx="868680" cy="3433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6"/>
              <a:ext cx="690371" cy="6903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5"/>
              <a:ext cx="383654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5"/>
              <a:ext cx="130530" cy="94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77517" y="3207385"/>
            <a:ext cx="3530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	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700837" y="3824287"/>
            <a:ext cx="823594" cy="766445"/>
            <a:chOff x="6700837" y="3824287"/>
            <a:chExt cx="823594" cy="766445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5"/>
              <a:ext cx="690371" cy="6903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3683" y="3854196"/>
              <a:ext cx="350302" cy="6111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662" y="3854196"/>
              <a:ext cx="96481" cy="5977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2" y="4423460"/>
              <a:ext cx="59207" cy="418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76268" y="3874134"/>
            <a:ext cx="138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52" name="object 52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952117" y="1694510"/>
            <a:ext cx="523240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8464" marR="30480" indent="-1651000">
              <a:lnSpc>
                <a:spcPct val="136700"/>
              </a:lnSpc>
              <a:spcBef>
                <a:spcPts val="100"/>
              </a:spcBef>
              <a:tabLst>
                <a:tab pos="1701164" algn="l"/>
                <a:tab pos="3385185" algn="l"/>
                <a:tab pos="49904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	</a:t>
            </a:r>
            <a:r>
              <a:rPr sz="4200" baseline="-17857" dirty="0">
                <a:solidFill>
                  <a:srgbClr val="008A87"/>
                </a:solidFill>
                <a:latin typeface="Times New Roman"/>
                <a:cs typeface="Times New Roman"/>
              </a:rPr>
              <a:t>1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  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82177" y="5159993"/>
            <a:ext cx="244094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2099945"/>
            <a:chOff x="1747837" y="1824037"/>
            <a:chExt cx="868680" cy="2099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49837" y="1824037"/>
            <a:ext cx="2519680" cy="2766695"/>
            <a:chOff x="5049837" y="1824037"/>
            <a:chExt cx="2519680" cy="2766695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6" y="1899665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2" y="1853946"/>
              <a:ext cx="141846" cy="10887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2" y="2374544"/>
              <a:ext cx="104355" cy="905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6" y="3899916"/>
              <a:ext cx="690371" cy="69037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77517" y="1873885"/>
            <a:ext cx="5181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785" algn="l"/>
                <a:tab pos="4965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f	h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49462" y="2125659"/>
            <a:ext cx="5038725" cy="2718435"/>
            <a:chOff x="2049462" y="2125659"/>
            <a:chExt cx="5038725" cy="2718435"/>
          </a:xfrm>
        </p:grpSpPr>
        <p:sp>
          <p:nvSpPr>
            <p:cNvPr id="66" name="object 66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82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34150" y="408304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44341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0" y="384721"/>
                  </a:moveTo>
                  <a:lnTo>
                    <a:pt x="965377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3595" y="3485851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0" y="0"/>
                  </a:moveTo>
                  <a:lnTo>
                    <a:pt x="84823" y="58483"/>
                  </a:lnTo>
                  <a:lnTo>
                    <a:pt x="63461" y="159270"/>
                  </a:lnTo>
                  <a:lnTo>
                    <a:pt x="191007" y="16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82177" y="5159993"/>
            <a:ext cx="32232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3</a:t>
            </a:r>
            <a:endParaRPr sz="2800">
              <a:latin typeface="Times New Roman"/>
              <a:cs typeface="Times New Roman"/>
            </a:endParaRPr>
          </a:p>
          <a:p>
            <a:pPr marR="6413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450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	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2099945"/>
            <a:chOff x="1747837" y="1824037"/>
            <a:chExt cx="868680" cy="2099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6"/>
              <a:ext cx="690371" cy="6903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49837" y="1824037"/>
            <a:ext cx="2519680" cy="2766695"/>
            <a:chOff x="5049837" y="1824037"/>
            <a:chExt cx="2519680" cy="2766695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6" y="1899665"/>
              <a:ext cx="690371" cy="69037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2" y="1853946"/>
              <a:ext cx="141846" cy="10887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2" y="2374544"/>
              <a:ext cx="104355" cy="905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6" y="3899916"/>
              <a:ext cx="690371" cy="69037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77517" y="1873885"/>
            <a:ext cx="5181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785" algn="l"/>
                <a:tab pos="49650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	f	h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49462" y="2125659"/>
            <a:ext cx="5038725" cy="2718435"/>
            <a:chOff x="2049462" y="2125659"/>
            <a:chExt cx="5038725" cy="2718435"/>
          </a:xfrm>
        </p:grpSpPr>
        <p:sp>
          <p:nvSpPr>
            <p:cNvPr id="66" name="object 66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94325" y="26225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53975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08610" y="2508250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12" y="0"/>
                  </a:moveTo>
                  <a:lnTo>
                    <a:pt x="0" y="171462"/>
                  </a:lnTo>
                  <a:lnTo>
                    <a:pt x="85725" y="114300"/>
                  </a:lnTo>
                  <a:lnTo>
                    <a:pt x="171450" y="171437"/>
                  </a:lnTo>
                  <a:lnTo>
                    <a:pt x="8571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4" h="384810">
                  <a:moveTo>
                    <a:pt x="0" y="0"/>
                  </a:moveTo>
                  <a:lnTo>
                    <a:pt x="96539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14612" y="3785956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4" h="159385">
                  <a:moveTo>
                    <a:pt x="63474" y="0"/>
                  </a:moveTo>
                  <a:lnTo>
                    <a:pt x="84823" y="100787"/>
                  </a:lnTo>
                  <a:lnTo>
                    <a:pt x="0" y="159257"/>
                  </a:lnTo>
                  <a:lnTo>
                    <a:pt x="190995" y="143103"/>
                  </a:lnTo>
                  <a:lnTo>
                    <a:pt x="6347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3" y="3493944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182177" y="5159993"/>
            <a:ext cx="356616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	4</a:t>
            </a:r>
            <a:endParaRPr sz="2800">
              <a:latin typeface="Times New Roman"/>
              <a:cs typeface="Times New Roman"/>
            </a:endParaRPr>
          </a:p>
          <a:p>
            <a:pPr marR="90805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	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34986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622550"/>
              <a:ext cx="0" cy="1206500"/>
            </a:xfrm>
            <a:custGeom>
              <a:avLst/>
              <a:gdLst/>
              <a:ahLst/>
              <a:cxnLst/>
              <a:rect l="l" t="t" r="r" b="b"/>
              <a:pathLst>
                <a:path h="1206500">
                  <a:moveTo>
                    <a:pt x="0" y="12065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959611" y="2508250"/>
              <a:ext cx="171450" cy="172085"/>
            </a:xfrm>
            <a:custGeom>
              <a:avLst/>
              <a:gdLst/>
              <a:ahLst/>
              <a:cxnLst/>
              <a:rect l="l" t="t" r="r" b="b"/>
              <a:pathLst>
                <a:path w="171450" h="172085">
                  <a:moveTo>
                    <a:pt x="85712" y="0"/>
                  </a:moveTo>
                  <a:lnTo>
                    <a:pt x="0" y="171462"/>
                  </a:lnTo>
                  <a:lnTo>
                    <a:pt x="85725" y="114300"/>
                  </a:lnTo>
                  <a:lnTo>
                    <a:pt x="171450" y="171437"/>
                  </a:lnTo>
                  <a:lnTo>
                    <a:pt x="8571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82177" y="5159993"/>
            <a:ext cx="388620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	4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  <a:tab pos="36569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	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89222" y="2168525"/>
              <a:ext cx="965835" cy="384810"/>
            </a:xfrm>
            <a:custGeom>
              <a:avLst/>
              <a:gdLst/>
              <a:ahLst/>
              <a:cxnLst/>
              <a:rect l="l" t="t" r="r" b="b"/>
              <a:pathLst>
                <a:path w="965835" h="384810">
                  <a:moveTo>
                    <a:pt x="965377" y="0"/>
                  </a:moveTo>
                  <a:lnTo>
                    <a:pt x="0" y="384721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42" y="2452456"/>
              <a:ext cx="191135" cy="159385"/>
            </a:xfrm>
            <a:custGeom>
              <a:avLst/>
              <a:gdLst/>
              <a:ahLst/>
              <a:cxnLst/>
              <a:rect l="l" t="t" r="r" b="b"/>
              <a:pathLst>
                <a:path w="191135" h="159385">
                  <a:moveTo>
                    <a:pt x="127520" y="0"/>
                  </a:moveTo>
                  <a:lnTo>
                    <a:pt x="0" y="143103"/>
                  </a:lnTo>
                  <a:lnTo>
                    <a:pt x="190995" y="159257"/>
                  </a:lnTo>
                  <a:lnTo>
                    <a:pt x="106172" y="100787"/>
                  </a:lnTo>
                  <a:lnTo>
                    <a:pt x="12752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50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34150" y="2082794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182177" y="5159993"/>
            <a:ext cx="388620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  <a:tabLst>
                <a:tab pos="630555" algn="l"/>
                <a:tab pos="1037590" algn="l"/>
                <a:tab pos="1443990" algn="l"/>
                <a:tab pos="1849755" algn="l"/>
                <a:tab pos="2233930" algn="l"/>
                <a:tab pos="2618740" algn="l"/>
                <a:tab pos="3025140" algn="l"/>
                <a:tab pos="3340735" algn="l"/>
                <a:tab pos="36569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26405" y="2408238"/>
              <a:ext cx="1079500" cy="786765"/>
            </a:xfrm>
            <a:custGeom>
              <a:avLst/>
              <a:gdLst/>
              <a:ahLst/>
              <a:cxnLst/>
              <a:rect l="l" t="t" r="r" b="b"/>
              <a:pathLst>
                <a:path w="1079500" h="786764">
                  <a:moveTo>
                    <a:pt x="1079207" y="0"/>
                  </a:moveTo>
                  <a:lnTo>
                    <a:pt x="0" y="786739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3" y="3092042"/>
              <a:ext cx="189230" cy="170815"/>
            </a:xfrm>
            <a:custGeom>
              <a:avLst/>
              <a:gdLst/>
              <a:ahLst/>
              <a:cxnLst/>
              <a:rect l="l" t="t" r="r" b="b"/>
              <a:pathLst>
                <a:path w="189229" h="170814">
                  <a:moveTo>
                    <a:pt x="88036" y="0"/>
                  </a:moveTo>
                  <a:lnTo>
                    <a:pt x="0" y="170268"/>
                  </a:lnTo>
                  <a:lnTo>
                    <a:pt x="189039" y="138531"/>
                  </a:lnTo>
                  <a:lnTo>
                    <a:pt x="92354" y="102933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82177" y="5609335"/>
            <a:ext cx="3886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1050290" algn="l"/>
                <a:tab pos="1456690" algn="l"/>
                <a:tab pos="1862455" algn="l"/>
                <a:tab pos="2246630" algn="l"/>
                <a:tab pos="2631440" algn="l"/>
                <a:tab pos="3037840" algn="l"/>
                <a:tab pos="3353435" algn="l"/>
                <a:tab pos="36696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Example of breadth-first </a:t>
            </a:r>
            <a:r>
              <a:rPr spc="-1085" dirty="0"/>
              <a:t> </a:t>
            </a:r>
            <a:r>
              <a:rPr spc="-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7837" y="1824037"/>
            <a:ext cx="868680" cy="766445"/>
            <a:chOff x="1747837" y="1824037"/>
            <a:chExt cx="868680" cy="766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1899665"/>
              <a:ext cx="690371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976" y="1853946"/>
              <a:ext cx="394969" cy="611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942" y="1853946"/>
              <a:ext cx="141858" cy="109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2374188"/>
              <a:ext cx="104419" cy="90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7517" y="18738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47837" y="3157537"/>
            <a:ext cx="868680" cy="766445"/>
            <a:chOff x="1747837" y="3157537"/>
            <a:chExt cx="868680" cy="76644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65" y="3233165"/>
              <a:ext cx="690371" cy="6903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366" y="3187446"/>
              <a:ext cx="395579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942" y="3187446"/>
              <a:ext cx="142468" cy="1092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1942" y="3707472"/>
              <a:ext cx="104787" cy="910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77517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7837" y="4491037"/>
            <a:ext cx="857250" cy="766445"/>
            <a:chOff x="1747837" y="4491037"/>
            <a:chExt cx="857250" cy="76644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465" y="4566665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61" y="4520946"/>
              <a:ext cx="38365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3372" y="4520946"/>
              <a:ext cx="130530" cy="94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3372" y="5055209"/>
              <a:ext cx="93014" cy="76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4495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8947" y="4540884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8837" y="2490787"/>
            <a:ext cx="2519045" cy="2099945"/>
            <a:chOff x="3398837" y="2490787"/>
            <a:chExt cx="2519045" cy="209994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2566415"/>
              <a:ext cx="691133" cy="6903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20" y="2520696"/>
              <a:ext cx="394016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434" y="2520696"/>
              <a:ext cx="142011" cy="1094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34" y="3040557"/>
              <a:ext cx="104940" cy="912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3600" y="24955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3957" y="3899916"/>
              <a:ext cx="691133" cy="6903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1810" y="3854196"/>
              <a:ext cx="38319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3864" y="3854196"/>
              <a:ext cx="131190" cy="951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4" y="4388078"/>
              <a:ext cx="93891" cy="7724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3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211" y="3233166"/>
              <a:ext cx="690371" cy="69037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226" y="3187445"/>
              <a:ext cx="395464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3688" y="3187445"/>
              <a:ext cx="142582" cy="1093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3688" y="3707320"/>
              <a:ext cx="104901" cy="91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54600" y="31623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9516" y="3207385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9462" y="1824037"/>
            <a:ext cx="5520055" cy="3020060"/>
            <a:chOff x="2049462" y="1824037"/>
            <a:chExt cx="5520055" cy="3020060"/>
          </a:xfrm>
        </p:grpSpPr>
        <p:sp>
          <p:nvSpPr>
            <p:cNvPr id="48" name="object 48"/>
            <p:cNvSpPr/>
            <p:nvPr/>
          </p:nvSpPr>
          <p:spPr>
            <a:xfrm>
              <a:off x="2092325" y="25082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462" y="30765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92325" y="384175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9462" y="44100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32050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8107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9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8107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1737" y="0"/>
                  </a:moveTo>
                  <a:lnTo>
                    <a:pt x="42417" y="50393"/>
                  </a:lnTo>
                  <a:lnTo>
                    <a:pt x="0" y="79628"/>
                  </a:lnTo>
                  <a:lnTo>
                    <a:pt x="95503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5136" y="4408487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2052" y="476397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8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3325" y="31750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00462" y="374332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2862" y="28575"/>
                  </a:ln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25211" y="1899665"/>
              <a:ext cx="690371" cy="690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2836" y="1853946"/>
              <a:ext cx="349896" cy="61112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69407" y="1853946"/>
              <a:ext cx="96253" cy="600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69407" y="2423287"/>
              <a:ext cx="58813" cy="4178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54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36123" y="21685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3040" y="25240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94325" y="256540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5969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51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734050" y="21685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465" y="1899665"/>
              <a:ext cx="690371" cy="69037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4039" y="1853946"/>
              <a:ext cx="394905" cy="61112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4941" y="1853946"/>
              <a:ext cx="141846" cy="1088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941" y="2374544"/>
              <a:ext cx="104355" cy="9052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05600" y="1828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9875" y="2125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6465" y="3899916"/>
              <a:ext cx="690371" cy="69037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73683" y="3854195"/>
              <a:ext cx="350302" cy="61112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0661" y="3854195"/>
              <a:ext cx="96481" cy="5977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0661" y="4423460"/>
              <a:ext cx="59207" cy="4185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05600" y="38290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45325" y="2565400"/>
              <a:ext cx="0" cy="1263650"/>
            </a:xfrm>
            <a:custGeom>
              <a:avLst/>
              <a:gdLst/>
              <a:ahLst/>
              <a:cxnLst/>
              <a:rect l="l" t="t" r="r" b="b"/>
              <a:pathLst>
                <a:path h="1263650">
                  <a:moveTo>
                    <a:pt x="0" y="12636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02467" y="25082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3050" y="4168775"/>
              <a:ext cx="2565400" cy="0"/>
            </a:xfrm>
            <a:custGeom>
              <a:avLst/>
              <a:gdLst/>
              <a:ahLst/>
              <a:cxnLst/>
              <a:rect l="l" t="t" r="r" b="b"/>
              <a:pathLst>
                <a:path w="2565400">
                  <a:moveTo>
                    <a:pt x="0" y="0"/>
                  </a:moveTo>
                  <a:lnTo>
                    <a:pt x="2565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9875" y="41259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4050" y="350202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40" h="406400">
                  <a:moveTo>
                    <a:pt x="0" y="0"/>
                  </a:moveTo>
                  <a:lnTo>
                    <a:pt x="1018476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105" y="385750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4" h="80010">
                  <a:moveTo>
                    <a:pt x="31737" y="0"/>
                  </a:moveTo>
                  <a:lnTo>
                    <a:pt x="42418" y="50393"/>
                  </a:lnTo>
                  <a:lnTo>
                    <a:pt x="0" y="79628"/>
                  </a:lnTo>
                  <a:lnTo>
                    <a:pt x="95504" y="71551"/>
                  </a:lnTo>
                  <a:lnTo>
                    <a:pt x="31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3037" y="3523183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0" y="405879"/>
                  </a:moveTo>
                  <a:lnTo>
                    <a:pt x="10184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59103" y="3493943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0" y="0"/>
                  </a:moveTo>
                  <a:lnTo>
                    <a:pt x="42405" y="29235"/>
                  </a:lnTo>
                  <a:lnTo>
                    <a:pt x="31724" y="79629"/>
                  </a:lnTo>
                  <a:lnTo>
                    <a:pt x="95491" y="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80216" y="2408238"/>
              <a:ext cx="1125855" cy="820419"/>
            </a:xfrm>
            <a:custGeom>
              <a:avLst/>
              <a:gdLst/>
              <a:ahLst/>
              <a:cxnLst/>
              <a:rect l="l" t="t" r="r" b="b"/>
              <a:pathLst>
                <a:path w="1125854" h="820419">
                  <a:moveTo>
                    <a:pt x="1125397" y="0"/>
                  </a:moveTo>
                  <a:lnTo>
                    <a:pt x="0" y="82040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34041" y="317717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44018" y="0"/>
                  </a:moveTo>
                  <a:lnTo>
                    <a:pt x="0" y="85140"/>
                  </a:lnTo>
                  <a:lnTo>
                    <a:pt x="94513" y="69278"/>
                  </a:lnTo>
                  <a:lnTo>
                    <a:pt x="46177" y="51473"/>
                  </a:lnTo>
                  <a:lnTo>
                    <a:pt x="44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85123" y="2835275"/>
              <a:ext cx="1018540" cy="406400"/>
            </a:xfrm>
            <a:custGeom>
              <a:avLst/>
              <a:gdLst/>
              <a:ahLst/>
              <a:cxnLst/>
              <a:rect l="l" t="t" r="r" b="b"/>
              <a:pathLst>
                <a:path w="1018539" h="406400">
                  <a:moveTo>
                    <a:pt x="1018476" y="0"/>
                  </a:moveTo>
                  <a:lnTo>
                    <a:pt x="0" y="40587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32040" y="3190759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63766" y="0"/>
                  </a:moveTo>
                  <a:lnTo>
                    <a:pt x="0" y="71551"/>
                  </a:lnTo>
                  <a:lnTo>
                    <a:pt x="95504" y="79629"/>
                  </a:lnTo>
                  <a:lnTo>
                    <a:pt x="53086" y="50393"/>
                  </a:lnTo>
                  <a:lnTo>
                    <a:pt x="63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28516" y="1967241"/>
            <a:ext cx="228600" cy="108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639946" y="3658531"/>
            <a:ext cx="205740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82177" y="5609335"/>
            <a:ext cx="3886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1050290" algn="l"/>
                <a:tab pos="1456690" algn="l"/>
                <a:tab pos="1862455" algn="l"/>
                <a:tab pos="2246630" algn="l"/>
                <a:tab pos="2631440" algn="l"/>
                <a:tab pos="3037840" algn="l"/>
                <a:tab pos="3353435" algn="l"/>
                <a:tab pos="366966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Q:	</a:t>
            </a:r>
            <a:r>
              <a:rPr sz="3200" i="1" spc="-5" dirty="0">
                <a:solidFill>
                  <a:srgbClr val="CCCCFF"/>
                </a:solidFill>
                <a:latin typeface="Times New Roman"/>
                <a:cs typeface="Times New Roman"/>
              </a:rPr>
              <a:t>a	</a:t>
            </a:r>
            <a:r>
              <a:rPr sz="3200" i="1" spc="-5" dirty="0">
                <a:solidFill>
                  <a:srgbClr val="DEDEDE"/>
                </a:solidFill>
                <a:latin typeface="Times New Roman"/>
                <a:cs typeface="Times New Roman"/>
              </a:rPr>
              <a:t>b	d	c	e	g	i	f	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74139" y="1908555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374139" y="324194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73784" y="457568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78945" y="2931280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942543" y="3658531"/>
            <a:ext cx="203835" cy="134493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7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291380" y="1264880"/>
            <a:ext cx="203835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930517" y="1264880"/>
            <a:ext cx="228600" cy="1122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647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202" y="1255068"/>
            <a:ext cx="7431405" cy="480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72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while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950" spc="-85" dirty="0">
                <a:solidFill>
                  <a:srgbClr val="008A87"/>
                </a:solidFill>
                <a:latin typeface="Symbol"/>
                <a:cs typeface="Symbol"/>
              </a:rPr>
              <a:t></a:t>
            </a:r>
            <a:r>
              <a:rPr sz="295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1518920">
              <a:lnSpc>
                <a:spcPts val="301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EQUEUE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976120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2432685">
              <a:lnSpc>
                <a:spcPts val="3025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  <a:p>
            <a:pPr marL="4069715" marR="1060450" indent="-719455">
              <a:lnSpc>
                <a:spcPts val="3020"/>
              </a:lnSpc>
              <a:spcBef>
                <a:spcPts val="219"/>
              </a:spcBef>
            </a:pPr>
            <a:r>
              <a:rPr sz="2800" b="1" spc="-5" dirty="0">
                <a:latin typeface="Times New Roman"/>
                <a:cs typeface="Times New Roman"/>
              </a:rPr>
              <a:t>then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spc="-6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NQUEUE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Key</a:t>
            </a:r>
            <a:r>
              <a:rPr sz="3200" b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idea:</a:t>
            </a:r>
            <a:endParaRPr sz="3200">
              <a:latin typeface="Times New Roman"/>
              <a:cs typeface="Times New Roman"/>
            </a:endParaRPr>
          </a:p>
          <a:p>
            <a:pPr marL="13335" marR="434975" indent="-635">
              <a:lnSpc>
                <a:spcPts val="346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FIFO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breadth-first search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mimics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priority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Dijkstra.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650"/>
              </a:lnSpc>
              <a:spcBef>
                <a:spcPts val="240"/>
              </a:spcBef>
              <a:buFont typeface="Times New Roman"/>
              <a:buChar char="•"/>
              <a:tabLst>
                <a:tab pos="23876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Invariant: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after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238125">
              <a:lnSpc>
                <a:spcPts val="365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 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Well-definedness of shortest </a:t>
            </a:r>
            <a:r>
              <a:rPr spc="-1085" dirty="0"/>
              <a:t> </a:t>
            </a:r>
            <a:r>
              <a:rPr spc="-5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1494536"/>
            <a:ext cx="75228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If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graph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cycle,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 not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646" y="2838879"/>
            <a:ext cx="1696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3037" y="4954587"/>
            <a:ext cx="868680" cy="765810"/>
            <a:chOff x="1443037" y="4954587"/>
            <a:chExt cx="868680" cy="765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8665" y="5029961"/>
              <a:ext cx="690371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894" y="5008626"/>
              <a:ext cx="411251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142" y="5008626"/>
              <a:ext cx="93916" cy="848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142" y="5504840"/>
              <a:ext cx="157848" cy="1149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72717" y="5028819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8037" y="4954587"/>
            <a:ext cx="4667250" cy="765810"/>
            <a:chOff x="3348037" y="4954587"/>
            <a:chExt cx="4667250" cy="7658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3665" y="5029961"/>
              <a:ext cx="690371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5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8666" y="5029961"/>
              <a:ext cx="690371" cy="6903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5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3665" y="5029961"/>
              <a:ext cx="690371" cy="69037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4830" y="5008626"/>
              <a:ext cx="399884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3572" y="5008626"/>
              <a:ext cx="82359" cy="704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3572" y="5519191"/>
              <a:ext cx="146291" cy="1005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6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2800" y="495935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99146" y="502881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27250" y="3396581"/>
            <a:ext cx="5035550" cy="1945639"/>
            <a:chOff x="2127250" y="3396581"/>
            <a:chExt cx="5035550" cy="1945639"/>
          </a:xfrm>
        </p:grpSpPr>
        <p:sp>
          <p:nvSpPr>
            <p:cNvPr id="28" name="object 28"/>
            <p:cNvSpPr/>
            <p:nvPr/>
          </p:nvSpPr>
          <p:spPr>
            <a:xfrm>
              <a:off x="2127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67075" y="52562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32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72075" y="52562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7250" y="5299074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>
                  <a:moveTo>
                    <a:pt x="0" y="0"/>
                  </a:moveTo>
                  <a:lnTo>
                    <a:pt x="11684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7075" y="52562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6865" y="3996689"/>
              <a:ext cx="690371" cy="69037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9600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93912" y="3437249"/>
              <a:ext cx="441325" cy="489584"/>
            </a:xfrm>
            <a:custGeom>
              <a:avLst/>
              <a:gdLst/>
              <a:ahLst/>
              <a:cxnLst/>
              <a:rect l="l" t="t" r="r" b="b"/>
              <a:pathLst>
                <a:path w="441325" h="489585">
                  <a:moveTo>
                    <a:pt x="441020" y="489432"/>
                  </a:moveTo>
                  <a:lnTo>
                    <a:pt x="438247" y="443919"/>
                  </a:lnTo>
                  <a:lnTo>
                    <a:pt x="430160" y="398752"/>
                  </a:lnTo>
                  <a:lnTo>
                    <a:pt x="417108" y="354275"/>
                  </a:lnTo>
                  <a:lnTo>
                    <a:pt x="399439" y="310833"/>
                  </a:lnTo>
                  <a:lnTo>
                    <a:pt x="377501" y="268771"/>
                  </a:lnTo>
                  <a:lnTo>
                    <a:pt x="351643" y="228435"/>
                  </a:lnTo>
                  <a:lnTo>
                    <a:pt x="322213" y="190169"/>
                  </a:lnTo>
                  <a:lnTo>
                    <a:pt x="289560" y="154320"/>
                  </a:lnTo>
                  <a:lnTo>
                    <a:pt x="254032" y="121231"/>
                  </a:lnTo>
                  <a:lnTo>
                    <a:pt x="215978" y="91248"/>
                  </a:lnTo>
                  <a:lnTo>
                    <a:pt x="175745" y="64716"/>
                  </a:lnTo>
                  <a:lnTo>
                    <a:pt x="133682" y="41980"/>
                  </a:lnTo>
                  <a:lnTo>
                    <a:pt x="90138" y="23385"/>
                  </a:lnTo>
                  <a:lnTo>
                    <a:pt x="45461" y="9276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36452" y="3396581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88671" y="0"/>
                  </a:moveTo>
                  <a:lnTo>
                    <a:pt x="0" y="36385"/>
                  </a:lnTo>
                  <a:lnTo>
                    <a:pt x="82308" y="85496"/>
                  </a:lnTo>
                  <a:lnTo>
                    <a:pt x="56997" y="40627"/>
                  </a:lnTo>
                  <a:lnTo>
                    <a:pt x="88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7563" y="4662920"/>
              <a:ext cx="534035" cy="455295"/>
            </a:xfrm>
            <a:custGeom>
              <a:avLst/>
              <a:gdLst/>
              <a:ahLst/>
              <a:cxnLst/>
              <a:rect l="l" t="t" r="r" b="b"/>
              <a:pathLst>
                <a:path w="534035" h="455295">
                  <a:moveTo>
                    <a:pt x="0" y="455180"/>
                  </a:moveTo>
                  <a:lnTo>
                    <a:pt x="46615" y="452659"/>
                  </a:lnTo>
                  <a:lnTo>
                    <a:pt x="92920" y="445294"/>
                  </a:lnTo>
                  <a:lnTo>
                    <a:pt x="138600" y="433381"/>
                  </a:lnTo>
                  <a:lnTo>
                    <a:pt x="183345" y="417220"/>
                  </a:lnTo>
                  <a:lnTo>
                    <a:pt x="226842" y="397105"/>
                  </a:lnTo>
                  <a:lnTo>
                    <a:pt x="268779" y="373336"/>
                  </a:lnTo>
                  <a:lnTo>
                    <a:pt x="308845" y="346208"/>
                  </a:lnTo>
                  <a:lnTo>
                    <a:pt x="346727" y="316020"/>
                  </a:lnTo>
                  <a:lnTo>
                    <a:pt x="382113" y="283068"/>
                  </a:lnTo>
                  <a:lnTo>
                    <a:pt x="414692" y="247651"/>
                  </a:lnTo>
                  <a:lnTo>
                    <a:pt x="444151" y="210064"/>
                  </a:lnTo>
                  <a:lnTo>
                    <a:pt x="470178" y="170605"/>
                  </a:lnTo>
                  <a:lnTo>
                    <a:pt x="492461" y="129572"/>
                  </a:lnTo>
                  <a:lnTo>
                    <a:pt x="510689" y="87262"/>
                  </a:lnTo>
                  <a:lnTo>
                    <a:pt x="524549" y="43972"/>
                  </a:lnTo>
                  <a:lnTo>
                    <a:pt x="53373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6409" y="4605334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49314" y="0"/>
                  </a:moveTo>
                  <a:lnTo>
                    <a:pt x="0" y="82181"/>
                  </a:lnTo>
                  <a:lnTo>
                    <a:pt x="44932" y="56984"/>
                  </a:lnTo>
                  <a:lnTo>
                    <a:pt x="85483" y="88760"/>
                  </a:lnTo>
                  <a:lnTo>
                    <a:pt x="49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6561" y="3996689"/>
              <a:ext cx="690371" cy="6903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2595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25950" y="3925887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70043" y="3432174"/>
              <a:ext cx="488315" cy="436245"/>
            </a:xfrm>
            <a:custGeom>
              <a:avLst/>
              <a:gdLst/>
              <a:ahLst/>
              <a:cxnLst/>
              <a:rect l="l" t="t" r="r" b="b"/>
              <a:pathLst>
                <a:path w="488314" h="436245">
                  <a:moveTo>
                    <a:pt x="487756" y="0"/>
                  </a:moveTo>
                  <a:lnTo>
                    <a:pt x="442438" y="2740"/>
                  </a:lnTo>
                  <a:lnTo>
                    <a:pt x="397464" y="10733"/>
                  </a:lnTo>
                  <a:lnTo>
                    <a:pt x="353175" y="23634"/>
                  </a:lnTo>
                  <a:lnTo>
                    <a:pt x="309915" y="41099"/>
                  </a:lnTo>
                  <a:lnTo>
                    <a:pt x="268026" y="62785"/>
                  </a:lnTo>
                  <a:lnTo>
                    <a:pt x="227852" y="88346"/>
                  </a:lnTo>
                  <a:lnTo>
                    <a:pt x="189734" y="117440"/>
                  </a:lnTo>
                  <a:lnTo>
                    <a:pt x="154017" y="149721"/>
                  </a:lnTo>
                  <a:lnTo>
                    <a:pt x="121043" y="184847"/>
                  </a:lnTo>
                  <a:lnTo>
                    <a:pt x="91154" y="222473"/>
                  </a:lnTo>
                  <a:lnTo>
                    <a:pt x="64695" y="262256"/>
                  </a:lnTo>
                  <a:lnTo>
                    <a:pt x="42006" y="303850"/>
                  </a:lnTo>
                  <a:lnTo>
                    <a:pt x="23433" y="346913"/>
                  </a:lnTo>
                  <a:lnTo>
                    <a:pt x="9316" y="391100"/>
                  </a:lnTo>
                  <a:lnTo>
                    <a:pt x="0" y="43606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29420" y="3837163"/>
              <a:ext cx="85725" cy="88900"/>
            </a:xfrm>
            <a:custGeom>
              <a:avLst/>
              <a:gdLst/>
              <a:ahLst/>
              <a:cxnLst/>
              <a:rect l="l" t="t" r="r" b="b"/>
              <a:pathLst>
                <a:path w="85725" h="88900">
                  <a:moveTo>
                    <a:pt x="0" y="0"/>
                  </a:moveTo>
                  <a:lnTo>
                    <a:pt x="36258" y="88722"/>
                  </a:lnTo>
                  <a:lnTo>
                    <a:pt x="85470" y="6489"/>
                  </a:lnTo>
                  <a:lnTo>
                    <a:pt x="40576" y="31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65675" y="4605337"/>
              <a:ext cx="481330" cy="509270"/>
            </a:xfrm>
            <a:custGeom>
              <a:avLst/>
              <a:gdLst/>
              <a:ahLst/>
              <a:cxnLst/>
              <a:rect l="l" t="t" r="r" b="b"/>
              <a:pathLst>
                <a:path w="481329" h="509270">
                  <a:moveTo>
                    <a:pt x="0" y="0"/>
                  </a:moveTo>
                  <a:lnTo>
                    <a:pt x="2668" y="44607"/>
                  </a:lnTo>
                  <a:lnTo>
                    <a:pt x="10464" y="88914"/>
                  </a:lnTo>
                  <a:lnTo>
                    <a:pt x="23071" y="132618"/>
                  </a:lnTo>
                  <a:lnTo>
                    <a:pt x="40172" y="175420"/>
                  </a:lnTo>
                  <a:lnTo>
                    <a:pt x="61452" y="217016"/>
                  </a:lnTo>
                  <a:lnTo>
                    <a:pt x="86595" y="257108"/>
                  </a:lnTo>
                  <a:lnTo>
                    <a:pt x="115285" y="295392"/>
                  </a:lnTo>
                  <a:lnTo>
                    <a:pt x="147205" y="331570"/>
                  </a:lnTo>
                  <a:lnTo>
                    <a:pt x="182040" y="365338"/>
                  </a:lnTo>
                  <a:lnTo>
                    <a:pt x="219474" y="396396"/>
                  </a:lnTo>
                  <a:lnTo>
                    <a:pt x="259190" y="424444"/>
                  </a:lnTo>
                  <a:lnTo>
                    <a:pt x="300873" y="449179"/>
                  </a:lnTo>
                  <a:lnTo>
                    <a:pt x="344206" y="470301"/>
                  </a:lnTo>
                  <a:lnTo>
                    <a:pt x="388874" y="487509"/>
                  </a:lnTo>
                  <a:lnTo>
                    <a:pt x="434560" y="500501"/>
                  </a:lnTo>
                  <a:lnTo>
                    <a:pt x="480948" y="50897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15469" y="5069672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5664" y="0"/>
                  </a:moveTo>
                  <a:lnTo>
                    <a:pt x="31343" y="44653"/>
                  </a:lnTo>
                  <a:lnTo>
                    <a:pt x="0" y="85534"/>
                  </a:lnTo>
                  <a:lnTo>
                    <a:pt x="88366" y="48425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81625" y="302780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6540" y="4056316"/>
            <a:ext cx="558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spc="-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Times New Roman"/>
                <a:cs typeface="Times New Roman"/>
              </a:rPr>
              <a:t>Optimal</a:t>
            </a:r>
            <a:r>
              <a:rPr sz="4400" b="1" spc="-4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substructure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 is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171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 is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22745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729037"/>
            <a:ext cx="7243445" cy="766445"/>
            <a:chOff x="985837" y="3729037"/>
            <a:chExt cx="7243445" cy="76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5" y="3804665"/>
              <a:ext cx="690371" cy="6903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00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6866" y="3804665"/>
              <a:ext cx="690371" cy="6903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2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4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2266" y="3804665"/>
              <a:ext cx="690371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56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08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7665" y="3804665"/>
              <a:ext cx="690371" cy="6903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10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62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3065" y="3804665"/>
              <a:ext cx="690371" cy="6903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64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16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8466" y="3804665"/>
              <a:ext cx="690371" cy="6903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818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19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Optimal</a:t>
            </a:r>
            <a:r>
              <a:rPr spc="-45" dirty="0"/>
              <a:t> </a:t>
            </a:r>
            <a:r>
              <a:rPr spc="-5" dirty="0"/>
              <a:t>substructure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102" y="1516761"/>
            <a:ext cx="7065645" cy="171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-635">
              <a:lnSpc>
                <a:spcPts val="3460"/>
              </a:lnSpc>
              <a:spcBef>
                <a:spcPts val="530"/>
              </a:spcBef>
              <a:tabLst>
                <a:tab pos="18681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subpath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 is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shortest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22745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Cut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paste: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3729037"/>
            <a:ext cx="7243445" cy="1535430"/>
            <a:chOff x="985837" y="3729037"/>
            <a:chExt cx="7243445" cy="1535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5" y="3804665"/>
              <a:ext cx="690371" cy="6903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00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6866" y="3804665"/>
              <a:ext cx="690371" cy="6903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2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4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2266" y="3804665"/>
              <a:ext cx="690371" cy="69037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56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08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7665" y="3804665"/>
              <a:ext cx="690371" cy="6903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8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10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62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3065" y="3804665"/>
              <a:ext cx="690371" cy="6903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2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64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1650" y="407352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8466" y="3804665"/>
              <a:ext cx="690371" cy="6903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339725" y="0"/>
                  </a:moveTo>
                  <a:lnTo>
                    <a:pt x="293625" y="3101"/>
                  </a:lnTo>
                  <a:lnTo>
                    <a:pt x="249410" y="12134"/>
                  </a:lnTo>
                  <a:lnTo>
                    <a:pt x="207486" y="26696"/>
                  </a:lnTo>
                  <a:lnTo>
                    <a:pt x="168257" y="46381"/>
                  </a:lnTo>
                  <a:lnTo>
                    <a:pt x="132127" y="70784"/>
                  </a:lnTo>
                  <a:lnTo>
                    <a:pt x="99501" y="99501"/>
                  </a:lnTo>
                  <a:lnTo>
                    <a:pt x="70784" y="132127"/>
                  </a:lnTo>
                  <a:lnTo>
                    <a:pt x="46381" y="168257"/>
                  </a:lnTo>
                  <a:lnTo>
                    <a:pt x="26696" y="207486"/>
                  </a:lnTo>
                  <a:lnTo>
                    <a:pt x="12134" y="249410"/>
                  </a:lnTo>
                  <a:lnTo>
                    <a:pt x="3101" y="293625"/>
                  </a:lnTo>
                  <a:lnTo>
                    <a:pt x="0" y="339725"/>
                  </a:lnTo>
                  <a:lnTo>
                    <a:pt x="3101" y="385824"/>
                  </a:lnTo>
                  <a:lnTo>
                    <a:pt x="12134" y="430039"/>
                  </a:lnTo>
                  <a:lnTo>
                    <a:pt x="26696" y="471963"/>
                  </a:lnTo>
                  <a:lnTo>
                    <a:pt x="46381" y="511192"/>
                  </a:lnTo>
                  <a:lnTo>
                    <a:pt x="70784" y="547322"/>
                  </a:lnTo>
                  <a:lnTo>
                    <a:pt x="99501" y="579948"/>
                  </a:lnTo>
                  <a:lnTo>
                    <a:pt x="132127" y="608665"/>
                  </a:lnTo>
                  <a:lnTo>
                    <a:pt x="168257" y="633068"/>
                  </a:lnTo>
                  <a:lnTo>
                    <a:pt x="207486" y="652753"/>
                  </a:lnTo>
                  <a:lnTo>
                    <a:pt x="249410" y="667315"/>
                  </a:lnTo>
                  <a:lnTo>
                    <a:pt x="293625" y="676348"/>
                  </a:lnTo>
                  <a:lnTo>
                    <a:pt x="339725" y="679450"/>
                  </a:lnTo>
                  <a:lnTo>
                    <a:pt x="385824" y="676348"/>
                  </a:lnTo>
                  <a:lnTo>
                    <a:pt x="430039" y="667315"/>
                  </a:lnTo>
                  <a:lnTo>
                    <a:pt x="471963" y="652753"/>
                  </a:lnTo>
                  <a:lnTo>
                    <a:pt x="511192" y="633068"/>
                  </a:lnTo>
                  <a:lnTo>
                    <a:pt x="547322" y="608665"/>
                  </a:lnTo>
                  <a:lnTo>
                    <a:pt x="579948" y="579948"/>
                  </a:lnTo>
                  <a:lnTo>
                    <a:pt x="608665" y="547322"/>
                  </a:lnTo>
                  <a:lnTo>
                    <a:pt x="633068" y="511192"/>
                  </a:lnTo>
                  <a:lnTo>
                    <a:pt x="652753" y="471963"/>
                  </a:lnTo>
                  <a:lnTo>
                    <a:pt x="667315" y="430039"/>
                  </a:lnTo>
                  <a:lnTo>
                    <a:pt x="676348" y="385824"/>
                  </a:lnTo>
                  <a:lnTo>
                    <a:pt x="679450" y="339725"/>
                  </a:lnTo>
                  <a:lnTo>
                    <a:pt x="676348" y="293625"/>
                  </a:lnTo>
                  <a:lnTo>
                    <a:pt x="667315" y="249410"/>
                  </a:lnTo>
                  <a:lnTo>
                    <a:pt x="652753" y="207486"/>
                  </a:lnTo>
                  <a:lnTo>
                    <a:pt x="633068" y="168257"/>
                  </a:lnTo>
                  <a:lnTo>
                    <a:pt x="608665" y="132127"/>
                  </a:lnTo>
                  <a:lnTo>
                    <a:pt x="579948" y="99501"/>
                  </a:lnTo>
                  <a:lnTo>
                    <a:pt x="547322" y="70784"/>
                  </a:lnTo>
                  <a:lnTo>
                    <a:pt x="511192" y="46381"/>
                  </a:lnTo>
                  <a:lnTo>
                    <a:pt x="471963" y="26696"/>
                  </a:lnTo>
                  <a:lnTo>
                    <a:pt x="430039" y="12134"/>
                  </a:lnTo>
                  <a:lnTo>
                    <a:pt x="385824" y="3101"/>
                  </a:lnTo>
                  <a:lnTo>
                    <a:pt x="33972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7600" y="3733800"/>
              <a:ext cx="679450" cy="679450"/>
            </a:xfrm>
            <a:custGeom>
              <a:avLst/>
              <a:gdLst/>
              <a:ahLst/>
              <a:cxnLst/>
              <a:rect l="l" t="t" r="r" b="b"/>
              <a:pathLst>
                <a:path w="679450" h="679450">
                  <a:moveTo>
                    <a:pt x="0" y="339725"/>
                  </a:moveTo>
                  <a:lnTo>
                    <a:pt x="3101" y="293625"/>
                  </a:lnTo>
                  <a:lnTo>
                    <a:pt x="12134" y="249410"/>
                  </a:lnTo>
                  <a:lnTo>
                    <a:pt x="26696" y="207486"/>
                  </a:lnTo>
                  <a:lnTo>
                    <a:pt x="46381" y="168257"/>
                  </a:lnTo>
                  <a:lnTo>
                    <a:pt x="70784" y="132127"/>
                  </a:lnTo>
                  <a:lnTo>
                    <a:pt x="99501" y="99501"/>
                  </a:lnTo>
                  <a:lnTo>
                    <a:pt x="132127" y="70784"/>
                  </a:lnTo>
                  <a:lnTo>
                    <a:pt x="168257" y="46381"/>
                  </a:lnTo>
                  <a:lnTo>
                    <a:pt x="207486" y="26696"/>
                  </a:lnTo>
                  <a:lnTo>
                    <a:pt x="249410" y="12134"/>
                  </a:lnTo>
                  <a:lnTo>
                    <a:pt x="293625" y="3101"/>
                  </a:lnTo>
                  <a:lnTo>
                    <a:pt x="339725" y="0"/>
                  </a:lnTo>
                  <a:lnTo>
                    <a:pt x="385824" y="3101"/>
                  </a:lnTo>
                  <a:lnTo>
                    <a:pt x="430039" y="12134"/>
                  </a:lnTo>
                  <a:lnTo>
                    <a:pt x="471963" y="26696"/>
                  </a:lnTo>
                  <a:lnTo>
                    <a:pt x="511192" y="46381"/>
                  </a:lnTo>
                  <a:lnTo>
                    <a:pt x="547322" y="70784"/>
                  </a:lnTo>
                  <a:lnTo>
                    <a:pt x="579948" y="99501"/>
                  </a:lnTo>
                  <a:lnTo>
                    <a:pt x="608665" y="132127"/>
                  </a:lnTo>
                  <a:lnTo>
                    <a:pt x="633068" y="168257"/>
                  </a:lnTo>
                  <a:lnTo>
                    <a:pt x="652753" y="207486"/>
                  </a:lnTo>
                  <a:lnTo>
                    <a:pt x="667315" y="249410"/>
                  </a:lnTo>
                  <a:lnTo>
                    <a:pt x="676348" y="293625"/>
                  </a:lnTo>
                  <a:lnTo>
                    <a:pt x="679450" y="339725"/>
                  </a:lnTo>
                  <a:lnTo>
                    <a:pt x="676348" y="385824"/>
                  </a:lnTo>
                  <a:lnTo>
                    <a:pt x="667315" y="430039"/>
                  </a:lnTo>
                  <a:lnTo>
                    <a:pt x="652753" y="471963"/>
                  </a:lnTo>
                  <a:lnTo>
                    <a:pt x="633068" y="511192"/>
                  </a:lnTo>
                  <a:lnTo>
                    <a:pt x="608665" y="547322"/>
                  </a:lnTo>
                  <a:lnTo>
                    <a:pt x="579948" y="579948"/>
                  </a:lnTo>
                  <a:lnTo>
                    <a:pt x="547322" y="608665"/>
                  </a:lnTo>
                  <a:lnTo>
                    <a:pt x="511192" y="633068"/>
                  </a:lnTo>
                  <a:lnTo>
                    <a:pt x="471963" y="652753"/>
                  </a:lnTo>
                  <a:lnTo>
                    <a:pt x="430039" y="667315"/>
                  </a:lnTo>
                  <a:lnTo>
                    <a:pt x="385824" y="676348"/>
                  </a:lnTo>
                  <a:lnTo>
                    <a:pt x="339725" y="679450"/>
                  </a:lnTo>
                  <a:lnTo>
                    <a:pt x="293625" y="676348"/>
                  </a:lnTo>
                  <a:lnTo>
                    <a:pt x="249410" y="667315"/>
                  </a:lnTo>
                  <a:lnTo>
                    <a:pt x="207486" y="652753"/>
                  </a:lnTo>
                  <a:lnTo>
                    <a:pt x="168257" y="633068"/>
                  </a:lnTo>
                  <a:lnTo>
                    <a:pt x="132127" y="608665"/>
                  </a:lnTo>
                  <a:lnTo>
                    <a:pt x="99501" y="579948"/>
                  </a:lnTo>
                  <a:lnTo>
                    <a:pt x="70784" y="547322"/>
                  </a:lnTo>
                  <a:lnTo>
                    <a:pt x="46381" y="511192"/>
                  </a:lnTo>
                  <a:lnTo>
                    <a:pt x="26696" y="471963"/>
                  </a:lnTo>
                  <a:lnTo>
                    <a:pt x="12134" y="430039"/>
                  </a:lnTo>
                  <a:lnTo>
                    <a:pt x="3101" y="385824"/>
                  </a:lnTo>
                  <a:lnTo>
                    <a:pt x="0" y="33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81875" y="403065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64643" y="4314032"/>
              <a:ext cx="3398520" cy="659130"/>
            </a:xfrm>
            <a:custGeom>
              <a:avLst/>
              <a:gdLst/>
              <a:ahLst/>
              <a:cxnLst/>
              <a:rect l="l" t="t" r="r" b="b"/>
              <a:pathLst>
                <a:path w="3398520" h="659129">
                  <a:moveTo>
                    <a:pt x="0" y="0"/>
                  </a:moveTo>
                  <a:lnTo>
                    <a:pt x="5981" y="48151"/>
                  </a:lnTo>
                  <a:lnTo>
                    <a:pt x="23528" y="96074"/>
                  </a:lnTo>
                  <a:lnTo>
                    <a:pt x="52050" y="143538"/>
                  </a:lnTo>
                  <a:lnTo>
                    <a:pt x="90952" y="190314"/>
                  </a:lnTo>
                  <a:lnTo>
                    <a:pt x="139641" y="236173"/>
                  </a:lnTo>
                  <a:lnTo>
                    <a:pt x="197524" y="280886"/>
                  </a:lnTo>
                  <a:lnTo>
                    <a:pt x="229727" y="302740"/>
                  </a:lnTo>
                  <a:lnTo>
                    <a:pt x="264007" y="324222"/>
                  </a:lnTo>
                  <a:lnTo>
                    <a:pt x="300289" y="345303"/>
                  </a:lnTo>
                  <a:lnTo>
                    <a:pt x="338499" y="365953"/>
                  </a:lnTo>
                  <a:lnTo>
                    <a:pt x="378562" y="386145"/>
                  </a:lnTo>
                  <a:lnTo>
                    <a:pt x="420405" y="405850"/>
                  </a:lnTo>
                  <a:lnTo>
                    <a:pt x="463953" y="425038"/>
                  </a:lnTo>
                  <a:lnTo>
                    <a:pt x="509132" y="443682"/>
                  </a:lnTo>
                  <a:lnTo>
                    <a:pt x="555869" y="461753"/>
                  </a:lnTo>
                  <a:lnTo>
                    <a:pt x="604088" y="479221"/>
                  </a:lnTo>
                  <a:lnTo>
                    <a:pt x="653716" y="496059"/>
                  </a:lnTo>
                  <a:lnTo>
                    <a:pt x="704678" y="512238"/>
                  </a:lnTo>
                  <a:lnTo>
                    <a:pt x="756901" y="527728"/>
                  </a:lnTo>
                  <a:lnTo>
                    <a:pt x="810311" y="542502"/>
                  </a:lnTo>
                  <a:lnTo>
                    <a:pt x="864832" y="556530"/>
                  </a:lnTo>
                  <a:lnTo>
                    <a:pt x="920392" y="569784"/>
                  </a:lnTo>
                  <a:lnTo>
                    <a:pt x="976915" y="582236"/>
                  </a:lnTo>
                  <a:lnTo>
                    <a:pt x="1034328" y="593856"/>
                  </a:lnTo>
                  <a:lnTo>
                    <a:pt x="1092557" y="604617"/>
                  </a:lnTo>
                  <a:lnTo>
                    <a:pt x="1151527" y="614488"/>
                  </a:lnTo>
                  <a:lnTo>
                    <a:pt x="1211164" y="623442"/>
                  </a:lnTo>
                  <a:lnTo>
                    <a:pt x="1271394" y="631450"/>
                  </a:lnTo>
                  <a:lnTo>
                    <a:pt x="1332144" y="638484"/>
                  </a:lnTo>
                  <a:lnTo>
                    <a:pt x="1393338" y="644513"/>
                  </a:lnTo>
                  <a:lnTo>
                    <a:pt x="1454903" y="649511"/>
                  </a:lnTo>
                  <a:lnTo>
                    <a:pt x="1516765" y="653448"/>
                  </a:lnTo>
                  <a:lnTo>
                    <a:pt x="1578849" y="656296"/>
                  </a:lnTo>
                  <a:lnTo>
                    <a:pt x="1641081" y="658026"/>
                  </a:lnTo>
                  <a:lnTo>
                    <a:pt x="1703387" y="658609"/>
                  </a:lnTo>
                  <a:lnTo>
                    <a:pt x="1765090" y="658038"/>
                  </a:lnTo>
                  <a:lnTo>
                    <a:pt x="1826721" y="656346"/>
                  </a:lnTo>
                  <a:lnTo>
                    <a:pt x="1888208" y="653559"/>
                  </a:lnTo>
                  <a:lnTo>
                    <a:pt x="1949480" y="649705"/>
                  </a:lnTo>
                  <a:lnTo>
                    <a:pt x="2010463" y="644813"/>
                  </a:lnTo>
                  <a:lnTo>
                    <a:pt x="2071086" y="638909"/>
                  </a:lnTo>
                  <a:lnTo>
                    <a:pt x="2131277" y="632023"/>
                  </a:lnTo>
                  <a:lnTo>
                    <a:pt x="2190963" y="624180"/>
                  </a:lnTo>
                  <a:lnTo>
                    <a:pt x="2250074" y="615410"/>
                  </a:lnTo>
                  <a:lnTo>
                    <a:pt x="2308537" y="605740"/>
                  </a:lnTo>
                  <a:lnTo>
                    <a:pt x="2366279" y="595198"/>
                  </a:lnTo>
                  <a:lnTo>
                    <a:pt x="2423230" y="583811"/>
                  </a:lnTo>
                  <a:lnTo>
                    <a:pt x="2479316" y="571608"/>
                  </a:lnTo>
                  <a:lnTo>
                    <a:pt x="2534466" y="558616"/>
                  </a:lnTo>
                  <a:lnTo>
                    <a:pt x="2588608" y="544863"/>
                  </a:lnTo>
                  <a:lnTo>
                    <a:pt x="2641670" y="530376"/>
                  </a:lnTo>
                  <a:lnTo>
                    <a:pt x="2693580" y="515184"/>
                  </a:lnTo>
                  <a:lnTo>
                    <a:pt x="2744265" y="499315"/>
                  </a:lnTo>
                  <a:lnTo>
                    <a:pt x="2793655" y="482795"/>
                  </a:lnTo>
                  <a:lnTo>
                    <a:pt x="2841676" y="465653"/>
                  </a:lnTo>
                  <a:lnTo>
                    <a:pt x="2888256" y="447917"/>
                  </a:lnTo>
                  <a:lnTo>
                    <a:pt x="2933325" y="429614"/>
                  </a:lnTo>
                  <a:lnTo>
                    <a:pt x="2976809" y="410772"/>
                  </a:lnTo>
                  <a:lnTo>
                    <a:pt x="3018638" y="391419"/>
                  </a:lnTo>
                  <a:lnTo>
                    <a:pt x="3058737" y="371583"/>
                  </a:lnTo>
                  <a:lnTo>
                    <a:pt x="3097037" y="351291"/>
                  </a:lnTo>
                  <a:lnTo>
                    <a:pt x="3133464" y="330572"/>
                  </a:lnTo>
                  <a:lnTo>
                    <a:pt x="3167947" y="309453"/>
                  </a:lnTo>
                  <a:lnTo>
                    <a:pt x="3200414" y="287961"/>
                  </a:lnTo>
                  <a:lnTo>
                    <a:pt x="3259010" y="243972"/>
                  </a:lnTo>
                  <a:lnTo>
                    <a:pt x="3308678" y="198828"/>
                  </a:lnTo>
                  <a:lnTo>
                    <a:pt x="3348839" y="152751"/>
                  </a:lnTo>
                  <a:lnTo>
                    <a:pt x="3378919" y="105963"/>
                  </a:lnTo>
                  <a:lnTo>
                    <a:pt x="3389999" y="82372"/>
                  </a:lnTo>
                  <a:lnTo>
                    <a:pt x="3398342" y="58686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6486" y="4315616"/>
              <a:ext cx="85090" cy="91440"/>
            </a:xfrm>
            <a:custGeom>
              <a:avLst/>
              <a:gdLst/>
              <a:ahLst/>
              <a:cxnLst/>
              <a:rect l="l" t="t" r="r" b="b"/>
              <a:pathLst>
                <a:path w="85089" h="91439">
                  <a:moveTo>
                    <a:pt x="54927" y="0"/>
                  </a:moveTo>
                  <a:lnTo>
                    <a:pt x="0" y="78549"/>
                  </a:lnTo>
                  <a:lnTo>
                    <a:pt x="46583" y="56540"/>
                  </a:lnTo>
                  <a:lnTo>
                    <a:pt x="84810" y="91071"/>
                  </a:lnTo>
                  <a:lnTo>
                    <a:pt x="5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724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24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3679</Words>
  <Application>Microsoft Office PowerPoint</Application>
  <PresentationFormat>On-screen Show (4:3)</PresentationFormat>
  <Paragraphs>731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MT</vt:lpstr>
      <vt:lpstr>Calibri</vt:lpstr>
      <vt:lpstr>Calibri Light</vt:lpstr>
      <vt:lpstr>Cambria Math</vt:lpstr>
      <vt:lpstr>Segoe UI Symbol</vt:lpstr>
      <vt:lpstr>Symbol</vt:lpstr>
      <vt:lpstr>Times New Roman</vt:lpstr>
      <vt:lpstr>Office Theme</vt:lpstr>
      <vt:lpstr>PowerPoint Presentation</vt:lpstr>
      <vt:lpstr>Paths in graphs</vt:lpstr>
      <vt:lpstr>Paths in graphs</vt:lpstr>
      <vt:lpstr>Shortest paths</vt:lpstr>
      <vt:lpstr>Well-definedness of shortest  paths</vt:lpstr>
      <vt:lpstr>Well-definedness of shortest  paths</vt:lpstr>
      <vt:lpstr>PowerPoint Presentation</vt:lpstr>
      <vt:lpstr>Optimal substructure</vt:lpstr>
      <vt:lpstr>Optimal substructure</vt:lpstr>
      <vt:lpstr>Triangle inequality</vt:lpstr>
      <vt:lpstr>Triangle inequality</vt:lpstr>
      <vt:lpstr>Single-source shortest paths  (nonnegative edge weights)</vt:lpstr>
      <vt:lpstr>Dijkstra’s algorithm</vt:lpstr>
      <vt:lpstr>Dijkstra’s algorithm</vt:lpstr>
      <vt:lpstr>Dijkstra’s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Example of Dijkstra’s  algorithm</vt:lpstr>
      <vt:lpstr>Correctness — Part I</vt:lpstr>
      <vt:lpstr>Correctness — Part I</vt:lpstr>
      <vt:lpstr>Correctness — Part II</vt:lpstr>
      <vt:lpstr>Correctness — Part II</vt:lpstr>
      <vt:lpstr>Correctness — Part III</vt:lpstr>
      <vt:lpstr>Correctness — Part III</vt:lpstr>
      <vt:lpstr>Correctness — Part III  (continued)</vt:lpstr>
      <vt:lpstr>Analysis of Dijkstra</vt:lpstr>
      <vt:lpstr>Analysis of Dijkstra</vt:lpstr>
      <vt:lpstr>Analysis of Dijkstra</vt:lpstr>
      <vt:lpstr>Analysis of Dijkstra</vt:lpstr>
      <vt:lpstr>Analysis of Dijkstra</vt:lpstr>
      <vt:lpstr>Analysis of Dijkstra  (continued)</vt:lpstr>
      <vt:lpstr>Analysis of Dijkstra  (continued)</vt:lpstr>
      <vt:lpstr>Analysis of Dijkstra  (continued)</vt:lpstr>
      <vt:lpstr>Analysis of Dijkstra  (continued)</vt:lpstr>
      <vt:lpstr>PowerPoint Presentation</vt:lpstr>
      <vt:lpstr>Unweighted graphs</vt:lpstr>
      <vt:lpstr>Unweighted graphs</vt:lpstr>
      <vt:lpstr>Unweighted graphs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Example of breadth-first  search</vt:lpstr>
      <vt:lpstr>Correctness of 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1</cp:revision>
  <dcterms:created xsi:type="dcterms:W3CDTF">2023-09-13T04:17:09Z</dcterms:created>
  <dcterms:modified xsi:type="dcterms:W3CDTF">2023-09-18T03:39:39Z</dcterms:modified>
</cp:coreProperties>
</file>