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933" r:id="rId2"/>
    <p:sldId id="934" r:id="rId3"/>
    <p:sldId id="935" r:id="rId4"/>
    <p:sldId id="936" r:id="rId5"/>
    <p:sldId id="937" r:id="rId6"/>
    <p:sldId id="938" r:id="rId7"/>
    <p:sldId id="939" r:id="rId8"/>
    <p:sldId id="940" r:id="rId9"/>
    <p:sldId id="941" r:id="rId10"/>
    <p:sldId id="942" r:id="rId11"/>
    <p:sldId id="943" r:id="rId12"/>
    <p:sldId id="944" r:id="rId13"/>
    <p:sldId id="945" r:id="rId14"/>
    <p:sldId id="946" r:id="rId15"/>
    <p:sldId id="947" r:id="rId16"/>
    <p:sldId id="948" r:id="rId17"/>
    <p:sldId id="949" r:id="rId18"/>
    <p:sldId id="950" r:id="rId19"/>
    <p:sldId id="951" r:id="rId20"/>
    <p:sldId id="952" r:id="rId21"/>
    <p:sldId id="953" r:id="rId22"/>
    <p:sldId id="954" r:id="rId23"/>
    <p:sldId id="955" r:id="rId24"/>
    <p:sldId id="956" r:id="rId25"/>
    <p:sldId id="957" r:id="rId26"/>
    <p:sldId id="958" r:id="rId27"/>
    <p:sldId id="959" r:id="rId28"/>
    <p:sldId id="960" r:id="rId29"/>
    <p:sldId id="96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CEF3-7736-4A79-A478-D1E8E27AFF8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C73F-1D3B-45E5-804F-CB2474DD8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4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CEF3-7736-4A79-A478-D1E8E27AFF8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C73F-1D3B-45E5-804F-CB2474DD8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18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CEF3-7736-4A79-A478-D1E8E27AFF8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C73F-1D3B-45E5-804F-CB2474DD8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3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365" y="21589"/>
            <a:ext cx="7367269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©</a:t>
            </a:r>
            <a:r>
              <a:rPr spc="5" dirty="0"/>
              <a:t> </a:t>
            </a:r>
            <a:r>
              <a:rPr spc="-5" dirty="0"/>
              <a:t>2001-5</a:t>
            </a:r>
            <a:r>
              <a:rPr spc="-20" dirty="0"/>
              <a:t> </a:t>
            </a:r>
            <a:r>
              <a:rPr spc="-5" dirty="0"/>
              <a:t>by</a:t>
            </a:r>
            <a:r>
              <a:rPr spc="10" dirty="0"/>
              <a:t> </a:t>
            </a:r>
            <a:r>
              <a:rPr spc="-5" dirty="0"/>
              <a:t>Erik</a:t>
            </a:r>
            <a:r>
              <a:rPr spc="10" dirty="0"/>
              <a:t> </a:t>
            </a:r>
            <a:r>
              <a:rPr spc="-5" dirty="0"/>
              <a:t>D.</a:t>
            </a:r>
            <a:r>
              <a:rPr spc="5" dirty="0"/>
              <a:t> </a:t>
            </a:r>
            <a:r>
              <a:rPr spc="-5" dirty="0"/>
              <a:t>Demaine</a:t>
            </a:r>
            <a:r>
              <a:rPr spc="20" dirty="0"/>
              <a:t> </a:t>
            </a:r>
            <a:r>
              <a:rPr spc="-5" dirty="0"/>
              <a:t>and Charles</a:t>
            </a:r>
            <a:r>
              <a:rPr spc="20" dirty="0"/>
              <a:t> </a:t>
            </a:r>
            <a:r>
              <a:rPr spc="-5" dirty="0"/>
              <a:t>E.</a:t>
            </a:r>
            <a:r>
              <a:rPr dirty="0"/>
              <a:t> </a:t>
            </a:r>
            <a:r>
              <a:rPr spc="-5" dirty="0"/>
              <a:t>Leiserson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L1.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9387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CEF3-7736-4A79-A478-D1E8E27AFF8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C73F-1D3B-45E5-804F-CB2474DD8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4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CEF3-7736-4A79-A478-D1E8E27AFF8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C73F-1D3B-45E5-804F-CB2474DD8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CEF3-7736-4A79-A478-D1E8E27AFF8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C73F-1D3B-45E5-804F-CB2474DD8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6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CEF3-7736-4A79-A478-D1E8E27AFF8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C73F-1D3B-45E5-804F-CB2474DD8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5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CEF3-7736-4A79-A478-D1E8E27AFF8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C73F-1D3B-45E5-804F-CB2474DD8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9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CEF3-7736-4A79-A478-D1E8E27AFF8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C73F-1D3B-45E5-804F-CB2474DD8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66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CEF3-7736-4A79-A478-D1E8E27AFF8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C73F-1D3B-45E5-804F-CB2474DD8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07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CEF3-7736-4A79-A478-D1E8E27AFF8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C73F-1D3B-45E5-804F-CB2474DD8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5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CEF3-7736-4A79-A478-D1E8E27AFF8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C73F-1D3B-45E5-804F-CB2474DD8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11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9.png"/><Relationship Id="rId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0"/>
            <a:ext cx="1143000" cy="1447800"/>
          </a:xfrm>
          <a:custGeom>
            <a:avLst/>
            <a:gdLst/>
            <a:ahLst/>
            <a:cxnLst/>
            <a:rect l="l" t="t" r="r" b="b"/>
            <a:pathLst>
              <a:path w="1143000" h="1447800">
                <a:moveTo>
                  <a:pt x="1143000" y="0"/>
                </a:moveTo>
                <a:lnTo>
                  <a:pt x="0" y="0"/>
                </a:lnTo>
                <a:lnTo>
                  <a:pt x="0" y="1447800"/>
                </a:lnTo>
                <a:lnTo>
                  <a:pt x="1143000" y="14478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2000" y="1774825"/>
            <a:ext cx="2380615" cy="2799715"/>
            <a:chOff x="762000" y="1774825"/>
            <a:chExt cx="2380615" cy="2799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" y="1850136"/>
              <a:ext cx="2305037" cy="27241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774825"/>
              <a:ext cx="2303462" cy="272256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695700" y="1774824"/>
            <a:ext cx="76200" cy="3406775"/>
          </a:xfrm>
          <a:custGeom>
            <a:avLst/>
            <a:gdLst/>
            <a:ahLst/>
            <a:cxnLst/>
            <a:rect l="l" t="t" r="r" b="b"/>
            <a:pathLst>
              <a:path w="76200" h="3406775">
                <a:moveTo>
                  <a:pt x="12700" y="0"/>
                </a:moveTo>
                <a:lnTo>
                  <a:pt x="0" y="0"/>
                </a:lnTo>
                <a:lnTo>
                  <a:pt x="0" y="3406775"/>
                </a:lnTo>
                <a:lnTo>
                  <a:pt x="12700" y="3406775"/>
                </a:lnTo>
                <a:lnTo>
                  <a:pt x="12700" y="0"/>
                </a:lnTo>
                <a:close/>
              </a:path>
              <a:path w="76200" h="3406775">
                <a:moveTo>
                  <a:pt x="50800" y="0"/>
                </a:moveTo>
                <a:lnTo>
                  <a:pt x="25400" y="0"/>
                </a:lnTo>
                <a:lnTo>
                  <a:pt x="25400" y="3406775"/>
                </a:lnTo>
                <a:lnTo>
                  <a:pt x="50800" y="3406775"/>
                </a:lnTo>
                <a:lnTo>
                  <a:pt x="50800" y="0"/>
                </a:lnTo>
                <a:close/>
              </a:path>
              <a:path w="76200" h="3406775">
                <a:moveTo>
                  <a:pt x="76200" y="0"/>
                </a:moveTo>
                <a:lnTo>
                  <a:pt x="63500" y="0"/>
                </a:lnTo>
                <a:lnTo>
                  <a:pt x="63500" y="3406775"/>
                </a:lnTo>
                <a:lnTo>
                  <a:pt x="76200" y="3406775"/>
                </a:lnTo>
                <a:lnTo>
                  <a:pt x="762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60675" y="772921"/>
            <a:ext cx="542099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6330">
              <a:lnSpc>
                <a:spcPct val="100000"/>
              </a:lnSpc>
              <a:spcBef>
                <a:spcPts val="2840"/>
              </a:spcBef>
            </a:pPr>
            <a:r>
              <a:rPr lang="en-IN"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ECTURE</a:t>
            </a:r>
            <a:r>
              <a:rPr sz="2800" b="1" spc="15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8</a:t>
            </a:r>
            <a:endParaRPr sz="3600" dirty="0">
              <a:latin typeface="Times New Roman"/>
              <a:cs typeface="Times New Roman"/>
            </a:endParaRPr>
          </a:p>
          <a:p>
            <a:pPr marL="1116330">
              <a:lnSpc>
                <a:spcPct val="100000"/>
              </a:lnSpc>
              <a:spcBef>
                <a:spcPts val="15"/>
              </a:spcBef>
            </a:pPr>
            <a:endParaRPr lang="en-US" sz="3200" b="1" spc="-5" dirty="0">
              <a:latin typeface="Times New Roman"/>
              <a:cs typeface="Times New Roman"/>
            </a:endParaRPr>
          </a:p>
          <a:p>
            <a:pPr marL="1116330">
              <a:lnSpc>
                <a:spcPct val="100000"/>
              </a:lnSpc>
              <a:spcBef>
                <a:spcPts val="15"/>
              </a:spcBef>
            </a:pPr>
            <a:r>
              <a:rPr sz="3200" b="1" spc="-5" dirty="0">
                <a:latin typeface="Times New Roman"/>
                <a:cs typeface="Times New Roman"/>
              </a:rPr>
              <a:t>Shortest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Paths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II</a:t>
            </a:r>
            <a:endParaRPr sz="3200" dirty="0">
              <a:latin typeface="Times New Roman"/>
              <a:cs typeface="Times New Roman"/>
            </a:endParaRPr>
          </a:p>
          <a:p>
            <a:pPr marL="1345565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345565" algn="l"/>
              </a:tabLst>
            </a:pPr>
            <a:r>
              <a:rPr sz="3200" spc="-5" dirty="0">
                <a:latin typeface="Times New Roman"/>
                <a:cs typeface="Times New Roman"/>
              </a:rPr>
              <a:t>Bellman-Ford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R="1991360" algn="ctr">
              <a:lnSpc>
                <a:spcPct val="100000"/>
              </a:lnSpc>
              <a:spcBef>
                <a:spcPts val="5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Dr. Yeshwant Singh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6"/>
              <a:ext cx="691133" cy="6903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6"/>
              <a:ext cx="690371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10" y="4164329"/>
              <a:ext cx="44627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6" y="4164329"/>
              <a:ext cx="127000" cy="1383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6" y="4606721"/>
              <a:ext cx="191947" cy="1687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6" y="4185666"/>
              <a:ext cx="690371" cy="69037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29"/>
              <a:ext cx="456615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3" y="4164329"/>
              <a:ext cx="138607" cy="16338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3" y="4581664"/>
              <a:ext cx="203644" cy="19378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31496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0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143375" y="2636838"/>
            <a:ext cx="1217295" cy="1889125"/>
            <a:chOff x="4143375" y="2636838"/>
            <a:chExt cx="1217295" cy="1889125"/>
          </a:xfrm>
        </p:grpSpPr>
        <p:sp>
          <p:nvSpPr>
            <p:cNvPr id="73" name="object 73"/>
            <p:cNvSpPr/>
            <p:nvPr/>
          </p:nvSpPr>
          <p:spPr>
            <a:xfrm>
              <a:off x="4806950" y="2674938"/>
              <a:ext cx="471805" cy="1296670"/>
            </a:xfrm>
            <a:custGeom>
              <a:avLst/>
              <a:gdLst/>
              <a:ahLst/>
              <a:cxnLst/>
              <a:rect l="l" t="t" r="r" b="b"/>
              <a:pathLst>
                <a:path w="471804" h="1296670">
                  <a:moveTo>
                    <a:pt x="0" y="0"/>
                  </a:moveTo>
                  <a:lnTo>
                    <a:pt x="471766" y="1296644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145260" y="3860901"/>
              <a:ext cx="215265" cy="254000"/>
            </a:xfrm>
            <a:custGeom>
              <a:avLst/>
              <a:gdLst/>
              <a:ahLst/>
              <a:cxnLst/>
              <a:rect l="l" t="t" r="r" b="b"/>
              <a:pathLst>
                <a:path w="215264" h="254000">
                  <a:moveTo>
                    <a:pt x="214833" y="0"/>
                  </a:moveTo>
                  <a:lnTo>
                    <a:pt x="133464" y="110680"/>
                  </a:lnTo>
                  <a:lnTo>
                    <a:pt x="0" y="78143"/>
                  </a:lnTo>
                  <a:lnTo>
                    <a:pt x="185559" y="253898"/>
                  </a:lnTo>
                  <a:lnTo>
                    <a:pt x="21483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3884" y="1588874"/>
            <a:ext cx="289560" cy="497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57675" y="1600200"/>
            <a:ext cx="611505" cy="530225"/>
          </a:xfrm>
          <a:custGeom>
            <a:avLst/>
            <a:gdLst/>
            <a:ahLst/>
            <a:cxnLst/>
            <a:rect l="l" t="t" r="r" b="b"/>
            <a:pathLst>
              <a:path w="611504" h="530225">
                <a:moveTo>
                  <a:pt x="611187" y="0"/>
                </a:moveTo>
                <a:lnTo>
                  <a:pt x="0" y="0"/>
                </a:lnTo>
                <a:lnTo>
                  <a:pt x="0" y="530225"/>
                </a:lnTo>
                <a:lnTo>
                  <a:pt x="611187" y="530225"/>
                </a:lnTo>
                <a:lnTo>
                  <a:pt x="6111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36922" y="1578356"/>
            <a:ext cx="452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30331" y="216496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31" name="object 31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6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10" y="4164329"/>
              <a:ext cx="446277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6" y="4164329"/>
              <a:ext cx="127000" cy="13830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6" y="4606721"/>
              <a:ext cx="191947" cy="16873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6" y="4185666"/>
              <a:ext cx="690371" cy="69037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29"/>
              <a:ext cx="456615" cy="61112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3" y="4164329"/>
              <a:ext cx="138607" cy="16338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3" y="4581664"/>
              <a:ext cx="203644" cy="19378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5" name="object 55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1" name="object 61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729958" y="2646840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45279" y="4075588"/>
            <a:ext cx="314960" cy="12179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71090" y="4075588"/>
            <a:ext cx="318770" cy="12179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789237" y="2435219"/>
            <a:ext cx="2202180" cy="2091055"/>
            <a:chOff x="2789237" y="2435219"/>
            <a:chExt cx="2202180" cy="2091055"/>
          </a:xfrm>
        </p:grpSpPr>
        <p:sp>
          <p:nvSpPr>
            <p:cNvPr id="77" name="object 77"/>
            <p:cNvSpPr/>
            <p:nvPr/>
          </p:nvSpPr>
          <p:spPr>
            <a:xfrm>
              <a:off x="2827337" y="2508657"/>
              <a:ext cx="1266825" cy="696595"/>
            </a:xfrm>
            <a:custGeom>
              <a:avLst/>
              <a:gdLst/>
              <a:ahLst/>
              <a:cxnLst/>
              <a:rect l="l" t="t" r="r" b="b"/>
              <a:pathLst>
                <a:path w="1266825" h="696594">
                  <a:moveTo>
                    <a:pt x="0" y="696506"/>
                  </a:moveTo>
                  <a:lnTo>
                    <a:pt x="1266634" y="0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72124" y="2435219"/>
              <a:ext cx="255904" cy="210820"/>
            </a:xfrm>
            <a:custGeom>
              <a:avLst/>
              <a:gdLst/>
              <a:ahLst/>
              <a:cxnLst/>
              <a:rect l="l" t="t" r="r" b="b"/>
              <a:pathLst>
                <a:path w="255904" h="210819">
                  <a:moveTo>
                    <a:pt x="255384" y="0"/>
                  </a:moveTo>
                  <a:lnTo>
                    <a:pt x="0" y="9982"/>
                  </a:lnTo>
                  <a:lnTo>
                    <a:pt x="121843" y="73431"/>
                  </a:lnTo>
                  <a:lnTo>
                    <a:pt x="110147" y="210299"/>
                  </a:lnTo>
                  <a:lnTo>
                    <a:pt x="25538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8234" y="4790862"/>
            <a:ext cx="289560" cy="497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24262" y="4800600"/>
            <a:ext cx="387350" cy="530225"/>
          </a:xfrm>
          <a:custGeom>
            <a:avLst/>
            <a:gdLst/>
            <a:ahLst/>
            <a:cxnLst/>
            <a:rect l="l" t="t" r="r" b="b"/>
            <a:pathLst>
              <a:path w="387350" h="530225">
                <a:moveTo>
                  <a:pt x="387350" y="0"/>
                </a:moveTo>
                <a:lnTo>
                  <a:pt x="0" y="0"/>
                </a:lnTo>
                <a:lnTo>
                  <a:pt x="0" y="530225"/>
                </a:lnTo>
                <a:lnTo>
                  <a:pt x="387350" y="530225"/>
                </a:lnTo>
                <a:lnTo>
                  <a:pt x="387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03637" y="477875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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55344" y="4184269"/>
            <a:ext cx="29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39" name="object 39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6" y="4185666"/>
              <a:ext cx="690371" cy="69037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29"/>
              <a:ext cx="456615" cy="6111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3" y="4164329"/>
              <a:ext cx="138607" cy="16338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3" y="4581664"/>
              <a:ext cx="203644" cy="19378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7" name="object 57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3" name="object 63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29958" y="2646840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171090" y="4075588"/>
            <a:ext cx="318770" cy="12179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789237" y="3646487"/>
            <a:ext cx="2202180" cy="879475"/>
            <a:chOff x="2789237" y="3646487"/>
            <a:chExt cx="2202180" cy="879475"/>
          </a:xfrm>
        </p:grpSpPr>
        <p:sp>
          <p:nvSpPr>
            <p:cNvPr id="78" name="object 78"/>
            <p:cNvSpPr/>
            <p:nvPr/>
          </p:nvSpPr>
          <p:spPr>
            <a:xfrm>
              <a:off x="2827337" y="3684587"/>
              <a:ext cx="613410" cy="441325"/>
            </a:xfrm>
            <a:custGeom>
              <a:avLst/>
              <a:gdLst/>
              <a:ahLst/>
              <a:cxnLst/>
              <a:rect l="l" t="t" r="r" b="b"/>
              <a:pathLst>
                <a:path w="613410" h="441325">
                  <a:moveTo>
                    <a:pt x="0" y="0"/>
                  </a:moveTo>
                  <a:lnTo>
                    <a:pt x="612914" y="441185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311629" y="3988485"/>
              <a:ext cx="252729" cy="226695"/>
            </a:xfrm>
            <a:custGeom>
              <a:avLst/>
              <a:gdLst/>
              <a:ahLst/>
              <a:cxnLst/>
              <a:rect l="l" t="t" r="r" b="b"/>
              <a:pathLst>
                <a:path w="252729" h="226695">
                  <a:moveTo>
                    <a:pt x="133565" y="0"/>
                  </a:moveTo>
                  <a:lnTo>
                    <a:pt x="128625" y="137287"/>
                  </a:lnTo>
                  <a:lnTo>
                    <a:pt x="0" y="185534"/>
                  </a:lnTo>
                  <a:lnTo>
                    <a:pt x="252310" y="226326"/>
                  </a:lnTo>
                  <a:lnTo>
                    <a:pt x="13356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55344" y="4077157"/>
            <a:ext cx="296545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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36" name="object 36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6" y="4185666"/>
              <a:ext cx="690371" cy="69037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29"/>
              <a:ext cx="456615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3" y="4164329"/>
              <a:ext cx="138607" cy="16338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3" y="4581664"/>
              <a:ext cx="203644" cy="19378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4" name="object 54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0" name="object 60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29958" y="2646840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71090" y="4075588"/>
            <a:ext cx="318770" cy="12179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143375" y="4340218"/>
            <a:ext cx="847725" cy="228600"/>
            <a:chOff x="4143375" y="4340218"/>
            <a:chExt cx="847725" cy="228600"/>
          </a:xfrm>
        </p:grpSpPr>
        <p:sp>
          <p:nvSpPr>
            <p:cNvPr id="75" name="object 75"/>
            <p:cNvSpPr/>
            <p:nvPr/>
          </p:nvSpPr>
          <p:spPr>
            <a:xfrm>
              <a:off x="4229100" y="4454525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95775" y="4454525"/>
              <a:ext cx="695325" cy="0"/>
            </a:xfrm>
            <a:custGeom>
              <a:avLst/>
              <a:gdLst/>
              <a:ahLst/>
              <a:cxnLst/>
              <a:rect l="l" t="t" r="r" b="b"/>
              <a:pathLst>
                <a:path w="695325">
                  <a:moveTo>
                    <a:pt x="695325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43375" y="434021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114312"/>
                  </a:lnTo>
                  <a:lnTo>
                    <a:pt x="228600" y="228600"/>
                  </a:lnTo>
                  <a:lnTo>
                    <a:pt x="152400" y="1143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6337" y="4789274"/>
            <a:ext cx="203200" cy="497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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24262" y="4800600"/>
            <a:ext cx="387350" cy="530225"/>
          </a:xfrm>
          <a:custGeom>
            <a:avLst/>
            <a:gdLst/>
            <a:ahLst/>
            <a:cxnLst/>
            <a:rect l="l" t="t" r="r" b="b"/>
            <a:pathLst>
              <a:path w="387350" h="530225">
                <a:moveTo>
                  <a:pt x="387350" y="0"/>
                </a:moveTo>
                <a:lnTo>
                  <a:pt x="0" y="0"/>
                </a:lnTo>
                <a:lnTo>
                  <a:pt x="0" y="530225"/>
                </a:lnTo>
                <a:lnTo>
                  <a:pt x="387350" y="530225"/>
                </a:lnTo>
                <a:lnTo>
                  <a:pt x="387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03637" y="477875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55344" y="4184269"/>
            <a:ext cx="29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39" name="object 39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6" y="4185666"/>
              <a:ext cx="690371" cy="69037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29"/>
              <a:ext cx="456615" cy="6111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3" y="4164329"/>
              <a:ext cx="138607" cy="16338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3" y="4581664"/>
              <a:ext cx="203644" cy="19378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7" name="object 57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3" name="object 63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29958" y="2646840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171090" y="4075588"/>
            <a:ext cx="318770" cy="12179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774381" y="2636838"/>
            <a:ext cx="1217295" cy="1889125"/>
            <a:chOff x="3774381" y="2636838"/>
            <a:chExt cx="1217295" cy="1889125"/>
          </a:xfrm>
        </p:grpSpPr>
        <p:sp>
          <p:nvSpPr>
            <p:cNvPr id="78" name="object 78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55758" y="2674938"/>
              <a:ext cx="471805" cy="1296670"/>
            </a:xfrm>
            <a:custGeom>
              <a:avLst/>
              <a:gdLst/>
              <a:ahLst/>
              <a:cxnLst/>
              <a:rect l="l" t="t" r="r" b="b"/>
              <a:pathLst>
                <a:path w="471804" h="1296670">
                  <a:moveTo>
                    <a:pt x="471766" y="0"/>
                  </a:moveTo>
                  <a:lnTo>
                    <a:pt x="0" y="1296644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774381" y="3860901"/>
              <a:ext cx="215265" cy="254000"/>
            </a:xfrm>
            <a:custGeom>
              <a:avLst/>
              <a:gdLst/>
              <a:ahLst/>
              <a:cxnLst/>
              <a:rect l="l" t="t" r="r" b="b"/>
              <a:pathLst>
                <a:path w="215264" h="254000">
                  <a:moveTo>
                    <a:pt x="0" y="0"/>
                  </a:moveTo>
                  <a:lnTo>
                    <a:pt x="29273" y="253898"/>
                  </a:lnTo>
                  <a:lnTo>
                    <a:pt x="214833" y="78143"/>
                  </a:lnTo>
                  <a:lnTo>
                    <a:pt x="81368" y="110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55344" y="4077157"/>
            <a:ext cx="296545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36" name="object 36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6" y="4185666"/>
              <a:ext cx="690371" cy="69037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29"/>
              <a:ext cx="456615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3" y="4164329"/>
              <a:ext cx="138607" cy="16338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3" y="4581664"/>
              <a:ext cx="203644" cy="19378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4" name="object 54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0" name="object 60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29958" y="2646840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71090" y="4075588"/>
            <a:ext cx="318770" cy="12179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143375" y="3646487"/>
            <a:ext cx="2199005" cy="879475"/>
            <a:chOff x="4143375" y="3646487"/>
            <a:chExt cx="2199005" cy="879475"/>
          </a:xfrm>
        </p:grpSpPr>
        <p:sp>
          <p:nvSpPr>
            <p:cNvPr id="75" name="object 75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694046" y="3684587"/>
              <a:ext cx="610235" cy="441325"/>
            </a:xfrm>
            <a:custGeom>
              <a:avLst/>
              <a:gdLst/>
              <a:ahLst/>
              <a:cxnLst/>
              <a:rect l="l" t="t" r="r" b="b"/>
              <a:pathLst>
                <a:path w="610235" h="441325">
                  <a:moveTo>
                    <a:pt x="609917" y="0"/>
                  </a:moveTo>
                  <a:lnTo>
                    <a:pt x="0" y="440944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570543" y="3988245"/>
              <a:ext cx="252729" cy="226695"/>
            </a:xfrm>
            <a:custGeom>
              <a:avLst/>
              <a:gdLst/>
              <a:ahLst/>
              <a:cxnLst/>
              <a:rect l="l" t="t" r="r" b="b"/>
              <a:pathLst>
                <a:path w="252729" h="226695">
                  <a:moveTo>
                    <a:pt x="118275" y="0"/>
                  </a:moveTo>
                  <a:lnTo>
                    <a:pt x="0" y="226567"/>
                  </a:lnTo>
                  <a:lnTo>
                    <a:pt x="252209" y="185254"/>
                  </a:lnTo>
                  <a:lnTo>
                    <a:pt x="123494" y="137274"/>
                  </a:lnTo>
                  <a:lnTo>
                    <a:pt x="11827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55344" y="4077157"/>
            <a:ext cx="296545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36" name="object 36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6" y="4185666"/>
              <a:ext cx="690371" cy="69037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29"/>
              <a:ext cx="456615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3" y="4164329"/>
              <a:ext cx="138607" cy="16338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3" y="4581664"/>
              <a:ext cx="203644" cy="19378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4" name="object 54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0" name="object 60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29958" y="2646840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71090" y="4075588"/>
            <a:ext cx="318770" cy="12179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143375" y="4383083"/>
            <a:ext cx="847725" cy="142875"/>
            <a:chOff x="4143375" y="4383083"/>
            <a:chExt cx="847725" cy="142875"/>
          </a:xfrm>
        </p:grpSpPr>
        <p:sp>
          <p:nvSpPr>
            <p:cNvPr id="75" name="object 75"/>
            <p:cNvSpPr/>
            <p:nvPr/>
          </p:nvSpPr>
          <p:spPr>
            <a:xfrm>
              <a:off x="4229100" y="4454524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249612" y="5427217"/>
            <a:ext cx="261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End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pass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747" y="2657262"/>
            <a:ext cx="289560" cy="497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2262" y="2667000"/>
            <a:ext cx="387350" cy="530225"/>
          </a:xfrm>
          <a:custGeom>
            <a:avLst/>
            <a:gdLst/>
            <a:ahLst/>
            <a:cxnLst/>
            <a:rect l="l" t="t" r="r" b="b"/>
            <a:pathLst>
              <a:path w="387350" h="530225">
                <a:moveTo>
                  <a:pt x="387350" y="0"/>
                </a:moveTo>
                <a:lnTo>
                  <a:pt x="0" y="0"/>
                </a:lnTo>
                <a:lnTo>
                  <a:pt x="0" y="530225"/>
                </a:lnTo>
                <a:lnTo>
                  <a:pt x="387350" y="530225"/>
                </a:lnTo>
                <a:lnTo>
                  <a:pt x="387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1637" y="26451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55344" y="4077157"/>
            <a:ext cx="296545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39" name="object 39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6" y="4185666"/>
              <a:ext cx="690371" cy="69037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29"/>
              <a:ext cx="456615" cy="6111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3" y="4164329"/>
              <a:ext cx="138607" cy="16338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3" y="4581664"/>
              <a:ext cx="203644" cy="19378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7" name="object 57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3" name="object 63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71090" y="4075588"/>
            <a:ext cx="318770" cy="12179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85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4143375" y="2397125"/>
            <a:ext cx="2160905" cy="2129155"/>
            <a:chOff x="4143375" y="2397125"/>
            <a:chExt cx="2160905" cy="2129155"/>
          </a:xfrm>
        </p:grpSpPr>
        <p:sp>
          <p:nvSpPr>
            <p:cNvPr id="77" name="object 77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906962" y="2435225"/>
              <a:ext cx="1263650" cy="696595"/>
            </a:xfrm>
            <a:custGeom>
              <a:avLst/>
              <a:gdLst/>
              <a:ahLst/>
              <a:cxnLst/>
              <a:rect l="l" t="t" r="r" b="b"/>
              <a:pathLst>
                <a:path w="1263650" h="696594">
                  <a:moveTo>
                    <a:pt x="0" y="0"/>
                  </a:moveTo>
                  <a:lnTo>
                    <a:pt x="1263523" y="696379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048588" y="2994715"/>
              <a:ext cx="255904" cy="210820"/>
            </a:xfrm>
            <a:custGeom>
              <a:avLst/>
              <a:gdLst/>
              <a:ahLst/>
              <a:cxnLst/>
              <a:rect l="l" t="t" r="r" b="b"/>
              <a:pathLst>
                <a:path w="255904" h="210819">
                  <a:moveTo>
                    <a:pt x="110350" y="0"/>
                  </a:moveTo>
                  <a:lnTo>
                    <a:pt x="121907" y="136880"/>
                  </a:lnTo>
                  <a:lnTo>
                    <a:pt x="0" y="200202"/>
                  </a:lnTo>
                  <a:lnTo>
                    <a:pt x="255371" y="210451"/>
                  </a:lnTo>
                  <a:lnTo>
                    <a:pt x="1103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1637" y="26451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55344" y="4077157"/>
            <a:ext cx="296545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37" name="object 37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6" y="4185666"/>
              <a:ext cx="690371" cy="69037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29"/>
              <a:ext cx="456615" cy="61112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3" y="4164329"/>
              <a:ext cx="138607" cy="16338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3" y="4581664"/>
              <a:ext cx="203644" cy="19378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5" name="object 55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1" name="object 61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71090" y="4075588"/>
            <a:ext cx="318770" cy="12179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85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143375" y="2774944"/>
            <a:ext cx="986155" cy="1751330"/>
            <a:chOff x="4143375" y="2774944"/>
            <a:chExt cx="986155" cy="1751330"/>
          </a:xfrm>
        </p:grpSpPr>
        <p:sp>
          <p:nvSpPr>
            <p:cNvPr id="75" name="object 75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619345" y="2918167"/>
              <a:ext cx="471805" cy="1296670"/>
            </a:xfrm>
            <a:custGeom>
              <a:avLst/>
              <a:gdLst/>
              <a:ahLst/>
              <a:cxnLst/>
              <a:rect l="l" t="t" r="r" b="b"/>
              <a:pathLst>
                <a:path w="471804" h="1296670">
                  <a:moveTo>
                    <a:pt x="471766" y="1296644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37995" y="2774944"/>
              <a:ext cx="215265" cy="254000"/>
            </a:xfrm>
            <a:custGeom>
              <a:avLst/>
              <a:gdLst/>
              <a:ahLst/>
              <a:cxnLst/>
              <a:rect l="l" t="t" r="r" b="b"/>
              <a:pathLst>
                <a:path w="215264" h="254000">
                  <a:moveTo>
                    <a:pt x="29248" y="0"/>
                  </a:moveTo>
                  <a:lnTo>
                    <a:pt x="0" y="253911"/>
                  </a:lnTo>
                  <a:lnTo>
                    <a:pt x="81356" y="143217"/>
                  </a:lnTo>
                  <a:lnTo>
                    <a:pt x="214820" y="175742"/>
                  </a:lnTo>
                  <a:lnTo>
                    <a:pt x="29248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6997" y="4790862"/>
            <a:ext cx="289560" cy="497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48262" y="4800600"/>
            <a:ext cx="387350" cy="530225"/>
          </a:xfrm>
          <a:custGeom>
            <a:avLst/>
            <a:gdLst/>
            <a:ahLst/>
            <a:cxnLst/>
            <a:rect l="l" t="t" r="r" b="b"/>
            <a:pathLst>
              <a:path w="387350" h="530225">
                <a:moveTo>
                  <a:pt x="387350" y="0"/>
                </a:moveTo>
                <a:lnTo>
                  <a:pt x="0" y="0"/>
                </a:lnTo>
                <a:lnTo>
                  <a:pt x="0" y="530225"/>
                </a:lnTo>
                <a:lnTo>
                  <a:pt x="387350" y="530225"/>
                </a:lnTo>
                <a:lnTo>
                  <a:pt x="387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7637" y="477875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1637" y="26451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5344" y="4077157"/>
            <a:ext cx="296545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986337" y="4110037"/>
            <a:ext cx="913130" cy="766445"/>
            <a:chOff x="4986337" y="4110037"/>
            <a:chExt cx="913130" cy="766445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5" y="4185665"/>
              <a:ext cx="690371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30"/>
              <a:ext cx="456615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4" y="4164330"/>
              <a:ext cx="138607" cy="16338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4" y="4581664"/>
              <a:ext cx="203644" cy="19378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171090" y="4184269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813050" y="2420937"/>
            <a:ext cx="3491229" cy="1793875"/>
            <a:chOff x="2813050" y="2420937"/>
            <a:chExt cx="3491229" cy="1793875"/>
          </a:xfrm>
        </p:grpSpPr>
        <p:sp>
          <p:nvSpPr>
            <p:cNvPr id="48" name="object 48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60" name="object 60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6" name="object 66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143375" y="2636838"/>
            <a:ext cx="1217295" cy="1889125"/>
            <a:chOff x="4143375" y="2636838"/>
            <a:chExt cx="1217295" cy="1889125"/>
          </a:xfrm>
        </p:grpSpPr>
        <p:sp>
          <p:nvSpPr>
            <p:cNvPr id="79" name="object 79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06950" y="2674938"/>
              <a:ext cx="471805" cy="1296670"/>
            </a:xfrm>
            <a:custGeom>
              <a:avLst/>
              <a:gdLst/>
              <a:ahLst/>
              <a:cxnLst/>
              <a:rect l="l" t="t" r="r" b="b"/>
              <a:pathLst>
                <a:path w="471804" h="1296670">
                  <a:moveTo>
                    <a:pt x="0" y="0"/>
                  </a:moveTo>
                  <a:lnTo>
                    <a:pt x="471766" y="1296644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45260" y="3860901"/>
              <a:ext cx="215265" cy="254000"/>
            </a:xfrm>
            <a:custGeom>
              <a:avLst/>
              <a:gdLst/>
              <a:ahLst/>
              <a:cxnLst/>
              <a:rect l="l" t="t" r="r" b="b"/>
              <a:pathLst>
                <a:path w="215264" h="254000">
                  <a:moveTo>
                    <a:pt x="214833" y="0"/>
                  </a:moveTo>
                  <a:lnTo>
                    <a:pt x="133464" y="110680"/>
                  </a:lnTo>
                  <a:lnTo>
                    <a:pt x="0" y="78143"/>
                  </a:lnTo>
                  <a:lnTo>
                    <a:pt x="185559" y="253898"/>
                  </a:lnTo>
                  <a:lnTo>
                    <a:pt x="21483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4063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Negative-weight</a:t>
            </a:r>
            <a:r>
              <a:rPr spc="-75" dirty="0"/>
              <a:t> </a:t>
            </a:r>
            <a:r>
              <a:rPr spc="-5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89736"/>
            <a:ext cx="867791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3335" marR="5080" indent="-1270">
              <a:lnSpc>
                <a:spcPts val="3460"/>
              </a:lnSpc>
              <a:spcBef>
                <a:spcPts val="53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Recall: </a:t>
            </a:r>
            <a:r>
              <a:rPr sz="3200" spc="-5" dirty="0">
                <a:latin typeface="Times New Roman"/>
                <a:cs typeface="Times New Roman"/>
              </a:rPr>
              <a:t>If 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=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contains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negative-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cycle,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some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 exist.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358" y="2184793"/>
            <a:ext cx="1696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0337" y="3995737"/>
            <a:ext cx="868044" cy="766445"/>
            <a:chOff x="1430337" y="3995737"/>
            <a:chExt cx="868044" cy="7664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711" y="4071365"/>
              <a:ext cx="690371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7258" y="4050030"/>
              <a:ext cx="41093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188" y="4050030"/>
              <a:ext cx="94043" cy="847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4188" y="4545660"/>
              <a:ext cx="158521" cy="11549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35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5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60017" y="406996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35337" y="3995737"/>
            <a:ext cx="4666615" cy="766445"/>
            <a:chOff x="3335337" y="3995737"/>
            <a:chExt cx="4666615" cy="76644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0711" y="4071365"/>
              <a:ext cx="690371" cy="6903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40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5711" y="4071365"/>
              <a:ext cx="690371" cy="6903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45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45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0711" y="4071365"/>
              <a:ext cx="690370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2130" y="4050030"/>
              <a:ext cx="399630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0617" y="4050030"/>
              <a:ext cx="82638" cy="707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0617" y="4559655"/>
              <a:ext cx="147027" cy="10149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150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50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386446" y="4069969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14550" y="2436938"/>
            <a:ext cx="5035550" cy="1946275"/>
            <a:chOff x="2114550" y="2436938"/>
            <a:chExt cx="5035550" cy="1946275"/>
          </a:xfrm>
        </p:grpSpPr>
        <p:sp>
          <p:nvSpPr>
            <p:cNvPr id="28" name="object 28"/>
            <p:cNvSpPr/>
            <p:nvPr/>
          </p:nvSpPr>
          <p:spPr>
            <a:xfrm>
              <a:off x="2114550" y="4340225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54375" y="42973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19550" y="4340225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59375" y="42973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24550" y="4340225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64375" y="42973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3911" y="3038094"/>
              <a:ext cx="690371" cy="69037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083300" y="296703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83300" y="296703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82004" y="2477606"/>
              <a:ext cx="441325" cy="489584"/>
            </a:xfrm>
            <a:custGeom>
              <a:avLst/>
              <a:gdLst/>
              <a:ahLst/>
              <a:cxnLst/>
              <a:rect l="l" t="t" r="r" b="b"/>
              <a:pathLst>
                <a:path w="441325" h="489585">
                  <a:moveTo>
                    <a:pt x="441020" y="489432"/>
                  </a:moveTo>
                  <a:lnTo>
                    <a:pt x="438247" y="443919"/>
                  </a:lnTo>
                  <a:lnTo>
                    <a:pt x="430160" y="398752"/>
                  </a:lnTo>
                  <a:lnTo>
                    <a:pt x="417108" y="354275"/>
                  </a:lnTo>
                  <a:lnTo>
                    <a:pt x="399439" y="310833"/>
                  </a:lnTo>
                  <a:lnTo>
                    <a:pt x="377501" y="268771"/>
                  </a:lnTo>
                  <a:lnTo>
                    <a:pt x="351643" y="228435"/>
                  </a:lnTo>
                  <a:lnTo>
                    <a:pt x="322213" y="190169"/>
                  </a:lnTo>
                  <a:lnTo>
                    <a:pt x="289560" y="154320"/>
                  </a:lnTo>
                  <a:lnTo>
                    <a:pt x="254032" y="121231"/>
                  </a:lnTo>
                  <a:lnTo>
                    <a:pt x="215978" y="91248"/>
                  </a:lnTo>
                  <a:lnTo>
                    <a:pt x="175745" y="64716"/>
                  </a:lnTo>
                  <a:lnTo>
                    <a:pt x="133682" y="41980"/>
                  </a:lnTo>
                  <a:lnTo>
                    <a:pt x="90138" y="23385"/>
                  </a:lnTo>
                  <a:lnTo>
                    <a:pt x="45461" y="927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24544" y="2436938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88671" y="0"/>
                  </a:moveTo>
                  <a:lnTo>
                    <a:pt x="0" y="36385"/>
                  </a:lnTo>
                  <a:lnTo>
                    <a:pt x="82308" y="85496"/>
                  </a:lnTo>
                  <a:lnTo>
                    <a:pt x="56997" y="40627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84863" y="3704069"/>
              <a:ext cx="534035" cy="455295"/>
            </a:xfrm>
            <a:custGeom>
              <a:avLst/>
              <a:gdLst/>
              <a:ahLst/>
              <a:cxnLst/>
              <a:rect l="l" t="t" r="r" b="b"/>
              <a:pathLst>
                <a:path w="534035" h="455295">
                  <a:moveTo>
                    <a:pt x="0" y="455180"/>
                  </a:moveTo>
                  <a:lnTo>
                    <a:pt x="46615" y="452659"/>
                  </a:lnTo>
                  <a:lnTo>
                    <a:pt x="92920" y="445294"/>
                  </a:lnTo>
                  <a:lnTo>
                    <a:pt x="138600" y="433381"/>
                  </a:lnTo>
                  <a:lnTo>
                    <a:pt x="183345" y="417220"/>
                  </a:lnTo>
                  <a:lnTo>
                    <a:pt x="226842" y="397105"/>
                  </a:lnTo>
                  <a:lnTo>
                    <a:pt x="268779" y="373336"/>
                  </a:lnTo>
                  <a:lnTo>
                    <a:pt x="308845" y="346208"/>
                  </a:lnTo>
                  <a:lnTo>
                    <a:pt x="346727" y="316020"/>
                  </a:lnTo>
                  <a:lnTo>
                    <a:pt x="382113" y="283068"/>
                  </a:lnTo>
                  <a:lnTo>
                    <a:pt x="414692" y="247651"/>
                  </a:lnTo>
                  <a:lnTo>
                    <a:pt x="444151" y="210064"/>
                  </a:lnTo>
                  <a:lnTo>
                    <a:pt x="470178" y="170605"/>
                  </a:lnTo>
                  <a:lnTo>
                    <a:pt x="492461" y="129572"/>
                  </a:lnTo>
                  <a:lnTo>
                    <a:pt x="510689" y="87262"/>
                  </a:lnTo>
                  <a:lnTo>
                    <a:pt x="524549" y="43972"/>
                  </a:lnTo>
                  <a:lnTo>
                    <a:pt x="5337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73708" y="3646484"/>
              <a:ext cx="85725" cy="88900"/>
            </a:xfrm>
            <a:custGeom>
              <a:avLst/>
              <a:gdLst/>
              <a:ahLst/>
              <a:cxnLst/>
              <a:rect l="l" t="t" r="r" b="b"/>
              <a:pathLst>
                <a:path w="85725" h="88900">
                  <a:moveTo>
                    <a:pt x="49314" y="0"/>
                  </a:moveTo>
                  <a:lnTo>
                    <a:pt x="0" y="82181"/>
                  </a:lnTo>
                  <a:lnTo>
                    <a:pt x="44932" y="56984"/>
                  </a:lnTo>
                  <a:lnTo>
                    <a:pt x="85471" y="88760"/>
                  </a:lnTo>
                  <a:lnTo>
                    <a:pt x="49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83607" y="3038094"/>
              <a:ext cx="691133" cy="69037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13250" y="296703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13250" y="296703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57343" y="2473325"/>
              <a:ext cx="488315" cy="436245"/>
            </a:xfrm>
            <a:custGeom>
              <a:avLst/>
              <a:gdLst/>
              <a:ahLst/>
              <a:cxnLst/>
              <a:rect l="l" t="t" r="r" b="b"/>
              <a:pathLst>
                <a:path w="488314" h="436244">
                  <a:moveTo>
                    <a:pt x="487756" y="0"/>
                  </a:moveTo>
                  <a:lnTo>
                    <a:pt x="442438" y="2740"/>
                  </a:lnTo>
                  <a:lnTo>
                    <a:pt x="397464" y="10733"/>
                  </a:lnTo>
                  <a:lnTo>
                    <a:pt x="353175" y="23634"/>
                  </a:lnTo>
                  <a:lnTo>
                    <a:pt x="309915" y="41099"/>
                  </a:lnTo>
                  <a:lnTo>
                    <a:pt x="268026" y="62785"/>
                  </a:lnTo>
                  <a:lnTo>
                    <a:pt x="227852" y="88346"/>
                  </a:lnTo>
                  <a:lnTo>
                    <a:pt x="189734" y="117440"/>
                  </a:lnTo>
                  <a:lnTo>
                    <a:pt x="154017" y="149721"/>
                  </a:lnTo>
                  <a:lnTo>
                    <a:pt x="121043" y="184847"/>
                  </a:lnTo>
                  <a:lnTo>
                    <a:pt x="91154" y="222473"/>
                  </a:lnTo>
                  <a:lnTo>
                    <a:pt x="64695" y="262256"/>
                  </a:lnTo>
                  <a:lnTo>
                    <a:pt x="42006" y="303850"/>
                  </a:lnTo>
                  <a:lnTo>
                    <a:pt x="23433" y="346913"/>
                  </a:lnTo>
                  <a:lnTo>
                    <a:pt x="9316" y="391100"/>
                  </a:lnTo>
                  <a:lnTo>
                    <a:pt x="0" y="43606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16720" y="2878314"/>
              <a:ext cx="85725" cy="88900"/>
            </a:xfrm>
            <a:custGeom>
              <a:avLst/>
              <a:gdLst/>
              <a:ahLst/>
              <a:cxnLst/>
              <a:rect l="l" t="t" r="r" b="b"/>
              <a:pathLst>
                <a:path w="85725" h="88900">
                  <a:moveTo>
                    <a:pt x="0" y="0"/>
                  </a:moveTo>
                  <a:lnTo>
                    <a:pt x="36258" y="88722"/>
                  </a:lnTo>
                  <a:lnTo>
                    <a:pt x="85470" y="6489"/>
                  </a:lnTo>
                  <a:lnTo>
                    <a:pt x="40576" y="31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52975" y="3646487"/>
              <a:ext cx="481330" cy="509270"/>
            </a:xfrm>
            <a:custGeom>
              <a:avLst/>
              <a:gdLst/>
              <a:ahLst/>
              <a:cxnLst/>
              <a:rect l="l" t="t" r="r" b="b"/>
              <a:pathLst>
                <a:path w="481329" h="509270">
                  <a:moveTo>
                    <a:pt x="0" y="0"/>
                  </a:moveTo>
                  <a:lnTo>
                    <a:pt x="2668" y="44607"/>
                  </a:lnTo>
                  <a:lnTo>
                    <a:pt x="10464" y="88914"/>
                  </a:lnTo>
                  <a:lnTo>
                    <a:pt x="23071" y="132618"/>
                  </a:lnTo>
                  <a:lnTo>
                    <a:pt x="40172" y="175420"/>
                  </a:lnTo>
                  <a:lnTo>
                    <a:pt x="61452" y="217016"/>
                  </a:lnTo>
                  <a:lnTo>
                    <a:pt x="86595" y="257108"/>
                  </a:lnTo>
                  <a:lnTo>
                    <a:pt x="115285" y="295392"/>
                  </a:lnTo>
                  <a:lnTo>
                    <a:pt x="147205" y="331570"/>
                  </a:lnTo>
                  <a:lnTo>
                    <a:pt x="182040" y="365338"/>
                  </a:lnTo>
                  <a:lnTo>
                    <a:pt x="219474" y="396396"/>
                  </a:lnTo>
                  <a:lnTo>
                    <a:pt x="259190" y="424444"/>
                  </a:lnTo>
                  <a:lnTo>
                    <a:pt x="300873" y="449179"/>
                  </a:lnTo>
                  <a:lnTo>
                    <a:pt x="344206" y="470301"/>
                  </a:lnTo>
                  <a:lnTo>
                    <a:pt x="388874" y="487509"/>
                  </a:lnTo>
                  <a:lnTo>
                    <a:pt x="434560" y="500501"/>
                  </a:lnTo>
                  <a:lnTo>
                    <a:pt x="480948" y="50897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02769" y="4110821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5664" y="0"/>
                  </a:moveTo>
                  <a:lnTo>
                    <a:pt x="31343" y="44653"/>
                  </a:lnTo>
                  <a:lnTo>
                    <a:pt x="0" y="85534"/>
                  </a:lnTo>
                  <a:lnTo>
                    <a:pt x="88366" y="48425"/>
                  </a:lnTo>
                  <a:lnTo>
                    <a:pt x="5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368925" y="2068957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23840" y="3097466"/>
            <a:ext cx="5581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spc="-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1637" y="26451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55344" y="4077157"/>
            <a:ext cx="296545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986337" y="4110037"/>
            <a:ext cx="913130" cy="766445"/>
            <a:chOff x="4986337" y="4110037"/>
            <a:chExt cx="913130" cy="766445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5" y="4185665"/>
              <a:ext cx="690371" cy="69037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30"/>
              <a:ext cx="456615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4" y="4164330"/>
              <a:ext cx="138607" cy="16338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4" y="4581664"/>
              <a:ext cx="203644" cy="19378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71090" y="4077157"/>
            <a:ext cx="318770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813050" y="2420937"/>
            <a:ext cx="3491229" cy="1793875"/>
            <a:chOff x="2813050" y="2420937"/>
            <a:chExt cx="3491229" cy="1793875"/>
          </a:xfrm>
        </p:grpSpPr>
        <p:sp>
          <p:nvSpPr>
            <p:cNvPr id="45" name="object 45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7" name="object 57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3" name="object 63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789237" y="2435219"/>
            <a:ext cx="2202180" cy="2091055"/>
            <a:chOff x="2789237" y="2435219"/>
            <a:chExt cx="2202180" cy="2091055"/>
          </a:xfrm>
        </p:grpSpPr>
        <p:sp>
          <p:nvSpPr>
            <p:cNvPr id="76" name="object 76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827337" y="2508657"/>
              <a:ext cx="1266825" cy="696595"/>
            </a:xfrm>
            <a:custGeom>
              <a:avLst/>
              <a:gdLst/>
              <a:ahLst/>
              <a:cxnLst/>
              <a:rect l="l" t="t" r="r" b="b"/>
              <a:pathLst>
                <a:path w="1266825" h="696594">
                  <a:moveTo>
                    <a:pt x="0" y="696506"/>
                  </a:moveTo>
                  <a:lnTo>
                    <a:pt x="1266634" y="0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72124" y="2435219"/>
              <a:ext cx="255904" cy="210820"/>
            </a:xfrm>
            <a:custGeom>
              <a:avLst/>
              <a:gdLst/>
              <a:ahLst/>
              <a:cxnLst/>
              <a:rect l="l" t="t" r="r" b="b"/>
              <a:pathLst>
                <a:path w="255904" h="210819">
                  <a:moveTo>
                    <a:pt x="255384" y="0"/>
                  </a:moveTo>
                  <a:lnTo>
                    <a:pt x="0" y="9982"/>
                  </a:lnTo>
                  <a:lnTo>
                    <a:pt x="121843" y="73431"/>
                  </a:lnTo>
                  <a:lnTo>
                    <a:pt x="110147" y="210299"/>
                  </a:lnTo>
                  <a:lnTo>
                    <a:pt x="25538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1637" y="26451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55344" y="4077157"/>
            <a:ext cx="296545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986337" y="4110037"/>
            <a:ext cx="913130" cy="766445"/>
            <a:chOff x="4986337" y="4110037"/>
            <a:chExt cx="913130" cy="766445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5" y="4185665"/>
              <a:ext cx="690371" cy="69037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30"/>
              <a:ext cx="456615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4" y="4164330"/>
              <a:ext cx="138607" cy="16338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4" y="4581664"/>
              <a:ext cx="203644" cy="19378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71090" y="4077157"/>
            <a:ext cx="318770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813050" y="2420937"/>
            <a:ext cx="3491229" cy="1793875"/>
            <a:chOff x="2813050" y="2420937"/>
            <a:chExt cx="3491229" cy="1793875"/>
          </a:xfrm>
        </p:grpSpPr>
        <p:sp>
          <p:nvSpPr>
            <p:cNvPr id="45" name="object 45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7" name="object 57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3" name="object 63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789237" y="3646487"/>
            <a:ext cx="2202180" cy="879475"/>
            <a:chOff x="2789237" y="3646487"/>
            <a:chExt cx="2202180" cy="879475"/>
          </a:xfrm>
        </p:grpSpPr>
        <p:sp>
          <p:nvSpPr>
            <p:cNvPr id="76" name="object 76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827337" y="3684587"/>
              <a:ext cx="613410" cy="441325"/>
            </a:xfrm>
            <a:custGeom>
              <a:avLst/>
              <a:gdLst/>
              <a:ahLst/>
              <a:cxnLst/>
              <a:rect l="l" t="t" r="r" b="b"/>
              <a:pathLst>
                <a:path w="613410" h="441325">
                  <a:moveTo>
                    <a:pt x="0" y="0"/>
                  </a:moveTo>
                  <a:lnTo>
                    <a:pt x="612914" y="441185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311629" y="3988485"/>
              <a:ext cx="252729" cy="226695"/>
            </a:xfrm>
            <a:custGeom>
              <a:avLst/>
              <a:gdLst/>
              <a:ahLst/>
              <a:cxnLst/>
              <a:rect l="l" t="t" r="r" b="b"/>
              <a:pathLst>
                <a:path w="252729" h="226695">
                  <a:moveTo>
                    <a:pt x="133565" y="0"/>
                  </a:moveTo>
                  <a:lnTo>
                    <a:pt x="128625" y="137287"/>
                  </a:lnTo>
                  <a:lnTo>
                    <a:pt x="0" y="185534"/>
                  </a:lnTo>
                  <a:lnTo>
                    <a:pt x="252310" y="226326"/>
                  </a:lnTo>
                  <a:lnTo>
                    <a:pt x="13356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1637" y="26451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55344" y="4077157"/>
            <a:ext cx="296545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986337" y="4110037"/>
            <a:ext cx="913130" cy="766445"/>
            <a:chOff x="4986337" y="4110037"/>
            <a:chExt cx="913130" cy="766445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5" y="4185665"/>
              <a:ext cx="690371" cy="69037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30"/>
              <a:ext cx="456615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4" y="4164330"/>
              <a:ext cx="138607" cy="16338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4" y="4581664"/>
              <a:ext cx="203644" cy="19378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71090" y="4077157"/>
            <a:ext cx="318770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813050" y="2420937"/>
            <a:ext cx="3491229" cy="1793875"/>
            <a:chOff x="2813050" y="2420937"/>
            <a:chExt cx="3491229" cy="1793875"/>
          </a:xfrm>
        </p:grpSpPr>
        <p:sp>
          <p:nvSpPr>
            <p:cNvPr id="45" name="object 45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7" name="object 57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3" name="object 63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143375" y="4340218"/>
            <a:ext cx="847725" cy="228600"/>
            <a:chOff x="4143375" y="4340218"/>
            <a:chExt cx="847725" cy="228600"/>
          </a:xfrm>
        </p:grpSpPr>
        <p:sp>
          <p:nvSpPr>
            <p:cNvPr id="76" name="object 76"/>
            <p:cNvSpPr/>
            <p:nvPr/>
          </p:nvSpPr>
          <p:spPr>
            <a:xfrm>
              <a:off x="4229100" y="4454525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95775" y="4454525"/>
              <a:ext cx="695325" cy="0"/>
            </a:xfrm>
            <a:custGeom>
              <a:avLst/>
              <a:gdLst/>
              <a:ahLst/>
              <a:cxnLst/>
              <a:rect l="l" t="t" r="r" b="b"/>
              <a:pathLst>
                <a:path w="695325">
                  <a:moveTo>
                    <a:pt x="695325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143375" y="434021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114312"/>
                  </a:lnTo>
                  <a:lnTo>
                    <a:pt x="228600" y="228600"/>
                  </a:lnTo>
                  <a:lnTo>
                    <a:pt x="152400" y="1143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1637" y="26451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55344" y="4077157"/>
            <a:ext cx="296545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986337" y="4110037"/>
            <a:ext cx="913130" cy="766445"/>
            <a:chOff x="4986337" y="4110037"/>
            <a:chExt cx="913130" cy="766445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5" y="4185665"/>
              <a:ext cx="690371" cy="69037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30"/>
              <a:ext cx="456615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4" y="4164330"/>
              <a:ext cx="138607" cy="16338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4" y="4581664"/>
              <a:ext cx="203644" cy="19378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71090" y="4077157"/>
            <a:ext cx="318770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813050" y="2420937"/>
            <a:ext cx="3491229" cy="1793875"/>
            <a:chOff x="2813050" y="2420937"/>
            <a:chExt cx="3491229" cy="1793875"/>
          </a:xfrm>
        </p:grpSpPr>
        <p:sp>
          <p:nvSpPr>
            <p:cNvPr id="45" name="object 45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7" name="object 57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3" name="object 63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774381" y="2636838"/>
            <a:ext cx="1217295" cy="1889125"/>
            <a:chOff x="3774381" y="2636838"/>
            <a:chExt cx="1217295" cy="1889125"/>
          </a:xfrm>
        </p:grpSpPr>
        <p:sp>
          <p:nvSpPr>
            <p:cNvPr id="76" name="object 76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55758" y="2674938"/>
              <a:ext cx="471805" cy="1296670"/>
            </a:xfrm>
            <a:custGeom>
              <a:avLst/>
              <a:gdLst/>
              <a:ahLst/>
              <a:cxnLst/>
              <a:rect l="l" t="t" r="r" b="b"/>
              <a:pathLst>
                <a:path w="471804" h="1296670">
                  <a:moveTo>
                    <a:pt x="471766" y="0"/>
                  </a:moveTo>
                  <a:lnTo>
                    <a:pt x="0" y="1296644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74381" y="3860901"/>
              <a:ext cx="215265" cy="254000"/>
            </a:xfrm>
            <a:custGeom>
              <a:avLst/>
              <a:gdLst/>
              <a:ahLst/>
              <a:cxnLst/>
              <a:rect l="l" t="t" r="r" b="b"/>
              <a:pathLst>
                <a:path w="215264" h="254000">
                  <a:moveTo>
                    <a:pt x="0" y="0"/>
                  </a:moveTo>
                  <a:lnTo>
                    <a:pt x="29273" y="253898"/>
                  </a:lnTo>
                  <a:lnTo>
                    <a:pt x="214833" y="78143"/>
                  </a:lnTo>
                  <a:lnTo>
                    <a:pt x="81368" y="110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0337" y="4789274"/>
            <a:ext cx="203200" cy="497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2375" y="4800600"/>
            <a:ext cx="611505" cy="530225"/>
          </a:xfrm>
          <a:custGeom>
            <a:avLst/>
            <a:gdLst/>
            <a:ahLst/>
            <a:cxnLst/>
            <a:rect l="l" t="t" r="r" b="b"/>
            <a:pathLst>
              <a:path w="611504" h="530225">
                <a:moveTo>
                  <a:pt x="611187" y="0"/>
                </a:moveTo>
                <a:lnTo>
                  <a:pt x="0" y="0"/>
                </a:lnTo>
                <a:lnTo>
                  <a:pt x="0" y="530225"/>
                </a:lnTo>
                <a:lnTo>
                  <a:pt x="611187" y="530225"/>
                </a:lnTo>
                <a:lnTo>
                  <a:pt x="6111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1622" y="4778755"/>
            <a:ext cx="452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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1637" y="26451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5344" y="4077157"/>
            <a:ext cx="296545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986337" y="4110037"/>
            <a:ext cx="913130" cy="766445"/>
            <a:chOff x="4986337" y="4110037"/>
            <a:chExt cx="913130" cy="766445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5" y="4185665"/>
              <a:ext cx="690371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30"/>
              <a:ext cx="456615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4" y="4164330"/>
              <a:ext cx="138607" cy="16338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4" y="4581664"/>
              <a:ext cx="203644" cy="19378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171090" y="4184269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813050" y="2420937"/>
            <a:ext cx="3491229" cy="1793875"/>
            <a:chOff x="2813050" y="2420937"/>
            <a:chExt cx="3491229" cy="1793875"/>
          </a:xfrm>
        </p:grpSpPr>
        <p:sp>
          <p:nvSpPr>
            <p:cNvPr id="48" name="object 48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60" name="object 60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6" name="object 66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143375" y="3646487"/>
            <a:ext cx="2199005" cy="879475"/>
            <a:chOff x="4143375" y="3646487"/>
            <a:chExt cx="2199005" cy="879475"/>
          </a:xfrm>
        </p:grpSpPr>
        <p:sp>
          <p:nvSpPr>
            <p:cNvPr id="79" name="object 79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94046" y="3684587"/>
              <a:ext cx="610235" cy="441325"/>
            </a:xfrm>
            <a:custGeom>
              <a:avLst/>
              <a:gdLst/>
              <a:ahLst/>
              <a:cxnLst/>
              <a:rect l="l" t="t" r="r" b="b"/>
              <a:pathLst>
                <a:path w="610235" h="441325">
                  <a:moveTo>
                    <a:pt x="609917" y="0"/>
                  </a:moveTo>
                  <a:lnTo>
                    <a:pt x="0" y="440944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570543" y="3988245"/>
              <a:ext cx="252729" cy="226695"/>
            </a:xfrm>
            <a:custGeom>
              <a:avLst/>
              <a:gdLst/>
              <a:ahLst/>
              <a:cxnLst/>
              <a:rect l="l" t="t" r="r" b="b"/>
              <a:pathLst>
                <a:path w="252729" h="226695">
                  <a:moveTo>
                    <a:pt x="118275" y="0"/>
                  </a:moveTo>
                  <a:lnTo>
                    <a:pt x="0" y="226567"/>
                  </a:lnTo>
                  <a:lnTo>
                    <a:pt x="252209" y="185254"/>
                  </a:lnTo>
                  <a:lnTo>
                    <a:pt x="123494" y="137274"/>
                  </a:lnTo>
                  <a:lnTo>
                    <a:pt x="11827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1637" y="26451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32351" y="1479057"/>
            <a:ext cx="45212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10489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55344" y="4077157"/>
            <a:ext cx="296545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986337" y="4110037"/>
            <a:ext cx="913130" cy="766445"/>
            <a:chOff x="4986337" y="4110037"/>
            <a:chExt cx="913130" cy="766445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5" y="4185665"/>
              <a:ext cx="690371" cy="69037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30"/>
              <a:ext cx="456615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4" y="4164330"/>
              <a:ext cx="138607" cy="16338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4" y="4581664"/>
              <a:ext cx="203644" cy="19378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11622" y="4077157"/>
            <a:ext cx="452120" cy="1214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94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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813050" y="2420937"/>
            <a:ext cx="3491229" cy="1793875"/>
            <a:chOff x="2813050" y="2420937"/>
            <a:chExt cx="3491229" cy="1793875"/>
          </a:xfrm>
        </p:grpSpPr>
        <p:sp>
          <p:nvSpPr>
            <p:cNvPr id="45" name="object 45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7" name="object 57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3" name="object 63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098675" y="263912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143375" y="4383083"/>
            <a:ext cx="847725" cy="142875"/>
            <a:chOff x="4143375" y="4383083"/>
            <a:chExt cx="847725" cy="142875"/>
          </a:xfrm>
        </p:grpSpPr>
        <p:sp>
          <p:nvSpPr>
            <p:cNvPr id="76" name="object 76"/>
            <p:cNvSpPr/>
            <p:nvPr/>
          </p:nvSpPr>
          <p:spPr>
            <a:xfrm>
              <a:off x="4229100" y="4454524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79612" y="5427217"/>
            <a:ext cx="5154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End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pass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(and </a:t>
            </a:r>
            <a:r>
              <a:rPr sz="3600" dirty="0">
                <a:latin typeface="Times New Roman"/>
                <a:cs typeface="Times New Roman"/>
              </a:rPr>
              <a:t>3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 </a:t>
            </a:r>
            <a:r>
              <a:rPr sz="3600" dirty="0">
                <a:latin typeface="Times New Roman"/>
                <a:cs typeface="Times New Roman"/>
              </a:rPr>
              <a:t>4).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539" y="289813"/>
            <a:ext cx="28778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Co</a:t>
            </a:r>
            <a:r>
              <a:rPr sz="4400" b="1" spc="-10" dirty="0">
                <a:latin typeface="Times New Roman"/>
                <a:cs typeface="Times New Roman"/>
              </a:rPr>
              <a:t>rrec</a:t>
            </a:r>
            <a:r>
              <a:rPr sz="4400" b="1" spc="-5" dirty="0">
                <a:latin typeface="Times New Roman"/>
                <a:cs typeface="Times New Roman"/>
              </a:rPr>
              <a:t>tn</a:t>
            </a:r>
            <a:r>
              <a:rPr sz="4400" b="1" spc="-10" dirty="0">
                <a:latin typeface="Times New Roman"/>
                <a:cs typeface="Times New Roman"/>
              </a:rPr>
              <a:t>e</a:t>
            </a:r>
            <a:r>
              <a:rPr sz="4400" b="1" spc="-5" dirty="0">
                <a:latin typeface="Times New Roman"/>
                <a:cs typeface="Times New Roman"/>
              </a:rPr>
              <a:t>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490" y="1189736"/>
            <a:ext cx="7620000" cy="13925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-635">
              <a:lnSpc>
                <a:spcPct val="90200"/>
              </a:lnSpc>
              <a:spcBef>
                <a:spcPts val="475"/>
              </a:spcBef>
              <a:tabLst>
                <a:tab pos="188976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contains no negative-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cycles,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 after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Bellman-Ford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executes,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28778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10" dirty="0"/>
              <a:t>rrec</a:t>
            </a:r>
            <a:r>
              <a:rPr spc="-5" dirty="0"/>
              <a:t>tn</a:t>
            </a:r>
            <a:r>
              <a:rPr spc="-10" dirty="0"/>
              <a:t>e</a:t>
            </a:r>
            <a:r>
              <a:rPr spc="-5" dirty="0"/>
              <a:t>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9987" y="3761994"/>
            <a:ext cx="765810" cy="936625"/>
            <a:chOff x="2439987" y="3761994"/>
            <a:chExt cx="765810" cy="936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361" y="3945636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5268" y="3761994"/>
              <a:ext cx="669797" cy="9364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44750" y="38750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44750" y="38750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81097" y="362524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11587" y="4149090"/>
            <a:ext cx="765810" cy="936625"/>
            <a:chOff x="3811587" y="4149090"/>
            <a:chExt cx="765810" cy="9366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961" y="4333494"/>
              <a:ext cx="690371" cy="6903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6868" y="4149090"/>
              <a:ext cx="669797" cy="93649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16350" y="426243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6350" y="426243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52696" y="401259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83187" y="3761994"/>
            <a:ext cx="765810" cy="936625"/>
            <a:chOff x="5183187" y="3761994"/>
            <a:chExt cx="765810" cy="9366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8561" y="3945636"/>
              <a:ext cx="690371" cy="6903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8468" y="3761994"/>
              <a:ext cx="669797" cy="93649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87950" y="38750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7950" y="38750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24296" y="362524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26387" y="3761994"/>
            <a:ext cx="765810" cy="936625"/>
            <a:chOff x="7926387" y="3761994"/>
            <a:chExt cx="765810" cy="93662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761" y="3945636"/>
              <a:ext cx="690370" cy="6903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1668" y="3761994"/>
              <a:ext cx="669796" cy="93649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31150" y="38750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31150" y="38750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67496" y="362524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860"/>
              </a:spcBef>
            </a:pPr>
            <a:r>
              <a:rPr sz="21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24712" y="4214818"/>
            <a:ext cx="706755" cy="401955"/>
            <a:chOff x="7224712" y="4214818"/>
            <a:chExt cx="706755" cy="401955"/>
          </a:xfrm>
        </p:grpSpPr>
        <p:sp>
          <p:nvSpPr>
            <p:cNvPr id="28" name="object 28"/>
            <p:cNvSpPr/>
            <p:nvPr/>
          </p:nvSpPr>
          <p:spPr>
            <a:xfrm>
              <a:off x="7239000" y="4242726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359435"/>
                  </a:moveTo>
                  <a:lnTo>
                    <a:pt x="64227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35404" y="4214818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4" h="79375">
                  <a:moveTo>
                    <a:pt x="95745" y="0"/>
                  </a:moveTo>
                  <a:lnTo>
                    <a:pt x="0" y="4445"/>
                  </a:lnTo>
                  <a:lnTo>
                    <a:pt x="45872" y="27901"/>
                  </a:lnTo>
                  <a:lnTo>
                    <a:pt x="41871" y="79260"/>
                  </a:lnTo>
                  <a:lnTo>
                    <a:pt x="95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068387" y="4200525"/>
            <a:ext cx="5491480" cy="834390"/>
            <a:chOff x="1068387" y="4200525"/>
            <a:chExt cx="5491480" cy="834390"/>
          </a:xfrm>
        </p:grpSpPr>
        <p:sp>
          <p:nvSpPr>
            <p:cNvPr id="31" name="object 31"/>
            <p:cNvSpPr/>
            <p:nvPr/>
          </p:nvSpPr>
          <p:spPr>
            <a:xfrm>
              <a:off x="3124200" y="4214812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0"/>
                  </a:moveTo>
                  <a:lnTo>
                    <a:pt x="642277" y="3594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20607" y="4522891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41871" y="0"/>
                  </a:moveTo>
                  <a:lnTo>
                    <a:pt x="45872" y="51358"/>
                  </a:lnTo>
                  <a:lnTo>
                    <a:pt x="0" y="74803"/>
                  </a:lnTo>
                  <a:lnTo>
                    <a:pt x="95745" y="79273"/>
                  </a:lnTo>
                  <a:lnTo>
                    <a:pt x="41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95800" y="4242727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359435"/>
                  </a:moveTo>
                  <a:lnTo>
                    <a:pt x="64227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92204" y="4214818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95745" y="0"/>
                  </a:moveTo>
                  <a:lnTo>
                    <a:pt x="0" y="4445"/>
                  </a:lnTo>
                  <a:lnTo>
                    <a:pt x="45872" y="27901"/>
                  </a:lnTo>
                  <a:lnTo>
                    <a:pt x="41871" y="79260"/>
                  </a:lnTo>
                  <a:lnTo>
                    <a:pt x="95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214812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0"/>
                  </a:moveTo>
                  <a:lnTo>
                    <a:pt x="642277" y="3594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3807" y="4522891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4" h="79375">
                  <a:moveTo>
                    <a:pt x="41871" y="0"/>
                  </a:moveTo>
                  <a:lnTo>
                    <a:pt x="45872" y="51358"/>
                  </a:lnTo>
                  <a:lnTo>
                    <a:pt x="0" y="74803"/>
                  </a:lnTo>
                  <a:lnTo>
                    <a:pt x="95745" y="79273"/>
                  </a:lnTo>
                  <a:lnTo>
                    <a:pt x="41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3761" y="4344162"/>
              <a:ext cx="690371" cy="69037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5765" y="4322826"/>
              <a:ext cx="343420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6706" y="4322826"/>
              <a:ext cx="159829" cy="24152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6706" y="4661954"/>
              <a:ext cx="223138" cy="2719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73150" y="4273551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3150" y="4273551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52600" y="4243325"/>
              <a:ext cx="642620" cy="370205"/>
            </a:xfrm>
            <a:custGeom>
              <a:avLst/>
              <a:gdLst/>
              <a:ahLst/>
              <a:cxnLst/>
              <a:rect l="l" t="t" r="r" b="b"/>
              <a:pathLst>
                <a:path w="642619" h="370204">
                  <a:moveTo>
                    <a:pt x="0" y="369951"/>
                  </a:moveTo>
                  <a:lnTo>
                    <a:pt x="64262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49068" y="421481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95681" y="0"/>
                  </a:moveTo>
                  <a:lnTo>
                    <a:pt x="0" y="5613"/>
                  </a:lnTo>
                  <a:lnTo>
                    <a:pt x="46151" y="28511"/>
                  </a:lnTo>
                  <a:lnTo>
                    <a:pt x="42773" y="79921"/>
                  </a:lnTo>
                  <a:lnTo>
                    <a:pt x="95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206943" y="3531063"/>
            <a:ext cx="392430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87630">
              <a:lnSpc>
                <a:spcPct val="1332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i="1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8134" y="1189736"/>
            <a:ext cx="7884159" cy="26358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360"/>
              </a:spcBef>
              <a:tabLst>
                <a:tab pos="1075055" algn="l"/>
                <a:tab pos="1890395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contains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 negative-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cycles,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after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Bellman-Ford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executes,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2800" spc="-5" dirty="0">
                <a:latin typeface="Times New Roman"/>
                <a:cs typeface="Times New Roman"/>
              </a:rPr>
              <a:t>Let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any vertex, and consider </a:t>
            </a:r>
            <a:r>
              <a:rPr sz="2800" dirty="0">
                <a:latin typeface="Times New Roman"/>
                <a:cs typeface="Times New Roman"/>
              </a:rPr>
              <a:t>a shortest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minimum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edges.</a:t>
            </a:r>
            <a:endParaRPr sz="2800">
              <a:latin typeface="Times New Roman"/>
              <a:cs typeface="Times New Roman"/>
            </a:endParaRPr>
          </a:p>
          <a:p>
            <a:pPr marL="7572375">
              <a:lnSpc>
                <a:spcPts val="3304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83375" y="4226623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8396" y="4302978"/>
            <a:ext cx="342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3090" y="5224123"/>
            <a:ext cx="6209665" cy="10464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latin typeface="Times New Roman"/>
                <a:cs typeface="Times New Roman"/>
              </a:rPr>
              <a:t>Since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shortest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endParaRPr sz="2800">
              <a:latin typeface="Times New Roman"/>
              <a:cs typeface="Times New Roman"/>
            </a:endParaRPr>
          </a:p>
          <a:p>
            <a:pPr marL="176022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i="1" spc="-7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i="1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i="1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i="1" spc="-7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7492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Correctness</a:t>
            </a:r>
            <a:r>
              <a:rPr spc="-60" dirty="0"/>
              <a:t> </a:t>
            </a:r>
            <a:r>
              <a:rPr spc="-5" dirty="0"/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9987" y="1260347"/>
            <a:ext cx="765810" cy="936625"/>
            <a:chOff x="2439987" y="1260347"/>
            <a:chExt cx="765810" cy="936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361" y="1443989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5268" y="1260347"/>
              <a:ext cx="669797" cy="9364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44750" y="137318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44750" y="137318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81097" y="112334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11587" y="1647444"/>
            <a:ext cx="765810" cy="936625"/>
            <a:chOff x="3811587" y="1647444"/>
            <a:chExt cx="765810" cy="9366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961" y="1831086"/>
              <a:ext cx="690371" cy="6903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6868" y="1647444"/>
              <a:ext cx="669797" cy="93649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16350" y="176053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6350" y="176053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52696" y="151069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83187" y="1260347"/>
            <a:ext cx="765810" cy="936625"/>
            <a:chOff x="5183187" y="1260347"/>
            <a:chExt cx="765810" cy="9366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8561" y="1443989"/>
              <a:ext cx="690371" cy="6903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8468" y="1260347"/>
              <a:ext cx="669797" cy="93649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87950" y="137318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7950" y="137318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24296" y="1123342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24712" y="1260347"/>
            <a:ext cx="1467485" cy="936625"/>
            <a:chOff x="7224712" y="1260347"/>
            <a:chExt cx="1467485" cy="93662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762" y="1443989"/>
              <a:ext cx="690370" cy="6903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1668" y="1260347"/>
              <a:ext cx="669796" cy="93649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31150" y="137318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31150" y="137318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39000" y="1740828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4">
                  <a:moveTo>
                    <a:pt x="0" y="359435"/>
                  </a:moveTo>
                  <a:lnTo>
                    <a:pt x="64227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35404" y="1712918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4" h="79375">
                  <a:moveTo>
                    <a:pt x="95745" y="0"/>
                  </a:moveTo>
                  <a:lnTo>
                    <a:pt x="0" y="4445"/>
                  </a:lnTo>
                  <a:lnTo>
                    <a:pt x="45872" y="27901"/>
                  </a:lnTo>
                  <a:lnTo>
                    <a:pt x="41871" y="79260"/>
                  </a:lnTo>
                  <a:lnTo>
                    <a:pt x="95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167496" y="810489"/>
            <a:ext cx="216535" cy="14128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10160">
              <a:lnSpc>
                <a:spcPts val="3700"/>
              </a:lnSpc>
              <a:spcBef>
                <a:spcPts val="33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 v</a:t>
            </a:r>
            <a:endParaRPr sz="32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760"/>
              </a:spcBef>
            </a:pPr>
            <a:r>
              <a:rPr sz="21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68387" y="1698626"/>
            <a:ext cx="5491480" cy="834390"/>
            <a:chOff x="1068387" y="1698626"/>
            <a:chExt cx="5491480" cy="834390"/>
          </a:xfrm>
        </p:grpSpPr>
        <p:sp>
          <p:nvSpPr>
            <p:cNvPr id="30" name="object 30"/>
            <p:cNvSpPr/>
            <p:nvPr/>
          </p:nvSpPr>
          <p:spPr>
            <a:xfrm>
              <a:off x="3124200" y="1712913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4">
                  <a:moveTo>
                    <a:pt x="0" y="0"/>
                  </a:moveTo>
                  <a:lnTo>
                    <a:pt x="642277" y="3594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20607" y="2020991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41871" y="0"/>
                  </a:moveTo>
                  <a:lnTo>
                    <a:pt x="45872" y="51358"/>
                  </a:lnTo>
                  <a:lnTo>
                    <a:pt x="0" y="74802"/>
                  </a:lnTo>
                  <a:lnTo>
                    <a:pt x="95745" y="79273"/>
                  </a:lnTo>
                  <a:lnTo>
                    <a:pt x="41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95800" y="1740828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4">
                  <a:moveTo>
                    <a:pt x="0" y="359435"/>
                  </a:moveTo>
                  <a:lnTo>
                    <a:pt x="64227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92204" y="1712918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95745" y="0"/>
                  </a:moveTo>
                  <a:lnTo>
                    <a:pt x="0" y="4445"/>
                  </a:lnTo>
                  <a:lnTo>
                    <a:pt x="45872" y="27901"/>
                  </a:lnTo>
                  <a:lnTo>
                    <a:pt x="41871" y="79260"/>
                  </a:lnTo>
                  <a:lnTo>
                    <a:pt x="95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1712913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4">
                  <a:moveTo>
                    <a:pt x="0" y="0"/>
                  </a:moveTo>
                  <a:lnTo>
                    <a:pt x="642277" y="3594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3807" y="2020991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4" h="79375">
                  <a:moveTo>
                    <a:pt x="41871" y="0"/>
                  </a:moveTo>
                  <a:lnTo>
                    <a:pt x="45872" y="51358"/>
                  </a:lnTo>
                  <a:lnTo>
                    <a:pt x="0" y="74802"/>
                  </a:lnTo>
                  <a:lnTo>
                    <a:pt x="95745" y="79273"/>
                  </a:lnTo>
                  <a:lnTo>
                    <a:pt x="41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761" y="1842516"/>
              <a:ext cx="690371" cy="69037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4330" y="1821180"/>
              <a:ext cx="344855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6706" y="1821180"/>
              <a:ext cx="159143" cy="24149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6706" y="2160270"/>
              <a:ext cx="224561" cy="27203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73150" y="17716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3150" y="17716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52600" y="1741424"/>
              <a:ext cx="642620" cy="370205"/>
            </a:xfrm>
            <a:custGeom>
              <a:avLst/>
              <a:gdLst/>
              <a:ahLst/>
              <a:cxnLst/>
              <a:rect l="l" t="t" r="r" b="b"/>
              <a:pathLst>
                <a:path w="642619" h="370205">
                  <a:moveTo>
                    <a:pt x="0" y="369950"/>
                  </a:moveTo>
                  <a:lnTo>
                    <a:pt x="64262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49068" y="171291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95681" y="0"/>
                  </a:moveTo>
                  <a:lnTo>
                    <a:pt x="0" y="5613"/>
                  </a:lnTo>
                  <a:lnTo>
                    <a:pt x="46151" y="28511"/>
                  </a:lnTo>
                  <a:lnTo>
                    <a:pt x="42773" y="79908"/>
                  </a:lnTo>
                  <a:lnTo>
                    <a:pt x="95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06943" y="1029163"/>
            <a:ext cx="392430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87630">
              <a:lnSpc>
                <a:spcPct val="1332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i="1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83375" y="1724723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8396" y="1801079"/>
            <a:ext cx="342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9035" y="4674708"/>
            <a:ext cx="1441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25" dirty="0">
                <a:latin typeface="Segoe UI Symbol"/>
                <a:cs typeface="Segoe UI Symbol"/>
              </a:rPr>
              <a:t>⁝</a:t>
            </a:r>
            <a:endParaRPr sz="2800">
              <a:latin typeface="Segoe UI Symbol"/>
              <a:cs typeface="Segoe UI 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7837" y="2690367"/>
            <a:ext cx="7856220" cy="28270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 marR="30480">
              <a:lnSpc>
                <a:spcPct val="90000"/>
              </a:lnSpc>
              <a:spcBef>
                <a:spcPts val="434"/>
              </a:spcBef>
            </a:pPr>
            <a:r>
              <a:rPr sz="2800" spc="-20" dirty="0">
                <a:latin typeface="Times New Roman"/>
                <a:cs typeface="Times New Roman"/>
              </a:rPr>
              <a:t>Initially,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= 0 =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unchanged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subsequent relaxations (because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lemma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Shortest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Paths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marL="263525" indent="-226060">
              <a:lnSpc>
                <a:spcPts val="3190"/>
              </a:lnSpc>
              <a:spcBef>
                <a:spcPts val="220"/>
              </a:spcBef>
              <a:buClr>
                <a:srgbClr val="CC0000"/>
              </a:buClr>
              <a:buChar char="•"/>
              <a:tabLst>
                <a:tab pos="26416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, we have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63525" indent="-226060">
              <a:lnSpc>
                <a:spcPts val="3190"/>
              </a:lnSpc>
              <a:buClr>
                <a:srgbClr val="CC0000"/>
              </a:buClr>
              <a:buChar char="•"/>
              <a:tabLst>
                <a:tab pos="26416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63525" indent="-226060">
              <a:lnSpc>
                <a:spcPct val="100000"/>
              </a:lnSpc>
              <a:spcBef>
                <a:spcPts val="2690"/>
              </a:spcBef>
              <a:buClr>
                <a:srgbClr val="CC0000"/>
              </a:buClr>
              <a:buChar char="•"/>
              <a:tabLst>
                <a:tab pos="26416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 have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i="1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75" i="1" spc="-7" baseline="-2102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3458" y="5518600"/>
            <a:ext cx="8035925" cy="8375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latin typeface="Times New Roman"/>
                <a:cs typeface="Times New Roman"/>
              </a:rPr>
              <a:t>Since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2800" spc="-5" dirty="0">
                <a:latin typeface="Times New Roman"/>
                <a:cs typeface="Times New Roman"/>
              </a:rPr>
              <a:t>contains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negative-weight cycles,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simple.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Longest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simple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8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spc="8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b="1" spc="8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318250" y="5969000"/>
            <a:ext cx="317500" cy="317500"/>
            <a:chOff x="6318250" y="5969000"/>
            <a:chExt cx="317500" cy="317500"/>
          </a:xfrm>
        </p:grpSpPr>
        <p:sp>
          <p:nvSpPr>
            <p:cNvPr id="51" name="object 51"/>
            <p:cNvSpPr/>
            <p:nvPr/>
          </p:nvSpPr>
          <p:spPr>
            <a:xfrm>
              <a:off x="6324600" y="59753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24600" y="59753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Detection of negative-weight </a:t>
            </a:r>
            <a:r>
              <a:rPr spc="-1085" dirty="0"/>
              <a:t> </a:t>
            </a:r>
            <a:r>
              <a:rPr spc="-5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65" y="1629473"/>
            <a:ext cx="7935595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  <a:tabLst>
                <a:tab pos="1980564" algn="l"/>
              </a:tabLst>
            </a:pPr>
            <a:r>
              <a:rPr sz="32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Corollary.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value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fails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converge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after</a:t>
            </a:r>
            <a:endParaRPr sz="3200">
              <a:latin typeface="Times New Roman"/>
              <a:cs typeface="Times New Roman"/>
            </a:endParaRPr>
          </a:p>
          <a:p>
            <a:pPr marL="13335" marR="650875" indent="-635">
              <a:lnSpc>
                <a:spcPts val="3460"/>
              </a:lnSpc>
              <a:spcBef>
                <a:spcPts val="240"/>
              </a:spcBef>
            </a:pPr>
            <a:r>
              <a:rPr sz="3200" b="1" spc="9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i="1" spc="9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="1" spc="90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5" dirty="0">
                <a:latin typeface="Times New Roman"/>
                <a:cs typeface="Times New Roman"/>
              </a:rPr>
              <a:t>passes, there exists a negative-weight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cycle 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reachable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51450" y="2660650"/>
            <a:ext cx="317500" cy="317500"/>
            <a:chOff x="5251450" y="2660650"/>
            <a:chExt cx="317500" cy="317500"/>
          </a:xfrm>
        </p:grpSpPr>
        <p:sp>
          <p:nvSpPr>
            <p:cNvPr id="5" name="object 5"/>
            <p:cNvSpPr/>
            <p:nvPr/>
          </p:nvSpPr>
          <p:spPr>
            <a:xfrm>
              <a:off x="5257800" y="2667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7800" y="2667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4063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Negative-weight</a:t>
            </a:r>
            <a:r>
              <a:rPr spc="-75" dirty="0"/>
              <a:t> </a:t>
            </a:r>
            <a:r>
              <a:rPr spc="-5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89736"/>
            <a:ext cx="867791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3335" marR="5080" indent="-1270">
              <a:lnSpc>
                <a:spcPts val="3460"/>
              </a:lnSpc>
              <a:spcBef>
                <a:spcPts val="53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Recall: </a:t>
            </a:r>
            <a:r>
              <a:rPr sz="3200" spc="-5" dirty="0">
                <a:latin typeface="Times New Roman"/>
                <a:cs typeface="Times New Roman"/>
              </a:rPr>
              <a:t>If 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=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contains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negative-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cycle,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some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 exist.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358" y="2184793"/>
            <a:ext cx="1696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0337" y="2436938"/>
            <a:ext cx="6571615" cy="2325370"/>
            <a:chOff x="1430337" y="2436938"/>
            <a:chExt cx="6571615" cy="23253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711" y="4071366"/>
              <a:ext cx="690371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7258" y="4050030"/>
              <a:ext cx="41093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188" y="4050030"/>
              <a:ext cx="94043" cy="847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4188" y="4545660"/>
              <a:ext cx="158521" cy="11549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35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5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14550" y="4340225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0711" y="4071366"/>
              <a:ext cx="690371" cy="6903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40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0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4375" y="42973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9550" y="4340225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5711" y="4071366"/>
              <a:ext cx="690371" cy="6903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245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45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59375" y="42973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24550" y="4340225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0711" y="4071366"/>
              <a:ext cx="690370" cy="6903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2130" y="4050030"/>
              <a:ext cx="399630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0617" y="4050030"/>
              <a:ext cx="82638" cy="707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0617" y="4559655"/>
              <a:ext cx="147027" cy="10149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50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50100" y="4000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64375" y="42973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3911" y="3038094"/>
              <a:ext cx="690371" cy="69037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083300" y="296703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83300" y="296703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82004" y="2477606"/>
              <a:ext cx="441325" cy="489584"/>
            </a:xfrm>
            <a:custGeom>
              <a:avLst/>
              <a:gdLst/>
              <a:ahLst/>
              <a:cxnLst/>
              <a:rect l="l" t="t" r="r" b="b"/>
              <a:pathLst>
                <a:path w="441325" h="489585">
                  <a:moveTo>
                    <a:pt x="441020" y="489432"/>
                  </a:moveTo>
                  <a:lnTo>
                    <a:pt x="438247" y="443919"/>
                  </a:lnTo>
                  <a:lnTo>
                    <a:pt x="430160" y="398752"/>
                  </a:lnTo>
                  <a:lnTo>
                    <a:pt x="417108" y="354275"/>
                  </a:lnTo>
                  <a:lnTo>
                    <a:pt x="399439" y="310833"/>
                  </a:lnTo>
                  <a:lnTo>
                    <a:pt x="377501" y="268771"/>
                  </a:lnTo>
                  <a:lnTo>
                    <a:pt x="351643" y="228435"/>
                  </a:lnTo>
                  <a:lnTo>
                    <a:pt x="322213" y="190169"/>
                  </a:lnTo>
                  <a:lnTo>
                    <a:pt x="289560" y="154320"/>
                  </a:lnTo>
                  <a:lnTo>
                    <a:pt x="254032" y="121231"/>
                  </a:lnTo>
                  <a:lnTo>
                    <a:pt x="215978" y="91248"/>
                  </a:lnTo>
                  <a:lnTo>
                    <a:pt x="175745" y="64716"/>
                  </a:lnTo>
                  <a:lnTo>
                    <a:pt x="133682" y="41980"/>
                  </a:lnTo>
                  <a:lnTo>
                    <a:pt x="90138" y="23385"/>
                  </a:lnTo>
                  <a:lnTo>
                    <a:pt x="45461" y="927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24544" y="2436938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88671" y="0"/>
                  </a:moveTo>
                  <a:lnTo>
                    <a:pt x="0" y="36385"/>
                  </a:lnTo>
                  <a:lnTo>
                    <a:pt x="82308" y="85496"/>
                  </a:lnTo>
                  <a:lnTo>
                    <a:pt x="56997" y="40627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84863" y="3704069"/>
              <a:ext cx="534035" cy="455295"/>
            </a:xfrm>
            <a:custGeom>
              <a:avLst/>
              <a:gdLst/>
              <a:ahLst/>
              <a:cxnLst/>
              <a:rect l="l" t="t" r="r" b="b"/>
              <a:pathLst>
                <a:path w="534035" h="455295">
                  <a:moveTo>
                    <a:pt x="0" y="455180"/>
                  </a:moveTo>
                  <a:lnTo>
                    <a:pt x="46615" y="452659"/>
                  </a:lnTo>
                  <a:lnTo>
                    <a:pt x="92920" y="445294"/>
                  </a:lnTo>
                  <a:lnTo>
                    <a:pt x="138600" y="433381"/>
                  </a:lnTo>
                  <a:lnTo>
                    <a:pt x="183345" y="417220"/>
                  </a:lnTo>
                  <a:lnTo>
                    <a:pt x="226842" y="397105"/>
                  </a:lnTo>
                  <a:lnTo>
                    <a:pt x="268779" y="373336"/>
                  </a:lnTo>
                  <a:lnTo>
                    <a:pt x="308845" y="346208"/>
                  </a:lnTo>
                  <a:lnTo>
                    <a:pt x="346727" y="316020"/>
                  </a:lnTo>
                  <a:lnTo>
                    <a:pt x="382113" y="283068"/>
                  </a:lnTo>
                  <a:lnTo>
                    <a:pt x="414692" y="247651"/>
                  </a:lnTo>
                  <a:lnTo>
                    <a:pt x="444151" y="210064"/>
                  </a:lnTo>
                  <a:lnTo>
                    <a:pt x="470178" y="170605"/>
                  </a:lnTo>
                  <a:lnTo>
                    <a:pt x="492461" y="129572"/>
                  </a:lnTo>
                  <a:lnTo>
                    <a:pt x="510689" y="87262"/>
                  </a:lnTo>
                  <a:lnTo>
                    <a:pt x="524549" y="43972"/>
                  </a:lnTo>
                  <a:lnTo>
                    <a:pt x="5337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73708" y="3646484"/>
              <a:ext cx="85725" cy="88900"/>
            </a:xfrm>
            <a:custGeom>
              <a:avLst/>
              <a:gdLst/>
              <a:ahLst/>
              <a:cxnLst/>
              <a:rect l="l" t="t" r="r" b="b"/>
              <a:pathLst>
                <a:path w="85725" h="88900">
                  <a:moveTo>
                    <a:pt x="49314" y="0"/>
                  </a:moveTo>
                  <a:lnTo>
                    <a:pt x="0" y="82181"/>
                  </a:lnTo>
                  <a:lnTo>
                    <a:pt x="44932" y="56984"/>
                  </a:lnTo>
                  <a:lnTo>
                    <a:pt x="85471" y="88760"/>
                  </a:lnTo>
                  <a:lnTo>
                    <a:pt x="49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83607" y="3038094"/>
              <a:ext cx="691133" cy="69037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413250" y="296703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13250" y="2967038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57343" y="2473325"/>
              <a:ext cx="488315" cy="436245"/>
            </a:xfrm>
            <a:custGeom>
              <a:avLst/>
              <a:gdLst/>
              <a:ahLst/>
              <a:cxnLst/>
              <a:rect l="l" t="t" r="r" b="b"/>
              <a:pathLst>
                <a:path w="488314" h="436244">
                  <a:moveTo>
                    <a:pt x="487756" y="0"/>
                  </a:moveTo>
                  <a:lnTo>
                    <a:pt x="442438" y="2740"/>
                  </a:lnTo>
                  <a:lnTo>
                    <a:pt x="397464" y="10733"/>
                  </a:lnTo>
                  <a:lnTo>
                    <a:pt x="353175" y="23634"/>
                  </a:lnTo>
                  <a:lnTo>
                    <a:pt x="309915" y="41099"/>
                  </a:lnTo>
                  <a:lnTo>
                    <a:pt x="268026" y="62785"/>
                  </a:lnTo>
                  <a:lnTo>
                    <a:pt x="227852" y="88346"/>
                  </a:lnTo>
                  <a:lnTo>
                    <a:pt x="189734" y="117440"/>
                  </a:lnTo>
                  <a:lnTo>
                    <a:pt x="154017" y="149721"/>
                  </a:lnTo>
                  <a:lnTo>
                    <a:pt x="121043" y="184847"/>
                  </a:lnTo>
                  <a:lnTo>
                    <a:pt x="91154" y="222473"/>
                  </a:lnTo>
                  <a:lnTo>
                    <a:pt x="64695" y="262256"/>
                  </a:lnTo>
                  <a:lnTo>
                    <a:pt x="42006" y="303850"/>
                  </a:lnTo>
                  <a:lnTo>
                    <a:pt x="23433" y="346913"/>
                  </a:lnTo>
                  <a:lnTo>
                    <a:pt x="9316" y="391100"/>
                  </a:lnTo>
                  <a:lnTo>
                    <a:pt x="0" y="43606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16720" y="2878314"/>
              <a:ext cx="85725" cy="88900"/>
            </a:xfrm>
            <a:custGeom>
              <a:avLst/>
              <a:gdLst/>
              <a:ahLst/>
              <a:cxnLst/>
              <a:rect l="l" t="t" r="r" b="b"/>
              <a:pathLst>
                <a:path w="85725" h="88900">
                  <a:moveTo>
                    <a:pt x="0" y="0"/>
                  </a:moveTo>
                  <a:lnTo>
                    <a:pt x="36258" y="88722"/>
                  </a:lnTo>
                  <a:lnTo>
                    <a:pt x="85470" y="6489"/>
                  </a:lnTo>
                  <a:lnTo>
                    <a:pt x="40576" y="31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52975" y="3646487"/>
              <a:ext cx="481330" cy="509270"/>
            </a:xfrm>
            <a:custGeom>
              <a:avLst/>
              <a:gdLst/>
              <a:ahLst/>
              <a:cxnLst/>
              <a:rect l="l" t="t" r="r" b="b"/>
              <a:pathLst>
                <a:path w="481329" h="509270">
                  <a:moveTo>
                    <a:pt x="0" y="0"/>
                  </a:moveTo>
                  <a:lnTo>
                    <a:pt x="2668" y="44607"/>
                  </a:lnTo>
                  <a:lnTo>
                    <a:pt x="10464" y="88914"/>
                  </a:lnTo>
                  <a:lnTo>
                    <a:pt x="23071" y="132618"/>
                  </a:lnTo>
                  <a:lnTo>
                    <a:pt x="40172" y="175420"/>
                  </a:lnTo>
                  <a:lnTo>
                    <a:pt x="61452" y="217016"/>
                  </a:lnTo>
                  <a:lnTo>
                    <a:pt x="86595" y="257108"/>
                  </a:lnTo>
                  <a:lnTo>
                    <a:pt x="115285" y="295392"/>
                  </a:lnTo>
                  <a:lnTo>
                    <a:pt x="147205" y="331570"/>
                  </a:lnTo>
                  <a:lnTo>
                    <a:pt x="182040" y="365338"/>
                  </a:lnTo>
                  <a:lnTo>
                    <a:pt x="219474" y="396396"/>
                  </a:lnTo>
                  <a:lnTo>
                    <a:pt x="259190" y="424444"/>
                  </a:lnTo>
                  <a:lnTo>
                    <a:pt x="300873" y="449179"/>
                  </a:lnTo>
                  <a:lnTo>
                    <a:pt x="344206" y="470301"/>
                  </a:lnTo>
                  <a:lnTo>
                    <a:pt x="388874" y="487509"/>
                  </a:lnTo>
                  <a:lnTo>
                    <a:pt x="434560" y="500501"/>
                  </a:lnTo>
                  <a:lnTo>
                    <a:pt x="480948" y="50897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02769" y="4110821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5664" y="0"/>
                  </a:moveTo>
                  <a:lnTo>
                    <a:pt x="31343" y="44653"/>
                  </a:lnTo>
                  <a:lnTo>
                    <a:pt x="0" y="85534"/>
                  </a:lnTo>
                  <a:lnTo>
                    <a:pt x="88366" y="48425"/>
                  </a:lnTo>
                  <a:lnTo>
                    <a:pt x="5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368925" y="2068957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1175" y="3097466"/>
            <a:ext cx="8016240" cy="3216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04765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/>
              <a:cs typeface="Times New Roman"/>
            </a:endParaRPr>
          </a:p>
          <a:p>
            <a:pPr marL="774065" algn="ctr">
              <a:lnSpc>
                <a:spcPct val="100000"/>
              </a:lnSpc>
              <a:tabLst>
                <a:tab pos="650049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	v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Bellman-Ford algorithm: </a:t>
            </a:r>
            <a:r>
              <a:rPr sz="3200" spc="-5" dirty="0">
                <a:latin typeface="Times New Roman"/>
                <a:cs typeface="Times New Roman"/>
              </a:rPr>
              <a:t>Finds all shortest-path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lengths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source</a:t>
            </a:r>
            <a:r>
              <a:rPr sz="3200" b="1" i="1" spc="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latin typeface="Times New Roman"/>
                <a:cs typeface="Times New Roman"/>
              </a:rPr>
              <a:t>or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determines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negative-weight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cycle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878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Bellman-Ford</a:t>
            </a:r>
            <a:r>
              <a:rPr spc="-4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274317"/>
            <a:ext cx="12858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658284"/>
            <a:ext cx="294767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68630">
              <a:lnSpc>
                <a:spcPts val="319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328" y="2540163"/>
            <a:ext cx="5676265" cy="2245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37815" algn="ctr">
              <a:lnSpc>
                <a:spcPts val="417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 </a:t>
            </a:r>
            <a:r>
              <a:rPr sz="3600" b="1" spc="7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spc="7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600" b="1" spc="7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600" b="1" spc="-2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R="822960" algn="ctr">
              <a:lnSpc>
                <a:spcPts val="304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R="132080" algn="ctr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828800" algn="ctr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R="2204085" algn="ctr">
              <a:lnSpc>
                <a:spcPct val="100000"/>
              </a:lnSpc>
              <a:spcBef>
                <a:spcPts val="69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4716584"/>
            <a:ext cx="7985759" cy="173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>
              <a:lnSpc>
                <a:spcPts val="319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383030">
              <a:lnSpc>
                <a:spcPts val="319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report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negative-weight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cycle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endParaRPr sz="2800">
              <a:latin typeface="Times New Roman"/>
              <a:cs typeface="Times New Roman"/>
            </a:endParaRPr>
          </a:p>
          <a:p>
            <a:pPr marL="12700" marR="187325">
              <a:lnSpc>
                <a:spcPts val="3020"/>
              </a:lnSpc>
              <a:spcBef>
                <a:spcPts val="1095"/>
              </a:spcBef>
            </a:pPr>
            <a:r>
              <a:rPr sz="2800" spc="-5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end,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if no </a:t>
            </a:r>
            <a:r>
              <a:rPr sz="2800" spc="-5" dirty="0">
                <a:latin typeface="Times New Roman"/>
                <a:cs typeface="Times New Roman"/>
              </a:rPr>
              <a:t>negative-weight cycles.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Time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40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spc="4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40" dirty="0">
                <a:solidFill>
                  <a:srgbClr val="008A87"/>
                </a:solidFill>
                <a:latin typeface="Times New Roman"/>
                <a:cs typeface="Times New Roman"/>
              </a:rPr>
              <a:t>VE</a:t>
            </a:r>
            <a:r>
              <a:rPr sz="2800" spc="4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4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7600" y="13462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0" y="0"/>
                </a:moveTo>
                <a:lnTo>
                  <a:pt x="44493" y="7485"/>
                </a:lnTo>
                <a:lnTo>
                  <a:pt x="80824" y="27898"/>
                </a:lnTo>
                <a:lnTo>
                  <a:pt x="105318" y="58175"/>
                </a:lnTo>
                <a:lnTo>
                  <a:pt x="114300" y="95250"/>
                </a:lnTo>
                <a:lnTo>
                  <a:pt x="114300" y="476250"/>
                </a:lnTo>
                <a:lnTo>
                  <a:pt x="123281" y="513324"/>
                </a:lnTo>
                <a:lnTo>
                  <a:pt x="147775" y="543601"/>
                </a:lnTo>
                <a:lnTo>
                  <a:pt x="184106" y="564014"/>
                </a:lnTo>
                <a:lnTo>
                  <a:pt x="228600" y="571500"/>
                </a:lnTo>
                <a:lnTo>
                  <a:pt x="184106" y="578985"/>
                </a:lnTo>
                <a:lnTo>
                  <a:pt x="147775" y="599398"/>
                </a:lnTo>
                <a:lnTo>
                  <a:pt x="123281" y="629675"/>
                </a:lnTo>
                <a:lnTo>
                  <a:pt x="114300" y="666750"/>
                </a:lnTo>
                <a:lnTo>
                  <a:pt x="114300" y="1047750"/>
                </a:lnTo>
                <a:lnTo>
                  <a:pt x="105318" y="1084824"/>
                </a:lnTo>
                <a:lnTo>
                  <a:pt x="80824" y="1115101"/>
                </a:lnTo>
                <a:lnTo>
                  <a:pt x="44493" y="1135514"/>
                </a:lnTo>
                <a:lnTo>
                  <a:pt x="0" y="114300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77665" y="1623123"/>
            <a:ext cx="20802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initialization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4600" y="358140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44493" y="4990"/>
                </a:lnTo>
                <a:lnTo>
                  <a:pt x="80824" y="18600"/>
                </a:lnTo>
                <a:lnTo>
                  <a:pt x="105318" y="38785"/>
                </a:lnTo>
                <a:lnTo>
                  <a:pt x="114300" y="63500"/>
                </a:lnTo>
                <a:lnTo>
                  <a:pt x="114300" y="317500"/>
                </a:lnTo>
                <a:lnTo>
                  <a:pt x="123281" y="342214"/>
                </a:lnTo>
                <a:lnTo>
                  <a:pt x="147775" y="362399"/>
                </a:lnTo>
                <a:lnTo>
                  <a:pt x="184106" y="376009"/>
                </a:lnTo>
                <a:lnTo>
                  <a:pt x="228600" y="381000"/>
                </a:lnTo>
                <a:lnTo>
                  <a:pt x="184106" y="385990"/>
                </a:lnTo>
                <a:lnTo>
                  <a:pt x="147775" y="399600"/>
                </a:lnTo>
                <a:lnTo>
                  <a:pt x="123281" y="419785"/>
                </a:lnTo>
                <a:lnTo>
                  <a:pt x="114300" y="444500"/>
                </a:lnTo>
                <a:lnTo>
                  <a:pt x="114300" y="698500"/>
                </a:lnTo>
                <a:lnTo>
                  <a:pt x="105318" y="723214"/>
                </a:lnTo>
                <a:lnTo>
                  <a:pt x="80824" y="743399"/>
                </a:lnTo>
                <a:lnTo>
                  <a:pt x="44493" y="757009"/>
                </a:lnTo>
                <a:lnTo>
                  <a:pt x="0" y="76200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44665" y="3399535"/>
            <a:ext cx="1742439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axa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ti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on  step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891540" cy="766445"/>
            <a:chOff x="4222750" y="2090737"/>
            <a:chExt cx="891540" cy="76644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30331" y="216496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99187" y="3100387"/>
            <a:ext cx="890905" cy="766445"/>
            <a:chOff x="6199187" y="3100387"/>
            <a:chExt cx="890905" cy="766445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5"/>
              <a:ext cx="691133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59162" y="4110037"/>
            <a:ext cx="902969" cy="766445"/>
            <a:chOff x="3459162" y="4110037"/>
            <a:chExt cx="902969" cy="76644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5"/>
              <a:ext cx="690371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09" y="4164330"/>
              <a:ext cx="44627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5" y="4164330"/>
              <a:ext cx="127000" cy="1383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5" y="4606721"/>
              <a:ext cx="191947" cy="1687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55344" y="4184269"/>
            <a:ext cx="29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86337" y="4110037"/>
            <a:ext cx="913130" cy="766445"/>
            <a:chOff x="4986337" y="4110037"/>
            <a:chExt cx="913130" cy="766445"/>
          </a:xfrm>
        </p:grpSpPr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5" y="4185665"/>
              <a:ext cx="690371" cy="69037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30"/>
              <a:ext cx="456615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4" y="4164330"/>
              <a:ext cx="138607" cy="16338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4" y="4581664"/>
              <a:ext cx="203644" cy="19378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171090" y="4184269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813050" y="2420937"/>
            <a:ext cx="3491229" cy="2105025"/>
            <a:chOff x="2813050" y="2420937"/>
            <a:chExt cx="3491229" cy="2105025"/>
          </a:xfrm>
        </p:grpSpPr>
        <p:sp>
          <p:nvSpPr>
            <p:cNvPr id="44" name="object 44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30572" y="39024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72056" y="3825933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60" name="object 60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66" name="object 66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6"/>
              <a:ext cx="691133" cy="6903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6"/>
              <a:ext cx="690371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10" y="4164329"/>
              <a:ext cx="44627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6" y="4164329"/>
              <a:ext cx="127000" cy="1383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6" y="4606721"/>
              <a:ext cx="191947" cy="1687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6" y="4185666"/>
              <a:ext cx="690371" cy="69037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29"/>
              <a:ext cx="456615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3" y="4164329"/>
              <a:ext cx="138607" cy="16338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3" y="4581664"/>
              <a:ext cx="203644" cy="19378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30572" y="39024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72056" y="3825933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2" name="object 52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58" name="object 58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401184" y="1479118"/>
            <a:ext cx="31496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71090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319462" y="5427217"/>
            <a:ext cx="247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Initialization.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143375" y="4383083"/>
            <a:ext cx="847725" cy="142875"/>
            <a:chOff x="4143375" y="4383083"/>
            <a:chExt cx="847725" cy="142875"/>
          </a:xfrm>
        </p:grpSpPr>
        <p:sp>
          <p:nvSpPr>
            <p:cNvPr id="69" name="object 69"/>
            <p:cNvSpPr/>
            <p:nvPr/>
          </p:nvSpPr>
          <p:spPr>
            <a:xfrm>
              <a:off x="4229100" y="4454524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6"/>
              <a:ext cx="691133" cy="6903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6"/>
              <a:ext cx="690371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10" y="4164329"/>
              <a:ext cx="44627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6" y="4164329"/>
              <a:ext cx="127000" cy="1383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6" y="4606721"/>
              <a:ext cx="191947" cy="1687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6" y="4185666"/>
              <a:ext cx="690371" cy="69037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29"/>
              <a:ext cx="456615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3" y="4164329"/>
              <a:ext cx="138607" cy="16338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3" y="4581664"/>
              <a:ext cx="203644" cy="19378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31496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0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47074" y="5427217"/>
            <a:ext cx="462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Order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 edge relaxation.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43375" y="4383083"/>
            <a:ext cx="847725" cy="142875"/>
            <a:chOff x="4143375" y="4383083"/>
            <a:chExt cx="847725" cy="142875"/>
          </a:xfrm>
        </p:grpSpPr>
        <p:sp>
          <p:nvSpPr>
            <p:cNvPr id="74" name="object 74"/>
            <p:cNvSpPr/>
            <p:nvPr/>
          </p:nvSpPr>
          <p:spPr>
            <a:xfrm>
              <a:off x="4229100" y="4454524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6"/>
              <a:ext cx="691133" cy="6903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6"/>
              <a:ext cx="690371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10" y="4164329"/>
              <a:ext cx="44627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6" y="4164329"/>
              <a:ext cx="127000" cy="1383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6" y="4606721"/>
              <a:ext cx="191947" cy="1687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6" y="4185666"/>
              <a:ext cx="690371" cy="69037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29"/>
              <a:ext cx="456615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3" y="4164329"/>
              <a:ext cx="138607" cy="16338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3" y="4581664"/>
              <a:ext cx="203644" cy="19378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31496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0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143375" y="2397125"/>
            <a:ext cx="2160905" cy="2129155"/>
            <a:chOff x="4143375" y="2397125"/>
            <a:chExt cx="2160905" cy="2129155"/>
          </a:xfrm>
        </p:grpSpPr>
        <p:sp>
          <p:nvSpPr>
            <p:cNvPr id="73" name="object 73"/>
            <p:cNvSpPr/>
            <p:nvPr/>
          </p:nvSpPr>
          <p:spPr>
            <a:xfrm>
              <a:off x="4906962" y="2435225"/>
              <a:ext cx="1263650" cy="696595"/>
            </a:xfrm>
            <a:custGeom>
              <a:avLst/>
              <a:gdLst/>
              <a:ahLst/>
              <a:cxnLst/>
              <a:rect l="l" t="t" r="r" b="b"/>
              <a:pathLst>
                <a:path w="1263650" h="696594">
                  <a:moveTo>
                    <a:pt x="0" y="0"/>
                  </a:moveTo>
                  <a:lnTo>
                    <a:pt x="1263523" y="696379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48588" y="2994715"/>
              <a:ext cx="255904" cy="210820"/>
            </a:xfrm>
            <a:custGeom>
              <a:avLst/>
              <a:gdLst/>
              <a:ahLst/>
              <a:cxnLst/>
              <a:rect l="l" t="t" r="r" b="b"/>
              <a:pathLst>
                <a:path w="255904" h="210819">
                  <a:moveTo>
                    <a:pt x="110350" y="0"/>
                  </a:moveTo>
                  <a:lnTo>
                    <a:pt x="121907" y="136880"/>
                  </a:lnTo>
                  <a:lnTo>
                    <a:pt x="0" y="200202"/>
                  </a:lnTo>
                  <a:lnTo>
                    <a:pt x="255371" y="210451"/>
                  </a:lnTo>
                  <a:lnTo>
                    <a:pt x="1103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233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Bellman-Ford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3137" y="3100387"/>
            <a:ext cx="891540" cy="766445"/>
            <a:chOff x="2243137" y="3100387"/>
            <a:chExt cx="891540" cy="76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765" y="317601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880" y="3154680"/>
              <a:ext cx="434225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143" y="3154680"/>
              <a:ext cx="115862" cy="1174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143" y="3617518"/>
              <a:ext cx="180251" cy="1482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790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071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2750" y="2090737"/>
            <a:ext cx="2867025" cy="1776095"/>
            <a:chOff x="4222750" y="2090737"/>
            <a:chExt cx="2867025" cy="17760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442" y="2166365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16" y="2145030"/>
              <a:ext cx="435164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9" y="2145030"/>
              <a:ext cx="115290" cy="1170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819" y="2608427"/>
              <a:ext cx="180670" cy="1477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27512" y="20955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4307" y="3176016"/>
              <a:ext cx="691133" cy="6903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955" y="3154680"/>
              <a:ext cx="433690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85" y="3154680"/>
              <a:ext cx="116395" cy="1183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0685" y="3616629"/>
              <a:ext cx="180784" cy="1491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3950" y="31051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769" y="317461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3050" y="2420937"/>
            <a:ext cx="3491229" cy="2455545"/>
            <a:chOff x="2813050" y="2420937"/>
            <a:chExt cx="3491229" cy="2455545"/>
          </a:xfrm>
        </p:grpSpPr>
        <p:sp>
          <p:nvSpPr>
            <p:cNvPr id="26" name="object 26"/>
            <p:cNvSpPr/>
            <p:nvPr/>
          </p:nvSpPr>
          <p:spPr>
            <a:xfrm>
              <a:off x="2827337" y="2476526"/>
              <a:ext cx="1325245" cy="728980"/>
            </a:xfrm>
            <a:custGeom>
              <a:avLst/>
              <a:gdLst/>
              <a:ahLst/>
              <a:cxnLst/>
              <a:rect l="l" t="t" r="r" b="b"/>
              <a:pathLst>
                <a:path w="1325245" h="728980">
                  <a:moveTo>
                    <a:pt x="0" y="728637"/>
                  </a:moveTo>
                  <a:lnTo>
                    <a:pt x="13250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7901" y="2435227"/>
              <a:ext cx="160020" cy="131445"/>
            </a:xfrm>
            <a:custGeom>
              <a:avLst/>
              <a:gdLst/>
              <a:ahLst/>
              <a:cxnLst/>
              <a:rect l="l" t="t" r="r" b="b"/>
              <a:pathLst>
                <a:path w="160020" h="131444">
                  <a:moveTo>
                    <a:pt x="159613" y="0"/>
                  </a:moveTo>
                  <a:lnTo>
                    <a:pt x="0" y="6235"/>
                  </a:lnTo>
                  <a:lnTo>
                    <a:pt x="84493" y="41300"/>
                  </a:lnTo>
                  <a:lnTo>
                    <a:pt x="68834" y="131432"/>
                  </a:lnTo>
                  <a:lnTo>
                    <a:pt x="159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4918" y="4185666"/>
              <a:ext cx="690371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5410" y="4164329"/>
              <a:ext cx="44627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9866" y="4164329"/>
              <a:ext cx="127000" cy="1383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9866" y="4606721"/>
              <a:ext cx="191947" cy="1687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3925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7337" y="3684587"/>
              <a:ext cx="667385" cy="480695"/>
            </a:xfrm>
            <a:custGeom>
              <a:avLst/>
              <a:gdLst/>
              <a:ahLst/>
              <a:cxnLst/>
              <a:rect l="l" t="t" r="r" b="b"/>
              <a:pathLst>
                <a:path w="667385" h="480695">
                  <a:moveTo>
                    <a:pt x="0" y="0"/>
                  </a:moveTo>
                  <a:lnTo>
                    <a:pt x="667029" y="480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253" y="4073364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83464" y="0"/>
                  </a:moveTo>
                  <a:lnTo>
                    <a:pt x="88112" y="91363"/>
                  </a:lnTo>
                  <a:lnTo>
                    <a:pt x="0" y="115951"/>
                  </a:lnTo>
                  <a:lnTo>
                    <a:pt x="157683" y="141452"/>
                  </a:lnTo>
                  <a:lnTo>
                    <a:pt x="83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962" y="2435225"/>
              <a:ext cx="1322070" cy="728980"/>
            </a:xfrm>
            <a:custGeom>
              <a:avLst/>
              <a:gdLst/>
              <a:ahLst/>
              <a:cxnLst/>
              <a:rect l="l" t="t" r="r" b="b"/>
              <a:pathLst>
                <a:path w="1322070" h="728980">
                  <a:moveTo>
                    <a:pt x="0" y="0"/>
                  </a:moveTo>
                  <a:lnTo>
                    <a:pt x="1321917" y="728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4356" y="3073636"/>
              <a:ext cx="160020" cy="132080"/>
            </a:xfrm>
            <a:custGeom>
              <a:avLst/>
              <a:gdLst/>
              <a:ahLst/>
              <a:cxnLst/>
              <a:rect l="l" t="t" r="r" b="b"/>
              <a:pathLst>
                <a:path w="160020" h="132080">
                  <a:moveTo>
                    <a:pt x="68961" y="0"/>
                  </a:moveTo>
                  <a:lnTo>
                    <a:pt x="84531" y="90144"/>
                  </a:lnTo>
                  <a:lnTo>
                    <a:pt x="0" y="125120"/>
                  </a:lnTo>
                  <a:lnTo>
                    <a:pt x="159600" y="131521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966" y="4185666"/>
              <a:ext cx="690371" cy="69037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2788" y="4164329"/>
              <a:ext cx="456615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15483" y="4164329"/>
              <a:ext cx="138607" cy="16338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5483" y="4581664"/>
              <a:ext cx="203644" cy="19378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100" y="4114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6725" y="2392552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847" y="33070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6578" y="30640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0049" y="230181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4338" y="44355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5356" y="2660651"/>
            <a:ext cx="2533015" cy="1554480"/>
            <a:chOff x="3785356" y="2660651"/>
            <a:chExt cx="2533015" cy="1554480"/>
          </a:xfrm>
        </p:grpSpPr>
        <p:sp>
          <p:nvSpPr>
            <p:cNvPr id="50" name="object 50"/>
            <p:cNvSpPr/>
            <p:nvPr/>
          </p:nvSpPr>
          <p:spPr>
            <a:xfrm>
              <a:off x="5640007" y="3684587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663955" y="0"/>
                  </a:moveTo>
                  <a:lnTo>
                    <a:pt x="0" y="4799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538" y="4073208"/>
              <a:ext cx="158115" cy="141605"/>
            </a:xfrm>
            <a:custGeom>
              <a:avLst/>
              <a:gdLst/>
              <a:ahLst/>
              <a:cxnLst/>
              <a:rect l="l" t="t" r="r" b="b"/>
              <a:pathLst>
                <a:path w="158114" h="141604">
                  <a:moveTo>
                    <a:pt x="73926" y="0"/>
                  </a:moveTo>
                  <a:lnTo>
                    <a:pt x="0" y="141604"/>
                  </a:lnTo>
                  <a:lnTo>
                    <a:pt x="157632" y="115785"/>
                  </a:lnTo>
                  <a:lnTo>
                    <a:pt x="69469" y="91376"/>
                  </a:lnTo>
                  <a:lnTo>
                    <a:pt x="7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2961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0"/>
                  </a:moveTo>
                  <a:lnTo>
                    <a:pt x="0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5356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0" y="0"/>
                  </a:moveTo>
                  <a:lnTo>
                    <a:pt x="18287" y="158686"/>
                  </a:lnTo>
                  <a:lnTo>
                    <a:pt x="134264" y="48844"/>
                  </a:lnTo>
                  <a:lnTo>
                    <a:pt x="47599" y="78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11575" y="31402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48964" y="2660651"/>
            <a:ext cx="800735" cy="1568450"/>
            <a:chOff x="4548964" y="2660651"/>
            <a:chExt cx="800735" cy="1568450"/>
          </a:xfrm>
        </p:grpSpPr>
        <p:sp>
          <p:nvSpPr>
            <p:cNvPr id="56" name="object 56"/>
            <p:cNvSpPr/>
            <p:nvPr/>
          </p:nvSpPr>
          <p:spPr>
            <a:xfrm>
              <a:off x="4806949" y="2674938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0" y="0"/>
                  </a:moveTo>
                  <a:lnTo>
                    <a:pt x="494563" y="135930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4853" y="3956109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34264" y="0"/>
                  </a:moveTo>
                  <a:lnTo>
                    <a:pt x="86664" y="78130"/>
                  </a:lnTo>
                  <a:lnTo>
                    <a:pt x="0" y="48844"/>
                  </a:lnTo>
                  <a:lnTo>
                    <a:pt x="115976" y="158686"/>
                  </a:lnTo>
                  <a:lnTo>
                    <a:pt x="134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6548" y="2855506"/>
              <a:ext cx="494665" cy="1359535"/>
            </a:xfrm>
            <a:custGeom>
              <a:avLst/>
              <a:gdLst/>
              <a:ahLst/>
              <a:cxnLst/>
              <a:rect l="l" t="t" r="r" b="b"/>
              <a:pathLst>
                <a:path w="494664" h="1359535">
                  <a:moveTo>
                    <a:pt x="494563" y="135930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964" y="2774951"/>
              <a:ext cx="134620" cy="158750"/>
            </a:xfrm>
            <a:custGeom>
              <a:avLst/>
              <a:gdLst/>
              <a:ahLst/>
              <a:cxnLst/>
              <a:rect l="l" t="t" r="r" b="b"/>
              <a:pathLst>
                <a:path w="134620" h="158750">
                  <a:moveTo>
                    <a:pt x="18275" y="0"/>
                  </a:moveTo>
                  <a:lnTo>
                    <a:pt x="0" y="158686"/>
                  </a:lnTo>
                  <a:lnTo>
                    <a:pt x="47586" y="80556"/>
                  </a:lnTo>
                  <a:lnTo>
                    <a:pt x="134264" y="109829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01184" y="1479118"/>
            <a:ext cx="314960" cy="1198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7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8743" y="263920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0026" y="2646926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5347" y="4075502"/>
            <a:ext cx="31496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1090" y="4075502"/>
            <a:ext cx="318770" cy="12179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5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22240" y="2235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39665" y="36973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38216" y="28828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69742" y="3035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30572" y="3468077"/>
            <a:ext cx="298450" cy="8870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26992" y="28590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08268" y="3530675"/>
            <a:ext cx="44577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143375" y="2774944"/>
            <a:ext cx="986155" cy="1751330"/>
            <a:chOff x="4143375" y="2774944"/>
            <a:chExt cx="986155" cy="1751330"/>
          </a:xfrm>
        </p:grpSpPr>
        <p:sp>
          <p:nvSpPr>
            <p:cNvPr id="73" name="object 73"/>
            <p:cNvSpPr/>
            <p:nvPr/>
          </p:nvSpPr>
          <p:spPr>
            <a:xfrm>
              <a:off x="4619345" y="2918167"/>
              <a:ext cx="471805" cy="1296670"/>
            </a:xfrm>
            <a:custGeom>
              <a:avLst/>
              <a:gdLst/>
              <a:ahLst/>
              <a:cxnLst/>
              <a:rect l="l" t="t" r="r" b="b"/>
              <a:pathLst>
                <a:path w="471804" h="1296670">
                  <a:moveTo>
                    <a:pt x="471766" y="1296644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37995" y="2774944"/>
              <a:ext cx="215265" cy="254000"/>
            </a:xfrm>
            <a:custGeom>
              <a:avLst/>
              <a:gdLst/>
              <a:ahLst/>
              <a:cxnLst/>
              <a:rect l="l" t="t" r="r" b="b"/>
              <a:pathLst>
                <a:path w="215264" h="254000">
                  <a:moveTo>
                    <a:pt x="29248" y="0"/>
                  </a:moveTo>
                  <a:lnTo>
                    <a:pt x="0" y="253911"/>
                  </a:lnTo>
                  <a:lnTo>
                    <a:pt x="81356" y="143217"/>
                  </a:lnTo>
                  <a:lnTo>
                    <a:pt x="214820" y="175742"/>
                  </a:lnTo>
                  <a:lnTo>
                    <a:pt x="29248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29100" y="445452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43375" y="438308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85725" y="7143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676140" y="4114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1252</Words>
  <Application>Microsoft Office PowerPoint</Application>
  <PresentationFormat>On-screen Show (4:3)</PresentationFormat>
  <Paragraphs>633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Segoe UI Symbol</vt:lpstr>
      <vt:lpstr>Symbol</vt:lpstr>
      <vt:lpstr>Times New Roman</vt:lpstr>
      <vt:lpstr>Office Theme</vt:lpstr>
      <vt:lpstr>PowerPoint Presentation</vt:lpstr>
      <vt:lpstr>Negative-weight cycles</vt:lpstr>
      <vt:lpstr>Negative-weight cycles</vt:lpstr>
      <vt:lpstr>Bellman-Ford algorithm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PowerPoint Presentation</vt:lpstr>
      <vt:lpstr>Correctness</vt:lpstr>
      <vt:lpstr>Correctness (continued)</vt:lpstr>
      <vt:lpstr>Detection of negative-weight  cycles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 Singh</dc:creator>
  <cp:lastModifiedBy>Yeshwant Singh</cp:lastModifiedBy>
  <cp:revision>3</cp:revision>
  <dcterms:created xsi:type="dcterms:W3CDTF">2023-09-13T04:24:19Z</dcterms:created>
  <dcterms:modified xsi:type="dcterms:W3CDTF">2023-09-19T04:28:17Z</dcterms:modified>
</cp:coreProperties>
</file>